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300" r:id="rId4"/>
    <p:sldId id="258" r:id="rId5"/>
    <p:sldId id="257" r:id="rId6"/>
    <p:sldId id="256" r:id="rId7"/>
    <p:sldId id="274" r:id="rId8"/>
    <p:sldId id="260" r:id="rId9"/>
    <p:sldId id="261" r:id="rId10"/>
    <p:sldId id="263" r:id="rId11"/>
    <p:sldId id="264" r:id="rId12"/>
    <p:sldId id="281" r:id="rId13"/>
    <p:sldId id="282" r:id="rId14"/>
    <p:sldId id="283" r:id="rId15"/>
    <p:sldId id="284" r:id="rId16"/>
    <p:sldId id="296" r:id="rId17"/>
    <p:sldId id="286" r:id="rId18"/>
    <p:sldId id="287" r:id="rId19"/>
    <p:sldId id="299" r:id="rId20"/>
    <p:sldId id="276" r:id="rId21"/>
    <p:sldId id="277" r:id="rId22"/>
    <p:sldId id="288" r:id="rId23"/>
    <p:sldId id="289" r:id="rId24"/>
    <p:sldId id="290" r:id="rId25"/>
    <p:sldId id="291" r:id="rId26"/>
    <p:sldId id="278" r:id="rId27"/>
    <p:sldId id="302" r:id="rId28"/>
    <p:sldId id="301" r:id="rId29"/>
    <p:sldId id="292" r:id="rId30"/>
    <p:sldId id="293" r:id="rId31"/>
    <p:sldId id="294" r:id="rId32"/>
    <p:sldId id="298" r:id="rId33"/>
    <p:sldId id="295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466"/>
    <a:srgbClr val="C40000"/>
    <a:srgbClr val="FF5353"/>
    <a:srgbClr val="F91386"/>
    <a:srgbClr val="D7BCFC"/>
    <a:srgbClr val="14DDF8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FBF67-20B6-484F-BB4E-AAD14BE04A94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868B8A-AB61-4AFD-855C-6F360E467830}">
      <dgm:prSet phldrT="[Text]" custT="1"/>
      <dgm:spPr/>
      <dgm:t>
        <a:bodyPr/>
        <a:lstStyle/>
        <a:p>
          <a:r>
            <a:rPr 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infections</a:t>
          </a:r>
          <a:endParaRPr lang="en-US" sz="19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+mn-cs"/>
          </a:endParaRPr>
        </a:p>
      </dgm:t>
    </dgm:pt>
    <dgm:pt modelId="{7657266D-479C-493A-9C1E-DCB83ACB400B}" type="parTrans" cxnId="{35E70518-18F4-42FC-BB8B-421BB43A9836}">
      <dgm:prSet/>
      <dgm:spPr/>
      <dgm:t>
        <a:bodyPr/>
        <a:lstStyle/>
        <a:p>
          <a:endParaRPr lang="en-US"/>
        </a:p>
      </dgm:t>
    </dgm:pt>
    <dgm:pt modelId="{CEA085C8-F877-4F4A-83D3-AC6CC4CECB93}" type="sibTrans" cxnId="{35E70518-18F4-42FC-BB8B-421BB43A9836}">
      <dgm:prSet/>
      <dgm:spPr/>
      <dgm:t>
        <a:bodyPr/>
        <a:lstStyle/>
        <a:p>
          <a:endParaRPr lang="en-US"/>
        </a:p>
      </dgm:t>
    </dgm:pt>
    <dgm:pt modelId="{F11A3F26-55CC-4242-8B2D-8CBCFC524922}">
      <dgm:prSet phldrT="[Text]" custT="1"/>
      <dgm:spPr/>
      <dgm:t>
        <a:bodyPr/>
        <a:lstStyle/>
        <a:p>
          <a:r>
            <a:rPr lang="hu-HU" altLang="en-US" sz="2400" dirty="0">
              <a:latin typeface="Times New Roman" panose="02020603050405020304" pitchFamily="18" charset="0"/>
            </a:rPr>
            <a:t>Neoplastic diseases</a:t>
          </a:r>
          <a:endParaRPr lang="en-US" sz="2400" dirty="0"/>
        </a:p>
      </dgm:t>
    </dgm:pt>
    <dgm:pt modelId="{742B3167-8AC1-4A6A-932D-39FD2BC71265}" type="parTrans" cxnId="{19F3B518-95C8-4835-B3EE-CCD16ACB2559}">
      <dgm:prSet/>
      <dgm:spPr/>
      <dgm:t>
        <a:bodyPr/>
        <a:lstStyle/>
        <a:p>
          <a:endParaRPr lang="en-US"/>
        </a:p>
      </dgm:t>
    </dgm:pt>
    <dgm:pt modelId="{1883616A-08B6-404E-9796-E31FF010865C}" type="sibTrans" cxnId="{19F3B518-95C8-4835-B3EE-CCD16ACB2559}">
      <dgm:prSet/>
      <dgm:spPr/>
      <dgm:t>
        <a:bodyPr/>
        <a:lstStyle/>
        <a:p>
          <a:endParaRPr lang="en-US"/>
        </a:p>
      </dgm:t>
    </dgm:pt>
    <dgm:pt modelId="{8B4452CA-2B4F-4183-8CEA-AB67F7EDF6F3}">
      <dgm:prSet phldrT="[Text]" custT="1"/>
      <dgm:spPr/>
      <dgm:t>
        <a:bodyPr/>
        <a:lstStyle/>
        <a:p>
          <a:r>
            <a:rPr lang="hu-HU" altLang="en-US" sz="2400" dirty="0">
              <a:latin typeface="Times New Roman" panose="02020603050405020304" pitchFamily="18" charset="0"/>
            </a:rPr>
            <a:t>Non-infectious inflammat</a:t>
          </a:r>
          <a:r>
            <a:rPr lang="en-US" altLang="en-US" sz="2400" dirty="0">
              <a:latin typeface="Times New Roman" panose="02020603050405020304" pitchFamily="18" charset="0"/>
            </a:rPr>
            <a:t>-</a:t>
          </a:r>
          <a:r>
            <a:rPr lang="hu-HU" altLang="en-US" sz="2400" dirty="0">
              <a:latin typeface="Times New Roman" panose="02020603050405020304" pitchFamily="18" charset="0"/>
            </a:rPr>
            <a:t>ory</a:t>
          </a:r>
          <a:endParaRPr lang="en-US" sz="2400" dirty="0"/>
        </a:p>
      </dgm:t>
    </dgm:pt>
    <dgm:pt modelId="{63D3CAF3-1A28-43EA-9930-08C8F9ED2CB2}" type="parTrans" cxnId="{85DDBF02-E74E-4FD4-9819-CF744E289604}">
      <dgm:prSet/>
      <dgm:spPr/>
      <dgm:t>
        <a:bodyPr/>
        <a:lstStyle/>
        <a:p>
          <a:endParaRPr lang="en-US"/>
        </a:p>
      </dgm:t>
    </dgm:pt>
    <dgm:pt modelId="{36D4959D-B080-4263-9475-F8775295F7F9}" type="sibTrans" cxnId="{85DDBF02-E74E-4FD4-9819-CF744E289604}">
      <dgm:prSet/>
      <dgm:spPr/>
      <dgm:t>
        <a:bodyPr/>
        <a:lstStyle/>
        <a:p>
          <a:endParaRPr lang="en-US"/>
        </a:p>
      </dgm:t>
    </dgm:pt>
    <dgm:pt modelId="{ACF78C4B-0711-45FD-9233-9E61EC48AB81}" type="pres">
      <dgm:prSet presAssocID="{06FFBF67-20B6-484F-BB4E-AAD14BE04A94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</dgm:pt>
    <dgm:pt modelId="{EDAAEE6C-90B3-4BA9-9B21-88277F60D03F}" type="pres">
      <dgm:prSet presAssocID="{06FFBF67-20B6-484F-BB4E-AAD14BE04A94}" presName="cycle" presStyleCnt="0"/>
      <dgm:spPr/>
    </dgm:pt>
    <dgm:pt modelId="{9BD6C2D0-D600-49A2-91D5-BD9A5BA606AD}" type="pres">
      <dgm:prSet presAssocID="{06FFBF67-20B6-484F-BB4E-AAD14BE04A94}" presName="centerShape" presStyleCnt="0"/>
      <dgm:spPr/>
    </dgm:pt>
    <dgm:pt modelId="{56B29F55-6A4B-49A8-B583-45E9025FC241}" type="pres">
      <dgm:prSet presAssocID="{06FFBF67-20B6-484F-BB4E-AAD14BE04A94}" presName="connSite" presStyleLbl="node1" presStyleIdx="0" presStyleCnt="4"/>
      <dgm:spPr/>
    </dgm:pt>
    <dgm:pt modelId="{4B7723AF-2A93-46F1-9F95-CBEDE0F33259}" type="pres">
      <dgm:prSet presAssocID="{06FFBF67-20B6-484F-BB4E-AAD14BE04A94}" presName="visible" presStyleLbl="node1" presStyleIdx="0" presStyleCnt="4"/>
      <dgm:spPr/>
    </dgm:pt>
    <dgm:pt modelId="{24EBCAF4-EBFE-4B02-8590-9466EB15FFD0}" type="pres">
      <dgm:prSet presAssocID="{7657266D-479C-493A-9C1E-DCB83ACB400B}" presName="Name25" presStyleLbl="parChTrans1D1" presStyleIdx="0" presStyleCnt="3"/>
      <dgm:spPr/>
    </dgm:pt>
    <dgm:pt modelId="{1F8295DB-C974-45E9-B754-409DB15A2E64}" type="pres">
      <dgm:prSet presAssocID="{92868B8A-AB61-4AFD-855C-6F360E467830}" presName="node" presStyleCnt="0"/>
      <dgm:spPr/>
    </dgm:pt>
    <dgm:pt modelId="{43C4066C-AA31-40D0-AB69-35FB30282243}" type="pres">
      <dgm:prSet presAssocID="{92868B8A-AB61-4AFD-855C-6F360E467830}" presName="parentNode" presStyleLbl="node1" presStyleIdx="1" presStyleCnt="4" custScaleX="133100" custScaleY="133100">
        <dgm:presLayoutVars>
          <dgm:chMax val="1"/>
          <dgm:bulletEnabled val="1"/>
        </dgm:presLayoutVars>
      </dgm:prSet>
      <dgm:spPr/>
    </dgm:pt>
    <dgm:pt modelId="{550BDFF9-4371-47CB-9E52-7CA73FF67234}" type="pres">
      <dgm:prSet presAssocID="{92868B8A-AB61-4AFD-855C-6F360E467830}" presName="childNode" presStyleLbl="revTx" presStyleIdx="0" presStyleCnt="0">
        <dgm:presLayoutVars>
          <dgm:bulletEnabled val="1"/>
        </dgm:presLayoutVars>
      </dgm:prSet>
      <dgm:spPr/>
    </dgm:pt>
    <dgm:pt modelId="{A50E4B64-7990-4BE2-9B77-8412EC93FD37}" type="pres">
      <dgm:prSet presAssocID="{742B3167-8AC1-4A6A-932D-39FD2BC71265}" presName="Name25" presStyleLbl="parChTrans1D1" presStyleIdx="1" presStyleCnt="3"/>
      <dgm:spPr/>
    </dgm:pt>
    <dgm:pt modelId="{5D5EF9FB-EFAD-41AB-94FC-FD7921012A4A}" type="pres">
      <dgm:prSet presAssocID="{F11A3F26-55CC-4242-8B2D-8CBCFC524922}" presName="node" presStyleCnt="0"/>
      <dgm:spPr/>
    </dgm:pt>
    <dgm:pt modelId="{6717564B-6A83-419B-ABE3-A1DFF2D818D8}" type="pres">
      <dgm:prSet presAssocID="{F11A3F26-55CC-4242-8B2D-8CBCFC524922}" presName="parentNode" presStyleLbl="node1" presStyleIdx="2" presStyleCnt="4" custScaleX="133100" custScaleY="133100">
        <dgm:presLayoutVars>
          <dgm:chMax val="1"/>
          <dgm:bulletEnabled val="1"/>
        </dgm:presLayoutVars>
      </dgm:prSet>
      <dgm:spPr/>
    </dgm:pt>
    <dgm:pt modelId="{E3619691-24A6-4033-91D6-64EED133CB2F}" type="pres">
      <dgm:prSet presAssocID="{F11A3F26-55CC-4242-8B2D-8CBCFC524922}" presName="childNode" presStyleLbl="revTx" presStyleIdx="0" presStyleCnt="0">
        <dgm:presLayoutVars>
          <dgm:bulletEnabled val="1"/>
        </dgm:presLayoutVars>
      </dgm:prSet>
      <dgm:spPr/>
    </dgm:pt>
    <dgm:pt modelId="{395BF7B4-736D-40CC-A63D-E0F0950B93D3}" type="pres">
      <dgm:prSet presAssocID="{63D3CAF3-1A28-43EA-9930-08C8F9ED2CB2}" presName="Name25" presStyleLbl="parChTrans1D1" presStyleIdx="2" presStyleCnt="3"/>
      <dgm:spPr/>
    </dgm:pt>
    <dgm:pt modelId="{42A815A1-2BAE-4E9A-8EDF-DCD8CB679BBE}" type="pres">
      <dgm:prSet presAssocID="{8B4452CA-2B4F-4183-8CEA-AB67F7EDF6F3}" presName="node" presStyleCnt="0"/>
      <dgm:spPr/>
    </dgm:pt>
    <dgm:pt modelId="{E30ABDB1-DDE2-4F0C-8644-ABA536EC9C7C}" type="pres">
      <dgm:prSet presAssocID="{8B4452CA-2B4F-4183-8CEA-AB67F7EDF6F3}" presName="parentNode" presStyleLbl="node1" presStyleIdx="3" presStyleCnt="4" custScaleX="133100" custScaleY="133100">
        <dgm:presLayoutVars>
          <dgm:chMax val="1"/>
          <dgm:bulletEnabled val="1"/>
        </dgm:presLayoutVars>
      </dgm:prSet>
      <dgm:spPr/>
    </dgm:pt>
    <dgm:pt modelId="{122ED457-82C8-4BB2-B9A1-87B7E9A1289B}" type="pres">
      <dgm:prSet presAssocID="{8B4452CA-2B4F-4183-8CEA-AB67F7EDF6F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5DDBF02-E74E-4FD4-9819-CF744E289604}" srcId="{06FFBF67-20B6-484F-BB4E-AAD14BE04A94}" destId="{8B4452CA-2B4F-4183-8CEA-AB67F7EDF6F3}" srcOrd="2" destOrd="0" parTransId="{63D3CAF3-1A28-43EA-9930-08C8F9ED2CB2}" sibTransId="{36D4959D-B080-4263-9475-F8775295F7F9}"/>
    <dgm:cxn modelId="{B3A77704-E072-446B-A94E-3A806A771581}" type="presOf" srcId="{63D3CAF3-1A28-43EA-9930-08C8F9ED2CB2}" destId="{395BF7B4-736D-40CC-A63D-E0F0950B93D3}" srcOrd="0" destOrd="0" presId="urn:microsoft.com/office/officeart/2005/8/layout/radial2"/>
    <dgm:cxn modelId="{35E70518-18F4-42FC-BB8B-421BB43A9836}" srcId="{06FFBF67-20B6-484F-BB4E-AAD14BE04A94}" destId="{92868B8A-AB61-4AFD-855C-6F360E467830}" srcOrd="0" destOrd="0" parTransId="{7657266D-479C-493A-9C1E-DCB83ACB400B}" sibTransId="{CEA085C8-F877-4F4A-83D3-AC6CC4CECB93}"/>
    <dgm:cxn modelId="{19F3B518-95C8-4835-B3EE-CCD16ACB2559}" srcId="{06FFBF67-20B6-484F-BB4E-AAD14BE04A94}" destId="{F11A3F26-55CC-4242-8B2D-8CBCFC524922}" srcOrd="1" destOrd="0" parTransId="{742B3167-8AC1-4A6A-932D-39FD2BC71265}" sibTransId="{1883616A-08B6-404E-9796-E31FF010865C}"/>
    <dgm:cxn modelId="{6971ED33-F21B-4F12-935A-9FB912372BF5}" type="presOf" srcId="{742B3167-8AC1-4A6A-932D-39FD2BC71265}" destId="{A50E4B64-7990-4BE2-9B77-8412EC93FD37}" srcOrd="0" destOrd="0" presId="urn:microsoft.com/office/officeart/2005/8/layout/radial2"/>
    <dgm:cxn modelId="{5995B75D-B273-426E-BC4A-6A94EF098862}" type="presOf" srcId="{8B4452CA-2B4F-4183-8CEA-AB67F7EDF6F3}" destId="{E30ABDB1-DDE2-4F0C-8644-ABA536EC9C7C}" srcOrd="0" destOrd="0" presId="urn:microsoft.com/office/officeart/2005/8/layout/radial2"/>
    <dgm:cxn modelId="{B390B951-37F7-42D0-91FE-BAF6C2C21AE4}" type="presOf" srcId="{7657266D-479C-493A-9C1E-DCB83ACB400B}" destId="{24EBCAF4-EBFE-4B02-8590-9466EB15FFD0}" srcOrd="0" destOrd="0" presId="urn:microsoft.com/office/officeart/2005/8/layout/radial2"/>
    <dgm:cxn modelId="{8A53F27E-7284-43B6-B43A-F2548777D434}" type="presOf" srcId="{92868B8A-AB61-4AFD-855C-6F360E467830}" destId="{43C4066C-AA31-40D0-AB69-35FB30282243}" srcOrd="0" destOrd="0" presId="urn:microsoft.com/office/officeart/2005/8/layout/radial2"/>
    <dgm:cxn modelId="{2B292EA7-9D6D-40EE-B6F0-42025AF2148B}" type="presOf" srcId="{F11A3F26-55CC-4242-8B2D-8CBCFC524922}" destId="{6717564B-6A83-419B-ABE3-A1DFF2D818D8}" srcOrd="0" destOrd="0" presId="urn:microsoft.com/office/officeart/2005/8/layout/radial2"/>
    <dgm:cxn modelId="{7EEE4FBF-D902-42C0-8A0C-3D509071AF28}" type="presOf" srcId="{06FFBF67-20B6-484F-BB4E-AAD14BE04A94}" destId="{ACF78C4B-0711-45FD-9233-9E61EC48AB81}" srcOrd="0" destOrd="0" presId="urn:microsoft.com/office/officeart/2005/8/layout/radial2"/>
    <dgm:cxn modelId="{2B990564-353C-469F-A339-CB183CE92A05}" type="presParOf" srcId="{ACF78C4B-0711-45FD-9233-9E61EC48AB81}" destId="{EDAAEE6C-90B3-4BA9-9B21-88277F60D03F}" srcOrd="0" destOrd="0" presId="urn:microsoft.com/office/officeart/2005/8/layout/radial2"/>
    <dgm:cxn modelId="{BEFC536E-E8F9-4A7C-9606-50A7567CD8BF}" type="presParOf" srcId="{EDAAEE6C-90B3-4BA9-9B21-88277F60D03F}" destId="{9BD6C2D0-D600-49A2-91D5-BD9A5BA606AD}" srcOrd="0" destOrd="0" presId="urn:microsoft.com/office/officeart/2005/8/layout/radial2"/>
    <dgm:cxn modelId="{4D063E6A-3DA0-4851-A069-D334FD63B759}" type="presParOf" srcId="{9BD6C2D0-D600-49A2-91D5-BD9A5BA606AD}" destId="{56B29F55-6A4B-49A8-B583-45E9025FC241}" srcOrd="0" destOrd="0" presId="urn:microsoft.com/office/officeart/2005/8/layout/radial2"/>
    <dgm:cxn modelId="{CBA72B3C-D5A0-4CC4-A754-17A24EE6C631}" type="presParOf" srcId="{9BD6C2D0-D600-49A2-91D5-BD9A5BA606AD}" destId="{4B7723AF-2A93-46F1-9F95-CBEDE0F33259}" srcOrd="1" destOrd="0" presId="urn:microsoft.com/office/officeart/2005/8/layout/radial2"/>
    <dgm:cxn modelId="{E531A52A-91B3-4C8A-90F7-93CA7479AAE4}" type="presParOf" srcId="{EDAAEE6C-90B3-4BA9-9B21-88277F60D03F}" destId="{24EBCAF4-EBFE-4B02-8590-9466EB15FFD0}" srcOrd="1" destOrd="0" presId="urn:microsoft.com/office/officeart/2005/8/layout/radial2"/>
    <dgm:cxn modelId="{1FD208E9-DB01-454D-9CF8-1D595FE15E39}" type="presParOf" srcId="{EDAAEE6C-90B3-4BA9-9B21-88277F60D03F}" destId="{1F8295DB-C974-45E9-B754-409DB15A2E64}" srcOrd="2" destOrd="0" presId="urn:microsoft.com/office/officeart/2005/8/layout/radial2"/>
    <dgm:cxn modelId="{4775C8B0-63B1-4397-BFD7-F1A61D2166FF}" type="presParOf" srcId="{1F8295DB-C974-45E9-B754-409DB15A2E64}" destId="{43C4066C-AA31-40D0-AB69-35FB30282243}" srcOrd="0" destOrd="0" presId="urn:microsoft.com/office/officeart/2005/8/layout/radial2"/>
    <dgm:cxn modelId="{376FAA25-18C1-4ADE-BF1F-14175A63D10D}" type="presParOf" srcId="{1F8295DB-C974-45E9-B754-409DB15A2E64}" destId="{550BDFF9-4371-47CB-9E52-7CA73FF67234}" srcOrd="1" destOrd="0" presId="urn:microsoft.com/office/officeart/2005/8/layout/radial2"/>
    <dgm:cxn modelId="{F46CADA0-9071-4110-B5C0-1A3259BE12FF}" type="presParOf" srcId="{EDAAEE6C-90B3-4BA9-9B21-88277F60D03F}" destId="{A50E4B64-7990-4BE2-9B77-8412EC93FD37}" srcOrd="3" destOrd="0" presId="urn:microsoft.com/office/officeart/2005/8/layout/radial2"/>
    <dgm:cxn modelId="{1AE79512-B51E-45FF-AEAE-1BB6939BC967}" type="presParOf" srcId="{EDAAEE6C-90B3-4BA9-9B21-88277F60D03F}" destId="{5D5EF9FB-EFAD-41AB-94FC-FD7921012A4A}" srcOrd="4" destOrd="0" presId="urn:microsoft.com/office/officeart/2005/8/layout/radial2"/>
    <dgm:cxn modelId="{9B5C08FE-C402-4BCA-AF27-3F07128D200F}" type="presParOf" srcId="{5D5EF9FB-EFAD-41AB-94FC-FD7921012A4A}" destId="{6717564B-6A83-419B-ABE3-A1DFF2D818D8}" srcOrd="0" destOrd="0" presId="urn:microsoft.com/office/officeart/2005/8/layout/radial2"/>
    <dgm:cxn modelId="{0838F052-5D1A-4A4C-B179-4B78C2AEE08F}" type="presParOf" srcId="{5D5EF9FB-EFAD-41AB-94FC-FD7921012A4A}" destId="{E3619691-24A6-4033-91D6-64EED133CB2F}" srcOrd="1" destOrd="0" presId="urn:microsoft.com/office/officeart/2005/8/layout/radial2"/>
    <dgm:cxn modelId="{F3310874-A891-4EFF-8849-33E698671CA0}" type="presParOf" srcId="{EDAAEE6C-90B3-4BA9-9B21-88277F60D03F}" destId="{395BF7B4-736D-40CC-A63D-E0F0950B93D3}" srcOrd="5" destOrd="0" presId="urn:microsoft.com/office/officeart/2005/8/layout/radial2"/>
    <dgm:cxn modelId="{D5E725BF-C29C-4494-917A-6FE626C5F378}" type="presParOf" srcId="{EDAAEE6C-90B3-4BA9-9B21-88277F60D03F}" destId="{42A815A1-2BAE-4E9A-8EDF-DCD8CB679BBE}" srcOrd="6" destOrd="0" presId="urn:microsoft.com/office/officeart/2005/8/layout/radial2"/>
    <dgm:cxn modelId="{56BA0DF1-6B7E-467B-9DD4-47816062A9FA}" type="presParOf" srcId="{42A815A1-2BAE-4E9A-8EDF-DCD8CB679BBE}" destId="{E30ABDB1-DDE2-4F0C-8644-ABA536EC9C7C}" srcOrd="0" destOrd="0" presId="urn:microsoft.com/office/officeart/2005/8/layout/radial2"/>
    <dgm:cxn modelId="{C5450A45-417E-42B2-B8D9-3B76856B19CE}" type="presParOf" srcId="{42A815A1-2BAE-4E9A-8EDF-DCD8CB679BBE}" destId="{122ED457-82C8-4BB2-B9A1-87B7E9A1289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FBF67-20B6-484F-BB4E-AAD14BE04A94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868B8A-AB61-4AFD-855C-6F360E467830}">
      <dgm:prSet phldrT="[Text]" custT="1"/>
      <dgm:spPr/>
      <dgm:t>
        <a:bodyPr/>
        <a:lstStyle/>
        <a:p>
          <a:r>
            <a:rPr lang="hu-HU" altLang="en-US" sz="2400" dirty="0">
              <a:latin typeface="Times New Roman" panose="02020603050405020304" pitchFamily="18" charset="0"/>
            </a:rPr>
            <a:t>Factitious fever</a:t>
          </a:r>
          <a:endParaRPr lang="en-US" sz="2400" dirty="0"/>
        </a:p>
      </dgm:t>
    </dgm:pt>
    <dgm:pt modelId="{7657266D-479C-493A-9C1E-DCB83ACB400B}" type="parTrans" cxnId="{35E70518-18F4-42FC-BB8B-421BB43A9836}">
      <dgm:prSet/>
      <dgm:spPr/>
      <dgm:t>
        <a:bodyPr/>
        <a:lstStyle/>
        <a:p>
          <a:endParaRPr lang="en-US"/>
        </a:p>
      </dgm:t>
    </dgm:pt>
    <dgm:pt modelId="{CEA085C8-F877-4F4A-83D3-AC6CC4CECB93}" type="sibTrans" cxnId="{35E70518-18F4-42FC-BB8B-421BB43A9836}">
      <dgm:prSet/>
      <dgm:spPr/>
      <dgm:t>
        <a:bodyPr/>
        <a:lstStyle/>
        <a:p>
          <a:endParaRPr lang="en-US"/>
        </a:p>
      </dgm:t>
    </dgm:pt>
    <dgm:pt modelId="{F11A3F26-55CC-4242-8B2D-8CBCFC524922}">
      <dgm:prSet phldrT="[Text]" custT="1"/>
      <dgm:spPr/>
      <dgm:t>
        <a:bodyPr/>
        <a:lstStyle/>
        <a:p>
          <a:r>
            <a:rPr lang="hu-HU" alt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Drug-related</a:t>
          </a:r>
          <a:r>
            <a:rPr lang="hu-HU" altLang="en-US" sz="3100" kern="1200" dirty="0">
              <a:latin typeface="Times New Roman" panose="02020603050405020304" pitchFamily="18" charset="0"/>
            </a:rPr>
            <a:t> </a:t>
          </a:r>
          <a:r>
            <a:rPr lang="hu-HU" alt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fever</a:t>
          </a:r>
          <a:endParaRPr lang="en-US" sz="24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+mn-cs"/>
          </a:endParaRPr>
        </a:p>
      </dgm:t>
    </dgm:pt>
    <dgm:pt modelId="{742B3167-8AC1-4A6A-932D-39FD2BC71265}" type="parTrans" cxnId="{19F3B518-95C8-4835-B3EE-CCD16ACB2559}">
      <dgm:prSet/>
      <dgm:spPr/>
      <dgm:t>
        <a:bodyPr/>
        <a:lstStyle/>
        <a:p>
          <a:endParaRPr lang="en-US"/>
        </a:p>
      </dgm:t>
    </dgm:pt>
    <dgm:pt modelId="{1883616A-08B6-404E-9796-E31FF010865C}" type="sibTrans" cxnId="{19F3B518-95C8-4835-B3EE-CCD16ACB2559}">
      <dgm:prSet/>
      <dgm:spPr/>
      <dgm:t>
        <a:bodyPr/>
        <a:lstStyle/>
        <a:p>
          <a:endParaRPr lang="en-US"/>
        </a:p>
      </dgm:t>
    </dgm:pt>
    <dgm:pt modelId="{8B4452CA-2B4F-4183-8CEA-AB67F7EDF6F3}">
      <dgm:prSet phldrT="[Text]" custT="1"/>
      <dgm:spPr/>
      <dgm:t>
        <a:bodyPr/>
        <a:lstStyle/>
        <a:p>
          <a:r>
            <a:rPr lang="hu-HU" alt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Habitual hyperther</a:t>
          </a:r>
          <a:r>
            <a:rPr lang="en-US" alt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-</a:t>
          </a:r>
          <a:r>
            <a:rPr lang="hu-HU" alt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mia </a:t>
          </a:r>
          <a:endParaRPr lang="en-US" sz="24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+mn-cs"/>
          </a:endParaRPr>
        </a:p>
      </dgm:t>
    </dgm:pt>
    <dgm:pt modelId="{63D3CAF3-1A28-43EA-9930-08C8F9ED2CB2}" type="parTrans" cxnId="{85DDBF02-E74E-4FD4-9819-CF744E289604}">
      <dgm:prSet/>
      <dgm:spPr/>
      <dgm:t>
        <a:bodyPr/>
        <a:lstStyle/>
        <a:p>
          <a:endParaRPr lang="en-US"/>
        </a:p>
      </dgm:t>
    </dgm:pt>
    <dgm:pt modelId="{36D4959D-B080-4263-9475-F8775295F7F9}" type="sibTrans" cxnId="{85DDBF02-E74E-4FD4-9819-CF744E289604}">
      <dgm:prSet/>
      <dgm:spPr/>
      <dgm:t>
        <a:bodyPr/>
        <a:lstStyle/>
        <a:p>
          <a:endParaRPr lang="en-US"/>
        </a:p>
      </dgm:t>
    </dgm:pt>
    <dgm:pt modelId="{ACF78C4B-0711-45FD-9233-9E61EC48AB81}" type="pres">
      <dgm:prSet presAssocID="{06FFBF67-20B6-484F-BB4E-AAD14BE04A9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DAAEE6C-90B3-4BA9-9B21-88277F60D03F}" type="pres">
      <dgm:prSet presAssocID="{06FFBF67-20B6-484F-BB4E-AAD14BE04A94}" presName="cycle" presStyleCnt="0"/>
      <dgm:spPr/>
    </dgm:pt>
    <dgm:pt modelId="{9BD6C2D0-D600-49A2-91D5-BD9A5BA606AD}" type="pres">
      <dgm:prSet presAssocID="{06FFBF67-20B6-484F-BB4E-AAD14BE04A94}" presName="centerShape" presStyleCnt="0"/>
      <dgm:spPr/>
    </dgm:pt>
    <dgm:pt modelId="{56B29F55-6A4B-49A8-B583-45E9025FC241}" type="pres">
      <dgm:prSet presAssocID="{06FFBF67-20B6-484F-BB4E-AAD14BE04A94}" presName="connSite" presStyleLbl="node1" presStyleIdx="0" presStyleCnt="4"/>
      <dgm:spPr/>
    </dgm:pt>
    <dgm:pt modelId="{4B7723AF-2A93-46F1-9F95-CBEDE0F33259}" type="pres">
      <dgm:prSet presAssocID="{06FFBF67-20B6-484F-BB4E-AAD14BE04A94}" presName="visible" presStyleLbl="node1" presStyleIdx="0" presStyleCnt="4" custScaleY="103009"/>
      <dgm:spPr/>
    </dgm:pt>
    <dgm:pt modelId="{24EBCAF4-EBFE-4B02-8590-9466EB15FFD0}" type="pres">
      <dgm:prSet presAssocID="{7657266D-479C-493A-9C1E-DCB83ACB400B}" presName="Name25" presStyleLbl="parChTrans1D1" presStyleIdx="0" presStyleCnt="3"/>
      <dgm:spPr/>
    </dgm:pt>
    <dgm:pt modelId="{1F8295DB-C974-45E9-B754-409DB15A2E64}" type="pres">
      <dgm:prSet presAssocID="{92868B8A-AB61-4AFD-855C-6F360E467830}" presName="node" presStyleCnt="0"/>
      <dgm:spPr/>
    </dgm:pt>
    <dgm:pt modelId="{43C4066C-AA31-40D0-AB69-35FB30282243}" type="pres">
      <dgm:prSet presAssocID="{92868B8A-AB61-4AFD-855C-6F360E467830}" presName="parentNode" presStyleLbl="node1" presStyleIdx="1" presStyleCnt="4" custScaleX="133100" custScaleY="133100">
        <dgm:presLayoutVars>
          <dgm:chMax val="1"/>
          <dgm:bulletEnabled val="1"/>
        </dgm:presLayoutVars>
      </dgm:prSet>
      <dgm:spPr/>
    </dgm:pt>
    <dgm:pt modelId="{550BDFF9-4371-47CB-9E52-7CA73FF67234}" type="pres">
      <dgm:prSet presAssocID="{92868B8A-AB61-4AFD-855C-6F360E467830}" presName="childNode" presStyleLbl="revTx" presStyleIdx="0" presStyleCnt="0">
        <dgm:presLayoutVars>
          <dgm:bulletEnabled val="1"/>
        </dgm:presLayoutVars>
      </dgm:prSet>
      <dgm:spPr/>
    </dgm:pt>
    <dgm:pt modelId="{A50E4B64-7990-4BE2-9B77-8412EC93FD37}" type="pres">
      <dgm:prSet presAssocID="{742B3167-8AC1-4A6A-932D-39FD2BC71265}" presName="Name25" presStyleLbl="parChTrans1D1" presStyleIdx="1" presStyleCnt="3"/>
      <dgm:spPr/>
    </dgm:pt>
    <dgm:pt modelId="{5D5EF9FB-EFAD-41AB-94FC-FD7921012A4A}" type="pres">
      <dgm:prSet presAssocID="{F11A3F26-55CC-4242-8B2D-8CBCFC524922}" presName="node" presStyleCnt="0"/>
      <dgm:spPr/>
    </dgm:pt>
    <dgm:pt modelId="{6717564B-6A83-419B-ABE3-A1DFF2D818D8}" type="pres">
      <dgm:prSet presAssocID="{F11A3F26-55CC-4242-8B2D-8CBCFC524922}" presName="parentNode" presStyleLbl="node1" presStyleIdx="2" presStyleCnt="4" custScaleX="133100" custScaleY="133100">
        <dgm:presLayoutVars>
          <dgm:chMax val="1"/>
          <dgm:bulletEnabled val="1"/>
        </dgm:presLayoutVars>
      </dgm:prSet>
      <dgm:spPr/>
    </dgm:pt>
    <dgm:pt modelId="{E3619691-24A6-4033-91D6-64EED133CB2F}" type="pres">
      <dgm:prSet presAssocID="{F11A3F26-55CC-4242-8B2D-8CBCFC524922}" presName="childNode" presStyleLbl="revTx" presStyleIdx="0" presStyleCnt="0">
        <dgm:presLayoutVars>
          <dgm:bulletEnabled val="1"/>
        </dgm:presLayoutVars>
      </dgm:prSet>
      <dgm:spPr/>
    </dgm:pt>
    <dgm:pt modelId="{395BF7B4-736D-40CC-A63D-E0F0950B93D3}" type="pres">
      <dgm:prSet presAssocID="{63D3CAF3-1A28-43EA-9930-08C8F9ED2CB2}" presName="Name25" presStyleLbl="parChTrans1D1" presStyleIdx="2" presStyleCnt="3"/>
      <dgm:spPr/>
    </dgm:pt>
    <dgm:pt modelId="{42A815A1-2BAE-4E9A-8EDF-DCD8CB679BBE}" type="pres">
      <dgm:prSet presAssocID="{8B4452CA-2B4F-4183-8CEA-AB67F7EDF6F3}" presName="node" presStyleCnt="0"/>
      <dgm:spPr/>
    </dgm:pt>
    <dgm:pt modelId="{E30ABDB1-DDE2-4F0C-8644-ABA536EC9C7C}" type="pres">
      <dgm:prSet presAssocID="{8B4452CA-2B4F-4183-8CEA-AB67F7EDF6F3}" presName="parentNode" presStyleLbl="node1" presStyleIdx="3" presStyleCnt="4" custScaleX="133100" custScaleY="133100">
        <dgm:presLayoutVars>
          <dgm:chMax val="1"/>
          <dgm:bulletEnabled val="1"/>
        </dgm:presLayoutVars>
      </dgm:prSet>
      <dgm:spPr/>
    </dgm:pt>
    <dgm:pt modelId="{122ED457-82C8-4BB2-B9A1-87B7E9A1289B}" type="pres">
      <dgm:prSet presAssocID="{8B4452CA-2B4F-4183-8CEA-AB67F7EDF6F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5DDBF02-E74E-4FD4-9819-CF744E289604}" srcId="{06FFBF67-20B6-484F-BB4E-AAD14BE04A94}" destId="{8B4452CA-2B4F-4183-8CEA-AB67F7EDF6F3}" srcOrd="2" destOrd="0" parTransId="{63D3CAF3-1A28-43EA-9930-08C8F9ED2CB2}" sibTransId="{36D4959D-B080-4263-9475-F8775295F7F9}"/>
    <dgm:cxn modelId="{B3A77704-E072-446B-A94E-3A806A771581}" type="presOf" srcId="{63D3CAF3-1A28-43EA-9930-08C8F9ED2CB2}" destId="{395BF7B4-736D-40CC-A63D-E0F0950B93D3}" srcOrd="0" destOrd="0" presId="urn:microsoft.com/office/officeart/2005/8/layout/radial2"/>
    <dgm:cxn modelId="{35E70518-18F4-42FC-BB8B-421BB43A9836}" srcId="{06FFBF67-20B6-484F-BB4E-AAD14BE04A94}" destId="{92868B8A-AB61-4AFD-855C-6F360E467830}" srcOrd="0" destOrd="0" parTransId="{7657266D-479C-493A-9C1E-DCB83ACB400B}" sibTransId="{CEA085C8-F877-4F4A-83D3-AC6CC4CECB93}"/>
    <dgm:cxn modelId="{19F3B518-95C8-4835-B3EE-CCD16ACB2559}" srcId="{06FFBF67-20B6-484F-BB4E-AAD14BE04A94}" destId="{F11A3F26-55CC-4242-8B2D-8CBCFC524922}" srcOrd="1" destOrd="0" parTransId="{742B3167-8AC1-4A6A-932D-39FD2BC71265}" sibTransId="{1883616A-08B6-404E-9796-E31FF010865C}"/>
    <dgm:cxn modelId="{6971ED33-F21B-4F12-935A-9FB912372BF5}" type="presOf" srcId="{742B3167-8AC1-4A6A-932D-39FD2BC71265}" destId="{A50E4B64-7990-4BE2-9B77-8412EC93FD37}" srcOrd="0" destOrd="0" presId="urn:microsoft.com/office/officeart/2005/8/layout/radial2"/>
    <dgm:cxn modelId="{5995B75D-B273-426E-BC4A-6A94EF098862}" type="presOf" srcId="{8B4452CA-2B4F-4183-8CEA-AB67F7EDF6F3}" destId="{E30ABDB1-DDE2-4F0C-8644-ABA536EC9C7C}" srcOrd="0" destOrd="0" presId="urn:microsoft.com/office/officeart/2005/8/layout/radial2"/>
    <dgm:cxn modelId="{B390B951-37F7-42D0-91FE-BAF6C2C21AE4}" type="presOf" srcId="{7657266D-479C-493A-9C1E-DCB83ACB400B}" destId="{24EBCAF4-EBFE-4B02-8590-9466EB15FFD0}" srcOrd="0" destOrd="0" presId="urn:microsoft.com/office/officeart/2005/8/layout/radial2"/>
    <dgm:cxn modelId="{8A53F27E-7284-43B6-B43A-F2548777D434}" type="presOf" srcId="{92868B8A-AB61-4AFD-855C-6F360E467830}" destId="{43C4066C-AA31-40D0-AB69-35FB30282243}" srcOrd="0" destOrd="0" presId="urn:microsoft.com/office/officeart/2005/8/layout/radial2"/>
    <dgm:cxn modelId="{2B292EA7-9D6D-40EE-B6F0-42025AF2148B}" type="presOf" srcId="{F11A3F26-55CC-4242-8B2D-8CBCFC524922}" destId="{6717564B-6A83-419B-ABE3-A1DFF2D818D8}" srcOrd="0" destOrd="0" presId="urn:microsoft.com/office/officeart/2005/8/layout/radial2"/>
    <dgm:cxn modelId="{7EEE4FBF-D902-42C0-8A0C-3D509071AF28}" type="presOf" srcId="{06FFBF67-20B6-484F-BB4E-AAD14BE04A94}" destId="{ACF78C4B-0711-45FD-9233-9E61EC48AB81}" srcOrd="0" destOrd="0" presId="urn:microsoft.com/office/officeart/2005/8/layout/radial2"/>
    <dgm:cxn modelId="{2B990564-353C-469F-A339-CB183CE92A05}" type="presParOf" srcId="{ACF78C4B-0711-45FD-9233-9E61EC48AB81}" destId="{EDAAEE6C-90B3-4BA9-9B21-88277F60D03F}" srcOrd="0" destOrd="0" presId="urn:microsoft.com/office/officeart/2005/8/layout/radial2"/>
    <dgm:cxn modelId="{BEFC536E-E8F9-4A7C-9606-50A7567CD8BF}" type="presParOf" srcId="{EDAAEE6C-90B3-4BA9-9B21-88277F60D03F}" destId="{9BD6C2D0-D600-49A2-91D5-BD9A5BA606AD}" srcOrd="0" destOrd="0" presId="urn:microsoft.com/office/officeart/2005/8/layout/radial2"/>
    <dgm:cxn modelId="{4D063E6A-3DA0-4851-A069-D334FD63B759}" type="presParOf" srcId="{9BD6C2D0-D600-49A2-91D5-BD9A5BA606AD}" destId="{56B29F55-6A4B-49A8-B583-45E9025FC241}" srcOrd="0" destOrd="0" presId="urn:microsoft.com/office/officeart/2005/8/layout/radial2"/>
    <dgm:cxn modelId="{CBA72B3C-D5A0-4CC4-A754-17A24EE6C631}" type="presParOf" srcId="{9BD6C2D0-D600-49A2-91D5-BD9A5BA606AD}" destId="{4B7723AF-2A93-46F1-9F95-CBEDE0F33259}" srcOrd="1" destOrd="0" presId="urn:microsoft.com/office/officeart/2005/8/layout/radial2"/>
    <dgm:cxn modelId="{E531A52A-91B3-4C8A-90F7-93CA7479AAE4}" type="presParOf" srcId="{EDAAEE6C-90B3-4BA9-9B21-88277F60D03F}" destId="{24EBCAF4-EBFE-4B02-8590-9466EB15FFD0}" srcOrd="1" destOrd="0" presId="urn:microsoft.com/office/officeart/2005/8/layout/radial2"/>
    <dgm:cxn modelId="{1FD208E9-DB01-454D-9CF8-1D595FE15E39}" type="presParOf" srcId="{EDAAEE6C-90B3-4BA9-9B21-88277F60D03F}" destId="{1F8295DB-C974-45E9-B754-409DB15A2E64}" srcOrd="2" destOrd="0" presId="urn:microsoft.com/office/officeart/2005/8/layout/radial2"/>
    <dgm:cxn modelId="{4775C8B0-63B1-4397-BFD7-F1A61D2166FF}" type="presParOf" srcId="{1F8295DB-C974-45E9-B754-409DB15A2E64}" destId="{43C4066C-AA31-40D0-AB69-35FB30282243}" srcOrd="0" destOrd="0" presId="urn:microsoft.com/office/officeart/2005/8/layout/radial2"/>
    <dgm:cxn modelId="{376FAA25-18C1-4ADE-BF1F-14175A63D10D}" type="presParOf" srcId="{1F8295DB-C974-45E9-B754-409DB15A2E64}" destId="{550BDFF9-4371-47CB-9E52-7CA73FF67234}" srcOrd="1" destOrd="0" presId="urn:microsoft.com/office/officeart/2005/8/layout/radial2"/>
    <dgm:cxn modelId="{F46CADA0-9071-4110-B5C0-1A3259BE12FF}" type="presParOf" srcId="{EDAAEE6C-90B3-4BA9-9B21-88277F60D03F}" destId="{A50E4B64-7990-4BE2-9B77-8412EC93FD37}" srcOrd="3" destOrd="0" presId="urn:microsoft.com/office/officeart/2005/8/layout/radial2"/>
    <dgm:cxn modelId="{1AE79512-B51E-45FF-AEAE-1BB6939BC967}" type="presParOf" srcId="{EDAAEE6C-90B3-4BA9-9B21-88277F60D03F}" destId="{5D5EF9FB-EFAD-41AB-94FC-FD7921012A4A}" srcOrd="4" destOrd="0" presId="urn:microsoft.com/office/officeart/2005/8/layout/radial2"/>
    <dgm:cxn modelId="{9B5C08FE-C402-4BCA-AF27-3F07128D200F}" type="presParOf" srcId="{5D5EF9FB-EFAD-41AB-94FC-FD7921012A4A}" destId="{6717564B-6A83-419B-ABE3-A1DFF2D818D8}" srcOrd="0" destOrd="0" presId="urn:microsoft.com/office/officeart/2005/8/layout/radial2"/>
    <dgm:cxn modelId="{0838F052-5D1A-4A4C-B179-4B78C2AEE08F}" type="presParOf" srcId="{5D5EF9FB-EFAD-41AB-94FC-FD7921012A4A}" destId="{E3619691-24A6-4033-91D6-64EED133CB2F}" srcOrd="1" destOrd="0" presId="urn:microsoft.com/office/officeart/2005/8/layout/radial2"/>
    <dgm:cxn modelId="{F3310874-A891-4EFF-8849-33E698671CA0}" type="presParOf" srcId="{EDAAEE6C-90B3-4BA9-9B21-88277F60D03F}" destId="{395BF7B4-736D-40CC-A63D-E0F0950B93D3}" srcOrd="5" destOrd="0" presId="urn:microsoft.com/office/officeart/2005/8/layout/radial2"/>
    <dgm:cxn modelId="{D5E725BF-C29C-4494-917A-6FE626C5F378}" type="presParOf" srcId="{EDAAEE6C-90B3-4BA9-9B21-88277F60D03F}" destId="{42A815A1-2BAE-4E9A-8EDF-DCD8CB679BBE}" srcOrd="6" destOrd="0" presId="urn:microsoft.com/office/officeart/2005/8/layout/radial2"/>
    <dgm:cxn modelId="{56BA0DF1-6B7E-467B-9DD4-47816062A9FA}" type="presParOf" srcId="{42A815A1-2BAE-4E9A-8EDF-DCD8CB679BBE}" destId="{E30ABDB1-DDE2-4F0C-8644-ABA536EC9C7C}" srcOrd="0" destOrd="0" presId="urn:microsoft.com/office/officeart/2005/8/layout/radial2"/>
    <dgm:cxn modelId="{C5450A45-417E-42B2-B8D9-3B76856B19CE}" type="presParOf" srcId="{42A815A1-2BAE-4E9A-8EDF-DCD8CB679BBE}" destId="{122ED457-82C8-4BB2-B9A1-87B7E9A1289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1E4DCD-CD9E-4152-AADA-181BF3CB261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B9CB15A-C553-4098-B028-60A406624F93}">
      <dgm:prSet phldrT="[Text]" phldr="1"/>
      <dgm:spPr/>
      <dgm:t>
        <a:bodyPr/>
        <a:lstStyle/>
        <a:p>
          <a:endParaRPr lang="en-US"/>
        </a:p>
      </dgm:t>
    </dgm:pt>
    <dgm:pt modelId="{7AFB57D7-95AE-4FD1-A74B-0E9691814408}" type="parTrans" cxnId="{1BA1318F-4D3E-402D-987A-81DBD4A945F0}">
      <dgm:prSet/>
      <dgm:spPr/>
      <dgm:t>
        <a:bodyPr/>
        <a:lstStyle/>
        <a:p>
          <a:endParaRPr lang="en-US"/>
        </a:p>
      </dgm:t>
    </dgm:pt>
    <dgm:pt modelId="{A5D808A9-6B1D-4B00-A73A-2F31D0F47FE5}" type="sibTrans" cxnId="{1BA1318F-4D3E-402D-987A-81DBD4A945F0}">
      <dgm:prSet/>
      <dgm:spPr/>
      <dgm:t>
        <a:bodyPr/>
        <a:lstStyle/>
        <a:p>
          <a:endParaRPr lang="en-US"/>
        </a:p>
      </dgm:t>
    </dgm:pt>
    <dgm:pt modelId="{7DEC3E2C-04B4-4B80-A11C-A0B57F8313A7}">
      <dgm:prSet phldrT="[Text]" phldr="1"/>
      <dgm:spPr/>
      <dgm:t>
        <a:bodyPr/>
        <a:lstStyle/>
        <a:p>
          <a:endParaRPr lang="en-US"/>
        </a:p>
      </dgm:t>
    </dgm:pt>
    <dgm:pt modelId="{940607BB-6FAC-43A8-8CEE-F588F05530A1}" type="parTrans" cxnId="{8A108355-CA69-494C-883B-C09A24E3F4CF}">
      <dgm:prSet/>
      <dgm:spPr/>
      <dgm:t>
        <a:bodyPr/>
        <a:lstStyle/>
        <a:p>
          <a:endParaRPr lang="en-US"/>
        </a:p>
      </dgm:t>
    </dgm:pt>
    <dgm:pt modelId="{412C29F0-12D8-46A3-BF17-3765D434EE1F}" type="sibTrans" cxnId="{8A108355-CA69-494C-883B-C09A24E3F4CF}">
      <dgm:prSet/>
      <dgm:spPr/>
      <dgm:t>
        <a:bodyPr/>
        <a:lstStyle/>
        <a:p>
          <a:endParaRPr lang="en-US"/>
        </a:p>
      </dgm:t>
    </dgm:pt>
    <dgm:pt modelId="{F65567B5-CA04-4B5B-976E-48E3212E411C}">
      <dgm:prSet phldrT="[Text]" phldr="1"/>
      <dgm:spPr/>
      <dgm:t>
        <a:bodyPr/>
        <a:lstStyle/>
        <a:p>
          <a:endParaRPr lang="en-US"/>
        </a:p>
      </dgm:t>
    </dgm:pt>
    <dgm:pt modelId="{8DF17A4E-613F-4499-9971-6271808A3BDA}" type="parTrans" cxnId="{6A92B1D7-1E7F-448B-A4C7-346D3635F182}">
      <dgm:prSet/>
      <dgm:spPr/>
      <dgm:t>
        <a:bodyPr/>
        <a:lstStyle/>
        <a:p>
          <a:endParaRPr lang="en-US"/>
        </a:p>
      </dgm:t>
    </dgm:pt>
    <dgm:pt modelId="{DEE36526-9BCB-4E51-937A-A4A223C48EB5}" type="sibTrans" cxnId="{6A92B1D7-1E7F-448B-A4C7-346D3635F182}">
      <dgm:prSet/>
      <dgm:spPr/>
      <dgm:t>
        <a:bodyPr/>
        <a:lstStyle/>
        <a:p>
          <a:endParaRPr lang="en-US"/>
        </a:p>
      </dgm:t>
    </dgm:pt>
    <dgm:pt modelId="{221E828F-18E4-443E-9679-7FE7E380F1EE}">
      <dgm:prSet phldrT="[Text]" phldr="1"/>
      <dgm:spPr/>
      <dgm:t>
        <a:bodyPr/>
        <a:lstStyle/>
        <a:p>
          <a:endParaRPr lang="en-US"/>
        </a:p>
      </dgm:t>
    </dgm:pt>
    <dgm:pt modelId="{4B26CACA-8C94-4DDB-9F59-C9708024F976}" type="parTrans" cxnId="{14C3AE5C-D146-4D17-8D4C-46085F04999B}">
      <dgm:prSet/>
      <dgm:spPr/>
      <dgm:t>
        <a:bodyPr/>
        <a:lstStyle/>
        <a:p>
          <a:endParaRPr lang="en-US"/>
        </a:p>
      </dgm:t>
    </dgm:pt>
    <dgm:pt modelId="{96C5BA88-C5E4-43E5-B4FB-6868F83E1518}" type="sibTrans" cxnId="{14C3AE5C-D146-4D17-8D4C-46085F04999B}">
      <dgm:prSet/>
      <dgm:spPr/>
      <dgm:t>
        <a:bodyPr/>
        <a:lstStyle/>
        <a:p>
          <a:endParaRPr lang="en-US"/>
        </a:p>
      </dgm:t>
    </dgm:pt>
    <dgm:pt modelId="{9939EB8F-5A4D-488C-90D9-75A22C8E6923}" type="pres">
      <dgm:prSet presAssocID="{D91E4DCD-CD9E-4152-AADA-181BF3CB26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7829460-FF72-4DB5-9B09-E83C24A3D82E}" type="pres">
      <dgm:prSet presAssocID="{0B9CB15A-C553-4098-B028-60A406624F93}" presName="singleCycle" presStyleCnt="0"/>
      <dgm:spPr/>
    </dgm:pt>
    <dgm:pt modelId="{C5045BD7-6609-423D-9495-05650BD38278}" type="pres">
      <dgm:prSet presAssocID="{0B9CB15A-C553-4098-B028-60A406624F93}" presName="singleCenter" presStyleLbl="node1" presStyleIdx="0" presStyleCnt="4">
        <dgm:presLayoutVars>
          <dgm:chMax val="7"/>
          <dgm:chPref val="7"/>
        </dgm:presLayoutVars>
      </dgm:prSet>
      <dgm:spPr/>
    </dgm:pt>
    <dgm:pt modelId="{C70F64A2-CE7A-4F6E-950E-2E5ADB0925CD}" type="pres">
      <dgm:prSet presAssocID="{940607BB-6FAC-43A8-8CEE-F588F05530A1}" presName="Name56" presStyleLbl="parChTrans1D2" presStyleIdx="0" presStyleCnt="3"/>
      <dgm:spPr/>
    </dgm:pt>
    <dgm:pt modelId="{F2A10934-11B9-4ADE-81E1-9D66D57B7FF8}" type="pres">
      <dgm:prSet presAssocID="{7DEC3E2C-04B4-4B80-A11C-A0B57F8313A7}" presName="text0" presStyleLbl="node1" presStyleIdx="1" presStyleCnt="4">
        <dgm:presLayoutVars>
          <dgm:bulletEnabled val="1"/>
        </dgm:presLayoutVars>
      </dgm:prSet>
      <dgm:spPr/>
    </dgm:pt>
    <dgm:pt modelId="{D234A9D4-EB83-4C41-85C7-C3F5D4BF5336}" type="pres">
      <dgm:prSet presAssocID="{8DF17A4E-613F-4499-9971-6271808A3BDA}" presName="Name56" presStyleLbl="parChTrans1D2" presStyleIdx="1" presStyleCnt="3"/>
      <dgm:spPr/>
    </dgm:pt>
    <dgm:pt modelId="{27A929AF-94A7-49D2-9583-1A4432AEFA5B}" type="pres">
      <dgm:prSet presAssocID="{F65567B5-CA04-4B5B-976E-48E3212E411C}" presName="text0" presStyleLbl="node1" presStyleIdx="2" presStyleCnt="4">
        <dgm:presLayoutVars>
          <dgm:bulletEnabled val="1"/>
        </dgm:presLayoutVars>
      </dgm:prSet>
      <dgm:spPr/>
    </dgm:pt>
    <dgm:pt modelId="{D50BD738-8DB0-45F7-87C1-142BE02A7279}" type="pres">
      <dgm:prSet presAssocID="{4B26CACA-8C94-4DDB-9F59-C9708024F976}" presName="Name56" presStyleLbl="parChTrans1D2" presStyleIdx="2" presStyleCnt="3"/>
      <dgm:spPr/>
    </dgm:pt>
    <dgm:pt modelId="{68DF6B38-120F-40A6-8985-A254E1B94EB9}" type="pres">
      <dgm:prSet presAssocID="{221E828F-18E4-443E-9679-7FE7E380F1EE}" presName="text0" presStyleLbl="node1" presStyleIdx="3" presStyleCnt="4">
        <dgm:presLayoutVars>
          <dgm:bulletEnabled val="1"/>
        </dgm:presLayoutVars>
      </dgm:prSet>
      <dgm:spPr/>
    </dgm:pt>
  </dgm:ptLst>
  <dgm:cxnLst>
    <dgm:cxn modelId="{DB247C33-34B3-4B45-B915-A8AEAA3EA598}" type="presOf" srcId="{4B26CACA-8C94-4DDB-9F59-C9708024F976}" destId="{D50BD738-8DB0-45F7-87C1-142BE02A7279}" srcOrd="0" destOrd="0" presId="urn:microsoft.com/office/officeart/2008/layout/RadialCluster"/>
    <dgm:cxn modelId="{14C3AE5C-D146-4D17-8D4C-46085F04999B}" srcId="{0B9CB15A-C553-4098-B028-60A406624F93}" destId="{221E828F-18E4-443E-9679-7FE7E380F1EE}" srcOrd="2" destOrd="0" parTransId="{4B26CACA-8C94-4DDB-9F59-C9708024F976}" sibTransId="{96C5BA88-C5E4-43E5-B4FB-6868F83E1518}"/>
    <dgm:cxn modelId="{DF255A5D-E5DC-4E75-A3A5-271F61F90791}" type="presOf" srcId="{7DEC3E2C-04B4-4B80-A11C-A0B57F8313A7}" destId="{F2A10934-11B9-4ADE-81E1-9D66D57B7FF8}" srcOrd="0" destOrd="0" presId="urn:microsoft.com/office/officeart/2008/layout/RadialCluster"/>
    <dgm:cxn modelId="{8A108355-CA69-494C-883B-C09A24E3F4CF}" srcId="{0B9CB15A-C553-4098-B028-60A406624F93}" destId="{7DEC3E2C-04B4-4B80-A11C-A0B57F8313A7}" srcOrd="0" destOrd="0" parTransId="{940607BB-6FAC-43A8-8CEE-F588F05530A1}" sibTransId="{412C29F0-12D8-46A3-BF17-3765D434EE1F}"/>
    <dgm:cxn modelId="{7BB5FC77-9A11-4B52-B442-12CE91FA6632}" type="presOf" srcId="{8DF17A4E-613F-4499-9971-6271808A3BDA}" destId="{D234A9D4-EB83-4C41-85C7-C3F5D4BF5336}" srcOrd="0" destOrd="0" presId="urn:microsoft.com/office/officeart/2008/layout/RadialCluster"/>
    <dgm:cxn modelId="{D465635A-6DAE-48BF-89EF-1863B4A8DDF3}" type="presOf" srcId="{F65567B5-CA04-4B5B-976E-48E3212E411C}" destId="{27A929AF-94A7-49D2-9583-1A4432AEFA5B}" srcOrd="0" destOrd="0" presId="urn:microsoft.com/office/officeart/2008/layout/RadialCluster"/>
    <dgm:cxn modelId="{5E8AA382-2D98-4FA2-BFFF-EEDD6CF5240C}" type="presOf" srcId="{940607BB-6FAC-43A8-8CEE-F588F05530A1}" destId="{C70F64A2-CE7A-4F6E-950E-2E5ADB0925CD}" srcOrd="0" destOrd="0" presId="urn:microsoft.com/office/officeart/2008/layout/RadialCluster"/>
    <dgm:cxn modelId="{1BA1318F-4D3E-402D-987A-81DBD4A945F0}" srcId="{D91E4DCD-CD9E-4152-AADA-181BF3CB2616}" destId="{0B9CB15A-C553-4098-B028-60A406624F93}" srcOrd="0" destOrd="0" parTransId="{7AFB57D7-95AE-4FD1-A74B-0E9691814408}" sibTransId="{A5D808A9-6B1D-4B00-A73A-2F31D0F47FE5}"/>
    <dgm:cxn modelId="{0DB044C5-225B-45EB-9AE9-9892930E79ED}" type="presOf" srcId="{D91E4DCD-CD9E-4152-AADA-181BF3CB2616}" destId="{9939EB8F-5A4D-488C-90D9-75A22C8E6923}" srcOrd="0" destOrd="0" presId="urn:microsoft.com/office/officeart/2008/layout/RadialCluster"/>
    <dgm:cxn modelId="{AF6219C8-C529-4227-A84F-CD53F09D1067}" type="presOf" srcId="{0B9CB15A-C553-4098-B028-60A406624F93}" destId="{C5045BD7-6609-423D-9495-05650BD38278}" srcOrd="0" destOrd="0" presId="urn:microsoft.com/office/officeart/2008/layout/RadialCluster"/>
    <dgm:cxn modelId="{6A92B1D7-1E7F-448B-A4C7-346D3635F182}" srcId="{0B9CB15A-C553-4098-B028-60A406624F93}" destId="{F65567B5-CA04-4B5B-976E-48E3212E411C}" srcOrd="1" destOrd="0" parTransId="{8DF17A4E-613F-4499-9971-6271808A3BDA}" sibTransId="{DEE36526-9BCB-4E51-937A-A4A223C48EB5}"/>
    <dgm:cxn modelId="{3D24C9F6-3B63-44FC-86BC-C9FA24FBF039}" type="presOf" srcId="{221E828F-18E4-443E-9679-7FE7E380F1EE}" destId="{68DF6B38-120F-40A6-8985-A254E1B94EB9}" srcOrd="0" destOrd="0" presId="urn:microsoft.com/office/officeart/2008/layout/RadialCluster"/>
    <dgm:cxn modelId="{A374EC50-4E11-4C0E-9EE8-6BE95E4615EB}" type="presParOf" srcId="{9939EB8F-5A4D-488C-90D9-75A22C8E6923}" destId="{D7829460-FF72-4DB5-9B09-E83C24A3D82E}" srcOrd="0" destOrd="0" presId="urn:microsoft.com/office/officeart/2008/layout/RadialCluster"/>
    <dgm:cxn modelId="{6C985309-F2FC-4B53-9697-2994F3608071}" type="presParOf" srcId="{D7829460-FF72-4DB5-9B09-E83C24A3D82E}" destId="{C5045BD7-6609-423D-9495-05650BD38278}" srcOrd="0" destOrd="0" presId="urn:microsoft.com/office/officeart/2008/layout/RadialCluster"/>
    <dgm:cxn modelId="{BBA3B9FD-FF31-4186-AE52-A3A565A60034}" type="presParOf" srcId="{D7829460-FF72-4DB5-9B09-E83C24A3D82E}" destId="{C70F64A2-CE7A-4F6E-950E-2E5ADB0925CD}" srcOrd="1" destOrd="0" presId="urn:microsoft.com/office/officeart/2008/layout/RadialCluster"/>
    <dgm:cxn modelId="{E10A6C9C-E015-4EA9-9DC7-CEFF4FA20F17}" type="presParOf" srcId="{D7829460-FF72-4DB5-9B09-E83C24A3D82E}" destId="{F2A10934-11B9-4ADE-81E1-9D66D57B7FF8}" srcOrd="2" destOrd="0" presId="urn:microsoft.com/office/officeart/2008/layout/RadialCluster"/>
    <dgm:cxn modelId="{0554D937-4D3D-47B0-BA23-450909D3616B}" type="presParOf" srcId="{D7829460-FF72-4DB5-9B09-E83C24A3D82E}" destId="{D234A9D4-EB83-4C41-85C7-C3F5D4BF5336}" srcOrd="3" destOrd="0" presId="urn:microsoft.com/office/officeart/2008/layout/RadialCluster"/>
    <dgm:cxn modelId="{84752358-9216-445C-8BDC-DD74F99AFF2F}" type="presParOf" srcId="{D7829460-FF72-4DB5-9B09-E83C24A3D82E}" destId="{27A929AF-94A7-49D2-9583-1A4432AEFA5B}" srcOrd="4" destOrd="0" presId="urn:microsoft.com/office/officeart/2008/layout/RadialCluster"/>
    <dgm:cxn modelId="{9A36B7A4-B71C-4EFE-AF61-17E6CF158343}" type="presParOf" srcId="{D7829460-FF72-4DB5-9B09-E83C24A3D82E}" destId="{D50BD738-8DB0-45F7-87C1-142BE02A7279}" srcOrd="5" destOrd="0" presId="urn:microsoft.com/office/officeart/2008/layout/RadialCluster"/>
    <dgm:cxn modelId="{908A492D-143D-47F9-B513-33327623E9E6}" type="presParOf" srcId="{D7829460-FF72-4DB5-9B09-E83C24A3D82E}" destId="{68DF6B38-120F-40A6-8985-A254E1B94EB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B820B1-9657-4870-B8B2-957F696FB9DD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0929CF-1ADC-408C-AACD-EBB4630C8E02}">
      <dgm:prSet phldrT="[Text]" custT="1"/>
      <dgm:spPr/>
      <dgm:t>
        <a:bodyPr/>
        <a:lstStyle/>
        <a:p>
          <a:r>
            <a:rPr lang="en-US" sz="2400" b="1" dirty="0"/>
            <a:t>Acute</a:t>
          </a:r>
          <a:endParaRPr lang="en-US" sz="2200" b="1" dirty="0"/>
        </a:p>
      </dgm:t>
    </dgm:pt>
    <dgm:pt modelId="{3B547755-633F-4DED-A80B-EB037764C213}" type="parTrans" cxnId="{0F2BDF79-32CF-4CFC-9895-93B3B4E8C905}">
      <dgm:prSet/>
      <dgm:spPr/>
      <dgm:t>
        <a:bodyPr/>
        <a:lstStyle/>
        <a:p>
          <a:endParaRPr lang="en-US"/>
        </a:p>
      </dgm:t>
    </dgm:pt>
    <dgm:pt modelId="{0F69CBCA-0664-44A8-9114-6A6F243EEB27}" type="sibTrans" cxnId="{0F2BDF79-32CF-4CFC-9895-93B3B4E8C905}">
      <dgm:prSet/>
      <dgm:spPr/>
      <dgm:t>
        <a:bodyPr/>
        <a:lstStyle/>
        <a:p>
          <a:endParaRPr lang="en-US"/>
        </a:p>
      </dgm:t>
    </dgm:pt>
    <dgm:pt modelId="{8086B764-68FC-47BF-B013-71DC14C68A53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accent2">
                  <a:lumMod val="75000"/>
                </a:schemeClr>
              </a:solidFill>
            </a:rPr>
            <a:t>Path</a:t>
          </a:r>
          <a:r>
            <a:rPr lang="en-US" sz="1300" dirty="0"/>
            <a:t>: </a:t>
          </a:r>
          <a:r>
            <a:rPr lang="en-US" sz="1600" b="1" dirty="0"/>
            <a:t>Staph. or</a:t>
          </a:r>
        </a:p>
        <a:p>
          <a:r>
            <a:rPr lang="en-US" sz="1600" b="1" dirty="0"/>
            <a:t>Strep.</a:t>
          </a:r>
        </a:p>
      </dgm:t>
    </dgm:pt>
    <dgm:pt modelId="{B76245A3-DA2B-4B88-8D24-B73E8047BE56}" type="parTrans" cxnId="{B6F82A5D-76B9-45BF-B9BD-5CD3E79CE2A4}">
      <dgm:prSet/>
      <dgm:spPr/>
      <dgm:t>
        <a:bodyPr/>
        <a:lstStyle/>
        <a:p>
          <a:endParaRPr lang="en-US"/>
        </a:p>
      </dgm:t>
    </dgm:pt>
    <dgm:pt modelId="{E01A0962-7A3A-4265-B77D-F5762B098033}" type="sibTrans" cxnId="{B6F82A5D-76B9-45BF-B9BD-5CD3E79CE2A4}">
      <dgm:prSet/>
      <dgm:spPr/>
      <dgm:t>
        <a:bodyPr/>
        <a:lstStyle/>
        <a:p>
          <a:endParaRPr lang="en-US"/>
        </a:p>
      </dgm:t>
    </dgm:pt>
    <dgm:pt modelId="{BF6744E2-FBAB-4260-88C8-BB51314B972A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accent2">
                  <a:lumMod val="75000"/>
                </a:schemeClr>
              </a:solidFill>
            </a:rPr>
            <a:t>Pt</a:t>
          </a:r>
          <a:r>
            <a:rPr lang="en-US" sz="1600" b="1" dirty="0"/>
            <a:t>: CHF+ Bacteremia+</a:t>
          </a:r>
        </a:p>
        <a:p>
          <a:r>
            <a:rPr lang="en-US" sz="1600" b="1" dirty="0"/>
            <a:t>Toxic+ (-</a:t>
          </a:r>
          <a:r>
            <a:rPr lang="en-US" sz="1600" b="1" dirty="0" err="1"/>
            <a:t>ve</a:t>
          </a:r>
          <a:r>
            <a:rPr lang="en-US" sz="1600" b="1" dirty="0"/>
            <a:t>) rheumatology</a:t>
          </a:r>
          <a:endParaRPr lang="en-US" sz="1300" b="1" dirty="0"/>
        </a:p>
      </dgm:t>
    </dgm:pt>
    <dgm:pt modelId="{6879DF08-2301-438F-9B77-BEB6A5538A3F}" type="parTrans" cxnId="{DDC314E6-9ACC-46FB-83B9-5C71A3CE7E2E}">
      <dgm:prSet/>
      <dgm:spPr/>
      <dgm:t>
        <a:bodyPr/>
        <a:lstStyle/>
        <a:p>
          <a:endParaRPr lang="en-US"/>
        </a:p>
      </dgm:t>
    </dgm:pt>
    <dgm:pt modelId="{82C348BF-41EE-4B0C-8D49-7842F739E01F}" type="sibTrans" cxnId="{DDC314E6-9ACC-46FB-83B9-5C71A3CE7E2E}">
      <dgm:prSet/>
      <dgm:spPr/>
      <dgm:t>
        <a:bodyPr/>
        <a:lstStyle/>
        <a:p>
          <a:endParaRPr lang="en-US"/>
        </a:p>
      </dgm:t>
    </dgm:pt>
    <dgm:pt modelId="{71B955F8-C9F5-42E3-BF15-53456C247033}">
      <dgm:prSet phldrT="[Text]" custT="1"/>
      <dgm:spPr/>
      <dgm:t>
        <a:bodyPr/>
        <a:lstStyle/>
        <a:p>
          <a:r>
            <a:rPr lang="en-US" sz="2400" b="1" dirty="0"/>
            <a:t>Sub-acute</a:t>
          </a:r>
          <a:endParaRPr lang="en-US" sz="1700" b="1" dirty="0"/>
        </a:p>
      </dgm:t>
    </dgm:pt>
    <dgm:pt modelId="{0A9FF10E-11D3-4DAA-8F98-D922ACD74327}" type="parTrans" cxnId="{0A2EC72B-C364-4D9A-A899-8661310437A5}">
      <dgm:prSet/>
      <dgm:spPr/>
      <dgm:t>
        <a:bodyPr/>
        <a:lstStyle/>
        <a:p>
          <a:endParaRPr lang="en-US"/>
        </a:p>
      </dgm:t>
    </dgm:pt>
    <dgm:pt modelId="{9D4C75C7-F8ED-4D44-970E-36F5C417D9D3}" type="sibTrans" cxnId="{0A2EC72B-C364-4D9A-A899-8661310437A5}">
      <dgm:prSet/>
      <dgm:spPr/>
      <dgm:t>
        <a:bodyPr/>
        <a:lstStyle/>
        <a:p>
          <a:endParaRPr lang="en-US"/>
        </a:p>
      </dgm:t>
    </dgm:pt>
    <dgm:pt modelId="{C736410C-1D1B-4962-951F-526C8D1ED696}">
      <dgm:prSet phldrT="[Text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accent2">
                  <a:lumMod val="75000"/>
                </a:schemeClr>
              </a:solidFill>
            </a:rPr>
            <a:t>Path</a:t>
          </a:r>
          <a:r>
            <a:rPr lang="en-US" sz="1400" b="1" dirty="0">
              <a:solidFill>
                <a:schemeClr val="accent2">
                  <a:lumMod val="75000"/>
                </a:schemeClr>
              </a:solidFill>
            </a:rPr>
            <a:t>: </a:t>
          </a:r>
          <a:r>
            <a:rPr lang="en-US" sz="1600" b="1" dirty="0"/>
            <a:t>HACEK</a:t>
          </a:r>
          <a:endParaRPr lang="en-US" sz="1400" b="1" dirty="0"/>
        </a:p>
      </dgm:t>
    </dgm:pt>
    <dgm:pt modelId="{9256E79C-926E-4635-8A2C-55453389D567}" type="parTrans" cxnId="{E43BB960-1CA2-4445-8941-133DF33C1FC5}">
      <dgm:prSet/>
      <dgm:spPr/>
      <dgm:t>
        <a:bodyPr/>
        <a:lstStyle/>
        <a:p>
          <a:endParaRPr lang="en-US"/>
        </a:p>
      </dgm:t>
    </dgm:pt>
    <dgm:pt modelId="{2AE60B64-2967-4FD5-A40F-0F98967D3716}" type="sibTrans" cxnId="{E43BB960-1CA2-4445-8941-133DF33C1FC5}">
      <dgm:prSet/>
      <dgm:spPr/>
      <dgm:t>
        <a:bodyPr/>
        <a:lstStyle/>
        <a:p>
          <a:endParaRPr lang="en-US"/>
        </a:p>
      </dgm:t>
    </dgm:pt>
    <dgm:pt modelId="{642C0F97-3EAD-4173-B7FD-53B24A1CEB7C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accent2">
                  <a:lumMod val="75000"/>
                </a:schemeClr>
              </a:solidFill>
            </a:rPr>
            <a:t>Pt: </a:t>
          </a:r>
          <a:r>
            <a:rPr lang="en-US" sz="1600" b="1" dirty="0"/>
            <a:t>Fever</a:t>
          </a:r>
        </a:p>
        <a:p>
          <a:r>
            <a:rPr lang="en-US" sz="1600" b="1" dirty="0"/>
            <a:t>non toxic</a:t>
          </a:r>
        </a:p>
        <a:p>
          <a:r>
            <a:rPr lang="en-US" sz="1600" b="1" dirty="0"/>
            <a:t>(+</a:t>
          </a:r>
          <a:r>
            <a:rPr lang="en-US" sz="1600" b="1" dirty="0" err="1"/>
            <a:t>ve</a:t>
          </a:r>
          <a:r>
            <a:rPr lang="en-US" sz="1600" b="1" dirty="0"/>
            <a:t>) rheumatology</a:t>
          </a:r>
        </a:p>
      </dgm:t>
    </dgm:pt>
    <dgm:pt modelId="{B40C6B5B-0FA2-4531-B231-A0778840AE59}" type="parTrans" cxnId="{9F493FE7-C1C8-404F-8DE7-EA507C6F9557}">
      <dgm:prSet/>
      <dgm:spPr/>
      <dgm:t>
        <a:bodyPr/>
        <a:lstStyle/>
        <a:p>
          <a:endParaRPr lang="en-US"/>
        </a:p>
      </dgm:t>
    </dgm:pt>
    <dgm:pt modelId="{2BEE37AE-053C-4210-BE35-E1FEFFE789FE}" type="sibTrans" cxnId="{9F493FE7-C1C8-404F-8DE7-EA507C6F9557}">
      <dgm:prSet/>
      <dgm:spPr/>
      <dgm:t>
        <a:bodyPr/>
        <a:lstStyle/>
        <a:p>
          <a:endParaRPr lang="en-US"/>
        </a:p>
      </dgm:t>
    </dgm:pt>
    <dgm:pt modelId="{6026E4A3-0ABB-48FE-B63B-FEE54FFCB4E0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accent2">
                  <a:lumMod val="75000"/>
                </a:schemeClr>
              </a:solidFill>
            </a:rPr>
            <a:t>Dx</a:t>
          </a:r>
          <a:r>
            <a:rPr lang="en-US" sz="1600" b="1" dirty="0"/>
            <a:t>: blood culture</a:t>
          </a:r>
        </a:p>
        <a:p>
          <a:r>
            <a:rPr lang="en-US" sz="1600" b="1" dirty="0"/>
            <a:t>Empirical till </a:t>
          </a:r>
        </a:p>
        <a:p>
          <a:r>
            <a:rPr lang="en-US" sz="1600" b="1" dirty="0"/>
            <a:t>–</a:t>
          </a:r>
          <a:r>
            <a:rPr lang="en-US" sz="1600" b="1" dirty="0" err="1"/>
            <a:t>ve</a:t>
          </a:r>
          <a:r>
            <a:rPr lang="en-US" sz="1600" b="1" dirty="0"/>
            <a:t> cx</a:t>
          </a:r>
        </a:p>
      </dgm:t>
    </dgm:pt>
    <dgm:pt modelId="{63EA7C4C-728E-450B-BFDC-8EB9EAF283F5}" type="parTrans" cxnId="{4A5035A2-C039-4E45-A3AD-12C3D1CE11F4}">
      <dgm:prSet/>
      <dgm:spPr/>
      <dgm:t>
        <a:bodyPr/>
        <a:lstStyle/>
        <a:p>
          <a:endParaRPr lang="en-US"/>
        </a:p>
      </dgm:t>
    </dgm:pt>
    <dgm:pt modelId="{26F90A06-CD0B-49E7-BBD5-CA0795A1520C}" type="sibTrans" cxnId="{4A5035A2-C039-4E45-A3AD-12C3D1CE11F4}">
      <dgm:prSet/>
      <dgm:spPr/>
      <dgm:t>
        <a:bodyPr/>
        <a:lstStyle/>
        <a:p>
          <a:endParaRPr lang="en-US"/>
        </a:p>
      </dgm:t>
    </dgm:pt>
    <dgm:pt modelId="{723245DE-300E-499C-8482-F91A7F50928A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accent2">
                  <a:lumMod val="75000"/>
                </a:schemeClr>
              </a:solidFill>
            </a:rPr>
            <a:t>Dx</a:t>
          </a:r>
          <a:r>
            <a:rPr lang="en-US" sz="1600" b="1" dirty="0"/>
            <a:t>: blood culture</a:t>
          </a:r>
        </a:p>
        <a:p>
          <a:r>
            <a:rPr lang="en-US" sz="1600" b="1" dirty="0"/>
            <a:t>No empirical till +</a:t>
          </a:r>
          <a:r>
            <a:rPr lang="en-US" sz="1600" b="1" dirty="0" err="1"/>
            <a:t>ve</a:t>
          </a:r>
          <a:r>
            <a:rPr lang="en-US" sz="1600" b="1" dirty="0"/>
            <a:t> cx</a:t>
          </a:r>
        </a:p>
      </dgm:t>
    </dgm:pt>
    <dgm:pt modelId="{9530D377-7537-49AD-A01B-A72D46F138B4}" type="parTrans" cxnId="{B8D6154F-041A-4661-8FA3-7144CE1D8A34}">
      <dgm:prSet/>
      <dgm:spPr/>
      <dgm:t>
        <a:bodyPr/>
        <a:lstStyle/>
        <a:p>
          <a:endParaRPr lang="en-US"/>
        </a:p>
      </dgm:t>
    </dgm:pt>
    <dgm:pt modelId="{AE01B6E4-361B-4E88-B753-1AEE745CD09C}" type="sibTrans" cxnId="{B8D6154F-041A-4661-8FA3-7144CE1D8A34}">
      <dgm:prSet/>
      <dgm:spPr/>
      <dgm:t>
        <a:bodyPr/>
        <a:lstStyle/>
        <a:p>
          <a:endParaRPr lang="en-US"/>
        </a:p>
      </dgm:t>
    </dgm:pt>
    <dgm:pt modelId="{13F83A81-2ED5-4C39-96D2-F85E0DF9FAEA}" type="pres">
      <dgm:prSet presAssocID="{D8B820B1-9657-4870-B8B2-957F696FB9DD}" presName="list" presStyleCnt="0">
        <dgm:presLayoutVars>
          <dgm:dir/>
          <dgm:animLvl val="lvl"/>
        </dgm:presLayoutVars>
      </dgm:prSet>
      <dgm:spPr/>
    </dgm:pt>
    <dgm:pt modelId="{A53A785D-D299-4666-9358-F078433CEA4E}" type="pres">
      <dgm:prSet presAssocID="{930929CF-1ADC-408C-AACD-EBB4630C8E02}" presName="posSpace" presStyleCnt="0"/>
      <dgm:spPr/>
    </dgm:pt>
    <dgm:pt modelId="{00997ED2-2D61-42CC-A711-B2AF42C108F1}" type="pres">
      <dgm:prSet presAssocID="{930929CF-1ADC-408C-AACD-EBB4630C8E02}" presName="vertFlow" presStyleCnt="0"/>
      <dgm:spPr/>
    </dgm:pt>
    <dgm:pt modelId="{AB9A7F80-1B7D-40A5-A9E7-3942BA5C227C}" type="pres">
      <dgm:prSet presAssocID="{930929CF-1ADC-408C-AACD-EBB4630C8E02}" presName="topSpace" presStyleCnt="0"/>
      <dgm:spPr/>
    </dgm:pt>
    <dgm:pt modelId="{1C3472B1-88A0-485D-8A7F-F2DDC7BC483B}" type="pres">
      <dgm:prSet presAssocID="{930929CF-1ADC-408C-AACD-EBB4630C8E02}" presName="firstComp" presStyleCnt="0"/>
      <dgm:spPr/>
    </dgm:pt>
    <dgm:pt modelId="{1E0B2638-A39D-43CC-8AE4-1BE374BC0D08}" type="pres">
      <dgm:prSet presAssocID="{930929CF-1ADC-408C-AACD-EBB4630C8E02}" presName="firstChild" presStyleLbl="bgAccFollowNode1" presStyleIdx="0" presStyleCnt="6"/>
      <dgm:spPr/>
    </dgm:pt>
    <dgm:pt modelId="{672EFFD1-9824-44A8-ADB2-723A657FE5F4}" type="pres">
      <dgm:prSet presAssocID="{930929CF-1ADC-408C-AACD-EBB4630C8E02}" presName="firstChildTx" presStyleLbl="bgAccFollowNode1" presStyleIdx="0" presStyleCnt="6">
        <dgm:presLayoutVars>
          <dgm:bulletEnabled val="1"/>
        </dgm:presLayoutVars>
      </dgm:prSet>
      <dgm:spPr/>
    </dgm:pt>
    <dgm:pt modelId="{DA14B09C-4632-4FAB-9DE9-8D204893F1B8}" type="pres">
      <dgm:prSet presAssocID="{BF6744E2-FBAB-4260-88C8-BB51314B972A}" presName="comp" presStyleCnt="0"/>
      <dgm:spPr/>
    </dgm:pt>
    <dgm:pt modelId="{FD108A61-93D4-4DD8-BE0B-D4A119076FB8}" type="pres">
      <dgm:prSet presAssocID="{BF6744E2-FBAB-4260-88C8-BB51314B972A}" presName="child" presStyleLbl="bgAccFollowNode1" presStyleIdx="1" presStyleCnt="6"/>
      <dgm:spPr/>
    </dgm:pt>
    <dgm:pt modelId="{A680BE4E-7B15-4618-9D48-77CD256ACF98}" type="pres">
      <dgm:prSet presAssocID="{BF6744E2-FBAB-4260-88C8-BB51314B972A}" presName="childTx" presStyleLbl="bgAccFollowNode1" presStyleIdx="1" presStyleCnt="6">
        <dgm:presLayoutVars>
          <dgm:bulletEnabled val="1"/>
        </dgm:presLayoutVars>
      </dgm:prSet>
      <dgm:spPr/>
    </dgm:pt>
    <dgm:pt modelId="{7CDFCD00-94A5-4EEF-974E-87F52F794529}" type="pres">
      <dgm:prSet presAssocID="{6026E4A3-0ABB-48FE-B63B-FEE54FFCB4E0}" presName="comp" presStyleCnt="0"/>
      <dgm:spPr/>
    </dgm:pt>
    <dgm:pt modelId="{BCF59BB9-37AF-48E2-B071-937A34DD7B6E}" type="pres">
      <dgm:prSet presAssocID="{6026E4A3-0ABB-48FE-B63B-FEE54FFCB4E0}" presName="child" presStyleLbl="bgAccFollowNode1" presStyleIdx="2" presStyleCnt="6"/>
      <dgm:spPr/>
    </dgm:pt>
    <dgm:pt modelId="{695C84EE-A18D-42B2-ACFD-2963FE70795F}" type="pres">
      <dgm:prSet presAssocID="{6026E4A3-0ABB-48FE-B63B-FEE54FFCB4E0}" presName="childTx" presStyleLbl="bgAccFollowNode1" presStyleIdx="2" presStyleCnt="6">
        <dgm:presLayoutVars>
          <dgm:bulletEnabled val="1"/>
        </dgm:presLayoutVars>
      </dgm:prSet>
      <dgm:spPr/>
    </dgm:pt>
    <dgm:pt modelId="{59193B32-15AF-48DD-8D0F-38AB5E29CCBD}" type="pres">
      <dgm:prSet presAssocID="{930929CF-1ADC-408C-AACD-EBB4630C8E02}" presName="negSpace" presStyleCnt="0"/>
      <dgm:spPr/>
    </dgm:pt>
    <dgm:pt modelId="{BBA6F672-27A1-402F-8241-E00D55BF9141}" type="pres">
      <dgm:prSet presAssocID="{930929CF-1ADC-408C-AACD-EBB4630C8E02}" presName="circle" presStyleLbl="node1" presStyleIdx="0" presStyleCnt="2"/>
      <dgm:spPr/>
    </dgm:pt>
    <dgm:pt modelId="{100DD4BD-4430-4FDA-BC33-D8B80D96C1B9}" type="pres">
      <dgm:prSet presAssocID="{0F69CBCA-0664-44A8-9114-6A6F243EEB27}" presName="transSpace" presStyleCnt="0"/>
      <dgm:spPr/>
    </dgm:pt>
    <dgm:pt modelId="{207AC34B-2476-468C-959E-6D94A94C0A96}" type="pres">
      <dgm:prSet presAssocID="{71B955F8-C9F5-42E3-BF15-53456C247033}" presName="posSpace" presStyleCnt="0"/>
      <dgm:spPr/>
    </dgm:pt>
    <dgm:pt modelId="{9BF9D912-02BD-481A-AB14-9A4632901ABF}" type="pres">
      <dgm:prSet presAssocID="{71B955F8-C9F5-42E3-BF15-53456C247033}" presName="vertFlow" presStyleCnt="0"/>
      <dgm:spPr/>
    </dgm:pt>
    <dgm:pt modelId="{4116DE28-D9A9-4FA7-9811-D9C8E016E6B0}" type="pres">
      <dgm:prSet presAssocID="{71B955F8-C9F5-42E3-BF15-53456C247033}" presName="topSpace" presStyleCnt="0"/>
      <dgm:spPr/>
    </dgm:pt>
    <dgm:pt modelId="{C2401615-D4E6-4401-9AF8-6B492B07EDA8}" type="pres">
      <dgm:prSet presAssocID="{71B955F8-C9F5-42E3-BF15-53456C247033}" presName="firstComp" presStyleCnt="0"/>
      <dgm:spPr/>
    </dgm:pt>
    <dgm:pt modelId="{A9279133-053B-42ED-AD53-20B6514CDE5B}" type="pres">
      <dgm:prSet presAssocID="{71B955F8-C9F5-42E3-BF15-53456C247033}" presName="firstChild" presStyleLbl="bgAccFollowNode1" presStyleIdx="3" presStyleCnt="6"/>
      <dgm:spPr/>
    </dgm:pt>
    <dgm:pt modelId="{08FE5ABD-4DCB-49C6-AE13-86F90515F349}" type="pres">
      <dgm:prSet presAssocID="{71B955F8-C9F5-42E3-BF15-53456C247033}" presName="firstChildTx" presStyleLbl="bgAccFollowNode1" presStyleIdx="3" presStyleCnt="6">
        <dgm:presLayoutVars>
          <dgm:bulletEnabled val="1"/>
        </dgm:presLayoutVars>
      </dgm:prSet>
      <dgm:spPr/>
    </dgm:pt>
    <dgm:pt modelId="{646DF7C6-E11D-4118-BF9D-56102598FB2E}" type="pres">
      <dgm:prSet presAssocID="{642C0F97-3EAD-4173-B7FD-53B24A1CEB7C}" presName="comp" presStyleCnt="0"/>
      <dgm:spPr/>
    </dgm:pt>
    <dgm:pt modelId="{2FB54C27-1DD7-4448-8B52-77A6764826F7}" type="pres">
      <dgm:prSet presAssocID="{642C0F97-3EAD-4173-B7FD-53B24A1CEB7C}" presName="child" presStyleLbl="bgAccFollowNode1" presStyleIdx="4" presStyleCnt="6"/>
      <dgm:spPr/>
    </dgm:pt>
    <dgm:pt modelId="{72D04359-9AA8-41AE-A0A3-BF5138FF7916}" type="pres">
      <dgm:prSet presAssocID="{642C0F97-3EAD-4173-B7FD-53B24A1CEB7C}" presName="childTx" presStyleLbl="bgAccFollowNode1" presStyleIdx="4" presStyleCnt="6">
        <dgm:presLayoutVars>
          <dgm:bulletEnabled val="1"/>
        </dgm:presLayoutVars>
      </dgm:prSet>
      <dgm:spPr/>
    </dgm:pt>
    <dgm:pt modelId="{5E254E4E-34CF-4B5B-A56D-237A18B81F8B}" type="pres">
      <dgm:prSet presAssocID="{723245DE-300E-499C-8482-F91A7F50928A}" presName="comp" presStyleCnt="0"/>
      <dgm:spPr/>
    </dgm:pt>
    <dgm:pt modelId="{5B52E49E-2444-4AD7-B9FB-1FB09E88FFF4}" type="pres">
      <dgm:prSet presAssocID="{723245DE-300E-499C-8482-F91A7F50928A}" presName="child" presStyleLbl="bgAccFollowNode1" presStyleIdx="5" presStyleCnt="6"/>
      <dgm:spPr/>
    </dgm:pt>
    <dgm:pt modelId="{D3EDF7CA-467A-411D-9F56-79C9A824F4A3}" type="pres">
      <dgm:prSet presAssocID="{723245DE-300E-499C-8482-F91A7F50928A}" presName="childTx" presStyleLbl="bgAccFollowNode1" presStyleIdx="5" presStyleCnt="6">
        <dgm:presLayoutVars>
          <dgm:bulletEnabled val="1"/>
        </dgm:presLayoutVars>
      </dgm:prSet>
      <dgm:spPr/>
    </dgm:pt>
    <dgm:pt modelId="{7E6E39AA-693C-4AFE-9247-E05B0E780075}" type="pres">
      <dgm:prSet presAssocID="{71B955F8-C9F5-42E3-BF15-53456C247033}" presName="negSpace" presStyleCnt="0"/>
      <dgm:spPr/>
    </dgm:pt>
    <dgm:pt modelId="{7D2435E5-2F4A-4929-9F85-36EDD5342C2F}" type="pres">
      <dgm:prSet presAssocID="{71B955F8-C9F5-42E3-BF15-53456C247033}" presName="circle" presStyleLbl="node1" presStyleIdx="1" presStyleCnt="2"/>
      <dgm:spPr/>
    </dgm:pt>
  </dgm:ptLst>
  <dgm:cxnLst>
    <dgm:cxn modelId="{23290C03-656A-42DF-9EDF-405663E99ED0}" type="presOf" srcId="{71B955F8-C9F5-42E3-BF15-53456C247033}" destId="{7D2435E5-2F4A-4929-9F85-36EDD5342C2F}" srcOrd="0" destOrd="0" presId="urn:microsoft.com/office/officeart/2005/8/layout/hList9"/>
    <dgm:cxn modelId="{523E7817-BF24-49F6-89BF-EBBC9373CE26}" type="presOf" srcId="{C736410C-1D1B-4962-951F-526C8D1ED696}" destId="{A9279133-053B-42ED-AD53-20B6514CDE5B}" srcOrd="0" destOrd="0" presId="urn:microsoft.com/office/officeart/2005/8/layout/hList9"/>
    <dgm:cxn modelId="{A5C2A617-B366-4CCF-B06F-055F442D98AC}" type="presOf" srcId="{723245DE-300E-499C-8482-F91A7F50928A}" destId="{5B52E49E-2444-4AD7-B9FB-1FB09E88FFF4}" srcOrd="0" destOrd="0" presId="urn:microsoft.com/office/officeart/2005/8/layout/hList9"/>
    <dgm:cxn modelId="{F9567618-8696-4335-80A0-509C51044C35}" type="presOf" srcId="{BF6744E2-FBAB-4260-88C8-BB51314B972A}" destId="{FD108A61-93D4-4DD8-BE0B-D4A119076FB8}" srcOrd="0" destOrd="0" presId="urn:microsoft.com/office/officeart/2005/8/layout/hList9"/>
    <dgm:cxn modelId="{9387351B-E232-43F4-B229-6800FFA1C25E}" type="presOf" srcId="{642C0F97-3EAD-4173-B7FD-53B24A1CEB7C}" destId="{2FB54C27-1DD7-4448-8B52-77A6764826F7}" srcOrd="0" destOrd="0" presId="urn:microsoft.com/office/officeart/2005/8/layout/hList9"/>
    <dgm:cxn modelId="{0A2EC72B-C364-4D9A-A899-8661310437A5}" srcId="{D8B820B1-9657-4870-B8B2-957F696FB9DD}" destId="{71B955F8-C9F5-42E3-BF15-53456C247033}" srcOrd="1" destOrd="0" parTransId="{0A9FF10E-11D3-4DAA-8F98-D922ACD74327}" sibTransId="{9D4C75C7-F8ED-4D44-970E-36F5C417D9D3}"/>
    <dgm:cxn modelId="{B6F82A5D-76B9-45BF-B9BD-5CD3E79CE2A4}" srcId="{930929CF-1ADC-408C-AACD-EBB4630C8E02}" destId="{8086B764-68FC-47BF-B013-71DC14C68A53}" srcOrd="0" destOrd="0" parTransId="{B76245A3-DA2B-4B88-8D24-B73E8047BE56}" sibTransId="{E01A0962-7A3A-4265-B77D-F5762B098033}"/>
    <dgm:cxn modelId="{E43BB960-1CA2-4445-8941-133DF33C1FC5}" srcId="{71B955F8-C9F5-42E3-BF15-53456C247033}" destId="{C736410C-1D1B-4962-951F-526C8D1ED696}" srcOrd="0" destOrd="0" parTransId="{9256E79C-926E-4635-8A2C-55453389D567}" sibTransId="{2AE60B64-2967-4FD5-A40F-0F98967D3716}"/>
    <dgm:cxn modelId="{6CD19241-8055-4F59-854C-4ACF727D0142}" type="presOf" srcId="{6026E4A3-0ABB-48FE-B63B-FEE54FFCB4E0}" destId="{695C84EE-A18D-42B2-ACFD-2963FE70795F}" srcOrd="1" destOrd="0" presId="urn:microsoft.com/office/officeart/2005/8/layout/hList9"/>
    <dgm:cxn modelId="{B8D6154F-041A-4661-8FA3-7144CE1D8A34}" srcId="{71B955F8-C9F5-42E3-BF15-53456C247033}" destId="{723245DE-300E-499C-8482-F91A7F50928A}" srcOrd="2" destOrd="0" parTransId="{9530D377-7537-49AD-A01B-A72D46F138B4}" sibTransId="{AE01B6E4-361B-4E88-B753-1AEE745CD09C}"/>
    <dgm:cxn modelId="{2C72406F-5FF8-4F93-ABE8-FC7A4CA09C19}" type="presOf" srcId="{930929CF-1ADC-408C-AACD-EBB4630C8E02}" destId="{BBA6F672-27A1-402F-8241-E00D55BF9141}" srcOrd="0" destOrd="0" presId="urn:microsoft.com/office/officeart/2005/8/layout/hList9"/>
    <dgm:cxn modelId="{F163D254-D3F2-45E3-9E3E-CC5E46736425}" type="presOf" srcId="{8086B764-68FC-47BF-B013-71DC14C68A53}" destId="{1E0B2638-A39D-43CC-8AE4-1BE374BC0D08}" srcOrd="0" destOrd="0" presId="urn:microsoft.com/office/officeart/2005/8/layout/hList9"/>
    <dgm:cxn modelId="{EB024D55-7198-4CE9-B648-8B7695D0CEB5}" type="presOf" srcId="{723245DE-300E-499C-8482-F91A7F50928A}" destId="{D3EDF7CA-467A-411D-9F56-79C9A824F4A3}" srcOrd="1" destOrd="0" presId="urn:microsoft.com/office/officeart/2005/8/layout/hList9"/>
    <dgm:cxn modelId="{0F2BDF79-32CF-4CFC-9895-93B3B4E8C905}" srcId="{D8B820B1-9657-4870-B8B2-957F696FB9DD}" destId="{930929CF-1ADC-408C-AACD-EBB4630C8E02}" srcOrd="0" destOrd="0" parTransId="{3B547755-633F-4DED-A80B-EB037764C213}" sibTransId="{0F69CBCA-0664-44A8-9114-6A6F243EEB27}"/>
    <dgm:cxn modelId="{4A5035A2-C039-4E45-A3AD-12C3D1CE11F4}" srcId="{930929CF-1ADC-408C-AACD-EBB4630C8E02}" destId="{6026E4A3-0ABB-48FE-B63B-FEE54FFCB4E0}" srcOrd="2" destOrd="0" parTransId="{63EA7C4C-728E-450B-BFDC-8EB9EAF283F5}" sibTransId="{26F90A06-CD0B-49E7-BBD5-CA0795A1520C}"/>
    <dgm:cxn modelId="{0C5238B5-E58F-47C2-8A6A-192351A60918}" type="presOf" srcId="{BF6744E2-FBAB-4260-88C8-BB51314B972A}" destId="{A680BE4E-7B15-4618-9D48-77CD256ACF98}" srcOrd="1" destOrd="0" presId="urn:microsoft.com/office/officeart/2005/8/layout/hList9"/>
    <dgm:cxn modelId="{E152F7B8-33AC-499A-A3EE-BF90B0BABD81}" type="presOf" srcId="{D8B820B1-9657-4870-B8B2-957F696FB9DD}" destId="{13F83A81-2ED5-4C39-96D2-F85E0DF9FAEA}" srcOrd="0" destOrd="0" presId="urn:microsoft.com/office/officeart/2005/8/layout/hList9"/>
    <dgm:cxn modelId="{CD618EBD-7E94-4A45-9F31-ACB34E62DAB4}" type="presOf" srcId="{8086B764-68FC-47BF-B013-71DC14C68A53}" destId="{672EFFD1-9824-44A8-ADB2-723A657FE5F4}" srcOrd="1" destOrd="0" presId="urn:microsoft.com/office/officeart/2005/8/layout/hList9"/>
    <dgm:cxn modelId="{DDC314E6-9ACC-46FB-83B9-5C71A3CE7E2E}" srcId="{930929CF-1ADC-408C-AACD-EBB4630C8E02}" destId="{BF6744E2-FBAB-4260-88C8-BB51314B972A}" srcOrd="1" destOrd="0" parTransId="{6879DF08-2301-438F-9B77-BEB6A5538A3F}" sibTransId="{82C348BF-41EE-4B0C-8D49-7842F739E01F}"/>
    <dgm:cxn modelId="{9F493FE7-C1C8-404F-8DE7-EA507C6F9557}" srcId="{71B955F8-C9F5-42E3-BF15-53456C247033}" destId="{642C0F97-3EAD-4173-B7FD-53B24A1CEB7C}" srcOrd="1" destOrd="0" parTransId="{B40C6B5B-0FA2-4531-B231-A0778840AE59}" sibTransId="{2BEE37AE-053C-4210-BE35-E1FEFFE789FE}"/>
    <dgm:cxn modelId="{214DA8E9-3304-45AD-A4DB-0BB499C72ED0}" type="presOf" srcId="{642C0F97-3EAD-4173-B7FD-53B24A1CEB7C}" destId="{72D04359-9AA8-41AE-A0A3-BF5138FF7916}" srcOrd="1" destOrd="0" presId="urn:microsoft.com/office/officeart/2005/8/layout/hList9"/>
    <dgm:cxn modelId="{E4061BF2-C5F3-446A-B893-C3888C346868}" type="presOf" srcId="{6026E4A3-0ABB-48FE-B63B-FEE54FFCB4E0}" destId="{BCF59BB9-37AF-48E2-B071-937A34DD7B6E}" srcOrd="0" destOrd="0" presId="urn:microsoft.com/office/officeart/2005/8/layout/hList9"/>
    <dgm:cxn modelId="{DF7ED7FC-84BE-4A37-86A0-9A3B684B4502}" type="presOf" srcId="{C736410C-1D1B-4962-951F-526C8D1ED696}" destId="{08FE5ABD-4DCB-49C6-AE13-86F90515F349}" srcOrd="1" destOrd="0" presId="urn:microsoft.com/office/officeart/2005/8/layout/hList9"/>
    <dgm:cxn modelId="{EAF16E1C-E82A-43EB-99F9-0D3BF802A2A5}" type="presParOf" srcId="{13F83A81-2ED5-4C39-96D2-F85E0DF9FAEA}" destId="{A53A785D-D299-4666-9358-F078433CEA4E}" srcOrd="0" destOrd="0" presId="urn:microsoft.com/office/officeart/2005/8/layout/hList9"/>
    <dgm:cxn modelId="{E16BE7D9-0FF3-4B46-B459-CACEFE3981C3}" type="presParOf" srcId="{13F83A81-2ED5-4C39-96D2-F85E0DF9FAEA}" destId="{00997ED2-2D61-42CC-A711-B2AF42C108F1}" srcOrd="1" destOrd="0" presId="urn:microsoft.com/office/officeart/2005/8/layout/hList9"/>
    <dgm:cxn modelId="{21FBC1F0-6563-461F-91D0-3BCC2B041622}" type="presParOf" srcId="{00997ED2-2D61-42CC-A711-B2AF42C108F1}" destId="{AB9A7F80-1B7D-40A5-A9E7-3942BA5C227C}" srcOrd="0" destOrd="0" presId="urn:microsoft.com/office/officeart/2005/8/layout/hList9"/>
    <dgm:cxn modelId="{34B557C9-D23C-4FAA-AE0D-AB8AD1549CF5}" type="presParOf" srcId="{00997ED2-2D61-42CC-A711-B2AF42C108F1}" destId="{1C3472B1-88A0-485D-8A7F-F2DDC7BC483B}" srcOrd="1" destOrd="0" presId="urn:microsoft.com/office/officeart/2005/8/layout/hList9"/>
    <dgm:cxn modelId="{6BD7BB74-6567-4969-A0D7-A1E045930136}" type="presParOf" srcId="{1C3472B1-88A0-485D-8A7F-F2DDC7BC483B}" destId="{1E0B2638-A39D-43CC-8AE4-1BE374BC0D08}" srcOrd="0" destOrd="0" presId="urn:microsoft.com/office/officeart/2005/8/layout/hList9"/>
    <dgm:cxn modelId="{A2679D93-0BC8-475B-A939-5423CCB69D10}" type="presParOf" srcId="{1C3472B1-88A0-485D-8A7F-F2DDC7BC483B}" destId="{672EFFD1-9824-44A8-ADB2-723A657FE5F4}" srcOrd="1" destOrd="0" presId="urn:microsoft.com/office/officeart/2005/8/layout/hList9"/>
    <dgm:cxn modelId="{6594DE73-25D5-49C8-AF39-7A88F5F6F32D}" type="presParOf" srcId="{00997ED2-2D61-42CC-A711-B2AF42C108F1}" destId="{DA14B09C-4632-4FAB-9DE9-8D204893F1B8}" srcOrd="2" destOrd="0" presId="urn:microsoft.com/office/officeart/2005/8/layout/hList9"/>
    <dgm:cxn modelId="{393E872C-A16F-4969-9830-465CEF675B25}" type="presParOf" srcId="{DA14B09C-4632-4FAB-9DE9-8D204893F1B8}" destId="{FD108A61-93D4-4DD8-BE0B-D4A119076FB8}" srcOrd="0" destOrd="0" presId="urn:microsoft.com/office/officeart/2005/8/layout/hList9"/>
    <dgm:cxn modelId="{DE51F76B-CAA0-45CE-903D-0BBC52A9C9FF}" type="presParOf" srcId="{DA14B09C-4632-4FAB-9DE9-8D204893F1B8}" destId="{A680BE4E-7B15-4618-9D48-77CD256ACF98}" srcOrd="1" destOrd="0" presId="urn:microsoft.com/office/officeart/2005/8/layout/hList9"/>
    <dgm:cxn modelId="{5CA3654A-2450-410A-9772-A289ECAE759E}" type="presParOf" srcId="{00997ED2-2D61-42CC-A711-B2AF42C108F1}" destId="{7CDFCD00-94A5-4EEF-974E-87F52F794529}" srcOrd="3" destOrd="0" presId="urn:microsoft.com/office/officeart/2005/8/layout/hList9"/>
    <dgm:cxn modelId="{728DA4EB-FBCD-416C-B4F5-E8D38E574C5E}" type="presParOf" srcId="{7CDFCD00-94A5-4EEF-974E-87F52F794529}" destId="{BCF59BB9-37AF-48E2-B071-937A34DD7B6E}" srcOrd="0" destOrd="0" presId="urn:microsoft.com/office/officeart/2005/8/layout/hList9"/>
    <dgm:cxn modelId="{8D0A74F1-2D77-4F35-879C-8CB9DD022D8A}" type="presParOf" srcId="{7CDFCD00-94A5-4EEF-974E-87F52F794529}" destId="{695C84EE-A18D-42B2-ACFD-2963FE70795F}" srcOrd="1" destOrd="0" presId="urn:microsoft.com/office/officeart/2005/8/layout/hList9"/>
    <dgm:cxn modelId="{F8009C78-8736-47F7-8930-6DF777530E69}" type="presParOf" srcId="{13F83A81-2ED5-4C39-96D2-F85E0DF9FAEA}" destId="{59193B32-15AF-48DD-8D0F-38AB5E29CCBD}" srcOrd="2" destOrd="0" presId="urn:microsoft.com/office/officeart/2005/8/layout/hList9"/>
    <dgm:cxn modelId="{C81D5F8F-D21D-4BDB-9B59-5BA822AD0D63}" type="presParOf" srcId="{13F83A81-2ED5-4C39-96D2-F85E0DF9FAEA}" destId="{BBA6F672-27A1-402F-8241-E00D55BF9141}" srcOrd="3" destOrd="0" presId="urn:microsoft.com/office/officeart/2005/8/layout/hList9"/>
    <dgm:cxn modelId="{4DBB6828-55B3-4696-B83F-FC6D472F6248}" type="presParOf" srcId="{13F83A81-2ED5-4C39-96D2-F85E0DF9FAEA}" destId="{100DD4BD-4430-4FDA-BC33-D8B80D96C1B9}" srcOrd="4" destOrd="0" presId="urn:microsoft.com/office/officeart/2005/8/layout/hList9"/>
    <dgm:cxn modelId="{8366F9E5-604C-458A-AA5D-5E8B3B994A89}" type="presParOf" srcId="{13F83A81-2ED5-4C39-96D2-F85E0DF9FAEA}" destId="{207AC34B-2476-468C-959E-6D94A94C0A96}" srcOrd="5" destOrd="0" presId="urn:microsoft.com/office/officeart/2005/8/layout/hList9"/>
    <dgm:cxn modelId="{C1B7E9D1-AED6-4697-847C-FA6ED502CF2A}" type="presParOf" srcId="{13F83A81-2ED5-4C39-96D2-F85E0DF9FAEA}" destId="{9BF9D912-02BD-481A-AB14-9A4632901ABF}" srcOrd="6" destOrd="0" presId="urn:microsoft.com/office/officeart/2005/8/layout/hList9"/>
    <dgm:cxn modelId="{4CA5864C-B630-464F-B658-3279736C0557}" type="presParOf" srcId="{9BF9D912-02BD-481A-AB14-9A4632901ABF}" destId="{4116DE28-D9A9-4FA7-9811-D9C8E016E6B0}" srcOrd="0" destOrd="0" presId="urn:microsoft.com/office/officeart/2005/8/layout/hList9"/>
    <dgm:cxn modelId="{71970EFA-AA80-4AD4-B81F-7106A576098C}" type="presParOf" srcId="{9BF9D912-02BD-481A-AB14-9A4632901ABF}" destId="{C2401615-D4E6-4401-9AF8-6B492B07EDA8}" srcOrd="1" destOrd="0" presId="urn:microsoft.com/office/officeart/2005/8/layout/hList9"/>
    <dgm:cxn modelId="{03D2BCFD-1115-4276-88B7-EE18404AF8CB}" type="presParOf" srcId="{C2401615-D4E6-4401-9AF8-6B492B07EDA8}" destId="{A9279133-053B-42ED-AD53-20B6514CDE5B}" srcOrd="0" destOrd="0" presId="urn:microsoft.com/office/officeart/2005/8/layout/hList9"/>
    <dgm:cxn modelId="{3544304D-61B8-4649-973C-D8A897FF6834}" type="presParOf" srcId="{C2401615-D4E6-4401-9AF8-6B492B07EDA8}" destId="{08FE5ABD-4DCB-49C6-AE13-86F90515F349}" srcOrd="1" destOrd="0" presId="urn:microsoft.com/office/officeart/2005/8/layout/hList9"/>
    <dgm:cxn modelId="{11924C91-B6FE-41F3-B074-B7A124135ED2}" type="presParOf" srcId="{9BF9D912-02BD-481A-AB14-9A4632901ABF}" destId="{646DF7C6-E11D-4118-BF9D-56102598FB2E}" srcOrd="2" destOrd="0" presId="urn:microsoft.com/office/officeart/2005/8/layout/hList9"/>
    <dgm:cxn modelId="{186EAFCB-0579-4E52-BCE9-E2D2B222B80A}" type="presParOf" srcId="{646DF7C6-E11D-4118-BF9D-56102598FB2E}" destId="{2FB54C27-1DD7-4448-8B52-77A6764826F7}" srcOrd="0" destOrd="0" presId="urn:microsoft.com/office/officeart/2005/8/layout/hList9"/>
    <dgm:cxn modelId="{9D2F751B-C2AA-442F-AB2A-19CC1A0994A5}" type="presParOf" srcId="{646DF7C6-E11D-4118-BF9D-56102598FB2E}" destId="{72D04359-9AA8-41AE-A0A3-BF5138FF7916}" srcOrd="1" destOrd="0" presId="urn:microsoft.com/office/officeart/2005/8/layout/hList9"/>
    <dgm:cxn modelId="{D5832089-9CDA-4324-9B6D-A3C732066342}" type="presParOf" srcId="{9BF9D912-02BD-481A-AB14-9A4632901ABF}" destId="{5E254E4E-34CF-4B5B-A56D-237A18B81F8B}" srcOrd="3" destOrd="0" presId="urn:microsoft.com/office/officeart/2005/8/layout/hList9"/>
    <dgm:cxn modelId="{257BD41F-C2BE-402B-BB72-136AEA8894EC}" type="presParOf" srcId="{5E254E4E-34CF-4B5B-A56D-237A18B81F8B}" destId="{5B52E49E-2444-4AD7-B9FB-1FB09E88FFF4}" srcOrd="0" destOrd="0" presId="urn:microsoft.com/office/officeart/2005/8/layout/hList9"/>
    <dgm:cxn modelId="{CAB42B4A-1C87-4299-AE3F-1B0F94EF212E}" type="presParOf" srcId="{5E254E4E-34CF-4B5B-A56D-237A18B81F8B}" destId="{D3EDF7CA-467A-411D-9F56-79C9A824F4A3}" srcOrd="1" destOrd="0" presId="urn:microsoft.com/office/officeart/2005/8/layout/hList9"/>
    <dgm:cxn modelId="{658A3E89-DAA8-46DA-9E86-605CCC9B4634}" type="presParOf" srcId="{13F83A81-2ED5-4C39-96D2-F85E0DF9FAEA}" destId="{7E6E39AA-693C-4AFE-9247-E05B0E780075}" srcOrd="7" destOrd="0" presId="urn:microsoft.com/office/officeart/2005/8/layout/hList9"/>
    <dgm:cxn modelId="{D24F605F-0D30-47E3-B25A-10C34606D175}" type="presParOf" srcId="{13F83A81-2ED5-4C39-96D2-F85E0DF9FAEA}" destId="{7D2435E5-2F4A-4929-9F85-36EDD5342C2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F7B4-736D-40CC-A63D-E0F0950B93D3}">
      <dsp:nvSpPr>
        <dsp:cNvPr id="0" name=""/>
        <dsp:cNvSpPr/>
      </dsp:nvSpPr>
      <dsp:spPr>
        <a:xfrm rot="8223604">
          <a:off x="4460320" y="3351536"/>
          <a:ext cx="438465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438465" y="3084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E4B64-7990-4BE2-9B77-8412EC93FD37}">
      <dsp:nvSpPr>
        <dsp:cNvPr id="0" name=""/>
        <dsp:cNvSpPr/>
      </dsp:nvSpPr>
      <dsp:spPr>
        <a:xfrm rot="10800000">
          <a:off x="4311497" y="2421028"/>
          <a:ext cx="528549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528549" y="3084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BCAF4-EBFE-4B02-8590-9466EB15FFD0}">
      <dsp:nvSpPr>
        <dsp:cNvPr id="0" name=""/>
        <dsp:cNvSpPr/>
      </dsp:nvSpPr>
      <dsp:spPr>
        <a:xfrm rot="13376396">
          <a:off x="4460320" y="1490521"/>
          <a:ext cx="438465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438465" y="3084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723AF-2A93-46F1-9F95-CBEDE0F33259}">
      <dsp:nvSpPr>
        <dsp:cNvPr id="0" name=""/>
        <dsp:cNvSpPr/>
      </dsp:nvSpPr>
      <dsp:spPr>
        <a:xfrm>
          <a:off x="4480281" y="1252660"/>
          <a:ext cx="2398436" cy="23984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4066C-AA31-40D0-AB69-35FB30282243}">
      <dsp:nvSpPr>
        <dsp:cNvPr id="0" name=""/>
        <dsp:cNvSpPr/>
      </dsp:nvSpPr>
      <dsp:spPr>
        <a:xfrm>
          <a:off x="2860265" y="-238084"/>
          <a:ext cx="1915391" cy="1915391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infections</a:t>
          </a:r>
          <a:endParaRPr lang="en-US" sz="19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+mn-cs"/>
          </a:endParaRPr>
        </a:p>
      </dsp:txBody>
      <dsp:txXfrm>
        <a:off x="3140768" y="42419"/>
        <a:ext cx="1354385" cy="1354385"/>
      </dsp:txXfrm>
    </dsp:sp>
    <dsp:sp modelId="{6717564B-6A83-419B-ABE3-A1DFF2D818D8}">
      <dsp:nvSpPr>
        <dsp:cNvPr id="0" name=""/>
        <dsp:cNvSpPr/>
      </dsp:nvSpPr>
      <dsp:spPr>
        <a:xfrm>
          <a:off x="2396105" y="1494182"/>
          <a:ext cx="1915391" cy="1915391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en-US" sz="2400" kern="1200" dirty="0">
              <a:latin typeface="Times New Roman" panose="02020603050405020304" pitchFamily="18" charset="0"/>
            </a:rPr>
            <a:t>Neoplastic diseases</a:t>
          </a:r>
          <a:endParaRPr lang="en-US" sz="2400" kern="1200" dirty="0"/>
        </a:p>
      </dsp:txBody>
      <dsp:txXfrm>
        <a:off x="2676608" y="1774685"/>
        <a:ext cx="1354385" cy="1354385"/>
      </dsp:txXfrm>
    </dsp:sp>
    <dsp:sp modelId="{E30ABDB1-DDE2-4F0C-8644-ABA536EC9C7C}">
      <dsp:nvSpPr>
        <dsp:cNvPr id="0" name=""/>
        <dsp:cNvSpPr/>
      </dsp:nvSpPr>
      <dsp:spPr>
        <a:xfrm>
          <a:off x="2860265" y="3226450"/>
          <a:ext cx="1915391" cy="191539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en-US" sz="2400" kern="1200" dirty="0">
              <a:latin typeface="Times New Roman" panose="02020603050405020304" pitchFamily="18" charset="0"/>
            </a:rPr>
            <a:t>Non-infectious inflammat</a:t>
          </a:r>
          <a:r>
            <a:rPr lang="en-US" altLang="en-US" sz="2400" kern="1200" dirty="0">
              <a:latin typeface="Times New Roman" panose="02020603050405020304" pitchFamily="18" charset="0"/>
            </a:rPr>
            <a:t>-</a:t>
          </a:r>
          <a:r>
            <a:rPr lang="hu-HU" altLang="en-US" sz="2400" kern="1200" dirty="0">
              <a:latin typeface="Times New Roman" panose="02020603050405020304" pitchFamily="18" charset="0"/>
            </a:rPr>
            <a:t>ory</a:t>
          </a:r>
          <a:endParaRPr lang="en-US" sz="2400" kern="1200" dirty="0"/>
        </a:p>
      </dsp:txBody>
      <dsp:txXfrm>
        <a:off x="3140768" y="3506953"/>
        <a:ext cx="1354385" cy="1354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F7B4-736D-40CC-A63D-E0F0950B93D3}">
      <dsp:nvSpPr>
        <dsp:cNvPr id="0" name=""/>
        <dsp:cNvSpPr/>
      </dsp:nvSpPr>
      <dsp:spPr>
        <a:xfrm rot="2617272">
          <a:off x="2072202" y="3292343"/>
          <a:ext cx="436574" cy="59414"/>
        </a:xfrm>
        <a:custGeom>
          <a:avLst/>
          <a:gdLst/>
          <a:ahLst/>
          <a:cxnLst/>
          <a:rect l="0" t="0" r="0" b="0"/>
          <a:pathLst>
            <a:path>
              <a:moveTo>
                <a:pt x="0" y="29707"/>
              </a:moveTo>
              <a:lnTo>
                <a:pt x="436574" y="297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E4B64-7990-4BE2-9B77-8412EC93FD37}">
      <dsp:nvSpPr>
        <dsp:cNvPr id="0" name=""/>
        <dsp:cNvSpPr/>
      </dsp:nvSpPr>
      <dsp:spPr>
        <a:xfrm>
          <a:off x="2132468" y="2371386"/>
          <a:ext cx="519031" cy="59414"/>
        </a:xfrm>
        <a:custGeom>
          <a:avLst/>
          <a:gdLst/>
          <a:ahLst/>
          <a:cxnLst/>
          <a:rect l="0" t="0" r="0" b="0"/>
          <a:pathLst>
            <a:path>
              <a:moveTo>
                <a:pt x="0" y="29707"/>
              </a:moveTo>
              <a:lnTo>
                <a:pt x="519031" y="297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BCAF4-EBFE-4B02-8590-9466EB15FFD0}">
      <dsp:nvSpPr>
        <dsp:cNvPr id="0" name=""/>
        <dsp:cNvSpPr/>
      </dsp:nvSpPr>
      <dsp:spPr>
        <a:xfrm rot="18982728">
          <a:off x="2072202" y="1450429"/>
          <a:ext cx="436574" cy="59414"/>
        </a:xfrm>
        <a:custGeom>
          <a:avLst/>
          <a:gdLst/>
          <a:ahLst/>
          <a:cxnLst/>
          <a:rect l="0" t="0" r="0" b="0"/>
          <a:pathLst>
            <a:path>
              <a:moveTo>
                <a:pt x="0" y="29707"/>
              </a:moveTo>
              <a:lnTo>
                <a:pt x="436574" y="297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723AF-2A93-46F1-9F95-CBEDE0F33259}">
      <dsp:nvSpPr>
        <dsp:cNvPr id="0" name=""/>
        <dsp:cNvSpPr/>
      </dsp:nvSpPr>
      <dsp:spPr>
        <a:xfrm>
          <a:off x="169303" y="1211542"/>
          <a:ext cx="2309605" cy="23791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4066C-AA31-40D0-AB69-35FB30282243}">
      <dsp:nvSpPr>
        <dsp:cNvPr id="0" name=""/>
        <dsp:cNvSpPr/>
      </dsp:nvSpPr>
      <dsp:spPr>
        <a:xfrm>
          <a:off x="2193900" y="-228914"/>
          <a:ext cx="1844450" cy="1844450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en-US" sz="2400" kern="1200" dirty="0">
              <a:latin typeface="Times New Roman" panose="02020603050405020304" pitchFamily="18" charset="0"/>
            </a:rPr>
            <a:t>Factitious fever</a:t>
          </a:r>
          <a:endParaRPr lang="en-US" sz="2400" kern="1200" dirty="0"/>
        </a:p>
      </dsp:txBody>
      <dsp:txXfrm>
        <a:off x="2464013" y="41199"/>
        <a:ext cx="1304224" cy="1304224"/>
      </dsp:txXfrm>
    </dsp:sp>
    <dsp:sp modelId="{6717564B-6A83-419B-ABE3-A1DFF2D818D8}">
      <dsp:nvSpPr>
        <dsp:cNvPr id="0" name=""/>
        <dsp:cNvSpPr/>
      </dsp:nvSpPr>
      <dsp:spPr>
        <a:xfrm>
          <a:off x="2651499" y="1478868"/>
          <a:ext cx="1844450" cy="184445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Drug-related</a:t>
          </a:r>
          <a:r>
            <a:rPr lang="hu-HU" altLang="en-US" sz="3100" kern="1200" dirty="0">
              <a:latin typeface="Times New Roman" panose="02020603050405020304" pitchFamily="18" charset="0"/>
            </a:rPr>
            <a:t> </a:t>
          </a:r>
          <a:r>
            <a:rPr lang="hu-HU" alt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fever</a:t>
          </a:r>
          <a:endParaRPr lang="en-US" sz="24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+mn-cs"/>
          </a:endParaRPr>
        </a:p>
      </dsp:txBody>
      <dsp:txXfrm>
        <a:off x="2921612" y="1748981"/>
        <a:ext cx="1304224" cy="1304224"/>
      </dsp:txXfrm>
    </dsp:sp>
    <dsp:sp modelId="{E30ABDB1-DDE2-4F0C-8644-ABA536EC9C7C}">
      <dsp:nvSpPr>
        <dsp:cNvPr id="0" name=""/>
        <dsp:cNvSpPr/>
      </dsp:nvSpPr>
      <dsp:spPr>
        <a:xfrm>
          <a:off x="2193900" y="3186650"/>
          <a:ext cx="1844450" cy="184445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Habitual hyperther</a:t>
          </a:r>
          <a:r>
            <a:rPr lang="en-US" alt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-</a:t>
          </a:r>
          <a:r>
            <a:rPr lang="hu-HU" altLang="en-US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rPr>
            <a:t>mia </a:t>
          </a:r>
          <a:endParaRPr lang="en-US" sz="24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+mn-cs"/>
          </a:endParaRPr>
        </a:p>
      </dsp:txBody>
      <dsp:txXfrm>
        <a:off x="2464013" y="3456763"/>
        <a:ext cx="1304224" cy="1304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45BD7-6609-423D-9495-05650BD38278}">
      <dsp:nvSpPr>
        <dsp:cNvPr id="0" name=""/>
        <dsp:cNvSpPr/>
      </dsp:nvSpPr>
      <dsp:spPr>
        <a:xfrm>
          <a:off x="4605099" y="2024392"/>
          <a:ext cx="1305401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668823" y="2088116"/>
        <a:ext cx="1177953" cy="1177953"/>
      </dsp:txXfrm>
    </dsp:sp>
    <dsp:sp modelId="{C70F64A2-CE7A-4F6E-950E-2E5ADB0925CD}">
      <dsp:nvSpPr>
        <dsp:cNvPr id="0" name=""/>
        <dsp:cNvSpPr/>
      </dsp:nvSpPr>
      <dsp:spPr>
        <a:xfrm rot="16200000">
          <a:off x="4799957" y="1566549"/>
          <a:ext cx="915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568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10934-11B9-4ADE-81E1-9D66D57B7FF8}">
      <dsp:nvSpPr>
        <dsp:cNvPr id="0" name=""/>
        <dsp:cNvSpPr/>
      </dsp:nvSpPr>
      <dsp:spPr>
        <a:xfrm>
          <a:off x="4820490" y="234088"/>
          <a:ext cx="874618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863185" y="276783"/>
        <a:ext cx="789228" cy="789228"/>
      </dsp:txXfrm>
    </dsp:sp>
    <dsp:sp modelId="{D234A9D4-EB83-4C41-85C7-C3F5D4BF5336}">
      <dsp:nvSpPr>
        <dsp:cNvPr id="0" name=""/>
        <dsp:cNvSpPr/>
      </dsp:nvSpPr>
      <dsp:spPr>
        <a:xfrm rot="1800000">
          <a:off x="5860457" y="3240694"/>
          <a:ext cx="747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0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929AF-94A7-49D2-9583-1A4432AEFA5B}">
      <dsp:nvSpPr>
        <dsp:cNvPr id="0" name=""/>
        <dsp:cNvSpPr/>
      </dsp:nvSpPr>
      <dsp:spPr>
        <a:xfrm>
          <a:off x="6557473" y="3242630"/>
          <a:ext cx="874618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00168" y="3285325"/>
        <a:ext cx="789228" cy="789228"/>
      </dsp:txXfrm>
    </dsp:sp>
    <dsp:sp modelId="{D50BD738-8DB0-45F7-87C1-142BE02A7279}">
      <dsp:nvSpPr>
        <dsp:cNvPr id="0" name=""/>
        <dsp:cNvSpPr/>
      </dsp:nvSpPr>
      <dsp:spPr>
        <a:xfrm rot="9000000">
          <a:off x="3908083" y="3240694"/>
          <a:ext cx="747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0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F6B38-120F-40A6-8985-A254E1B94EB9}">
      <dsp:nvSpPr>
        <dsp:cNvPr id="0" name=""/>
        <dsp:cNvSpPr/>
      </dsp:nvSpPr>
      <dsp:spPr>
        <a:xfrm>
          <a:off x="3083507" y="3242630"/>
          <a:ext cx="874618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126202" y="3285325"/>
        <a:ext cx="789228" cy="789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B2638-A39D-43CC-8AE4-1BE374BC0D08}">
      <dsp:nvSpPr>
        <dsp:cNvPr id="0" name=""/>
        <dsp:cNvSpPr/>
      </dsp:nvSpPr>
      <dsp:spPr>
        <a:xfrm>
          <a:off x="969822" y="523144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75000"/>
                </a:schemeClr>
              </a:solidFill>
            </a:rPr>
            <a:t>Path</a:t>
          </a:r>
          <a:r>
            <a:rPr lang="en-US" sz="1300" kern="1200" dirty="0"/>
            <a:t>: </a:t>
          </a:r>
          <a:r>
            <a:rPr lang="en-US" sz="1600" b="1" kern="1200" dirty="0"/>
            <a:t>Staph. or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Strep.</a:t>
          </a:r>
        </a:p>
      </dsp:txBody>
      <dsp:txXfrm>
        <a:off x="1260428" y="523144"/>
        <a:ext cx="1525681" cy="1211463"/>
      </dsp:txXfrm>
    </dsp:sp>
    <dsp:sp modelId="{FD108A61-93D4-4DD8-BE0B-D4A119076FB8}">
      <dsp:nvSpPr>
        <dsp:cNvPr id="0" name=""/>
        <dsp:cNvSpPr/>
      </dsp:nvSpPr>
      <dsp:spPr>
        <a:xfrm>
          <a:off x="969822" y="1734608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75000"/>
                </a:schemeClr>
              </a:solidFill>
            </a:rPr>
            <a:t>Pt</a:t>
          </a:r>
          <a:r>
            <a:rPr lang="en-US" sz="1600" b="1" kern="1200" dirty="0"/>
            <a:t>: CHF+ Bacteremia+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Toxic+ (-</a:t>
          </a:r>
          <a:r>
            <a:rPr lang="en-US" sz="1600" b="1" kern="1200" dirty="0" err="1"/>
            <a:t>ve</a:t>
          </a:r>
          <a:r>
            <a:rPr lang="en-US" sz="1600" b="1" kern="1200" dirty="0"/>
            <a:t>) rheumatology</a:t>
          </a:r>
          <a:endParaRPr lang="en-US" sz="1300" b="1" kern="1200" dirty="0"/>
        </a:p>
      </dsp:txBody>
      <dsp:txXfrm>
        <a:off x="1260428" y="1734608"/>
        <a:ext cx="1525681" cy="1211463"/>
      </dsp:txXfrm>
    </dsp:sp>
    <dsp:sp modelId="{BCF59BB9-37AF-48E2-B071-937A34DD7B6E}">
      <dsp:nvSpPr>
        <dsp:cNvPr id="0" name=""/>
        <dsp:cNvSpPr/>
      </dsp:nvSpPr>
      <dsp:spPr>
        <a:xfrm>
          <a:off x="969822" y="2946071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75000"/>
                </a:schemeClr>
              </a:solidFill>
            </a:rPr>
            <a:t>Dx</a:t>
          </a:r>
          <a:r>
            <a:rPr lang="en-US" sz="1600" b="1" kern="1200" dirty="0"/>
            <a:t>: blood culture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Empirical till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–</a:t>
          </a:r>
          <a:r>
            <a:rPr lang="en-US" sz="1600" b="1" kern="1200" dirty="0" err="1"/>
            <a:t>ve</a:t>
          </a:r>
          <a:r>
            <a:rPr lang="en-US" sz="1600" b="1" kern="1200" dirty="0"/>
            <a:t> cx</a:t>
          </a:r>
        </a:p>
      </dsp:txBody>
      <dsp:txXfrm>
        <a:off x="1260428" y="2946071"/>
        <a:ext cx="1525681" cy="1211463"/>
      </dsp:txXfrm>
    </dsp:sp>
    <dsp:sp modelId="{BBA6F672-27A1-402F-8241-E00D55BF9141}">
      <dsp:nvSpPr>
        <dsp:cNvPr id="0" name=""/>
        <dsp:cNvSpPr/>
      </dsp:nvSpPr>
      <dsp:spPr>
        <a:xfrm>
          <a:off x="1135" y="38801"/>
          <a:ext cx="1210858" cy="12108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Acute</a:t>
          </a:r>
          <a:endParaRPr lang="en-US" sz="2200" b="1" kern="1200" dirty="0"/>
        </a:p>
      </dsp:txBody>
      <dsp:txXfrm>
        <a:off x="178461" y="216127"/>
        <a:ext cx="856206" cy="856206"/>
      </dsp:txXfrm>
    </dsp:sp>
    <dsp:sp modelId="{A9279133-053B-42ED-AD53-20B6514CDE5B}">
      <dsp:nvSpPr>
        <dsp:cNvPr id="0" name=""/>
        <dsp:cNvSpPr/>
      </dsp:nvSpPr>
      <dsp:spPr>
        <a:xfrm>
          <a:off x="3996967" y="523144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75000"/>
                </a:schemeClr>
              </a:solidFill>
            </a:rPr>
            <a:t>Path</a:t>
          </a:r>
          <a:r>
            <a:rPr lang="en-US" sz="1400" b="1" kern="1200" dirty="0">
              <a:solidFill>
                <a:schemeClr val="accent2">
                  <a:lumMod val="75000"/>
                </a:schemeClr>
              </a:solidFill>
            </a:rPr>
            <a:t>: </a:t>
          </a:r>
          <a:r>
            <a:rPr lang="en-US" sz="1600" b="1" kern="1200" dirty="0"/>
            <a:t>HACEK</a:t>
          </a:r>
          <a:endParaRPr lang="en-US" sz="1400" b="1" kern="1200" dirty="0"/>
        </a:p>
      </dsp:txBody>
      <dsp:txXfrm>
        <a:off x="4287573" y="523144"/>
        <a:ext cx="1525681" cy="1211463"/>
      </dsp:txXfrm>
    </dsp:sp>
    <dsp:sp modelId="{2FB54C27-1DD7-4448-8B52-77A6764826F7}">
      <dsp:nvSpPr>
        <dsp:cNvPr id="0" name=""/>
        <dsp:cNvSpPr/>
      </dsp:nvSpPr>
      <dsp:spPr>
        <a:xfrm>
          <a:off x="3996967" y="1734608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75000"/>
                </a:schemeClr>
              </a:solidFill>
            </a:rPr>
            <a:t>Pt: </a:t>
          </a:r>
          <a:r>
            <a:rPr lang="en-US" sz="1600" b="1" kern="1200" dirty="0"/>
            <a:t>Fever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non toxic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(+</a:t>
          </a:r>
          <a:r>
            <a:rPr lang="en-US" sz="1600" b="1" kern="1200" dirty="0" err="1"/>
            <a:t>ve</a:t>
          </a:r>
          <a:r>
            <a:rPr lang="en-US" sz="1600" b="1" kern="1200" dirty="0"/>
            <a:t>) rheumatology</a:t>
          </a:r>
        </a:p>
      </dsp:txBody>
      <dsp:txXfrm>
        <a:off x="4287573" y="1734608"/>
        <a:ext cx="1525681" cy="1211463"/>
      </dsp:txXfrm>
    </dsp:sp>
    <dsp:sp modelId="{5B52E49E-2444-4AD7-B9FB-1FB09E88FFF4}">
      <dsp:nvSpPr>
        <dsp:cNvPr id="0" name=""/>
        <dsp:cNvSpPr/>
      </dsp:nvSpPr>
      <dsp:spPr>
        <a:xfrm>
          <a:off x="3996967" y="2946071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75000"/>
                </a:schemeClr>
              </a:solidFill>
            </a:rPr>
            <a:t>Dx</a:t>
          </a:r>
          <a:r>
            <a:rPr lang="en-US" sz="1600" b="1" kern="1200" dirty="0"/>
            <a:t>: blood culture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 empirical till +</a:t>
          </a:r>
          <a:r>
            <a:rPr lang="en-US" sz="1600" b="1" kern="1200" dirty="0" err="1"/>
            <a:t>ve</a:t>
          </a:r>
          <a:r>
            <a:rPr lang="en-US" sz="1600" b="1" kern="1200" dirty="0"/>
            <a:t> cx</a:t>
          </a:r>
        </a:p>
      </dsp:txBody>
      <dsp:txXfrm>
        <a:off x="4287573" y="2946071"/>
        <a:ext cx="1525681" cy="1211463"/>
      </dsp:txXfrm>
    </dsp:sp>
    <dsp:sp modelId="{7D2435E5-2F4A-4929-9F85-36EDD5342C2F}">
      <dsp:nvSpPr>
        <dsp:cNvPr id="0" name=""/>
        <dsp:cNvSpPr/>
      </dsp:nvSpPr>
      <dsp:spPr>
        <a:xfrm>
          <a:off x="3028280" y="38801"/>
          <a:ext cx="1210858" cy="12108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Sub-acute</a:t>
          </a:r>
          <a:endParaRPr lang="en-US" sz="1700" b="1" kern="1200" dirty="0"/>
        </a:p>
      </dsp:txBody>
      <dsp:txXfrm>
        <a:off x="3205606" y="216127"/>
        <a:ext cx="856206" cy="85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C556-FFBA-4515-AB2D-A0C4D7404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6BA3C-F76D-4F11-9A0C-C419296A2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D090C-CC9F-44E0-B8C9-645DC46D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6EF4-6039-4461-9775-4A3FE683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311E-AAAA-4447-BC3E-3D017924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0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5E6B-0088-4D7C-AA02-A26E6482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AEA17-292A-453E-8506-E5ED89088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0F65-65D1-4EF3-9A3C-21DCFC1E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E7A92-320F-4F8F-BF35-B86F22E8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5B815-C32F-411C-80A3-50649B6F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CA066-14A1-4509-8207-98984A0A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6B47A-9A7B-4639-B806-D6EBD3C9F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7721-85F4-41BF-A169-32B35C78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3A0BE-1BF3-4577-8491-1E85728D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6B91-90A7-4C67-BE17-5F117602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73C0-D927-434C-8D0F-F190BEC6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AE55-0687-4791-90E2-03E4C71B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FE2DA-E6CA-4690-9A01-FFC60DA4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8AD8D-CEB7-4781-ACAF-BBF05C81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51C6D-097C-454C-9AE9-C3A3D1F9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1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9266-1DA3-45E5-8013-F8AF4146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1395D-FFA7-450A-B927-BF509FAF1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1978-3E16-4988-81E7-360F22EA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32EF5-49CB-4D2B-84BD-AC1A1F45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3F82-F74B-47A1-8E90-291C1B96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5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8AA7-88A3-4610-92B1-DB38B919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97D7-8F9C-4D30-9ADB-1834A087E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E06D-7948-4C75-A502-AC3AA42E9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89A7B-D984-4CB7-BE8F-FFF33C10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E5FC8-52D3-44BB-97B4-F800E42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3BB06-D02C-4AA4-829D-247559D3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0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162B-AC39-4DA6-A181-65D79DB8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36466-37D1-46A1-B5D1-23B76868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1BFEA-3816-45C0-8ED9-2AA0E93BB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D8DCB-6842-478F-A0A9-F837F88D6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7BFED-5351-4D50-A4E4-97CFB7BFA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87701-DA8C-463D-A9DC-D22EAA50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61BD2-E43D-4A05-8A8D-D15E071C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C05CE-13D8-404E-87C0-E0782CB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4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BD29-1AD3-438E-825E-1102113A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44AD8-BBB4-4FBF-BC8D-70758B9F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9A82B-D642-443E-8836-E970E274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36EFA-4E08-408A-9059-A25CA056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1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985FF-A801-419F-AB57-BD6AE472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B4C76-2333-49E4-8769-88358D05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41CB7-E5A5-49F2-B409-5FCF10E2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4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0249-64B0-4ED8-93BC-84833063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BBEE2-AE44-41F9-8613-C740D5BA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152BF-8C92-42AC-9846-D84ED62CD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B8426-1CA6-4AF5-B695-ABADA272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9F9B2-D6A0-4AC8-970F-8DBA4FEF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2598C-5ECD-461B-BFE1-DFDC0AEC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A4D-9740-4B10-BAE4-0A8C7CE3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3C7DD-07DD-4066-92F7-8E59E9A02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850ED-9613-43FB-920D-F15E81FA2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FE771-C483-42F9-92B2-4EC4D278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9C5F1-C879-4A9D-917B-C335F26E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46A9E-9422-4DE0-B536-812CB8FC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E920B-F83E-4B50-A47E-ED035C8A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CB9F6-8ACC-4A5A-AC93-97DADF78E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F68D5-A1BE-43B2-9DC9-862F923E7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6E3B-F11A-4912-B82D-1DFC4F0925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9EA34-5BCB-4C87-AF11-69F085262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AD27A-5540-4F37-9C35-109528D18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33FF4-A470-41E2-B44C-DFA187FF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g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Step-Up-Medicine-Steven-S-Agabegi/dp/1496306147" TargetMode="External"/><Relationship Id="rId4" Type="http://schemas.openxmlformats.org/officeDocument/2006/relationships/hyperlink" Target="https://www.amazon.com/Davidsons-Principles-Practice-Medicine-STUDENT/dp/070203085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rckmanuals.com/professional/infectious-diseases/human-immunodeficiency-virus-hiv/human-immunodeficiency-virus-hiv-infection" TargetMode="External"/><Relationship Id="rId5" Type="http://schemas.openxmlformats.org/officeDocument/2006/relationships/hyperlink" Target="https://www.merckmanuals.com/professional/immunology-allergic-disorders/immunodeficiency-disorders/overview-of-immunodeficiency-disorders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1ABF-328C-46EB-B42F-4ABDB455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4476F8-0234-4B1F-9D98-BA5CB1F6A9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"/>
            <a:ext cx="12191999" cy="685886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CB5BE4-1077-4FEB-8224-6FD47498A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0"/>
          <a:stretch/>
        </p:blipFill>
        <p:spPr>
          <a:xfrm>
            <a:off x="0" y="10535"/>
            <a:ext cx="4837043" cy="204355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0689F-6680-4791-8FF7-41F1954FB6C7}"/>
              </a:ext>
            </a:extLst>
          </p:cNvPr>
          <p:cNvSpPr txBox="1"/>
          <p:nvPr/>
        </p:nvSpPr>
        <p:spPr>
          <a:xfrm>
            <a:off x="1272209" y="2420076"/>
            <a:ext cx="10015330" cy="3477875"/>
          </a:xfrm>
          <a:prstGeom prst="rect">
            <a:avLst/>
          </a:prstGeom>
          <a:noFill/>
          <a:ln w="9525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Fever of Unknown Origin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FUO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Pyrexia of Unknown Origin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PUO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9CE04-7D0B-4F4A-A44D-3235E6BC790E}"/>
              </a:ext>
            </a:extLst>
          </p:cNvPr>
          <p:cNvSpPr txBox="1"/>
          <p:nvPr/>
        </p:nvSpPr>
        <p:spPr>
          <a:xfrm>
            <a:off x="5250873" y="93220"/>
            <a:ext cx="5140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Malak AL-Tamimi</a:t>
            </a:r>
          </a:p>
          <a:p>
            <a:r>
              <a:rPr lang="en-US" sz="2800" i="1" dirty="0">
                <a:solidFill>
                  <a:srgbClr val="C00000"/>
                </a:solidFill>
              </a:rPr>
              <a:t>Nezar Imreziq</a:t>
            </a:r>
          </a:p>
          <a:p>
            <a:r>
              <a:rPr lang="en-US" sz="2800" i="1" dirty="0">
                <a:solidFill>
                  <a:srgbClr val="C00000"/>
                </a:solidFill>
              </a:rPr>
              <a:t>Supervisor: Dr.Abbas Mansour </a:t>
            </a:r>
          </a:p>
        </p:txBody>
      </p:sp>
    </p:spTree>
    <p:extLst>
      <p:ext uri="{BB962C8B-B14F-4D97-AF65-F5344CB8AC3E}">
        <p14:creationId xmlns:p14="http://schemas.microsoft.com/office/powerpoint/2010/main" val="186343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A0E6-0F86-43A7-A0F4-A101FFC9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6309-F907-4058-86B7-B850A0622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BE0DCA-2880-4EC4-ABF8-6A22D52F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"/>
            <a:ext cx="12191999" cy="6858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59A19C-A45F-4002-A1AD-35BEB838CD2E}"/>
              </a:ext>
            </a:extLst>
          </p:cNvPr>
          <p:cNvSpPr txBox="1"/>
          <p:nvPr/>
        </p:nvSpPr>
        <p:spPr>
          <a:xfrm>
            <a:off x="520147" y="470812"/>
            <a:ext cx="8690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Distribution of the different disease catecories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D55B6-5720-4EAC-AF73-F256E96342D4}"/>
              </a:ext>
            </a:extLst>
          </p:cNvPr>
          <p:cNvSpPr txBox="1"/>
          <p:nvPr/>
        </p:nvSpPr>
        <p:spPr>
          <a:xfrm>
            <a:off x="866359" y="1383524"/>
            <a:ext cx="94554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hu-HU" altLang="en-US" sz="2400" b="1" dirty="0">
                <a:latin typeface="Times New Roman" panose="02020603050405020304" pitchFamily="18" charset="0"/>
              </a:rPr>
              <a:t>Shift in the relative proportion of specific disease categories during the last decade:</a:t>
            </a:r>
          </a:p>
          <a:p>
            <a:pPr eaLnBrk="1" hangingPunct="1"/>
            <a:r>
              <a:rPr lang="hu-HU" altLang="en-US" sz="2400" b="1" dirty="0">
                <a:latin typeface="Times New Roman" panose="02020603050405020304" pitchFamily="18" charset="0"/>
              </a:rPr>
              <a:t>	</a:t>
            </a:r>
            <a:r>
              <a:rPr lang="hu-HU" altLang="en-US" sz="2400" dirty="0">
                <a:latin typeface="Times New Roman" panose="02020603050405020304" pitchFamily="18" charset="0"/>
              </a:rPr>
              <a:t>Infections </a:t>
            </a:r>
            <a:r>
              <a:rPr lang="hu-HU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 tumors </a:t>
            </a:r>
            <a:r>
              <a:rPr lang="hu-HU" altLang="en-US" sz="2400" dirty="0">
                <a:sym typeface="Symbol" panose="05050102010706020507" pitchFamily="18" charset="2"/>
              </a:rPr>
              <a:t>	  </a:t>
            </a:r>
            <a:r>
              <a:rPr lang="hu-HU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NIID </a:t>
            </a:r>
            <a:r>
              <a:rPr lang="hu-HU" altLang="en-US" sz="2400" b="1" dirty="0">
                <a:sym typeface="Symbol" panose="05050102010706020507" pitchFamily="18" charset="2"/>
              </a:rPr>
              <a:t></a:t>
            </a:r>
            <a:r>
              <a:rPr lang="hu-HU" altLang="en-US" sz="2400" dirty="0">
                <a:sym typeface="Symbol" panose="05050102010706020507" pitchFamily="18" charset="2"/>
              </a:rPr>
              <a:t>  </a:t>
            </a:r>
            <a:r>
              <a:rPr lang="hu-HU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Undiagnosed</a:t>
            </a:r>
            <a:r>
              <a:rPr lang="hu-HU" altLang="en-US" sz="2400" dirty="0">
                <a:sym typeface="Symbol" panose="05050102010706020507" pitchFamily="18" charset="2"/>
              </a:rPr>
              <a:t> </a:t>
            </a:r>
            <a:r>
              <a:rPr lang="hu-HU" altLang="en-US" sz="2400" b="1" dirty="0">
                <a:sym typeface="Symbol" panose="05050102010706020507" pitchFamily="18" charset="2"/>
              </a:rPr>
              <a:t>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543F7-5F68-4224-81C5-B7867D4D75C8}"/>
              </a:ext>
            </a:extLst>
          </p:cNvPr>
          <p:cNvSpPr txBox="1"/>
          <p:nvPr/>
        </p:nvSpPr>
        <p:spPr>
          <a:xfrm>
            <a:off x="789554" y="2644622"/>
            <a:ext cx="8809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hu-HU" altLang="en-US" sz="2400" b="1" dirty="0">
                <a:latin typeface="Times New Roman" panose="02020603050405020304" pitchFamily="18" charset="0"/>
              </a:rPr>
              <a:t>Geographical differences</a:t>
            </a:r>
          </a:p>
          <a:p>
            <a:pPr eaLnBrk="1" hangingPunct="1"/>
            <a:r>
              <a:rPr lang="hu-HU" altLang="en-US" sz="2400" b="1" dirty="0">
                <a:latin typeface="Times New Roman" panose="02020603050405020304" pitchFamily="18" charset="0"/>
              </a:rPr>
              <a:t>	</a:t>
            </a:r>
            <a:r>
              <a:rPr lang="hu-HU" altLang="en-US" sz="2400" dirty="0">
                <a:latin typeface="Times New Roman" panose="02020603050405020304" pitchFamily="18" charset="0"/>
              </a:rPr>
              <a:t>In developing countries, tropical area:more infections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  <a:endParaRPr lang="hu-HU" altLang="en-US" sz="2400" b="1" dirty="0">
              <a:sym typeface="Symbol" panose="05050102010706020507" pitchFamily="18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D7387-40EE-4F48-8BCA-6E6D5E82C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964" y="3428567"/>
            <a:ext cx="514394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09AB-88ED-4D8D-8BC2-3A214F1F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1B82-385F-4FFF-B4C7-4BCEEE56C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EC9C8D6-8D87-48FA-8B9E-5C2DE720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BCF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7A0A82-4AE9-4E38-B27A-CD68729676CB}"/>
              </a:ext>
            </a:extLst>
          </p:cNvPr>
          <p:cNvSpPr txBox="1"/>
          <p:nvPr/>
        </p:nvSpPr>
        <p:spPr>
          <a:xfrm>
            <a:off x="838199" y="424017"/>
            <a:ext cx="82262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hu-HU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Systemic infections</a:t>
            </a:r>
          </a:p>
          <a:p>
            <a:pPr marL="609600" indent="-609600" eaLnBrk="1" hangingPunct="1">
              <a:buFontTx/>
              <a:buNone/>
            </a:pPr>
            <a:r>
              <a:rPr lang="hu-HU" altLang="en-US" sz="1800" b="1" dirty="0">
                <a:latin typeface="Times New Roman" panose="02020603050405020304" pitchFamily="18" charset="0"/>
              </a:rPr>
              <a:t>	</a:t>
            </a:r>
            <a:r>
              <a:rPr lang="hu-HU" altLang="en-US" sz="2400" b="1" dirty="0">
                <a:latin typeface="Times New Roman" panose="02020603050405020304" pitchFamily="18" charset="0"/>
              </a:rPr>
              <a:t>Most common:</a:t>
            </a:r>
            <a:r>
              <a:rPr lang="hu-HU" altLang="en-US" sz="2400" dirty="0">
                <a:latin typeface="Times New Roman" panose="02020603050405020304" pitchFamily="18" charset="0"/>
              </a:rPr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  Tuberculosis and endocarditis </a:t>
            </a:r>
          </a:p>
          <a:p>
            <a:pPr marL="609600" indent="-609600" eaLnBrk="1" hangingPunct="1">
              <a:buFontTx/>
              <a:buNone/>
            </a:pPr>
            <a:r>
              <a:rPr lang="hu-HU" altLang="en-US" sz="2400" b="1" dirty="0">
                <a:latin typeface="Times New Roman" panose="02020603050405020304" pitchFamily="18" charset="0"/>
              </a:rPr>
              <a:t>	Less common:</a:t>
            </a:r>
            <a:r>
              <a:rPr lang="hu-HU" altLang="en-US" sz="2400" dirty="0">
                <a:latin typeface="Times New Roman" panose="02020603050405020304" pitchFamily="18" charset="0"/>
              </a:rPr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- Epstein-Barr virus and cytomegalovirus</a:t>
            </a:r>
          </a:p>
          <a:p>
            <a:pPr marL="609600" indent="-609600" eaLnBrk="1" hangingPunct="1"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- toxoplasmosis, brucellosis</a:t>
            </a:r>
          </a:p>
          <a:p>
            <a:pPr marL="609600" indent="-609600" eaLnBrk="1" hangingPunct="1"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- Q fever, cat-scratch disease, malaria</a:t>
            </a:r>
          </a:p>
          <a:p>
            <a:pPr marL="609600" indent="-609600" eaLnBrk="1" hangingPunct="1"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- HIV or opportunistic infections associate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hu-HU" altLang="en-US" sz="2400" dirty="0">
                <a:latin typeface="Times New Roman" panose="02020603050405020304" pitchFamily="18" charset="0"/>
              </a:rPr>
              <a:t>with AIDS </a:t>
            </a:r>
            <a:endParaRPr lang="hu-HU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8B8E12-6BEE-4762-AF8E-81DEA0ADFF26}"/>
              </a:ext>
            </a:extLst>
          </p:cNvPr>
          <p:cNvSpPr txBox="1"/>
          <p:nvPr/>
        </p:nvSpPr>
        <p:spPr>
          <a:xfrm>
            <a:off x="838199" y="3792250"/>
            <a:ext cx="8531087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Localized infections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b="1" dirty="0">
                <a:latin typeface="Times New Roman" panose="02020603050405020304" pitchFamily="18" charset="0"/>
              </a:rPr>
              <a:t>	</a:t>
            </a:r>
            <a:r>
              <a:rPr lang="hu-HU" altLang="en-US" sz="2400" b="1" dirty="0">
                <a:latin typeface="Times New Roman" panose="02020603050405020304" pitchFamily="18" charset="0"/>
              </a:rPr>
              <a:t>Most common: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   Occult abscess (liver, spleen, kidney, brain, bone)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 b="1" dirty="0">
                <a:latin typeface="Times New Roman" panose="02020603050405020304" pitchFamily="18" charset="0"/>
              </a:rPr>
              <a:t>	Less common:</a:t>
            </a:r>
            <a:r>
              <a:rPr lang="hu-HU" altLang="en-US" sz="2400" dirty="0">
                <a:latin typeface="Times New Roman" panose="02020603050405020304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- Cholangitis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- Osteomyelitis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- Urinary tract infection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- Paranasal sinusitis </a:t>
            </a:r>
            <a:endParaRPr lang="hu-HU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63074-98AE-4DCD-959F-2DC7901CDC5F}"/>
              </a:ext>
            </a:extLst>
          </p:cNvPr>
          <p:cNvSpPr txBox="1"/>
          <p:nvPr/>
        </p:nvSpPr>
        <p:spPr>
          <a:xfrm>
            <a:off x="9473651" y="365125"/>
            <a:ext cx="2690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/>
              <a:t>bscess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/>
              <a:t>ndocarditis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/>
              <a:t>ndwelling catheter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/>
              <a:t>steo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U</a:t>
            </a:r>
            <a:r>
              <a:rPr lang="en-US" sz="2400" b="1" dirty="0"/>
              <a:t>TI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4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5369-DB55-4203-AC76-7192E4D0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07BDC2-5B18-4C66-A6B1-AE817178A7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63080-800A-44B8-93B5-D39FA6407A13}"/>
              </a:ext>
            </a:extLst>
          </p:cNvPr>
          <p:cNvSpPr txBox="1"/>
          <p:nvPr/>
        </p:nvSpPr>
        <p:spPr>
          <a:xfrm>
            <a:off x="3034747" y="501541"/>
            <a:ext cx="85078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Case 1:</a:t>
            </a:r>
          </a:p>
          <a:p>
            <a:r>
              <a:rPr lang="en-US" sz="2800" dirty="0"/>
              <a:t>A 30 year old </a:t>
            </a:r>
            <a:r>
              <a:rPr lang="en-US" sz="2800" b="1" dirty="0"/>
              <a:t>farmer</a:t>
            </a:r>
            <a:r>
              <a:rPr lang="en-US" sz="2800" dirty="0"/>
              <a:t> working in a </a:t>
            </a:r>
            <a:r>
              <a:rPr lang="en-US" sz="2800" b="1" dirty="0"/>
              <a:t>diary farm </a:t>
            </a:r>
            <a:r>
              <a:rPr lang="en-US" sz="2800" dirty="0"/>
              <a:t>in Tamil Nadu was admitted to the ward with </a:t>
            </a:r>
            <a:r>
              <a:rPr lang="en-US" sz="2800" b="1" dirty="0"/>
              <a:t>low grade fever </a:t>
            </a:r>
            <a:r>
              <a:rPr lang="en-US" sz="2800" dirty="0"/>
              <a:t>and </a:t>
            </a:r>
            <a:r>
              <a:rPr lang="en-US" sz="2800" b="1" dirty="0"/>
              <a:t>evening rise of temperature</a:t>
            </a:r>
            <a:r>
              <a:rPr lang="en-US" sz="2800" dirty="0"/>
              <a:t>. On examination there was </a:t>
            </a:r>
            <a:r>
              <a:rPr lang="en-US" sz="2800" b="1" dirty="0"/>
              <a:t>generalized lymphadenopathy </a:t>
            </a:r>
            <a:r>
              <a:rPr lang="en-US" sz="2800" dirty="0"/>
              <a:t>and </a:t>
            </a:r>
            <a:r>
              <a:rPr lang="en-US" sz="2800" b="1" dirty="0"/>
              <a:t>hepatosplenomegaly</a:t>
            </a:r>
            <a:r>
              <a:rPr lang="en-US" sz="2800" dirty="0"/>
              <a:t>. Blood routine, Chest X-ray PA view &amp; Blood </a:t>
            </a:r>
            <a:r>
              <a:rPr lang="en-US" sz="2800" b="1" dirty="0" err="1"/>
              <a:t>Widal</a:t>
            </a:r>
            <a:r>
              <a:rPr lang="en-US" sz="2800" b="1" dirty="0"/>
              <a:t> test were negative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64D70E-7210-41CC-9F52-9BA8D5EB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10" y="2896487"/>
            <a:ext cx="3872949" cy="419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62298-0DF7-4F0C-93CD-9BE7E02A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BD1428-85FE-4EF7-9644-34DAE642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BCF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6EC58B-17BB-4A16-B4E8-1006A4D2C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19" y="1156890"/>
            <a:ext cx="2143125" cy="21431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6661B0-5F77-48BE-AC50-D52758B54BE0}"/>
              </a:ext>
            </a:extLst>
          </p:cNvPr>
          <p:cNvSpPr txBox="1"/>
          <p:nvPr/>
        </p:nvSpPr>
        <p:spPr>
          <a:xfrm>
            <a:off x="722244" y="365125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Brucellosis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49A1B6-924B-4C27-96FC-D53E641430BA}"/>
              </a:ext>
            </a:extLst>
          </p:cNvPr>
          <p:cNvSpPr/>
          <p:nvPr/>
        </p:nvSpPr>
        <p:spPr>
          <a:xfrm>
            <a:off x="838200" y="1027906"/>
            <a:ext cx="10214113" cy="240109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8EB92-507F-4431-9713-61292F9AD587}"/>
              </a:ext>
            </a:extLst>
          </p:cNvPr>
          <p:cNvSpPr txBox="1"/>
          <p:nvPr/>
        </p:nvSpPr>
        <p:spPr>
          <a:xfrm>
            <a:off x="3816626" y="1315025"/>
            <a:ext cx="6255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History </a:t>
            </a:r>
          </a:p>
          <a:p>
            <a:endParaRPr lang="en-US" sz="2400" b="1" dirty="0"/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lang="en-US" sz="2400" b="1" dirty="0"/>
              <a:t>farmers, breeders, veterinarians</a:t>
            </a:r>
          </a:p>
          <a:p>
            <a:r>
              <a:rPr lang="en-US" sz="2400" b="1" dirty="0"/>
              <a:t> • Travel to an endemic area </a:t>
            </a:r>
          </a:p>
          <a:p>
            <a:r>
              <a:rPr lang="en-US" sz="2400" b="1" dirty="0"/>
              <a:t>• Consumption of unpasteurized milk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C55DA1-854E-4D19-9144-90726324BB35}"/>
              </a:ext>
            </a:extLst>
          </p:cNvPr>
          <p:cNvSpPr/>
          <p:nvPr/>
        </p:nvSpPr>
        <p:spPr>
          <a:xfrm>
            <a:off x="838199" y="3844920"/>
            <a:ext cx="10214113" cy="240109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92B41E-C5F7-4190-A499-606C06D35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94" y="3921517"/>
            <a:ext cx="2038350" cy="2247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BA21F-0798-4AB0-8B31-B9F41EB8289D}"/>
              </a:ext>
            </a:extLst>
          </p:cNvPr>
          <p:cNvSpPr txBox="1"/>
          <p:nvPr/>
        </p:nvSpPr>
        <p:spPr>
          <a:xfrm>
            <a:off x="3816626" y="4091781"/>
            <a:ext cx="6361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Presentation </a:t>
            </a:r>
          </a:p>
          <a:p>
            <a:endParaRPr lang="ar-JO" sz="2400" b="1" dirty="0"/>
          </a:p>
          <a:p>
            <a:r>
              <a:rPr lang="en-US" sz="2400" b="1" dirty="0"/>
              <a:t>• Fever and excessive sweating</a:t>
            </a:r>
            <a:endParaRPr lang="ar-JO" sz="2400" b="1" dirty="0"/>
          </a:p>
          <a:p>
            <a:r>
              <a:rPr lang="en-US" sz="2400" b="1" dirty="0"/>
              <a:t>• Hepatosplenomegaly</a:t>
            </a:r>
            <a:endParaRPr lang="ar-JO" sz="2400" b="1" dirty="0"/>
          </a:p>
          <a:p>
            <a:r>
              <a:rPr lang="en-US" sz="2400" b="1" dirty="0"/>
              <a:t>• Polyarthritis or septic arthritis </a:t>
            </a:r>
          </a:p>
        </p:txBody>
      </p:sp>
    </p:spTree>
    <p:extLst>
      <p:ext uri="{BB962C8B-B14F-4D97-AF65-F5344CB8AC3E}">
        <p14:creationId xmlns:p14="http://schemas.microsoft.com/office/powerpoint/2010/main" val="146334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6D24-89FD-4141-9514-D0ED8DCD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B4561-9EFE-4F85-8A49-7E0DDDF677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BCF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3"/>
            <a:ext cx="12191999" cy="685886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833CC30-64FB-4B13-9282-1F7E7397F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r="2728"/>
          <a:stretch/>
        </p:blipFill>
        <p:spPr>
          <a:xfrm>
            <a:off x="1364974" y="1174905"/>
            <a:ext cx="2305878" cy="2107095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4BE779-89E5-4F94-A560-0E7BDD5A70B0}"/>
              </a:ext>
            </a:extLst>
          </p:cNvPr>
          <p:cNvSpPr/>
          <p:nvPr/>
        </p:nvSpPr>
        <p:spPr>
          <a:xfrm>
            <a:off x="838200" y="1027906"/>
            <a:ext cx="10214113" cy="240109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3766E4-F6CC-4399-AB5B-B6C6A5AE1EBF}"/>
              </a:ext>
            </a:extLst>
          </p:cNvPr>
          <p:cNvSpPr/>
          <p:nvPr/>
        </p:nvSpPr>
        <p:spPr>
          <a:xfrm>
            <a:off x="838199" y="3775869"/>
            <a:ext cx="10214113" cy="240109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7AE1D-BBA6-4390-969C-CC880323E29A}"/>
              </a:ext>
            </a:extLst>
          </p:cNvPr>
          <p:cNvSpPr txBox="1"/>
          <p:nvPr/>
        </p:nvSpPr>
        <p:spPr>
          <a:xfrm>
            <a:off x="3837709" y="1125301"/>
            <a:ext cx="7516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Complications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Infective endocarditis . (Cause of death) </a:t>
            </a:r>
          </a:p>
          <a:p>
            <a:r>
              <a:rPr lang="en-US" sz="2400" b="1" dirty="0"/>
              <a:t>      Culture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Secondary infection and abscess in lumber vertebral column (non caseating granuloma),sacroiliitis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9D4E8C-B9B8-4AB0-812C-7C2B8897A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4" y="3888185"/>
            <a:ext cx="2305877" cy="21548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1DB88E-93D4-400C-B6CE-D0412A04C4CE}"/>
              </a:ext>
            </a:extLst>
          </p:cNvPr>
          <p:cNvSpPr txBox="1"/>
          <p:nvPr/>
        </p:nvSpPr>
        <p:spPr>
          <a:xfrm>
            <a:off x="3837709" y="4246264"/>
            <a:ext cx="6108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Investigations</a:t>
            </a:r>
          </a:p>
          <a:p>
            <a:endParaRPr lang="en-US" sz="2400" b="1" dirty="0"/>
          </a:p>
          <a:p>
            <a:r>
              <a:rPr lang="en-US" sz="2400" b="1" dirty="0"/>
              <a:t>• IgM IgG and IgA antibodies(Somatic-O only)</a:t>
            </a:r>
          </a:p>
          <a:p>
            <a:r>
              <a:rPr lang="en-US" sz="2400" b="1" dirty="0"/>
              <a:t>• Isolation from blood, CSF, marrow or joint</a:t>
            </a:r>
          </a:p>
        </p:txBody>
      </p:sp>
    </p:spTree>
    <p:extLst>
      <p:ext uri="{BB962C8B-B14F-4D97-AF65-F5344CB8AC3E}">
        <p14:creationId xmlns:p14="http://schemas.microsoft.com/office/powerpoint/2010/main" val="197514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C43D-6AD9-4036-81CD-FC471D83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C910715-285F-42C5-B647-57E649D612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3024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35DDDF-2FBF-41D6-B18F-792054C6A67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3"/>
            <a:ext cx="12191999" cy="685886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D091AE-0CA3-494A-AD58-721718672DD7}"/>
              </a:ext>
            </a:extLst>
          </p:cNvPr>
          <p:cNvSpPr/>
          <p:nvPr/>
        </p:nvSpPr>
        <p:spPr>
          <a:xfrm>
            <a:off x="838200" y="1027906"/>
            <a:ext cx="10214113" cy="102877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17D346-81CB-4CA3-B736-617A8B7AF50A}"/>
              </a:ext>
            </a:extLst>
          </p:cNvPr>
          <p:cNvSpPr txBox="1"/>
          <p:nvPr/>
        </p:nvSpPr>
        <p:spPr>
          <a:xfrm>
            <a:off x="715617" y="308194"/>
            <a:ext cx="5724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Endocarditis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5DA971-A534-4281-9793-FAAC18E97099}"/>
              </a:ext>
            </a:extLst>
          </p:cNvPr>
          <p:cNvSpPr txBox="1"/>
          <p:nvPr/>
        </p:nvSpPr>
        <p:spPr>
          <a:xfrm>
            <a:off x="3887855" y="1163062"/>
            <a:ext cx="845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History</a:t>
            </a:r>
          </a:p>
          <a:p>
            <a:r>
              <a:rPr lang="en-US" sz="2400" b="1" dirty="0"/>
              <a:t>IVDA, Hx Endocarditis, prosthetic valve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C3EDD23B-D01C-40C7-A4F5-13BE9E680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93232"/>
              </p:ext>
            </p:extLst>
          </p:nvPr>
        </p:nvGraphicFramePr>
        <p:xfrm>
          <a:off x="838201" y="2353469"/>
          <a:ext cx="5814390" cy="419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4801383B-8DD1-45A8-AAE7-751FAC2FE68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19534" r="55688" b="58702"/>
          <a:stretch/>
        </p:blipFill>
        <p:spPr>
          <a:xfrm>
            <a:off x="7381461" y="2854613"/>
            <a:ext cx="3843130" cy="143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D19A10-A518-49F2-BDA3-6DE50330925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50000" r="55688" b="13624"/>
          <a:stretch/>
        </p:blipFill>
        <p:spPr>
          <a:xfrm>
            <a:off x="7381461" y="4291243"/>
            <a:ext cx="3843130" cy="24010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C1D524-9C57-4C1E-9314-3CA6D18528E3}"/>
              </a:ext>
            </a:extLst>
          </p:cNvPr>
          <p:cNvSpPr/>
          <p:nvPr/>
        </p:nvSpPr>
        <p:spPr>
          <a:xfrm>
            <a:off x="7381461" y="2280013"/>
            <a:ext cx="3843130" cy="48491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Duke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AB63AB4-EC8E-4C0D-8EF0-BDB955FCA2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071631"/>
            <a:ext cx="2446681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9038-D46E-49B0-B845-7EC8F0EF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4C1-5EF9-47F6-833F-7D86B3837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E61A35-9085-4E7C-806E-9321AB02F9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3"/>
            <a:ext cx="12191999" cy="6858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27270A-2B15-4025-A30B-9D5504603F93}"/>
              </a:ext>
            </a:extLst>
          </p:cNvPr>
          <p:cNvSpPr txBox="1"/>
          <p:nvPr/>
        </p:nvSpPr>
        <p:spPr>
          <a:xfrm>
            <a:off x="708990" y="365125"/>
            <a:ext cx="100385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Management :</a:t>
            </a:r>
          </a:p>
          <a:p>
            <a:endParaRPr lang="en-US" sz="2400" dirty="0"/>
          </a:p>
          <a:p>
            <a:r>
              <a:rPr lang="en-US" sz="2400" dirty="0"/>
              <a:t>If infective endocarditis is suspected, then the patient should be admitted to a hospital, and empiric intravenous antibiotics should be commenced after three sets of blood cultures have been collected.</a:t>
            </a:r>
          </a:p>
          <a:p>
            <a:endParaRPr lang="en-US" sz="2400" dirty="0"/>
          </a:p>
          <a:p>
            <a:r>
              <a:rPr lang="en-US" sz="2400" dirty="0"/>
              <a:t>The recommended empiric therapy of infective endocarditis is gentamicin, benzylpenicillin and flucloxacillin; however, this may vary with different patient factors and should be discussed with an infectious diseases specialist</a:t>
            </a:r>
          </a:p>
        </p:txBody>
      </p:sp>
    </p:spTree>
    <p:extLst>
      <p:ext uri="{BB962C8B-B14F-4D97-AF65-F5344CB8AC3E}">
        <p14:creationId xmlns:p14="http://schemas.microsoft.com/office/powerpoint/2010/main" val="573468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02AD-9336-4952-BFA5-292FA389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C49DC4B-2ABD-4031-A080-E971BCA58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3044031"/>
            <a:ext cx="2390775" cy="191452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B6D91-6FA6-46DB-AD92-3ABC817447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4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3"/>
            <a:ext cx="12191999" cy="685886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EE2C4E-58E5-4072-B491-FCB66CA32379}"/>
              </a:ext>
            </a:extLst>
          </p:cNvPr>
          <p:cNvSpPr/>
          <p:nvPr/>
        </p:nvSpPr>
        <p:spPr>
          <a:xfrm>
            <a:off x="838200" y="1027906"/>
            <a:ext cx="10214113" cy="2401094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EDC4E9-5542-484E-99F2-197C8307AD6C}"/>
              </a:ext>
            </a:extLst>
          </p:cNvPr>
          <p:cNvSpPr/>
          <p:nvPr/>
        </p:nvSpPr>
        <p:spPr>
          <a:xfrm>
            <a:off x="838200" y="3724732"/>
            <a:ext cx="10214113" cy="2677656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ABE47-3545-457F-9780-FD7182F1A70A}"/>
              </a:ext>
            </a:extLst>
          </p:cNvPr>
          <p:cNvSpPr txBox="1"/>
          <p:nvPr/>
        </p:nvSpPr>
        <p:spPr>
          <a:xfrm>
            <a:off x="705678" y="321692"/>
            <a:ext cx="4396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effectLst/>
                <a:latin typeface="arial" panose="020B0604020202020204" pitchFamily="34" charset="0"/>
              </a:rPr>
              <a:t>Tuberculosis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 (TB) 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B81F2-53AD-46BF-8018-FC32380BE0C6}"/>
              </a:ext>
            </a:extLst>
          </p:cNvPr>
          <p:cNvSpPr txBox="1"/>
          <p:nvPr/>
        </p:nvSpPr>
        <p:spPr>
          <a:xfrm>
            <a:off x="4015409" y="1212507"/>
            <a:ext cx="70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Usually extrapulmonary or </a:t>
            </a:r>
            <a:r>
              <a:rPr lang="en-US" sz="2400" dirty="0" err="1"/>
              <a:t>miliary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History</a:t>
            </a:r>
          </a:p>
          <a:p>
            <a:r>
              <a:rPr lang="en-US" sz="2400" dirty="0"/>
              <a:t>Immunosuppression ,Cancer , Transplantation , HIV , Malnutrition , Diabetes or Silicosis, travel Hx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9C8354-D37D-4006-8E41-10BC7F656A7A}"/>
              </a:ext>
            </a:extLst>
          </p:cNvPr>
          <p:cNvSpPr txBox="1"/>
          <p:nvPr/>
        </p:nvSpPr>
        <p:spPr>
          <a:xfrm>
            <a:off x="3821595" y="3735679"/>
            <a:ext cx="73814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Presentation</a:t>
            </a:r>
            <a:r>
              <a:rPr lang="en-US" sz="2400" dirty="0"/>
              <a:t>:</a:t>
            </a:r>
          </a:p>
          <a:p>
            <a:r>
              <a:rPr lang="en-US" sz="2400" dirty="0"/>
              <a:t> Weakness and fatigue (90%)</a:t>
            </a:r>
          </a:p>
          <a:p>
            <a:r>
              <a:rPr lang="en-US" sz="2400" dirty="0"/>
              <a:t>Fever and weight loss (80%)</a:t>
            </a:r>
          </a:p>
          <a:p>
            <a:r>
              <a:rPr lang="en-US" sz="2400" dirty="0"/>
              <a:t>Chills, night sweats are common</a:t>
            </a:r>
          </a:p>
          <a:p>
            <a:r>
              <a:rPr lang="en-US" sz="2400" dirty="0"/>
              <a:t>Cough, </a:t>
            </a:r>
            <a:r>
              <a:rPr lang="en-US" sz="2400" dirty="0" err="1"/>
              <a:t>Hemoptysis,Anorexia</a:t>
            </a:r>
            <a:endParaRPr lang="en-US" sz="2400" dirty="0"/>
          </a:p>
          <a:p>
            <a:r>
              <a:rPr lang="en-US" sz="2400" dirty="0"/>
              <a:t>• Hepatomegaly and lymphadenopathy are common</a:t>
            </a:r>
          </a:p>
          <a:p>
            <a:r>
              <a:rPr lang="en-US" sz="2400" dirty="0"/>
              <a:t>• Pott’s disease, meningitis or CNS tuberculoma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516FAB-151A-4179-9DE6-D9793CA74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6" y="3976255"/>
            <a:ext cx="2621239" cy="213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38FF72-6377-4537-9A61-479BBB76F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71178"/>
            <a:ext cx="2640344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8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6343-363C-4863-A10F-F112C0B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95EC-0C3C-4E2D-A2C1-F4CFAB617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B85F1A-9836-45D7-8D8F-FE5229350B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BCF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3"/>
            <a:ext cx="12191999" cy="68588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751F9CF-B7F6-4F97-B793-34640EC6E1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4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4"/>
            <a:ext cx="12191999" cy="685886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750E73-95AB-418A-B0BE-A16354B8512F}"/>
              </a:ext>
            </a:extLst>
          </p:cNvPr>
          <p:cNvSpPr/>
          <p:nvPr/>
        </p:nvSpPr>
        <p:spPr>
          <a:xfrm>
            <a:off x="838200" y="4608803"/>
            <a:ext cx="10214113" cy="2095659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6ECD45-48EF-4C55-9086-7997C9810655}"/>
              </a:ext>
            </a:extLst>
          </p:cNvPr>
          <p:cNvSpPr/>
          <p:nvPr/>
        </p:nvSpPr>
        <p:spPr>
          <a:xfrm>
            <a:off x="838200" y="455612"/>
            <a:ext cx="10214113" cy="3919326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506017-9833-436D-9618-11331AA427CC}"/>
              </a:ext>
            </a:extLst>
          </p:cNvPr>
          <p:cNvSpPr txBox="1"/>
          <p:nvPr/>
        </p:nvSpPr>
        <p:spPr>
          <a:xfrm>
            <a:off x="1227483" y="518829"/>
            <a:ext cx="898497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Lab investigation</a:t>
            </a:r>
          </a:p>
          <a:p>
            <a:r>
              <a:rPr lang="en-US" dirty="0"/>
              <a:t>• </a:t>
            </a:r>
            <a:r>
              <a:rPr lang="en-US" sz="2400" dirty="0"/>
              <a:t>CBC - Leukopenia/leukocytosis</a:t>
            </a:r>
          </a:p>
          <a:p>
            <a:r>
              <a:rPr lang="en-US" sz="2400" dirty="0"/>
              <a:t>• ESR - elevated in approximately 50% of patients</a:t>
            </a:r>
          </a:p>
          <a:p>
            <a:r>
              <a:rPr lang="en-US" sz="2400" dirty="0"/>
              <a:t>• Lumbar puncture - strongly considered</a:t>
            </a:r>
          </a:p>
          <a:p>
            <a:r>
              <a:rPr lang="en-US" sz="2400" dirty="0"/>
              <a:t>Lymphocytic predominance (70%)</a:t>
            </a:r>
          </a:p>
          <a:p>
            <a:r>
              <a:rPr lang="en-US" sz="2400" dirty="0"/>
              <a:t>Elevated protein levels (90%)</a:t>
            </a:r>
          </a:p>
          <a:p>
            <a:r>
              <a:rPr lang="en-US" sz="2400" dirty="0"/>
              <a:t>Low glucose levels (90%)</a:t>
            </a:r>
          </a:p>
          <a:p>
            <a:r>
              <a:rPr lang="en-US" sz="2400" dirty="0"/>
              <a:t>Acid-fast bacilli (≥40%)</a:t>
            </a:r>
          </a:p>
          <a:p>
            <a:r>
              <a:rPr lang="en-US" sz="2400" dirty="0"/>
              <a:t>• Cultures for mycobacteria</a:t>
            </a:r>
          </a:p>
          <a:p>
            <a:r>
              <a:rPr lang="en-US" sz="2400" dirty="0"/>
              <a:t>• PCR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26553-A570-4D4E-86FC-55F562A8F5A1}"/>
              </a:ext>
            </a:extLst>
          </p:cNvPr>
          <p:cNvSpPr txBox="1"/>
          <p:nvPr/>
        </p:nvSpPr>
        <p:spPr>
          <a:xfrm>
            <a:off x="1227483" y="4716524"/>
            <a:ext cx="982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CXR</a:t>
            </a:r>
            <a:r>
              <a:rPr lang="en-US" b="1" dirty="0">
                <a:solidFill>
                  <a:srgbClr val="FF0000"/>
                </a:solidFill>
              </a:rPr>
              <a:t>           </a:t>
            </a:r>
            <a:r>
              <a:rPr lang="en-US" sz="2400" dirty="0"/>
              <a:t>Up to 30-50% have a normal chest radiograph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E5C55-EE50-437B-8981-7D18FC5DEE30}"/>
              </a:ext>
            </a:extLst>
          </p:cNvPr>
          <p:cNvSpPr txBox="1"/>
          <p:nvPr/>
        </p:nvSpPr>
        <p:spPr>
          <a:xfrm>
            <a:off x="1023730" y="5075913"/>
            <a:ext cx="1105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• Bilateral pleural effusions </a:t>
            </a:r>
          </a:p>
          <a:p>
            <a:r>
              <a:rPr lang="en-US" sz="2400" dirty="0"/>
              <a:t>• Nodules characteristic of </a:t>
            </a:r>
            <a:r>
              <a:rPr lang="en-US" sz="2400" dirty="0" err="1"/>
              <a:t>miliary</a:t>
            </a:r>
            <a:r>
              <a:rPr lang="en-US" sz="2400" dirty="0"/>
              <a:t> TB may be better visualized on lateral chest radiography</a:t>
            </a:r>
          </a:p>
          <a:p>
            <a:r>
              <a:rPr lang="en-US" sz="2400" dirty="0"/>
              <a:t>• Nodules are the size of millet seeds (1-5mm,mean=2mm)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BCFCEF-59E3-45D9-85B3-F44B5F782D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43" t="18474" r="20047" b="12165"/>
          <a:stretch/>
        </p:blipFill>
        <p:spPr>
          <a:xfrm>
            <a:off x="6904383" y="1695247"/>
            <a:ext cx="3727173" cy="25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4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EADA-00DE-4FBD-8FB5-7D2CABB4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AD53CF-B20A-437B-9503-D75DBB58BC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4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4"/>
            <a:ext cx="12191999" cy="685886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ECEBC8-50DD-4E6E-A609-734826E32B96}"/>
              </a:ext>
            </a:extLst>
          </p:cNvPr>
          <p:cNvSpPr/>
          <p:nvPr/>
        </p:nvSpPr>
        <p:spPr>
          <a:xfrm>
            <a:off x="838200" y="1027906"/>
            <a:ext cx="10214113" cy="2401094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113D8A-9593-422C-8D5F-48D13979FFAB}"/>
              </a:ext>
            </a:extLst>
          </p:cNvPr>
          <p:cNvSpPr/>
          <p:nvPr/>
        </p:nvSpPr>
        <p:spPr>
          <a:xfrm>
            <a:off x="838199" y="3910806"/>
            <a:ext cx="10214113" cy="2401094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5CF84-9E02-475A-89F9-91DFB5C6BACF}"/>
              </a:ext>
            </a:extLst>
          </p:cNvPr>
          <p:cNvSpPr txBox="1"/>
          <p:nvPr/>
        </p:nvSpPr>
        <p:spPr>
          <a:xfrm>
            <a:off x="1139687" y="1115983"/>
            <a:ext cx="64140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Chest CT scanning</a:t>
            </a:r>
            <a:endParaRPr lang="en-US" b="1" dirty="0"/>
          </a:p>
          <a:p>
            <a:r>
              <a:rPr lang="en-US" dirty="0"/>
              <a:t> </a:t>
            </a:r>
            <a:r>
              <a:rPr lang="en-US" sz="2400" dirty="0"/>
              <a:t>has higher sensitivity and</a:t>
            </a:r>
          </a:p>
          <a:p>
            <a:r>
              <a:rPr lang="en-US" sz="2400" dirty="0"/>
              <a:t>specificity than chest radiography in displaying well-defined randomly distributed nodules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9C361B-2CD1-4862-B818-A5397B67BCC8}"/>
              </a:ext>
            </a:extLst>
          </p:cNvPr>
          <p:cNvSpPr txBox="1"/>
          <p:nvPr/>
        </p:nvSpPr>
        <p:spPr>
          <a:xfrm>
            <a:off x="1139687" y="3942020"/>
            <a:ext cx="801756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Ultrasonography </a:t>
            </a:r>
          </a:p>
          <a:p>
            <a:r>
              <a:rPr lang="en-US" dirty="0"/>
              <a:t> </a:t>
            </a:r>
            <a:r>
              <a:rPr lang="en-US" sz="2400" dirty="0"/>
              <a:t>Diffuse liver disease </a:t>
            </a:r>
          </a:p>
          <a:p>
            <a:r>
              <a:rPr lang="en-US" sz="2400" dirty="0"/>
              <a:t> Hepatomegaly </a:t>
            </a:r>
          </a:p>
          <a:p>
            <a:r>
              <a:rPr lang="en-US" sz="2400" dirty="0"/>
              <a:t> Splenomegaly </a:t>
            </a:r>
          </a:p>
          <a:p>
            <a:r>
              <a:rPr lang="en-US" sz="2400" dirty="0"/>
              <a:t> Para-aortic lymph nodes</a:t>
            </a:r>
          </a:p>
          <a:p>
            <a:r>
              <a:rPr lang="en-US" sz="2400" dirty="0"/>
              <a:t> Minimum pleural effusion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391BF-A84C-4E97-BF99-680794F2B0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5" t="14971" r="22718" b="14972"/>
          <a:stretch/>
        </p:blipFill>
        <p:spPr>
          <a:xfrm>
            <a:off x="7621659" y="1119591"/>
            <a:ext cx="3147390" cy="22451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F224C5-24B1-4CCE-9B82-A6023F5F8CD2}"/>
              </a:ext>
            </a:extLst>
          </p:cNvPr>
          <p:cNvSpPr txBox="1"/>
          <p:nvPr/>
        </p:nvSpPr>
        <p:spPr>
          <a:xfrm>
            <a:off x="5340626" y="4108174"/>
            <a:ext cx="54284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Therapy</a:t>
            </a:r>
            <a:endParaRPr lang="en-US" dirty="0"/>
          </a:p>
          <a:p>
            <a:r>
              <a:rPr lang="en-US" sz="2400" dirty="0"/>
              <a:t>RIPE</a:t>
            </a:r>
          </a:p>
          <a:p>
            <a:r>
              <a:rPr lang="en-US" sz="2400" dirty="0"/>
              <a:t>• Treatment may continue for 6-9 months</a:t>
            </a:r>
          </a:p>
          <a:p>
            <a:r>
              <a:rPr lang="en-US" sz="2400" dirty="0"/>
              <a:t>• 9-12 months with meningeal involvement</a:t>
            </a:r>
          </a:p>
        </p:txBody>
      </p:sp>
    </p:spTree>
    <p:extLst>
      <p:ext uri="{BB962C8B-B14F-4D97-AF65-F5344CB8AC3E}">
        <p14:creationId xmlns:p14="http://schemas.microsoft.com/office/powerpoint/2010/main" val="64485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4D25-BD14-436D-BE74-7820454B47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20C0C-6367-4AC1-9E3B-CBE5457305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1F6F65-4576-4561-880A-B70C51B622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"/>
            <a:ext cx="12191999" cy="6858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AE63C1-59B9-4253-BAA5-BB1E69918B14}"/>
              </a:ext>
            </a:extLst>
          </p:cNvPr>
          <p:cNvSpPr txBox="1"/>
          <p:nvPr/>
        </p:nvSpPr>
        <p:spPr>
          <a:xfrm>
            <a:off x="384314" y="352922"/>
            <a:ext cx="4306956" cy="769441"/>
          </a:xfrm>
          <a:prstGeom prst="rect">
            <a:avLst/>
          </a:prstGeom>
          <a:noFill/>
          <a:ln w="3175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Outlines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9D9BB-2FDA-4F49-8EB0-F564A507CB9A}"/>
              </a:ext>
            </a:extLst>
          </p:cNvPr>
          <p:cNvSpPr txBox="1"/>
          <p:nvPr/>
        </p:nvSpPr>
        <p:spPr>
          <a:xfrm>
            <a:off x="623455" y="1476149"/>
            <a:ext cx="96843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Introduction and the pathophysiology of Fever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Definition of FUO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Classification of the causes</a:t>
            </a:r>
          </a:p>
          <a:p>
            <a:endParaRPr lang="en-US" sz="2000" b="1" dirty="0"/>
          </a:p>
          <a:p>
            <a:r>
              <a:rPr lang="en-US" sz="2000" dirty="0"/>
              <a:t>         -</a:t>
            </a:r>
            <a:r>
              <a:rPr lang="en-US" sz="2000" b="1" i="1" dirty="0"/>
              <a:t>infections</a:t>
            </a:r>
          </a:p>
          <a:p>
            <a:r>
              <a:rPr lang="en-US" sz="2000" dirty="0"/>
              <a:t>               Brucellosis</a:t>
            </a:r>
          </a:p>
          <a:p>
            <a:r>
              <a:rPr lang="en-US" sz="2000" dirty="0"/>
              <a:t>               Endocarditis</a:t>
            </a:r>
          </a:p>
          <a:p>
            <a:r>
              <a:rPr lang="en-US" sz="2000" dirty="0"/>
              <a:t>               TB</a:t>
            </a:r>
          </a:p>
          <a:p>
            <a:r>
              <a:rPr lang="en-US" sz="2000" dirty="0"/>
              <a:t>         -</a:t>
            </a:r>
            <a:r>
              <a:rPr lang="en-US" sz="2000" b="1" i="1" dirty="0"/>
              <a:t>Neoplastic diseases</a:t>
            </a:r>
          </a:p>
          <a:p>
            <a:r>
              <a:rPr lang="en-US" sz="2000" b="1" i="1" dirty="0"/>
              <a:t>         -Connective disorders</a:t>
            </a:r>
          </a:p>
          <a:p>
            <a:r>
              <a:rPr lang="en-US" sz="2000" dirty="0"/>
              <a:t>               Temporal arteritis</a:t>
            </a:r>
          </a:p>
          <a:p>
            <a:r>
              <a:rPr lang="en-US" sz="2000" dirty="0"/>
              <a:t>         -</a:t>
            </a:r>
            <a:r>
              <a:rPr lang="en-US" sz="2000" b="1" i="1" dirty="0"/>
              <a:t>Drug induced Fever</a:t>
            </a:r>
          </a:p>
          <a:p>
            <a:endParaRPr lang="en-US" sz="20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How to approach the history of FUO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Physical Examination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9355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B778-B6F3-4A6D-A354-C479C5FE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0CFD-A1E2-46F7-8657-C0F807E74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834E9D-6B28-4198-8F9F-4A78F45F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711A99-1557-4BBB-92D4-75E031D06B7C}"/>
              </a:ext>
            </a:extLst>
          </p:cNvPr>
          <p:cNvSpPr txBox="1"/>
          <p:nvPr/>
        </p:nvSpPr>
        <p:spPr>
          <a:xfrm>
            <a:off x="930965" y="1026908"/>
            <a:ext cx="8352182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 b="1" dirty="0">
                <a:latin typeface="Times New Roman" panose="02020603050405020304" pitchFamily="18" charset="0"/>
              </a:rPr>
              <a:t>Most</a:t>
            </a:r>
            <a:r>
              <a:rPr lang="hu-HU" altLang="en-US" b="1" dirty="0">
                <a:latin typeface="Times New Roman" panose="02020603050405020304" pitchFamily="18" charset="0"/>
              </a:rPr>
              <a:t> </a:t>
            </a:r>
            <a:r>
              <a:rPr lang="hu-HU" altLang="en-US" sz="2400" b="1" dirty="0">
                <a:latin typeface="Times New Roman" panose="02020603050405020304" pitchFamily="18" charset="0"/>
              </a:rPr>
              <a:t>common</a:t>
            </a:r>
            <a:r>
              <a:rPr lang="hu-HU" altLang="en-US" dirty="0">
                <a:latin typeface="Times New Roman" panose="02020603050405020304" pitchFamily="18" charset="0"/>
              </a:rPr>
              <a:t>: </a:t>
            </a:r>
          </a:p>
          <a:p>
            <a:pPr marL="609600" indent="-609600">
              <a:lnSpc>
                <a:spcPct val="90000"/>
              </a:lnSpc>
            </a:pPr>
            <a:r>
              <a:rPr lang="hu-HU" altLang="en-US" dirty="0">
                <a:latin typeface="Times New Roman" panose="02020603050405020304" pitchFamily="18" charset="0"/>
              </a:rPr>
              <a:t>	</a:t>
            </a:r>
            <a:r>
              <a:rPr lang="hu-HU" altLang="en-US" sz="2400" dirty="0">
                <a:latin typeface="Times New Roman" panose="02020603050405020304" pitchFamily="18" charset="0"/>
              </a:rPr>
              <a:t>- lymphoma (both Hodgkin's and non-Hodgkin's)</a:t>
            </a:r>
          </a:p>
          <a:p>
            <a:pPr marL="609600" indent="-609600">
              <a:lnSpc>
                <a:spcPct val="90000"/>
              </a:lnSpc>
            </a:pPr>
            <a:r>
              <a:rPr lang="hu-HU" altLang="en-US" sz="2400" dirty="0">
                <a:latin typeface="Times New Roman" panose="02020603050405020304" pitchFamily="18" charset="0"/>
              </a:rPr>
              <a:t>	- leukemia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 b="1" dirty="0">
                <a:latin typeface="Times New Roman" panose="02020603050405020304" pitchFamily="18" charset="0"/>
              </a:rPr>
              <a:t>Less common</a:t>
            </a:r>
            <a:r>
              <a:rPr lang="hu-HU" altLang="en-US" dirty="0">
                <a:latin typeface="Times New Roman" panose="02020603050405020304" pitchFamily="18" charset="0"/>
              </a:rPr>
              <a:t>: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altLang="en-US" dirty="0">
                <a:latin typeface="Times New Roman" panose="02020603050405020304" pitchFamily="18" charset="0"/>
              </a:rPr>
              <a:t>	</a:t>
            </a:r>
            <a:r>
              <a:rPr lang="hu-HU" altLang="en-US" sz="2400" dirty="0">
                <a:latin typeface="Times New Roman" panose="02020603050405020304" pitchFamily="18" charset="0"/>
              </a:rPr>
              <a:t>- Primary and metastatic tumors of the liver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- Renal cell carcinomas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- Atrial myxoma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- Chronic lymphocytic leukemia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- Multiple myeloma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5985B-E6D3-48A8-9A90-7FD8EF3652FE}"/>
              </a:ext>
            </a:extLst>
          </p:cNvPr>
          <p:cNvSpPr txBox="1"/>
          <p:nvPr/>
        </p:nvSpPr>
        <p:spPr>
          <a:xfrm>
            <a:off x="655984" y="333275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hu-HU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NEOPLASTIC</a:t>
            </a:r>
            <a:r>
              <a:rPr lang="hu-HU" altLang="en-US" sz="1800" b="1" dirty="0">
                <a:latin typeface="Times New Roman" panose="02020603050405020304" pitchFamily="18" charset="0"/>
              </a:rPr>
              <a:t> </a:t>
            </a:r>
            <a:r>
              <a:rPr lang="hu-HU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DISEASES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8A210-BC0E-4D6F-8D61-50BBF906FF3D}"/>
              </a:ext>
            </a:extLst>
          </p:cNvPr>
          <p:cNvSpPr txBox="1"/>
          <p:nvPr/>
        </p:nvSpPr>
        <p:spPr>
          <a:xfrm>
            <a:off x="930965" y="4607303"/>
            <a:ext cx="92732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Lymphoma: Source of fever → production of cytokines. Fever is a negative prognostic factor. Fatigue · Night sweats, chills, and fever · Unexplained weight loss.</a:t>
            </a:r>
            <a:endParaRPr lang="ar-J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Renal Cell Carcinoma (Adult) :20% → Fever ,Microscopic hematuria/Erythrocytosis</a:t>
            </a:r>
          </a:p>
        </p:txBody>
      </p:sp>
    </p:spTree>
    <p:extLst>
      <p:ext uri="{BB962C8B-B14F-4D97-AF65-F5344CB8AC3E}">
        <p14:creationId xmlns:p14="http://schemas.microsoft.com/office/powerpoint/2010/main" val="1446864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1478-77AC-4432-A8EF-A213C21D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51213-03EF-4550-9284-6AED01D5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4F5A33-3179-4BC5-8A72-4D637F5D29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C1E6C-AFAD-4ED1-9FFA-7FB8FF537490}"/>
              </a:ext>
            </a:extLst>
          </p:cNvPr>
          <p:cNvSpPr txBox="1"/>
          <p:nvPr/>
        </p:nvSpPr>
        <p:spPr>
          <a:xfrm>
            <a:off x="838200" y="681037"/>
            <a:ext cx="797118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Connective tissue disorders</a:t>
            </a:r>
          </a:p>
          <a:p>
            <a:pPr marL="609600" indent="-609600"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33413" indent="-342900" eaLnBrk="1" hangingPunct="1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Temporal arteritis</a:t>
            </a:r>
          </a:p>
          <a:p>
            <a:pPr marL="633413" indent="-342900" eaLnBrk="1" hangingPunct="1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Adult Still’s disease</a:t>
            </a:r>
          </a:p>
          <a:p>
            <a:pPr marL="633413" indent="-342900" eaLnBrk="1" hangingPunct="1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Systemic lupus erythematosus</a:t>
            </a:r>
          </a:p>
          <a:p>
            <a:pPr marL="633413" indent="-342900" eaLnBrk="1" hangingPunct="1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Rheumatoid arthritis</a:t>
            </a:r>
          </a:p>
          <a:p>
            <a:pPr marL="633413" indent="-342900" eaLnBrk="1" hangingPunct="1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Poly-arteritis nodosa</a:t>
            </a:r>
          </a:p>
          <a:p>
            <a:pPr marL="633413" indent="-342900" eaLnBrk="1" hangingPunct="1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Mixed connective tissue disease</a:t>
            </a:r>
          </a:p>
          <a:p>
            <a:pPr marL="633413" indent="-342900" eaLnBrk="1" hangingPunct="1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Relapsing </a:t>
            </a:r>
            <a:r>
              <a:rPr lang="en-US" sz="2400" dirty="0" err="1">
                <a:latin typeface="Times New Roman" panose="02020603050405020304" pitchFamily="18" charset="0"/>
              </a:rPr>
              <a:t>polychondritis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62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4681-D3C2-489D-85FA-32E6E685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72AB29-2915-4A0C-B114-D212E9CA8A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BD3D03-CEAA-450C-B600-82E85A929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5" t="20007" b="16818"/>
          <a:stretch/>
        </p:blipFill>
        <p:spPr>
          <a:xfrm>
            <a:off x="7938052" y="1046923"/>
            <a:ext cx="3525078" cy="31735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B5827-62F9-43DD-B646-AC26CB6EC1C3}"/>
              </a:ext>
            </a:extLst>
          </p:cNvPr>
          <p:cNvSpPr txBox="1"/>
          <p:nvPr/>
        </p:nvSpPr>
        <p:spPr>
          <a:xfrm>
            <a:off x="838199" y="681037"/>
            <a:ext cx="103731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Case 2</a:t>
            </a:r>
          </a:p>
          <a:p>
            <a:r>
              <a:rPr lang="en-US" sz="2800" dirty="0"/>
              <a:t>A </a:t>
            </a:r>
            <a:r>
              <a:rPr lang="en-US" sz="2800" b="1" dirty="0"/>
              <a:t>75 year-old </a:t>
            </a:r>
            <a:r>
              <a:rPr lang="en-US" sz="2800" dirty="0"/>
              <a:t>man came with </a:t>
            </a:r>
            <a:r>
              <a:rPr lang="en-US" sz="2800" b="1" dirty="0"/>
              <a:t>fever</a:t>
            </a:r>
            <a:r>
              <a:rPr lang="en-US" sz="2800" dirty="0"/>
              <a:t> and</a:t>
            </a:r>
          </a:p>
          <a:p>
            <a:r>
              <a:rPr lang="en-US" sz="2800" b="1" dirty="0"/>
              <a:t>headache</a:t>
            </a:r>
            <a:r>
              <a:rPr lang="en-US" sz="2800" dirty="0"/>
              <a:t> of </a:t>
            </a:r>
            <a:r>
              <a:rPr lang="en-US" sz="2800" b="1" dirty="0"/>
              <a:t>4 months duration</a:t>
            </a:r>
            <a:r>
              <a:rPr lang="en-US" sz="2800" dirty="0"/>
              <a:t>. He had</a:t>
            </a:r>
          </a:p>
          <a:p>
            <a:r>
              <a:rPr lang="en-US" sz="2800" b="1" dirty="0"/>
              <a:t>generalized body aches and pains</a:t>
            </a:r>
            <a:r>
              <a:rPr lang="en-US" sz="2800" dirty="0"/>
              <a:t>. He was</a:t>
            </a:r>
          </a:p>
          <a:p>
            <a:r>
              <a:rPr lang="en-US" sz="2800" dirty="0"/>
              <a:t>admitted to ophthalmic hospital one week</a:t>
            </a:r>
          </a:p>
          <a:p>
            <a:r>
              <a:rPr lang="en-US" sz="2800" dirty="0"/>
              <a:t>before for complaints of </a:t>
            </a:r>
            <a:r>
              <a:rPr lang="en-US" sz="2800" b="1" dirty="0"/>
              <a:t>sudden loss of</a:t>
            </a:r>
          </a:p>
          <a:p>
            <a:r>
              <a:rPr lang="en-US" sz="2800" b="1" dirty="0"/>
              <a:t>vision in one eye</a:t>
            </a:r>
            <a:r>
              <a:rPr lang="en-US" sz="2800" dirty="0"/>
              <a:t>. Routine investigations</a:t>
            </a:r>
          </a:p>
          <a:p>
            <a:r>
              <a:rPr lang="en-US" sz="2800" dirty="0"/>
              <a:t>were negative except for a </a:t>
            </a:r>
            <a:r>
              <a:rPr lang="en-US" sz="2800" b="1" dirty="0"/>
              <a:t>high ESR</a:t>
            </a:r>
          </a:p>
        </p:txBody>
      </p:sp>
    </p:spTree>
    <p:extLst>
      <p:ext uri="{BB962C8B-B14F-4D97-AF65-F5344CB8AC3E}">
        <p14:creationId xmlns:p14="http://schemas.microsoft.com/office/powerpoint/2010/main" val="3226032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39C9-F5FD-4213-9A6C-BD38592D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4BBF0E-CA8F-4119-B7DA-1EB7C79A30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38FDF8-10A6-4F8A-82F8-93E6D6012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99" y="1166192"/>
            <a:ext cx="2619375" cy="21070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7950C-A465-4A52-91C1-DE355E84B864}"/>
              </a:ext>
            </a:extLst>
          </p:cNvPr>
          <p:cNvSpPr txBox="1"/>
          <p:nvPr/>
        </p:nvSpPr>
        <p:spPr>
          <a:xfrm>
            <a:off x="616228" y="419427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Temporal arteritis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4D2B07-B8DD-4093-BE83-2F3C8F7FF1B5}"/>
              </a:ext>
            </a:extLst>
          </p:cNvPr>
          <p:cNvSpPr/>
          <p:nvPr/>
        </p:nvSpPr>
        <p:spPr>
          <a:xfrm>
            <a:off x="838200" y="1027906"/>
            <a:ext cx="10214113" cy="2401094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640EAF-A80C-4DD2-AF31-D2C6454C2F0E}"/>
              </a:ext>
            </a:extLst>
          </p:cNvPr>
          <p:cNvSpPr/>
          <p:nvPr/>
        </p:nvSpPr>
        <p:spPr>
          <a:xfrm>
            <a:off x="838199" y="3775869"/>
            <a:ext cx="10214113" cy="2401094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6E369-D03C-4886-8918-2D58D150548E}"/>
              </a:ext>
            </a:extLst>
          </p:cNvPr>
          <p:cNvSpPr txBox="1"/>
          <p:nvPr/>
        </p:nvSpPr>
        <p:spPr>
          <a:xfrm>
            <a:off x="4386470" y="1362074"/>
            <a:ext cx="5711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History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• women &gt;50 years </a:t>
            </a:r>
          </a:p>
          <a:p>
            <a:r>
              <a:rPr lang="en-US" sz="2400" dirty="0"/>
              <a:t>• Scandinavian</a:t>
            </a:r>
          </a:p>
          <a:p>
            <a:r>
              <a:rPr lang="en-US" sz="2400" dirty="0"/>
              <a:t>• Headaches and </a:t>
            </a:r>
            <a:r>
              <a:rPr lang="en-US" sz="2400" dirty="0" err="1"/>
              <a:t>polyarthralgias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5090D-9354-4001-A643-2DB965F5FF49}"/>
              </a:ext>
            </a:extLst>
          </p:cNvPr>
          <p:cNvSpPr txBox="1"/>
          <p:nvPr/>
        </p:nvSpPr>
        <p:spPr>
          <a:xfrm>
            <a:off x="4399722" y="4240696"/>
            <a:ext cx="5698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Examination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• Tortuous and thickened temporal artery </a:t>
            </a:r>
          </a:p>
          <a:p>
            <a:r>
              <a:rPr lang="en-US" sz="2400" dirty="0"/>
              <a:t>• Anterior Ischemic Optic Neuropathy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223A80-1365-4BE2-8834-65CA0DF52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>
          <a:xfrm>
            <a:off x="1353999" y="3935897"/>
            <a:ext cx="2619375" cy="206733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7A3AE7-0250-48F6-B07C-C35B9831CE74}"/>
              </a:ext>
            </a:extLst>
          </p:cNvPr>
          <p:cNvCxnSpPr/>
          <p:nvPr/>
        </p:nvCxnSpPr>
        <p:spPr>
          <a:xfrm flipH="1">
            <a:off x="2610678" y="4731026"/>
            <a:ext cx="437322" cy="35780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710959-3FF1-4028-ABCA-C70565FA7FA1}"/>
              </a:ext>
            </a:extLst>
          </p:cNvPr>
          <p:cNvCxnSpPr>
            <a:cxnSpLocks/>
          </p:cNvCxnSpPr>
          <p:nvPr/>
        </p:nvCxnSpPr>
        <p:spPr>
          <a:xfrm>
            <a:off x="2829339" y="4996795"/>
            <a:ext cx="59634" cy="44984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111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32A8-F15F-429A-AD50-C7B9BAFB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80028-B601-4112-B351-9B33419E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BE7815-185D-40B4-941C-244E05066633}"/>
              </a:ext>
            </a:extLst>
          </p:cNvPr>
          <p:cNvSpPr/>
          <p:nvPr/>
        </p:nvSpPr>
        <p:spPr>
          <a:xfrm>
            <a:off x="5565913" y="146608"/>
            <a:ext cx="5486400" cy="341811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3C7263-40F9-44C7-8AA1-5FE7448433D5}"/>
              </a:ext>
            </a:extLst>
          </p:cNvPr>
          <p:cNvSpPr/>
          <p:nvPr/>
        </p:nvSpPr>
        <p:spPr>
          <a:xfrm>
            <a:off x="838199" y="3910805"/>
            <a:ext cx="10214113" cy="258206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95763C1-D009-44E4-A901-856029012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4" y="146608"/>
            <a:ext cx="4946374" cy="341811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48686-C10F-4C82-97DF-13CDB0CE1826}"/>
              </a:ext>
            </a:extLst>
          </p:cNvPr>
          <p:cNvSpPr txBox="1"/>
          <p:nvPr/>
        </p:nvSpPr>
        <p:spPr>
          <a:xfrm>
            <a:off x="5945255" y="702365"/>
            <a:ext cx="4744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Investigation </a:t>
            </a:r>
          </a:p>
          <a:p>
            <a:endParaRPr lang="en-US" sz="2400" b="1" dirty="0"/>
          </a:p>
          <a:p>
            <a:r>
              <a:rPr lang="en-US" sz="2400" b="1" dirty="0"/>
              <a:t>• High ESR, Normochromic Anemia </a:t>
            </a:r>
          </a:p>
          <a:p>
            <a:r>
              <a:rPr lang="en-US" sz="2400" b="1" dirty="0"/>
              <a:t>• Temporal artery biopsy</a:t>
            </a:r>
          </a:p>
          <a:p>
            <a:endParaRPr lang="en-US" sz="2400" b="1" dirty="0"/>
          </a:p>
          <a:p>
            <a:r>
              <a:rPr lang="en-US" sz="2400" b="1" dirty="0"/>
              <a:t>Therapy : Corticosteroid STAT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5B4DEB-AE69-44D5-8DCE-2860C146A158}"/>
              </a:ext>
            </a:extLst>
          </p:cNvPr>
          <p:cNvSpPr txBox="1"/>
          <p:nvPr/>
        </p:nvSpPr>
        <p:spPr>
          <a:xfrm>
            <a:off x="1285461" y="3999913"/>
            <a:ext cx="428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Collagen Work up in FUO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2DA98E-B20E-4E17-AF25-19CEE9205DD1}"/>
              </a:ext>
            </a:extLst>
          </p:cNvPr>
          <p:cNvSpPr txBox="1"/>
          <p:nvPr/>
        </p:nvSpPr>
        <p:spPr>
          <a:xfrm>
            <a:off x="7823754" y="3980232"/>
            <a:ext cx="202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4A69E2-5415-4F9D-B59F-E50FF5BFD227}"/>
              </a:ext>
            </a:extLst>
          </p:cNvPr>
          <p:cNvSpPr/>
          <p:nvPr/>
        </p:nvSpPr>
        <p:spPr>
          <a:xfrm>
            <a:off x="6533322" y="3999913"/>
            <a:ext cx="4151241" cy="11019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Rheumatological tests</a:t>
            </a:r>
          </a:p>
          <a:p>
            <a:r>
              <a:rPr lang="it-IT" dirty="0"/>
              <a:t> • RF ,Anti CCP in RA</a:t>
            </a:r>
          </a:p>
          <a:p>
            <a:r>
              <a:rPr lang="it-IT" dirty="0"/>
              <a:t> • Anti-Ro ,Anti-La in Sjogren’s</a:t>
            </a:r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0D6E53-2AE8-4264-A970-CF65DDB09AEA}"/>
              </a:ext>
            </a:extLst>
          </p:cNvPr>
          <p:cNvSpPr/>
          <p:nvPr/>
        </p:nvSpPr>
        <p:spPr>
          <a:xfrm>
            <a:off x="6533321" y="5264632"/>
            <a:ext cx="4151241" cy="11019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ANA Profile</a:t>
            </a:r>
          </a:p>
          <a:p>
            <a:r>
              <a:rPr lang="it-IT" dirty="0"/>
              <a:t> • </a:t>
            </a:r>
            <a:r>
              <a:rPr lang="en-US" dirty="0"/>
              <a:t>Anti dsDNA, Anti Smith-SLE</a:t>
            </a:r>
          </a:p>
          <a:p>
            <a:r>
              <a:rPr lang="en-US" dirty="0"/>
              <a:t>• Anti U1 RNP in SLE MCTD</a:t>
            </a:r>
          </a:p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649FC3-8025-4153-AC08-6C80AE324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55" y="4441897"/>
            <a:ext cx="3172241" cy="18478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273099-8F11-4329-BE63-236F1FA5A498}"/>
              </a:ext>
            </a:extLst>
          </p:cNvPr>
          <p:cNvSpPr txBox="1"/>
          <p:nvPr/>
        </p:nvSpPr>
        <p:spPr>
          <a:xfrm>
            <a:off x="1421292" y="5964139"/>
            <a:ext cx="291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91386"/>
                </a:solidFill>
              </a:rPr>
              <a:t>Direct </a:t>
            </a:r>
            <a:r>
              <a:rPr lang="en-US" b="1" dirty="0" err="1">
                <a:solidFill>
                  <a:srgbClr val="F91386"/>
                </a:solidFill>
              </a:rPr>
              <a:t>Immunoflourescence</a:t>
            </a:r>
            <a:endParaRPr lang="en-US" b="1" dirty="0">
              <a:solidFill>
                <a:srgbClr val="F91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85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F53B-2C41-4D20-A6E0-9CBAE856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27EEB-A450-45E7-BB08-8EC008E74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9540C4-B5EC-4D94-9D57-20E6FB47E2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47F518-4FCE-4C23-9BA3-128135D7ED23}"/>
              </a:ext>
            </a:extLst>
          </p:cNvPr>
          <p:cNvSpPr txBox="1"/>
          <p:nvPr/>
        </p:nvSpPr>
        <p:spPr>
          <a:xfrm>
            <a:off x="1020417" y="681037"/>
            <a:ext cx="970059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Drug Fever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 Almost any drug can cause fever</a:t>
            </a: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</a:rPr>
              <a:t>PATHOGENESIS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 Contamination of the drug with a pyrogen or microorganism.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 Related to the pharmacologic action of the drug itself (</a:t>
            </a:r>
            <a:r>
              <a:rPr lang="en-US" sz="2400" dirty="0" err="1">
                <a:latin typeface="Times New Roman" panose="02020603050405020304" pitchFamily="18" charset="0"/>
              </a:rPr>
              <a:t>e.g</a:t>
            </a:r>
            <a:r>
              <a:rPr lang="en-US" sz="2400" dirty="0">
                <a:latin typeface="Times New Roman" panose="02020603050405020304" pitchFamily="18" charset="0"/>
              </a:rPr>
              <a:t> amphotericin B).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 Allergic (hypersensitivity) reaction to the drug.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22F95-D364-4C88-A4AC-7297C0039674}"/>
              </a:ext>
            </a:extLst>
          </p:cNvPr>
          <p:cNvSpPr txBox="1"/>
          <p:nvPr/>
        </p:nvSpPr>
        <p:spPr>
          <a:xfrm>
            <a:off x="1020416" y="3924517"/>
            <a:ext cx="107559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Fever out of proportion to clinical picture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 Pattern of fever variable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 Associated findings: Rigor (43%), Myalgia (25%), Rash (18%),Headache (18%)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 Leukocytosis (22%), Eosinophilia (22%), Serum sickness (fever,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swelling, rash, LN enlargement), Proteinuria, Abnormal liver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function test</a:t>
            </a:r>
          </a:p>
        </p:txBody>
      </p:sp>
    </p:spTree>
    <p:extLst>
      <p:ext uri="{BB962C8B-B14F-4D97-AF65-F5344CB8AC3E}">
        <p14:creationId xmlns:p14="http://schemas.microsoft.com/office/powerpoint/2010/main" val="277405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E89C-DC9D-49AE-A90D-B83CFB38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35717-D3F9-4C7E-9BE2-F8F8C415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56DD725-8653-4FCA-A5BA-F60E563C01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977573-0FB1-4FE3-BEF3-5742A62CDBAB}"/>
              </a:ext>
            </a:extLst>
          </p:cNvPr>
          <p:cNvSpPr txBox="1"/>
          <p:nvPr/>
        </p:nvSpPr>
        <p:spPr>
          <a:xfrm>
            <a:off x="574812" y="345937"/>
            <a:ext cx="4999387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hu-HU" altLang="en-US" sz="2400" b="1" dirty="0">
                <a:latin typeface="Times New Roman" panose="02020603050405020304" pitchFamily="18" charset="0"/>
              </a:rPr>
              <a:t>drug-induced fever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hu-HU" altLang="en-US" sz="2400" dirty="0">
                <a:latin typeface="Times New Roman" panose="02020603050405020304" pitchFamily="18" charset="0"/>
              </a:rPr>
              <a:t>sarcoidosis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hu-HU" altLang="en-US" sz="2400" dirty="0">
                <a:latin typeface="Times New Roman" panose="02020603050405020304" pitchFamily="18" charset="0"/>
              </a:rPr>
              <a:t>Whipple's disease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hu-HU" altLang="en-US" sz="2400" dirty="0">
                <a:latin typeface="Times New Roman" panose="02020603050405020304" pitchFamily="18" charset="0"/>
              </a:rPr>
              <a:t>familial Mediterranean fever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hu-HU" altLang="en-US" sz="2400" dirty="0">
                <a:latin typeface="Times New Roman" panose="02020603050405020304" pitchFamily="18" charset="0"/>
              </a:rPr>
              <a:t>recurrent pulmonary emboli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hu-HU" altLang="en-US" sz="2400" dirty="0">
                <a:latin typeface="Times New Roman" panose="02020603050405020304" pitchFamily="18" charset="0"/>
              </a:rPr>
              <a:t>alcoholic hepatitis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hu-HU" altLang="en-US" sz="2400" dirty="0">
                <a:latin typeface="Times New Roman" panose="02020603050405020304" pitchFamily="18" charset="0"/>
              </a:rPr>
              <a:t>Thyroiditis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hu-HU" altLang="en-US" sz="2400" dirty="0">
                <a:latin typeface="Times New Roman" panose="02020603050405020304" pitchFamily="18" charset="0"/>
              </a:rPr>
              <a:t>Castleman disease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hu-HU" altLang="en-US" sz="2400" dirty="0">
                <a:latin typeface="Times New Roman" panose="02020603050405020304" pitchFamily="18" charset="0"/>
              </a:rPr>
              <a:t>factitious fever 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3B9209-035A-4070-9B81-A47621B16160}"/>
              </a:ext>
            </a:extLst>
          </p:cNvPr>
          <p:cNvSpPr txBox="1"/>
          <p:nvPr/>
        </p:nvSpPr>
        <p:spPr>
          <a:xfrm>
            <a:off x="5447474" y="526292"/>
            <a:ext cx="7007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altLang="en-US" sz="2400" dirty="0">
                <a:latin typeface="Times New Roman" panose="02020603050405020304" pitchFamily="18" charset="0"/>
              </a:rPr>
              <a:t>Agents</a:t>
            </a:r>
            <a:r>
              <a:rPr lang="hu-HU" altLang="en-US" sz="1800" dirty="0">
                <a:latin typeface="Times New Roman" panose="02020603050405020304" pitchFamily="18" charset="0"/>
              </a:rPr>
              <a:t> </a:t>
            </a:r>
            <a:r>
              <a:rPr lang="hu-HU" altLang="en-US" sz="2400" dirty="0">
                <a:latin typeface="Times New Roman" panose="02020603050405020304" pitchFamily="18" charset="0"/>
              </a:rPr>
              <a:t>commonly associated with drug-induced fever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B022C-06BA-4C53-9FA2-3E4F345FD755}"/>
              </a:ext>
            </a:extLst>
          </p:cNvPr>
          <p:cNvSpPr txBox="1"/>
          <p:nvPr/>
        </p:nvSpPr>
        <p:spPr>
          <a:xfrm>
            <a:off x="6778491" y="1122894"/>
            <a:ext cx="2619788" cy="302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Allopurinol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Captopril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Cimetidine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Clofibrate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Erythromycin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Heparin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Hydralazine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Hydrochlorothiazide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Isoniazid</a:t>
            </a:r>
            <a:br>
              <a:rPr lang="hu-HU" altLang="en-US" sz="1800" dirty="0">
                <a:latin typeface="Times New Roman" panose="02020603050405020304" pitchFamily="18" charset="0"/>
              </a:rPr>
            </a:br>
            <a:endParaRPr lang="hu-HU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657A1-5165-4924-BA83-831261BA8D12}"/>
              </a:ext>
            </a:extLst>
          </p:cNvPr>
          <p:cNvSpPr txBox="1"/>
          <p:nvPr/>
        </p:nvSpPr>
        <p:spPr>
          <a:xfrm>
            <a:off x="9833115" y="1122894"/>
            <a:ext cx="204746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Meperidine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Methyldopa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Nifedipine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Nitrofurantoin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Penicillin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Phenytoin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Procainamide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Quinidine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C797E-A73C-4262-8E95-14FC9360A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70" y="4145260"/>
            <a:ext cx="7048417" cy="17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07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B3FC-3DD0-48E2-A8BB-F1B2EA14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199BF6-C50F-491F-A47D-F49518950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34" y="365125"/>
            <a:ext cx="7977332" cy="5982999"/>
          </a:xfrm>
        </p:spPr>
      </p:pic>
    </p:spTree>
    <p:extLst>
      <p:ext uri="{BB962C8B-B14F-4D97-AF65-F5344CB8AC3E}">
        <p14:creationId xmlns:p14="http://schemas.microsoft.com/office/powerpoint/2010/main" val="2315001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17D8-2A6E-42E1-9FBC-28C2BB971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52DB4-AF03-479B-8057-0F1E05622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34180B-2929-4963-9150-DD8724B1DE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233C0-9012-4128-B53A-59FACFDB5C99}"/>
              </a:ext>
            </a:extLst>
          </p:cNvPr>
          <p:cNvSpPr/>
          <p:nvPr/>
        </p:nvSpPr>
        <p:spPr>
          <a:xfrm>
            <a:off x="477981" y="207819"/>
            <a:ext cx="11236037" cy="653934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02590-DF00-4659-8382-EAD1262644CF}"/>
              </a:ext>
            </a:extLst>
          </p:cNvPr>
          <p:cNvSpPr txBox="1"/>
          <p:nvPr/>
        </p:nvSpPr>
        <p:spPr>
          <a:xfrm>
            <a:off x="1025236" y="681037"/>
            <a:ext cx="10328564" cy="604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01200" indent="-9434513" defTabSz="873125">
              <a:lnSpc>
                <a:spcPct val="150000"/>
              </a:lnSpc>
            </a:pPr>
            <a:r>
              <a:rPr lang="en-US" dirty="0"/>
              <a:t> </a:t>
            </a:r>
            <a:r>
              <a:rPr lang="en-US" sz="2000" dirty="0"/>
              <a:t>1)Fever + constipation +relative bradycardia =Typhoid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2) Fever (3 weeks) then 10 days free + arthralgia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+lymphadenopathy + History of contact with milk products =Brucella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3) Fever + tender hepatomegaly +GIT upset = amoebic liver abscess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4)Fever + lymphadenopathy + history of dealing with cats=Toxoplasmosis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5)Fever + arthritis +UTI = gonococcal or chlamydia infection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6)Fever +diarrhea +Hemolytic anemia =Hemolytic uremic syndrome or TTP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7) Fever +low platelets + sub </a:t>
            </a:r>
            <a:r>
              <a:rPr lang="en-US" sz="2000" dirty="0" err="1"/>
              <a:t>conjuctival</a:t>
            </a:r>
            <a:r>
              <a:rPr lang="en-US" sz="2000" dirty="0"/>
              <a:t> </a:t>
            </a:r>
            <a:r>
              <a:rPr lang="en-US" sz="2000" dirty="0" err="1"/>
              <a:t>hge</a:t>
            </a:r>
            <a:r>
              <a:rPr lang="en-US" sz="2000" dirty="0"/>
              <a:t> = Dengue fever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8) Fever +neck rigidity+ photophobia +headache + agitation =meningitis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9) Fever +headache +nick stiffness + manifestation of cerebral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dysfunction(aphasia , convulsion , monoplegia or flexion U.L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and extension L.L ) + urinary incontinence=encephalitis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10) Fever +High E.S.R &gt;100+renal impairment + hypercalcemia in old age =multiple myeloma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96249-0FBE-4F39-9D7D-9A22D4FD6A3D}"/>
              </a:ext>
            </a:extLst>
          </p:cNvPr>
          <p:cNvSpPr txBox="1"/>
          <p:nvPr/>
        </p:nvSpPr>
        <p:spPr>
          <a:xfrm>
            <a:off x="1025236" y="395834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Most probable diagnosis according to the associated symptoms</a:t>
            </a:r>
          </a:p>
        </p:txBody>
      </p:sp>
    </p:spTree>
    <p:extLst>
      <p:ext uri="{BB962C8B-B14F-4D97-AF65-F5344CB8AC3E}">
        <p14:creationId xmlns:p14="http://schemas.microsoft.com/office/powerpoint/2010/main" val="2035916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A88E-2CD0-4F19-ADCC-9BD8B594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0943F-C6D2-4388-B257-9A7D67A5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26AB61-007A-4881-ACE6-CF46160CF7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4DE0F6-CFB3-4E35-A7FF-0FBA9E517857}"/>
              </a:ext>
            </a:extLst>
          </p:cNvPr>
          <p:cNvSpPr txBox="1"/>
          <p:nvPr/>
        </p:nvSpPr>
        <p:spPr>
          <a:xfrm>
            <a:off x="655983" y="149031"/>
            <a:ext cx="10237304" cy="6559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History</a:t>
            </a:r>
            <a:endParaRPr lang="ar-JO" sz="28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Fever (Pattern, periodicity, how was it measured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associated symptoms such as sweating, vomiting, headaches etc.)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Past medical and surgical history ( prosthesis in situ, cardiac illness, </a:t>
            </a:r>
            <a:r>
              <a:rPr lang="en-US" sz="2400" dirty="0" err="1"/>
              <a:t>diabetes,h</a:t>
            </a:r>
            <a:r>
              <a:rPr lang="en-US" sz="2400" dirty="0"/>
              <a:t>/o transplant)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Occupation, Travel</a:t>
            </a:r>
            <a:endParaRPr lang="ar-JO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Contact with ticks, animals</a:t>
            </a:r>
            <a:endParaRPr lang="ar-JO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Diet (Drinking </a:t>
            </a:r>
            <a:r>
              <a:rPr lang="en-US" sz="2400" dirty="0" err="1"/>
              <a:t>unpasteurised</a:t>
            </a:r>
            <a:r>
              <a:rPr lang="en-US" sz="2400" dirty="0"/>
              <a:t> milk)</a:t>
            </a:r>
            <a:endParaRPr lang="ar-JO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History of addiction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Sexual </a:t>
            </a:r>
            <a:r>
              <a:rPr lang="en-US" sz="2400" dirty="0" err="1"/>
              <a:t>behaviour</a:t>
            </a:r>
            <a:r>
              <a:rPr lang="en-US" sz="2400" dirty="0"/>
              <a:t>(any other high risk </a:t>
            </a:r>
            <a:r>
              <a:rPr lang="en-US" sz="2400" dirty="0" err="1"/>
              <a:t>behaviour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Drug history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Immunisation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1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1B3D-E701-407D-91B5-3E5D5769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B6F5AF1-5703-4BB2-B91F-C5BCFCF0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"/>
            <a:ext cx="12191999" cy="685886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68D7CD-D014-44A2-A664-9E4151AA1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192848"/>
            <a:ext cx="4041913" cy="307759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C1ACE-AF7C-414A-807D-1DBDBB2E9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3778071"/>
            <a:ext cx="4041913" cy="28870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01EAA5-A401-424A-8F57-77E60E47BC0F}"/>
              </a:ext>
            </a:extLst>
          </p:cNvPr>
          <p:cNvSpPr/>
          <p:nvPr/>
        </p:nvSpPr>
        <p:spPr>
          <a:xfrm>
            <a:off x="4969565" y="385693"/>
            <a:ext cx="6493565" cy="588990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E7C5B-CB78-4652-939D-209A6325ABC5}"/>
              </a:ext>
            </a:extLst>
          </p:cNvPr>
          <p:cNvSpPr txBox="1"/>
          <p:nvPr/>
        </p:nvSpPr>
        <p:spPr>
          <a:xfrm>
            <a:off x="5201477" y="807913"/>
            <a:ext cx="6029739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Normal body Temp. 36.5-37.5 C</a:t>
            </a:r>
            <a:r>
              <a:rPr lang="en-US" sz="2400" baseline="30000" dirty="0"/>
              <a:t>.</a:t>
            </a:r>
          </a:p>
          <a:p>
            <a:endParaRPr lang="en-US" sz="28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hypothalamus helps in regulating body Temp.</a:t>
            </a:r>
          </a:p>
          <a:p>
            <a:r>
              <a:rPr lang="en-US" sz="2400" dirty="0"/>
              <a:t>To raise Body Temperature</a:t>
            </a:r>
          </a:p>
          <a:p>
            <a:r>
              <a:rPr lang="en-US" sz="2400" dirty="0"/>
              <a:t>		Obligate heat production</a:t>
            </a:r>
          </a:p>
          <a:p>
            <a:r>
              <a:rPr lang="en-US" sz="2400" dirty="0"/>
              <a:t>		Muscular work</a:t>
            </a:r>
          </a:p>
          <a:p>
            <a:r>
              <a:rPr lang="en-US" sz="2400" dirty="0"/>
              <a:t>		Shivering</a:t>
            </a:r>
          </a:p>
          <a:p>
            <a:r>
              <a:rPr lang="en-US" sz="2400" dirty="0"/>
              <a:t>	Heat conservation</a:t>
            </a:r>
          </a:p>
          <a:p>
            <a:r>
              <a:rPr lang="en-US" sz="2400" dirty="0"/>
              <a:t>		Vasoconstriction</a:t>
            </a:r>
          </a:p>
          <a:p>
            <a:r>
              <a:rPr lang="en-US" sz="2400" dirty="0"/>
              <a:t>		Heat preference</a:t>
            </a:r>
          </a:p>
          <a:p>
            <a:r>
              <a:rPr lang="en-US" sz="2400" dirty="0"/>
              <a:t>To lower Body Temperature</a:t>
            </a:r>
          </a:p>
          <a:p>
            <a:r>
              <a:rPr lang="en-US" sz="2400" dirty="0"/>
              <a:t>		Vasodilatation</a:t>
            </a:r>
          </a:p>
          <a:p>
            <a:r>
              <a:rPr lang="en-US" sz="2400" dirty="0"/>
              <a:t>		Sweating</a:t>
            </a:r>
          </a:p>
          <a:p>
            <a:r>
              <a:rPr lang="en-US" sz="2400" dirty="0"/>
              <a:t>		Cold preference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3607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7D42-1F2F-496F-90FF-36A8886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FAF880-C0FA-44EC-BC3A-F651336190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7EBEB2-2569-4B41-920A-5948DFE96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51" y="3551197"/>
            <a:ext cx="4942748" cy="330680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EE6FA5-55FC-453C-A974-086046D651FB}"/>
              </a:ext>
            </a:extLst>
          </p:cNvPr>
          <p:cNvSpPr txBox="1"/>
          <p:nvPr/>
        </p:nvSpPr>
        <p:spPr>
          <a:xfrm>
            <a:off x="626165" y="365125"/>
            <a:ext cx="645616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a typeface="+mj-lt"/>
                <a:cs typeface="+mj-lt"/>
              </a:rPr>
              <a:t>Physical examination</a:t>
            </a:r>
            <a:endParaRPr lang="ar-JO" sz="2800" b="1" dirty="0">
              <a:solidFill>
                <a:srgbClr val="FF0000"/>
              </a:solidFill>
              <a:ea typeface="+mj-lt"/>
              <a:cs typeface="+mj-lt"/>
            </a:endParaRPr>
          </a:p>
          <a:p>
            <a:endParaRPr lang="ar-JO" sz="1800" dirty="0">
              <a:latin typeface="Open Sans"/>
            </a:endParaRPr>
          </a:p>
          <a:p>
            <a:r>
              <a:rPr lang="en-US" sz="2400" dirty="0">
                <a:latin typeface="Open Sans"/>
              </a:rPr>
              <a:t>The general appearance, particularly for cachexia, jaundice, and pallor, is noted</a:t>
            </a:r>
          </a:p>
          <a:p>
            <a:endParaRPr lang="en-US" sz="2400" dirty="0">
              <a:latin typeface="Open Sans"/>
            </a:endParaRPr>
          </a:p>
          <a:p>
            <a:r>
              <a:rPr lang="en-US" sz="2400" dirty="0">
                <a:ea typeface="+mn-lt"/>
                <a:cs typeface="+mn-lt"/>
              </a:rPr>
              <a:t>The skin is inspected for focal erythema and rash. inspection should include the perineum and feet, particularly in diabetics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The entire body (particularly over the spine, bones, joints, abdomen, and thyroid) is palpated for areas of tenderness, swelling, or organomegaly; digital rectal examination and pelvic examination are included.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BF182-176A-4F4A-9D2C-D441A37D1131}"/>
              </a:ext>
            </a:extLst>
          </p:cNvPr>
          <p:cNvSpPr txBox="1"/>
          <p:nvPr/>
        </p:nvSpPr>
        <p:spPr>
          <a:xfrm>
            <a:off x="7416170" y="2596227"/>
            <a:ext cx="4608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Rose spots in Typhoid </a:t>
            </a:r>
            <a:r>
              <a:rPr lang="en-US" dirty="0"/>
              <a:t>(abdomen + trunk ) Blench with pressure on it which mean it’s not purpura.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BE727-5B2D-4B6A-941C-CF078DA60A3E}"/>
              </a:ext>
            </a:extLst>
          </p:cNvPr>
          <p:cNvSpPr txBox="1"/>
          <p:nvPr/>
        </p:nvSpPr>
        <p:spPr>
          <a:xfrm>
            <a:off x="7249251" y="365125"/>
            <a:ext cx="477582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Open Sans"/>
              </a:rPr>
              <a:t>Red flags</a:t>
            </a:r>
          </a:p>
          <a:p>
            <a:pPr>
              <a:buChar char="•"/>
            </a:pPr>
            <a:r>
              <a:rPr lang="en-US" sz="1800" dirty="0">
                <a:latin typeface="Open Sans"/>
              </a:rPr>
              <a:t>Immunocompromise</a:t>
            </a:r>
          </a:p>
          <a:p>
            <a:pPr>
              <a:buChar char="•"/>
            </a:pPr>
            <a:r>
              <a:rPr lang="en-US" sz="1800" dirty="0">
                <a:latin typeface="Open Sans"/>
              </a:rPr>
              <a:t>Heart murmur</a:t>
            </a:r>
          </a:p>
          <a:p>
            <a:pPr>
              <a:buChar char="•"/>
            </a:pPr>
            <a:r>
              <a:rPr lang="en-US" sz="1800" dirty="0">
                <a:latin typeface="Open Sans"/>
              </a:rPr>
              <a:t>Presence of inserted devices (</a:t>
            </a:r>
            <a:r>
              <a:rPr lang="en-US" sz="1800" dirty="0" err="1">
                <a:latin typeface="Open Sans"/>
              </a:rPr>
              <a:t>eg</a:t>
            </a:r>
            <a:r>
              <a:rPr lang="en-US" sz="1800" dirty="0">
                <a:latin typeface="Open Sans"/>
              </a:rPr>
              <a:t>, IV lines, pacemakers, joint prostheses)</a:t>
            </a:r>
          </a:p>
          <a:p>
            <a:pPr>
              <a:buChar char="•"/>
            </a:pPr>
            <a:r>
              <a:rPr lang="en-US" sz="1800" dirty="0">
                <a:latin typeface="Open Sans"/>
              </a:rPr>
              <a:t>Recent travel to endemic areas</a:t>
            </a:r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41302E-8BB1-4763-9D9A-D0F2EC35D88F}"/>
              </a:ext>
            </a:extLst>
          </p:cNvPr>
          <p:cNvSpPr/>
          <p:nvPr/>
        </p:nvSpPr>
        <p:spPr>
          <a:xfrm>
            <a:off x="10561983" y="5141843"/>
            <a:ext cx="331304" cy="2385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CE0C5C-171C-4288-B69B-A36222AA4710}"/>
              </a:ext>
            </a:extLst>
          </p:cNvPr>
          <p:cNvSpPr/>
          <p:nvPr/>
        </p:nvSpPr>
        <p:spPr>
          <a:xfrm>
            <a:off x="8965097" y="5380383"/>
            <a:ext cx="298174" cy="2186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C54BBA-97D7-4BD4-8794-86DA74F9C2A8}"/>
              </a:ext>
            </a:extLst>
          </p:cNvPr>
          <p:cNvSpPr/>
          <p:nvPr/>
        </p:nvSpPr>
        <p:spPr>
          <a:xfrm>
            <a:off x="7582599" y="4923182"/>
            <a:ext cx="298174" cy="2186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99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135A3-6881-48C3-AC26-FFDF319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0A2D7-D8AE-43E3-895B-ED0280B11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ECBCA6-4663-4786-B686-BA2003B4C6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EFB193-A000-4BCD-9B88-BC1CC49CE5B3}"/>
              </a:ext>
            </a:extLst>
          </p:cNvPr>
          <p:cNvSpPr txBox="1"/>
          <p:nvPr/>
        </p:nvSpPr>
        <p:spPr>
          <a:xfrm>
            <a:off x="563218" y="263171"/>
            <a:ext cx="977347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a typeface="+mj-lt"/>
                <a:cs typeface="+mj-lt"/>
              </a:rPr>
              <a:t>Lab Testing</a:t>
            </a:r>
          </a:p>
          <a:p>
            <a:endParaRPr lang="en-US" sz="2800" dirty="0">
              <a:latin typeface="Open Sans"/>
            </a:endParaRPr>
          </a:p>
          <a:p>
            <a:pPr>
              <a:lnSpc>
                <a:spcPct val="150000"/>
              </a:lnSpc>
              <a:buChar char="•"/>
            </a:pPr>
            <a:r>
              <a:rPr lang="en-US" sz="2400" dirty="0">
                <a:latin typeface="Open Sans"/>
              </a:rPr>
              <a:t>Complete blood count with differential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>
                <a:latin typeface="Open Sans"/>
              </a:rPr>
              <a:t>Erythrocyte sedimentation rate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>
                <a:latin typeface="Open Sans"/>
              </a:rPr>
              <a:t>Liver tests</a:t>
            </a:r>
          </a:p>
          <a:p>
            <a:pPr>
              <a:buChar char="•"/>
            </a:pPr>
            <a:r>
              <a:rPr lang="en-US" sz="2400" dirty="0">
                <a:latin typeface="Open Sans"/>
              </a:rPr>
              <a:t>Serial blood cultures (ideally before antimicrobial therapy)</a:t>
            </a:r>
          </a:p>
          <a:p>
            <a:endParaRPr lang="en-US" sz="2400" dirty="0">
              <a:latin typeface="Open Sans"/>
            </a:endParaRPr>
          </a:p>
          <a:p>
            <a:pPr>
              <a:buChar char="•"/>
            </a:pPr>
            <a:r>
              <a:rPr lang="en-US" sz="2400" dirty="0">
                <a:latin typeface="Open Sans"/>
              </a:rPr>
              <a:t>HIV antibody test, RNA concentration assays, and polymerase chain reaction assay</a:t>
            </a:r>
          </a:p>
          <a:p>
            <a:pPr>
              <a:buChar char="•"/>
            </a:pPr>
            <a:endParaRPr lang="en-US" sz="2400" dirty="0">
              <a:latin typeface="Open Sans"/>
            </a:endParaRPr>
          </a:p>
          <a:p>
            <a:pPr>
              <a:buChar char="•"/>
            </a:pPr>
            <a:r>
              <a:rPr lang="en-US" sz="2400" dirty="0">
                <a:latin typeface="Open Sans"/>
              </a:rPr>
              <a:t>Tuberculin skin test or interferon-gamma release assay</a:t>
            </a:r>
          </a:p>
        </p:txBody>
      </p:sp>
    </p:spTree>
    <p:extLst>
      <p:ext uri="{BB962C8B-B14F-4D97-AF65-F5344CB8AC3E}">
        <p14:creationId xmlns:p14="http://schemas.microsoft.com/office/powerpoint/2010/main" val="468714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C1EF-33FF-4EF0-B8AE-211042A1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37F6-19FB-49FC-AE55-56766C1D4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D51F30-2D38-47C1-8C6D-4F768827F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B68B59-AA70-47ED-8557-AFF00063233A}"/>
              </a:ext>
            </a:extLst>
          </p:cNvPr>
          <p:cNvSpPr txBox="1"/>
          <p:nvPr/>
        </p:nvSpPr>
        <p:spPr>
          <a:xfrm>
            <a:off x="838200" y="858976"/>
            <a:ext cx="108634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Open Sans"/>
              </a:rPr>
              <a:t>Typically, areas of discomfort should be imaged—</a:t>
            </a:r>
            <a:r>
              <a:rPr lang="en-US" sz="2400" dirty="0" err="1">
                <a:latin typeface="Open Sans"/>
              </a:rPr>
              <a:t>eg</a:t>
            </a:r>
            <a:r>
              <a:rPr lang="en-US" sz="2400" dirty="0">
                <a:latin typeface="Open Sans"/>
              </a:rPr>
              <a:t>, in patients with back pain, MRI of the spine (to check for infection or tumor)</a:t>
            </a:r>
          </a:p>
          <a:p>
            <a:endParaRPr lang="en-US" sz="2400" dirty="0">
              <a:latin typeface="Open Sans"/>
            </a:endParaRPr>
          </a:p>
          <a:p>
            <a:r>
              <a:rPr lang="en-US" sz="2400" dirty="0">
                <a:ea typeface="+mn-lt"/>
                <a:cs typeface="+mn-lt"/>
              </a:rPr>
              <a:t>CT of the chest, abdomen, and pelvis should be considered to check for adenopathy and occult abscesses even when patients do not have localizing symptoms or signs.</a:t>
            </a:r>
          </a:p>
          <a:p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if blood cultures are positive or heart murmurs or peripheral signs suggest endocarditis, echocardiography is done.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3FA93-124D-4D69-AE7B-E7DF0D725A7F}"/>
              </a:ext>
            </a:extLst>
          </p:cNvPr>
          <p:cNvSpPr txBox="1"/>
          <p:nvPr/>
        </p:nvSpPr>
        <p:spPr>
          <a:xfrm>
            <a:off x="838200" y="4040901"/>
            <a:ext cx="108634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Open Sans"/>
              </a:rPr>
              <a:t>MRI is more sensitive than CT for detecting most causes of FUO involving the central nervous system (CNS) and should be done if a CNS cause is being considered.</a:t>
            </a:r>
          </a:p>
          <a:p>
            <a:endParaRPr lang="en-US" sz="2400" dirty="0">
              <a:latin typeface="Open Sans"/>
            </a:endParaRPr>
          </a:p>
          <a:p>
            <a:r>
              <a:rPr lang="en-US" sz="2400" dirty="0">
                <a:ea typeface="+mn-lt"/>
                <a:cs typeface="+mn-lt"/>
              </a:rPr>
              <a:t>Venous duplex imaging may be useful for identifying cases of deep venous thrombosis.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6E1ED-A6E5-46AE-80EE-F5B51C21D166}"/>
              </a:ext>
            </a:extLst>
          </p:cNvPr>
          <p:cNvSpPr txBox="1"/>
          <p:nvPr/>
        </p:nvSpPr>
        <p:spPr>
          <a:xfrm>
            <a:off x="745435" y="335756"/>
            <a:ext cx="496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+mj-lt"/>
                <a:cs typeface="+mj-lt"/>
              </a:rPr>
              <a:t>Imaging</a:t>
            </a:r>
            <a:r>
              <a:rPr lang="en-US" dirty="0"/>
              <a:t> </a:t>
            </a:r>
            <a:r>
              <a:rPr lang="en-US" sz="2800" b="1" dirty="0">
                <a:solidFill>
                  <a:srgbClr val="FF0000"/>
                </a:solidFill>
                <a:ea typeface="+mj-lt"/>
                <a:cs typeface="+mj-lt"/>
              </a:rPr>
              <a:t>Tests</a:t>
            </a:r>
          </a:p>
        </p:txBody>
      </p:sp>
    </p:spTree>
    <p:extLst>
      <p:ext uri="{BB962C8B-B14F-4D97-AF65-F5344CB8AC3E}">
        <p14:creationId xmlns:p14="http://schemas.microsoft.com/office/powerpoint/2010/main" val="1407102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3AC1-2B95-419F-8F78-A7CE68F8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BBC42-EEA4-4A41-87C3-7EF00194D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B7A807-3CB4-42C0-892D-7C11E8CE93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CCE4E5-3561-4F7C-9CFD-782044B58140}"/>
              </a:ext>
            </a:extLst>
          </p:cNvPr>
          <p:cNvSpPr txBox="1"/>
          <p:nvPr/>
        </p:nvSpPr>
        <p:spPr>
          <a:xfrm>
            <a:off x="523462" y="365125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a typeface="+mj-lt"/>
                <a:cs typeface="+mj-lt"/>
              </a:rPr>
              <a:t>Management of fever of unknown origin</a:t>
            </a:r>
            <a:endParaRPr lang="en-US" sz="2800" b="1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65CFA-B4BB-455F-8B5F-1B0BC994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2" y="1312725"/>
            <a:ext cx="10144538" cy="2688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994101-5595-4362-BCF0-03891599F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62" y="4136231"/>
            <a:ext cx="9813234" cy="19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6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95FE-B911-4C99-98A9-90E1E019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96562-58CD-4323-A4C9-FAA18A01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5E728-548F-48DF-A8FA-87EFE1325924}"/>
              </a:ext>
            </a:extLst>
          </p:cNvPr>
          <p:cNvSpPr txBox="1"/>
          <p:nvPr/>
        </p:nvSpPr>
        <p:spPr>
          <a:xfrm>
            <a:off x="8719931" y="5651706"/>
            <a:ext cx="314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82356-5EF5-4BBB-BFE1-FEA97D7A27EB}"/>
              </a:ext>
            </a:extLst>
          </p:cNvPr>
          <p:cNvSpPr txBox="1"/>
          <p:nvPr/>
        </p:nvSpPr>
        <p:spPr>
          <a:xfrm>
            <a:off x="838200" y="742494"/>
            <a:ext cx="4293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  <a:p>
            <a:br>
              <a:rPr lang="en-US" b="0" i="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0" i="0" u="sng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Davidson's Principles and Practice of Medicine</a:t>
            </a:r>
          </a:p>
          <a:p>
            <a:br>
              <a:rPr lang="en-US" b="0" i="0" u="sng" dirty="0"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0" i="0" u="sng" dirty="0"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Step-up to Medicine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6B7173D-8C2E-42B4-B6F0-CF365D6D5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9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D3E5-6668-43F0-A084-0A4DF447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BB492-7FD1-46BE-9E6F-7AD1DA67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33D5B44-442D-42BB-86C7-0F25D2FA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"/>
            <a:ext cx="12191999" cy="6858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0EC08-737A-42B8-B137-D33BCC2D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1" y="1252157"/>
            <a:ext cx="10125075" cy="515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A6393-73E8-4E40-93A7-28C30BD5A6F5}"/>
              </a:ext>
            </a:extLst>
          </p:cNvPr>
          <p:cNvSpPr txBox="1"/>
          <p:nvPr/>
        </p:nvSpPr>
        <p:spPr>
          <a:xfrm>
            <a:off x="2252870" y="365125"/>
            <a:ext cx="723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Fever = Inflammation ≠infection</a:t>
            </a:r>
          </a:p>
        </p:txBody>
      </p:sp>
    </p:spTree>
    <p:extLst>
      <p:ext uri="{BB962C8B-B14F-4D97-AF65-F5344CB8AC3E}">
        <p14:creationId xmlns:p14="http://schemas.microsoft.com/office/powerpoint/2010/main" val="228786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ED45-E110-44DD-A23C-37DAF35A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3FDEE9-26DB-48F1-8CB1-957510B9D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"/>
            <a:ext cx="12191999" cy="6858863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C61222-1F59-4CD2-83C5-F2F20E0AB275}"/>
              </a:ext>
            </a:extLst>
          </p:cNvPr>
          <p:cNvSpPr/>
          <p:nvPr/>
        </p:nvSpPr>
        <p:spPr>
          <a:xfrm>
            <a:off x="516835" y="365125"/>
            <a:ext cx="10836965" cy="308289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85FF6-F95C-4054-B084-A7C2ECA4CB9A}"/>
              </a:ext>
            </a:extLst>
          </p:cNvPr>
          <p:cNvSpPr txBox="1"/>
          <p:nvPr/>
        </p:nvSpPr>
        <p:spPr>
          <a:xfrm>
            <a:off x="838199" y="490025"/>
            <a:ext cx="1051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Chill</a:t>
            </a:r>
            <a:r>
              <a:rPr lang="en-US" sz="2400" dirty="0"/>
              <a:t> is a sensation of cold occurring in most fevers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Rigor</a:t>
            </a:r>
            <a:r>
              <a:rPr lang="en-US" sz="2400" dirty="0"/>
              <a:t> is a profound chill with </a:t>
            </a:r>
            <a:r>
              <a:rPr lang="en-US" sz="2400" dirty="0" err="1"/>
              <a:t>pilo</a:t>
            </a:r>
            <a:r>
              <a:rPr lang="en-US" sz="2400" dirty="0"/>
              <a:t>-erection associated with teeth chattering and severe shivering.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Fever</a:t>
            </a:r>
          </a:p>
          <a:p>
            <a:r>
              <a:rPr lang="en-US" sz="2400" dirty="0"/>
              <a:t>              increase in the hypothalamic heat-regulating set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Hyperthermia</a:t>
            </a:r>
            <a:r>
              <a:rPr lang="en-US" sz="2400" dirty="0"/>
              <a:t>	</a:t>
            </a:r>
          </a:p>
          <a:p>
            <a:r>
              <a:rPr lang="en-US" sz="2400" dirty="0"/>
              <a:t>	 (&gt;41°) that overrides or bypasses the normal homeostatic mechanisms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4B1F3-516E-4B49-940C-DEAD9D449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5" y="3611562"/>
            <a:ext cx="10870110" cy="2954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FEA5D9-7855-4EE5-89A7-821E5578664A}"/>
              </a:ext>
            </a:extLst>
          </p:cNvPr>
          <p:cNvSpPr txBox="1"/>
          <p:nvPr/>
        </p:nvSpPr>
        <p:spPr>
          <a:xfrm>
            <a:off x="838199" y="3784894"/>
            <a:ext cx="8719930" cy="262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According to </a:t>
            </a:r>
            <a:r>
              <a:rPr lang="en-US" sz="2400" b="1" dirty="0">
                <a:solidFill>
                  <a:srgbClr val="FF0000"/>
                </a:solidFill>
              </a:rPr>
              <a:t>periodicity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1)Continuous (Typhoid)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2)Intermittent (Malaria)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3)Remittent(Hectic fever/pus)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4)Relapsing(Lyme/Malta fever/lymphoma)</a:t>
            </a:r>
          </a:p>
        </p:txBody>
      </p:sp>
    </p:spTree>
    <p:extLst>
      <p:ext uri="{BB962C8B-B14F-4D97-AF65-F5344CB8AC3E}">
        <p14:creationId xmlns:p14="http://schemas.microsoft.com/office/powerpoint/2010/main" val="410717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6101-0D15-4244-BD95-A942D61E6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1A7EC-F7E0-471A-B927-D8641512B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A367B-267B-4EA2-9B7F-4951ACBF73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583AA7-0E62-40F8-AE23-3D29DF81B7EA}"/>
              </a:ext>
            </a:extLst>
          </p:cNvPr>
          <p:cNvSpPr txBox="1"/>
          <p:nvPr/>
        </p:nvSpPr>
        <p:spPr>
          <a:xfrm>
            <a:off x="503582" y="1600200"/>
            <a:ext cx="928977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Open Sans"/>
              </a:rPr>
              <a:t>Fever of unknown origin</a:t>
            </a:r>
            <a:r>
              <a:rPr lang="en-US" sz="2800" dirty="0">
                <a:latin typeface="Open Sans"/>
              </a:rPr>
              <a:t> (FUO) : </a:t>
            </a:r>
          </a:p>
          <a:p>
            <a:endParaRPr lang="en-US" sz="2800" dirty="0"/>
          </a:p>
          <a:p>
            <a:r>
              <a:rPr lang="en-US" sz="2800" dirty="0">
                <a:latin typeface="Open Sans"/>
              </a:rPr>
              <a:t>    </a:t>
            </a:r>
            <a:r>
              <a:rPr lang="en-US" sz="2400" dirty="0">
                <a:latin typeface="Open Sans"/>
              </a:rPr>
              <a:t> is body temperature ≥ 38.3° C (101° F) rectally that does not result from transient and self-limited illness, rapidly fatal illness, or disorders with clear-cut localizing symptoms or signs or with abnormalities on common tests such as chest x-ray, urinalysis, or blood cultures.</a:t>
            </a:r>
          </a:p>
          <a:p>
            <a:endParaRPr lang="en-US" sz="2400" dirty="0"/>
          </a:p>
          <a:p>
            <a:r>
              <a:rPr lang="en-US" sz="2400" dirty="0">
                <a:latin typeface="Open Sans"/>
              </a:rPr>
              <a:t>FUO is currently classified into 4 distinct categories:</a:t>
            </a:r>
          </a:p>
          <a:p>
            <a:endParaRPr lang="en-US" sz="1800" dirty="0"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F4B5B-5DB3-46C3-A452-2B65E93AA2FD}"/>
              </a:ext>
            </a:extLst>
          </p:cNvPr>
          <p:cNvSpPr txBox="1"/>
          <p:nvPr/>
        </p:nvSpPr>
        <p:spPr>
          <a:xfrm>
            <a:off x="384314" y="352922"/>
            <a:ext cx="4306956" cy="769441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Definition :</a:t>
            </a:r>
          </a:p>
        </p:txBody>
      </p:sp>
    </p:spTree>
    <p:extLst>
      <p:ext uri="{BB962C8B-B14F-4D97-AF65-F5344CB8AC3E}">
        <p14:creationId xmlns:p14="http://schemas.microsoft.com/office/powerpoint/2010/main" val="43217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6101-0D15-4244-BD95-A942D61E6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1A7EC-F7E0-471A-B927-D8641512B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A367B-267B-4EA2-9B7F-4951ACBF73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BB57D6-9A7C-4786-9599-343714D21214}"/>
              </a:ext>
            </a:extLst>
          </p:cNvPr>
          <p:cNvSpPr txBox="1"/>
          <p:nvPr/>
        </p:nvSpPr>
        <p:spPr>
          <a:xfrm>
            <a:off x="702366" y="761891"/>
            <a:ext cx="955481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har char="•"/>
            </a:pPr>
            <a:r>
              <a:rPr lang="en-US" sz="2800" b="1" dirty="0">
                <a:latin typeface="Open Sans"/>
              </a:rPr>
              <a:t>Classic FUO:</a:t>
            </a:r>
            <a:r>
              <a:rPr lang="en-US" sz="2400" dirty="0">
                <a:latin typeface="Open Sans"/>
              </a:rPr>
              <a:t> Fever for &gt; 3 weeks with no identified cause after 3 days of hospital evaluation or ≥ 3 outpatient visits</a:t>
            </a:r>
            <a:endParaRPr lang="en-US" sz="2800" dirty="0">
              <a:latin typeface="Open Sans"/>
            </a:endParaRPr>
          </a:p>
          <a:p>
            <a:pPr>
              <a:buChar char="•"/>
            </a:pPr>
            <a:endParaRPr lang="ar-JO" sz="2800" dirty="0">
              <a:latin typeface="Open Sans"/>
            </a:endParaRPr>
          </a:p>
          <a:p>
            <a:endParaRPr lang="en-US" sz="2800" dirty="0">
              <a:latin typeface="Open Sans"/>
            </a:endParaRPr>
          </a:p>
          <a:p>
            <a:pPr>
              <a:buChar char="•"/>
            </a:pPr>
            <a:r>
              <a:rPr lang="en-US" sz="2800" b="1" dirty="0">
                <a:latin typeface="Open Sans"/>
              </a:rPr>
              <a:t>Health care–associated FUO:</a:t>
            </a:r>
            <a:r>
              <a:rPr lang="en-US" sz="2800" dirty="0">
                <a:latin typeface="Open Sans"/>
              </a:rPr>
              <a:t> </a:t>
            </a:r>
            <a:r>
              <a:rPr lang="en-US" sz="2400" dirty="0">
                <a:latin typeface="Open Sans"/>
              </a:rPr>
              <a:t>Fever in hospitalized patients receiving acute care and with no infection present or incubating at admission if the diagnosis remains uncertain after 3 days of appropriate evaluation</a:t>
            </a:r>
            <a:endParaRPr lang="en-US" sz="2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606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5F78-B22D-4987-8BB3-8B8F13E4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3D600-4DFB-4F77-85CD-9BAB03ADF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2510AC8-DD24-4FAF-AFC4-400E64EBA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"/>
            <a:ext cx="12191999" cy="6858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AE92D-C214-4253-87F1-2825D76E1A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D48186-A3D3-4DB1-9472-1ACF1C3DEF61}"/>
              </a:ext>
            </a:extLst>
          </p:cNvPr>
          <p:cNvSpPr txBox="1"/>
          <p:nvPr/>
        </p:nvSpPr>
        <p:spPr>
          <a:xfrm>
            <a:off x="733839" y="611601"/>
            <a:ext cx="965586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har char="•"/>
            </a:pPr>
            <a:r>
              <a:rPr lang="en-US" sz="2800" b="1" dirty="0">
                <a:latin typeface="Open Sans"/>
              </a:rPr>
              <a:t>Immune-deficient FUO:</a:t>
            </a:r>
            <a:r>
              <a:rPr lang="en-US" sz="2800" dirty="0">
                <a:latin typeface="Open Sans"/>
              </a:rPr>
              <a:t> </a:t>
            </a:r>
            <a:r>
              <a:rPr lang="en-US" sz="2400" dirty="0">
                <a:latin typeface="Open Sans"/>
              </a:rPr>
              <a:t>Fever in patients with neutropenia and other </a:t>
            </a:r>
            <a:r>
              <a:rPr lang="en-US" sz="2400" dirty="0">
                <a:solidFill>
                  <a:srgbClr val="B12E32"/>
                </a:solidFill>
                <a:latin typeface="Open Sans"/>
                <a:hlinkClick r:id="rId5"/>
              </a:rPr>
              <a:t>immunodeficiency</a:t>
            </a:r>
            <a:r>
              <a:rPr lang="en-US" sz="2400" dirty="0">
                <a:latin typeface="Open Sans"/>
              </a:rPr>
              <a:t> if the diagnosis remains uncertain after 3 days of appropriate evaluation, including negative cultures after 48 hours</a:t>
            </a:r>
          </a:p>
          <a:p>
            <a:endParaRPr lang="ar-JO" sz="2400" dirty="0">
              <a:latin typeface="Open Sans"/>
            </a:endParaRPr>
          </a:p>
          <a:p>
            <a:endParaRPr lang="en-US" sz="2400" dirty="0">
              <a:latin typeface="Open Sans"/>
            </a:endParaRPr>
          </a:p>
          <a:p>
            <a:pPr>
              <a:buChar char="•"/>
            </a:pPr>
            <a:r>
              <a:rPr lang="en-US" sz="2800" b="1" dirty="0">
                <a:latin typeface="Open Sans"/>
              </a:rPr>
              <a:t>HIV-related FUO:</a:t>
            </a:r>
            <a:r>
              <a:rPr lang="en-US" sz="2800" dirty="0">
                <a:latin typeface="Open Sans"/>
              </a:rPr>
              <a:t> </a:t>
            </a:r>
            <a:r>
              <a:rPr lang="en-US" sz="2400" dirty="0">
                <a:latin typeface="Open Sans"/>
              </a:rPr>
              <a:t>Fever for &gt; 3 weeks in outpatients with confirmed </a:t>
            </a:r>
            <a:r>
              <a:rPr lang="en-US" sz="2400" dirty="0">
                <a:solidFill>
                  <a:srgbClr val="B12E32"/>
                </a:solidFill>
                <a:latin typeface="Open Sans"/>
                <a:hlinkClick r:id="rId6"/>
              </a:rPr>
              <a:t>HIV infection</a:t>
            </a:r>
            <a:r>
              <a:rPr lang="en-US" sz="2400" dirty="0">
                <a:latin typeface="Open Sans"/>
              </a:rPr>
              <a:t> or &gt; 3 days in inpatients with confirmed HIV infection if the diagnosis remains uncertain after appropriate evaluation</a:t>
            </a:r>
            <a:endParaRPr lang="en-US" sz="2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2353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3AED-1C53-4A27-9F07-9D5D380E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53B82B8-586C-4DE5-8A4A-163029DA93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3"/>
            <a:ext cx="12191999" cy="68588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B9BC7-6055-4324-A73A-77D8BF188EC4}"/>
              </a:ext>
            </a:extLst>
          </p:cNvPr>
          <p:cNvSpPr txBox="1"/>
          <p:nvPr/>
        </p:nvSpPr>
        <p:spPr>
          <a:xfrm>
            <a:off x="1331843" y="296316"/>
            <a:ext cx="9528312" cy="769441"/>
          </a:xfrm>
          <a:prstGeom prst="rect">
            <a:avLst/>
          </a:prstGeom>
          <a:noFill/>
          <a:ln w="952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are the causes of FUO?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6603A3-3F4D-45C9-A735-B2AA312C6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673521"/>
              </p:ext>
            </p:extLst>
          </p:nvPr>
        </p:nvGraphicFramePr>
        <p:xfrm>
          <a:off x="-1424611" y="1599328"/>
          <a:ext cx="6997148" cy="490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1A20BE2-D171-4ABD-B5B4-554543903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471375"/>
              </p:ext>
            </p:extLst>
          </p:nvPr>
        </p:nvGraphicFramePr>
        <p:xfrm>
          <a:off x="6033052" y="1690688"/>
          <a:ext cx="6997147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929FD0-14D6-404A-A1B2-D7B57ABCA913}"/>
              </a:ext>
            </a:extLst>
          </p:cNvPr>
          <p:cNvSpPr txBox="1"/>
          <p:nvPr/>
        </p:nvSpPr>
        <p:spPr>
          <a:xfrm>
            <a:off x="3703981" y="3402064"/>
            <a:ext cx="1616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Major</a:t>
            </a:r>
            <a:r>
              <a:rPr lang="en-US" sz="2400" dirty="0"/>
              <a:t> disease categories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E7556-3B34-4380-B713-EE7E786975E5}"/>
              </a:ext>
            </a:extLst>
          </p:cNvPr>
          <p:cNvSpPr txBox="1"/>
          <p:nvPr/>
        </p:nvSpPr>
        <p:spPr>
          <a:xfrm>
            <a:off x="6859653" y="3402064"/>
            <a:ext cx="1603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Minor</a:t>
            </a:r>
            <a:r>
              <a:rPr lang="en-US" sz="1800" dirty="0"/>
              <a:t> </a:t>
            </a:r>
            <a:r>
              <a:rPr lang="en-US" sz="2400" dirty="0"/>
              <a:t>disease categories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73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2016</Words>
  <Application>Microsoft Office PowerPoint</Application>
  <PresentationFormat>Widescreen</PresentationFormat>
  <Paragraphs>340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Bara' Mahmoud Hamed Al-Tamimi</dc:creator>
  <cp:lastModifiedBy>Bara' Mahmoud Hamed Al-Tamimi</cp:lastModifiedBy>
  <cp:revision>9</cp:revision>
  <dcterms:created xsi:type="dcterms:W3CDTF">2020-10-12T23:43:45Z</dcterms:created>
  <dcterms:modified xsi:type="dcterms:W3CDTF">2020-10-15T13:11:44Z</dcterms:modified>
</cp:coreProperties>
</file>