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4" r:id="rId5"/>
    <p:sldId id="365" r:id="rId6"/>
    <p:sldId id="366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22" r:id="rId18"/>
    <p:sldId id="316" r:id="rId19"/>
    <p:sldId id="310" r:id="rId20"/>
    <p:sldId id="317" r:id="rId21"/>
    <p:sldId id="318" r:id="rId22"/>
    <p:sldId id="321" r:id="rId23"/>
    <p:sldId id="320" r:id="rId24"/>
    <p:sldId id="363" r:id="rId25"/>
    <p:sldId id="325" r:id="rId26"/>
    <p:sldId id="36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2781"/>
    <a:srgbClr val="660033"/>
    <a:srgbClr val="004821"/>
    <a:srgbClr val="928F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1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24EE-E82E-4236-9051-86D9EB73C038}" type="datetimeFigureOut">
              <a:rPr lang="en-US" smtClean="0"/>
              <a:t>3/9/25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DAC91-D61E-4EB7-A0BD-C1B011D58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745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24EE-E82E-4236-9051-86D9EB73C038}" type="datetimeFigureOut">
              <a:rPr lang="en-US" smtClean="0"/>
              <a:t>3/9/25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DAC91-D61E-4EB7-A0BD-C1B011D58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28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24EE-E82E-4236-9051-86D9EB73C038}" type="datetimeFigureOut">
              <a:rPr lang="en-US" smtClean="0"/>
              <a:t>3/9/25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DAC91-D61E-4EB7-A0BD-C1B011D58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317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24EE-E82E-4236-9051-86D9EB73C038}" type="datetimeFigureOut">
              <a:rPr lang="en-US" smtClean="0"/>
              <a:t>3/9/25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DAC91-D61E-4EB7-A0BD-C1B011D58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97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24EE-E82E-4236-9051-86D9EB73C038}" type="datetimeFigureOut">
              <a:rPr lang="en-US" smtClean="0"/>
              <a:t>3/9/25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DAC91-D61E-4EB7-A0BD-C1B011D58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839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24EE-E82E-4236-9051-86D9EB73C038}" type="datetimeFigureOut">
              <a:rPr lang="en-US" smtClean="0"/>
              <a:t>3/9/25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DAC91-D61E-4EB7-A0BD-C1B011D58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78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24EE-E82E-4236-9051-86D9EB73C038}" type="datetimeFigureOut">
              <a:rPr lang="en-US" smtClean="0"/>
              <a:t>3/9/25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DAC91-D61E-4EB7-A0BD-C1B011D58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431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24EE-E82E-4236-9051-86D9EB73C038}" type="datetimeFigureOut">
              <a:rPr lang="en-US" smtClean="0"/>
              <a:t>3/9/25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DAC91-D61E-4EB7-A0BD-C1B011D58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89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24EE-E82E-4236-9051-86D9EB73C038}" type="datetimeFigureOut">
              <a:rPr lang="en-US" smtClean="0"/>
              <a:t>3/9/25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DAC91-D61E-4EB7-A0BD-C1B011D58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40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24EE-E82E-4236-9051-86D9EB73C038}" type="datetimeFigureOut">
              <a:rPr lang="en-US" smtClean="0"/>
              <a:t>3/9/25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DAC91-D61E-4EB7-A0BD-C1B011D58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909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24EE-E82E-4236-9051-86D9EB73C038}" type="datetimeFigureOut">
              <a:rPr lang="en-US" smtClean="0"/>
              <a:t>3/9/25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DAC91-D61E-4EB7-A0BD-C1B011D58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160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824EE-E82E-4236-9051-86D9EB73C038}" type="datetimeFigureOut">
              <a:rPr lang="en-US" smtClean="0"/>
              <a:t>3/9/25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DAC91-D61E-4EB7-A0BD-C1B011D58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493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1658754"/>
            <a:ext cx="75608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OCCUPATIONAL HEALTH</a:t>
            </a:r>
          </a:p>
        </p:txBody>
      </p:sp>
      <p:sp>
        <p:nvSpPr>
          <p:cNvPr id="5" name="Rectangle 4"/>
          <p:cNvSpPr/>
          <p:nvPr/>
        </p:nvSpPr>
        <p:spPr>
          <a:xfrm>
            <a:off x="539552" y="4437111"/>
            <a:ext cx="8136904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66003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Prof.  </a:t>
            </a:r>
            <a:r>
              <a:rPr lang="en-US" sz="36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66003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Dr</a:t>
            </a:r>
            <a:r>
              <a:rPr lang="en-US" sz="36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66003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. WAQAR  AL-KUBAISY</a:t>
            </a:r>
          </a:p>
          <a:p>
            <a:pPr algn="ctr"/>
            <a:endParaRPr lang="en-US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66003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en-US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5A278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10</a:t>
            </a:r>
            <a:r>
              <a:rPr lang="en-US" sz="20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5A278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th  </a:t>
            </a:r>
            <a:r>
              <a:rPr lang="en-US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5A278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March  2025 </a:t>
            </a:r>
            <a:endParaRPr lang="en-MY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5A278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en-MY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5A278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22094" y="3231272"/>
            <a:ext cx="43962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III</a:t>
            </a:r>
            <a:r>
              <a:rPr lang="en-US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780268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12532" y="238412"/>
            <a:ext cx="49321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Psycho-social hazards at workplace  Cont.   </a:t>
            </a:r>
            <a:endParaRPr lang="en-MY" sz="20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780438"/>
            <a:ext cx="903949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800" b="1" dirty="0">
                <a:solidFill>
                  <a:srgbClr val="FF0000"/>
                </a:solidFill>
              </a:rPr>
              <a:t>Psychosocial</a:t>
            </a:r>
            <a:r>
              <a:rPr lang="en-US" sz="2800" b="1" dirty="0"/>
              <a:t> risks </a:t>
            </a:r>
            <a:r>
              <a:rPr lang="en-US" sz="2800" dirty="0"/>
              <a:t>at the workplace have been identified as </a:t>
            </a:r>
            <a:r>
              <a:rPr lang="en-US" sz="2800" b="1" dirty="0">
                <a:solidFill>
                  <a:srgbClr val="0070C0"/>
                </a:solidFill>
              </a:rPr>
              <a:t>significant emerging risks.</a:t>
            </a:r>
            <a:endParaRPr lang="en-US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800" b="1" dirty="0">
                <a:solidFill>
                  <a:srgbClr val="7030A0"/>
                </a:solidFill>
              </a:rPr>
              <a:t>Linked </a:t>
            </a:r>
            <a:r>
              <a:rPr lang="en-US" sz="2800" b="1" dirty="0">
                <a:solidFill>
                  <a:srgbClr val="FF0000"/>
                </a:solidFill>
              </a:rPr>
              <a:t>to psychosocial risks, issues as: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800" b="1" dirty="0">
                <a:solidFill>
                  <a:srgbClr val="C00000"/>
                </a:solidFill>
              </a:rPr>
              <a:t>Work-related stress </a:t>
            </a:r>
            <a:endParaRPr lang="en-US" sz="2800" dirty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800" b="1" dirty="0">
                <a:solidFill>
                  <a:schemeClr val="tx2"/>
                </a:solidFill>
              </a:rPr>
              <a:t>Workplace violence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800" b="1" dirty="0">
                <a:solidFill>
                  <a:schemeClr val="tx2"/>
                </a:solidFill>
              </a:rPr>
              <a:t>Both issues are </a:t>
            </a:r>
            <a:r>
              <a:rPr lang="en-US" sz="2800" b="1" dirty="0">
                <a:solidFill>
                  <a:srgbClr val="FF0000"/>
                </a:solidFill>
              </a:rPr>
              <a:t>widely recognized as major </a:t>
            </a:r>
            <a:r>
              <a:rPr lang="en-US" sz="2800" b="1" dirty="0">
                <a:solidFill>
                  <a:schemeClr val="tx2"/>
                </a:solidFill>
              </a:rPr>
              <a:t>challenges to occupational health and safety</a:t>
            </a:r>
            <a:endParaRPr lang="ar-EG" sz="2800" b="1" dirty="0">
              <a:solidFill>
                <a:schemeClr val="tx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76200" y="30079"/>
            <a:ext cx="2267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2967" y="4270008"/>
            <a:ext cx="87436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Psychosocial risks go hand in hand with the experience of</a:t>
            </a:r>
          </a:p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work-related stress. </a:t>
            </a:r>
            <a:endParaRPr lang="en-US" sz="2800" dirty="0">
              <a:solidFill>
                <a:srgbClr val="0070C0"/>
              </a:solidFill>
              <a:latin typeface="Garamond" pitchFamily="18" charset="0"/>
              <a:cs typeface="Arial" pitchFamily="34" charset="0"/>
            </a:endParaRPr>
          </a:p>
        </p:txBody>
      </p:sp>
      <p:pic>
        <p:nvPicPr>
          <p:cNvPr id="9" name="Picture 1" descr="painter Nikolas Sideri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00" y="1165027"/>
            <a:ext cx="2124600" cy="1774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0853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3688" y="3140968"/>
            <a:ext cx="475983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related stress</a:t>
            </a:r>
            <a:endParaRPr lang="ar-EG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30" name="Picture 6" descr="Young Businessman Stressed Out At Work Surrounded By Businesspeop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88640"/>
            <a:ext cx="4119083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008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93142"/>
            <a:ext cx="8948608" cy="6167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i="1" dirty="0">
                <a:solidFill>
                  <a:srgbClr val="CC0000"/>
                </a:solidFill>
                <a:cs typeface="Times New Roman" pitchFamily="18" charset="0"/>
              </a:rPr>
              <a:t>      Introduction:</a:t>
            </a:r>
            <a:r>
              <a:rPr lang="en-US" sz="2800" b="1" i="1" dirty="0">
                <a:cs typeface="Times New Roman" pitchFamily="18" charset="0"/>
              </a:rPr>
              <a:t> 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800" b="1" dirty="0">
                <a:solidFill>
                  <a:srgbClr val="0070C0"/>
                </a:solidFill>
                <a:cs typeface="Arial" pitchFamily="34" charset="0"/>
              </a:rPr>
              <a:t>Workplace stress </a:t>
            </a:r>
            <a:r>
              <a:rPr lang="en-US" sz="2800" dirty="0">
                <a:cs typeface="Arial" pitchFamily="34" charset="0"/>
              </a:rPr>
              <a:t>is an </a:t>
            </a:r>
            <a:r>
              <a:rPr lang="en-US" sz="2800" b="1" dirty="0">
                <a:cs typeface="Arial" pitchFamily="34" charset="0"/>
              </a:rPr>
              <a:t>epidemic</a:t>
            </a:r>
            <a:r>
              <a:rPr lang="en-US" sz="2800" dirty="0">
                <a:cs typeface="Arial" pitchFamily="34" charset="0"/>
              </a:rPr>
              <a:t> that has hit the workplace  in the current era of </a:t>
            </a:r>
            <a:r>
              <a:rPr lang="en-US" sz="2800" b="1" dirty="0">
                <a:cs typeface="Arial" pitchFamily="34" charset="0"/>
              </a:rPr>
              <a:t>high technology</a:t>
            </a:r>
            <a:r>
              <a:rPr lang="en-US" sz="2800" dirty="0">
                <a:cs typeface="Arial" pitchFamily="34" charset="0"/>
              </a:rPr>
              <a:t>.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800" b="1" dirty="0">
                <a:cs typeface="Arial" pitchFamily="34" charset="0"/>
              </a:rPr>
              <a:t>Managers must </a:t>
            </a: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prevent stress </a:t>
            </a:r>
            <a:r>
              <a:rPr lang="en-US" sz="2800" dirty="0">
                <a:cs typeface="Arial" pitchFamily="34" charset="0"/>
              </a:rPr>
              <a:t>from affecting their workers as it is </a:t>
            </a:r>
            <a:r>
              <a:rPr lang="en-US" sz="2800" b="1" dirty="0">
                <a:solidFill>
                  <a:srgbClr val="7030A0"/>
                </a:solidFill>
                <a:cs typeface="Arial" pitchFamily="34" charset="0"/>
              </a:rPr>
              <a:t>very costly </a:t>
            </a:r>
            <a:r>
              <a:rPr lang="en-US" sz="2800" b="1" dirty="0">
                <a:cs typeface="Arial" pitchFamily="34" charset="0"/>
              </a:rPr>
              <a:t>to correct the situation later</a:t>
            </a:r>
          </a:p>
          <a:p>
            <a:pPr>
              <a:lnSpc>
                <a:spcPct val="90000"/>
              </a:lnSpc>
              <a:defRPr/>
            </a:pPr>
            <a:endParaRPr lang="en-US" sz="2800" dirty="0">
              <a:cs typeface="Arial" pitchFamily="34" charset="0"/>
            </a:endParaRPr>
          </a:p>
          <a:p>
            <a:pPr marL="457200" indent="-4572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800" dirty="0">
                <a:cs typeface="Arial" pitchFamily="34" charset="0"/>
              </a:rPr>
              <a:t>It is capable of </a:t>
            </a: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reducing productivity</a:t>
            </a:r>
            <a:r>
              <a:rPr lang="en-US" sz="2800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sz="2800" dirty="0">
                <a:cs typeface="Arial" pitchFamily="34" charset="0"/>
              </a:rPr>
              <a:t>resulting in the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en-US" sz="2800" dirty="0">
                <a:cs typeface="Arial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decline of the performance</a:t>
            </a:r>
            <a:r>
              <a:rPr lang="en-US" sz="2800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en-US" sz="2800" dirty="0">
                <a:cs typeface="Arial" pitchFamily="34" charset="0"/>
              </a:rPr>
              <a:t>of their workers.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n-US" sz="2800" dirty="0">
              <a:cs typeface="Arial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Implementing an </a:t>
            </a: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effective strategy</a:t>
            </a:r>
            <a:r>
              <a:rPr lang="en-US" sz="2800" dirty="0">
                <a:solidFill>
                  <a:srgbClr val="002060"/>
                </a:solidFill>
                <a:cs typeface="Arial" pitchFamily="34" charset="0"/>
              </a:rPr>
              <a:t> 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will prevent organizations from </a:t>
            </a:r>
            <a:r>
              <a:rPr lang="en-MY" sz="2800" dirty="0"/>
              <a:t>bearing  ,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losses and 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US" sz="2800" dirty="0">
                <a:cs typeface="Arial" pitchFamily="34" charset="0"/>
              </a:rPr>
              <a:t>will enable </a:t>
            </a:r>
            <a:r>
              <a:rPr lang="en-US" sz="2800" b="1" dirty="0">
                <a:solidFill>
                  <a:srgbClr val="7030A0"/>
                </a:solidFill>
                <a:cs typeface="Arial" pitchFamily="34" charset="0"/>
              </a:rPr>
              <a:t>workers to enjoy </a:t>
            </a:r>
            <a:r>
              <a:rPr lang="en-US" sz="2800" dirty="0">
                <a:cs typeface="Arial" pitchFamily="34" charset="0"/>
              </a:rPr>
              <a:t>a healthy, harmonious and 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US" sz="2800" dirty="0">
                <a:cs typeface="Arial" pitchFamily="34" charset="0"/>
              </a:rPr>
              <a:t>quality life. 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US" sz="2800" dirty="0">
                <a:cs typeface="Arial" pitchFamily="34" charset="0"/>
              </a:rPr>
              <a:t>Furthermore it will </a:t>
            </a: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enhance the productivity </a:t>
            </a:r>
            <a:r>
              <a:rPr lang="en-US" sz="2800" dirty="0">
                <a:cs typeface="Arial" pitchFamily="34" charset="0"/>
              </a:rPr>
              <a:t>of </a:t>
            </a:r>
            <a:r>
              <a:rPr lang="en-US" sz="2800" b="1" dirty="0">
                <a:solidFill>
                  <a:schemeClr val="tx2"/>
                </a:solidFill>
                <a:cs typeface="Arial" pitchFamily="34" charset="0"/>
              </a:rPr>
              <a:t>the workers </a:t>
            </a:r>
            <a:r>
              <a:rPr lang="en-US" sz="2800" dirty="0">
                <a:cs typeface="Arial" pitchFamily="34" charset="0"/>
              </a:rPr>
              <a:t>and </a:t>
            </a:r>
            <a:r>
              <a:rPr lang="en-US" sz="2800" b="1" dirty="0">
                <a:solidFill>
                  <a:schemeClr val="tx2"/>
                </a:solidFill>
                <a:cs typeface="Arial" pitchFamily="34" charset="0"/>
              </a:rPr>
              <a:t>organizations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2184141" y="100755"/>
            <a:ext cx="47598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related stress</a:t>
            </a:r>
            <a:endParaRPr lang="ar-EG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6" descr="Young Businessman Stressed Out At Work Surrounded By Businesspeopl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-2734"/>
            <a:ext cx="1640304" cy="849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77621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20766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en-US" sz="2800" b="1" dirty="0">
                <a:solidFill>
                  <a:srgbClr val="FF0000"/>
                </a:solidFill>
              </a:rPr>
              <a:t>As health </a:t>
            </a:r>
            <a:r>
              <a:rPr lang="en-US" sz="2800" dirty="0"/>
              <a:t>is not merely the absence of disease or infirmity but a positive state of complete physical, mental and social well-being (WHO, 1948), </a:t>
            </a:r>
          </a:p>
          <a:p>
            <a:pPr>
              <a:defRPr/>
            </a:pPr>
            <a:endParaRPr lang="en-US" sz="2800" b="1" dirty="0"/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en-US" sz="2600" b="1" dirty="0">
                <a:solidFill>
                  <a:srgbClr val="FF0000"/>
                </a:solidFill>
              </a:rPr>
              <a:t>A healthy </a:t>
            </a:r>
            <a:r>
              <a:rPr lang="en-US" sz="2600" b="1" dirty="0"/>
              <a:t>working environment </a:t>
            </a:r>
            <a:r>
              <a:rPr lang="en-US" sz="2600" dirty="0"/>
              <a:t>is one in which there is </a:t>
            </a:r>
            <a:r>
              <a:rPr lang="en-US" sz="2600" b="1" dirty="0">
                <a:solidFill>
                  <a:schemeClr val="tx2"/>
                </a:solidFill>
              </a:rPr>
              <a:t>not only an absence of harmful conditions</a:t>
            </a:r>
            <a:r>
              <a:rPr lang="en-US" sz="2600" dirty="0"/>
              <a:t> </a:t>
            </a:r>
            <a:r>
              <a:rPr lang="en-US" sz="2600" b="1" dirty="0"/>
              <a:t>but an abundance of </a:t>
            </a:r>
            <a:r>
              <a:rPr lang="en-US" sz="2600" b="1" dirty="0">
                <a:solidFill>
                  <a:srgbClr val="FF0000"/>
                </a:solidFill>
              </a:rPr>
              <a:t>health-promoting </a:t>
            </a:r>
            <a:r>
              <a:rPr lang="en-US" sz="2600" b="1" dirty="0"/>
              <a:t>ones</a:t>
            </a:r>
            <a:r>
              <a:rPr lang="ar-EG" sz="2600" b="1" dirty="0"/>
              <a:t>.</a:t>
            </a:r>
            <a:endParaRPr lang="en-US" sz="2600" b="1" dirty="0"/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US" sz="2600" b="1" dirty="0">
                <a:solidFill>
                  <a:srgbClr val="002060"/>
                </a:solidFill>
              </a:rPr>
              <a:t>Stress occurs in a wide range of work circumstances 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US" sz="2600" dirty="0"/>
              <a:t>but </a:t>
            </a:r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sz="2600" b="1" dirty="0">
                <a:solidFill>
                  <a:srgbClr val="FF0000"/>
                </a:solidFill>
              </a:rPr>
              <a:t>often made worse when </a:t>
            </a:r>
            <a:r>
              <a:rPr lang="en-US" sz="2600" b="1" u="sng" dirty="0">
                <a:solidFill>
                  <a:srgbClr val="FF0000"/>
                </a:solidFill>
              </a:rPr>
              <a:t>employees feel</a:t>
            </a:r>
            <a:r>
              <a:rPr lang="en-US" sz="2600" b="1" dirty="0">
                <a:solidFill>
                  <a:srgbClr val="002060"/>
                </a:solidFill>
              </a:rPr>
              <a:t>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600" dirty="0"/>
              <a:t>They </a:t>
            </a:r>
            <a:r>
              <a:rPr lang="en-US" sz="2600" b="1" dirty="0">
                <a:solidFill>
                  <a:srgbClr val="002060"/>
                </a:solidFill>
              </a:rPr>
              <a:t>have little support </a:t>
            </a:r>
            <a:r>
              <a:rPr lang="en-US" sz="2600" b="1" dirty="0"/>
              <a:t>from supervisors and colleagu</a:t>
            </a:r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</a:t>
            </a:r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600" b="1" dirty="0">
                <a:solidFill>
                  <a:srgbClr val="002060"/>
                </a:solidFill>
              </a:rPr>
              <a:t>Little control </a:t>
            </a:r>
            <a:r>
              <a:rPr lang="en-US" sz="2600" b="1" dirty="0"/>
              <a:t>over work processes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800" b="1" dirty="0">
                <a:solidFill>
                  <a:srgbClr val="7030A0"/>
                </a:solidFill>
                <a:cs typeface="Arial" pitchFamily="34" charset="0"/>
              </a:rPr>
              <a:t>There is often </a:t>
            </a:r>
            <a:r>
              <a:rPr lang="en-US" sz="2800" b="1" dirty="0">
                <a:solidFill>
                  <a:srgbClr val="660033"/>
                </a:solidFill>
                <a:cs typeface="Arial" pitchFamily="34" charset="0"/>
              </a:rPr>
              <a:t>confusion between 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pressure </a:t>
            </a:r>
            <a:r>
              <a:rPr lang="en-US" sz="2800" b="1" dirty="0">
                <a:cs typeface="Arial" pitchFamily="34" charset="0"/>
              </a:rPr>
              <a:t>or challenge and 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stress</a:t>
            </a:r>
          </a:p>
        </p:txBody>
      </p:sp>
      <p:sp>
        <p:nvSpPr>
          <p:cNvPr id="3" name="Right Arrow 2"/>
          <p:cNvSpPr/>
          <p:nvPr/>
        </p:nvSpPr>
        <p:spPr>
          <a:xfrm>
            <a:off x="5303521" y="6373368"/>
            <a:ext cx="367066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US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Pressur</a:t>
            </a:r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e at the workplace is </a:t>
            </a:r>
            <a:r>
              <a:rPr lang="en-US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unavoidable</a:t>
            </a:r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due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395536" y="6588"/>
            <a:ext cx="47598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Cont. ..Work related stress</a:t>
            </a:r>
            <a:endParaRPr lang="ar-EG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6" descr="Young Businessman Stressed Out At Work Surrounded By Businesspeopl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9177" y="4572000"/>
            <a:ext cx="2380613" cy="180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9292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92818"/>
            <a:ext cx="9065625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Pressur</a:t>
            </a:r>
            <a:r>
              <a:rPr lang="en-US" sz="26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e</a:t>
            </a:r>
            <a:r>
              <a:rPr lang="en-US" sz="26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at the workplace </a:t>
            </a:r>
            <a:r>
              <a:rPr lang="en-US" sz="2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is </a:t>
            </a:r>
            <a:r>
              <a:rPr 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unavoidable</a:t>
            </a:r>
            <a:r>
              <a:rPr lang="en-US" sz="2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  <a:r>
              <a:rPr lang="en-US" sz="26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due to the</a:t>
            </a:r>
          </a:p>
          <a:p>
            <a:pPr>
              <a:defRPr/>
            </a:pPr>
            <a:r>
              <a:rPr lang="en-US" sz="26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     demands</a:t>
            </a:r>
            <a:r>
              <a:rPr lang="en-US" sz="26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 of the  </a:t>
            </a:r>
            <a:r>
              <a:rPr lang="en-MY" sz="2600" b="1" dirty="0"/>
              <a:t>modern</a:t>
            </a:r>
            <a:r>
              <a:rPr lang="en-US" sz="2600" b="1" dirty="0">
                <a:solidFill>
                  <a:srgbClr val="000000"/>
                </a:solidFill>
              </a:rPr>
              <a:t>  </a:t>
            </a:r>
            <a:r>
              <a:rPr lang="en-US" sz="26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work environment. 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US" sz="2600" b="1" dirty="0">
                <a:solidFill>
                  <a:srgbClr val="FF0000"/>
                </a:solidFill>
                <a:cs typeface="Arial" pitchFamily="34" charset="0"/>
              </a:rPr>
              <a:t>Pressure</a:t>
            </a:r>
            <a:r>
              <a:rPr 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  <a:r>
              <a:rPr lang="en-US" sz="2600" b="1" dirty="0">
                <a:solidFill>
                  <a:schemeClr val="tx2"/>
                </a:solidFill>
                <a:cs typeface="Arial" pitchFamily="34" charset="0"/>
              </a:rPr>
              <a:t>perceived as </a:t>
            </a:r>
            <a:r>
              <a:rPr lang="en-US" sz="2600" b="1" dirty="0">
                <a:solidFill>
                  <a:srgbClr val="FF0000"/>
                </a:solidFill>
                <a:cs typeface="Arial" pitchFamily="34" charset="0"/>
              </a:rPr>
              <a:t>acceptable</a:t>
            </a:r>
            <a:r>
              <a:rPr lang="en-US" sz="2600" b="1" dirty="0">
                <a:solidFill>
                  <a:srgbClr val="0070C0"/>
                </a:solidFill>
                <a:cs typeface="Arial" pitchFamily="34" charset="0"/>
              </a:rPr>
              <a:t> </a:t>
            </a:r>
            <a:r>
              <a:rPr lang="en-US" sz="26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by an individual, may </a:t>
            </a:r>
          </a:p>
          <a:p>
            <a:pPr marL="457200" indent="-457200">
              <a:buFont typeface="Wingdings" panose="05000000000000000000" pitchFamily="2" charset="2"/>
              <a:buChar char="§"/>
              <a:defRPr/>
            </a:pPr>
            <a:r>
              <a:rPr lang="en-US" sz="2600" b="1" dirty="0">
                <a:cs typeface="Arial" pitchFamily="34" charset="0"/>
              </a:rPr>
              <a:t>even </a:t>
            </a:r>
            <a:r>
              <a:rPr lang="en-US" sz="2600" b="1" dirty="0">
                <a:solidFill>
                  <a:srgbClr val="0070C0"/>
                </a:solidFill>
                <a:cs typeface="Arial" pitchFamily="34" charset="0"/>
              </a:rPr>
              <a:t>keep workers </a:t>
            </a:r>
            <a:r>
              <a:rPr lang="en-US" sz="2600" b="1" dirty="0">
                <a:solidFill>
                  <a:srgbClr val="FF0000"/>
                </a:solidFill>
                <a:cs typeface="Arial" pitchFamily="34" charset="0"/>
              </a:rPr>
              <a:t>alert,</a:t>
            </a:r>
            <a:r>
              <a:rPr lang="en-US" sz="2600" b="1" dirty="0">
                <a:solidFill>
                  <a:srgbClr val="002060"/>
                </a:solidFill>
                <a:cs typeface="Arial" pitchFamily="34" charset="0"/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§"/>
              <a:defRPr/>
            </a:pPr>
            <a:r>
              <a:rPr lang="en-US" sz="2600" b="1" dirty="0">
                <a:solidFill>
                  <a:srgbClr val="FF0000"/>
                </a:solidFill>
                <a:cs typeface="Arial" pitchFamily="34" charset="0"/>
              </a:rPr>
              <a:t>motivated</a:t>
            </a:r>
            <a:r>
              <a:rPr lang="en-US" sz="2600" dirty="0">
                <a:solidFill>
                  <a:srgbClr val="0070C0"/>
                </a:solidFill>
                <a:cs typeface="Arial" pitchFamily="34" charset="0"/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§"/>
              <a:defRPr/>
            </a:pPr>
            <a:r>
              <a:rPr lang="en-US" sz="2600" b="1" dirty="0">
                <a:solidFill>
                  <a:srgbClr val="002060"/>
                </a:solidFill>
                <a:cs typeface="Arial" pitchFamily="34" charset="0"/>
              </a:rPr>
              <a:t>able to </a:t>
            </a:r>
            <a:r>
              <a:rPr lang="en-US" sz="2600" b="1" dirty="0">
                <a:solidFill>
                  <a:srgbClr val="00B0F0"/>
                </a:solidFill>
                <a:cs typeface="Arial" pitchFamily="34" charset="0"/>
              </a:rPr>
              <a:t>work </a:t>
            </a:r>
            <a:r>
              <a:rPr lang="en-US" sz="2600" b="1" dirty="0">
                <a:solidFill>
                  <a:srgbClr val="0070C0"/>
                </a:solidFill>
                <a:cs typeface="Arial" pitchFamily="34" charset="0"/>
              </a:rPr>
              <a:t>and learn</a:t>
            </a:r>
            <a:r>
              <a:rPr 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, </a:t>
            </a: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6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when that </a:t>
            </a:r>
            <a:r>
              <a:rPr 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pressure becomes excessive</a:t>
            </a:r>
            <a:r>
              <a:rPr lang="en-US" sz="2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  <a:r>
              <a:rPr lang="en-US" sz="26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or otherwise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unmanageable</a:t>
            </a:r>
            <a:r>
              <a:rPr lang="en-US" sz="26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  <a:r>
              <a:rPr lang="en-US" sz="26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it </a:t>
            </a:r>
            <a:r>
              <a:rPr lang="en-US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leads to stress</a:t>
            </a:r>
            <a:r>
              <a:rPr lang="en-US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. </a:t>
            </a:r>
          </a:p>
          <a:p>
            <a:pPr>
              <a:defRPr/>
            </a:pPr>
            <a:r>
              <a:rPr lang="en-US" sz="26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                                                        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So </a:t>
            </a:r>
            <a:r>
              <a:rPr lang="en-US" sz="2800" dirty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there is also a </a:t>
            </a:r>
            <a:endParaRPr lang="en-US" sz="2800" b="1" dirty="0">
              <a:solidFill>
                <a:srgbClr val="660033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marL="457200" indent="-457200" algn="ctr">
              <a:buFont typeface="Wingdings" panose="05000000000000000000" pitchFamily="2" charset="2"/>
              <a:buChar char="q"/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POSITIVE </a:t>
            </a:r>
            <a:r>
              <a:rPr lang="en-US" sz="2800" b="1" dirty="0">
                <a:solidFill>
                  <a:srgbClr val="0048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type of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stress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that encourages workers to   be more aggressive so as to increase their 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productivity; </a:t>
            </a: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eustress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Eustress</a:t>
            </a:r>
            <a:r>
              <a:rPr lang="en-US" sz="26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is experienced </a:t>
            </a:r>
            <a:r>
              <a:rPr lang="en-US" sz="26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moderately</a:t>
            </a:r>
            <a:r>
              <a:rPr lang="en-US" sz="26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and is capable of     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motivating people to achieve their goals and succeed in completing their task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. </a:t>
            </a:r>
          </a:p>
          <a:p>
            <a:pPr>
              <a:defRPr/>
            </a:pPr>
            <a:r>
              <a:rPr lang="en-US" sz="12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                                               </a:t>
            </a:r>
            <a:endParaRPr lang="en-MY" sz="1200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53346" y="1459748"/>
            <a:ext cx="4281054" cy="1292662"/>
          </a:xfrm>
          <a:prstGeom prst="rect">
            <a:avLst/>
          </a:prstGeom>
          <a:ln w="1905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600" b="1" dirty="0">
                <a:solidFill>
                  <a:srgbClr val="7030A0"/>
                </a:solidFill>
                <a:cs typeface="Arial" pitchFamily="34" charset="0"/>
              </a:rPr>
              <a:t>depending on the available resources and personal characteristics</a:t>
            </a:r>
          </a:p>
        </p:txBody>
      </p:sp>
      <p:sp>
        <p:nvSpPr>
          <p:cNvPr id="6" name="Double Brace 5"/>
          <p:cNvSpPr/>
          <p:nvPr/>
        </p:nvSpPr>
        <p:spPr>
          <a:xfrm>
            <a:off x="214646" y="1695045"/>
            <a:ext cx="4038700" cy="914400"/>
          </a:xfrm>
          <a:prstGeom prst="bracePair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3735977" y="6373368"/>
            <a:ext cx="5329647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Garamond" pitchFamily="18" charset="0"/>
                <a:cs typeface="Arial" pitchFamily="34" charset="0"/>
              </a:rPr>
              <a:t>After the optimum level, more stress will have a NEGA</a:t>
            </a: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TIVE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063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8520" y="260648"/>
            <a:ext cx="9252520" cy="2973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en-US" sz="2600" b="1" dirty="0">
                <a:solidFill>
                  <a:srgbClr val="FF0000"/>
                </a:solidFill>
                <a:cs typeface="Arial" pitchFamily="34" charset="0"/>
              </a:rPr>
              <a:t>After the </a:t>
            </a:r>
            <a:r>
              <a:rPr lang="en-US" sz="2600" b="1" u="sng" dirty="0">
                <a:solidFill>
                  <a:schemeClr val="accent1"/>
                </a:solidFill>
                <a:cs typeface="Arial" pitchFamily="34" charset="0"/>
              </a:rPr>
              <a:t>optimum</a:t>
            </a:r>
            <a:r>
              <a:rPr lang="en-US" sz="2600" b="1" dirty="0">
                <a:solidFill>
                  <a:schemeClr val="accent1"/>
                </a:solidFill>
                <a:cs typeface="Arial" pitchFamily="34" charset="0"/>
              </a:rPr>
              <a:t> level</a:t>
            </a:r>
            <a:r>
              <a:rPr lang="en-US" sz="2600" b="1" dirty="0">
                <a:solidFill>
                  <a:srgbClr val="002060"/>
                </a:solidFill>
                <a:cs typeface="Arial" pitchFamily="34" charset="0"/>
              </a:rPr>
              <a:t>, </a:t>
            </a:r>
            <a:r>
              <a:rPr lang="en-US" sz="2600" b="1" dirty="0">
                <a:solidFill>
                  <a:srgbClr val="0070C0"/>
                </a:solidFill>
                <a:cs typeface="Arial" pitchFamily="34" charset="0"/>
              </a:rPr>
              <a:t>more stress will have </a:t>
            </a:r>
            <a:r>
              <a:rPr lang="en-US" sz="2600" b="1" dirty="0">
                <a:solidFill>
                  <a:srgbClr val="FF0000"/>
                </a:solidFill>
                <a:cs typeface="Arial" pitchFamily="34" charset="0"/>
              </a:rPr>
              <a:t>a</a:t>
            </a: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en-US" sz="2600" b="1" dirty="0">
                <a:solidFill>
                  <a:srgbClr val="FF0000"/>
                </a:solidFill>
                <a:cs typeface="Arial" pitchFamily="34" charset="0"/>
              </a:rPr>
              <a:t> nega</a:t>
            </a:r>
            <a:r>
              <a:rPr 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tive </a:t>
            </a:r>
            <a:r>
              <a:rPr lang="en-US" sz="2600" b="1" dirty="0">
                <a:solidFill>
                  <a:srgbClr val="FF0000"/>
                </a:solidFill>
                <a:cs typeface="Arial" pitchFamily="34" charset="0"/>
              </a:rPr>
              <a:t>effect</a:t>
            </a:r>
            <a:r>
              <a:rPr lang="en-US" sz="2600" dirty="0">
                <a:solidFill>
                  <a:srgbClr val="FF0000"/>
                </a:solidFill>
                <a:cs typeface="Arial" pitchFamily="34" charset="0"/>
              </a:rPr>
              <a:t> on the performance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of workers. </a:t>
            </a:r>
          </a:p>
          <a:p>
            <a:pPr>
              <a:lnSpc>
                <a:spcPct val="90000"/>
              </a:lnSpc>
              <a:defRPr/>
            </a:pPr>
            <a:endParaRPr lang="en-US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marL="457200" indent="-457200" algn="ctr">
              <a:lnSpc>
                <a:spcPct val="90000"/>
              </a:lnSpc>
              <a:buFont typeface="Wingdings" panose="05000000000000000000" pitchFamily="2" charset="2"/>
              <a:buChar char="q"/>
              <a:defRPr/>
            </a:pPr>
            <a:r>
              <a:rPr lang="en-US" sz="2600" dirty="0">
                <a:solidFill>
                  <a:schemeClr val="tx2"/>
                </a:solidFill>
                <a:cs typeface="Arial" pitchFamily="34" charset="0"/>
              </a:rPr>
              <a:t>A </a:t>
            </a:r>
            <a:r>
              <a:rPr lang="en-US" sz="2600" b="1" dirty="0">
                <a:solidFill>
                  <a:srgbClr val="FF0000"/>
                </a:solidFill>
                <a:cs typeface="Arial" pitchFamily="34" charset="0"/>
              </a:rPr>
              <a:t>low level</a:t>
            </a:r>
            <a:r>
              <a:rPr lang="en-US" sz="2600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sz="2600" b="1" dirty="0">
                <a:solidFill>
                  <a:srgbClr val="FF0000"/>
                </a:solidFill>
                <a:cs typeface="Arial" pitchFamily="34" charset="0"/>
              </a:rPr>
              <a:t>of arousal </a:t>
            </a:r>
            <a:r>
              <a:rPr lang="en-US" sz="26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will </a:t>
            </a:r>
            <a:r>
              <a:rPr lang="en-US" sz="2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also </a:t>
            </a:r>
            <a:r>
              <a:rPr lang="en-US" sz="2600" b="1" dirty="0">
                <a:solidFill>
                  <a:srgbClr val="FF0000"/>
                </a:solidFill>
                <a:cs typeface="Arial" pitchFamily="34" charset="0"/>
              </a:rPr>
              <a:t>cause </a:t>
            </a:r>
            <a:r>
              <a:rPr lang="en-US" sz="2600" b="1" dirty="0">
                <a:cs typeface="Arial" pitchFamily="34" charset="0"/>
              </a:rPr>
              <a:t>workers to experience </a:t>
            </a:r>
            <a:r>
              <a:rPr lang="en-US" sz="2600" b="1" dirty="0">
                <a:solidFill>
                  <a:srgbClr val="FF0000"/>
                </a:solidFill>
                <a:cs typeface="Arial" pitchFamily="34" charset="0"/>
              </a:rPr>
              <a:t>Distress. </a:t>
            </a: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q"/>
              <a:defRPr/>
            </a:pPr>
            <a:r>
              <a:rPr lang="en-US" sz="26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Therefore, </a:t>
            </a:r>
            <a:r>
              <a:rPr lang="en-US" sz="2600" b="1" u="sng" dirty="0">
                <a:solidFill>
                  <a:srgbClr val="FF0000"/>
                </a:solidFill>
                <a:cs typeface="Arial" pitchFamily="34" charset="0"/>
              </a:rPr>
              <a:t>workers must be motivated </a:t>
            </a:r>
            <a:r>
              <a:rPr lang="en-US" sz="26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so that they can</a:t>
            </a:r>
          </a:p>
          <a:p>
            <a:pPr>
              <a:lnSpc>
                <a:spcPct val="90000"/>
              </a:lnSpc>
              <a:defRPr/>
            </a:pPr>
            <a:r>
              <a:rPr lang="en-US" sz="26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  <a:r>
              <a:rPr lang="en-US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achieve the optimum leve</a:t>
            </a:r>
            <a:r>
              <a:rPr lang="en-US" sz="2600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l of arousal </a:t>
            </a:r>
            <a:r>
              <a:rPr lang="en-US" sz="26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or stimulation in order </a:t>
            </a:r>
          </a:p>
          <a:p>
            <a:pPr>
              <a:lnSpc>
                <a:spcPct val="90000"/>
              </a:lnSpc>
              <a:defRPr/>
            </a:pPr>
            <a:r>
              <a:rPr lang="en-US" sz="26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        to </a:t>
            </a:r>
            <a:r>
              <a:rPr lang="en-US" sz="2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improve </a:t>
            </a:r>
            <a:r>
              <a:rPr lang="en-US" sz="26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their performance.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991394" y="3425421"/>
            <a:ext cx="6152606" cy="324036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</p:pic>
      <p:pic>
        <p:nvPicPr>
          <p:cNvPr id="5" name="Picture 6" descr="Young Businessman Stressed Out At Work Surrounded By Businesspeopl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90" y="3631473"/>
            <a:ext cx="2468881" cy="2364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8270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052736"/>
            <a:ext cx="8496944" cy="5328591"/>
          </a:xfrm>
          <a:prstGeom prst="rect">
            <a:avLst/>
          </a:prstGeom>
        </p:spPr>
      </p:pic>
      <p:pic>
        <p:nvPicPr>
          <p:cNvPr id="4" name="Picture 6" descr="Young Businessman Stressed Out At Work Surrounded By Businesspeopl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1245" y="105678"/>
            <a:ext cx="2325189" cy="1958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13016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71722"/>
            <a:ext cx="9125985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buFont typeface="Wingdings" panose="05000000000000000000" pitchFamily="2" charset="2"/>
              <a:buChar char="q"/>
              <a:defRPr/>
            </a:pP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The </a:t>
            </a:r>
            <a:r>
              <a:rPr lang="en-US" sz="2800" b="1" u="sng" dirty="0">
                <a:solidFill>
                  <a:srgbClr val="FF0000"/>
                </a:solidFill>
                <a:cs typeface="Arial" pitchFamily="34" charset="0"/>
              </a:rPr>
              <a:t>effects of Distress can 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be perceived in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two forms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, i.e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. </a:t>
            </a:r>
          </a:p>
          <a:p>
            <a:pPr marL="514350" indent="-514350" algn="ctr">
              <a:buFont typeface="+mj-lt"/>
              <a:buAutoNum type="arabicPeriod"/>
              <a:defRPr/>
            </a:pP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On Individuals </a:t>
            </a:r>
            <a:r>
              <a:rPr lang="en-US" sz="2800" b="1" dirty="0">
                <a:solidFill>
                  <a:srgbClr val="0070C0"/>
                </a:solidFill>
                <a:cs typeface="Arial" pitchFamily="34" charset="0"/>
              </a:rPr>
              <a:t>and </a:t>
            </a:r>
          </a:p>
          <a:p>
            <a:pPr marL="514350" indent="-514350" algn="ctr">
              <a:buFont typeface="+mj-lt"/>
              <a:buAutoNum type="arabicPeriod"/>
              <a:defRPr/>
            </a:pP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On Organizations  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as a whole. </a:t>
            </a:r>
          </a:p>
          <a:p>
            <a:pPr marL="609600" indent="-609600">
              <a:buFont typeface="+mj-lt"/>
              <a:buAutoNum type="arabicPeriod"/>
              <a:defRPr/>
            </a:pPr>
            <a:endParaRPr lang="en-US" sz="28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The </a:t>
            </a: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effects of </a:t>
            </a:r>
            <a:r>
              <a:rPr lang="en-US" sz="2800" b="1" u="sng" dirty="0">
                <a:solidFill>
                  <a:srgbClr val="FF0000"/>
                </a:solidFill>
                <a:cs typeface="Arial" pitchFamily="34" charset="0"/>
              </a:rPr>
              <a:t>distress on individuals</a:t>
            </a:r>
            <a:r>
              <a:rPr lang="en-US" sz="2800" b="1" u="sng" dirty="0">
                <a:solidFill>
                  <a:srgbClr val="00B050"/>
                </a:solidFill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en-US" sz="2800" b="1" dirty="0">
                <a:cs typeface="Arial" pitchFamily="34" charset="0"/>
              </a:rPr>
              <a:t>   can have  the following </a:t>
            </a:r>
            <a:r>
              <a:rPr lang="en-US" sz="2800" b="1" u="sng" dirty="0">
                <a:solidFill>
                  <a:srgbClr val="7030A0"/>
                </a:solidFill>
                <a:cs typeface="Arial" pitchFamily="34" charset="0"/>
              </a:rPr>
              <a:t>three negative </a:t>
            </a:r>
            <a:r>
              <a:rPr lang="en-US" sz="2800" b="1" dirty="0">
                <a:solidFill>
                  <a:srgbClr val="7030A0"/>
                </a:solidFill>
                <a:cs typeface="Arial" pitchFamily="34" charset="0"/>
              </a:rPr>
              <a:t>effects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: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  <a:defRPr/>
            </a:pP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Psychological</a:t>
            </a:r>
            <a:r>
              <a:rPr lang="en-US" sz="2800" dirty="0">
                <a:solidFill>
                  <a:srgbClr val="002060"/>
                </a:solidFill>
                <a:cs typeface="Arial" pitchFamily="34" charset="0"/>
              </a:rPr>
              <a:t> effects </a:t>
            </a:r>
            <a:r>
              <a:rPr lang="en-US" sz="2800" i="1" dirty="0">
                <a:cs typeface="Arial" pitchFamily="34" charset="0"/>
              </a:rPr>
              <a:t>s</a:t>
            </a:r>
            <a:r>
              <a:rPr lang="en-US" sz="2800" dirty="0">
                <a:cs typeface="Arial" pitchFamily="34" charset="0"/>
              </a:rPr>
              <a:t>uch</a:t>
            </a:r>
            <a:r>
              <a:rPr lang="en-US" sz="2800" i="1" dirty="0">
                <a:cs typeface="Arial" pitchFamily="34" charset="0"/>
              </a:rPr>
              <a:t> as </a:t>
            </a:r>
            <a:r>
              <a:rPr lang="en-US" sz="2800" b="1" i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depression, fatigue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en-US" sz="2800" dirty="0">
                <a:cs typeface="Arial" pitchFamily="34" charset="0"/>
              </a:rPr>
              <a:t>and</a:t>
            </a:r>
            <a:endParaRPr lang="en-US" sz="2800" dirty="0">
              <a:solidFill>
                <a:srgbClr val="0070C0"/>
              </a:solidFill>
              <a:cs typeface="Arial" pitchFamily="34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  <a:defRPr/>
            </a:pP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Diseases</a:t>
            </a:r>
            <a:r>
              <a:rPr lang="en-US" sz="2800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en-US" sz="2800" b="1" dirty="0">
                <a:cs typeface="Arial" pitchFamily="34" charset="0"/>
              </a:rPr>
              <a:t>such</a:t>
            </a:r>
            <a:r>
              <a:rPr lang="en-US" sz="2800" dirty="0">
                <a:solidFill>
                  <a:srgbClr val="0070C0"/>
                </a:solidFill>
                <a:cs typeface="Arial" pitchFamily="34" charset="0"/>
              </a:rPr>
              <a:t> </a:t>
            </a:r>
            <a:r>
              <a:rPr lang="en-US" sz="2800" b="1" dirty="0">
                <a:cs typeface="Arial" pitchFamily="34" charset="0"/>
              </a:rPr>
              <a:t>as </a:t>
            </a:r>
            <a:r>
              <a:rPr lang="en-US" sz="2800" b="1" i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heart disease, stroke </a:t>
            </a:r>
            <a:r>
              <a:rPr lang="en-US" sz="2800" i="1" dirty="0">
                <a:cs typeface="Arial" pitchFamily="34" charset="0"/>
              </a:rPr>
              <a:t>and so on</a:t>
            </a:r>
            <a:r>
              <a:rPr lang="en-US" sz="2800" dirty="0">
                <a:cs typeface="Arial" pitchFamily="34" charset="0"/>
              </a:rPr>
              <a:t>; and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  <a:defRPr/>
            </a:pP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Behavioral effects</a:t>
            </a:r>
            <a:r>
              <a:rPr lang="en-US" sz="2800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en-US" sz="2800" dirty="0">
                <a:cs typeface="Arial" pitchFamily="34" charset="0"/>
              </a:rPr>
              <a:t>such</a:t>
            </a:r>
            <a:r>
              <a:rPr lang="en-US" sz="2800" i="1" dirty="0">
                <a:cs typeface="Arial" pitchFamily="34" charset="0"/>
              </a:rPr>
              <a:t> as </a:t>
            </a:r>
            <a:r>
              <a:rPr lang="en-US" sz="2800" b="1" i="1" dirty="0">
                <a:cs typeface="Arial" pitchFamily="34" charset="0"/>
              </a:rPr>
              <a:t>violence, abuse of power</a:t>
            </a:r>
            <a:r>
              <a:rPr 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185" y="-34464"/>
            <a:ext cx="2267800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dirty="0">
              <a:solidFill>
                <a:srgbClr val="FF0000"/>
              </a:solidFill>
              <a:latin typeface="Garamond" pitchFamily="18" charset="0"/>
            </a:endParaRPr>
          </a:p>
        </p:txBody>
      </p:sp>
      <p:pic>
        <p:nvPicPr>
          <p:cNvPr id="4" name="Picture 6" descr="Young Businessman Stressed Out At Work Surrounded By Businesspeopl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176" y="1293541"/>
            <a:ext cx="2033809" cy="1683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ight Arrow 4"/>
          <p:cNvSpPr/>
          <p:nvPr/>
        </p:nvSpPr>
        <p:spPr>
          <a:xfrm>
            <a:off x="7351539" y="600092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428612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04664"/>
            <a:ext cx="9144000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q"/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The </a:t>
            </a: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effects on </a:t>
            </a:r>
            <a:r>
              <a:rPr lang="en-US" sz="2800" b="1" u="sng" dirty="0">
                <a:solidFill>
                  <a:srgbClr val="FF0000"/>
                </a:solidFill>
                <a:cs typeface="Arial" pitchFamily="34" charset="0"/>
              </a:rPr>
              <a:t>Organizations:</a:t>
            </a:r>
          </a:p>
          <a:p>
            <a:pPr>
              <a:lnSpc>
                <a:spcPct val="90000"/>
              </a:lnSpc>
              <a:defRPr/>
            </a:pPr>
            <a:r>
              <a:rPr lang="en-US" sz="2800" b="1" dirty="0">
                <a:cs typeface="Arial" pitchFamily="34" charset="0"/>
              </a:rPr>
              <a:t>distress will result </a:t>
            </a: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in </a:t>
            </a:r>
            <a:r>
              <a:rPr lang="en-US" sz="2800" b="1" u="sng" dirty="0">
                <a:solidFill>
                  <a:srgbClr val="FF0000"/>
                </a:solidFill>
                <a:cs typeface="Arial" pitchFamily="34" charset="0"/>
              </a:rPr>
              <a:t>additional costs </a:t>
            </a: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due </a:t>
            </a:r>
            <a:r>
              <a:rPr lang="en-US" sz="2800" b="1" dirty="0">
                <a:solidFill>
                  <a:srgbClr val="00B050"/>
                </a:solidFill>
                <a:cs typeface="Arial" pitchFamily="34" charset="0"/>
              </a:rPr>
              <a:t>to:</a:t>
            </a:r>
          </a:p>
          <a:p>
            <a:pPr marL="609600" indent="-60960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Absenteeism,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High turnover rate,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Decline in workers performance,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Decline in quality and productivity,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Increasing</a:t>
            </a:r>
            <a:r>
              <a:rPr lang="en-US" sz="2800" b="1" dirty="0">
                <a:cs typeface="Arial" pitchFamily="34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compensation</a:t>
            </a:r>
            <a:r>
              <a:rPr lang="en-US" sz="2800" b="1" dirty="0">
                <a:cs typeface="Arial" pitchFamily="34" charset="0"/>
              </a:rPr>
              <a:t> claims </a:t>
            </a: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due to </a:t>
            </a: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accidents</a:t>
            </a: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Increasing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tardiness 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(Slowness)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Decreasing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growth rates and profit </a:t>
            </a:r>
            <a:r>
              <a:rPr lang="en-US" sz="2800" b="1" dirty="0">
                <a:cs typeface="Arial" pitchFamily="34" charset="0"/>
              </a:rPr>
              <a:t>and 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Work-related Stress</a:t>
            </a:r>
            <a:r>
              <a:rPr lang="en-US" sz="2800" dirty="0">
                <a:cs typeface="Arial" pitchFamily="34" charset="0"/>
              </a:rPr>
              <a:t>.</a:t>
            </a:r>
            <a:endParaRPr lang="ar-JO" sz="2800" dirty="0"/>
          </a:p>
        </p:txBody>
      </p:sp>
      <p:pic>
        <p:nvPicPr>
          <p:cNvPr id="4" name="Picture 4" descr="woman biting pencil while sitting on chair in front of computer during day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271" y="1231564"/>
            <a:ext cx="3027662" cy="2192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Young Businessman Stressed Out At Work Surrounded By Businesspeop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779" y="4424257"/>
            <a:ext cx="2844781" cy="2149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24403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664" y="3185959"/>
            <a:ext cx="475983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related stress</a:t>
            </a:r>
            <a:endParaRPr lang="ar-EG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30" name="Picture 6" descr="Young Businessman Stressed Out At Work Surrounded By Businesspeop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88640"/>
            <a:ext cx="4119083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0526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4C5C0E8B-516F-41A9-8041-306973C1B226}" type="slidenum">
              <a:rPr lang="ar-SA" altLang="en-US" sz="1400" smtClean="0">
                <a:solidFill>
                  <a:srgbClr val="000000"/>
                </a:solidFill>
                <a:latin typeface="Arial" charset="0"/>
              </a:rPr>
              <a:pPr eaLnBrk="1" hangingPunct="1"/>
              <a:t>2</a:t>
            </a:fld>
            <a:endParaRPr lang="en-MY" alt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220" name="WordArt 6"/>
          <p:cNvSpPr>
            <a:spLocks noChangeArrowheads="1" noChangeShapeType="1" noTextEdit="1"/>
          </p:cNvSpPr>
          <p:nvPr/>
        </p:nvSpPr>
        <p:spPr bwMode="auto">
          <a:xfrm>
            <a:off x="323850" y="838200"/>
            <a:ext cx="8135938" cy="21336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1"/>
            <a:r>
              <a:rPr lang="ar-AE" sz="3600" b="1" kern="1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بِسْمِ اللّهِ الرَّحْمَنِ الرَّحِيمِ </a:t>
            </a:r>
            <a:endParaRPr lang="en-MY" sz="3600" b="1" kern="1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9221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350" y="3200400"/>
            <a:ext cx="3734122" cy="31559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8EDF1-06CD-424E-8C2A-959AB039CCF0}" type="datetime1">
              <a:rPr lang="en-MY" smtClean="0"/>
              <a:t>09/03/2025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133719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33019"/>
            <a:ext cx="9119492" cy="483209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C00000"/>
                </a:solidFill>
              </a:rPr>
              <a:t>           Definition:</a:t>
            </a:r>
            <a:r>
              <a:rPr lang="en-US" sz="2800" dirty="0"/>
              <a:t> 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US" sz="2800" dirty="0"/>
              <a:t> Work-related </a:t>
            </a:r>
            <a:r>
              <a:rPr lang="en-US" sz="2800" b="1" dirty="0"/>
              <a:t>stress</a:t>
            </a:r>
            <a:r>
              <a:rPr lang="en-US" sz="2800" dirty="0"/>
              <a:t> is </a:t>
            </a:r>
            <a:r>
              <a:rPr lang="en-US" sz="2800" b="1" dirty="0"/>
              <a:t>a </a:t>
            </a:r>
            <a:r>
              <a:rPr lang="en-US" sz="2800" b="1" dirty="0">
                <a:solidFill>
                  <a:srgbClr val="FF0000"/>
                </a:solidFill>
              </a:rPr>
              <a:t>pattern of reactions </a:t>
            </a:r>
            <a:r>
              <a:rPr lang="en-US" sz="2800" b="1" dirty="0"/>
              <a:t>that occurs 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US" sz="2800" b="1" dirty="0"/>
              <a:t> when workers are presented with </a:t>
            </a:r>
            <a:r>
              <a:rPr lang="en-US" sz="2800" b="1" dirty="0">
                <a:solidFill>
                  <a:srgbClr val="002060"/>
                </a:solidFill>
              </a:rPr>
              <a:t>work demands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not</a:t>
            </a:r>
            <a:r>
              <a:rPr lang="en-US" sz="2800" b="1" dirty="0">
                <a:solidFill>
                  <a:srgbClr val="7030A0"/>
                </a:solidFill>
              </a:rPr>
              <a:t> matched </a:t>
            </a:r>
            <a:r>
              <a:rPr lang="en-US" sz="2800" b="1" dirty="0">
                <a:solidFill>
                  <a:srgbClr val="002060"/>
                </a:solidFill>
              </a:rPr>
              <a:t>to their  </a:t>
            </a:r>
            <a:r>
              <a:rPr lang="en-US" sz="2800" b="1" dirty="0">
                <a:solidFill>
                  <a:srgbClr val="7030A0"/>
                </a:solidFill>
              </a:rPr>
              <a:t>knowledge</a:t>
            </a:r>
            <a:r>
              <a:rPr lang="en-US" sz="2800" dirty="0"/>
              <a:t>, </a:t>
            </a:r>
            <a:r>
              <a:rPr lang="en-US" sz="2800" b="1" dirty="0">
                <a:solidFill>
                  <a:srgbClr val="7030A0"/>
                </a:solidFill>
              </a:rPr>
              <a:t>skills</a:t>
            </a:r>
            <a:r>
              <a:rPr lang="en-US" sz="2800" b="1" dirty="0">
                <a:solidFill>
                  <a:srgbClr val="002060"/>
                </a:solidFill>
              </a:rPr>
              <a:t> or </a:t>
            </a:r>
            <a:r>
              <a:rPr lang="en-US" sz="2800" b="1" dirty="0">
                <a:solidFill>
                  <a:srgbClr val="7030A0"/>
                </a:solidFill>
              </a:rPr>
              <a:t>abilities</a:t>
            </a:r>
            <a:r>
              <a:rPr lang="en-US" sz="2800" b="1" dirty="0">
                <a:solidFill>
                  <a:srgbClr val="002060"/>
                </a:solidFill>
              </a:rPr>
              <a:t> and 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US" sz="2800" b="1" dirty="0">
                <a:solidFill>
                  <a:srgbClr val="002060"/>
                </a:solidFill>
              </a:rPr>
              <a:t>which challenge their ability to cope</a:t>
            </a:r>
          </a:p>
          <a:p>
            <a:pPr>
              <a:defRPr/>
            </a:pP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    </a:t>
            </a:r>
            <a:r>
              <a:rPr lang="en-US" sz="2800" b="1" u="sng" dirty="0">
                <a:solidFill>
                  <a:srgbClr val="FF0000"/>
                </a:solidFill>
                <a:cs typeface="Arial" pitchFamily="34" charset="0"/>
              </a:rPr>
              <a:t>Work-related stress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is the </a:t>
            </a:r>
            <a:r>
              <a:rPr lang="en-US" sz="2800" b="1" dirty="0">
                <a:solidFill>
                  <a:srgbClr val="CC0000"/>
                </a:solidFill>
                <a:cs typeface="Arial" pitchFamily="34" charset="0"/>
              </a:rPr>
              <a:t>response </a:t>
            </a:r>
            <a:r>
              <a:rPr lang="en-US" sz="2800" b="1" dirty="0">
                <a:cs typeface="Arial" pitchFamily="34" charset="0"/>
              </a:rPr>
              <a:t>people 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may have.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when </a:t>
            </a: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presented with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 work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  <a:r>
              <a:rPr lang="en-US" sz="2800" b="1" dirty="0">
                <a:solidFill>
                  <a:srgbClr val="7030A0"/>
                </a:solidFill>
                <a:cs typeface="Arial" pitchFamily="34" charset="0"/>
              </a:rPr>
              <a:t>demands a</a:t>
            </a:r>
            <a:r>
              <a:rPr lang="en-US" sz="2800" b="1" dirty="0">
                <a:cs typeface="Arial" pitchFamily="34" charset="0"/>
              </a:rPr>
              <a:t>nd</a:t>
            </a: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sz="2800" b="1" dirty="0">
                <a:solidFill>
                  <a:srgbClr val="7030A0"/>
                </a:solidFill>
                <a:cs typeface="Arial" pitchFamily="34" charset="0"/>
              </a:rPr>
              <a:t>pressures</a:t>
            </a:r>
            <a:r>
              <a:rPr lang="en-US" sz="2800" b="1" dirty="0">
                <a:cs typeface="Arial" pitchFamily="34" charset="0"/>
              </a:rPr>
              <a:t> that </a:t>
            </a: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are not matched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sz="2800" b="1" dirty="0">
                <a:cs typeface="Arial" pitchFamily="34" charset="0"/>
              </a:rPr>
              <a:t>to </a:t>
            </a: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their </a:t>
            </a:r>
            <a:r>
              <a:rPr lang="en-US" sz="2800" b="1" dirty="0">
                <a:solidFill>
                  <a:srgbClr val="7030A0"/>
                </a:solidFill>
                <a:cs typeface="Arial" pitchFamily="34" charset="0"/>
              </a:rPr>
              <a:t>knowledge</a:t>
            </a: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sz="2800" b="1" dirty="0">
                <a:cs typeface="Arial" pitchFamily="34" charset="0"/>
              </a:rPr>
              <a:t>and</a:t>
            </a:r>
            <a:r>
              <a:rPr lang="en-US" sz="2800" b="1" dirty="0">
                <a:solidFill>
                  <a:srgbClr val="7030A0"/>
                </a:solidFill>
                <a:cs typeface="Arial" pitchFamily="34" charset="0"/>
              </a:rPr>
              <a:t> abilities </a:t>
            </a:r>
            <a:r>
              <a:rPr lang="en-US" sz="2800" b="1" dirty="0">
                <a:cs typeface="Arial" pitchFamily="34" charset="0"/>
              </a:rPr>
              <a:t>and which </a:t>
            </a: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challenge their ability</a:t>
            </a:r>
            <a:r>
              <a:rPr lang="en-US" sz="2800" b="1" dirty="0">
                <a:solidFill>
                  <a:srgbClr val="0070C0"/>
                </a:solidFill>
                <a:cs typeface="Arial" pitchFamily="34" charset="0"/>
              </a:rPr>
              <a:t> to cope.</a:t>
            </a:r>
          </a:p>
        </p:txBody>
      </p:sp>
      <p:sp>
        <p:nvSpPr>
          <p:cNvPr id="3" name="Rectangle 2"/>
          <p:cNvSpPr/>
          <p:nvPr/>
        </p:nvSpPr>
        <p:spPr>
          <a:xfrm>
            <a:off x="2554478" y="-28591"/>
            <a:ext cx="33438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u="sng" dirty="0">
                <a:solidFill>
                  <a:srgbClr val="C00000"/>
                </a:solidFill>
                <a:cs typeface="Arial" pitchFamily="34" charset="0"/>
              </a:rPr>
              <a:t>Work-related Stress </a:t>
            </a:r>
          </a:p>
        </p:txBody>
      </p:sp>
      <p:pic>
        <p:nvPicPr>
          <p:cNvPr id="5" name="Picture 4" descr="woman biting pencil while sitting on chair in front of computer during day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341375"/>
            <a:ext cx="1955320" cy="1304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angry boss point fingers blaming to Asian business woman employee at office place - Business concep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4185" y="4481716"/>
            <a:ext cx="3745307" cy="2420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13725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9635" y="670952"/>
            <a:ext cx="8347166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cs typeface="Arial" pitchFamily="34" charset="0"/>
              </a:rPr>
              <a:t>Stress-related </a:t>
            </a:r>
            <a:r>
              <a:rPr lang="en-US" sz="3200" b="1" dirty="0">
                <a:solidFill>
                  <a:srgbClr val="FF0000"/>
                </a:solidFill>
                <a:cs typeface="Arial" pitchFamily="34" charset="0"/>
              </a:rPr>
              <a:t>hazards</a:t>
            </a:r>
            <a:r>
              <a:rPr lang="en-US" sz="3200" b="1" dirty="0">
                <a:solidFill>
                  <a:srgbClr val="C00000"/>
                </a:solidFill>
                <a:cs typeface="Arial" pitchFamily="34" charset="0"/>
              </a:rPr>
              <a:t> at work</a:t>
            </a:r>
          </a:p>
          <a:p>
            <a:endParaRPr lang="en-US" sz="3200" b="1" dirty="0">
              <a:solidFill>
                <a:srgbClr val="C00000"/>
              </a:solidFill>
              <a:cs typeface="Arial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Stress related </a:t>
            </a:r>
            <a:r>
              <a:rPr lang="en-US" sz="2800" b="1" u="sng" dirty="0">
                <a:solidFill>
                  <a:srgbClr val="FF0000"/>
                </a:solidFill>
                <a:cs typeface="Arial" pitchFamily="34" charset="0"/>
              </a:rPr>
              <a:t>hazards</a:t>
            </a: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cs typeface="Arial" pitchFamily="34" charset="0"/>
              </a:rPr>
              <a:t>at work can </a:t>
            </a:r>
            <a:r>
              <a:rPr lang="en-US" sz="2800" b="1" u="sng" dirty="0">
                <a:solidFill>
                  <a:srgbClr val="FF0000"/>
                </a:solidFill>
                <a:cs typeface="Arial" pitchFamily="34" charset="0"/>
              </a:rPr>
              <a:t>be divided into</a:t>
            </a:r>
            <a:r>
              <a:rPr lang="en-US" sz="2800" b="1" dirty="0">
                <a:solidFill>
                  <a:schemeClr val="tx2"/>
                </a:solidFill>
                <a:cs typeface="Arial" pitchFamily="34" charset="0"/>
              </a:rPr>
              <a:t>: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</a:p>
          <a:p>
            <a:pPr>
              <a:lnSpc>
                <a:spcPct val="200000"/>
              </a:lnSpc>
              <a:defRPr/>
            </a:pP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A. Work content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. </a:t>
            </a:r>
          </a:p>
          <a:p>
            <a:pPr>
              <a:lnSpc>
                <a:spcPct val="200000"/>
              </a:lnSpc>
              <a:defRPr/>
            </a:pP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B. Work context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37686142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ank You Slide Variati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30" y="2717074"/>
            <a:ext cx="8441647" cy="400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BB9F6-E1C2-4888-A8CC-67E6D59135C6}" type="slidenum">
              <a:rPr lang="en-MY" smtClean="0"/>
              <a:t>22</a:t>
            </a:fld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B9DE9-57CA-47A6-8287-454668217B3E}" type="datetime1">
              <a:rPr lang="en-MY" smtClean="0"/>
              <a:t>09/03/2025</a:t>
            </a:fld>
            <a:endParaRPr lang="en-MY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3383" y="169818"/>
            <a:ext cx="4310743" cy="309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3438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516" y="0"/>
            <a:ext cx="46805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cs typeface="Arial" pitchFamily="34" charset="0"/>
              </a:rPr>
              <a:t>Stress-related </a:t>
            </a: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hazards</a:t>
            </a:r>
            <a:r>
              <a:rPr lang="en-US" sz="2800" b="1" dirty="0">
                <a:solidFill>
                  <a:srgbClr val="C00000"/>
                </a:solidFill>
                <a:cs typeface="Arial" pitchFamily="34" charset="0"/>
              </a:rPr>
              <a:t> at work</a:t>
            </a:r>
            <a:endParaRPr lang="en-MY" sz="2800" dirty="0"/>
          </a:p>
        </p:txBody>
      </p:sp>
      <p:sp>
        <p:nvSpPr>
          <p:cNvPr id="3" name="Rectangle 2"/>
          <p:cNvSpPr/>
          <p:nvPr/>
        </p:nvSpPr>
        <p:spPr>
          <a:xfrm>
            <a:off x="-44288" y="425323"/>
            <a:ext cx="90364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Stress related </a:t>
            </a:r>
            <a:r>
              <a:rPr lang="en-US" sz="2800" b="1" u="sng" dirty="0">
                <a:solidFill>
                  <a:srgbClr val="FF0000"/>
                </a:solidFill>
                <a:cs typeface="Arial" pitchFamily="34" charset="0"/>
              </a:rPr>
              <a:t>hazards</a:t>
            </a: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cs typeface="Arial" pitchFamily="34" charset="0"/>
              </a:rPr>
              <a:t>at work can </a:t>
            </a:r>
            <a:r>
              <a:rPr lang="en-US" sz="2800" b="1" u="sng" dirty="0">
                <a:solidFill>
                  <a:srgbClr val="FF0000"/>
                </a:solidFill>
                <a:cs typeface="Arial" pitchFamily="34" charset="0"/>
              </a:rPr>
              <a:t>be divided into</a:t>
            </a:r>
            <a:r>
              <a:rPr lang="en-US" sz="2800" b="1" dirty="0">
                <a:solidFill>
                  <a:schemeClr val="tx2"/>
                </a:solidFill>
                <a:cs typeface="Arial" pitchFamily="34" charset="0"/>
              </a:rPr>
              <a:t>: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A. Work content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. </a:t>
            </a:r>
          </a:p>
          <a:p>
            <a:pPr>
              <a:defRPr/>
            </a:pP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B. Work context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.</a:t>
            </a:r>
            <a:r>
              <a:rPr lang="ar-AE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</a:t>
            </a:r>
            <a:endParaRPr lang="en-US" sz="1400" dirty="0"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2311" y="2299265"/>
            <a:ext cx="3764129" cy="2246769"/>
          </a:xfrm>
          <a:prstGeom prst="rect">
            <a:avLst/>
          </a:prstGeom>
          <a:ln>
            <a:solidFill>
              <a:srgbClr val="928F21"/>
            </a:solidFill>
          </a:ln>
        </p:spPr>
        <p:txBody>
          <a:bodyPr wrap="square">
            <a:spAutoFit/>
          </a:bodyPr>
          <a:lstStyle/>
          <a:p>
            <a:pPr>
              <a:buFont typeface="Calibri" panose="020F0502020204030204" pitchFamily="34" charset="0"/>
              <a:buAutoNum type="arabicPeriod"/>
              <a:defRPr/>
            </a:pPr>
            <a:r>
              <a:rPr lang="en-US" altLang="en-US" sz="2800" b="1" u="sng" dirty="0">
                <a:solidFill>
                  <a:srgbClr val="FF0000"/>
                </a:solidFill>
                <a:cs typeface="Arial" panose="020B0604020202020204" pitchFamily="34" charset="0"/>
              </a:rPr>
              <a:t>Job content: 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800" b="1" dirty="0">
                <a:cs typeface="Arial" panose="020B0604020202020204" pitchFamily="34" charset="0"/>
              </a:rPr>
              <a:t>monotony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800" b="1" dirty="0">
                <a:cs typeface="Arial" panose="020B0604020202020204" pitchFamily="34" charset="0"/>
              </a:rPr>
              <a:t>under-stimulation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800" b="1" dirty="0">
                <a:cs typeface="Arial" panose="020B0604020202020204" pitchFamily="34" charset="0"/>
              </a:rPr>
              <a:t>meaningless of tasks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800" b="1" dirty="0">
                <a:cs typeface="Arial" panose="020B0604020202020204" pitchFamily="34" charset="0"/>
              </a:rPr>
              <a:t>lack of variety, etc</a:t>
            </a:r>
            <a:r>
              <a:rPr lang="en-US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4790734"/>
            <a:ext cx="506147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alibri" panose="020F0502020204030204" pitchFamily="34" charset="0"/>
              <a:buAutoNum type="arabicPeriod" startAt="2"/>
              <a:defRPr/>
            </a:pPr>
            <a:r>
              <a:rPr lang="en-US" altLang="en-US" sz="2800" b="1" u="sng" dirty="0">
                <a:solidFill>
                  <a:srgbClr val="FF0000"/>
                </a:solidFill>
                <a:cs typeface="Arial" panose="020B0604020202020204" pitchFamily="34" charset="0"/>
              </a:rPr>
              <a:t>Work load and work pace</a:t>
            </a:r>
            <a:r>
              <a:rPr lang="ar-AE" sz="2800" dirty="0">
                <a:solidFill>
                  <a:srgbClr val="000000"/>
                </a:solidFill>
              </a:rPr>
              <a:t> </a:t>
            </a:r>
            <a:r>
              <a:rPr lang="ar-AE" sz="1200" dirty="0">
                <a:solidFill>
                  <a:srgbClr val="000000"/>
                </a:solidFill>
              </a:rPr>
              <a:t>طريقة السير </a:t>
            </a:r>
            <a:r>
              <a:rPr lang="en-US" altLang="en-US" sz="1200" b="1" u="sng" dirty="0">
                <a:solidFill>
                  <a:srgbClr val="FF0000"/>
                </a:solidFill>
                <a:cs typeface="Arial" panose="020B0604020202020204" pitchFamily="34" charset="0"/>
              </a:rPr>
              <a:t>:</a:t>
            </a:r>
            <a:r>
              <a:rPr lang="en-US" altLang="en-US" sz="12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endParaRPr lang="en-US" altLang="en-US" sz="1200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800" b="1" dirty="0">
                <a:cs typeface="Arial" panose="020B0604020202020204" pitchFamily="34" charset="0"/>
              </a:rPr>
              <a:t>too much or too little to do</a:t>
            </a:r>
            <a:r>
              <a:rPr lang="en-US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, 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work under time pressure</a:t>
            </a:r>
            <a:r>
              <a:rPr lang="en-US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, </a:t>
            </a:r>
            <a:r>
              <a:rPr lang="en-US" alt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etc</a:t>
            </a:r>
            <a:endParaRPr lang="en-US" altLang="en-US" sz="2800" dirty="0"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95164" y="1110065"/>
            <a:ext cx="4766891" cy="2246769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u="sng" dirty="0">
                <a:solidFill>
                  <a:srgbClr val="FF0000"/>
                </a:solidFill>
                <a:cs typeface="Arial" pitchFamily="34" charset="0"/>
              </a:rPr>
              <a:t>3.Working hours: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800" b="1" dirty="0">
                <a:cs typeface="Arial" pitchFamily="34" charset="0"/>
              </a:rPr>
              <a:t>strict or inflexible, 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800" b="1" dirty="0">
                <a:cs typeface="Arial" pitchFamily="34" charset="0"/>
              </a:rPr>
              <a:t>long and unsocial, 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800" b="1" dirty="0">
                <a:cs typeface="Arial" pitchFamily="34" charset="0"/>
              </a:rPr>
              <a:t>unpredictable, 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800" b="1" dirty="0">
                <a:cs typeface="Arial" pitchFamily="34" charset="0"/>
              </a:rPr>
              <a:t>badly designed shift systems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.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36597" y="3528302"/>
            <a:ext cx="4332963" cy="3108543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u="sng" dirty="0">
                <a:solidFill>
                  <a:srgbClr val="FF0000"/>
                </a:solidFill>
                <a:cs typeface="Arial" pitchFamily="34" charset="0"/>
              </a:rPr>
              <a:t>4.Participation and control:</a:t>
            </a: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lack of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participation in </a:t>
            </a:r>
          </a:p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       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decision-making, </a:t>
            </a: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lack of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control over work 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processes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, 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pace, hours, </a:t>
            </a:r>
          </a:p>
          <a:p>
            <a:pPr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  methods, and the work environment</a:t>
            </a:r>
            <a:endParaRPr lang="en-MY" sz="2800" b="1" dirty="0"/>
          </a:p>
        </p:txBody>
      </p:sp>
      <p:sp>
        <p:nvSpPr>
          <p:cNvPr id="9" name="Rectangle 8"/>
          <p:cNvSpPr/>
          <p:nvPr/>
        </p:nvSpPr>
        <p:spPr>
          <a:xfrm>
            <a:off x="183667" y="1815881"/>
            <a:ext cx="419239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A</a:t>
            </a:r>
            <a:r>
              <a:rPr lang="en-US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.  </a:t>
            </a:r>
            <a:r>
              <a:rPr lang="en-US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Work content includes</a:t>
            </a:r>
            <a:r>
              <a:rPr lang="en-US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6866428" y="6394529"/>
            <a:ext cx="219308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b="1" dirty="0"/>
              <a:t> II Work context </a:t>
            </a:r>
          </a:p>
        </p:txBody>
      </p:sp>
      <p:pic>
        <p:nvPicPr>
          <p:cNvPr id="13" name="Picture 12" descr="woman biting pencil while sitting on chair in front of computer during day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2182" y="13769"/>
            <a:ext cx="1472214" cy="1282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528763" y="3422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571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822" y="431074"/>
            <a:ext cx="8595361" cy="5826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986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727657"/>
            <a:ext cx="8476550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600" b="1" dirty="0">
                <a:latin typeface="Garamond" pitchFamily="18" charset="0"/>
              </a:rPr>
              <a:t>An industrial worker may be exposed to five types of hazards, depending upon his occupation</a:t>
            </a:r>
            <a:r>
              <a:rPr lang="en-MY" sz="2800" b="1" dirty="0">
                <a:latin typeface="Garamond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MY" sz="2800" dirty="0">
                <a:latin typeface="Garamond" pitchFamily="18" charset="0"/>
              </a:rPr>
              <a:t>(</a:t>
            </a:r>
            <a:r>
              <a:rPr lang="en-MY" sz="2400" dirty="0">
                <a:latin typeface="Garamond" pitchFamily="18" charset="0"/>
              </a:rPr>
              <a:t>a) </a:t>
            </a:r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Physical hazards</a:t>
            </a:r>
          </a:p>
          <a:p>
            <a:pPr>
              <a:lnSpc>
                <a:spcPct val="150000"/>
              </a:lnSpc>
            </a:pPr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(b)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Chemical hazard</a:t>
            </a:r>
            <a:r>
              <a:rPr lang="en-MY" sz="2400" b="1" dirty="0">
                <a:solidFill>
                  <a:schemeClr val="accent1"/>
                </a:solidFill>
                <a:latin typeface="Garamond" pitchFamily="18" charset="0"/>
              </a:rPr>
              <a:t>s</a:t>
            </a:r>
          </a:p>
          <a:p>
            <a:pPr>
              <a:lnSpc>
                <a:spcPct val="150000"/>
              </a:lnSpc>
            </a:pPr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(c)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Biological hazards</a:t>
            </a:r>
          </a:p>
          <a:p>
            <a:pPr>
              <a:lnSpc>
                <a:spcPct val="150000"/>
              </a:lnSpc>
            </a:pPr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(d) Mechanical hazards</a:t>
            </a:r>
          </a:p>
          <a:p>
            <a:pPr>
              <a:lnSpc>
                <a:spcPct val="150000"/>
              </a:lnSpc>
            </a:pPr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(e)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347779" y="817548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OCCUPATIONAL   HAZARDS</a:t>
            </a:r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949" y="3542016"/>
            <a:ext cx="49400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endParaRPr lang="en-MY" sz="2800" b="1" dirty="0">
              <a:solidFill>
                <a:srgbClr val="FFC000"/>
              </a:solidFill>
              <a:latin typeface="Garamond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36043" y="2244680"/>
            <a:ext cx="4788024" cy="4675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0760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3861048"/>
            <a:ext cx="62646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Psycho-social hazards</a:t>
            </a:r>
          </a:p>
          <a:p>
            <a:r>
              <a:rPr lang="en-US" sz="40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           1</a:t>
            </a:r>
            <a:endParaRPr lang="en-MY" sz="4000" dirty="0">
              <a:solidFill>
                <a:srgbClr val="FF0000"/>
              </a:solidFill>
              <a:latin typeface="Garamond" pitchFamily="18" charset="0"/>
            </a:endParaRPr>
          </a:p>
        </p:txBody>
      </p:sp>
      <p:pic>
        <p:nvPicPr>
          <p:cNvPr id="6" name="Picture 1" descr="painter Nikolas Sider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88640"/>
            <a:ext cx="4187622" cy="3429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9743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3757"/>
            <a:ext cx="9069911" cy="6617196"/>
          </a:xfrm>
          <a:prstGeom prst="rect">
            <a:avLst/>
          </a:prstGeom>
          <a:ln w="15875">
            <a:noFill/>
          </a:ln>
        </p:spPr>
        <p:txBody>
          <a:bodyPr wrap="square">
            <a:spAutoFit/>
          </a:bodyPr>
          <a:lstStyle/>
          <a:p>
            <a:r>
              <a:rPr lang="en-MY" sz="3200" b="1" dirty="0">
                <a:solidFill>
                  <a:srgbClr val="FF0000"/>
                </a:solidFill>
                <a:latin typeface="Garamond" pitchFamily="18" charset="0"/>
              </a:rPr>
              <a:t>         Psychosocial hazards</a:t>
            </a:r>
            <a:endParaRPr lang="en-MY" sz="2600" b="1" dirty="0">
              <a:latin typeface="Garamond" pitchFamily="18" charset="0"/>
            </a:endParaRPr>
          </a:p>
          <a:p>
            <a:r>
              <a:rPr lang="en-MY" sz="2800" b="1" dirty="0"/>
              <a:t>The psychosocial hazards, arise from the workers' </a:t>
            </a:r>
          </a:p>
          <a:p>
            <a:r>
              <a:rPr lang="en-MY" sz="2800" b="1" dirty="0">
                <a:solidFill>
                  <a:srgbClr val="0070C0"/>
                </a:solidFill>
              </a:rPr>
              <a:t>    </a:t>
            </a:r>
            <a:r>
              <a:rPr lang="en-MY" sz="2800" b="1" dirty="0">
                <a:solidFill>
                  <a:schemeClr val="accent1">
                    <a:lumMod val="50000"/>
                  </a:schemeClr>
                </a:solidFill>
              </a:rPr>
              <a:t>failure to adapt </a:t>
            </a:r>
            <a:r>
              <a:rPr lang="en-MY" sz="2800" b="1" dirty="0"/>
              <a:t>to an </a:t>
            </a:r>
            <a:r>
              <a:rPr lang="en-MY" sz="2800" b="1" dirty="0">
                <a:solidFill>
                  <a:schemeClr val="accent1">
                    <a:lumMod val="50000"/>
                  </a:schemeClr>
                </a:solidFill>
              </a:rPr>
              <a:t>alien psychosocial </a:t>
            </a:r>
            <a:r>
              <a:rPr lang="en-MY" sz="2800" b="1" dirty="0"/>
              <a:t>environment</a:t>
            </a:r>
            <a:r>
              <a:rPr lang="en-MY" sz="2400" b="1" dirty="0"/>
              <a:t>.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800" b="1" dirty="0">
                <a:solidFill>
                  <a:srgbClr val="7030A0"/>
                </a:solidFill>
              </a:rPr>
              <a:t>        Frustration,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800" b="1" dirty="0">
                <a:solidFill>
                  <a:srgbClr val="7030A0"/>
                </a:solidFill>
              </a:rPr>
              <a:t>  lack of job satisfaction,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800" b="1" dirty="0">
                <a:solidFill>
                  <a:srgbClr val="7030A0"/>
                </a:solidFill>
              </a:rPr>
              <a:t>      insecurity,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800" b="1" dirty="0">
                <a:solidFill>
                  <a:srgbClr val="7030A0"/>
                </a:solidFill>
              </a:rPr>
              <a:t> poor human relationships,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800" b="1" dirty="0">
                <a:solidFill>
                  <a:srgbClr val="7030A0"/>
                </a:solidFill>
              </a:rPr>
              <a:t>  emotional tension </a:t>
            </a:r>
          </a:p>
          <a:p>
            <a:endParaRPr lang="en-MY" sz="1400" b="1" dirty="0">
              <a:latin typeface="Garamond" pitchFamily="18" charset="0"/>
            </a:endParaRPr>
          </a:p>
          <a:p>
            <a:endParaRPr lang="en-MY" sz="1400" b="1" dirty="0"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700" b="1" dirty="0"/>
              <a:t>The </a:t>
            </a:r>
            <a:r>
              <a:rPr lang="en-MY" sz="2700" b="1" dirty="0">
                <a:solidFill>
                  <a:srgbClr val="FF0000"/>
                </a:solidFill>
              </a:rPr>
              <a:t>capacity </a:t>
            </a:r>
            <a:r>
              <a:rPr lang="en-MY" sz="2700" b="1" dirty="0"/>
              <a:t>to </a:t>
            </a:r>
            <a:r>
              <a:rPr lang="en-MY" sz="2700" b="1" dirty="0">
                <a:solidFill>
                  <a:srgbClr val="0070C0"/>
                </a:solidFill>
              </a:rPr>
              <a:t>adapt to different working </a:t>
            </a:r>
            <a:r>
              <a:rPr lang="en-MY" sz="2700" b="1" dirty="0"/>
              <a:t>environments</a:t>
            </a:r>
          </a:p>
          <a:p>
            <a:r>
              <a:rPr lang="en-MY" sz="2700" b="1" dirty="0"/>
              <a:t>      is </a:t>
            </a:r>
            <a:r>
              <a:rPr lang="en-MY" sz="2700" b="1" i="1" dirty="0">
                <a:solidFill>
                  <a:srgbClr val="FF0000"/>
                </a:solidFill>
              </a:rPr>
              <a:t>influenced by many factors</a:t>
            </a:r>
            <a:r>
              <a:rPr lang="en-MY" sz="2700" i="1" dirty="0">
                <a:solidFill>
                  <a:srgbClr val="FF0000"/>
                </a:solidFill>
              </a:rPr>
              <a:t> </a:t>
            </a:r>
            <a:r>
              <a:rPr lang="en-MY" sz="2700" b="1" i="1" dirty="0"/>
              <a:t>such as;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700" b="1" i="1" dirty="0"/>
              <a:t>Education,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700" b="1" i="1" dirty="0"/>
              <a:t>Cultural </a:t>
            </a:r>
            <a:r>
              <a:rPr lang="en-MY" sz="2700" b="1" dirty="0"/>
              <a:t>background,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700" b="1" dirty="0"/>
              <a:t>Family Life,       Social habits, and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700" b="1" dirty="0"/>
              <a:t>what the worker expects from employment</a:t>
            </a:r>
            <a:r>
              <a:rPr lang="en-MY" sz="2700" b="1" dirty="0">
                <a:solidFill>
                  <a:srgbClr val="7030A0"/>
                </a:solidFill>
              </a:rPr>
              <a:t>. </a:t>
            </a:r>
          </a:p>
        </p:txBody>
      </p:sp>
      <p:sp>
        <p:nvSpPr>
          <p:cNvPr id="3" name="Rectangle 2"/>
          <p:cNvSpPr/>
          <p:nvPr/>
        </p:nvSpPr>
        <p:spPr>
          <a:xfrm>
            <a:off x="4444159" y="1982673"/>
            <a:ext cx="4412891" cy="1692771"/>
          </a:xfrm>
          <a:prstGeom prst="rect">
            <a:avLst/>
          </a:prstGeom>
          <a:ln w="158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MY" sz="2600" dirty="0">
                <a:latin typeface="Garamond" pitchFamily="18" charset="0"/>
              </a:rPr>
              <a:t>are </a:t>
            </a:r>
            <a:r>
              <a:rPr lang="en-MY" sz="2600" b="1" dirty="0">
                <a:latin typeface="Garamond" pitchFamily="18" charset="0"/>
              </a:rPr>
              <a:t>some of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the psychosocial factors</a:t>
            </a:r>
            <a:r>
              <a:rPr lang="en-MY" sz="2600" b="1" dirty="0">
                <a:latin typeface="Garamond" pitchFamily="18" charset="0"/>
              </a:rPr>
              <a:t> which may undermine both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physical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and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mental</a:t>
            </a:r>
          </a:p>
          <a:p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   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health of the workers</a:t>
            </a:r>
            <a:r>
              <a:rPr lang="en-MY" sz="2600" dirty="0">
                <a:solidFill>
                  <a:srgbClr val="002060"/>
                </a:solidFill>
                <a:latin typeface="Garamond" pitchFamily="18" charset="0"/>
              </a:rPr>
              <a:t>. </a:t>
            </a:r>
          </a:p>
        </p:txBody>
      </p:sp>
      <p:sp>
        <p:nvSpPr>
          <p:cNvPr id="4" name="Right Brace 3"/>
          <p:cNvSpPr/>
          <p:nvPr/>
        </p:nvSpPr>
        <p:spPr>
          <a:xfrm>
            <a:off x="3438005" y="2473573"/>
            <a:ext cx="1487134" cy="1538136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Right Arrow 4"/>
          <p:cNvSpPr/>
          <p:nvPr/>
        </p:nvSpPr>
        <p:spPr>
          <a:xfrm>
            <a:off x="7878642" y="618632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9" name="Picture 1" descr="painter Nikolas Sideri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1889" y="0"/>
            <a:ext cx="1383154" cy="1111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3223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016" y="259692"/>
            <a:ext cx="9145016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800" b="1" dirty="0"/>
              <a:t>Reports from various parts of the world </a:t>
            </a:r>
            <a:r>
              <a:rPr lang="en-MY" sz="2800" b="1" dirty="0">
                <a:solidFill>
                  <a:schemeClr val="tx2"/>
                </a:solidFill>
              </a:rPr>
              <a:t>indicate that;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>
                <a:solidFill>
                  <a:schemeClr val="tx2"/>
                </a:solidFill>
              </a:rPr>
              <a:t> </a:t>
            </a:r>
            <a:r>
              <a:rPr lang="en-MY" sz="2800" b="1" dirty="0">
                <a:solidFill>
                  <a:srgbClr val="FF0000"/>
                </a:solidFill>
              </a:rPr>
              <a:t>physical factors </a:t>
            </a:r>
            <a:r>
              <a:rPr lang="en-MY" sz="2400" b="1" dirty="0">
                <a:solidFill>
                  <a:schemeClr val="tx2"/>
                </a:solidFill>
              </a:rPr>
              <a:t>(</a:t>
            </a:r>
            <a:r>
              <a:rPr lang="en-MY" sz="2400" b="1" i="1" dirty="0">
                <a:solidFill>
                  <a:schemeClr val="tx2"/>
                </a:solidFill>
              </a:rPr>
              <a:t>heat, noise, poor lighting) </a:t>
            </a:r>
            <a:r>
              <a:rPr lang="en-MY" sz="2800" b="1" dirty="0">
                <a:solidFill>
                  <a:schemeClr val="tx2"/>
                </a:solidFill>
              </a:rPr>
              <a:t>also </a:t>
            </a:r>
            <a:r>
              <a:rPr lang="en-MY" sz="2800" b="1" dirty="0">
                <a:solidFill>
                  <a:srgbClr val="0070C0"/>
                </a:solidFill>
              </a:rPr>
              <a:t>play a major role  </a:t>
            </a:r>
            <a:r>
              <a:rPr lang="en-MY" sz="2800" b="1" dirty="0">
                <a:solidFill>
                  <a:schemeClr val="tx2"/>
                </a:solidFill>
              </a:rPr>
              <a:t>in adding to or</a:t>
            </a:r>
            <a:r>
              <a:rPr lang="en-MY" sz="2800" b="1" dirty="0">
                <a:solidFill>
                  <a:srgbClr val="FF0000"/>
                </a:solidFill>
              </a:rPr>
              <a:t> precipitating </a:t>
            </a:r>
            <a:r>
              <a:rPr lang="en-MY" sz="2800" b="1" dirty="0">
                <a:solidFill>
                  <a:schemeClr val="tx2"/>
                </a:solidFill>
              </a:rPr>
              <a:t>mental disorders </a:t>
            </a:r>
            <a:r>
              <a:rPr lang="en-MY" sz="2800" b="1" dirty="0"/>
              <a:t>among workers.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/>
              <a:t>The </a:t>
            </a:r>
            <a:r>
              <a:rPr lang="en-MY" sz="2800" b="1" dirty="0">
                <a:solidFill>
                  <a:srgbClr val="FF0000"/>
                </a:solidFill>
              </a:rPr>
              <a:t>increasing stress </a:t>
            </a:r>
            <a:r>
              <a:rPr lang="en-MY" sz="2800" b="1" dirty="0">
                <a:solidFill>
                  <a:srgbClr val="0070C0"/>
                </a:solidFill>
              </a:rPr>
              <a:t>on automation</a:t>
            </a:r>
            <a:r>
              <a:rPr lang="en-MY" sz="2800" b="1" dirty="0"/>
              <a:t>, </a:t>
            </a:r>
            <a:r>
              <a:rPr lang="en-MY" sz="2800" b="1" dirty="0">
                <a:solidFill>
                  <a:srgbClr val="0070C0"/>
                </a:solidFill>
              </a:rPr>
              <a:t>electronic operations </a:t>
            </a:r>
            <a:r>
              <a:rPr lang="en-MY" sz="2800" b="1" dirty="0"/>
              <a:t>and </a:t>
            </a:r>
            <a:r>
              <a:rPr lang="en-MY" sz="2800" b="1" dirty="0">
                <a:solidFill>
                  <a:srgbClr val="0070C0"/>
                </a:solidFill>
              </a:rPr>
              <a:t>nuclear energy </a:t>
            </a:r>
            <a:r>
              <a:rPr lang="en-MY" sz="2800" b="1" dirty="0"/>
              <a:t>may introduce </a:t>
            </a:r>
            <a:r>
              <a:rPr lang="en-MY" sz="2800" b="1" dirty="0">
                <a:solidFill>
                  <a:srgbClr val="FF0000"/>
                </a:solidFill>
              </a:rPr>
              <a:t>newer psychosocial  health</a:t>
            </a:r>
            <a:r>
              <a:rPr lang="en-MY" sz="2800" b="1" dirty="0"/>
              <a:t> problems in industry</a:t>
            </a:r>
            <a:r>
              <a:rPr lang="en-MY" sz="2800" dirty="0"/>
              <a:t>. </a:t>
            </a:r>
          </a:p>
          <a:p>
            <a:endParaRPr lang="en-MY" sz="2400" dirty="0"/>
          </a:p>
          <a:p>
            <a:pPr marL="457200" indent="-457200">
              <a:buFont typeface="Wingdings" pitchFamily="2" charset="2"/>
              <a:buChar char="q"/>
            </a:pPr>
            <a:r>
              <a:rPr lang="en-MY" sz="2600" b="1" dirty="0">
                <a:solidFill>
                  <a:srgbClr val="FF0000"/>
                </a:solidFill>
              </a:rPr>
              <a:t>Psychosocial</a:t>
            </a:r>
            <a:r>
              <a:rPr lang="en-MY" sz="2600" b="1" dirty="0">
                <a:solidFill>
                  <a:schemeClr val="tx2"/>
                </a:solidFill>
              </a:rPr>
              <a:t> hazards </a:t>
            </a:r>
            <a:r>
              <a:rPr lang="en-MY" sz="2600" b="1" dirty="0">
                <a:solidFill>
                  <a:srgbClr val="FF0000"/>
                </a:solidFill>
              </a:rPr>
              <a:t>are therefore</a:t>
            </a:r>
            <a:r>
              <a:rPr lang="en-MY" sz="2600" b="1" dirty="0">
                <a:solidFill>
                  <a:schemeClr val="tx2"/>
                </a:solidFill>
              </a:rPr>
              <a:t>, assuming, </a:t>
            </a:r>
            <a:r>
              <a:rPr lang="en-MY" sz="2600" b="1" dirty="0">
                <a:solidFill>
                  <a:srgbClr val="FF0000"/>
                </a:solidFill>
              </a:rPr>
              <a:t>more importance </a:t>
            </a:r>
            <a:r>
              <a:rPr lang="en-MY" sz="2600" b="1" dirty="0">
                <a:solidFill>
                  <a:schemeClr val="tx2"/>
                </a:solidFill>
              </a:rPr>
              <a:t>than physical or chemical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600" b="1" dirty="0">
                <a:solidFill>
                  <a:srgbClr val="7030A0"/>
                </a:solidFill>
              </a:rPr>
              <a:t>For some </a:t>
            </a:r>
            <a:r>
              <a:rPr lang="en-US" sz="2600" b="1" dirty="0">
                <a:solidFill>
                  <a:srgbClr val="FF0000"/>
                </a:solidFill>
              </a:rPr>
              <a:t>decades</a:t>
            </a:r>
            <a:r>
              <a:rPr lang="en-US" sz="2600" dirty="0"/>
              <a:t>, there has been growing </a:t>
            </a:r>
            <a:r>
              <a:rPr lang="en-US" sz="2600" b="1" dirty="0">
                <a:solidFill>
                  <a:srgbClr val="FF0000"/>
                </a:solidFill>
              </a:rPr>
              <a:t>concern</a:t>
            </a:r>
            <a:r>
              <a:rPr lang="en-US" sz="2600" b="1" dirty="0"/>
              <a:t> about the </a:t>
            </a:r>
            <a:r>
              <a:rPr lang="en-US" sz="2600" b="1" dirty="0">
                <a:solidFill>
                  <a:srgbClr val="002060"/>
                </a:solidFill>
              </a:rPr>
              <a:t>causes and health consequences of psychosocial risks,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/>
              <a:t>particularly </a:t>
            </a:r>
            <a:r>
              <a:rPr lang="en-US" sz="2600" b="1" dirty="0"/>
              <a:t>in industrialized </a:t>
            </a:r>
            <a:r>
              <a:rPr lang="en-US" sz="2600" dirty="0"/>
              <a:t>countries</a:t>
            </a:r>
            <a:endParaRPr lang="en-MY" sz="2600" b="1" dirty="0">
              <a:solidFill>
                <a:schemeClr val="tx2"/>
              </a:solidFill>
            </a:endParaRP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US" sz="2600" b="1" dirty="0">
                <a:cs typeface="Arial" pitchFamily="34" charset="0"/>
              </a:rPr>
              <a:t>Psychosocial risks </a:t>
            </a:r>
            <a:r>
              <a:rPr lang="en-US" sz="2600" dirty="0">
                <a:cs typeface="Arial" pitchFamily="34" charset="0"/>
              </a:rPr>
              <a:t>are being increasingly </a:t>
            </a:r>
            <a:r>
              <a:rPr lang="en-MY" sz="2600" dirty="0"/>
              <a:t>recognized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b="1" dirty="0">
                <a:cs typeface="Arial" pitchFamily="34" charset="0"/>
              </a:rPr>
              <a:t>as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US" sz="2600" b="1" dirty="0">
                <a:solidFill>
                  <a:srgbClr val="FF0000"/>
                </a:solidFill>
                <a:cs typeface="Arial" pitchFamily="34" charset="0"/>
              </a:rPr>
              <a:t>major public health </a:t>
            </a:r>
            <a:r>
              <a:rPr lang="en-US" sz="2600" b="1" dirty="0">
                <a:solidFill>
                  <a:srgbClr val="002060"/>
                </a:solidFill>
                <a:cs typeface="Arial" pitchFamily="34" charset="0"/>
              </a:rPr>
              <a:t>concerns in industrialized countries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. </a:t>
            </a:r>
          </a:p>
        </p:txBody>
      </p:sp>
      <p:pic>
        <p:nvPicPr>
          <p:cNvPr id="8" name="Picture 1" descr="painter Nikolas Sideri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268" y="2793094"/>
            <a:ext cx="1397007" cy="982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ight Arrow 1"/>
          <p:cNvSpPr/>
          <p:nvPr/>
        </p:nvSpPr>
        <p:spPr>
          <a:xfrm>
            <a:off x="6522516" y="6449906"/>
            <a:ext cx="24117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Garamond" pitchFamily="18" charset="0"/>
                <a:cs typeface="Arial" pitchFamily="34" charset="0"/>
              </a:rPr>
              <a:t>processes of globalization </a:t>
            </a:r>
            <a:endParaRPr lang="en-MY" sz="1200" b="1" dirty="0"/>
          </a:p>
        </p:txBody>
      </p:sp>
    </p:spTree>
    <p:extLst>
      <p:ext uri="{BB962C8B-B14F-4D97-AF65-F5344CB8AC3E}">
        <p14:creationId xmlns:p14="http://schemas.microsoft.com/office/powerpoint/2010/main" val="1542693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91607" y="175573"/>
            <a:ext cx="923014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  <a:defRPr/>
            </a:pPr>
            <a:r>
              <a:rPr lang="en-US" sz="2800" b="1" dirty="0">
                <a:cs typeface="Arial" pitchFamily="34" charset="0"/>
              </a:rPr>
              <a:t>However, due to processes of globalization and changes in</a:t>
            </a:r>
          </a:p>
          <a:p>
            <a:pPr>
              <a:defRPr/>
            </a:pPr>
            <a:r>
              <a:rPr lang="en-US" sz="2800" b="1" dirty="0">
                <a:cs typeface="Arial" pitchFamily="34" charset="0"/>
              </a:rPr>
              <a:t>     the nature of work, </a:t>
            </a:r>
          </a:p>
          <a:p>
            <a:pPr>
              <a:defRPr/>
            </a:pP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    these risks </a:t>
            </a:r>
            <a:r>
              <a:rPr lang="en-US" sz="2800" b="1" dirty="0">
                <a:cs typeface="Arial" pitchFamily="34" charset="0"/>
              </a:rPr>
              <a:t>are </a:t>
            </a:r>
            <a:r>
              <a:rPr lang="en-US" sz="2800" b="1" dirty="0">
                <a:solidFill>
                  <a:srgbClr val="7030A0"/>
                </a:solidFill>
                <a:cs typeface="Arial" pitchFamily="34" charset="0"/>
              </a:rPr>
              <a:t>not limited </a:t>
            </a:r>
            <a:r>
              <a:rPr lang="en-US" sz="2800" b="1" dirty="0">
                <a:cs typeface="Arial" pitchFamily="34" charset="0"/>
              </a:rPr>
              <a:t>to the developed world, </a:t>
            </a:r>
            <a:r>
              <a:rPr lang="en-US" sz="2800" b="1" dirty="0"/>
              <a:t>and </a:t>
            </a:r>
          </a:p>
          <a:p>
            <a:pPr>
              <a:defRPr/>
            </a:pPr>
            <a:r>
              <a:rPr lang="en-US" sz="2800" b="1" dirty="0">
                <a:solidFill>
                  <a:srgbClr val="0070C0"/>
                </a:solidFill>
              </a:rPr>
              <a:t>      </a:t>
            </a:r>
            <a:r>
              <a:rPr lang="en-US" sz="2800" b="1" dirty="0">
                <a:solidFill>
                  <a:srgbClr val="7030A0"/>
                </a:solidFill>
              </a:rPr>
              <a:t>only  recently </a:t>
            </a:r>
            <a:r>
              <a:rPr lang="en-US" sz="2800" b="1" dirty="0">
                <a:solidFill>
                  <a:srgbClr val="0070C0"/>
                </a:solidFill>
              </a:rPr>
              <a:t>in developing countries</a:t>
            </a:r>
            <a:endParaRPr lang="ar-EG" sz="2800" b="1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sz="2600" b="1" dirty="0">
                <a:latin typeface="Garamond" pitchFamily="18" charset="0"/>
                <a:cs typeface="Arial" pitchFamily="34" charset="0"/>
              </a:rPr>
              <a:t>   </a:t>
            </a:r>
            <a:r>
              <a:rPr lang="en-US" sz="2800" b="1" dirty="0">
                <a:solidFill>
                  <a:srgbClr val="7030A0"/>
                </a:solidFill>
                <a:cs typeface="Arial" pitchFamily="34" charset="0"/>
              </a:rPr>
              <a:t>Along with existing </a:t>
            </a: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difficulties</a:t>
            </a:r>
            <a:r>
              <a:rPr lang="en-US" sz="2800" b="1" dirty="0">
                <a:solidFill>
                  <a:srgbClr val="7030A0"/>
                </a:solidFill>
                <a:cs typeface="Arial" pitchFamily="34" charset="0"/>
              </a:rPr>
              <a:t> in controlling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a lack </a:t>
            </a: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of awareness of psychosocial risks</a:t>
            </a:r>
            <a:r>
              <a:rPr lang="en-US" sz="2800" dirty="0">
                <a:solidFill>
                  <a:srgbClr val="002060"/>
                </a:solidFill>
                <a:cs typeface="Arial" pitchFamily="34" charset="0"/>
              </a:rPr>
              <a:t> and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shortage </a:t>
            </a: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of resources</a:t>
            </a:r>
            <a:r>
              <a:rPr lang="en-US" sz="2800" dirty="0">
                <a:solidFill>
                  <a:srgbClr val="002060"/>
                </a:solidFill>
                <a:cs typeface="Arial" pitchFamily="34" charset="0"/>
              </a:rPr>
              <a:t> to deal with them</a:t>
            </a:r>
          </a:p>
          <a:p>
            <a:pPr>
              <a:defRPr/>
            </a:pPr>
            <a:endParaRPr lang="en-US" sz="2800" dirty="0">
              <a:solidFill>
                <a:srgbClr val="002060"/>
              </a:solidFill>
              <a:cs typeface="Arial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600" b="1" u="sng" dirty="0">
                <a:solidFill>
                  <a:srgbClr val="C00000"/>
                </a:solidFill>
              </a:rPr>
              <a:t>The health effects can be classified </a:t>
            </a:r>
            <a:r>
              <a:rPr lang="en-MY" sz="2600" b="1" dirty="0">
                <a:solidFill>
                  <a:srgbClr val="C00000"/>
                </a:solidFill>
              </a:rPr>
              <a:t>in </a:t>
            </a:r>
            <a:r>
              <a:rPr lang="en-MY" sz="2600" b="1" dirty="0">
                <a:solidFill>
                  <a:srgbClr val="FF0000"/>
                </a:solidFill>
              </a:rPr>
              <a:t>Two Main categories</a:t>
            </a:r>
            <a:r>
              <a:rPr lang="en-MY" sz="2800" b="1" dirty="0">
                <a:solidFill>
                  <a:srgbClr val="C00000"/>
                </a:solidFill>
                <a:latin typeface="Garamond" pitchFamily="18" charset="0"/>
              </a:rPr>
              <a:t>: </a:t>
            </a:r>
          </a:p>
          <a:p>
            <a:pPr marL="514350" indent="-514350" algn="ctr">
              <a:buAutoNum type="alphaLcParenBoth"/>
            </a:pPr>
            <a:r>
              <a:rPr lang="en-MY" sz="2800" b="1" dirty="0">
                <a:solidFill>
                  <a:srgbClr val="FF0000"/>
                </a:solidFill>
              </a:rPr>
              <a:t>Psychological and behavioural </a:t>
            </a:r>
            <a:r>
              <a:rPr lang="en-MY" sz="2800" dirty="0"/>
              <a:t>changes :</a:t>
            </a:r>
          </a:p>
          <a:p>
            <a:pPr algn="ctr"/>
            <a:r>
              <a:rPr lang="en-MY" sz="2800" dirty="0"/>
              <a:t>    </a:t>
            </a:r>
            <a:r>
              <a:rPr lang="en-MY" sz="2400" b="1" dirty="0">
                <a:solidFill>
                  <a:srgbClr val="7030A0"/>
                </a:solidFill>
              </a:rPr>
              <a:t>including</a:t>
            </a:r>
            <a:r>
              <a:rPr lang="en-MY" sz="2400" dirty="0">
                <a:solidFill>
                  <a:srgbClr val="7030A0"/>
                </a:solidFill>
              </a:rPr>
              <a:t> ; </a:t>
            </a:r>
            <a:r>
              <a:rPr lang="en-MY" sz="2400" b="1" i="1" dirty="0">
                <a:solidFill>
                  <a:srgbClr val="0070C0"/>
                </a:solidFill>
              </a:rPr>
              <a:t>hostility, aggressiveness, anxiety, depression, tardiness, alcoholism,   drug abuse, sickness, absenteeism</a:t>
            </a:r>
            <a:r>
              <a:rPr lang="en-MY" sz="2000" b="1" dirty="0">
                <a:solidFill>
                  <a:srgbClr val="0070C0"/>
                </a:solidFill>
              </a:rPr>
              <a:t>;</a:t>
            </a:r>
          </a:p>
          <a:p>
            <a:r>
              <a:rPr lang="en-MY" sz="2800" dirty="0">
                <a:solidFill>
                  <a:srgbClr val="FF0000"/>
                </a:solidFill>
              </a:rPr>
              <a:t>                (b</a:t>
            </a:r>
            <a:r>
              <a:rPr lang="en-MY" sz="2800" b="1" dirty="0">
                <a:solidFill>
                  <a:srgbClr val="FF0000"/>
                </a:solidFill>
              </a:rPr>
              <a:t>) Psychosomatic ill health </a:t>
            </a:r>
            <a:r>
              <a:rPr lang="en-MY" sz="2800" dirty="0"/>
              <a:t>: </a:t>
            </a:r>
          </a:p>
          <a:p>
            <a:pPr algn="ctr"/>
            <a:r>
              <a:rPr lang="en-MY" sz="2800" dirty="0"/>
              <a:t> </a:t>
            </a:r>
            <a:r>
              <a:rPr lang="en-MY" sz="2800" b="1" dirty="0">
                <a:solidFill>
                  <a:srgbClr val="7030A0"/>
                </a:solidFill>
              </a:rPr>
              <a:t>including</a:t>
            </a:r>
            <a:r>
              <a:rPr lang="en-MY" sz="2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MY" sz="2800" b="1" i="1" dirty="0">
                <a:solidFill>
                  <a:srgbClr val="0070C0"/>
                </a:solidFill>
              </a:rPr>
              <a:t>: </a:t>
            </a:r>
            <a:r>
              <a:rPr lang="en-MY" sz="2400" b="1" i="1" dirty="0">
                <a:solidFill>
                  <a:srgbClr val="0070C0"/>
                </a:solidFill>
              </a:rPr>
              <a:t>fatigue, headache; pain in the shoulders, neck &amp; back; propensity to peptic ulcer, hypertension, heart disease and rapid aging</a:t>
            </a:r>
          </a:p>
        </p:txBody>
      </p:sp>
      <p:pic>
        <p:nvPicPr>
          <p:cNvPr id="5" name="Picture 1" descr="painter Nikolas Sideri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752" y="1206043"/>
            <a:ext cx="1425029" cy="1047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7122795" y="1729844"/>
            <a:ext cx="1909241" cy="1384995"/>
          </a:xfrm>
          <a:prstGeom prst="rect">
            <a:avLst/>
          </a:prstGeom>
          <a:ln w="158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in </a:t>
            </a:r>
          </a:p>
          <a:p>
            <a:pPr>
              <a:defRPr/>
            </a:pP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developing </a:t>
            </a:r>
          </a:p>
          <a:p>
            <a:pPr>
              <a:defRPr/>
            </a:pP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countries.</a:t>
            </a:r>
            <a:endParaRPr lang="en-MY" sz="2800" b="1" dirty="0">
              <a:solidFill>
                <a:srgbClr val="002060"/>
              </a:solidFill>
            </a:endParaRPr>
          </a:p>
        </p:txBody>
      </p:sp>
      <p:sp>
        <p:nvSpPr>
          <p:cNvPr id="6" name="Right Brace 5"/>
          <p:cNvSpPr/>
          <p:nvPr/>
        </p:nvSpPr>
        <p:spPr>
          <a:xfrm>
            <a:off x="6123008" y="1632031"/>
            <a:ext cx="783608" cy="1482808"/>
          </a:xfrm>
          <a:prstGeom prst="rightBrace">
            <a:avLst>
              <a:gd name="adj1" fmla="val 0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137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39931" y="116984"/>
            <a:ext cx="61527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C00000"/>
                </a:solidFill>
                <a:cs typeface="Times New Roman" pitchFamily="18" charset="0"/>
              </a:rPr>
              <a:t>Psycho-social hazards at workplace</a:t>
            </a:r>
            <a:endParaRPr lang="ar-EG" sz="3200" dirty="0"/>
          </a:p>
        </p:txBody>
      </p:sp>
      <p:sp>
        <p:nvSpPr>
          <p:cNvPr id="3" name="Rectangle 2"/>
          <p:cNvSpPr/>
          <p:nvPr/>
        </p:nvSpPr>
        <p:spPr>
          <a:xfrm>
            <a:off x="108261" y="710318"/>
            <a:ext cx="892899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2800" b="1" dirty="0">
                <a:solidFill>
                  <a:srgbClr val="FF0000"/>
                </a:solidFill>
                <a:cs typeface="Arial" panose="020B0604020202020204" pitchFamily="34" charset="0"/>
              </a:rPr>
              <a:t>       Definition:</a:t>
            </a:r>
            <a:r>
              <a:rPr lang="en-US" alt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</a:p>
          <a:p>
            <a:pPr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 defined in terms of </a:t>
            </a:r>
            <a:r>
              <a:rPr lang="en-US" altLang="en-US" sz="2800" b="1" dirty="0">
                <a:solidFill>
                  <a:srgbClr val="C00000"/>
                </a:solidFill>
                <a:cs typeface="Arial" panose="020B0604020202020204" pitchFamily="34" charset="0"/>
              </a:rPr>
              <a:t>interactions </a:t>
            </a:r>
            <a:r>
              <a:rPr lang="en-US" altLang="en-US" sz="2800" dirty="0">
                <a:cs typeface="Arial" panose="020B0604020202020204" pitchFamily="34" charset="0"/>
              </a:rPr>
              <a:t>among </a:t>
            </a:r>
            <a:r>
              <a:rPr lang="en-US" altLang="en-US" sz="2800" b="1" dirty="0">
                <a:solidFill>
                  <a:srgbClr val="002060"/>
                </a:solidFill>
                <a:cs typeface="Arial" panose="020B0604020202020204" pitchFamily="34" charset="0"/>
              </a:rPr>
              <a:t>job content</a:t>
            </a:r>
            <a:r>
              <a:rPr lang="en-US" altLang="en-US" sz="2800" b="1" dirty="0">
                <a:cs typeface="Arial" panose="020B0604020202020204" pitchFamily="34" charset="0"/>
              </a:rPr>
              <a:t>, </a:t>
            </a:r>
            <a:r>
              <a:rPr lang="en-US" altLang="en-US" sz="2800" b="1" dirty="0">
                <a:solidFill>
                  <a:srgbClr val="0070C0"/>
                </a:solidFill>
                <a:cs typeface="Arial" panose="020B0604020202020204" pitchFamily="34" charset="0"/>
              </a:rPr>
              <a:t>work organization </a:t>
            </a:r>
            <a:r>
              <a:rPr lang="en-US" altLang="en-US" sz="2800" dirty="0">
                <a:cs typeface="Arial" panose="020B0604020202020204" pitchFamily="34" charset="0"/>
              </a:rPr>
              <a:t>and</a:t>
            </a:r>
            <a:r>
              <a:rPr lang="en-US" altLang="en-US" sz="2800" b="1" dirty="0">
                <a:cs typeface="Arial" panose="020B0604020202020204" pitchFamily="34" charset="0"/>
              </a:rPr>
              <a:t> </a:t>
            </a:r>
            <a:r>
              <a:rPr lang="en-US" altLang="en-US" sz="2800" b="1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management</a:t>
            </a:r>
            <a:r>
              <a:rPr lang="en-US" altLang="en-US" sz="2800" u="sng" dirty="0">
                <a:cs typeface="Arial" panose="020B0604020202020204" pitchFamily="34" charset="0"/>
              </a:rPr>
              <a:t>,</a:t>
            </a:r>
            <a:r>
              <a:rPr lang="en-US" altLang="en-US" sz="2800" dirty="0">
                <a:cs typeface="Arial" panose="020B0604020202020204" pitchFamily="34" charset="0"/>
              </a:rPr>
              <a:t> and </a:t>
            </a:r>
            <a:r>
              <a:rPr lang="en-US" altLang="en-US" sz="2800" b="1" dirty="0">
                <a:solidFill>
                  <a:srgbClr val="7030A0"/>
                </a:solidFill>
                <a:cs typeface="Arial" panose="020B0604020202020204" pitchFamily="34" charset="0"/>
              </a:rPr>
              <a:t>other environmental 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and organizational </a:t>
            </a:r>
            <a:r>
              <a:rPr lang="en-US" altLang="en-US" sz="2800" b="1" dirty="0">
                <a:solidFill>
                  <a:srgbClr val="0070C0"/>
                </a:solidFill>
                <a:cs typeface="Arial" panose="020B0604020202020204" pitchFamily="34" charset="0"/>
              </a:rPr>
              <a:t>conditions</a:t>
            </a:r>
            <a:r>
              <a:rPr lang="en-US" altLang="en-US" sz="2800" b="1" dirty="0">
                <a:cs typeface="Arial" panose="020B0604020202020204" pitchFamily="34" charset="0"/>
              </a:rPr>
              <a:t>,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cs typeface="Arial" panose="020B0604020202020204" pitchFamily="34" charset="0"/>
              </a:rPr>
              <a:t>on the one hand</a:t>
            </a:r>
            <a:r>
              <a:rPr lang="en-US" altLang="en-US" sz="2800" b="1" dirty="0">
                <a:cs typeface="Arial" panose="020B0604020202020204" pitchFamily="34" charset="0"/>
              </a:rPr>
              <a:t>, </a:t>
            </a:r>
            <a:r>
              <a:rPr lang="en-US" altLang="en-US" sz="2800" dirty="0">
                <a:cs typeface="Arial" panose="020B0604020202020204" pitchFamily="34" charset="0"/>
              </a:rPr>
              <a:t>and the </a:t>
            </a:r>
            <a:r>
              <a:rPr lang="en-US" altLang="en-US" sz="2800" b="1" dirty="0">
                <a:solidFill>
                  <a:srgbClr val="7030A0"/>
                </a:solidFill>
                <a:cs typeface="Arial" panose="020B0604020202020204" pitchFamily="34" charset="0"/>
              </a:rPr>
              <a:t>employees‘ competencies</a:t>
            </a:r>
            <a:r>
              <a:rPr lang="en-US" altLang="en-US" sz="2800" b="1" u="sng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b="1" dirty="0">
                <a:solidFill>
                  <a:srgbClr val="002060"/>
                </a:solidFill>
                <a:cs typeface="Arial" panose="020B0604020202020204" pitchFamily="34" charset="0"/>
              </a:rPr>
              <a:t>and </a:t>
            </a:r>
            <a:r>
              <a:rPr lang="en-US" altLang="en-US" sz="2800" b="1" dirty="0">
                <a:solidFill>
                  <a:srgbClr val="004821"/>
                </a:solidFill>
                <a:cs typeface="Arial" panose="020B0604020202020204" pitchFamily="34" charset="0"/>
              </a:rPr>
              <a:t>needs</a:t>
            </a:r>
            <a:r>
              <a:rPr lang="en-US" altLang="en-US" sz="2800" b="1" dirty="0">
                <a:solidFill>
                  <a:srgbClr val="00B05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cs typeface="Arial" panose="020B0604020202020204" pitchFamily="34" charset="0"/>
              </a:rPr>
              <a:t>on the other. </a:t>
            </a:r>
            <a:endParaRPr lang="en-US" altLang="en-US" sz="2800" dirty="0"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As such, </a:t>
            </a:r>
            <a:r>
              <a:rPr lang="en-US" altLang="en-US" sz="2800" b="1" dirty="0">
                <a:cs typeface="Arial" panose="020B0604020202020204" pitchFamily="34" charset="0"/>
              </a:rPr>
              <a:t>they refer to those </a:t>
            </a:r>
            <a:r>
              <a:rPr lang="en-US" altLang="en-US" sz="2800" b="1" dirty="0">
                <a:solidFill>
                  <a:srgbClr val="002060"/>
                </a:solidFill>
                <a:cs typeface="Arial" panose="020B0604020202020204" pitchFamily="34" charset="0"/>
              </a:rPr>
              <a:t>interactions that prove to have a </a:t>
            </a:r>
            <a:r>
              <a:rPr lang="en-US" altLang="en-US" sz="2800" b="1" dirty="0">
                <a:solidFill>
                  <a:srgbClr val="FF0000"/>
                </a:solidFill>
                <a:cs typeface="Arial" panose="020B0604020202020204" pitchFamily="34" charset="0"/>
              </a:rPr>
              <a:t>hazardous influence </a:t>
            </a:r>
            <a:r>
              <a:rPr lang="en-US" altLang="en-US" sz="2800" b="1" dirty="0">
                <a:cs typeface="Arial" panose="020B0604020202020204" pitchFamily="34" charset="0"/>
              </a:rPr>
              <a:t>over </a:t>
            </a:r>
            <a:r>
              <a:rPr lang="en-US" altLang="en-US" sz="2800" b="1" dirty="0">
                <a:solidFill>
                  <a:srgbClr val="002060"/>
                </a:solidFill>
                <a:cs typeface="Arial" panose="020B0604020202020204" pitchFamily="34" charset="0"/>
              </a:rPr>
              <a:t>employees' health </a:t>
            </a:r>
            <a:r>
              <a:rPr lang="en-US" altLang="en-US" sz="2800" b="1" dirty="0">
                <a:cs typeface="Arial" panose="020B0604020202020204" pitchFamily="34" charset="0"/>
              </a:rPr>
              <a:t>through their </a:t>
            </a:r>
            <a:r>
              <a:rPr lang="en-US" altLang="en-US" sz="2800" b="1" dirty="0">
                <a:solidFill>
                  <a:srgbClr val="002060"/>
                </a:solidFill>
                <a:cs typeface="Arial" panose="020B0604020202020204" pitchFamily="34" charset="0"/>
              </a:rPr>
              <a:t>perceptions and experience</a:t>
            </a:r>
            <a:r>
              <a:rPr lang="en-US" altLang="en-US" sz="2800" b="1" dirty="0"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642223" y="4251123"/>
            <a:ext cx="2395030" cy="155513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1" eaLnBrk="1" hangingPunct="1">
              <a:defRPr/>
            </a:pP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employees‘ </a:t>
            </a:r>
          </a:p>
          <a:p>
            <a:pPr algn="ctr" eaLnBrk="1" hangingPunct="1">
              <a:defRPr/>
            </a:pP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Competencies</a:t>
            </a:r>
          </a:p>
          <a:p>
            <a:pPr algn="ctr" eaLnBrk="1" hangingPunct="1">
              <a:defRPr/>
            </a:pP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and needs</a:t>
            </a:r>
          </a:p>
        </p:txBody>
      </p:sp>
      <p:sp>
        <p:nvSpPr>
          <p:cNvPr id="6" name="Rectangle 5"/>
          <p:cNvSpPr/>
          <p:nvPr/>
        </p:nvSpPr>
        <p:spPr>
          <a:xfrm>
            <a:off x="360797" y="4239651"/>
            <a:ext cx="4211960" cy="2246769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buFontTx/>
              <a:buChar char="•"/>
              <a:defRPr/>
            </a:pPr>
            <a:r>
              <a:rPr lang="en-US" sz="2800" b="1" dirty="0"/>
              <a:t>job content, </a:t>
            </a:r>
          </a:p>
          <a:p>
            <a:pPr>
              <a:buFontTx/>
              <a:buChar char="•"/>
              <a:defRPr/>
            </a:pPr>
            <a:r>
              <a:rPr lang="en-US" sz="2800" b="1" dirty="0"/>
              <a:t> work organization, </a:t>
            </a:r>
            <a:endParaRPr lang="en-US" sz="2800" dirty="0"/>
          </a:p>
          <a:p>
            <a:pPr>
              <a:buFontTx/>
              <a:buChar char="•"/>
              <a:defRPr/>
            </a:pPr>
            <a:r>
              <a:rPr lang="en-US" sz="2800" b="1" dirty="0"/>
              <a:t> management</a:t>
            </a:r>
            <a:r>
              <a:rPr lang="en-US" sz="2800" dirty="0"/>
              <a:t>,</a:t>
            </a:r>
          </a:p>
          <a:p>
            <a:pPr>
              <a:buFontTx/>
              <a:buChar char="•"/>
              <a:defRPr/>
            </a:pPr>
            <a:r>
              <a:rPr lang="en-US" sz="2800" dirty="0"/>
              <a:t> </a:t>
            </a:r>
            <a:r>
              <a:rPr lang="en-US" sz="2800" b="1" dirty="0"/>
              <a:t>other environmental. &amp;</a:t>
            </a:r>
          </a:p>
          <a:p>
            <a:pPr>
              <a:defRPr/>
            </a:pPr>
            <a:r>
              <a:rPr lang="en-US" sz="2800" b="1" dirty="0"/>
              <a:t> organiz</a:t>
            </a:r>
            <a:r>
              <a:rPr lang="en-US" altLang="en-US" sz="2800" b="1" dirty="0">
                <a:cs typeface="Arial" panose="020B0604020202020204" pitchFamily="34" charset="0"/>
              </a:rPr>
              <a:t>ational </a:t>
            </a:r>
            <a:r>
              <a:rPr lang="en-US" sz="2800" b="1" dirty="0"/>
              <a:t>conditions</a:t>
            </a:r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572757" y="4439653"/>
            <a:ext cx="2160588" cy="914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Interaction</a:t>
            </a:r>
            <a:r>
              <a:rPr lang="en-US" sz="2800" dirty="0"/>
              <a:t> 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4450875" y="5589240"/>
            <a:ext cx="134096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5791840" y="5589240"/>
            <a:ext cx="1021513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MY"/>
          </a:p>
        </p:txBody>
      </p:sp>
      <p:pic>
        <p:nvPicPr>
          <p:cNvPr id="11" name="Picture 1" descr="painter Nikolas Sideri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3778" y="116984"/>
            <a:ext cx="1480222" cy="1114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655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74A299880B1F45ADFFFC7385E1E898" ma:contentTypeVersion="4" ma:contentTypeDescription="Create a new document." ma:contentTypeScope="" ma:versionID="6bd0d50d275b582c6d9527f7d1d35f2d">
  <xsd:schema xmlns:xsd="http://www.w3.org/2001/XMLSchema" xmlns:xs="http://www.w3.org/2001/XMLSchema" xmlns:p="http://schemas.microsoft.com/office/2006/metadata/properties" xmlns:ns2="b97cece5-8211-473c-8541-2571bcabdddf" targetNamespace="http://schemas.microsoft.com/office/2006/metadata/properties" ma:root="true" ma:fieldsID="9e7ff73915b4ca997e234d49c012b4f5" ns2:_="">
    <xsd:import namespace="b97cece5-8211-473c-8541-2571bcabdd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7cece5-8211-473c-8541-2571bcabdd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2FF28E-5152-4305-A4BA-2711C24F4D3B}">
  <ds:schemaRefs>
    <ds:schemaRef ds:uri="http://schemas.microsoft.com/office/2006/metadata/properties"/>
    <ds:schemaRef ds:uri="http://www.w3.org/2000/xmlns/"/>
  </ds:schemaRefs>
</ds:datastoreItem>
</file>

<file path=customXml/itemProps2.xml><?xml version="1.0" encoding="utf-8"?>
<ds:datastoreItem xmlns:ds="http://schemas.openxmlformats.org/officeDocument/2006/customXml" ds:itemID="{C1B6CE4D-2C8D-46E8-8959-6E3491F99B6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D647805-4915-4D1F-ADC4-2A8B4DDCC08B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b97cece5-8211-473c-8541-2571bcabddd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508</TotalTime>
  <Words>1293</Words>
  <Application>Microsoft Office PowerPoint</Application>
  <PresentationFormat>On-screen Show (4:3)</PresentationFormat>
  <Paragraphs>194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 10</dc:creator>
  <cp:lastModifiedBy>ملاك مهند محمد الزيدانين</cp:lastModifiedBy>
  <cp:revision>167</cp:revision>
  <dcterms:created xsi:type="dcterms:W3CDTF">2024-03-22T12:53:22Z</dcterms:created>
  <dcterms:modified xsi:type="dcterms:W3CDTF">2025-03-09T17:24:48Z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0x010100A974A299880B1F45ADFFFC7385E1E898</vt:lpwstr>
  </property>
</Properties>
</file>