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6" r:id="rId3"/>
    <p:sldId id="258" r:id="rId4"/>
    <p:sldId id="259" r:id="rId5"/>
    <p:sldId id="296" r:id="rId6"/>
    <p:sldId id="298" r:id="rId7"/>
    <p:sldId id="297" r:id="rId8"/>
    <p:sldId id="277" r:id="rId9"/>
    <p:sldId id="278" r:id="rId10"/>
    <p:sldId id="279" r:id="rId11"/>
    <p:sldId id="280" r:id="rId12"/>
    <p:sldId id="260" r:id="rId13"/>
    <p:sldId id="281" r:id="rId14"/>
    <p:sldId id="275" r:id="rId15"/>
    <p:sldId id="283" r:id="rId16"/>
    <p:sldId id="276" r:id="rId17"/>
    <p:sldId id="288" r:id="rId18"/>
    <p:sldId id="285" r:id="rId19"/>
    <p:sldId id="287" r:id="rId20"/>
    <p:sldId id="299" r:id="rId21"/>
    <p:sldId id="300" r:id="rId22"/>
    <p:sldId id="295" r:id="rId23"/>
    <p:sldId id="286" r:id="rId24"/>
    <p:sldId id="261" r:id="rId25"/>
    <p:sldId id="262" r:id="rId26"/>
    <p:sldId id="293" r:id="rId27"/>
    <p:sldId id="263" r:id="rId28"/>
    <p:sldId id="301" r:id="rId29"/>
    <p:sldId id="291" r:id="rId30"/>
    <p:sldId id="264" r:id="rId31"/>
    <p:sldId id="265" r:id="rId32"/>
    <p:sldId id="294" r:id="rId33"/>
    <p:sldId id="266" r:id="rId34"/>
    <p:sldId id="267" r:id="rId35"/>
    <p:sldId id="268" r:id="rId36"/>
    <p:sldId id="282" r:id="rId37"/>
    <p:sldId id="290" r:id="rId38"/>
    <p:sldId id="270" r:id="rId39"/>
    <p:sldId id="284" r:id="rId40"/>
    <p:sldId id="269" r:id="rId41"/>
    <p:sldId id="271" r:id="rId42"/>
    <p:sldId id="272" r:id="rId43"/>
    <p:sldId id="273" r:id="rId44"/>
    <p:sldId id="27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669900"/>
    <a:srgbClr val="66FF33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8078" autoAdjust="0"/>
  </p:normalViewPr>
  <p:slideViewPr>
    <p:cSldViewPr>
      <p:cViewPr>
        <p:scale>
          <a:sx n="53" d="100"/>
          <a:sy n="53" d="100"/>
        </p:scale>
        <p:origin x="-207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48FB30-A18B-44DE-A1D1-24D54A5749EA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45F861-90A4-479C-ABE9-13BB76AF4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03700B3-552C-4AD8-8540-1852BF688AFF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F931A3-192D-4D00-9DCC-31240F176207}" type="slidenum">
              <a:rPr lang="en-US" altLang="en-US" smtClean="0">
                <a:latin typeface="Times New Roman" pitchFamily="18" charset="0"/>
              </a:rPr>
              <a:pPr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D88013-26DE-413B-82D7-B2C44CF353E5}" type="slidenum">
              <a:rPr lang="en-US" altLang="en-US" smtClean="0">
                <a:latin typeface="Times New Roman" pitchFamily="18" charset="0"/>
              </a:rPr>
              <a:pPr/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F16480-62A3-4319-9419-EBE438770A75}" type="slidenum">
              <a:rPr lang="en-US" altLang="en-US" smtClean="0">
                <a:latin typeface="Times New Roman" pitchFamily="18" charset="0"/>
              </a:rPr>
              <a:pPr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4E29BA1-E510-4A5F-B318-9C639C48A23C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F33622-94E5-4D31-9D09-75B44DD2E78B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10F636-1A6B-4CCF-A7BE-8EDCF88BC8C0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8D621CC-19FE-43CF-A827-0B3F79EE5339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ED2057C-0256-476A-88D6-B23EF78A3E58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C06EC0C-9474-4D1B-A97E-D81B7615B608}" type="slidenum">
              <a:rPr lang="en-US" altLang="en-US" smtClean="0">
                <a:latin typeface="Times New Roman" pitchFamily="18" charset="0"/>
              </a:rPr>
              <a:pPr/>
              <a:t>31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EDD9D9-1712-4CA3-9161-95B8B32D0782}" type="slidenum">
              <a:rPr lang="en-US" altLang="en-US" smtClean="0">
                <a:latin typeface="Times New Roman" pitchFamily="18" charset="0"/>
              </a:rPr>
              <a:pPr/>
              <a:t>34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E73506-0A5B-434B-8A53-D098BEFA7A18}" type="slidenum">
              <a:rPr lang="en-US" altLang="en-US" smtClean="0">
                <a:latin typeface="Times New Roman" pitchFamily="18" charset="0"/>
              </a:rPr>
              <a:pPr/>
              <a:t>36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6F67CD-4FF6-417D-8BB3-C90DF56A51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1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76A8-C840-4901-B959-17A7263C2B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8BAC-530C-474A-9118-6C74A2E7DD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1CE3-B409-4BE7-9409-E93C7E3A4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FE121-A5F6-484A-A631-2EF6C0BDA7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C22F95-9221-4A7D-9B76-B31AC22BAA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27CBAC-11A1-4236-879B-472BFF2BB4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8B766-BE82-4936-8531-39CDE02B09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9938-73FF-4479-A18F-4079958D2C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9AADBC-9D62-4437-8302-7B272C6553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6DEAFA-F962-40C4-BBDE-3154E3472F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00B12A-8BFA-4832-B1C5-ACF562E7C6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1" r:id="rId2"/>
    <p:sldLayoutId id="2147484026" r:id="rId3"/>
    <p:sldLayoutId id="2147484027" r:id="rId4"/>
    <p:sldLayoutId id="2147484028" r:id="rId5"/>
    <p:sldLayoutId id="2147484029" r:id="rId6"/>
    <p:sldLayoutId id="2147484022" r:id="rId7"/>
    <p:sldLayoutId id="2147484030" r:id="rId8"/>
    <p:sldLayoutId id="2147484031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aufCB3vfJAhWFVxoKHd4EDyIQjRwIBw&amp;url=https%3A%2F%2Fwww.mutah.edu.jo%2FNational-sec%2Findex.htm&amp;psig=AFQjCNF9gqZMCJ2L1WCSX58F8SAdyG2nUw&amp;ust=14511577418308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jo/url?sa=i&amp;rct=j&amp;q=&amp;esrc=s&amp;source=images&amp;cd=&amp;cad=rja&amp;uact=8&amp;ved=0ahUKEwi234eEk8_JAhXM7xQKHb02DesQjRwIBw&amp;url=http%3A%2F%2Fwww.medicaldepartmentstore.com%2FRing-Pessary-p%2Frxxs.htm&amp;psig=AFQjCNGK-E-r0olISdPmMWkJxOm-j9s8LA&amp;ust=1449763186010800" TargetMode="External"/><Relationship Id="rId7" Type="http://schemas.openxmlformats.org/officeDocument/2006/relationships/hyperlink" Target="http://www.google.jo/url?sa=i&amp;rct=j&amp;q=&amp;esrc=s&amp;source=images&amp;cd=&amp;cad=rja&amp;uact=8&amp;ved=0ahUKEwjKhPTQk8_JAhWBHxQKHQGFCtoQjRwIBw&amp;url=http%3A%2F%2Fwww.medicaldepartmentstore.com%2FPessary-Vaginal-Pessaries-s%2F3788.htm&amp;psig=AFQjCNGK-E-r0olISdPmMWkJxOm-j9s8LA&amp;ust=14497631860108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jo/url?sa=i&amp;rct=j&amp;q=&amp;esrc=s&amp;source=images&amp;cd=&amp;cad=rja&amp;uact=8&amp;ved=0ahUKEwj214Kzk8_JAhVD8RQKHXHABYsQjRwIBw&amp;url=https%3A%2F%2Fwww.healthproductsforyou.com%2Fp-evacare-gellhorn-pessary-with-support.html&amp;psig=AFQjCNGK-E-r0olISdPmMWkJxOm-j9s8LA&amp;ust=1449763186010800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www.google.jo/url?sa=i&amp;rct=j&amp;q=&amp;esrc=s&amp;source=images&amp;cd=&amp;cad=rja&amp;uact=8&amp;ved=0ahUKEwit47Pxk8_JAhVBlRQKHStbCBMQjRwIBw&amp;url=http%3A%2F%2Fwww.incoshop.co.uk%2Fmilex-donut-pessary-492-p.asp&amp;bvm=bv.109332125,d.d24&amp;psig=AFQjCNEwpjii7bMT36__NWtLM23kkWve4g&amp;ust=144976345327291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(POP)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962400"/>
            <a:ext cx="6662738" cy="1116013"/>
          </a:xfrm>
        </p:spPr>
        <p:txBody>
          <a:bodyPr/>
          <a:lstStyle/>
          <a:p>
            <a:pPr marR="0" algn="ctr" eaLnBrk="1" hangingPunct="1"/>
            <a:r>
              <a:rPr lang="en-US" alt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Ahlam Al-Kharabsheh</a:t>
            </a:r>
          </a:p>
          <a:p>
            <a:pPr marR="0" algn="ctr" eaLnBrk="1" hangingPunct="1"/>
            <a:r>
              <a:rPr lang="en-US" alt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Professor, OBS &amp; GYN department</a:t>
            </a:r>
          </a:p>
          <a:p>
            <a:pPr marR="0" algn="ctr" eaLnBrk="1" hangingPunct="1"/>
            <a:r>
              <a:rPr lang="en-US" altLang="en-US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Mu’tah University</a:t>
            </a:r>
          </a:p>
        </p:txBody>
      </p:sp>
      <p:pic>
        <p:nvPicPr>
          <p:cNvPr id="9220" name="Picture 9" descr="https://www.mutah.edu.jo/National-sec/images/mutah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ec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502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Rectoc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nteroc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669900"/>
                </a:solidFill>
              </a:rPr>
              <a:t>II-  Uterine prolapse:Of 3 grades: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rgbClr val="66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/>
              <a:t>Grade 1: descent within the vagina.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/>
              <a:t>Grade 2: Descent of the cervix outside the introitus but not the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/>
              <a:t>              body of the uterus.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/>
              <a:t>Grade 3: Descent of the whole uterus outside the introitus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/>
              <a:t>             (Procidentia). </a:t>
            </a:r>
            <a:r>
              <a:rPr lang="en-US" altLang="en-US" sz="2000" b="1" smtClean="0">
                <a:solidFill>
                  <a:srgbClr val="00B050"/>
                </a:solidFill>
              </a:rPr>
              <a:t>Prolapse of all compartment ( anterior , posterior , apical ) </a:t>
            </a:r>
            <a:endParaRPr lang="en-US" altLang="en-US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669900"/>
                </a:solidFill>
              </a:rPr>
              <a:t>III- Combined type.</a:t>
            </a:r>
            <a:r>
              <a:rPr lang="en-US" altLang="en-US" sz="2400" smtClean="0">
                <a:solidFill>
                  <a:srgbClr val="669900"/>
                </a:solidFill>
              </a:rPr>
              <a:t>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smtClean="0">
              <a:solidFill>
                <a:srgbClr val="6699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uterus_prolapse_after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4" descr="Uterine_Prolapse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6248400"/>
            <a:ext cx="22098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B050"/>
                </a:solidFill>
              </a:rPr>
              <a:t>procedentia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can5s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075" y="0"/>
            <a:ext cx="6765925" cy="3352800"/>
          </a:xfrm>
          <a:noFill/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2720975" y="3733800"/>
            <a:ext cx="5181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Old women : 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Decrease pubic hair 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Atrophy of skin </a:t>
            </a:r>
          </a:p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Loss of ruge in the vagina </a:t>
            </a:r>
          </a:p>
          <a:p>
            <a:pPr eaLnBrk="1" hangingPunct="1"/>
            <a:endParaRPr lang="en-US">
              <a:solidFill>
                <a:srgbClr val="00B050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Need speculum examination because the cervix is not clear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91440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Baden and Walker Grading System (1968)</a:t>
            </a:r>
            <a:endParaRPr lang="en-US" sz="28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86800" cy="5486400"/>
          </a:xfrm>
        </p:spPr>
        <p:txBody>
          <a:bodyPr/>
          <a:lstStyle/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0	no prolapse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1	prolapse halfway to the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2	prolapse to the introitus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3	prolapse halfway beyond the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hymen</a:t>
            </a:r>
          </a:p>
          <a:p>
            <a:pPr marR="0" algn="l" eaLnBrk="1" hangingPunct="1">
              <a:tabLst>
                <a:tab pos="3619500" algn="l"/>
              </a:tabLst>
            </a:pPr>
            <a:r>
              <a:rPr lang="en-US" altLang="zh-TW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4	complete prolapse</a:t>
            </a:r>
          </a:p>
          <a:p>
            <a:pPr marR="0" algn="l" eaLnBrk="1" hangingPunct="1">
              <a:tabLst>
                <a:tab pos="3619500" algn="l"/>
              </a:tabLst>
            </a:pPr>
            <a:endParaRPr lang="en-US" altLang="en-US" sz="2400" smtClean="0">
              <a:solidFill>
                <a:schemeClr val="tx1"/>
              </a:solidFill>
              <a:latin typeface="Arial" pitchFamily="34" charset="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51482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The topography of vagina is described using six points (2 on anterior vaginal wall, 2 on the superior vagina, 2 on the posterior vaginal wall). In addition to other 3 points.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</a:t>
            </a:r>
            <a:endParaRPr lang="en-US" sz="2800" dirty="0"/>
          </a:p>
        </p:txBody>
      </p:sp>
      <p:pic>
        <p:nvPicPr>
          <p:cNvPr id="6" name="Picture 4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82600"/>
            <a:ext cx="7366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111 0.00925 L -1.03611 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 prolapse is a protrusion of an organ or structure beyond its normal anatomical site.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Pelvic Organ Prolapse </a:t>
            </a:r>
            <a:r>
              <a:rPr lang="en-US" alt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(POP)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is usually classified according to its location and the organ contained within it.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Pelvic Organ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366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3 0.0148 L 1.02223 0.0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Divide the vagina to 6 points ; 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2 points on Anterior Vaginal W all :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Aa : 3 cm above hymen 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Ba : 3cm above Aa (6cm above hymen ) 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2 points on Posterior Vaginal Wall 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Ap : 3cm above hymen </a:t>
            </a:r>
          </a:p>
          <a:p>
            <a:pPr eaLnBrk="1" hangingPunct="1">
              <a:defRPr/>
            </a:pPr>
            <a:r>
              <a:rPr lang="en-US" altLang="en-US" sz="1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Bp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: 6 cm above hymen 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 : cervix or cuff if no cervix  (in hysterectomy)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 : posterior fornix (douglus pouch) &gt;&gt; disappear in pt with hysterectomy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Gh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: between  midpoint of E. urethral meatus &amp; posterior part of introitus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pb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: between  posterior forshitt &amp; midpoint of External  anal sphincter 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                                                             TVL : at rest &amp; reduced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نتيجة بحث الصور عن cystocele in POP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050" y="457200"/>
            <a:ext cx="6115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0439400" y="3886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95400"/>
            <a:ext cx="61356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34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-0.0222 L 0.75105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-0.0111 L -0.76042 -0.0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0:  no prolapse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I:  the most distal portion of the prolapse is &gt;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above the level of the hymen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II:  the most distal portion of the prolapse is </a:t>
            </a:r>
            <a:r>
              <a:rPr lang="en-US" altLang="zh-TW" sz="2400" smtClean="0">
                <a:latin typeface="Arial" pitchFamily="34" charset="0"/>
                <a:cs typeface="Arial" pitchFamily="34" charset="0"/>
                <a:sym typeface="Symbol" pitchFamily="18" charset="2"/>
              </a:rPr>
              <a:t> 1cm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      proximal to or distal to the hymen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Stage III:  the most distal portion of the prolapse is &gt;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  1cm below the plane of the hymen.</a:t>
            </a:r>
          </a:p>
          <a:p>
            <a:pPr eaLnBrk="1" hangingPunct="1"/>
            <a:r>
              <a:rPr lang="en-US" altLang="zh-TW" sz="2400" smtClean="0">
                <a:latin typeface="Arial" pitchFamily="34" charset="0"/>
                <a:cs typeface="Arial" pitchFamily="34" charset="0"/>
              </a:rPr>
              <a:t>Stage IV:  complete eversion of the total length of the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2400" smtClean="0">
                <a:latin typeface="Arial" pitchFamily="34" charset="0"/>
                <a:cs typeface="Arial" pitchFamily="34" charset="0"/>
              </a:rPr>
              <a:t>                     vagina.  </a:t>
            </a:r>
            <a:endParaRPr lang="en-US" altLang="en-US" smtClean="0"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ICS CLASSIFICATION (1996) Quantitative Pelvic Organ </a:t>
            </a:r>
            <a:r>
              <a:rPr lang="en-US" altLang="zh-TW" sz="28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Prolapse</a:t>
            </a:r>
            <a:r>
              <a:rPr lang="en-US" altLang="zh-TW" sz="2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(POP-Q), 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Simplified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 Congenital </a:t>
            </a:r>
            <a:r>
              <a:rPr lang="en-US" alt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(genetic factor):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Prolapse may occur in nulliparous. </a:t>
            </a:r>
            <a:r>
              <a:rPr lang="en-US" altLang="en-US" sz="2000" b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In case of collagen disorders , marfin syndrome , … </a:t>
            </a: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More common in certain races than others.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It is familial.</a:t>
            </a:r>
            <a:r>
              <a:rPr lang="en-US" alt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2.5 risk </a:t>
            </a: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 Childbirth: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Multiparity. </a:t>
            </a:r>
            <a:r>
              <a:rPr lang="en-US" alt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 para 1 : 4fold , para 2: 8 fold , para 3: 10fold ) </a:t>
            </a: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Prolonged labor.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Difficult vaginal delivery.</a:t>
            </a:r>
            <a:r>
              <a:rPr lang="en-US" altLang="en-US" sz="1600" b="1" smtClean="0">
                <a:latin typeface="Arial" pitchFamily="34" charset="0"/>
                <a:cs typeface="Arial" pitchFamily="34" charset="0"/>
              </a:rPr>
              <a:t> (The single major factor for POP)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Prolapse not seen in cs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958138" cy="4338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 After hysterectomy. </a:t>
            </a:r>
            <a:r>
              <a:rPr lang="en-US" altLang="en-US" sz="1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Incidence 1-10% &amp; usually accompanied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altLang="en-US" sz="1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vault prolapse </a:t>
            </a: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by enterocele (70%).</a:t>
            </a:r>
            <a:endParaRPr lang="en-US" altLang="en-US" sz="2400" b="1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4- Raised intra-abdominal pressure: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Chronic cough.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Chronic constipation. </a:t>
            </a:r>
            <a:r>
              <a:rPr lang="en-US" altLang="en-US" sz="1600" b="1" smtClean="0">
                <a:latin typeface="Arial" pitchFamily="34" charset="0"/>
                <a:cs typeface="Arial" pitchFamily="34" charset="0"/>
              </a:rPr>
              <a:t>(Cretinism)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Pregnancy, labor and delivery.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Large pelvic and abdominal tumor.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Ascitis.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5- Ageing:</a:t>
            </a: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smtClean="0">
                <a:latin typeface="Arial" pitchFamily="34" charset="0"/>
                <a:cs typeface="Arial" pitchFamily="34" charset="0"/>
              </a:rPr>
              <a:t>common in post menopausal women.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6- Obesity (BMI &gt;25).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04800"/>
            <a:ext cx="3848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338"/>
            <a:ext cx="2438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533400" y="39624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Old age , procidentia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876800" y="41148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Arial Rounded MT Bold" pitchFamily="34" charset="0"/>
              </a:rPr>
              <a:t>Prolapse with fibroid and ulcer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 0.00231 L 0.80903 -0.00879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138"/>
            <a:ext cx="8610600" cy="537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History: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Lump protruding from the vagina either on straining or even at rest.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Lower abdominal discomfort and back pain.</a:t>
            </a:r>
          </a:p>
          <a:p>
            <a:pPr marL="109537" indent="0" eaLnBrk="1" hangingPunct="1">
              <a:buClr>
                <a:schemeClr val="folHlink"/>
              </a:buClr>
              <a:buFont typeface="Wingdings 3" pitchFamily="18" charset="2"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charset="0"/>
              </a:rPr>
              <a:t>( prolapse specific symptoms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u="sng" dirty="0" smtClean="0">
                <a:latin typeface="Arial" charset="0"/>
                <a:cs typeface="Arial" charset="0"/>
              </a:rPr>
              <a:t>In anterior compartment prolapse: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urinary frequency, urgency, voiding difficulty, urinary tract infections and stress incontinence.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u="sng" dirty="0" smtClean="0">
                <a:latin typeface="Arial" charset="0"/>
                <a:cs typeface="Arial" charset="0"/>
              </a:rPr>
              <a:t>Posterior compartment prolapse</a:t>
            </a:r>
            <a:r>
              <a:rPr lang="en-US" altLang="en-US" sz="2000" b="1" u="sng" dirty="0" smtClean="0">
                <a:latin typeface="Arial" charset="0"/>
                <a:cs typeface="Arial" charset="0"/>
              </a:rPr>
              <a:t>: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 incomplete bowel emptying,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Sexual dysfunction.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charset="0"/>
              </a:rPr>
              <a:t>(relater symptoms 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B050"/>
                </a:solidFill>
                <a:latin typeface="Arial Rounded MT Bold" pitchFamily="34" charset="0"/>
              </a:rPr>
              <a:t>deep dyspareunia , coital incontinence </a:t>
            </a:r>
          </a:p>
          <a:p>
            <a:endParaRPr lang="en-US" sz="320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3200" smtClean="0">
                <a:solidFill>
                  <a:srgbClr val="00B050"/>
                </a:solidFill>
                <a:latin typeface="Arial Rounded MT Bold" pitchFamily="34" charset="0"/>
              </a:rPr>
              <a:t>Splinting : reduce the mass back to the vagina then start voiding </a:t>
            </a:r>
          </a:p>
          <a:p>
            <a:endParaRPr lang="en-US" sz="320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3200" smtClean="0">
                <a:solidFill>
                  <a:srgbClr val="00B050"/>
                </a:solidFill>
                <a:latin typeface="Arial Rounded MT Bold" pitchFamily="34" charset="0"/>
              </a:rPr>
              <a:t>Digitation : to facilitate defecation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82976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POPDI-6:</a:t>
            </a:r>
            <a:r>
              <a:rPr lang="en-US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</a:t>
            </a:r>
            <a:r>
              <a:rPr lang="en-US" sz="27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prolapse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distress inventory 6</a:t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u="sng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PISQ-12:</a:t>
            </a:r>
            <a:r>
              <a:rPr lang="en-MY" sz="2700" dirty="0" smtClean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Pelvic organ </a:t>
            </a:r>
            <a:r>
              <a:rPr lang="en-MY" sz="27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prolapse</a:t>
            </a: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/urinary incontinence</a:t>
            </a:r>
            <a:b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n-MY" sz="27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sexual function questionnaire</a:t>
            </a:r>
            <a:endParaRPr lang="en-US" sz="27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4419600"/>
          </a:xfrm>
        </p:spPr>
        <p:txBody>
          <a:bodyPr/>
          <a:lstStyle/>
          <a:p>
            <a:pPr marR="0" algn="l"/>
            <a:endParaRPr lang="en-US" altLang="en-US" smtClean="0"/>
          </a:p>
          <a:p>
            <a:pPr marR="0" algn="l">
              <a:spcBef>
                <a:spcPct val="0"/>
              </a:spcBef>
            </a:pPr>
            <a:r>
              <a:rPr lang="en-US" alt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altLang="en-US" sz="2400" b="1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Procidentia:</a:t>
            </a:r>
            <a:r>
              <a:rPr lang="en-US" alt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Bloody vaginal discharge due to ulceration</a:t>
            </a:r>
          </a:p>
          <a:p>
            <a:pPr marR="0" algn="l">
              <a:spcBef>
                <a:spcPct val="0"/>
              </a:spcBef>
            </a:pPr>
            <a:r>
              <a:rPr lang="en-US" alt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and infection of the most dependent part of</a:t>
            </a:r>
          </a:p>
          <a:p>
            <a:pPr marR="0" algn="l">
              <a:spcBef>
                <a:spcPct val="0"/>
              </a:spcBef>
            </a:pPr>
            <a:r>
              <a:rPr lang="en-US" alt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prolpase</a:t>
            </a:r>
            <a:r>
              <a:rPr lang="en-US" alt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(Decubitus ulcer).</a:t>
            </a:r>
          </a:p>
          <a:p>
            <a:pPr marR="0" algn="l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It affects 12 – 30 % of multiparous and 2% of nulliparous women.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It is extremely common problem. About 11 % of women will have one kind of the operation for prolapse during their life.*</a:t>
            </a:r>
          </a:p>
          <a:p>
            <a:pPr eaLnBrk="1" hangingPunct="1"/>
            <a:endParaRPr lang="en-US" altLang="en-US" sz="2400" b="1" smtClean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1- MULTIPARITY </a:t>
            </a:r>
          </a:p>
          <a:p>
            <a:pPr eaLnBrk="1" hangingPunct="1"/>
            <a:r>
              <a:rPr lang="en-US" altLang="en-US" sz="2400" b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2- AGE : AFTER 40 Y </a:t>
            </a:r>
          </a:p>
          <a:p>
            <a:pPr eaLnBrk="1" hangingPunct="1"/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600" smtClean="0">
                <a:latin typeface="Arial" pitchFamily="34" charset="0"/>
                <a:cs typeface="Arial" pitchFamily="34" charset="0"/>
              </a:rPr>
              <a:t>                                                                *</a:t>
            </a:r>
            <a:r>
              <a:rPr lang="en-US" altLang="zh-TW" sz="1600" smtClean="0">
                <a:latin typeface="Arial" pitchFamily="34" charset="0"/>
                <a:cs typeface="Arial" pitchFamily="34" charset="0"/>
              </a:rPr>
              <a:t>Olsen AL, et al. Obstet Gynecol. 1997; 89(4):501-6</a:t>
            </a:r>
            <a:endParaRPr lang="en-US" alt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Prevalence</a:t>
            </a:r>
          </a:p>
        </p:txBody>
      </p:sp>
      <p:pic>
        <p:nvPicPr>
          <p:cNvPr id="4" name="內容版面配置區 3" descr="螢幕快照 2014-02-18 下午9.38.49.png"/>
          <p:cNvPicPr>
            <a:picLocks noChangeAspect="1"/>
          </p:cNvPicPr>
          <p:nvPr/>
        </p:nvPicPr>
        <p:blipFill>
          <a:blip r:embed="rId3"/>
          <a:srcRect b="12203"/>
          <a:stretch>
            <a:fillRect/>
          </a:stretch>
        </p:blipFill>
        <p:spPr bwMode="auto">
          <a:xfrm>
            <a:off x="4419600" y="3505200"/>
            <a:ext cx="4459288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958138" cy="4414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 3" pitchFamily="18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Abdominal examination:</a:t>
            </a:r>
            <a:r>
              <a:rPr lang="en-US" alt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to exclude tumors, organomegaly and ascitis.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Vaginal examination: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On dorsal position, the prolapse could be seen protruding through the introitus. If not, the patient should be asked to push down or cough.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Any ulceration should be detected.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Bimanual exam to exclude pelvic tumors.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By Sim’s speculum and the patient in the left lateral position, the type of prolapse should be identified.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By combined rectal and vaginal digital exam, we can differentiate between rectocele and enterocele.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features</a:t>
            </a:r>
          </a:p>
        </p:txBody>
      </p:sp>
      <p:pic>
        <p:nvPicPr>
          <p:cNvPr id="32773" name="Picture 5" descr="نتيجة بحث الصور عن sims spe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0" y="12192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نتيجة بحث الصور عن bivalve specul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90600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25 -0.03606 L 0.78125 -0.03606 " pathEditMode="relative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3 0.00554 L -0.77917 0.016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نتيجة بحث الصور عن exam for anterior pelvic pro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Congenital or inclusion vaginal cysts.</a:t>
            </a:r>
          </a:p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Urethral diverticulum.</a:t>
            </a:r>
          </a:p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Large uterine polyp.</a:t>
            </a:r>
          </a:p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Pedunculated fibroid.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Differential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In case of urinary symptoms, GUE, urine culture, cystometry, and cystoscopy may be considered to exclude local causes in the bladder.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In major degree of prolonged uterine prolapse, renal function should be studied to exclude renal failure due to kinking of the ureters.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Imaging study: MRI.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95813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The choice of treatment depends on: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The patient wish.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Age of patient and parity.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Preservation of sexual function.</a:t>
            </a:r>
          </a:p>
          <a:p>
            <a:pPr eaLnBrk="1" hangingPunct="1">
              <a:buClr>
                <a:schemeClr val="folHlink"/>
              </a:buClr>
              <a:buFont typeface="Wingdings 3" pitchFamily="18" charset="2"/>
              <a:buNone/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The treatment is conservative and/or surgical.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</a:pPr>
            <a:endParaRPr lang="en-US" altLang="en-US" sz="3600" b="1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2e937bfe7bd452745975c3b8ef41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724400" y="1828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Hippocratic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Succussion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5" descr="ebers_papyrus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914400" y="17526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Kahun gynecological papyrus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914400" y="304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History of POP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images3GN4CPR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PESSARY+1867draw+(3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9"/>
          <p:cNvSpPr txBox="1">
            <a:spLocks noChangeArrowheads="1"/>
          </p:cNvSpPr>
          <p:nvPr/>
        </p:nvSpPr>
        <p:spPr bwMode="auto">
          <a:xfrm>
            <a:off x="3048000" y="6096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altLang="en-US" sz="1400" b="1">
                <a:latin typeface="Arial" pitchFamily="34" charset="0"/>
                <a:cs typeface="Arial" pitchFamily="34" charset="0"/>
              </a:rPr>
              <a:t>Pessary 1867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934200" y="259080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altLang="en-US" sz="4000" b="1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37686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Attempt should be made to correct obesity, chronic cough and constipation.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If decubitus ulcer is found, then local estrogen for 7 days should be used.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Pelvic floor muscle exercises.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Pessary: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Support Pessary: 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Ring Pessary: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latin typeface="Arial" charset="0"/>
                <a:cs typeface="Arial" charset="0"/>
              </a:rPr>
              <a:t>A silicon rubber-based ring pessaries are most popular for conservative therapy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charset="0"/>
              </a:rPr>
              <a:t>Used for all stage prolapse (best for mild P (grade 1,2), fit with intercourse , easily removed  and reinserted by pt </a:t>
            </a:r>
            <a:endParaRPr lang="en-US" altLang="en-US" sz="2400" b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Space- Filling Pessary: 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Donut, </a:t>
            </a:r>
            <a:r>
              <a:rPr lang="en-US" altLang="en-US" sz="2400" b="1" dirty="0" err="1" smtClean="0">
                <a:latin typeface="Arial" charset="0"/>
                <a:cs typeface="Arial" charset="0"/>
              </a:rPr>
              <a:t>Gellhorn</a:t>
            </a:r>
            <a:r>
              <a:rPr lang="en-US" altLang="en-US" sz="2800" b="1" dirty="0" smtClean="0">
                <a:latin typeface="Arial" charset="0"/>
                <a:cs typeface="Arial" charset="0"/>
              </a:rPr>
              <a:t>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6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rial" charset="0"/>
              </a:rPr>
              <a:t>Used in advance stage 3,4 , not fit with intercourse and should be removed , need doctor to remove and reinsert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altLang="en-US" sz="2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b="1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dn3.volusion.com/nyp6e.5nqw5/v/vspfiles/photos/RXXS-2T.jpg?14198516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https://encrypted-tbn2.gstatic.com/images?q=tbn:ANd9GcQyp6FFgZyAOgWm1WwgnZBT17Yr24eMWAfQgRcuaS9n85UUE-UP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http://cdn3.volusion.com/nyp6e.5nqw5/v/vspfiles/photos/IR_PESSARY-1.jpg?141985163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http://www.incoshop.co.uk/ekmps/shops/incostress/images/milex-donut-pessary-492-p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557338"/>
            <a:ext cx="86868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I- Vaginal wall prolapse: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smtClean="0">
              <a:solidFill>
                <a:srgbClr val="6699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A- Anterior vaginal wall prolapse (Antrior compartment prolpase):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Urethra+ bladder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 urethrocele.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 Cystocele.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 cystourethrocele.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1800" b="1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Posterior vaginal wall prolapse (Postrior compartment prolapse): </a:t>
            </a:r>
            <a:r>
              <a:rPr lang="en-US" altLang="en-US" sz="20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rectum</a:t>
            </a:r>
            <a:r>
              <a:rPr lang="en-US" alt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 Rectocele.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Enterocele. </a:t>
            </a:r>
            <a:r>
              <a:rPr lang="en-US" altLang="en-US" sz="1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Herniation of small bowl 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1800" b="1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 Apical vaginal wall prolapse: (Apical compartment prolapse)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Vault prolapse (after hysterectomy). </a:t>
            </a:r>
            <a:r>
              <a:rPr lang="en-US" altLang="en-US" sz="1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Uterus _+ cervix </a:t>
            </a:r>
            <a:endParaRPr lang="en-US" altLang="en-US" sz="2400" b="1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958138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They are inserted in the vagina, but should be changed at regular intervals.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The use of ring pessaries my be complicated by vaginal ulceration and infection.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Indications of pessaries: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As a therapeutic test.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Medically unfit for surgery or refused surgery.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During and after pregnancy.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While awaiting for surgery.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Conservative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Cystourethrocele:</a:t>
            </a:r>
            <a:r>
              <a:rPr lang="en-US" altLang="en-US" sz="260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Anterior colporrhaphy operation.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 u="sng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Rectocele:</a:t>
            </a:r>
            <a:r>
              <a:rPr lang="en-US" altLang="en-US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Posterior colpo-perinorrhaphy.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Enterocele: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Posterior colporrhaphy with excision of the peritoneal sac.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Uterine Prolapse:</a:t>
            </a:r>
          </a:p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Vaginal hysterectomy: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 in elderly patients and those who completed the family or with other uterine or cervical pathology. Adequate vault support of the utero-sacral ligement or the sacrospinous ligament (SSL fixation) is needed.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Manchester operation:</a:t>
            </a:r>
            <a:r>
              <a:rPr lang="en-US" altLang="en-US" sz="26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amputation of the cervix, bringing of the cardinal ligaments and uterosacral ligaments anterior to the lower uterine segment followed by vaginal repair.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Sacrohysteropexy:</a:t>
            </a:r>
            <a:r>
              <a:rPr lang="en-US" altLang="en-US" sz="2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this is an abdominal operation. It involves attachment of a synthetic mesh from the uterocervical junction (isthmus) to the anterior longitudinal ligament of the sacrum</a:t>
            </a:r>
            <a:r>
              <a:rPr lang="en-US" altLang="en-US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Trans-vaginal mesh (TVM):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(uterine sparing)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4133850"/>
            <a:ext cx="358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29125"/>
            <a:ext cx="3638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1248 L 0.47083 -0.012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0007 L -0.50729 -0.0007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Vault prolapse:</a:t>
            </a:r>
            <a:endParaRPr lang="en-US" altLang="en-US" sz="2800" u="sng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600" b="1" smtClean="0">
                <a:latin typeface="Arial" pitchFamily="34" charset="0"/>
                <a:cs typeface="Arial" pitchFamily="34" charset="0"/>
              </a:rPr>
              <a:t>Sacrocolpopexy:</a:t>
            </a:r>
            <a:r>
              <a:rPr lang="en-US" alt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smtClean="0">
                <a:latin typeface="Arial" pitchFamily="34" charset="0"/>
                <a:cs typeface="Arial" pitchFamily="34" charset="0"/>
              </a:rPr>
              <a:t>The vaginal vault is attached to the sacrum by synthetic mesh.</a:t>
            </a:r>
          </a:p>
          <a:p>
            <a:pPr eaLnBrk="1" hangingPunct="1"/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Sling operation:</a:t>
            </a: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 The vaginal vault is slinged to the anterior abdominal wall by two strips of anterior rectus sheath.</a:t>
            </a:r>
          </a:p>
          <a:p>
            <a:pPr eaLnBrk="1" hangingPunct="1"/>
            <a:endParaRPr lang="en-US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200" smtClean="0">
                <a:latin typeface="Arial" pitchFamily="34" charset="0"/>
                <a:cs typeface="Arial" pitchFamily="34" charset="0"/>
              </a:rPr>
              <a:t>Both operations are carried out by abdominal approach.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2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600" b="1" smtClean="0">
                <a:latin typeface="Arial" pitchFamily="34" charset="0"/>
                <a:cs typeface="Arial" pitchFamily="34" charset="0"/>
              </a:rPr>
              <a:t>Vaginal procedures: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Sacrospinous ligament fixation (SSLF), Uteroscaral ligament suspension, ileococcygeous suspension, Vaginal mesh kits,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3352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Thank you</a:t>
            </a:r>
            <a:endParaRPr lang="ar-SA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5549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support mechanisms of pelvic organs :</a:t>
            </a:r>
          </a:p>
          <a:p>
            <a:pPr eaLnBrk="1" hangingPunct="1">
              <a:defRPr/>
            </a:pPr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First support mechanism Is Mechanical support :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Uterine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axis ; normal is anteverted anteflexed \ retroverted </a:t>
            </a: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&gt;&gt; wide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angle </a:t>
            </a: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between 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cervix and vagina </a:t>
            </a:r>
          </a:p>
          <a:p>
            <a:pPr eaLnBrk="1" hangingPunct="1">
              <a:defRPr/>
            </a:pPr>
            <a:endParaRPr lang="en-US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Second support is :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delanceys</a:t>
            </a: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level of support (three </a:t>
            </a:r>
            <a:r>
              <a:rPr lang="en-US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levels) :</a:t>
            </a:r>
          </a:p>
          <a:p>
            <a:pPr eaLnBrk="1" hangingPunct="1">
              <a:defRPr/>
            </a:pPr>
            <a:endParaRPr lang="en-US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0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1) Suspension : 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Uterus , cervix and upper vagina are suspended from above by structures bind them to sacrum ; by uterosacral and cardinal ligaments  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If defect in these ligaments : prolapse of uterus , cervix , upper vagina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 hysterectomy ; we divide these ligaments , so upper vagina is at risk for prolapse (vault prolapse)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eaLnBrk="1" hangingPunct="1">
              <a:defRPr/>
            </a:pPr>
            <a:r>
              <a:rPr lang="en-US" altLang="en-US" sz="1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2) Attachment :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Support middle part of vagina by end pelvic fascia  to pelvic wall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End pelvic fascia cover levator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ani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muscle</a:t>
            </a:r>
          </a:p>
          <a:p>
            <a:pPr eaLnBrk="1" hangingPunct="1">
              <a:defRPr/>
            </a:pPr>
            <a:endParaRPr lang="en-US" altLang="en-US" sz="18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3) Fusion :</a:t>
            </a:r>
          </a:p>
          <a:p>
            <a:pPr eaLnBrk="1" hangingPunct="1"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Support distal part of vagina by fusion anteriorly with urethra , posteriorly with perineal body and laterally with levator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ani</a:t>
            </a:r>
            <a:r>
              <a:rPr lang="en-US" altLang="en-US" sz="1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muscle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Tx/>
              <a:buChar char="-"/>
            </a:pPr>
            <a:r>
              <a:rPr lang="en-US" sz="2800" smtClean="0">
                <a:solidFill>
                  <a:srgbClr val="00B050"/>
                </a:solidFill>
                <a:latin typeface="Arial Rounded MT Bold" pitchFamily="34" charset="0"/>
              </a:rPr>
              <a:t>Muscular : Pelvic diaphragm (levator ani muscle; puborectalis , pubococcygus , iliococcygus)</a:t>
            </a:r>
          </a:p>
          <a:p>
            <a:pPr marL="285750" indent="-285750" eaLnBrk="1" hangingPunct="1">
              <a:buFontTx/>
              <a:buChar char="-"/>
            </a:pPr>
            <a:r>
              <a:rPr lang="en-US" sz="2800" smtClean="0">
                <a:solidFill>
                  <a:srgbClr val="00B050"/>
                </a:solidFill>
                <a:latin typeface="Arial Rounded MT Bold" pitchFamily="34" charset="0"/>
              </a:rPr>
              <a:t>Ligaments and fibrous structures : endopelvic fascia , uterosacral ligament , cardinal ligament , board &amp; round ligaments give minimal support to uterus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terus_prolapse_before_220x201_w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نتيجة بحث الصور عن delancey levels of sup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0" y="8382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10200" y="4495800"/>
            <a:ext cx="2281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Delancy’s level of suppport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5410200"/>
            <a:ext cx="3314700" cy="10779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solidFill>
                  <a:srgbClr val="00B050"/>
                </a:solidFill>
              </a:rPr>
              <a:t>Antiverted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dirty="0" err="1" smtClean="0">
                <a:solidFill>
                  <a:srgbClr val="00B050"/>
                </a:solidFill>
              </a:rPr>
              <a:t>Antiflexed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c-v angle         c-u angle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00B050"/>
                </a:solidFill>
              </a:rPr>
              <a:t>Cervical vaginal         cervical uterus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7 3.48128E-6 L 0.86667 3.4812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ystocel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04800"/>
            <a:ext cx="8153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2630</TotalTime>
  <Words>1607</Words>
  <Application>Microsoft Office PowerPoint</Application>
  <PresentationFormat>On-screen Show (4:3)</PresentationFormat>
  <Paragraphs>251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Times New Roman</vt:lpstr>
      <vt:lpstr>Arial</vt:lpstr>
      <vt:lpstr>Lucida Sans Unicode</vt:lpstr>
      <vt:lpstr>Wingdings 3</vt:lpstr>
      <vt:lpstr>Verdana</vt:lpstr>
      <vt:lpstr>Wingdings 2</vt:lpstr>
      <vt:lpstr>Calibri</vt:lpstr>
      <vt:lpstr>Arial Rounded MT Bold</vt:lpstr>
      <vt:lpstr>Microsoft JhengHei</vt:lpstr>
      <vt:lpstr>Wingdings</vt:lpstr>
      <vt:lpstr>Symbol</vt:lpstr>
      <vt:lpstr>Concourse</vt:lpstr>
      <vt:lpstr>Pelvic Organ Prolapse  (POP)</vt:lpstr>
      <vt:lpstr>Pelvic Organ Prolapse</vt:lpstr>
      <vt:lpstr>Prevalence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Baden and Walker Grading System (1968)</vt:lpstr>
      <vt:lpstr>ICS CLASSIFICATION (1996) Quantitative Pelvic Organ Prolapse (POP-Q)</vt:lpstr>
      <vt:lpstr>PowerPoint Presentation</vt:lpstr>
      <vt:lpstr>PowerPoint Presentation</vt:lpstr>
      <vt:lpstr>PowerPoint Presentation</vt:lpstr>
      <vt:lpstr>ICS CLASSIFICATION (1996) Quantitative Pelvic Organ Prolapse (POP-Q), Simplified</vt:lpstr>
      <vt:lpstr>Etiology of Prolapse</vt:lpstr>
      <vt:lpstr>Etiology of Prolapse</vt:lpstr>
      <vt:lpstr>PowerPoint Presentation</vt:lpstr>
      <vt:lpstr>Clinical features</vt:lpstr>
      <vt:lpstr>PowerPoint Presentation</vt:lpstr>
      <vt:lpstr>POPDI-6: Pelvic organ prolapse distress inventory 6             PISQ-12: Pelvic organ prolapse/urinary incontinence                                        sexual function questionnaire</vt:lpstr>
      <vt:lpstr>PowerPoint Presentation</vt:lpstr>
      <vt:lpstr>Clinical features</vt:lpstr>
      <vt:lpstr>PowerPoint Presentation</vt:lpstr>
      <vt:lpstr>Differential diagnosis</vt:lpstr>
      <vt:lpstr>Investigations</vt:lpstr>
      <vt:lpstr>Treatment</vt:lpstr>
      <vt:lpstr>PowerPoint Presentation</vt:lpstr>
      <vt:lpstr>PowerPoint Presentation</vt:lpstr>
      <vt:lpstr>Conservative treatment</vt:lpstr>
      <vt:lpstr>PowerPoint Presentation</vt:lpstr>
      <vt:lpstr>Conservative treatment</vt:lpstr>
      <vt:lpstr>Surgical treatment: </vt:lpstr>
      <vt:lpstr>Surgical treatment (uterine sparing)</vt:lpstr>
      <vt:lpstr>Surgical treatment</vt:lpstr>
      <vt:lpstr>PowerPoint Presentation</vt:lpstr>
    </vt:vector>
  </TitlesOfParts>
  <Company>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Utero-vaginal prolapse</dc:title>
  <dc:creator>Daina</dc:creator>
  <cp:lastModifiedBy>Rabai </cp:lastModifiedBy>
  <cp:revision>86</cp:revision>
  <cp:lastPrinted>1601-01-01T00:00:00Z</cp:lastPrinted>
  <dcterms:created xsi:type="dcterms:W3CDTF">2005-06-24T09:29:14Z</dcterms:created>
  <dcterms:modified xsi:type="dcterms:W3CDTF">2021-02-12T08:56:28Z</dcterms:modified>
</cp:coreProperties>
</file>