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74" r:id="rId12"/>
    <p:sldId id="278" r:id="rId13"/>
    <p:sldId id="276" r:id="rId14"/>
    <p:sldId id="277" r:id="rId15"/>
    <p:sldId id="279" r:id="rId16"/>
    <p:sldId id="280" r:id="rId17"/>
    <p:sldId id="281" r:id="rId18"/>
    <p:sldId id="282" r:id="rId19"/>
    <p:sldId id="286" r:id="rId20"/>
    <p:sldId id="283" r:id="rId21"/>
    <p:sldId id="284" r:id="rId22"/>
    <p:sldId id="285" r:id="rId23"/>
    <p:sldId id="266" r:id="rId24"/>
    <p:sldId id="267" r:id="rId25"/>
    <p:sldId id="268" r:id="rId26"/>
    <p:sldId id="269" r:id="rId27"/>
    <p:sldId id="270" r:id="rId28"/>
    <p:sldId id="271" r:id="rId29"/>
    <p:sldId id="272"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350" autoAdjust="0"/>
  </p:normalViewPr>
  <p:slideViewPr>
    <p:cSldViewPr snapToGrid="0">
      <p:cViewPr varScale="1">
        <p:scale>
          <a:sx n="91" d="100"/>
          <a:sy n="91" d="100"/>
        </p:scale>
        <p:origin x="27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75892-2734-4898-82EA-9E3D6C25A84F}"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A316C32-01F7-487C-8C7F-E75F32424C41}">
      <dgm:prSet custT="1"/>
      <dgm:spPr/>
      <dgm:t>
        <a:bodyPr/>
        <a:lstStyle/>
        <a:p>
          <a:r>
            <a:rPr lang="en-US" sz="2800" b="1" dirty="0"/>
            <a:t>Treatment of the underlying disorder </a:t>
          </a:r>
          <a:endParaRPr lang="en-US" sz="2800" dirty="0"/>
        </a:p>
      </dgm:t>
    </dgm:pt>
    <dgm:pt modelId="{4653C72F-B01D-4AEB-81D3-D684A46AEE55}" type="parTrans" cxnId="{592FFBD6-223D-4BA2-A584-B50E7897D615}">
      <dgm:prSet/>
      <dgm:spPr/>
      <dgm:t>
        <a:bodyPr/>
        <a:lstStyle/>
        <a:p>
          <a:endParaRPr lang="en-US"/>
        </a:p>
      </dgm:t>
    </dgm:pt>
    <dgm:pt modelId="{0BC6DCB8-19B9-44C9-A5E0-A3335AD5D152}" type="sibTrans" cxnId="{592FFBD6-223D-4BA2-A584-B50E7897D615}">
      <dgm:prSet/>
      <dgm:spPr/>
      <dgm:t>
        <a:bodyPr/>
        <a:lstStyle/>
        <a:p>
          <a:endParaRPr lang="en-US"/>
        </a:p>
      </dgm:t>
    </dgm:pt>
    <dgm:pt modelId="{BB96914C-D079-46F0-BB2B-692B7E1BD198}">
      <dgm:prSet custT="1"/>
      <dgm:spPr/>
      <dgm:t>
        <a:bodyPr/>
        <a:lstStyle/>
        <a:p>
          <a:r>
            <a:rPr lang="en-US" sz="2800" b="1" dirty="0"/>
            <a:t>Replacement therapy </a:t>
          </a:r>
          <a:endParaRPr lang="en-US" sz="2800" dirty="0"/>
        </a:p>
      </dgm:t>
    </dgm:pt>
    <dgm:pt modelId="{1D2F9AE1-0544-4C0A-9BB0-FB877DE8811A}" type="parTrans" cxnId="{55DB1537-072E-4BFA-9911-7A78236AD867}">
      <dgm:prSet/>
      <dgm:spPr/>
      <dgm:t>
        <a:bodyPr/>
        <a:lstStyle/>
        <a:p>
          <a:endParaRPr lang="en-US"/>
        </a:p>
      </dgm:t>
    </dgm:pt>
    <dgm:pt modelId="{468EF751-E4F2-4978-AA50-1BB6239BC393}" type="sibTrans" cxnId="{55DB1537-072E-4BFA-9911-7A78236AD867}">
      <dgm:prSet/>
      <dgm:spPr/>
      <dgm:t>
        <a:bodyPr/>
        <a:lstStyle/>
        <a:p>
          <a:endParaRPr lang="en-US"/>
        </a:p>
      </dgm:t>
    </dgm:pt>
    <dgm:pt modelId="{177A52A8-9093-4892-AF4F-6CDDB716A69C}">
      <dgm:prSet custT="1"/>
      <dgm:spPr/>
      <dgm:t>
        <a:bodyPr/>
        <a:lstStyle/>
        <a:p>
          <a:r>
            <a:rPr lang="en-US" sz="2800" b="1" dirty="0"/>
            <a:t>Heparin therapy </a:t>
          </a:r>
          <a:endParaRPr lang="en-US" sz="2800" dirty="0"/>
        </a:p>
      </dgm:t>
    </dgm:pt>
    <dgm:pt modelId="{D108C15D-C95B-4AB3-8C12-902633979B26}" type="parTrans" cxnId="{A85F899E-20AE-4917-83E7-436D98762ECD}">
      <dgm:prSet/>
      <dgm:spPr/>
      <dgm:t>
        <a:bodyPr/>
        <a:lstStyle/>
        <a:p>
          <a:endParaRPr lang="en-US"/>
        </a:p>
      </dgm:t>
    </dgm:pt>
    <dgm:pt modelId="{A3D9A196-88D2-4BE7-8451-04D2A1A588F9}" type="sibTrans" cxnId="{A85F899E-20AE-4917-83E7-436D98762ECD}">
      <dgm:prSet/>
      <dgm:spPr/>
      <dgm:t>
        <a:bodyPr/>
        <a:lstStyle/>
        <a:p>
          <a:endParaRPr lang="en-US"/>
        </a:p>
      </dgm:t>
    </dgm:pt>
    <dgm:pt modelId="{96A9AF61-0975-4994-B090-35DFE28B1D33}">
      <dgm:prSet custT="1"/>
      <dgm:spPr/>
      <dgm:t>
        <a:bodyPr/>
        <a:lstStyle/>
        <a:p>
          <a:r>
            <a:rPr lang="en-US" sz="2800" b="1" dirty="0"/>
            <a:t>Other treatment</a:t>
          </a:r>
          <a:r>
            <a:rPr lang="en-US" sz="2400" b="1" dirty="0"/>
            <a:t> </a:t>
          </a:r>
          <a:endParaRPr lang="en-US" sz="2400" dirty="0"/>
        </a:p>
      </dgm:t>
    </dgm:pt>
    <dgm:pt modelId="{21378772-501B-4164-A991-FA8039C3503E}" type="parTrans" cxnId="{B46C928E-E110-41B1-849C-50FC953384AB}">
      <dgm:prSet/>
      <dgm:spPr/>
      <dgm:t>
        <a:bodyPr/>
        <a:lstStyle/>
        <a:p>
          <a:endParaRPr lang="en-US"/>
        </a:p>
      </dgm:t>
    </dgm:pt>
    <dgm:pt modelId="{A5B05A25-84CF-4665-8CC4-ABA88A96FAD7}" type="sibTrans" cxnId="{B46C928E-E110-41B1-849C-50FC953384AB}">
      <dgm:prSet/>
      <dgm:spPr/>
      <dgm:t>
        <a:bodyPr/>
        <a:lstStyle/>
        <a:p>
          <a:endParaRPr lang="en-US"/>
        </a:p>
      </dgm:t>
    </dgm:pt>
    <dgm:pt modelId="{986BFB77-FF97-4538-99DC-4DAE9C10E67C}" type="pres">
      <dgm:prSet presAssocID="{FCF75892-2734-4898-82EA-9E3D6C25A84F}" presName="linear" presStyleCnt="0">
        <dgm:presLayoutVars>
          <dgm:dir/>
          <dgm:animLvl val="lvl"/>
          <dgm:resizeHandles val="exact"/>
        </dgm:presLayoutVars>
      </dgm:prSet>
      <dgm:spPr/>
    </dgm:pt>
    <dgm:pt modelId="{4C0E80DA-0A08-4DAC-A6D3-301093945672}" type="pres">
      <dgm:prSet presAssocID="{0A316C32-01F7-487C-8C7F-E75F32424C41}" presName="parentLin" presStyleCnt="0"/>
      <dgm:spPr/>
    </dgm:pt>
    <dgm:pt modelId="{FA2DCA13-C842-479B-AA4A-9C8FC3B5C4F2}" type="pres">
      <dgm:prSet presAssocID="{0A316C32-01F7-487C-8C7F-E75F32424C41}" presName="parentLeftMargin" presStyleLbl="node1" presStyleIdx="0" presStyleCnt="4"/>
      <dgm:spPr/>
    </dgm:pt>
    <dgm:pt modelId="{0BDDFC42-0ECD-4D3F-A337-8624F9E28980}" type="pres">
      <dgm:prSet presAssocID="{0A316C32-01F7-487C-8C7F-E75F32424C41}" presName="parentText" presStyleLbl="node1" presStyleIdx="0" presStyleCnt="4">
        <dgm:presLayoutVars>
          <dgm:chMax val="0"/>
          <dgm:bulletEnabled val="1"/>
        </dgm:presLayoutVars>
      </dgm:prSet>
      <dgm:spPr/>
    </dgm:pt>
    <dgm:pt modelId="{05CE7607-4FCA-439C-BA87-B828EB820BD1}" type="pres">
      <dgm:prSet presAssocID="{0A316C32-01F7-487C-8C7F-E75F32424C41}" presName="negativeSpace" presStyleCnt="0"/>
      <dgm:spPr/>
    </dgm:pt>
    <dgm:pt modelId="{B466DD1A-2439-47CD-8797-0D320F04E9D4}" type="pres">
      <dgm:prSet presAssocID="{0A316C32-01F7-487C-8C7F-E75F32424C41}" presName="childText" presStyleLbl="conFgAcc1" presStyleIdx="0" presStyleCnt="4">
        <dgm:presLayoutVars>
          <dgm:bulletEnabled val="1"/>
        </dgm:presLayoutVars>
      </dgm:prSet>
      <dgm:spPr/>
    </dgm:pt>
    <dgm:pt modelId="{7834DD65-148F-4EF2-B91E-021383057252}" type="pres">
      <dgm:prSet presAssocID="{0BC6DCB8-19B9-44C9-A5E0-A3335AD5D152}" presName="spaceBetweenRectangles" presStyleCnt="0"/>
      <dgm:spPr/>
    </dgm:pt>
    <dgm:pt modelId="{E8B265BD-7E60-4EF1-AECE-216D9CE12129}" type="pres">
      <dgm:prSet presAssocID="{BB96914C-D079-46F0-BB2B-692B7E1BD198}" presName="parentLin" presStyleCnt="0"/>
      <dgm:spPr/>
    </dgm:pt>
    <dgm:pt modelId="{14CF15B9-CB6B-4446-B6AF-9176892BF890}" type="pres">
      <dgm:prSet presAssocID="{BB96914C-D079-46F0-BB2B-692B7E1BD198}" presName="parentLeftMargin" presStyleLbl="node1" presStyleIdx="0" presStyleCnt="4"/>
      <dgm:spPr/>
    </dgm:pt>
    <dgm:pt modelId="{631D8F8D-AF3B-4C1F-B367-724C702323E6}" type="pres">
      <dgm:prSet presAssocID="{BB96914C-D079-46F0-BB2B-692B7E1BD198}" presName="parentText" presStyleLbl="node1" presStyleIdx="1" presStyleCnt="4">
        <dgm:presLayoutVars>
          <dgm:chMax val="0"/>
          <dgm:bulletEnabled val="1"/>
        </dgm:presLayoutVars>
      </dgm:prSet>
      <dgm:spPr/>
    </dgm:pt>
    <dgm:pt modelId="{20FAC5B4-F32F-4F46-8575-EB2DA2BF1480}" type="pres">
      <dgm:prSet presAssocID="{BB96914C-D079-46F0-BB2B-692B7E1BD198}" presName="negativeSpace" presStyleCnt="0"/>
      <dgm:spPr/>
    </dgm:pt>
    <dgm:pt modelId="{9EC173EB-1359-418D-82CE-D3448FBB7D61}" type="pres">
      <dgm:prSet presAssocID="{BB96914C-D079-46F0-BB2B-692B7E1BD198}" presName="childText" presStyleLbl="conFgAcc1" presStyleIdx="1" presStyleCnt="4">
        <dgm:presLayoutVars>
          <dgm:bulletEnabled val="1"/>
        </dgm:presLayoutVars>
      </dgm:prSet>
      <dgm:spPr/>
    </dgm:pt>
    <dgm:pt modelId="{1893CB65-47EE-4963-AA1C-14DFDF2C0433}" type="pres">
      <dgm:prSet presAssocID="{468EF751-E4F2-4978-AA50-1BB6239BC393}" presName="spaceBetweenRectangles" presStyleCnt="0"/>
      <dgm:spPr/>
    </dgm:pt>
    <dgm:pt modelId="{4FCD51F9-E398-41A7-AC9E-1B7AB4C3BEE6}" type="pres">
      <dgm:prSet presAssocID="{177A52A8-9093-4892-AF4F-6CDDB716A69C}" presName="parentLin" presStyleCnt="0"/>
      <dgm:spPr/>
    </dgm:pt>
    <dgm:pt modelId="{9FEC9D71-4208-4319-A971-EE42D59B5E00}" type="pres">
      <dgm:prSet presAssocID="{177A52A8-9093-4892-AF4F-6CDDB716A69C}" presName="parentLeftMargin" presStyleLbl="node1" presStyleIdx="1" presStyleCnt="4"/>
      <dgm:spPr/>
    </dgm:pt>
    <dgm:pt modelId="{24DE744A-890B-4634-A403-F5B89711B7F5}" type="pres">
      <dgm:prSet presAssocID="{177A52A8-9093-4892-AF4F-6CDDB716A69C}" presName="parentText" presStyleLbl="node1" presStyleIdx="2" presStyleCnt="4">
        <dgm:presLayoutVars>
          <dgm:chMax val="0"/>
          <dgm:bulletEnabled val="1"/>
        </dgm:presLayoutVars>
      </dgm:prSet>
      <dgm:spPr/>
    </dgm:pt>
    <dgm:pt modelId="{AE284149-6A39-4832-ADE1-1D7E5921F62C}" type="pres">
      <dgm:prSet presAssocID="{177A52A8-9093-4892-AF4F-6CDDB716A69C}" presName="negativeSpace" presStyleCnt="0"/>
      <dgm:spPr/>
    </dgm:pt>
    <dgm:pt modelId="{4F5F9C24-2582-460C-B744-E6AC47C3EAA3}" type="pres">
      <dgm:prSet presAssocID="{177A52A8-9093-4892-AF4F-6CDDB716A69C}" presName="childText" presStyleLbl="conFgAcc1" presStyleIdx="2" presStyleCnt="4">
        <dgm:presLayoutVars>
          <dgm:bulletEnabled val="1"/>
        </dgm:presLayoutVars>
      </dgm:prSet>
      <dgm:spPr/>
    </dgm:pt>
    <dgm:pt modelId="{CC9B7A36-82D1-4AAF-8C0F-FBE720354F69}" type="pres">
      <dgm:prSet presAssocID="{A3D9A196-88D2-4BE7-8451-04D2A1A588F9}" presName="spaceBetweenRectangles" presStyleCnt="0"/>
      <dgm:spPr/>
    </dgm:pt>
    <dgm:pt modelId="{30A3BA1A-4629-426F-B16A-C81ACBCD9BEE}" type="pres">
      <dgm:prSet presAssocID="{96A9AF61-0975-4994-B090-35DFE28B1D33}" presName="parentLin" presStyleCnt="0"/>
      <dgm:spPr/>
    </dgm:pt>
    <dgm:pt modelId="{F1564476-F868-438D-B6A1-3A8ADC432F47}" type="pres">
      <dgm:prSet presAssocID="{96A9AF61-0975-4994-B090-35DFE28B1D33}" presName="parentLeftMargin" presStyleLbl="node1" presStyleIdx="2" presStyleCnt="4"/>
      <dgm:spPr/>
    </dgm:pt>
    <dgm:pt modelId="{3973B03D-8B77-4EB4-8229-368F15846DA3}" type="pres">
      <dgm:prSet presAssocID="{96A9AF61-0975-4994-B090-35DFE28B1D33}" presName="parentText" presStyleLbl="node1" presStyleIdx="3" presStyleCnt="4">
        <dgm:presLayoutVars>
          <dgm:chMax val="0"/>
          <dgm:bulletEnabled val="1"/>
        </dgm:presLayoutVars>
      </dgm:prSet>
      <dgm:spPr/>
    </dgm:pt>
    <dgm:pt modelId="{82874BBB-EBC4-487C-8087-A5E3BA23FF56}" type="pres">
      <dgm:prSet presAssocID="{96A9AF61-0975-4994-B090-35DFE28B1D33}" presName="negativeSpace" presStyleCnt="0"/>
      <dgm:spPr/>
    </dgm:pt>
    <dgm:pt modelId="{854818AC-3287-47AD-86ED-7F9E4DD0A8BF}" type="pres">
      <dgm:prSet presAssocID="{96A9AF61-0975-4994-B090-35DFE28B1D33}" presName="childText" presStyleLbl="conFgAcc1" presStyleIdx="3" presStyleCnt="4">
        <dgm:presLayoutVars>
          <dgm:bulletEnabled val="1"/>
        </dgm:presLayoutVars>
      </dgm:prSet>
      <dgm:spPr/>
    </dgm:pt>
  </dgm:ptLst>
  <dgm:cxnLst>
    <dgm:cxn modelId="{23D1BB27-B83D-4ECE-8232-489FF714723E}" type="presOf" srcId="{BB96914C-D079-46F0-BB2B-692B7E1BD198}" destId="{14CF15B9-CB6B-4446-B6AF-9176892BF890}" srcOrd="0" destOrd="0" presId="urn:microsoft.com/office/officeart/2005/8/layout/list1"/>
    <dgm:cxn modelId="{55DB1537-072E-4BFA-9911-7A78236AD867}" srcId="{FCF75892-2734-4898-82EA-9E3D6C25A84F}" destId="{BB96914C-D079-46F0-BB2B-692B7E1BD198}" srcOrd="1" destOrd="0" parTransId="{1D2F9AE1-0544-4C0A-9BB0-FB877DE8811A}" sibTransId="{468EF751-E4F2-4978-AA50-1BB6239BC393}"/>
    <dgm:cxn modelId="{F4F7CB71-DC15-4F67-A7FC-8C49332CECD7}" type="presOf" srcId="{177A52A8-9093-4892-AF4F-6CDDB716A69C}" destId="{24DE744A-890B-4634-A403-F5B89711B7F5}" srcOrd="1" destOrd="0" presId="urn:microsoft.com/office/officeart/2005/8/layout/list1"/>
    <dgm:cxn modelId="{A12EF052-E819-4981-A666-665F70B2568C}" type="presOf" srcId="{BB96914C-D079-46F0-BB2B-692B7E1BD198}" destId="{631D8F8D-AF3B-4C1F-B367-724C702323E6}" srcOrd="1" destOrd="0" presId="urn:microsoft.com/office/officeart/2005/8/layout/list1"/>
    <dgm:cxn modelId="{DC286581-9547-4E7E-9DDB-A0073AD22123}" type="presOf" srcId="{96A9AF61-0975-4994-B090-35DFE28B1D33}" destId="{F1564476-F868-438D-B6A1-3A8ADC432F47}" srcOrd="0" destOrd="0" presId="urn:microsoft.com/office/officeart/2005/8/layout/list1"/>
    <dgm:cxn modelId="{4D23EA83-1FA5-46AE-875B-DF22C14E6816}" type="presOf" srcId="{0A316C32-01F7-487C-8C7F-E75F32424C41}" destId="{FA2DCA13-C842-479B-AA4A-9C8FC3B5C4F2}" srcOrd="0" destOrd="0" presId="urn:microsoft.com/office/officeart/2005/8/layout/list1"/>
    <dgm:cxn modelId="{8953E384-5A31-47AF-BA3E-CF6631036DDD}" type="presOf" srcId="{96A9AF61-0975-4994-B090-35DFE28B1D33}" destId="{3973B03D-8B77-4EB4-8229-368F15846DA3}" srcOrd="1" destOrd="0" presId="urn:microsoft.com/office/officeart/2005/8/layout/list1"/>
    <dgm:cxn modelId="{B46C928E-E110-41B1-849C-50FC953384AB}" srcId="{FCF75892-2734-4898-82EA-9E3D6C25A84F}" destId="{96A9AF61-0975-4994-B090-35DFE28B1D33}" srcOrd="3" destOrd="0" parTransId="{21378772-501B-4164-A991-FA8039C3503E}" sibTransId="{A5B05A25-84CF-4665-8CC4-ABA88A96FAD7}"/>
    <dgm:cxn modelId="{A85F899E-20AE-4917-83E7-436D98762ECD}" srcId="{FCF75892-2734-4898-82EA-9E3D6C25A84F}" destId="{177A52A8-9093-4892-AF4F-6CDDB716A69C}" srcOrd="2" destOrd="0" parTransId="{D108C15D-C95B-4AB3-8C12-902633979B26}" sibTransId="{A3D9A196-88D2-4BE7-8451-04D2A1A588F9}"/>
    <dgm:cxn modelId="{07BCF5AA-1436-449F-BD9E-B52DD313E194}" type="presOf" srcId="{FCF75892-2734-4898-82EA-9E3D6C25A84F}" destId="{986BFB77-FF97-4538-99DC-4DAE9C10E67C}" srcOrd="0" destOrd="0" presId="urn:microsoft.com/office/officeart/2005/8/layout/list1"/>
    <dgm:cxn modelId="{592FFBD6-223D-4BA2-A584-B50E7897D615}" srcId="{FCF75892-2734-4898-82EA-9E3D6C25A84F}" destId="{0A316C32-01F7-487C-8C7F-E75F32424C41}" srcOrd="0" destOrd="0" parTransId="{4653C72F-B01D-4AEB-81D3-D684A46AEE55}" sibTransId="{0BC6DCB8-19B9-44C9-A5E0-A3335AD5D152}"/>
    <dgm:cxn modelId="{2DDA82F9-5B41-4B7C-B661-0495FA9F99FF}" type="presOf" srcId="{0A316C32-01F7-487C-8C7F-E75F32424C41}" destId="{0BDDFC42-0ECD-4D3F-A337-8624F9E28980}" srcOrd="1" destOrd="0" presId="urn:microsoft.com/office/officeart/2005/8/layout/list1"/>
    <dgm:cxn modelId="{ADFF14FF-6712-493B-95C5-1251876BA3E0}" type="presOf" srcId="{177A52A8-9093-4892-AF4F-6CDDB716A69C}" destId="{9FEC9D71-4208-4319-A971-EE42D59B5E00}" srcOrd="0" destOrd="0" presId="urn:microsoft.com/office/officeart/2005/8/layout/list1"/>
    <dgm:cxn modelId="{9103E62E-FED4-4418-B5D8-2773302CE8B0}" type="presParOf" srcId="{986BFB77-FF97-4538-99DC-4DAE9C10E67C}" destId="{4C0E80DA-0A08-4DAC-A6D3-301093945672}" srcOrd="0" destOrd="0" presId="urn:microsoft.com/office/officeart/2005/8/layout/list1"/>
    <dgm:cxn modelId="{9CCDD6B9-E762-41F2-A5CD-C070A132B5E4}" type="presParOf" srcId="{4C0E80DA-0A08-4DAC-A6D3-301093945672}" destId="{FA2DCA13-C842-479B-AA4A-9C8FC3B5C4F2}" srcOrd="0" destOrd="0" presId="urn:microsoft.com/office/officeart/2005/8/layout/list1"/>
    <dgm:cxn modelId="{12469F43-E807-4AAC-A20C-5B7A16A0802B}" type="presParOf" srcId="{4C0E80DA-0A08-4DAC-A6D3-301093945672}" destId="{0BDDFC42-0ECD-4D3F-A337-8624F9E28980}" srcOrd="1" destOrd="0" presId="urn:microsoft.com/office/officeart/2005/8/layout/list1"/>
    <dgm:cxn modelId="{D7A03810-1939-4E98-912B-1A96BD97A56C}" type="presParOf" srcId="{986BFB77-FF97-4538-99DC-4DAE9C10E67C}" destId="{05CE7607-4FCA-439C-BA87-B828EB820BD1}" srcOrd="1" destOrd="0" presId="urn:microsoft.com/office/officeart/2005/8/layout/list1"/>
    <dgm:cxn modelId="{BAD208C3-6FCE-4360-9F9D-0C45F1241375}" type="presParOf" srcId="{986BFB77-FF97-4538-99DC-4DAE9C10E67C}" destId="{B466DD1A-2439-47CD-8797-0D320F04E9D4}" srcOrd="2" destOrd="0" presId="urn:microsoft.com/office/officeart/2005/8/layout/list1"/>
    <dgm:cxn modelId="{E1E4BE99-7B4C-41AE-8A58-5443A2DABB39}" type="presParOf" srcId="{986BFB77-FF97-4538-99DC-4DAE9C10E67C}" destId="{7834DD65-148F-4EF2-B91E-021383057252}" srcOrd="3" destOrd="0" presId="urn:microsoft.com/office/officeart/2005/8/layout/list1"/>
    <dgm:cxn modelId="{AE9445E8-0DE5-42A4-B5EB-94974ECA06AC}" type="presParOf" srcId="{986BFB77-FF97-4538-99DC-4DAE9C10E67C}" destId="{E8B265BD-7E60-4EF1-AECE-216D9CE12129}" srcOrd="4" destOrd="0" presId="urn:microsoft.com/office/officeart/2005/8/layout/list1"/>
    <dgm:cxn modelId="{D395306A-187B-42C5-8AA9-D27FF0C252A4}" type="presParOf" srcId="{E8B265BD-7E60-4EF1-AECE-216D9CE12129}" destId="{14CF15B9-CB6B-4446-B6AF-9176892BF890}" srcOrd="0" destOrd="0" presId="urn:microsoft.com/office/officeart/2005/8/layout/list1"/>
    <dgm:cxn modelId="{094271D0-9FD7-4FB3-B3AC-27A881B89DD1}" type="presParOf" srcId="{E8B265BD-7E60-4EF1-AECE-216D9CE12129}" destId="{631D8F8D-AF3B-4C1F-B367-724C702323E6}" srcOrd="1" destOrd="0" presId="urn:microsoft.com/office/officeart/2005/8/layout/list1"/>
    <dgm:cxn modelId="{8887965D-0183-46EA-97D1-B2EF06D0DD0F}" type="presParOf" srcId="{986BFB77-FF97-4538-99DC-4DAE9C10E67C}" destId="{20FAC5B4-F32F-4F46-8575-EB2DA2BF1480}" srcOrd="5" destOrd="0" presId="urn:microsoft.com/office/officeart/2005/8/layout/list1"/>
    <dgm:cxn modelId="{74830AFA-3377-4F88-8689-E4E3DAD9ACEF}" type="presParOf" srcId="{986BFB77-FF97-4538-99DC-4DAE9C10E67C}" destId="{9EC173EB-1359-418D-82CE-D3448FBB7D61}" srcOrd="6" destOrd="0" presId="urn:microsoft.com/office/officeart/2005/8/layout/list1"/>
    <dgm:cxn modelId="{E98320BE-D79B-4C92-9275-7824C4167FE1}" type="presParOf" srcId="{986BFB77-FF97-4538-99DC-4DAE9C10E67C}" destId="{1893CB65-47EE-4963-AA1C-14DFDF2C0433}" srcOrd="7" destOrd="0" presId="urn:microsoft.com/office/officeart/2005/8/layout/list1"/>
    <dgm:cxn modelId="{91C33B9D-066E-4AFA-BCB9-867405483B9C}" type="presParOf" srcId="{986BFB77-FF97-4538-99DC-4DAE9C10E67C}" destId="{4FCD51F9-E398-41A7-AC9E-1B7AB4C3BEE6}" srcOrd="8" destOrd="0" presId="urn:microsoft.com/office/officeart/2005/8/layout/list1"/>
    <dgm:cxn modelId="{E7CD9EBE-C3BF-46D8-A813-4F6381C7FE0D}" type="presParOf" srcId="{4FCD51F9-E398-41A7-AC9E-1B7AB4C3BEE6}" destId="{9FEC9D71-4208-4319-A971-EE42D59B5E00}" srcOrd="0" destOrd="0" presId="urn:microsoft.com/office/officeart/2005/8/layout/list1"/>
    <dgm:cxn modelId="{AAF34FC2-0209-4027-A916-C887BACD9DDE}" type="presParOf" srcId="{4FCD51F9-E398-41A7-AC9E-1B7AB4C3BEE6}" destId="{24DE744A-890B-4634-A403-F5B89711B7F5}" srcOrd="1" destOrd="0" presId="urn:microsoft.com/office/officeart/2005/8/layout/list1"/>
    <dgm:cxn modelId="{7549E325-F845-411D-86AF-CE77D9A180EA}" type="presParOf" srcId="{986BFB77-FF97-4538-99DC-4DAE9C10E67C}" destId="{AE284149-6A39-4832-ADE1-1D7E5921F62C}" srcOrd="9" destOrd="0" presId="urn:microsoft.com/office/officeart/2005/8/layout/list1"/>
    <dgm:cxn modelId="{0109FF37-2BB1-44B8-AB92-368825F6633B}" type="presParOf" srcId="{986BFB77-FF97-4538-99DC-4DAE9C10E67C}" destId="{4F5F9C24-2582-460C-B744-E6AC47C3EAA3}" srcOrd="10" destOrd="0" presId="urn:microsoft.com/office/officeart/2005/8/layout/list1"/>
    <dgm:cxn modelId="{9C9CAA30-1D2B-4A04-8868-78B887B52F54}" type="presParOf" srcId="{986BFB77-FF97-4538-99DC-4DAE9C10E67C}" destId="{CC9B7A36-82D1-4AAF-8C0F-FBE720354F69}" srcOrd="11" destOrd="0" presId="urn:microsoft.com/office/officeart/2005/8/layout/list1"/>
    <dgm:cxn modelId="{602E553A-CA89-435D-9782-753B498BDE44}" type="presParOf" srcId="{986BFB77-FF97-4538-99DC-4DAE9C10E67C}" destId="{30A3BA1A-4629-426F-B16A-C81ACBCD9BEE}" srcOrd="12" destOrd="0" presId="urn:microsoft.com/office/officeart/2005/8/layout/list1"/>
    <dgm:cxn modelId="{DD419E60-96A2-48F8-82F1-D82707D0D731}" type="presParOf" srcId="{30A3BA1A-4629-426F-B16A-C81ACBCD9BEE}" destId="{F1564476-F868-438D-B6A1-3A8ADC432F47}" srcOrd="0" destOrd="0" presId="urn:microsoft.com/office/officeart/2005/8/layout/list1"/>
    <dgm:cxn modelId="{4BF05D2A-B1C6-4EE1-8724-FF911C986442}" type="presParOf" srcId="{30A3BA1A-4629-426F-B16A-C81ACBCD9BEE}" destId="{3973B03D-8B77-4EB4-8229-368F15846DA3}" srcOrd="1" destOrd="0" presId="urn:microsoft.com/office/officeart/2005/8/layout/list1"/>
    <dgm:cxn modelId="{0B106E40-D358-4672-8B5B-5C90E606629E}" type="presParOf" srcId="{986BFB77-FF97-4538-99DC-4DAE9C10E67C}" destId="{82874BBB-EBC4-487C-8087-A5E3BA23FF56}" srcOrd="13" destOrd="0" presId="urn:microsoft.com/office/officeart/2005/8/layout/list1"/>
    <dgm:cxn modelId="{8752D0D5-0297-40A1-B918-D6B2F68B592A}" type="presParOf" srcId="{986BFB77-FF97-4538-99DC-4DAE9C10E67C}" destId="{854818AC-3287-47AD-86ED-7F9E4DD0A8B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6DD1A-2439-47CD-8797-0D320F04E9D4}">
      <dsp:nvSpPr>
        <dsp:cNvPr id="0" name=""/>
        <dsp:cNvSpPr/>
      </dsp:nvSpPr>
      <dsp:spPr>
        <a:xfrm>
          <a:off x="0" y="367740"/>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DDFC42-0ECD-4D3F-A337-8624F9E28980}">
      <dsp:nvSpPr>
        <dsp:cNvPr id="0" name=""/>
        <dsp:cNvSpPr/>
      </dsp:nvSpPr>
      <dsp:spPr>
        <a:xfrm>
          <a:off x="525780" y="13500"/>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b="1" kern="1200" dirty="0"/>
            <a:t>Treatment of the underlying disorder </a:t>
          </a:r>
          <a:endParaRPr lang="en-US" sz="2800" kern="1200" dirty="0"/>
        </a:p>
      </dsp:txBody>
      <dsp:txXfrm>
        <a:off x="560365" y="48085"/>
        <a:ext cx="7291750" cy="639310"/>
      </dsp:txXfrm>
    </dsp:sp>
    <dsp:sp modelId="{9EC173EB-1359-418D-82CE-D3448FBB7D61}">
      <dsp:nvSpPr>
        <dsp:cNvPr id="0" name=""/>
        <dsp:cNvSpPr/>
      </dsp:nvSpPr>
      <dsp:spPr>
        <a:xfrm>
          <a:off x="0" y="1456380"/>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1D8F8D-AF3B-4C1F-B367-724C702323E6}">
      <dsp:nvSpPr>
        <dsp:cNvPr id="0" name=""/>
        <dsp:cNvSpPr/>
      </dsp:nvSpPr>
      <dsp:spPr>
        <a:xfrm>
          <a:off x="525780" y="1102140"/>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b="1" kern="1200" dirty="0"/>
            <a:t>Replacement therapy </a:t>
          </a:r>
          <a:endParaRPr lang="en-US" sz="2800" kern="1200" dirty="0"/>
        </a:p>
      </dsp:txBody>
      <dsp:txXfrm>
        <a:off x="560365" y="1136725"/>
        <a:ext cx="7291750" cy="639310"/>
      </dsp:txXfrm>
    </dsp:sp>
    <dsp:sp modelId="{4F5F9C24-2582-460C-B744-E6AC47C3EAA3}">
      <dsp:nvSpPr>
        <dsp:cNvPr id="0" name=""/>
        <dsp:cNvSpPr/>
      </dsp:nvSpPr>
      <dsp:spPr>
        <a:xfrm>
          <a:off x="0" y="2545020"/>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DE744A-890B-4634-A403-F5B89711B7F5}">
      <dsp:nvSpPr>
        <dsp:cNvPr id="0" name=""/>
        <dsp:cNvSpPr/>
      </dsp:nvSpPr>
      <dsp:spPr>
        <a:xfrm>
          <a:off x="525780" y="2190780"/>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b="1" kern="1200" dirty="0"/>
            <a:t>Heparin therapy </a:t>
          </a:r>
          <a:endParaRPr lang="en-US" sz="2800" kern="1200" dirty="0"/>
        </a:p>
      </dsp:txBody>
      <dsp:txXfrm>
        <a:off x="560365" y="2225365"/>
        <a:ext cx="7291750" cy="639310"/>
      </dsp:txXfrm>
    </dsp:sp>
    <dsp:sp modelId="{854818AC-3287-47AD-86ED-7F9E4DD0A8BF}">
      <dsp:nvSpPr>
        <dsp:cNvPr id="0" name=""/>
        <dsp:cNvSpPr/>
      </dsp:nvSpPr>
      <dsp:spPr>
        <a:xfrm>
          <a:off x="0" y="363365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3B03D-8B77-4EB4-8229-368F15846DA3}">
      <dsp:nvSpPr>
        <dsp:cNvPr id="0" name=""/>
        <dsp:cNvSpPr/>
      </dsp:nvSpPr>
      <dsp:spPr>
        <a:xfrm>
          <a:off x="525780" y="3279420"/>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b="1" kern="1200" dirty="0"/>
            <a:t>Other treatment</a:t>
          </a:r>
          <a:r>
            <a:rPr lang="en-US" sz="2400" b="1" kern="1200" dirty="0"/>
            <a:t> </a:t>
          </a:r>
          <a:endParaRPr lang="en-US" sz="2400" kern="1200" dirty="0"/>
        </a:p>
      </dsp:txBody>
      <dsp:txXfrm>
        <a:off x="560365" y="3314005"/>
        <a:ext cx="7291750"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20:56:18.814"/>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21:01:44.20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21:06:21.61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21:07:28.444"/>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ACE39-5D79-40CE-BA5A-B43DFC7C6D43}"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D5218-CAEA-479A-982E-9FDAF76F2DE5}" type="slidenum">
              <a:rPr lang="en-US" smtClean="0"/>
              <a:t>‹#›</a:t>
            </a:fld>
            <a:endParaRPr lang="en-US"/>
          </a:p>
        </p:txBody>
      </p:sp>
    </p:spTree>
    <p:extLst>
      <p:ext uri="{BB962C8B-B14F-4D97-AF65-F5344CB8AC3E}">
        <p14:creationId xmlns:p14="http://schemas.microsoft.com/office/powerpoint/2010/main" val="44053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D5218-CAEA-479A-982E-9FDAF76F2DE5}" type="slidenum">
              <a:rPr lang="en-US" smtClean="0"/>
              <a:t>1</a:t>
            </a:fld>
            <a:endParaRPr lang="en-US"/>
          </a:p>
        </p:txBody>
      </p:sp>
    </p:spTree>
    <p:extLst>
      <p:ext uri="{BB962C8B-B14F-4D97-AF65-F5344CB8AC3E}">
        <p14:creationId xmlns:p14="http://schemas.microsoft.com/office/powerpoint/2010/main" val="12840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FFP &gt;&gt;&gt; </a:t>
            </a:r>
            <a:r>
              <a:rPr lang="en-GB" sz="1200" b="1" dirty="0"/>
              <a:t>made from the liquid portion of whole blood.it is used to treat conditions in which there are low blood clotting factor(INR&gt;1.5) or low level of other blood proteins</a:t>
            </a:r>
          </a:p>
          <a:p>
            <a:r>
              <a:rPr lang="en-US" dirty="0"/>
              <a:t>CRYOPRECIPITATE &gt;&gt;&gt; </a:t>
            </a:r>
            <a:r>
              <a:rPr lang="en-US" b="0" i="0" dirty="0">
                <a:solidFill>
                  <a:srgbClr val="BDC1C6"/>
                </a:solidFill>
                <a:effectLst/>
                <a:latin typeface="Helvetica Neue"/>
              </a:rPr>
              <a:t>is a plasma-derived blood product for transfusion that contains </a:t>
            </a:r>
            <a:r>
              <a:rPr lang="en-US" b="1" i="0" dirty="0">
                <a:solidFill>
                  <a:srgbClr val="BDC1C6"/>
                </a:solidFill>
                <a:effectLst/>
                <a:latin typeface="Helvetica Neue"/>
              </a:rPr>
              <a:t>fibrinogen (factor I), factor VIII, factor XIII, von Willebrand factor, and fibronectin</a:t>
            </a:r>
            <a:endParaRPr lang="en-US" dirty="0"/>
          </a:p>
        </p:txBody>
      </p:sp>
      <p:sp>
        <p:nvSpPr>
          <p:cNvPr id="4" name="Slide Number Placeholder 3"/>
          <p:cNvSpPr>
            <a:spLocks noGrp="1"/>
          </p:cNvSpPr>
          <p:nvPr>
            <p:ph type="sldNum" sz="quarter" idx="5"/>
          </p:nvPr>
        </p:nvSpPr>
        <p:spPr/>
        <p:txBody>
          <a:bodyPr/>
          <a:lstStyle/>
          <a:p>
            <a:fld id="{553D5218-CAEA-479A-982E-9FDAF76F2DE5}" type="slidenum">
              <a:rPr lang="en-US" smtClean="0"/>
              <a:t>25</a:t>
            </a:fld>
            <a:endParaRPr lang="en-US"/>
          </a:p>
        </p:txBody>
      </p:sp>
    </p:spTree>
    <p:extLst>
      <p:ext uri="{BB962C8B-B14F-4D97-AF65-F5344CB8AC3E}">
        <p14:creationId xmlns:p14="http://schemas.microsoft.com/office/powerpoint/2010/main" val="150898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D5218-CAEA-479A-982E-9FDAF76F2DE5}" type="slidenum">
              <a:rPr lang="en-US" smtClean="0"/>
              <a:t>30</a:t>
            </a:fld>
            <a:endParaRPr lang="en-US"/>
          </a:p>
        </p:txBody>
      </p:sp>
    </p:spTree>
    <p:extLst>
      <p:ext uri="{BB962C8B-B14F-4D97-AF65-F5344CB8AC3E}">
        <p14:creationId xmlns:p14="http://schemas.microsoft.com/office/powerpoint/2010/main" val="365286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4/5/2023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4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4/5/2023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70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4/5/2023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154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4/5/2023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751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4/5/2023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936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4/5/2023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736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4/5/2023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8050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4/5/2023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807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4/5/2023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9192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4/5/2023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37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4/5/2023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62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4/5/2023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7957471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medicine.medscape.com/article/201181-overview" TargetMode="External"/><Relationship Id="rId2" Type="http://schemas.openxmlformats.org/officeDocument/2006/relationships/hyperlink" Target="https://emedicine.medscape.com/article/199723-overview"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emedicine.medscape.com/article/206598-overview" TargetMode="External"/><Relationship Id="rId4" Type="http://schemas.openxmlformats.org/officeDocument/2006/relationships/hyperlink" Target="https://emedicine.medscape.com/article/779545-overview"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An abstract burst of blue and pink">
            <a:extLst>
              <a:ext uri="{FF2B5EF4-FFF2-40B4-BE49-F238E27FC236}">
                <a16:creationId xmlns:a16="http://schemas.microsoft.com/office/drawing/2014/main" id="{54E7EC31-2C6C-40C3-96D0-96132D062D54}"/>
              </a:ext>
            </a:extLst>
          </p:cNvPr>
          <p:cNvPicPr>
            <a:picLocks noChangeAspect="1"/>
          </p:cNvPicPr>
          <p:nvPr/>
        </p:nvPicPr>
        <p:blipFill rotWithShape="1">
          <a:blip r:embed="rId3">
            <a:alphaModFix amt="50000"/>
          </a:blip>
          <a:srcRect l="25"/>
          <a:stretch/>
        </p:blipFill>
        <p:spPr>
          <a:xfrm>
            <a:off x="20" y="10"/>
            <a:ext cx="12188931" cy="6857990"/>
          </a:xfrm>
          <a:prstGeom prst="rect">
            <a:avLst/>
          </a:prstGeom>
        </p:spPr>
      </p:pic>
      <p:sp>
        <p:nvSpPr>
          <p:cNvPr id="2" name="Title 1">
            <a:extLst>
              <a:ext uri="{FF2B5EF4-FFF2-40B4-BE49-F238E27FC236}">
                <a16:creationId xmlns:a16="http://schemas.microsoft.com/office/drawing/2014/main" id="{A7FD66F1-C028-2DD4-562F-381948964FAD}"/>
              </a:ext>
            </a:extLst>
          </p:cNvPr>
          <p:cNvSpPr>
            <a:spLocks noGrp="1"/>
          </p:cNvSpPr>
          <p:nvPr>
            <p:ph type="ctrTitle"/>
          </p:nvPr>
        </p:nvSpPr>
        <p:spPr>
          <a:xfrm>
            <a:off x="1524000" y="1122363"/>
            <a:ext cx="9144000" cy="3063240"/>
          </a:xfrm>
        </p:spPr>
        <p:txBody>
          <a:bodyPr>
            <a:normAutofit/>
          </a:bodyPr>
          <a:lstStyle/>
          <a:p>
            <a:pPr algn="ctr">
              <a:lnSpc>
                <a:spcPct val="90000"/>
              </a:lnSpc>
            </a:pPr>
            <a:r>
              <a:rPr lang="en-US" sz="6700"/>
              <a:t>Disseminated intravascular coagulopathy</a:t>
            </a:r>
          </a:p>
        </p:txBody>
      </p:sp>
      <p:sp>
        <p:nvSpPr>
          <p:cNvPr id="3" name="Subtitle 2">
            <a:extLst>
              <a:ext uri="{FF2B5EF4-FFF2-40B4-BE49-F238E27FC236}">
                <a16:creationId xmlns:a16="http://schemas.microsoft.com/office/drawing/2014/main" id="{493C9942-48F2-C0FE-51C3-A27BA76AE8A3}"/>
              </a:ext>
            </a:extLst>
          </p:cNvPr>
          <p:cNvSpPr>
            <a:spLocks noGrp="1"/>
          </p:cNvSpPr>
          <p:nvPr>
            <p:ph type="subTitle" idx="1"/>
          </p:nvPr>
        </p:nvSpPr>
        <p:spPr>
          <a:xfrm>
            <a:off x="1524000" y="4599432"/>
            <a:ext cx="9144000" cy="1225296"/>
          </a:xfrm>
        </p:spPr>
        <p:txBody>
          <a:bodyPr>
            <a:normAutofit/>
          </a:bodyPr>
          <a:lstStyle/>
          <a:p>
            <a:pPr algn="ctr">
              <a:lnSpc>
                <a:spcPct val="100000"/>
              </a:lnSpc>
            </a:pPr>
            <a:r>
              <a:rPr lang="en-US" sz="3200"/>
              <a:t>Prepared by :</a:t>
            </a:r>
          </a:p>
          <a:p>
            <a:pPr algn="ctr">
              <a:lnSpc>
                <a:spcPct val="100000"/>
              </a:lnSpc>
            </a:pPr>
            <a:r>
              <a:rPr lang="en-US" sz="3200"/>
              <a:t>Muhanad Alkaraki , Abeer Aljufot , Muhanad Murar </a:t>
            </a:r>
          </a:p>
        </p:txBody>
      </p:sp>
      <p:sp>
        <p:nvSpPr>
          <p:cNvPr id="37"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9778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86D3-2AAB-093A-3DE5-614AAFECFABB}"/>
              </a:ext>
            </a:extLst>
          </p:cNvPr>
          <p:cNvSpPr>
            <a:spLocks noGrp="1"/>
          </p:cNvSpPr>
          <p:nvPr>
            <p:ph type="title"/>
          </p:nvPr>
        </p:nvSpPr>
        <p:spPr/>
        <p:txBody>
          <a:bodyPr/>
          <a:lstStyle/>
          <a:p>
            <a:r>
              <a:rPr lang="en-US" dirty="0">
                <a:solidFill>
                  <a:srgbClr val="C00000"/>
                </a:solidFill>
              </a:rPr>
              <a:t>pathogenesis</a:t>
            </a:r>
            <a:endParaRPr lang="en-US" dirty="0"/>
          </a:p>
        </p:txBody>
      </p:sp>
      <p:sp>
        <p:nvSpPr>
          <p:cNvPr id="3" name="Content Placeholder 2">
            <a:extLst>
              <a:ext uri="{FF2B5EF4-FFF2-40B4-BE49-F238E27FC236}">
                <a16:creationId xmlns:a16="http://schemas.microsoft.com/office/drawing/2014/main" id="{822B488A-9A56-A93F-F62C-8731820A2E4F}"/>
              </a:ext>
            </a:extLst>
          </p:cNvPr>
          <p:cNvSpPr>
            <a:spLocks noGrp="1"/>
          </p:cNvSpPr>
          <p:nvPr>
            <p:ph idx="1"/>
          </p:nvPr>
        </p:nvSpPr>
        <p:spPr/>
        <p:txBody>
          <a:bodyPr/>
          <a:lstStyle/>
          <a:p>
            <a:r>
              <a:rPr lang="en-US" b="1" dirty="0"/>
              <a:t>Pathological activation of the coagulation cascade leading to : </a:t>
            </a:r>
          </a:p>
          <a:p>
            <a:r>
              <a:rPr lang="en-US" b="1" dirty="0">
                <a:solidFill>
                  <a:srgbClr val="0070C0"/>
                </a:solidFill>
              </a:rPr>
              <a:t>WIDESPREAD</a:t>
            </a:r>
            <a:r>
              <a:rPr lang="en-US" b="1" dirty="0"/>
              <a:t> microthrombi resulting in </a:t>
            </a:r>
            <a:r>
              <a:rPr lang="en-US" b="1" dirty="0">
                <a:solidFill>
                  <a:srgbClr val="FF0000"/>
                </a:solidFill>
              </a:rPr>
              <a:t>ISCHEMIA</a:t>
            </a:r>
            <a:r>
              <a:rPr lang="en-US" b="1" dirty="0"/>
              <a:t> and </a:t>
            </a:r>
            <a:r>
              <a:rPr lang="en-US" b="1" dirty="0">
                <a:solidFill>
                  <a:srgbClr val="FF0000"/>
                </a:solidFill>
              </a:rPr>
              <a:t>INFARCTIONS</a:t>
            </a:r>
            <a:r>
              <a:rPr lang="en-US" b="1" dirty="0"/>
              <a:t>. </a:t>
            </a:r>
          </a:p>
          <a:p>
            <a:r>
              <a:rPr lang="en-US" b="1" dirty="0">
                <a:solidFill>
                  <a:srgbClr val="0070C0"/>
                </a:solidFill>
              </a:rPr>
              <a:t>CONSUMPTION</a:t>
            </a:r>
            <a:r>
              <a:rPr lang="en-US" b="1" dirty="0"/>
              <a:t> of platelets and factors resulting in </a:t>
            </a:r>
            <a:r>
              <a:rPr lang="en-US" b="1" dirty="0">
                <a:solidFill>
                  <a:srgbClr val="FF0000"/>
                </a:solidFill>
              </a:rPr>
              <a:t>BLEEDING</a:t>
            </a:r>
            <a:r>
              <a:rPr lang="en-US" b="1" dirty="0"/>
              <a:t>, especially from IV </a:t>
            </a:r>
            <a:r>
              <a:rPr lang="en-US" b="1" dirty="0">
                <a:solidFill>
                  <a:srgbClr val="FF0000"/>
                </a:solidFill>
              </a:rPr>
              <a:t>SITES</a:t>
            </a:r>
            <a:r>
              <a:rPr lang="en-US" b="1" dirty="0"/>
              <a:t> and </a:t>
            </a:r>
            <a:r>
              <a:rPr lang="en-US" b="1" dirty="0">
                <a:solidFill>
                  <a:srgbClr val="FF0000"/>
                </a:solidFill>
              </a:rPr>
              <a:t>MUCOSAL SURFACES </a:t>
            </a:r>
            <a:r>
              <a:rPr lang="en-US" b="1" dirty="0"/>
              <a:t>( i.e., body orifices ).</a:t>
            </a:r>
          </a:p>
        </p:txBody>
      </p:sp>
    </p:spTree>
    <p:extLst>
      <p:ext uri="{BB962C8B-B14F-4D97-AF65-F5344CB8AC3E}">
        <p14:creationId xmlns:p14="http://schemas.microsoft.com/office/powerpoint/2010/main" val="95096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Clinical presentation </a:t>
            </a:r>
          </a:p>
        </p:txBody>
      </p:sp>
      <p:sp>
        <p:nvSpPr>
          <p:cNvPr id="3" name="Content Placeholder 2"/>
          <p:cNvSpPr>
            <a:spLocks noGrp="1"/>
          </p:cNvSpPr>
          <p:nvPr>
            <p:ph idx="1"/>
          </p:nvPr>
        </p:nvSpPr>
        <p:spPr/>
        <p:txBody>
          <a:bodyPr>
            <a:normAutofit/>
          </a:bodyPr>
          <a:lstStyle/>
          <a:p>
            <a:r>
              <a:rPr lang="en-US" b="1" dirty="0">
                <a:solidFill>
                  <a:srgbClr val="FF0000"/>
                </a:solidFill>
              </a:rPr>
              <a:t>Clinical presentation and consequences depend on etiology and rapidity of initiating event</a:t>
            </a:r>
          </a:p>
          <a:p>
            <a:r>
              <a:rPr lang="en-US" b="1" dirty="0"/>
              <a:t>Acute DIC is a consumption coagulopathy state where excess thrombin is generated to such a high degree that it overcomes the large amounts of natural anticoagulants normally present in the plasma, In acute DIC, an explosive generation of thrombin depletes clotting factors and platelets and activates the fibrinolytic system→ Bleeding into the subcutaneous tissues, skin, and mucous membranes occurs, along with occlusion of blood vessels caused by fibrin in the microcirculation.•</a:t>
            </a:r>
          </a:p>
        </p:txBody>
      </p:sp>
    </p:spTree>
    <p:extLst>
      <p:ext uri="{BB962C8B-B14F-4D97-AF65-F5344CB8AC3E}">
        <p14:creationId xmlns:p14="http://schemas.microsoft.com/office/powerpoint/2010/main" val="1597967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Clinical presentation </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Acute (uncompensated DIC) events lead to:</a:t>
            </a:r>
          </a:p>
          <a:p>
            <a:pPr marL="228600" lvl="1">
              <a:spcBef>
                <a:spcPts val="1000"/>
              </a:spcBef>
            </a:pPr>
            <a:r>
              <a:rPr lang="en-US" sz="2800" b="1" dirty="0"/>
              <a:t>intravascular coagulation </a:t>
            </a:r>
          </a:p>
          <a:p>
            <a:pPr marL="228600" lvl="1">
              <a:spcBef>
                <a:spcPts val="1000"/>
              </a:spcBef>
            </a:pPr>
            <a:r>
              <a:rPr lang="en-US" sz="2800" b="1" dirty="0"/>
              <a:t>depletion of platelets and procoagulant factors</a:t>
            </a:r>
          </a:p>
          <a:p>
            <a:pPr marL="228600" lvl="1">
              <a:spcBef>
                <a:spcPts val="1000"/>
              </a:spcBef>
            </a:pPr>
            <a:r>
              <a:rPr lang="en-US" sz="2800" b="1" dirty="0"/>
              <a:t>production of fibrin degradation products </a:t>
            </a:r>
          </a:p>
          <a:p>
            <a:pPr marL="0" lvl="1" indent="0">
              <a:spcBef>
                <a:spcPts val="1000"/>
              </a:spcBef>
              <a:buNone/>
            </a:pPr>
            <a:r>
              <a:rPr lang="en-US" sz="2800" b="1" dirty="0"/>
              <a:t>Bleeding:</a:t>
            </a:r>
          </a:p>
          <a:p>
            <a:r>
              <a:rPr lang="en-US" b="1" dirty="0"/>
              <a:t>Persistent bleeding from venipuncture sites, surgical wounds</a:t>
            </a:r>
          </a:p>
          <a:p>
            <a:r>
              <a:rPr lang="en-US" b="1" dirty="0"/>
              <a:t>Bleeding from episiotomy incisions, perineal lacerations </a:t>
            </a:r>
          </a:p>
          <a:p>
            <a:r>
              <a:rPr lang="en-US" b="1" dirty="0"/>
              <a:t>Bleeding gums and nose </a:t>
            </a:r>
          </a:p>
          <a:p>
            <a:r>
              <a:rPr lang="en-US" b="1" dirty="0"/>
              <a:t>Blood-stained urine –hematuria</a:t>
            </a:r>
          </a:p>
          <a:p>
            <a:r>
              <a:rPr lang="en-US" b="1" dirty="0"/>
              <a:t>Fever, hypotension, acidosis, proteinuria, hypoxia </a:t>
            </a:r>
          </a:p>
          <a:p>
            <a:endParaRPr lang="en-US" dirty="0"/>
          </a:p>
          <a:p>
            <a:pPr lvl="1"/>
            <a:endParaRPr lang="en-US" dirty="0"/>
          </a:p>
        </p:txBody>
      </p:sp>
    </p:spTree>
    <p:extLst>
      <p:ext uri="{BB962C8B-B14F-4D97-AF65-F5344CB8AC3E}">
        <p14:creationId xmlns:p14="http://schemas.microsoft.com/office/powerpoint/2010/main" val="175598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Clinical presentation </a:t>
            </a:r>
          </a:p>
        </p:txBody>
      </p:sp>
      <p:sp>
        <p:nvSpPr>
          <p:cNvPr id="3" name="Content Placeholder 2"/>
          <p:cNvSpPr>
            <a:spLocks noGrp="1"/>
          </p:cNvSpPr>
          <p:nvPr>
            <p:ph idx="1"/>
          </p:nvPr>
        </p:nvSpPr>
        <p:spPr/>
        <p:txBody>
          <a:bodyPr>
            <a:normAutofit/>
          </a:bodyPr>
          <a:lstStyle/>
          <a:p>
            <a:r>
              <a:rPr lang="en-US" b="1" dirty="0"/>
              <a:t>In chronic DIC (compensated), the process is the same, but it is less explosive. Usually there is time for compensatory responses to take place, which diminish the likelihood of bleeding but give rise to a hypercoagulable state. These changes in the blood can be detected by testing the coagulation system.</a:t>
            </a:r>
          </a:p>
          <a:p>
            <a:pPr marL="0" indent="0">
              <a:buNone/>
            </a:pPr>
            <a:r>
              <a:rPr lang="en-US" b="1" dirty="0"/>
              <a:t>•Slowly evolving DIC primarily causes venous thromboembolic manifestations ( deep venous thrombosis, </a:t>
            </a:r>
            <a:r>
              <a:rPr lang="en-US" b="1"/>
              <a:t>pulmonary embolism).</a:t>
            </a:r>
            <a:endParaRPr lang="en-US" dirty="0"/>
          </a:p>
          <a:p>
            <a:endParaRPr lang="en-US" dirty="0"/>
          </a:p>
        </p:txBody>
      </p:sp>
    </p:spTree>
    <p:extLst>
      <p:ext uri="{BB962C8B-B14F-4D97-AF65-F5344CB8AC3E}">
        <p14:creationId xmlns:p14="http://schemas.microsoft.com/office/powerpoint/2010/main" val="76865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History </a:t>
            </a:r>
          </a:p>
        </p:txBody>
      </p:sp>
      <p:sp>
        <p:nvSpPr>
          <p:cNvPr id="3" name="Content Placeholder 2"/>
          <p:cNvSpPr>
            <a:spLocks noGrp="1"/>
          </p:cNvSpPr>
          <p:nvPr>
            <p:ph idx="1"/>
          </p:nvPr>
        </p:nvSpPr>
        <p:spPr>
          <a:ln>
            <a:solidFill>
              <a:srgbClr val="FFFF00"/>
            </a:solidFill>
          </a:ln>
        </p:spPr>
        <p:txBody>
          <a:bodyPr>
            <a:normAutofit fontScale="70000" lnSpcReduction="20000"/>
          </a:bodyPr>
          <a:lstStyle/>
          <a:p>
            <a:r>
              <a:rPr lang="en-US" dirty="0">
                <a:solidFill>
                  <a:srgbClr val="000000"/>
                </a:solidFill>
                <a:latin typeface="Times New Roman" panose="02020603050405020304" pitchFamily="18" charset="0"/>
              </a:rPr>
              <a:t>a recent history of </a:t>
            </a:r>
            <a:r>
              <a:rPr lang="en-US" dirty="0">
                <a:solidFill>
                  <a:srgbClr val="FF0000"/>
                </a:solidFill>
                <a:latin typeface="Times New Roman" panose="02020603050405020304" pitchFamily="18" charset="0"/>
              </a:rPr>
              <a:t>severe infections</a:t>
            </a:r>
            <a:r>
              <a:rPr lang="en-US" dirty="0">
                <a:solidFill>
                  <a:srgbClr val="000000"/>
                </a:solidFill>
                <a:latin typeface="Times New Roman" panose="02020603050405020304" pitchFamily="18" charset="0"/>
              </a:rPr>
              <a:t> or </a:t>
            </a:r>
            <a:r>
              <a:rPr lang="en-US" dirty="0">
                <a:solidFill>
                  <a:srgbClr val="FF0000"/>
                </a:solidFill>
                <a:latin typeface="Times New Roman" panose="02020603050405020304" pitchFamily="18" charset="0"/>
              </a:rPr>
              <a:t>trauma</a:t>
            </a:r>
            <a:r>
              <a:rPr lang="en-US" dirty="0">
                <a:solidFill>
                  <a:srgbClr val="000000"/>
                </a:solidFill>
                <a:latin typeface="Times New Roman" panose="02020603050405020304" pitchFamily="18" charset="0"/>
              </a:rPr>
              <a:t> as well as </a:t>
            </a:r>
            <a:r>
              <a:rPr lang="en-US" dirty="0">
                <a:solidFill>
                  <a:srgbClr val="FF0000"/>
                </a:solidFill>
                <a:latin typeface="Times New Roman" panose="02020603050405020304" pitchFamily="18" charset="0"/>
              </a:rPr>
              <a:t>hepatic failure</a:t>
            </a:r>
            <a:r>
              <a:rPr lang="en-US" dirty="0">
                <a:solidFill>
                  <a:srgbClr val="000000"/>
                </a:solidFill>
                <a:latin typeface="Times New Roman" panose="02020603050405020304" pitchFamily="18" charset="0"/>
              </a:rPr>
              <a:t>, </a:t>
            </a:r>
            <a:r>
              <a:rPr lang="en-US" dirty="0">
                <a:solidFill>
                  <a:srgbClr val="FF0000"/>
                </a:solidFill>
                <a:latin typeface="Times New Roman" panose="02020603050405020304" pitchFamily="18" charset="0"/>
              </a:rPr>
              <a:t>obstetric </a:t>
            </a:r>
          </a:p>
          <a:p>
            <a:pPr marL="0" indent="0">
              <a:buNone/>
            </a:pPr>
            <a:r>
              <a:rPr lang="en-US" dirty="0">
                <a:solidFill>
                  <a:srgbClr val="FF0000"/>
                </a:solidFill>
                <a:latin typeface="Times New Roman" panose="02020603050405020304" pitchFamily="18" charset="0"/>
              </a:rPr>
              <a:t>complications</a:t>
            </a:r>
            <a:r>
              <a:rPr lang="en-US" dirty="0">
                <a:solidFill>
                  <a:srgbClr val="000000"/>
                </a:solidFill>
                <a:latin typeface="Times New Roman" panose="02020603050405020304" pitchFamily="18" charset="0"/>
              </a:rPr>
              <a:t>, and </a:t>
            </a:r>
            <a:r>
              <a:rPr lang="en-US" dirty="0">
                <a:solidFill>
                  <a:srgbClr val="FF0000"/>
                </a:solidFill>
                <a:latin typeface="Times New Roman" panose="02020603050405020304" pitchFamily="18" charset="0"/>
              </a:rPr>
              <a:t>malignancy</a:t>
            </a:r>
            <a:r>
              <a:rPr lang="en-US" dirty="0">
                <a:solidFill>
                  <a:srgbClr val="000000"/>
                </a:solidFill>
                <a:latin typeface="Times New Roman" panose="02020603050405020304" pitchFamily="18" charset="0"/>
              </a:rPr>
              <a:t>.</a:t>
            </a:r>
          </a:p>
          <a:p>
            <a:r>
              <a:rPr lang="en-US" dirty="0">
                <a:solidFill>
                  <a:srgbClr val="000000"/>
                </a:solidFill>
                <a:latin typeface="Times New Roman" panose="02020603050405020304" pitchFamily="18" charset="0"/>
              </a:rPr>
              <a:t> history of </a:t>
            </a:r>
            <a:r>
              <a:rPr lang="en-US" dirty="0">
                <a:solidFill>
                  <a:srgbClr val="FF0000"/>
                </a:solidFill>
                <a:latin typeface="Times New Roman" panose="02020603050405020304" pitchFamily="18" charset="0"/>
              </a:rPr>
              <a:t>deep vein or arterial thrombosis </a:t>
            </a:r>
            <a:r>
              <a:rPr lang="en-US" dirty="0">
                <a:solidFill>
                  <a:srgbClr val="000000"/>
                </a:solidFill>
                <a:latin typeface="Times New Roman" panose="02020603050405020304" pitchFamily="18" charset="0"/>
              </a:rPr>
              <a:t>may also be suggestive of DIC.</a:t>
            </a:r>
          </a:p>
          <a:p>
            <a:r>
              <a:rPr lang="en-US" dirty="0">
                <a:solidFill>
                  <a:srgbClr val="000000"/>
                </a:solidFill>
                <a:latin typeface="Times New Roman" panose="02020603050405020304" pitchFamily="18" charset="0"/>
              </a:rPr>
              <a:t> experience </a:t>
            </a:r>
            <a:r>
              <a:rPr lang="en-US" dirty="0">
                <a:solidFill>
                  <a:srgbClr val="FF0000"/>
                </a:solidFill>
                <a:latin typeface="Times New Roman" panose="02020603050405020304" pitchFamily="18" charset="0"/>
              </a:rPr>
              <a:t>bleeding</a:t>
            </a:r>
            <a:r>
              <a:rPr lang="en-US" dirty="0">
                <a:solidFill>
                  <a:srgbClr val="000000"/>
                </a:solidFill>
                <a:latin typeface="Times New Roman" panose="02020603050405020304" pitchFamily="18" charset="0"/>
              </a:rPr>
              <a:t> from multiple sites including gingiva, areas of trauma or surgery, the vagina, the rectum, or through devices such as urinary catheters.</a:t>
            </a: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 Symptoms of </a:t>
            </a:r>
            <a:r>
              <a:rPr lang="en-US" dirty="0">
                <a:solidFill>
                  <a:srgbClr val="FF0000"/>
                </a:solidFill>
                <a:latin typeface="Times New Roman" panose="02020603050405020304" pitchFamily="18" charset="0"/>
              </a:rPr>
              <a:t>hematuria</a:t>
            </a:r>
            <a:r>
              <a:rPr lang="en-US" dirty="0">
                <a:solidFill>
                  <a:srgbClr val="000000"/>
                </a:solidFill>
                <a:latin typeface="Times New Roman" panose="02020603050405020304" pitchFamily="18" charset="0"/>
              </a:rPr>
              <a:t>, </a:t>
            </a:r>
            <a:r>
              <a:rPr lang="en-US" dirty="0">
                <a:solidFill>
                  <a:srgbClr val="FF0000"/>
                </a:solidFill>
                <a:latin typeface="Times New Roman" panose="02020603050405020304" pitchFamily="18" charset="0"/>
              </a:rPr>
              <a:t>oliguria</a:t>
            </a:r>
            <a:r>
              <a:rPr lang="en-US" dirty="0">
                <a:solidFill>
                  <a:srgbClr val="000000"/>
                </a:solidFill>
                <a:latin typeface="Times New Roman" panose="02020603050405020304" pitchFamily="18" charset="0"/>
              </a:rPr>
              <a:t>, and </a:t>
            </a:r>
            <a:r>
              <a:rPr lang="en-US" dirty="0">
                <a:solidFill>
                  <a:srgbClr val="FF0000"/>
                </a:solidFill>
                <a:latin typeface="Times New Roman" panose="02020603050405020304" pitchFamily="18" charset="0"/>
              </a:rPr>
              <a:t>anuria</a:t>
            </a:r>
            <a:r>
              <a:rPr lang="en-US" dirty="0">
                <a:solidFill>
                  <a:srgbClr val="000000"/>
                </a:solidFill>
                <a:latin typeface="Times New Roman" panose="02020603050405020304" pitchFamily="18" charset="0"/>
              </a:rPr>
              <a:t> may be seen if concomitant renal failure from DIC results.</a:t>
            </a:r>
          </a:p>
          <a:p>
            <a:r>
              <a:rPr lang="en-US" dirty="0">
                <a:solidFill>
                  <a:srgbClr val="000000"/>
                </a:solidFill>
                <a:latin typeface="Times New Roman" panose="02020603050405020304" pitchFamily="18" charset="0"/>
              </a:rPr>
              <a:t> </a:t>
            </a:r>
            <a:r>
              <a:rPr lang="en-US" dirty="0">
                <a:solidFill>
                  <a:srgbClr val="FF0000"/>
                </a:solidFill>
                <a:latin typeface="Times New Roman" panose="02020603050405020304" pitchFamily="18" charset="0"/>
              </a:rPr>
              <a:t>dyspnea</a:t>
            </a:r>
            <a:r>
              <a:rPr lang="en-US" dirty="0">
                <a:solidFill>
                  <a:srgbClr val="000000"/>
                </a:solidFill>
                <a:latin typeface="Times New Roman" panose="02020603050405020304" pitchFamily="18" charset="0"/>
              </a:rPr>
              <a:t> and </a:t>
            </a:r>
            <a:r>
              <a:rPr lang="en-US" dirty="0">
                <a:solidFill>
                  <a:srgbClr val="FF0000"/>
                </a:solidFill>
                <a:latin typeface="Times New Roman" panose="02020603050405020304" pitchFamily="18" charset="0"/>
              </a:rPr>
              <a:t>hemoptysis</a:t>
            </a:r>
            <a:r>
              <a:rPr lang="en-US" dirty="0">
                <a:solidFill>
                  <a:srgbClr val="000000"/>
                </a:solidFill>
                <a:latin typeface="Times New Roman" panose="02020603050405020304" pitchFamily="18" charset="0"/>
              </a:rPr>
              <a:t> if pulmonary hemorrhage or pulmonary embolism is occurring. </a:t>
            </a:r>
          </a:p>
          <a:p>
            <a:r>
              <a:rPr lang="en-US" dirty="0">
                <a:solidFill>
                  <a:srgbClr val="000000"/>
                </a:solidFill>
                <a:latin typeface="Times New Roman" panose="02020603050405020304" pitchFamily="18" charset="0"/>
              </a:rPr>
              <a:t>A patient could also experience </a:t>
            </a:r>
            <a:r>
              <a:rPr lang="en-US" dirty="0">
                <a:solidFill>
                  <a:srgbClr val="FF0000"/>
                </a:solidFill>
                <a:latin typeface="Times New Roman" panose="02020603050405020304" pitchFamily="18" charset="0"/>
              </a:rPr>
              <a:t>chest pain </a:t>
            </a:r>
            <a:r>
              <a:rPr lang="en-US" dirty="0">
                <a:solidFill>
                  <a:srgbClr val="000000"/>
                </a:solidFill>
                <a:latin typeface="Times New Roman" panose="02020603050405020304" pitchFamily="18" charset="0"/>
              </a:rPr>
              <a:t>if arterial occlusion of a coronary artery develops</a:t>
            </a:r>
          </a:p>
          <a:p>
            <a:endParaRPr lang="en-US" dirty="0"/>
          </a:p>
        </p:txBody>
      </p:sp>
    </p:spTree>
    <p:extLst>
      <p:ext uri="{BB962C8B-B14F-4D97-AF65-F5344CB8AC3E}">
        <p14:creationId xmlns:p14="http://schemas.microsoft.com/office/powerpoint/2010/main" val="1397095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Physical examination </a:t>
            </a:r>
            <a:br>
              <a:rPr lang="en-US" dirty="0">
                <a:solidFill>
                  <a:srgbClr val="C00000"/>
                </a:solidFill>
              </a:rPr>
            </a:b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0000"/>
                </a:solidFill>
              </a:rPr>
              <a:t>Circulatory signs include the following</a:t>
            </a:r>
            <a:r>
              <a:rPr lang="en-US" dirty="0"/>
              <a:t>:</a:t>
            </a:r>
          </a:p>
          <a:p>
            <a:r>
              <a:rPr lang="en-US" dirty="0"/>
              <a:t>Signs of spontaneous and life-threatening hemorrhage</a:t>
            </a:r>
          </a:p>
          <a:p>
            <a:r>
              <a:rPr lang="en-US" dirty="0"/>
              <a:t>Signs of subacute bleeding</a:t>
            </a:r>
          </a:p>
          <a:p>
            <a:r>
              <a:rPr lang="en-US" dirty="0"/>
              <a:t>Signs of diffuse or localized thrombosis</a:t>
            </a:r>
          </a:p>
          <a:p>
            <a:r>
              <a:rPr lang="en-US" dirty="0"/>
              <a:t>Bleeding into serous cavities</a:t>
            </a:r>
          </a:p>
          <a:p>
            <a:pPr marL="0" indent="0">
              <a:buNone/>
            </a:pPr>
            <a:r>
              <a:rPr lang="en-US" dirty="0">
                <a:solidFill>
                  <a:srgbClr val="FF0000"/>
                </a:solidFill>
              </a:rPr>
              <a:t>Central nervous system signs include the following</a:t>
            </a:r>
            <a:r>
              <a:rPr lang="en-US" dirty="0"/>
              <a:t>:</a:t>
            </a:r>
          </a:p>
          <a:p>
            <a:r>
              <a:rPr lang="en-US" dirty="0"/>
              <a:t>Nonspecific altered consciousness or stupor</a:t>
            </a:r>
          </a:p>
          <a:p>
            <a:r>
              <a:rPr lang="en-US" dirty="0"/>
              <a:t>Transient focal neurologic deficits</a:t>
            </a:r>
          </a:p>
        </p:txBody>
      </p:sp>
    </p:spTree>
    <p:extLst>
      <p:ext uri="{BB962C8B-B14F-4D97-AF65-F5344CB8AC3E}">
        <p14:creationId xmlns:p14="http://schemas.microsoft.com/office/powerpoint/2010/main" val="161183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Physical examination</a:t>
            </a:r>
          </a:p>
        </p:txBody>
      </p:sp>
      <p:sp>
        <p:nvSpPr>
          <p:cNvPr id="3" name="Content Placeholder 2"/>
          <p:cNvSpPr>
            <a:spLocks noGrp="1"/>
          </p:cNvSpPr>
          <p:nvPr>
            <p:ph idx="1"/>
          </p:nvPr>
        </p:nvSpPr>
        <p:spPr/>
        <p:txBody>
          <a:bodyPr>
            <a:normAutofit/>
          </a:bodyPr>
          <a:lstStyle/>
          <a:p>
            <a:pPr marL="0" indent="0">
              <a:buNone/>
            </a:pPr>
            <a:r>
              <a:rPr lang="en-US" b="1" dirty="0">
                <a:solidFill>
                  <a:srgbClr val="FF0000"/>
                </a:solidFill>
              </a:rPr>
              <a:t>Cardiovascular signs include the following:</a:t>
            </a:r>
          </a:p>
          <a:p>
            <a:r>
              <a:rPr lang="en-US" b="1" dirty="0"/>
              <a:t>Hypotension</a:t>
            </a:r>
          </a:p>
          <a:p>
            <a:r>
              <a:rPr lang="en-US" b="1" dirty="0"/>
              <a:t>Tachycardia</a:t>
            </a:r>
          </a:p>
          <a:p>
            <a:r>
              <a:rPr lang="en-US" b="1" dirty="0"/>
              <a:t>Circulatory collapse</a:t>
            </a:r>
          </a:p>
          <a:p>
            <a:pPr marL="0" indent="0">
              <a:buNone/>
            </a:pPr>
            <a:r>
              <a:rPr lang="en-US" b="1" dirty="0">
                <a:solidFill>
                  <a:srgbClr val="FF0000"/>
                </a:solidFill>
              </a:rPr>
              <a:t>Respiratory signs include the following</a:t>
            </a:r>
            <a:r>
              <a:rPr lang="en-US" b="1" dirty="0"/>
              <a:t>:</a:t>
            </a:r>
          </a:p>
          <a:p>
            <a:r>
              <a:rPr lang="en-US" b="1" dirty="0"/>
              <a:t>Pleural friction rub</a:t>
            </a:r>
          </a:p>
          <a:p>
            <a:r>
              <a:rPr lang="en-US" b="1" dirty="0"/>
              <a:t>Signs of acute respiratory distress syndrome (ARDS)</a:t>
            </a:r>
          </a:p>
          <a:p>
            <a:pPr marL="0" indent="0">
              <a:buNone/>
            </a:pPr>
            <a:endParaRPr lang="en-US" dirty="0"/>
          </a:p>
          <a:p>
            <a:endParaRPr lang="en-US" dirty="0"/>
          </a:p>
        </p:txBody>
      </p:sp>
    </p:spTree>
    <p:extLst>
      <p:ext uri="{BB962C8B-B14F-4D97-AF65-F5344CB8AC3E}">
        <p14:creationId xmlns:p14="http://schemas.microsoft.com/office/powerpoint/2010/main" val="2077330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Physical examination</a:t>
            </a:r>
          </a:p>
        </p:txBody>
      </p:sp>
      <p:sp>
        <p:nvSpPr>
          <p:cNvPr id="3" name="Content Placeholder 2"/>
          <p:cNvSpPr>
            <a:spLocks noGrp="1"/>
          </p:cNvSpPr>
          <p:nvPr>
            <p:ph idx="1"/>
          </p:nvPr>
        </p:nvSpPr>
        <p:spPr/>
        <p:txBody>
          <a:bodyPr>
            <a:noAutofit/>
          </a:bodyPr>
          <a:lstStyle/>
          <a:p>
            <a:pPr marL="0" indent="0">
              <a:buNone/>
            </a:pPr>
            <a:r>
              <a:rPr lang="en-US" sz="2000" b="1" dirty="0">
                <a:solidFill>
                  <a:srgbClr val="FF0000"/>
                </a:solidFill>
              </a:rPr>
              <a:t>Gastrointestinal signs include the following:</a:t>
            </a:r>
          </a:p>
          <a:p>
            <a:r>
              <a:rPr lang="en-US" sz="2000" b="1" dirty="0"/>
              <a:t>Hematemesis</a:t>
            </a:r>
          </a:p>
          <a:p>
            <a:r>
              <a:rPr lang="en-US" sz="2000" b="1" dirty="0"/>
              <a:t>Hematochezia</a:t>
            </a:r>
          </a:p>
          <a:p>
            <a:pPr marL="0" indent="0">
              <a:buNone/>
            </a:pPr>
            <a:r>
              <a:rPr lang="en-US" sz="2000" b="1" dirty="0">
                <a:solidFill>
                  <a:srgbClr val="FF0000"/>
                </a:solidFill>
              </a:rPr>
              <a:t>Genitourinary signs include the following:</a:t>
            </a:r>
          </a:p>
          <a:p>
            <a:r>
              <a:rPr lang="en-US" sz="2000" b="1" dirty="0"/>
              <a:t>Signs of azotemia and renal failure</a:t>
            </a:r>
          </a:p>
          <a:p>
            <a:r>
              <a:rPr lang="en-US" sz="2000" b="1" dirty="0"/>
              <a:t>Acidosis</a:t>
            </a:r>
          </a:p>
          <a:p>
            <a:r>
              <a:rPr lang="en-US" sz="2000" b="1" dirty="0"/>
              <a:t>Hematuria</a:t>
            </a:r>
          </a:p>
          <a:p>
            <a:r>
              <a:rPr lang="en-US" sz="2000" b="1" dirty="0"/>
              <a:t>Oliguria</a:t>
            </a:r>
          </a:p>
          <a:p>
            <a:r>
              <a:rPr lang="en-US" sz="2000" b="1" dirty="0"/>
              <a:t>Menorrhagia</a:t>
            </a:r>
          </a:p>
          <a:p>
            <a:r>
              <a:rPr lang="en-US" sz="2000" b="1" dirty="0"/>
              <a:t>Uterine hemorrhage</a:t>
            </a:r>
          </a:p>
          <a:p>
            <a:pPr marL="0" indent="0">
              <a:buNone/>
            </a:pPr>
            <a:br>
              <a:rPr lang="en-US" sz="2000" dirty="0"/>
            </a:br>
            <a:endParaRPr lang="en-US" sz="2000" dirty="0"/>
          </a:p>
        </p:txBody>
      </p:sp>
    </p:spTree>
    <p:extLst>
      <p:ext uri="{BB962C8B-B14F-4D97-AF65-F5344CB8AC3E}">
        <p14:creationId xmlns:p14="http://schemas.microsoft.com/office/powerpoint/2010/main" val="4094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Physical</a:t>
            </a:r>
            <a:r>
              <a:rPr lang="en-US" dirty="0"/>
              <a:t> </a:t>
            </a:r>
            <a:r>
              <a:rPr lang="en-US" dirty="0">
                <a:solidFill>
                  <a:srgbClr val="C00000"/>
                </a:solidFill>
              </a:rPr>
              <a:t>examination</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solidFill>
                  <a:srgbClr val="FF0000"/>
                </a:solidFill>
              </a:rPr>
              <a:t>Dermatologic signs include the following:</a:t>
            </a:r>
          </a:p>
          <a:p>
            <a:r>
              <a:rPr lang="en-US" b="1" dirty="0"/>
              <a:t>Petechiae</a:t>
            </a:r>
          </a:p>
          <a:p>
            <a:r>
              <a:rPr lang="en-US" b="1" dirty="0"/>
              <a:t>Jaundice (liver dysfunction or hemolysis)</a:t>
            </a:r>
          </a:p>
          <a:p>
            <a:r>
              <a:rPr lang="en-US" b="1" dirty="0"/>
              <a:t>Purpura</a:t>
            </a:r>
          </a:p>
          <a:p>
            <a:r>
              <a:rPr lang="en-US" b="1" dirty="0"/>
              <a:t>Hemorrhagic bullae</a:t>
            </a:r>
          </a:p>
          <a:p>
            <a:r>
              <a:rPr lang="en-US" b="1" dirty="0"/>
              <a:t>Acrocyanosis</a:t>
            </a:r>
          </a:p>
          <a:p>
            <a:pPr marL="0" indent="0">
              <a:buNone/>
            </a:pPr>
            <a:r>
              <a:rPr lang="en-US" b="1" dirty="0">
                <a:solidFill>
                  <a:srgbClr val="FF0000"/>
                </a:solidFill>
              </a:rPr>
              <a:t>Skin necrosis of lower limbs (purpura fulminans)</a:t>
            </a:r>
          </a:p>
          <a:p>
            <a:r>
              <a:rPr lang="en-US" b="1" dirty="0"/>
              <a:t>Localized infarction and gangrene</a:t>
            </a:r>
          </a:p>
          <a:p>
            <a:r>
              <a:rPr lang="en-US" b="1" dirty="0"/>
              <a:t>Wound bleeding and deep subcutaneous hematomas</a:t>
            </a:r>
          </a:p>
          <a:p>
            <a:r>
              <a:rPr lang="en-US" b="1" dirty="0"/>
              <a:t>Thrombosis</a:t>
            </a:r>
          </a:p>
          <a:p>
            <a:endParaRPr lang="en-US" dirty="0"/>
          </a:p>
        </p:txBody>
      </p:sp>
    </p:spTree>
    <p:extLst>
      <p:ext uri="{BB962C8B-B14F-4D97-AF65-F5344CB8AC3E}">
        <p14:creationId xmlns:p14="http://schemas.microsoft.com/office/powerpoint/2010/main" val="360027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D2DB-9E87-8F32-EBF6-9E178D9A574B}"/>
              </a:ext>
            </a:extLst>
          </p:cNvPr>
          <p:cNvSpPr>
            <a:spLocks noGrp="1"/>
          </p:cNvSpPr>
          <p:nvPr>
            <p:ph type="title"/>
          </p:nvPr>
        </p:nvSpPr>
        <p:spPr/>
        <p:txBody>
          <a:bodyPr/>
          <a:lstStyle/>
          <a:p>
            <a:r>
              <a:rPr lang="en-US" dirty="0">
                <a:solidFill>
                  <a:srgbClr val="C00000"/>
                </a:solidFill>
              </a:rPr>
              <a:t>Physical</a:t>
            </a:r>
            <a:r>
              <a:rPr lang="en-US" dirty="0"/>
              <a:t> </a:t>
            </a:r>
            <a:r>
              <a:rPr lang="en-US" dirty="0">
                <a:solidFill>
                  <a:srgbClr val="C00000"/>
                </a:solidFill>
              </a:rPr>
              <a:t>examination</a:t>
            </a:r>
            <a:endParaRPr lang="en-US" dirty="0"/>
          </a:p>
        </p:txBody>
      </p:sp>
      <p:pic>
        <p:nvPicPr>
          <p:cNvPr id="4" name="Picture 3">
            <a:extLst>
              <a:ext uri="{FF2B5EF4-FFF2-40B4-BE49-F238E27FC236}">
                <a16:creationId xmlns:a16="http://schemas.microsoft.com/office/drawing/2014/main" id="{4AF97C73-3648-7C97-92C7-9F28EAFBF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29384"/>
            <a:ext cx="2857500" cy="225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3">
            <a:extLst>
              <a:ext uri="{FF2B5EF4-FFF2-40B4-BE49-F238E27FC236}">
                <a16:creationId xmlns:a16="http://schemas.microsoft.com/office/drawing/2014/main" id="{13101AAD-1ECD-1238-2067-0E982CD640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303" y="1929385"/>
            <a:ext cx="3292763" cy="2253002"/>
          </a:xfrm>
          <a:prstGeom prst="rect">
            <a:avLst/>
          </a:prstGeom>
        </p:spPr>
      </p:pic>
      <p:pic>
        <p:nvPicPr>
          <p:cNvPr id="6" name="Content Placeholder 3">
            <a:extLst>
              <a:ext uri="{FF2B5EF4-FFF2-40B4-BE49-F238E27FC236}">
                <a16:creationId xmlns:a16="http://schemas.microsoft.com/office/drawing/2014/main" id="{49C9F866-2650-1E50-A3DB-605EF6053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320231" y="1148822"/>
            <a:ext cx="2253003" cy="3814130"/>
          </a:xfrm>
          <a:prstGeom prst="rect">
            <a:avLst/>
          </a:prstGeom>
        </p:spPr>
      </p:pic>
      <p:pic>
        <p:nvPicPr>
          <p:cNvPr id="7" name="Picture 5">
            <a:extLst>
              <a:ext uri="{FF2B5EF4-FFF2-40B4-BE49-F238E27FC236}">
                <a16:creationId xmlns:a16="http://schemas.microsoft.com/office/drawing/2014/main" id="{4F00EA0A-5AB3-F82E-44C0-1B4C7CE3A6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1303" y="4385155"/>
            <a:ext cx="3292763" cy="203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22ACEDE5-EF29-4DC7-1227-CEFCC56794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9669" y="4385154"/>
            <a:ext cx="3814131" cy="203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A1A9628D-F656-B224-CAC4-B08A394E7B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385154"/>
            <a:ext cx="2857500" cy="203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31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A78B-C2BA-DCA7-EC71-5C7BF2CC2212}"/>
              </a:ext>
            </a:extLst>
          </p:cNvPr>
          <p:cNvSpPr>
            <a:spLocks noGrp="1"/>
          </p:cNvSpPr>
          <p:nvPr>
            <p:ph type="title"/>
          </p:nvPr>
        </p:nvSpPr>
        <p:spPr/>
        <p:txBody>
          <a:bodyPr/>
          <a:lstStyle/>
          <a:p>
            <a:r>
              <a:rPr lang="en-US" dirty="0">
                <a:solidFill>
                  <a:srgbClr val="C00000"/>
                </a:solidFill>
              </a:rPr>
              <a:t>Introduction</a:t>
            </a:r>
            <a:endParaRPr lang="en-US" dirty="0"/>
          </a:p>
        </p:txBody>
      </p:sp>
      <p:sp>
        <p:nvSpPr>
          <p:cNvPr id="3" name="Content Placeholder 2">
            <a:extLst>
              <a:ext uri="{FF2B5EF4-FFF2-40B4-BE49-F238E27FC236}">
                <a16:creationId xmlns:a16="http://schemas.microsoft.com/office/drawing/2014/main" id="{D22CCA46-62E5-23ED-1498-8A3BC3AAE289}"/>
              </a:ext>
            </a:extLst>
          </p:cNvPr>
          <p:cNvSpPr>
            <a:spLocks noGrp="1"/>
          </p:cNvSpPr>
          <p:nvPr>
            <p:ph idx="1"/>
          </p:nvPr>
        </p:nvSpPr>
        <p:spPr>
          <a:xfrm>
            <a:off x="838200" y="1929383"/>
            <a:ext cx="10515600" cy="4431659"/>
          </a:xfrm>
        </p:spPr>
        <p:txBody>
          <a:bodyPr>
            <a:normAutofit/>
          </a:bodyPr>
          <a:lstStyle/>
          <a:p>
            <a:r>
              <a:rPr lang="en-US" b="1" dirty="0"/>
              <a:t>Definition: systemic activation of blood coagulation, which results in generation and deposition of fibrin, leading to microvascular thrombi in various organs and contributing to multiple organ dysfunction syndrome (MODS).</a:t>
            </a:r>
          </a:p>
          <a:p>
            <a:r>
              <a:rPr lang="en-US" b="1" dirty="0"/>
              <a:t> Consumption and subsequent exhaustion of coagulation proteins and platelets (from ongoing activation of coagulation) may induce severe bleeding, though micro clot formation may occur in the absence of severe clotting factor depletion and bleeding</a:t>
            </a:r>
          </a:p>
          <a:p>
            <a:r>
              <a:rPr lang="en-US" b="1" dirty="0"/>
              <a:t>DIC is not a kind of independent disease, but a middle process or complication of some diseases.</a:t>
            </a:r>
          </a:p>
          <a:p>
            <a:r>
              <a:rPr lang="en-US" b="1" dirty="0"/>
              <a:t> It is essentially an imbalance between the coagulation process and anticoagulation process. It is a syndrome characterized by massive activation and consumption of coagulation proteins, fibrinolytic proteins and platelets.</a:t>
            </a:r>
          </a:p>
          <a:p>
            <a:endParaRPr lang="en-US" dirty="0"/>
          </a:p>
        </p:txBody>
      </p:sp>
    </p:spTree>
    <p:extLst>
      <p:ext uri="{BB962C8B-B14F-4D97-AF65-F5344CB8AC3E}">
        <p14:creationId xmlns:p14="http://schemas.microsoft.com/office/powerpoint/2010/main" val="346997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Investigations </a:t>
            </a:r>
          </a:p>
        </p:txBody>
      </p:sp>
      <p:sp>
        <p:nvSpPr>
          <p:cNvPr id="3" name="Content Placeholder 2"/>
          <p:cNvSpPr>
            <a:spLocks noGrp="1"/>
          </p:cNvSpPr>
          <p:nvPr>
            <p:ph idx="1"/>
          </p:nvPr>
        </p:nvSpPr>
        <p:spPr>
          <a:xfrm>
            <a:off x="838199" y="1929384"/>
            <a:ext cx="10979989" cy="4251960"/>
          </a:xfrm>
        </p:spPr>
        <p:txBody>
          <a:bodyPr>
            <a:normAutofit fontScale="92500" lnSpcReduction="10000"/>
          </a:bodyPr>
          <a:lstStyle/>
          <a:p>
            <a:r>
              <a:rPr lang="en-US" sz="1800" b="1" dirty="0">
                <a:solidFill>
                  <a:srgbClr val="000000"/>
                </a:solidFill>
                <a:latin typeface="Times New Roman" panose="02020603050405020304" pitchFamily="18" charset="0"/>
              </a:rPr>
              <a:t>No single history, physical exam, or laboratory component can lead to a diagnosis of or rule out DIC; therefore, a combination of both </a:t>
            </a:r>
            <a:r>
              <a:rPr lang="en-US" sz="1800" b="1" i="1" u="sng" dirty="0">
                <a:solidFill>
                  <a:srgbClr val="FF0000"/>
                </a:solidFill>
                <a:effectLst>
                  <a:outerShdw blurRad="38100" dist="38100" dir="2700000" algn="tl">
                    <a:srgbClr val="000000">
                      <a:alpha val="43137"/>
                    </a:srgbClr>
                  </a:outerShdw>
                </a:effectLst>
                <a:latin typeface="Times New Roman" panose="02020603050405020304" pitchFamily="18" charset="0"/>
              </a:rPr>
              <a:t>subjective, objective, and laboratory findings</a:t>
            </a:r>
            <a:r>
              <a:rPr lang="en-US" sz="1800" b="1" dirty="0">
                <a:solidFill>
                  <a:srgbClr val="000000"/>
                </a:solidFill>
                <a:latin typeface="Times New Roman" panose="02020603050405020304" pitchFamily="18" charset="0"/>
              </a:rPr>
              <a:t> should be utilized to make a diagnosis of DIC.</a:t>
            </a:r>
          </a:p>
          <a:p>
            <a:pPr marL="0" indent="0">
              <a:buNone/>
            </a:pPr>
            <a:r>
              <a:rPr lang="en-US" sz="1800" b="1" dirty="0"/>
              <a:t>Lab investigations of DIC:</a:t>
            </a:r>
          </a:p>
          <a:p>
            <a:r>
              <a:rPr lang="en-US" sz="1800" b="1" dirty="0"/>
              <a:t>СВС: thrombocytopenia is usually present </a:t>
            </a:r>
          </a:p>
          <a:p>
            <a:r>
              <a:rPr lang="en-US" sz="1800" b="1" dirty="0"/>
              <a:t>Clotting times: Prothrombin time (PT) - prolonged (may be normal in early or chronic DIC </a:t>
            </a:r>
          </a:p>
          <a:p>
            <a:r>
              <a:rPr lang="en-US" sz="1800" b="1" dirty="0"/>
              <a:t>Partial thromboplastin time (PTT) - prolonged (may be normal in early or chronic DIC)</a:t>
            </a:r>
          </a:p>
          <a:p>
            <a:r>
              <a:rPr lang="en-US" sz="1800" b="1" dirty="0"/>
              <a:t>(Thrombin time (TT) - may be increased due to consumption of fibrinogen</a:t>
            </a:r>
          </a:p>
          <a:p>
            <a:r>
              <a:rPr lang="en-US" sz="1800" b="1" dirty="0"/>
              <a:t>Fibrin related markers important for the diagnosis of DIC:</a:t>
            </a:r>
          </a:p>
          <a:p>
            <a:r>
              <a:rPr lang="en-US" sz="1800" b="1" dirty="0"/>
              <a:t>D-dimer - increased in acute and chronic DIC (best single test)CRA normal d-dimer essentially rules out DIC</a:t>
            </a:r>
          </a:p>
          <a:p>
            <a:r>
              <a:rPr lang="en-US" sz="1800" b="1" dirty="0"/>
              <a:t>Elevated d-dimer levels are seen in a number of conditions in addition to DIC (</a:t>
            </a:r>
            <a:r>
              <a:rPr lang="en-US" sz="1800" b="1" dirty="0" err="1"/>
              <a:t>eg</a:t>
            </a:r>
            <a:r>
              <a:rPr lang="en-US" sz="1800" b="1" dirty="0"/>
              <a:t>, pregnancy, acute thrombosis)</a:t>
            </a:r>
          </a:p>
          <a:p>
            <a:r>
              <a:rPr lang="en-US" sz="1800" b="1" dirty="0"/>
              <a:t>Coagulation factors: Fibrinogen is usually decreased (in an acute phase of DIC, the fibrinogen may not be decreased, only until DIC is severe</a:t>
            </a:r>
          </a:p>
        </p:txBody>
      </p:sp>
    </p:spTree>
    <p:extLst>
      <p:ext uri="{BB962C8B-B14F-4D97-AF65-F5344CB8AC3E}">
        <p14:creationId xmlns:p14="http://schemas.microsoft.com/office/powerpoint/2010/main" val="3011774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Investigations</a:t>
            </a:r>
            <a:r>
              <a:rPr lang="en-US" dirty="0"/>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16427"/>
            <a:ext cx="6789851" cy="2895600"/>
          </a:xfrm>
          <a:prstGeom prst="rect">
            <a:avLst/>
          </a:prstGeom>
        </p:spPr>
      </p:pic>
      <p:sp>
        <p:nvSpPr>
          <p:cNvPr id="5" name="TextBox 4"/>
          <p:cNvSpPr txBox="1"/>
          <p:nvPr/>
        </p:nvSpPr>
        <p:spPr>
          <a:xfrm>
            <a:off x="232913" y="2113471"/>
            <a:ext cx="5857336" cy="954107"/>
          </a:xfrm>
          <a:prstGeom prst="rect">
            <a:avLst/>
          </a:prstGeom>
          <a:noFill/>
        </p:spPr>
        <p:txBody>
          <a:bodyPr wrap="square" rtlCol="0">
            <a:spAutoFit/>
          </a:bodyPr>
          <a:lstStyle/>
          <a:p>
            <a:r>
              <a:rPr lang="en-US" sz="2800" b="1" dirty="0"/>
              <a:t>International society on thrombosis and hemostasis scoring system for diagnosis of DIC</a:t>
            </a:r>
          </a:p>
        </p:txBody>
      </p:sp>
      <p:sp>
        <p:nvSpPr>
          <p:cNvPr id="6" name="AutoShape 2" descr="blob:https://web.whatsapp.com/412e336b-aa74-4088-b43a-a18a532e338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373" y="2199736"/>
            <a:ext cx="5194390" cy="404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824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DDx</a:t>
            </a:r>
          </a:p>
        </p:txBody>
      </p:sp>
      <p:sp>
        <p:nvSpPr>
          <p:cNvPr id="3" name="Content Placeholder 2"/>
          <p:cNvSpPr>
            <a:spLocks noGrp="1"/>
          </p:cNvSpPr>
          <p:nvPr>
            <p:ph idx="1"/>
          </p:nvPr>
        </p:nvSpPr>
        <p:spPr>
          <a:xfrm>
            <a:off x="217099" y="2179550"/>
            <a:ext cx="4475672" cy="3427620"/>
          </a:xfrm>
        </p:spPr>
        <p:txBody>
          <a:bodyPr>
            <a:normAutofit fontScale="77500" lnSpcReduction="20000"/>
          </a:bodyPr>
          <a:lstStyle/>
          <a:p>
            <a:r>
              <a:rPr lang="en-US" b="1" dirty="0"/>
              <a:t>Differential Diagnoses</a:t>
            </a:r>
          </a:p>
          <a:p>
            <a:r>
              <a:rPr lang="en-US" b="1" dirty="0" err="1">
                <a:hlinkClick r:id="rId2"/>
              </a:rPr>
              <a:t>Dysfibrinogenemia</a:t>
            </a:r>
            <a:endParaRPr lang="en-US" b="1" dirty="0"/>
          </a:p>
          <a:p>
            <a:r>
              <a:rPr lang="en-US" b="1" dirty="0">
                <a:hlinkClick r:id="rId3"/>
              </a:rPr>
              <a:t>Hemolytic-Uremic Syndrome</a:t>
            </a:r>
            <a:endParaRPr lang="en-US" b="1" dirty="0"/>
          </a:p>
          <a:p>
            <a:r>
              <a:rPr lang="en-US" b="1" dirty="0"/>
              <a:t>Heparin-Induced Thrombocytopenia</a:t>
            </a:r>
          </a:p>
          <a:p>
            <a:r>
              <a:rPr lang="en-US" b="1" dirty="0">
                <a:hlinkClick r:id="rId4"/>
              </a:rPr>
              <a:t>Immune Thrombocytopenia (ITP) in Emergency Medicine</a:t>
            </a:r>
            <a:endParaRPr lang="en-US" b="1" dirty="0"/>
          </a:p>
          <a:p>
            <a:r>
              <a:rPr lang="en-US" b="1" dirty="0">
                <a:hlinkClick r:id="rId5"/>
              </a:rPr>
              <a:t>Thrombotic Thrombocytopenic </a:t>
            </a:r>
            <a:r>
              <a:rPr lang="en-US" b="1" dirty="0" err="1">
                <a:hlinkClick r:id="rId5"/>
              </a:rPr>
              <a:t>Purpura</a:t>
            </a:r>
            <a:r>
              <a:rPr lang="en-US" b="1" dirty="0">
                <a:hlinkClick r:id="rId5"/>
              </a:rPr>
              <a:t> (TTP)</a:t>
            </a:r>
            <a:endParaRPr lang="en-US" b="1" dirty="0"/>
          </a:p>
          <a:p>
            <a:pPr marL="0" indent="0">
              <a:buNone/>
            </a:pPr>
            <a:br>
              <a:rPr lang="en-US" dirty="0"/>
            </a:br>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4309" y="2130724"/>
            <a:ext cx="6962805" cy="355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048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4D06-EDC9-04D4-4BBC-A45BB96C42D7}"/>
              </a:ext>
            </a:extLst>
          </p:cNvPr>
          <p:cNvSpPr>
            <a:spLocks noGrp="1"/>
          </p:cNvSpPr>
          <p:nvPr>
            <p:ph type="title"/>
          </p:nvPr>
        </p:nvSpPr>
        <p:spPr/>
        <p:txBody>
          <a:bodyPr/>
          <a:lstStyle/>
          <a:p>
            <a:r>
              <a:rPr lang="en-US" dirty="0">
                <a:solidFill>
                  <a:srgbClr val="C00000"/>
                </a:solidFill>
              </a:rPr>
              <a:t>TREATMENT</a:t>
            </a:r>
            <a:r>
              <a:rPr lang="en-US" dirty="0"/>
              <a:t> </a:t>
            </a:r>
          </a:p>
        </p:txBody>
      </p:sp>
      <p:graphicFrame>
        <p:nvGraphicFramePr>
          <p:cNvPr id="7" name="Content Placeholder 2">
            <a:extLst>
              <a:ext uri="{FF2B5EF4-FFF2-40B4-BE49-F238E27FC236}">
                <a16:creationId xmlns:a16="http://schemas.microsoft.com/office/drawing/2014/main" id="{2A3AF1E6-140C-3A26-0651-34D23BCC8421}"/>
              </a:ext>
            </a:extLst>
          </p:cNvPr>
          <p:cNvGraphicFramePr>
            <a:graphicFrameLocks noGrp="1"/>
          </p:cNvGraphicFramePr>
          <p:nvPr>
            <p:ph idx="1"/>
            <p:extLst>
              <p:ext uri="{D42A27DB-BD31-4B8C-83A1-F6EECF244321}">
                <p14:modId xmlns:p14="http://schemas.microsoft.com/office/powerpoint/2010/main" val="2705442596"/>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35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FE8B-654E-F6FC-CCE4-63A9AD9727E0}"/>
              </a:ext>
            </a:extLst>
          </p:cNvPr>
          <p:cNvSpPr>
            <a:spLocks noGrp="1"/>
          </p:cNvSpPr>
          <p:nvPr>
            <p:ph type="title"/>
          </p:nvPr>
        </p:nvSpPr>
        <p:spPr/>
        <p:txBody>
          <a:bodyPr>
            <a:normAutofit fontScale="90000"/>
          </a:bodyPr>
          <a:lstStyle/>
          <a:p>
            <a:r>
              <a:rPr lang="en-US" dirty="0">
                <a:solidFill>
                  <a:srgbClr val="C00000"/>
                </a:solidFill>
              </a:rPr>
              <a:t>TREATMENT OF THE UNDERLYING DISORDER</a:t>
            </a:r>
          </a:p>
        </p:txBody>
      </p:sp>
      <p:sp>
        <p:nvSpPr>
          <p:cNvPr id="3" name="Content Placeholder 2">
            <a:extLst>
              <a:ext uri="{FF2B5EF4-FFF2-40B4-BE49-F238E27FC236}">
                <a16:creationId xmlns:a16="http://schemas.microsoft.com/office/drawing/2014/main" id="{61B31CD2-8B0D-9BD0-7847-188FCCD8FB92}"/>
              </a:ext>
            </a:extLst>
          </p:cNvPr>
          <p:cNvSpPr>
            <a:spLocks noGrp="1"/>
          </p:cNvSpPr>
          <p:nvPr>
            <p:ph idx="1"/>
          </p:nvPr>
        </p:nvSpPr>
        <p:spPr/>
        <p:txBody>
          <a:bodyPr>
            <a:normAutofit/>
          </a:bodyPr>
          <a:lstStyle/>
          <a:p>
            <a:r>
              <a:rPr lang="en-US" b="1" dirty="0"/>
              <a:t>The primary focus should be the diagnosis and treatment of the underlying disorder that has given rise to DIC </a:t>
            </a:r>
          </a:p>
          <a:p>
            <a:r>
              <a:rPr lang="en-US" b="1" dirty="0"/>
              <a:t>As the treatment of the underlying disease is the mainstay of management of either ACUTE or CHRONIC DIC, delay should be avoided </a:t>
            </a:r>
          </a:p>
          <a:p>
            <a:r>
              <a:rPr lang="en-US" b="1" dirty="0"/>
              <a:t>Underlying causes such as “ sepsis, shock, obstetrical problems “</a:t>
            </a:r>
          </a:p>
        </p:txBody>
      </p:sp>
    </p:spTree>
    <p:extLst>
      <p:ext uri="{BB962C8B-B14F-4D97-AF65-F5344CB8AC3E}">
        <p14:creationId xmlns:p14="http://schemas.microsoft.com/office/powerpoint/2010/main" val="1148554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2400-17D9-BE1D-54CA-5B4D119F524B}"/>
              </a:ext>
            </a:extLst>
          </p:cNvPr>
          <p:cNvSpPr>
            <a:spLocks noGrp="1"/>
          </p:cNvSpPr>
          <p:nvPr>
            <p:ph type="title"/>
          </p:nvPr>
        </p:nvSpPr>
        <p:spPr/>
        <p:txBody>
          <a:bodyPr/>
          <a:lstStyle/>
          <a:p>
            <a:r>
              <a:rPr lang="en-US" dirty="0">
                <a:solidFill>
                  <a:srgbClr val="C00000"/>
                </a:solidFill>
              </a:rPr>
              <a:t>REPLACEMENT THERAPY</a:t>
            </a:r>
          </a:p>
        </p:txBody>
      </p:sp>
      <p:sp>
        <p:nvSpPr>
          <p:cNvPr id="3" name="Content Placeholder 2">
            <a:extLst>
              <a:ext uri="{FF2B5EF4-FFF2-40B4-BE49-F238E27FC236}">
                <a16:creationId xmlns:a16="http://schemas.microsoft.com/office/drawing/2014/main" id="{22B5C06C-8CB1-11A5-0F56-16FFF84C5495}"/>
              </a:ext>
            </a:extLst>
          </p:cNvPr>
          <p:cNvSpPr>
            <a:spLocks noGrp="1"/>
          </p:cNvSpPr>
          <p:nvPr>
            <p:ph idx="1"/>
          </p:nvPr>
        </p:nvSpPr>
        <p:spPr/>
        <p:txBody>
          <a:bodyPr/>
          <a:lstStyle/>
          <a:p>
            <a:r>
              <a:rPr lang="en-US" b="1" dirty="0"/>
              <a:t>Coagulation factor deficiency require replacement with FFP ( fresh frozen plasma ) </a:t>
            </a:r>
            <a:endParaRPr lang="en-GB" sz="2800" b="1" dirty="0"/>
          </a:p>
          <a:p>
            <a:r>
              <a:rPr lang="en-GB" b="1" dirty="0"/>
              <a:t>Platelet transfusion should be used to maintain a platelet count greater than &gt;50000/ML</a:t>
            </a:r>
          </a:p>
          <a:p>
            <a:r>
              <a:rPr lang="en-GB" b="1" dirty="0"/>
              <a:t>Fibrinogen is replaced with CRYOPRECIPITATE, one unit of cryoprecipitate raises the fibrinogen level by 6-8mg/dl , so that 15 units of cryoprecipitate will raise the level from 50 to 150mg/dl  </a:t>
            </a:r>
            <a:endParaRPr lang="en-US" b="1" dirty="0"/>
          </a:p>
        </p:txBody>
      </p:sp>
      <p:pic>
        <p:nvPicPr>
          <p:cNvPr id="4" name="Content Placeholder 3">
            <a:extLst>
              <a:ext uri="{FF2B5EF4-FFF2-40B4-BE49-F238E27FC236}">
                <a16:creationId xmlns:a16="http://schemas.microsoft.com/office/drawing/2014/main" id="{7E661873-5F9C-7358-BDF6-A9231FCAB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89" y="4125539"/>
            <a:ext cx="6789851" cy="2294501"/>
          </a:xfrm>
          <a:prstGeom prst="rect">
            <a:avLst/>
          </a:prstGeom>
        </p:spPr>
      </p:pic>
    </p:spTree>
    <p:extLst>
      <p:ext uri="{BB962C8B-B14F-4D97-AF65-F5344CB8AC3E}">
        <p14:creationId xmlns:p14="http://schemas.microsoft.com/office/powerpoint/2010/main" val="1680029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57621-7E78-64A2-E16E-2B334560792F}"/>
              </a:ext>
            </a:extLst>
          </p:cNvPr>
          <p:cNvSpPr>
            <a:spLocks noGrp="1"/>
          </p:cNvSpPr>
          <p:nvPr>
            <p:ph type="title"/>
          </p:nvPr>
        </p:nvSpPr>
        <p:spPr/>
        <p:txBody>
          <a:bodyPr/>
          <a:lstStyle/>
          <a:p>
            <a:r>
              <a:rPr lang="en-US" dirty="0">
                <a:solidFill>
                  <a:srgbClr val="C00000"/>
                </a:solidFill>
              </a:rPr>
              <a:t>HEPARINE THERAPY</a:t>
            </a:r>
          </a:p>
        </p:txBody>
      </p:sp>
      <p:sp>
        <p:nvSpPr>
          <p:cNvPr id="3" name="Content Placeholder 2">
            <a:extLst>
              <a:ext uri="{FF2B5EF4-FFF2-40B4-BE49-F238E27FC236}">
                <a16:creationId xmlns:a16="http://schemas.microsoft.com/office/drawing/2014/main" id="{935ED37F-5776-C8A7-D874-A7734F638718}"/>
              </a:ext>
            </a:extLst>
          </p:cNvPr>
          <p:cNvSpPr>
            <a:spLocks noGrp="1"/>
          </p:cNvSpPr>
          <p:nvPr>
            <p:ph idx="1"/>
          </p:nvPr>
        </p:nvSpPr>
        <p:spPr/>
        <p:txBody>
          <a:bodyPr>
            <a:normAutofit fontScale="92500"/>
          </a:bodyPr>
          <a:lstStyle/>
          <a:p>
            <a:r>
              <a:rPr lang="en-US" sz="3000" b="1" dirty="0"/>
              <a:t>In some cases, heparin therapy is CONTRAINDICATED, but when DIC is producing serious clinical consequences and the underlying cause is not rapidly reversible, heparin may be necessary. </a:t>
            </a:r>
          </a:p>
          <a:p>
            <a:r>
              <a:rPr lang="en-US" sz="3000" b="1" dirty="0"/>
              <a:t>DOSE “ 500-750u/h “ is necessary.</a:t>
            </a:r>
          </a:p>
          <a:p>
            <a:r>
              <a:rPr lang="en-US" sz="4000" b="1" dirty="0">
                <a:solidFill>
                  <a:srgbClr val="FF0000"/>
                </a:solidFill>
              </a:rPr>
              <a:t>ATTENTION : </a:t>
            </a:r>
            <a:r>
              <a:rPr lang="en-US" sz="4000" b="1" dirty="0"/>
              <a:t>heparin therapy must be used in combination with </a:t>
            </a:r>
            <a:r>
              <a:rPr lang="en-US" sz="4000" b="1" dirty="0">
                <a:solidFill>
                  <a:srgbClr val="C00000"/>
                </a:solidFill>
              </a:rPr>
              <a:t>REPLACEMENT THERAPY</a:t>
            </a:r>
            <a:r>
              <a:rPr lang="en-US" sz="4000" b="1" dirty="0"/>
              <a:t> as it can lead to severe bleeding.</a:t>
            </a:r>
          </a:p>
          <a:p>
            <a:r>
              <a:rPr lang="en-US" sz="3000" b="1" dirty="0"/>
              <a:t>It cannot be effective if ATIII levels are markedly depleted. So ATIII levels should be measured and FFP used to raise levels to greater than 50%. Improvement in the platelet may lag as much as 1 week behind control of the coagulopathy. </a:t>
            </a:r>
          </a:p>
          <a:p>
            <a:pPr marL="0" indent="0">
              <a:buNone/>
            </a:pPr>
            <a:endParaRPr lang="en-US" b="1" dirty="0"/>
          </a:p>
        </p:txBody>
      </p:sp>
    </p:spTree>
    <p:extLst>
      <p:ext uri="{BB962C8B-B14F-4D97-AF65-F5344CB8AC3E}">
        <p14:creationId xmlns:p14="http://schemas.microsoft.com/office/powerpoint/2010/main" val="2544331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69796-5917-7C9F-5B63-FCDDBBEB8747}"/>
              </a:ext>
            </a:extLst>
          </p:cNvPr>
          <p:cNvSpPr>
            <a:spLocks noGrp="1"/>
          </p:cNvSpPr>
          <p:nvPr>
            <p:ph type="title"/>
          </p:nvPr>
        </p:nvSpPr>
        <p:spPr/>
        <p:txBody>
          <a:bodyPr/>
          <a:lstStyle/>
          <a:p>
            <a:r>
              <a:rPr lang="en-US" dirty="0">
                <a:solidFill>
                  <a:srgbClr val="C00000"/>
                </a:solidFill>
              </a:rPr>
              <a:t>OTHER TREATMENT </a:t>
            </a:r>
          </a:p>
        </p:txBody>
      </p:sp>
      <p:sp>
        <p:nvSpPr>
          <p:cNvPr id="3" name="Content Placeholder 2">
            <a:extLst>
              <a:ext uri="{FF2B5EF4-FFF2-40B4-BE49-F238E27FC236}">
                <a16:creationId xmlns:a16="http://schemas.microsoft.com/office/drawing/2014/main" id="{CB664D6E-57CD-948A-A734-374C8B4B59FD}"/>
              </a:ext>
            </a:extLst>
          </p:cNvPr>
          <p:cNvSpPr>
            <a:spLocks noGrp="1"/>
          </p:cNvSpPr>
          <p:nvPr>
            <p:ph idx="1"/>
          </p:nvPr>
        </p:nvSpPr>
        <p:spPr/>
        <p:txBody>
          <a:bodyPr>
            <a:normAutofit/>
          </a:bodyPr>
          <a:lstStyle/>
          <a:p>
            <a:r>
              <a:rPr lang="en-US" sz="3200" b="1" dirty="0"/>
              <a:t>AMINOCAPROIC ACID. 1g/h IV. (WITH HEPARIN) </a:t>
            </a:r>
          </a:p>
          <a:p>
            <a:pPr marL="0" indent="0">
              <a:buNone/>
            </a:pPr>
            <a:r>
              <a:rPr lang="en-US" sz="3200" b="1" dirty="0"/>
              <a:t>It can never be used without heparin in DIC because of the risk of thrombosis. </a:t>
            </a:r>
          </a:p>
          <a:p>
            <a:r>
              <a:rPr lang="en-US" sz="3200" b="1" dirty="0"/>
              <a:t>TRANEXAMIC ACID. 10mg/kg IV, q8h.</a:t>
            </a:r>
          </a:p>
          <a:p>
            <a:endParaRPr lang="en-US" sz="3200" b="1" dirty="0"/>
          </a:p>
          <a:p>
            <a:r>
              <a:rPr lang="en-US" sz="3200" b="1" dirty="0"/>
              <a:t>These two drugs should be added to decrease the rate of fibrinolysis, raise the fibrinogen level, and control bleeding.</a:t>
            </a:r>
          </a:p>
          <a:p>
            <a:pPr marL="0" indent="0">
              <a:buNone/>
            </a:pPr>
            <a:endParaRPr lang="en-US" sz="3200" b="1" dirty="0"/>
          </a:p>
        </p:txBody>
      </p:sp>
    </p:spTree>
    <p:extLst>
      <p:ext uri="{BB962C8B-B14F-4D97-AF65-F5344CB8AC3E}">
        <p14:creationId xmlns:p14="http://schemas.microsoft.com/office/powerpoint/2010/main" val="536220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0D45-B3A9-E331-19E4-B6996F3EAD49}"/>
              </a:ext>
            </a:extLst>
          </p:cNvPr>
          <p:cNvSpPr>
            <a:spLocks noGrp="1"/>
          </p:cNvSpPr>
          <p:nvPr>
            <p:ph type="title"/>
          </p:nvPr>
        </p:nvSpPr>
        <p:spPr/>
        <p:txBody>
          <a:bodyPr/>
          <a:lstStyle/>
          <a:p>
            <a:r>
              <a:rPr lang="en-US" dirty="0">
                <a:solidFill>
                  <a:srgbClr val="C00000"/>
                </a:solidFill>
              </a:rPr>
              <a:t>ACUTE</a:t>
            </a:r>
            <a:r>
              <a:rPr lang="en-US" dirty="0"/>
              <a:t> </a:t>
            </a:r>
            <a:r>
              <a:rPr lang="en-US" dirty="0">
                <a:solidFill>
                  <a:srgbClr val="C00000"/>
                </a:solidFill>
              </a:rPr>
              <a:t>DIC</a:t>
            </a:r>
            <a:r>
              <a:rPr lang="en-US" dirty="0"/>
              <a:t> </a:t>
            </a:r>
          </a:p>
        </p:txBody>
      </p:sp>
      <p:sp>
        <p:nvSpPr>
          <p:cNvPr id="3" name="Content Placeholder 2">
            <a:extLst>
              <a:ext uri="{FF2B5EF4-FFF2-40B4-BE49-F238E27FC236}">
                <a16:creationId xmlns:a16="http://schemas.microsoft.com/office/drawing/2014/main" id="{F6B10B15-A4AD-F5AE-5EAB-419C139A241D}"/>
              </a:ext>
            </a:extLst>
          </p:cNvPr>
          <p:cNvSpPr>
            <a:spLocks noGrp="1"/>
          </p:cNvSpPr>
          <p:nvPr>
            <p:ph idx="1"/>
          </p:nvPr>
        </p:nvSpPr>
        <p:spPr/>
        <p:txBody>
          <a:bodyPr/>
          <a:lstStyle/>
          <a:p>
            <a:r>
              <a:rPr lang="en-US" b="1" dirty="0"/>
              <a:t>Without bleeding or evidence of ischemia &gt;&gt;&gt; NO TREATMENT </a:t>
            </a:r>
          </a:p>
          <a:p>
            <a:r>
              <a:rPr lang="en-US" b="1" dirty="0"/>
              <a:t>With bleeding &gt;&gt;&gt; 1- blood components as needed </a:t>
            </a:r>
          </a:p>
          <a:p>
            <a:pPr marL="0" indent="0">
              <a:buNone/>
            </a:pPr>
            <a:r>
              <a:rPr lang="en-US" b="1" dirty="0"/>
              <a:t>2- FFP     3- cryoprecipitate      4- platelet transfusion</a:t>
            </a:r>
            <a:r>
              <a:rPr lang="en-US" dirty="0"/>
              <a:t>.</a:t>
            </a:r>
          </a:p>
          <a:p>
            <a:r>
              <a:rPr lang="en-US" b="1" dirty="0"/>
              <a:t>With ischemia &gt;&gt;&gt; anticoagulants after bleeding risk is corrected with blood products ( hemodynamic stability first ). </a:t>
            </a:r>
          </a:p>
          <a:p>
            <a:pPr marL="0" indent="0">
              <a:buNone/>
            </a:pPr>
            <a:endParaRPr lang="en-US" dirty="0"/>
          </a:p>
        </p:txBody>
      </p:sp>
    </p:spTree>
    <p:extLst>
      <p:ext uri="{BB962C8B-B14F-4D97-AF65-F5344CB8AC3E}">
        <p14:creationId xmlns:p14="http://schemas.microsoft.com/office/powerpoint/2010/main" val="720080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EBBE-4C9F-05E5-AC49-73757BCF5243}"/>
              </a:ext>
            </a:extLst>
          </p:cNvPr>
          <p:cNvSpPr>
            <a:spLocks noGrp="1"/>
          </p:cNvSpPr>
          <p:nvPr>
            <p:ph type="title"/>
          </p:nvPr>
        </p:nvSpPr>
        <p:spPr/>
        <p:txBody>
          <a:bodyPr/>
          <a:lstStyle/>
          <a:p>
            <a:r>
              <a:rPr lang="en-US" dirty="0">
                <a:solidFill>
                  <a:srgbClr val="C00000"/>
                </a:solidFill>
              </a:rPr>
              <a:t>CHRONIC DIC</a:t>
            </a:r>
          </a:p>
        </p:txBody>
      </p:sp>
      <p:sp>
        <p:nvSpPr>
          <p:cNvPr id="3" name="Content Placeholder 2">
            <a:extLst>
              <a:ext uri="{FF2B5EF4-FFF2-40B4-BE49-F238E27FC236}">
                <a16:creationId xmlns:a16="http://schemas.microsoft.com/office/drawing/2014/main" id="{DECD4295-618F-7D70-0995-F22A2576929E}"/>
              </a:ext>
            </a:extLst>
          </p:cNvPr>
          <p:cNvSpPr>
            <a:spLocks noGrp="1"/>
          </p:cNvSpPr>
          <p:nvPr>
            <p:ph idx="1"/>
          </p:nvPr>
        </p:nvSpPr>
        <p:spPr/>
        <p:txBody>
          <a:bodyPr/>
          <a:lstStyle/>
          <a:p>
            <a:r>
              <a:rPr lang="en-US" b="1" dirty="0"/>
              <a:t>WITHOUT THROMBOEMOLISM&gt;&gt;&gt; no specific therapy is needed.</a:t>
            </a:r>
          </a:p>
          <a:p>
            <a:pPr marL="0" indent="0">
              <a:buNone/>
            </a:pPr>
            <a:r>
              <a:rPr lang="en-US" b="1" dirty="0"/>
              <a:t>We can give prophylactically: low dose heparin, LMWH in patients at high risk of thrombosis </a:t>
            </a:r>
          </a:p>
          <a:p>
            <a:r>
              <a:rPr lang="en-US" b="1" dirty="0"/>
              <a:t>WITH THROMBOEMBOLISM&gt;&gt;&gt; heparin or LMWH, trial of warfarin sodium (coumadin) </a:t>
            </a:r>
          </a:p>
          <a:p>
            <a:pPr marL="0" indent="0">
              <a:buNone/>
            </a:pPr>
            <a:r>
              <a:rPr lang="en-US" b="1" dirty="0"/>
              <a:t>If warfarin is unsuccessful, long-term use of LMWH may be helpful </a:t>
            </a:r>
          </a:p>
        </p:txBody>
      </p:sp>
    </p:spTree>
    <p:extLst>
      <p:ext uri="{BB962C8B-B14F-4D97-AF65-F5344CB8AC3E}">
        <p14:creationId xmlns:p14="http://schemas.microsoft.com/office/powerpoint/2010/main" val="2405355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667A4-DE04-F0AA-E4E7-C1F981726E8E}"/>
              </a:ext>
            </a:extLst>
          </p:cNvPr>
          <p:cNvSpPr>
            <a:spLocks noGrp="1"/>
          </p:cNvSpPr>
          <p:nvPr>
            <p:ph type="title"/>
          </p:nvPr>
        </p:nvSpPr>
        <p:spPr/>
        <p:txBody>
          <a:bodyPr/>
          <a:lstStyle/>
          <a:p>
            <a:r>
              <a:rPr lang="en-US" dirty="0">
                <a:solidFill>
                  <a:srgbClr val="C00000"/>
                </a:solidFill>
              </a:rPr>
              <a:t>Epidemiology</a:t>
            </a:r>
            <a:endParaRPr lang="en-US" dirty="0"/>
          </a:p>
        </p:txBody>
      </p:sp>
      <p:sp>
        <p:nvSpPr>
          <p:cNvPr id="3" name="Content Placeholder 2">
            <a:extLst>
              <a:ext uri="{FF2B5EF4-FFF2-40B4-BE49-F238E27FC236}">
                <a16:creationId xmlns:a16="http://schemas.microsoft.com/office/drawing/2014/main" id="{44589071-63B3-0B25-11D9-7957FDEF8EA2}"/>
              </a:ext>
            </a:extLst>
          </p:cNvPr>
          <p:cNvSpPr>
            <a:spLocks noGrp="1"/>
          </p:cNvSpPr>
          <p:nvPr>
            <p:ph idx="1"/>
          </p:nvPr>
        </p:nvSpPr>
        <p:spPr/>
        <p:txBody>
          <a:bodyPr/>
          <a:lstStyle/>
          <a:p>
            <a:r>
              <a:rPr lang="en-US" b="1" dirty="0"/>
              <a:t>DIC may occur in 30-50% of patients with sepsis, and it develops in an estimated 1% of all hospitalized patients. </a:t>
            </a:r>
          </a:p>
          <a:p>
            <a:r>
              <a:rPr lang="en-US" b="1" dirty="0"/>
              <a:t>DIC occurs at all ages and in all races, and no particular sex predisposition has been noted.</a:t>
            </a:r>
          </a:p>
          <a:p>
            <a:endParaRPr lang="en-US" dirty="0"/>
          </a:p>
        </p:txBody>
      </p:sp>
    </p:spTree>
    <p:extLst>
      <p:ext uri="{BB962C8B-B14F-4D97-AF65-F5344CB8AC3E}">
        <p14:creationId xmlns:p14="http://schemas.microsoft.com/office/powerpoint/2010/main" val="4134193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3" name="Rectangle 22">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An abstract burst of blue and pink">
            <a:extLst>
              <a:ext uri="{FF2B5EF4-FFF2-40B4-BE49-F238E27FC236}">
                <a16:creationId xmlns:a16="http://schemas.microsoft.com/office/drawing/2014/main" id="{B53016FE-E9A8-9F5B-40A2-AB4A769C4271}"/>
              </a:ext>
            </a:extLst>
          </p:cNvPr>
          <p:cNvPicPr>
            <a:picLocks noChangeAspect="1"/>
          </p:cNvPicPr>
          <p:nvPr/>
        </p:nvPicPr>
        <p:blipFill rotWithShape="1">
          <a:blip r:embed="rId3">
            <a:alphaModFix amt="50000"/>
          </a:blip>
          <a:srcRect l="25"/>
          <a:stretch/>
        </p:blipFill>
        <p:spPr>
          <a:xfrm>
            <a:off x="20" y="10"/>
            <a:ext cx="12188931" cy="6857990"/>
          </a:xfrm>
          <a:prstGeom prst="rect">
            <a:avLst/>
          </a:prstGeom>
        </p:spPr>
      </p:pic>
      <p:sp>
        <p:nvSpPr>
          <p:cNvPr id="4" name="Title 3">
            <a:extLst>
              <a:ext uri="{FF2B5EF4-FFF2-40B4-BE49-F238E27FC236}">
                <a16:creationId xmlns:a16="http://schemas.microsoft.com/office/drawing/2014/main" id="{77459F99-73D7-8D1A-599B-2BFFDE74937C}"/>
              </a:ext>
            </a:extLst>
          </p:cNvPr>
          <p:cNvSpPr>
            <a:spLocks noGrp="1"/>
          </p:cNvSpPr>
          <p:nvPr>
            <p:ph type="title"/>
          </p:nvPr>
        </p:nvSpPr>
        <p:spPr>
          <a:xfrm>
            <a:off x="1524000" y="1122363"/>
            <a:ext cx="9144000" cy="3063240"/>
          </a:xfrm>
        </p:spPr>
        <p:txBody>
          <a:bodyPr vert="horz" lIns="91440" tIns="45720" rIns="91440" bIns="45720" rtlCol="0" anchor="b">
            <a:normAutofit/>
          </a:bodyPr>
          <a:lstStyle/>
          <a:p>
            <a:r>
              <a:rPr lang="en-US" sz="9600"/>
              <a:t>THANKYOU</a:t>
            </a:r>
          </a:p>
        </p:txBody>
      </p:sp>
      <p:sp>
        <p:nvSpPr>
          <p:cNvPr id="25"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12310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AB45F-22B1-0B24-B1F8-0414118291DE}"/>
              </a:ext>
            </a:extLst>
          </p:cNvPr>
          <p:cNvSpPr>
            <a:spLocks noGrp="1"/>
          </p:cNvSpPr>
          <p:nvPr>
            <p:ph type="title"/>
          </p:nvPr>
        </p:nvSpPr>
        <p:spPr>
          <a:xfrm>
            <a:off x="630936" y="639520"/>
            <a:ext cx="3429000" cy="1719072"/>
          </a:xfrm>
        </p:spPr>
        <p:txBody>
          <a:bodyPr anchor="b">
            <a:normAutofit fontScale="90000"/>
          </a:bodyPr>
          <a:lstStyle/>
          <a:p>
            <a:r>
              <a:rPr lang="en-US" dirty="0">
                <a:solidFill>
                  <a:srgbClr val="C00000"/>
                </a:solidFill>
              </a:rPr>
              <a:t>Normal Hemostasis</a:t>
            </a:r>
            <a:endParaRPr lang="en-US" dirty="0"/>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E32D9B"/>
          </a:solidFill>
          <a:ln w="38100" cap="rnd">
            <a:solidFill>
              <a:srgbClr val="E32D9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41A6157-36B1-6927-6417-8186BADDB86E}"/>
              </a:ext>
            </a:extLst>
          </p:cNvPr>
          <p:cNvSpPr>
            <a:spLocks noGrp="1"/>
          </p:cNvSpPr>
          <p:nvPr>
            <p:ph idx="1"/>
          </p:nvPr>
        </p:nvSpPr>
        <p:spPr>
          <a:xfrm>
            <a:off x="630936" y="2807208"/>
            <a:ext cx="3429000" cy="3410712"/>
          </a:xfrm>
        </p:spPr>
        <p:txBody>
          <a:bodyPr anchor="t">
            <a:normAutofit/>
          </a:bodyPr>
          <a:lstStyle/>
          <a:p>
            <a:r>
              <a:rPr lang="en-US" sz="2000" dirty="0">
                <a:latin typeface="Arial Rounded MT Bold" panose="020F0704030504030204" pitchFamily="34" charset="0"/>
                <a:cs typeface="Arial" panose="020B0604020202020204" pitchFamily="34" charset="0"/>
              </a:rPr>
              <a:t> </a:t>
            </a:r>
            <a:r>
              <a:rPr lang="en-US" sz="2000" dirty="0">
                <a:latin typeface="+mj-lt"/>
                <a:cs typeface="Arial" panose="020B0604020202020204" pitchFamily="34" charset="0"/>
              </a:rPr>
              <a:t>To understand DIC, it is best to first review the normal physiology of clot formation</a:t>
            </a:r>
            <a:endParaRPr lang="en-US" sz="2400" dirty="0"/>
          </a:p>
        </p:txBody>
      </p:sp>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Content Placeholder 4" descr="Table&#10;&#10;Description automatically generated">
            <a:extLst>
              <a:ext uri="{FF2B5EF4-FFF2-40B4-BE49-F238E27FC236}">
                <a16:creationId xmlns:a16="http://schemas.microsoft.com/office/drawing/2014/main" id="{6ED7729D-3B73-6528-4E62-17BD94E03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8702" y="640080"/>
            <a:ext cx="4274908" cy="5577840"/>
          </a:xfrm>
          <a:prstGeom prst="rect">
            <a:avLst/>
          </a:prstGeom>
        </p:spPr>
      </p:pic>
    </p:spTree>
    <p:extLst>
      <p:ext uri="{BB962C8B-B14F-4D97-AF65-F5344CB8AC3E}">
        <p14:creationId xmlns:p14="http://schemas.microsoft.com/office/powerpoint/2010/main" val="46773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1574CC-9B75-D05B-14CD-1EA8DF9004AF}"/>
              </a:ext>
            </a:extLst>
          </p:cNvPr>
          <p:cNvSpPr>
            <a:spLocks noGrp="1"/>
          </p:cNvSpPr>
          <p:nvPr>
            <p:ph type="title"/>
          </p:nvPr>
        </p:nvSpPr>
        <p:spPr>
          <a:xfrm>
            <a:off x="630936" y="640080"/>
            <a:ext cx="4818888" cy="1481328"/>
          </a:xfrm>
        </p:spPr>
        <p:txBody>
          <a:bodyPr anchor="b">
            <a:normAutofit/>
          </a:bodyPr>
          <a:lstStyle/>
          <a:p>
            <a:pPr>
              <a:lnSpc>
                <a:spcPct val="90000"/>
              </a:lnSpc>
            </a:pPr>
            <a:r>
              <a:rPr lang="en-US" dirty="0">
                <a:solidFill>
                  <a:srgbClr val="C00000"/>
                </a:solidFill>
              </a:rPr>
              <a:t>Normal Hemostasis</a:t>
            </a:r>
            <a:endParaRPr lang="en-US" dirty="0"/>
          </a:p>
        </p:txBody>
      </p:sp>
      <p:sp>
        <p:nvSpPr>
          <p:cNvPr id="2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32D9B"/>
          </a:solidFill>
          <a:ln w="38100" cap="rnd">
            <a:solidFill>
              <a:srgbClr val="E32D9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EBF3ACC-82B5-6B67-EC73-6AAF254514BF}"/>
              </a:ext>
            </a:extLst>
          </p:cNvPr>
          <p:cNvSpPr>
            <a:spLocks noGrp="1"/>
          </p:cNvSpPr>
          <p:nvPr>
            <p:ph idx="1"/>
          </p:nvPr>
        </p:nvSpPr>
        <p:spPr>
          <a:xfrm>
            <a:off x="630936" y="2660904"/>
            <a:ext cx="4818888" cy="3547872"/>
          </a:xfrm>
        </p:spPr>
        <p:txBody>
          <a:bodyPr anchor="t">
            <a:normAutofit/>
          </a:bodyPr>
          <a:lstStyle/>
          <a:p>
            <a:r>
              <a:rPr lang="en-US" b="1" dirty="0">
                <a:solidFill>
                  <a:srgbClr val="0070C0"/>
                </a:solidFill>
              </a:rPr>
              <a:t>The extrinsic pathway </a:t>
            </a:r>
            <a:r>
              <a:rPr lang="en-US" b="1" dirty="0"/>
              <a:t>for initiating the formation of prothrombin activator begins with a traumatized vascular wall or traumatized extravascular tissues that come in contact with the blood. This condition leads to the following steps, as shown in the figure</a:t>
            </a:r>
          </a:p>
        </p:txBody>
      </p:sp>
      <mc:AlternateContent xmlns:mc="http://schemas.openxmlformats.org/markup-compatibility/2006" xmlns:p14="http://schemas.microsoft.com/office/powerpoint/2010/main">
        <mc:Choice Requires="p14">
          <p:contentPart p14:bwMode="auto" r:id="rId2">
            <p14:nvContentPartPr>
              <p14:cNvPr id="27" name="Ink 2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7" name="Ink 2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8" name="Picture 7" descr="Diagram&#10;&#10;Description automatically generated">
            <a:extLst>
              <a:ext uri="{FF2B5EF4-FFF2-40B4-BE49-F238E27FC236}">
                <a16:creationId xmlns:a16="http://schemas.microsoft.com/office/drawing/2014/main" id="{384F5ED9-5573-433A-24D4-EF059D041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194" y="640080"/>
            <a:ext cx="5108675" cy="5577840"/>
          </a:xfrm>
          <a:prstGeom prst="rect">
            <a:avLst/>
          </a:prstGeom>
        </p:spPr>
      </p:pic>
    </p:spTree>
    <p:extLst>
      <p:ext uri="{BB962C8B-B14F-4D97-AF65-F5344CB8AC3E}">
        <p14:creationId xmlns:p14="http://schemas.microsoft.com/office/powerpoint/2010/main" val="331506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8C99B-F40E-D18D-E64E-564C2A3BA13A}"/>
              </a:ext>
            </a:extLst>
          </p:cNvPr>
          <p:cNvSpPr>
            <a:spLocks noGrp="1"/>
          </p:cNvSpPr>
          <p:nvPr>
            <p:ph type="title"/>
          </p:nvPr>
        </p:nvSpPr>
        <p:spPr>
          <a:xfrm>
            <a:off x="630936" y="640080"/>
            <a:ext cx="4818888" cy="1481328"/>
          </a:xfrm>
        </p:spPr>
        <p:txBody>
          <a:bodyPr anchor="b">
            <a:normAutofit/>
          </a:bodyPr>
          <a:lstStyle/>
          <a:p>
            <a:pPr>
              <a:lnSpc>
                <a:spcPct val="90000"/>
              </a:lnSpc>
            </a:pPr>
            <a:r>
              <a:rPr lang="en-US" dirty="0">
                <a:solidFill>
                  <a:srgbClr val="C00000"/>
                </a:solidFill>
              </a:rPr>
              <a:t>Normal Hemostasis</a:t>
            </a:r>
            <a:endParaRPr lang="en-US" dirty="0"/>
          </a:p>
        </p:txBody>
      </p:sp>
      <p:sp>
        <p:nvSpPr>
          <p:cNvPr id="1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32D9B"/>
          </a:solidFill>
          <a:ln w="38100" cap="rnd">
            <a:solidFill>
              <a:srgbClr val="E32D9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647946-7443-9B30-98DE-51682004CC21}"/>
              </a:ext>
            </a:extLst>
          </p:cNvPr>
          <p:cNvSpPr>
            <a:spLocks noGrp="1"/>
          </p:cNvSpPr>
          <p:nvPr>
            <p:ph idx="1"/>
          </p:nvPr>
        </p:nvSpPr>
        <p:spPr>
          <a:xfrm>
            <a:off x="630936" y="2660904"/>
            <a:ext cx="4818888" cy="3547872"/>
          </a:xfrm>
        </p:spPr>
        <p:txBody>
          <a:bodyPr anchor="t">
            <a:normAutofit/>
          </a:bodyPr>
          <a:lstStyle/>
          <a:p>
            <a:r>
              <a:rPr lang="en-US" b="1" dirty="0"/>
              <a:t>The intrinsic pathway: the second mechanism for initiating formation of prothrombin activator, and therefore for initiating clotting, begins with trauma to the blood or exposure of the blood to collagen from a traumatized blood vessel wall. Then the process continues through the series of cascading reactions shown in the figure </a:t>
            </a:r>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6" name="Picture 5" descr="Diagram&#10;&#10;Description automatically generated">
            <a:extLst>
              <a:ext uri="{FF2B5EF4-FFF2-40B4-BE49-F238E27FC236}">
                <a16:creationId xmlns:a16="http://schemas.microsoft.com/office/drawing/2014/main" id="{13C32B45-3027-E003-599F-51216E372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526946"/>
            <a:ext cx="5061280" cy="5690974"/>
          </a:xfrm>
          <a:prstGeom prst="rect">
            <a:avLst/>
          </a:prstGeom>
        </p:spPr>
      </p:pic>
    </p:spTree>
    <p:extLst>
      <p:ext uri="{BB962C8B-B14F-4D97-AF65-F5344CB8AC3E}">
        <p14:creationId xmlns:p14="http://schemas.microsoft.com/office/powerpoint/2010/main" val="235776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502D8-2911-734F-B68F-CA56A6155AA6}"/>
              </a:ext>
            </a:extLst>
          </p:cNvPr>
          <p:cNvSpPr>
            <a:spLocks noGrp="1"/>
          </p:cNvSpPr>
          <p:nvPr>
            <p:ph type="title"/>
          </p:nvPr>
        </p:nvSpPr>
        <p:spPr>
          <a:xfrm>
            <a:off x="630936" y="640080"/>
            <a:ext cx="4818888" cy="1481328"/>
          </a:xfrm>
        </p:spPr>
        <p:txBody>
          <a:bodyPr anchor="b">
            <a:normAutofit fontScale="90000"/>
          </a:bodyPr>
          <a:lstStyle/>
          <a:p>
            <a:r>
              <a:rPr lang="en-US" sz="6000" dirty="0">
                <a:solidFill>
                  <a:srgbClr val="C00000"/>
                </a:solidFill>
              </a:rPr>
              <a:t>Normal Hemostasis</a:t>
            </a:r>
            <a:endParaRPr lang="en-US" sz="5600" dirty="0"/>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32D9B"/>
          </a:solidFill>
          <a:ln w="38100" cap="rnd">
            <a:solidFill>
              <a:srgbClr val="E32D9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2F0C580-F07A-6F8F-020E-C4378CBD2449}"/>
              </a:ext>
            </a:extLst>
          </p:cNvPr>
          <p:cNvSpPr>
            <a:spLocks noGrp="1"/>
          </p:cNvSpPr>
          <p:nvPr>
            <p:ph idx="1"/>
          </p:nvPr>
        </p:nvSpPr>
        <p:spPr>
          <a:xfrm>
            <a:off x="630936" y="2660904"/>
            <a:ext cx="4818888" cy="3547872"/>
          </a:xfrm>
        </p:spPr>
        <p:txBody>
          <a:bodyPr anchor="t">
            <a:normAutofit/>
          </a:bodyPr>
          <a:lstStyle/>
          <a:p>
            <a:r>
              <a:rPr lang="en-US" b="1" dirty="0">
                <a:solidFill>
                  <a:srgbClr val="0070C0"/>
                </a:solidFill>
              </a:rPr>
              <a:t>The common pathway :</a:t>
            </a:r>
          </a:p>
        </p:txBody>
      </p:sp>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Content Placeholder 4" descr="Timeline&#10;&#10;Description automatically generated">
            <a:extLst>
              <a:ext uri="{FF2B5EF4-FFF2-40B4-BE49-F238E27FC236}">
                <a16:creationId xmlns:a16="http://schemas.microsoft.com/office/drawing/2014/main" id="{2BBD0D02-7183-74BB-F5EE-546DA9F1C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048" y="1486996"/>
            <a:ext cx="5458968" cy="3884008"/>
          </a:xfrm>
          <a:prstGeom prst="rect">
            <a:avLst/>
          </a:prstGeom>
        </p:spPr>
      </p:pic>
    </p:spTree>
    <p:extLst>
      <p:ext uri="{BB962C8B-B14F-4D97-AF65-F5344CB8AC3E}">
        <p14:creationId xmlns:p14="http://schemas.microsoft.com/office/powerpoint/2010/main" val="26739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27EA-84C1-1413-EAA2-A726A7254A80}"/>
              </a:ext>
            </a:extLst>
          </p:cNvPr>
          <p:cNvSpPr>
            <a:spLocks noGrp="1"/>
          </p:cNvSpPr>
          <p:nvPr>
            <p:ph type="title"/>
          </p:nvPr>
        </p:nvSpPr>
        <p:spPr/>
        <p:txBody>
          <a:bodyPr>
            <a:normAutofit fontScale="90000"/>
          </a:bodyPr>
          <a:lstStyle/>
          <a:p>
            <a:r>
              <a:rPr lang="en-US" sz="4800" dirty="0">
                <a:solidFill>
                  <a:srgbClr val="C00000"/>
                </a:solidFill>
              </a:rPr>
              <a:t>What are the conditions predisposing to DIC?</a:t>
            </a:r>
            <a:endParaRPr lang="en-US" dirty="0"/>
          </a:p>
        </p:txBody>
      </p:sp>
      <p:sp>
        <p:nvSpPr>
          <p:cNvPr id="3" name="Content Placeholder 2">
            <a:extLst>
              <a:ext uri="{FF2B5EF4-FFF2-40B4-BE49-F238E27FC236}">
                <a16:creationId xmlns:a16="http://schemas.microsoft.com/office/drawing/2014/main" id="{EB1C4D91-4096-8DB2-F1EF-3730241853D2}"/>
              </a:ext>
            </a:extLst>
          </p:cNvPr>
          <p:cNvSpPr>
            <a:spLocks noGrp="1"/>
          </p:cNvSpPr>
          <p:nvPr>
            <p:ph sz="half" idx="1"/>
          </p:nvPr>
        </p:nvSpPr>
        <p:spPr/>
        <p:txBody>
          <a:bodyPr>
            <a:normAutofit/>
          </a:bodyPr>
          <a:lstStyle/>
          <a:p>
            <a:r>
              <a:rPr lang="en-US" b="1" dirty="0"/>
              <a:t>OBSTETRIC COMPLICATIONS : 1- abruptio placentae </a:t>
            </a:r>
          </a:p>
          <a:p>
            <a:pPr marL="0" indent="0">
              <a:buNone/>
            </a:pPr>
            <a:r>
              <a:rPr lang="en-US" b="1" dirty="0"/>
              <a:t>2- retained dead fetus           3- septic abortion </a:t>
            </a:r>
          </a:p>
          <a:p>
            <a:pPr marL="0" indent="0">
              <a:buNone/>
            </a:pPr>
            <a:r>
              <a:rPr lang="en-US" b="1" dirty="0"/>
              <a:t>4- amniotic fluid embolism     5- toxemia </a:t>
            </a:r>
          </a:p>
          <a:p>
            <a:pPr marL="0" indent="0">
              <a:buNone/>
            </a:pPr>
            <a:r>
              <a:rPr lang="en-US" b="1" dirty="0"/>
              <a:t>All of which cause in a way or another to the expression of tissue factor.</a:t>
            </a:r>
          </a:p>
          <a:p>
            <a:pPr marL="0" indent="0">
              <a:buNone/>
            </a:pPr>
            <a:endParaRPr lang="en-US" b="1" dirty="0"/>
          </a:p>
        </p:txBody>
      </p:sp>
      <p:sp>
        <p:nvSpPr>
          <p:cNvPr id="4" name="Content Placeholder 3">
            <a:extLst>
              <a:ext uri="{FF2B5EF4-FFF2-40B4-BE49-F238E27FC236}">
                <a16:creationId xmlns:a16="http://schemas.microsoft.com/office/drawing/2014/main" id="{FD64EEB0-C2CD-1193-31F9-9B4C98B301F5}"/>
              </a:ext>
            </a:extLst>
          </p:cNvPr>
          <p:cNvSpPr>
            <a:spLocks noGrp="1"/>
          </p:cNvSpPr>
          <p:nvPr>
            <p:ph sz="half" idx="2"/>
          </p:nvPr>
        </p:nvSpPr>
        <p:spPr/>
        <p:txBody>
          <a:bodyPr>
            <a:normAutofit/>
          </a:bodyPr>
          <a:lstStyle/>
          <a:p>
            <a:r>
              <a:rPr lang="en-US" b="1" dirty="0"/>
              <a:t>INFECTIONS : 1- sepsis ( G+ and  G- )</a:t>
            </a:r>
          </a:p>
          <a:p>
            <a:pPr marL="0" indent="0">
              <a:buNone/>
            </a:pPr>
            <a:r>
              <a:rPr lang="en-US" b="1" dirty="0"/>
              <a:t>2- meningococcemia     3- histoplasmosis </a:t>
            </a:r>
          </a:p>
          <a:p>
            <a:pPr marL="0" indent="0">
              <a:buNone/>
            </a:pPr>
            <a:r>
              <a:rPr lang="en-US" b="1" dirty="0"/>
              <a:t>4- aspergillosis             5- malaria</a:t>
            </a:r>
          </a:p>
          <a:p>
            <a:pPr marL="0" indent="0">
              <a:buNone/>
            </a:pPr>
            <a:r>
              <a:rPr lang="en-US" b="1" dirty="0"/>
              <a:t>Endotoxins from the bacterial walls and cytokines (TNF and IL-1 )induce endothelial cells to produce tissue factor. </a:t>
            </a:r>
          </a:p>
        </p:txBody>
      </p:sp>
    </p:spTree>
    <p:extLst>
      <p:ext uri="{BB962C8B-B14F-4D97-AF65-F5344CB8AC3E}">
        <p14:creationId xmlns:p14="http://schemas.microsoft.com/office/powerpoint/2010/main" val="64886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F2A0-50C8-B8C3-D62B-517DF7120D62}"/>
              </a:ext>
            </a:extLst>
          </p:cNvPr>
          <p:cNvSpPr>
            <a:spLocks noGrp="1"/>
          </p:cNvSpPr>
          <p:nvPr>
            <p:ph type="title"/>
          </p:nvPr>
        </p:nvSpPr>
        <p:spPr/>
        <p:txBody>
          <a:bodyPr>
            <a:normAutofit fontScale="90000"/>
          </a:bodyPr>
          <a:lstStyle/>
          <a:p>
            <a:r>
              <a:rPr lang="en-US" sz="4800" dirty="0">
                <a:solidFill>
                  <a:srgbClr val="C00000"/>
                </a:solidFill>
              </a:rPr>
              <a:t>What are the conditions predisposing to DIC?</a:t>
            </a:r>
            <a:endParaRPr lang="en-US" dirty="0"/>
          </a:p>
        </p:txBody>
      </p:sp>
      <p:sp>
        <p:nvSpPr>
          <p:cNvPr id="4" name="Content Placeholder 3">
            <a:extLst>
              <a:ext uri="{FF2B5EF4-FFF2-40B4-BE49-F238E27FC236}">
                <a16:creationId xmlns:a16="http://schemas.microsoft.com/office/drawing/2014/main" id="{11F42342-B188-3126-0B7B-0875E07263A4}"/>
              </a:ext>
            </a:extLst>
          </p:cNvPr>
          <p:cNvSpPr>
            <a:spLocks noGrp="1"/>
          </p:cNvSpPr>
          <p:nvPr>
            <p:ph sz="half" idx="1"/>
          </p:nvPr>
        </p:nvSpPr>
        <p:spPr/>
        <p:txBody>
          <a:bodyPr>
            <a:normAutofit fontScale="92500" lnSpcReduction="10000"/>
          </a:bodyPr>
          <a:lstStyle/>
          <a:p>
            <a:r>
              <a:rPr lang="en-US" b="1" dirty="0"/>
              <a:t>NEOPLASMS</a:t>
            </a:r>
            <a:r>
              <a:rPr lang="en-US" dirty="0"/>
              <a:t> </a:t>
            </a:r>
            <a:r>
              <a:rPr lang="en-US" b="1" dirty="0"/>
              <a:t>:</a:t>
            </a:r>
          </a:p>
          <a:p>
            <a:pPr marL="0" indent="0">
              <a:buNone/>
            </a:pPr>
            <a:r>
              <a:rPr lang="en-US" b="1" dirty="0"/>
              <a:t>1- mucin-secreting adenocarcinomas of the pancreas </a:t>
            </a:r>
          </a:p>
          <a:p>
            <a:pPr marL="0" indent="0">
              <a:buNone/>
            </a:pPr>
            <a:r>
              <a:rPr lang="en-US" b="1" dirty="0"/>
              <a:t>2- adenocarcinomas of the prostate </a:t>
            </a:r>
          </a:p>
          <a:p>
            <a:pPr marL="0" indent="0">
              <a:buNone/>
            </a:pPr>
            <a:r>
              <a:rPr lang="en-US" b="1" dirty="0"/>
              <a:t>3- carcinomas of stomach and lung </a:t>
            </a:r>
          </a:p>
          <a:p>
            <a:pPr marL="0" indent="0">
              <a:buNone/>
            </a:pPr>
            <a:r>
              <a:rPr lang="en-US" b="1" dirty="0"/>
              <a:t>As Mucin activates coagulation</a:t>
            </a:r>
          </a:p>
          <a:p>
            <a:pPr marL="0" indent="0">
              <a:buNone/>
            </a:pPr>
            <a:r>
              <a:rPr lang="en-US" b="1" dirty="0"/>
              <a:t>4- acute promyelocytic leukemia </a:t>
            </a:r>
          </a:p>
          <a:p>
            <a:pPr marL="0" indent="0">
              <a:buNone/>
            </a:pPr>
            <a:r>
              <a:rPr lang="en-US" b="1" dirty="0"/>
              <a:t>As primary granules activate coagulation </a:t>
            </a:r>
          </a:p>
        </p:txBody>
      </p:sp>
      <p:sp>
        <p:nvSpPr>
          <p:cNvPr id="5" name="Content Placeholder 4">
            <a:extLst>
              <a:ext uri="{FF2B5EF4-FFF2-40B4-BE49-F238E27FC236}">
                <a16:creationId xmlns:a16="http://schemas.microsoft.com/office/drawing/2014/main" id="{3EE0568B-0A73-583B-EE71-5A362A6B304B}"/>
              </a:ext>
            </a:extLst>
          </p:cNvPr>
          <p:cNvSpPr>
            <a:spLocks noGrp="1"/>
          </p:cNvSpPr>
          <p:nvPr>
            <p:ph sz="half" idx="2"/>
          </p:nvPr>
        </p:nvSpPr>
        <p:spPr/>
        <p:txBody>
          <a:bodyPr>
            <a:normAutofit fontScale="92500" lnSpcReduction="10000"/>
          </a:bodyPr>
          <a:lstStyle/>
          <a:p>
            <a:r>
              <a:rPr lang="en-US" b="1" dirty="0"/>
              <a:t>MASSIVE TISSUE INJURY</a:t>
            </a:r>
            <a:r>
              <a:rPr lang="en-US" dirty="0"/>
              <a:t> </a:t>
            </a:r>
            <a:r>
              <a:rPr lang="en-US" b="1" dirty="0"/>
              <a:t>: </a:t>
            </a:r>
          </a:p>
          <a:p>
            <a:pPr marL="0" indent="0">
              <a:buNone/>
            </a:pPr>
            <a:r>
              <a:rPr lang="en-US" b="1" dirty="0"/>
              <a:t>Trauma , burns , extensive surgeries.</a:t>
            </a:r>
          </a:p>
          <a:p>
            <a:r>
              <a:rPr lang="en-US" b="1" dirty="0"/>
              <a:t>Miscellaneous : </a:t>
            </a:r>
          </a:p>
          <a:p>
            <a:pPr marL="0" indent="0">
              <a:buNone/>
            </a:pPr>
            <a:r>
              <a:rPr lang="en-US" b="1" dirty="0"/>
              <a:t>Acute intravascular hemolysis, snakebite, giant hemangiomas, shock, heat stroke, vasculitis, aortic aneurysm, liver disease.</a:t>
            </a:r>
          </a:p>
          <a:p>
            <a:pPr marL="0" indent="0">
              <a:buNone/>
            </a:pPr>
            <a:r>
              <a:rPr lang="en-US" b="1" dirty="0"/>
              <a:t>Which lead to expression of tissue factor </a:t>
            </a:r>
            <a:r>
              <a:rPr lang="en-US" b="1" dirty="0">
                <a:sym typeface="Wingdings" panose="05000000000000000000" pitchFamily="2" charset="2"/>
              </a:rPr>
              <a:t></a:t>
            </a:r>
            <a:endParaRPr lang="en-US" b="1" dirty="0"/>
          </a:p>
        </p:txBody>
      </p:sp>
    </p:spTree>
    <p:extLst>
      <p:ext uri="{BB962C8B-B14F-4D97-AF65-F5344CB8AC3E}">
        <p14:creationId xmlns:p14="http://schemas.microsoft.com/office/powerpoint/2010/main" val="2508821565"/>
      </p:ext>
    </p:extLst>
  </p:cSld>
  <p:clrMapOvr>
    <a:masterClrMapping/>
  </p:clrMapOvr>
</p:sld>
</file>

<file path=ppt/theme/theme1.xml><?xml version="1.0" encoding="utf-8"?>
<a:theme xmlns:a="http://schemas.openxmlformats.org/drawingml/2006/main" name="SketchyVTI">
  <a:themeElements>
    <a:clrScheme name="AnalogousFromRegularSeedLeftStep">
      <a:dk1>
        <a:srgbClr val="000000"/>
      </a:dk1>
      <a:lt1>
        <a:srgbClr val="FFFFFF"/>
      </a:lt1>
      <a:dk2>
        <a:srgbClr val="1B2830"/>
      </a:dk2>
      <a:lt2>
        <a:srgbClr val="F0F3F1"/>
      </a:lt2>
      <a:accent1>
        <a:srgbClr val="E32D9B"/>
      </a:accent1>
      <a:accent2>
        <a:srgbClr val="CD1BD1"/>
      </a:accent2>
      <a:accent3>
        <a:srgbClr val="932DE3"/>
      </a:accent3>
      <a:accent4>
        <a:srgbClr val="4E36D6"/>
      </a:accent4>
      <a:accent5>
        <a:srgbClr val="2D5EE3"/>
      </a:accent5>
      <a:accent6>
        <a:srgbClr val="1B98D1"/>
      </a:accent6>
      <a:hlink>
        <a:srgbClr val="349C5D"/>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1694</Words>
  <Application>Microsoft Office PowerPoint</Application>
  <PresentationFormat>Widescreen</PresentationFormat>
  <Paragraphs>173</Paragraphs>
  <Slides>30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Rounded MT Bold</vt:lpstr>
      <vt:lpstr>Calibri</vt:lpstr>
      <vt:lpstr>Helvetica Neue</vt:lpstr>
      <vt:lpstr>Modern Love</vt:lpstr>
      <vt:lpstr>The Hand</vt:lpstr>
      <vt:lpstr>Times New Roman</vt:lpstr>
      <vt:lpstr>SketchyVTI</vt:lpstr>
      <vt:lpstr>Disseminated intravascular coagulopathy</vt:lpstr>
      <vt:lpstr>Introduction</vt:lpstr>
      <vt:lpstr>Epidemiology</vt:lpstr>
      <vt:lpstr>Normal Hemostasis</vt:lpstr>
      <vt:lpstr>Normal Hemostasis</vt:lpstr>
      <vt:lpstr>Normal Hemostasis</vt:lpstr>
      <vt:lpstr>Normal Hemostasis</vt:lpstr>
      <vt:lpstr>What are the conditions predisposing to DIC?</vt:lpstr>
      <vt:lpstr>What are the conditions predisposing to DIC?</vt:lpstr>
      <vt:lpstr>pathogenesis</vt:lpstr>
      <vt:lpstr>Clinical presentation </vt:lpstr>
      <vt:lpstr>Clinical presentation </vt:lpstr>
      <vt:lpstr>Clinical presentation </vt:lpstr>
      <vt:lpstr>History </vt:lpstr>
      <vt:lpstr>Physical examination  </vt:lpstr>
      <vt:lpstr>Physical examination</vt:lpstr>
      <vt:lpstr>Physical examination</vt:lpstr>
      <vt:lpstr>Physical examination</vt:lpstr>
      <vt:lpstr>Physical examination</vt:lpstr>
      <vt:lpstr>Investigations </vt:lpstr>
      <vt:lpstr>Investigations </vt:lpstr>
      <vt:lpstr>DDx</vt:lpstr>
      <vt:lpstr>TREATMENT </vt:lpstr>
      <vt:lpstr>TREATMENT OF THE UNDERLYING DISORDER</vt:lpstr>
      <vt:lpstr>REPLACEMENT THERAPY</vt:lpstr>
      <vt:lpstr>HEPARINE THERAPY</vt:lpstr>
      <vt:lpstr>OTHER TREATMENT </vt:lpstr>
      <vt:lpstr>ACUTE DIC </vt:lpstr>
      <vt:lpstr>CHRONIC DIC</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Muhanad Esam AlKaraki</dc:creator>
  <cp:lastModifiedBy>Muhanad Esam AlKaraki</cp:lastModifiedBy>
  <cp:revision>24</cp:revision>
  <dcterms:created xsi:type="dcterms:W3CDTF">2023-04-03T17:49:27Z</dcterms:created>
  <dcterms:modified xsi:type="dcterms:W3CDTF">2023-04-04T23:21:48Z</dcterms:modified>
</cp:coreProperties>
</file>