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87" r:id="rId6"/>
    <p:sldId id="262" r:id="rId7"/>
    <p:sldId id="260" r:id="rId8"/>
    <p:sldId id="261" r:id="rId9"/>
    <p:sldId id="263" r:id="rId10"/>
    <p:sldId id="265" r:id="rId11"/>
    <p:sldId id="264" r:id="rId12"/>
    <p:sldId id="267" r:id="rId13"/>
    <p:sldId id="269" r:id="rId14"/>
    <p:sldId id="268" r:id="rId15"/>
    <p:sldId id="275" r:id="rId16"/>
    <p:sldId id="272" r:id="rId17"/>
    <p:sldId id="270" r:id="rId18"/>
    <p:sldId id="271" r:id="rId19"/>
    <p:sldId id="273" r:id="rId20"/>
    <p:sldId id="284" r:id="rId21"/>
    <p:sldId id="285" r:id="rId22"/>
    <p:sldId id="286" r:id="rId23"/>
    <p:sldId id="281" r:id="rId24"/>
    <p:sldId id="283" r:id="rId25"/>
    <p:sldId id="282" r:id="rId26"/>
    <p:sldId id="280" r:id="rId27"/>
    <p:sldId id="279" r:id="rId28"/>
    <p:sldId id="276" r:id="rId29"/>
    <p:sldId id="278" r:id="rId30"/>
    <p:sldId id="27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9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F5766-D41D-44D8-AFF1-A7BEAB24AC83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9DD04-7164-420C-870A-840904510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5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9DD04-7164-420C-870A-8409045107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5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083573-6777-489F-93CB-8ADE679ABBA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2990FE-F1D3-43DD-87D4-92E07E77DA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83573-6777-489F-93CB-8ADE679ABBA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990FE-F1D3-43DD-87D4-92E07E77DA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83573-6777-489F-93CB-8ADE679ABBA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990FE-F1D3-43DD-87D4-92E07E77DA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83573-6777-489F-93CB-8ADE679ABBA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990FE-F1D3-43DD-87D4-92E07E77DA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83573-6777-489F-93CB-8ADE679ABBA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990FE-F1D3-43DD-87D4-92E07E77DA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83573-6777-489F-93CB-8ADE679ABBA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990FE-F1D3-43DD-87D4-92E07E77DA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83573-6777-489F-93CB-8ADE679ABBA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990FE-F1D3-43DD-87D4-92E07E77DA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83573-6777-489F-93CB-8ADE679ABBA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990FE-F1D3-43DD-87D4-92E07E77DA5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83573-6777-489F-93CB-8ADE679ABBA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990FE-F1D3-43DD-87D4-92E07E77DA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3083573-6777-489F-93CB-8ADE679ABBA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990FE-F1D3-43DD-87D4-92E07E77DA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083573-6777-489F-93CB-8ADE679ABBA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2990FE-F1D3-43DD-87D4-92E07E77DA5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3083573-6777-489F-93CB-8ADE679ABBA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C2990FE-F1D3-43DD-87D4-92E07E77DA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 Tissue Tumor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Bushra</a:t>
            </a:r>
            <a:r>
              <a:rPr lang="en-US" dirty="0" smtClean="0"/>
              <a:t> Al-</a:t>
            </a:r>
            <a:r>
              <a:rPr lang="en-US" dirty="0" err="1" smtClean="0"/>
              <a:t>Tarawneh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+985*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888"/>
            <a:ext cx="32575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579168" y="656772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5615"/>
            <a:ext cx="3280885" cy="177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6768596" y="1995064"/>
            <a:ext cx="43204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99" y="2852936"/>
            <a:ext cx="2751584" cy="17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6"/>
          <p:cNvSpPr/>
          <p:nvPr/>
        </p:nvSpPr>
        <p:spPr>
          <a:xfrm>
            <a:off x="3962969" y="3393555"/>
            <a:ext cx="1401117" cy="5385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3052570"/>
            <a:ext cx="3202882" cy="229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47874"/>
            <a:ext cx="2758552" cy="20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rved Right Arrow 10"/>
          <p:cNvSpPr/>
          <p:nvPr/>
        </p:nvSpPr>
        <p:spPr>
          <a:xfrm rot="20068560">
            <a:off x="1330340" y="4841949"/>
            <a:ext cx="684817" cy="1622055"/>
          </a:xfrm>
          <a:prstGeom prst="curvedRightArrow">
            <a:avLst>
              <a:gd name="adj1" fmla="val 26422"/>
              <a:gd name="adj2" fmla="val 67459"/>
              <a:gd name="adj3" fmla="val 39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0"/>
            <a:ext cx="8856984" cy="6007291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sz="3900" b="1" dirty="0" smtClean="0">
                <a:solidFill>
                  <a:srgbClr val="FF0000"/>
                </a:solidFill>
              </a:rPr>
              <a:t>LIPOMYOSARCOMA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Liposarcomas</a:t>
            </a:r>
            <a:r>
              <a:rPr lang="en-US" dirty="0" smtClean="0"/>
              <a:t> </a:t>
            </a:r>
            <a:r>
              <a:rPr lang="en-US" dirty="0"/>
              <a:t>are malignant neoplasms with adipocyte differentiation.</a:t>
            </a:r>
          </a:p>
          <a:p>
            <a:r>
              <a:rPr lang="en-US" dirty="0"/>
              <a:t>They occur most commonly in the fifth </a:t>
            </a:r>
            <a:r>
              <a:rPr lang="en-US" dirty="0" smtClean="0"/>
              <a:t>and sixth </a:t>
            </a:r>
            <a:r>
              <a:rPr lang="en-US" dirty="0"/>
              <a:t>decades of life.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 err="1"/>
              <a:t>liposarcomas</a:t>
            </a:r>
            <a:r>
              <a:rPr lang="en-US" dirty="0"/>
              <a:t> arise in the </a:t>
            </a:r>
            <a:r>
              <a:rPr lang="en-US" dirty="0" smtClean="0"/>
              <a:t>deep soft </a:t>
            </a:r>
            <a:r>
              <a:rPr lang="en-US" dirty="0"/>
              <a:t>tissues or in the </a:t>
            </a:r>
            <a:r>
              <a:rPr lang="en-US" dirty="0" err="1"/>
              <a:t>retroperitoneum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prognosis </a:t>
            </a:r>
            <a:r>
              <a:rPr lang="en-US" dirty="0" smtClean="0"/>
              <a:t>of </a:t>
            </a:r>
            <a:r>
              <a:rPr lang="en-US" dirty="0" err="1" smtClean="0"/>
              <a:t>liposarcomas</a:t>
            </a:r>
            <a:r>
              <a:rPr lang="en-US" dirty="0" smtClean="0"/>
              <a:t> </a:t>
            </a:r>
            <a:r>
              <a:rPr lang="en-US" dirty="0"/>
              <a:t>is greatly influenced by the </a:t>
            </a:r>
            <a:r>
              <a:rPr lang="en-US" dirty="0" smtClean="0"/>
              <a:t>histologic subtype: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Well-differentiated 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Aggressive </a:t>
            </a:r>
            <a:r>
              <a:rPr lang="en-US" dirty="0" err="1"/>
              <a:t>myxoid</a:t>
            </a:r>
            <a:r>
              <a:rPr lang="en-US" dirty="0"/>
              <a:t>/round </a:t>
            </a:r>
            <a:r>
              <a:rPr lang="en-US" dirty="0" smtClean="0"/>
              <a:t>cell.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leomorphic variants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 </a:t>
            </a:r>
            <a:r>
              <a:rPr lang="en-US" dirty="0" smtClean="0"/>
              <a:t>most cases</a:t>
            </a:r>
            <a:r>
              <a:rPr lang="en-US" dirty="0"/>
              <a:t>, cells indicative of fatty differentiation known </a:t>
            </a:r>
            <a:r>
              <a:rPr lang="en-US" dirty="0" smtClean="0"/>
              <a:t>as </a:t>
            </a:r>
            <a:r>
              <a:rPr lang="en-US" dirty="0" err="1" smtClean="0">
                <a:solidFill>
                  <a:srgbClr val="FF0000"/>
                </a:solidFill>
              </a:rPr>
              <a:t>lipoblasts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are </a:t>
            </a:r>
            <a:r>
              <a:rPr lang="en-US" dirty="0"/>
              <a:t>present; they have cytoplasmic lipid vacuoles</a:t>
            </a:r>
          </a:p>
          <a:p>
            <a:pPr marL="109728" indent="0">
              <a:buNone/>
            </a:pPr>
            <a:r>
              <a:rPr lang="en-US" dirty="0"/>
              <a:t>that scallop </a:t>
            </a:r>
            <a:r>
              <a:rPr lang="en-US" dirty="0" smtClean="0"/>
              <a:t>the nucleus and </a:t>
            </a:r>
            <a:r>
              <a:rPr lang="en-US" dirty="0"/>
              <a:t>appearance </a:t>
            </a:r>
            <a:r>
              <a:rPr lang="en-US" dirty="0" smtClean="0"/>
              <a:t>recapitulating that </a:t>
            </a:r>
            <a:r>
              <a:rPr lang="en-US" dirty="0"/>
              <a:t>of fetal fat cells.</a:t>
            </a:r>
          </a:p>
        </p:txBody>
      </p:sp>
      <p:sp>
        <p:nvSpPr>
          <p:cNvPr id="5" name="Down Arrow 4"/>
          <p:cNvSpPr/>
          <p:nvPr/>
        </p:nvSpPr>
        <p:spPr>
          <a:xfrm>
            <a:off x="5292080" y="3068960"/>
            <a:ext cx="360040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2000" dirty="0" err="1"/>
              <a:t>Myxoid</a:t>
            </a:r>
            <a:r>
              <a:rPr lang="en-US" sz="2000" dirty="0"/>
              <a:t> </a:t>
            </a:r>
            <a:r>
              <a:rPr lang="en-US" sz="2000" dirty="0" err="1"/>
              <a:t>liposarcoma</a:t>
            </a:r>
            <a:r>
              <a:rPr lang="en-US" sz="2000" dirty="0"/>
              <a:t>. Adult-appearing fat cells and </a:t>
            </a:r>
            <a:r>
              <a:rPr lang="en-US" sz="2000" dirty="0" smtClean="0"/>
              <a:t>more primitive </a:t>
            </a:r>
            <a:r>
              <a:rPr lang="en-US" sz="2000" dirty="0"/>
              <a:t>cells, with lipid vacuoles (</a:t>
            </a:r>
            <a:r>
              <a:rPr lang="en-US" sz="2000" dirty="0" err="1"/>
              <a:t>lipoblasts</a:t>
            </a:r>
            <a:r>
              <a:rPr lang="en-US" sz="2000" dirty="0"/>
              <a:t>), are scattered in </a:t>
            </a:r>
            <a:r>
              <a:rPr lang="en-US" sz="2000" dirty="0" smtClean="0"/>
              <a:t>abundant </a:t>
            </a:r>
            <a:r>
              <a:rPr lang="en-US" sz="2000" dirty="0" err="1" smtClean="0"/>
              <a:t>myxoid</a:t>
            </a:r>
            <a:r>
              <a:rPr lang="en-US" sz="2000" dirty="0" smtClean="0"/>
              <a:t> </a:t>
            </a:r>
            <a:r>
              <a:rPr lang="en-US" sz="2000" dirty="0"/>
              <a:t>matrix and a rich, arborizing capillary network.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623" y="2060848"/>
            <a:ext cx="65151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9036496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Fibrous tissue proliferations are a </a:t>
            </a:r>
            <a:r>
              <a:rPr lang="en-US" dirty="0" smtClean="0"/>
              <a:t>heterogeneous </a:t>
            </a:r>
            <a:r>
              <a:rPr lang="en-US" dirty="0"/>
              <a:t>group </a:t>
            </a:r>
            <a:r>
              <a:rPr lang="en-US" dirty="0" smtClean="0"/>
              <a:t>of lesions.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It includes:</a:t>
            </a:r>
          </a:p>
          <a:p>
            <a:pPr marL="109728" indent="0">
              <a:buNone/>
            </a:pPr>
            <a:r>
              <a:rPr lang="en-US" dirty="0" smtClean="0"/>
              <a:t>1- Reactive </a:t>
            </a:r>
            <a:r>
              <a:rPr lang="en-US" dirty="0"/>
              <a:t>Proliferations</a:t>
            </a:r>
            <a:r>
              <a:rPr lang="en-US" dirty="0" smtClean="0"/>
              <a:t>:- Nodular </a:t>
            </a:r>
            <a:r>
              <a:rPr lang="en-US" dirty="0"/>
              <a:t>Fasciitis</a:t>
            </a:r>
            <a:endParaRPr lang="en-US" dirty="0" smtClean="0"/>
          </a:p>
          <a:p>
            <a:pPr marL="109728" indent="0">
              <a:buNone/>
            </a:pPr>
            <a:r>
              <a:rPr lang="en-US" dirty="0"/>
              <a:t>2- </a:t>
            </a:r>
            <a:r>
              <a:rPr lang="en-US" dirty="0" smtClean="0"/>
              <a:t>In </a:t>
            </a:r>
            <a:r>
              <a:rPr lang="en-US" dirty="0"/>
              <a:t>the middle :- </a:t>
            </a:r>
            <a:r>
              <a:rPr lang="en-US" dirty="0" err="1"/>
              <a:t>Fibromatoses</a:t>
            </a:r>
            <a:endParaRPr lang="en-US" dirty="0" smtClean="0"/>
          </a:p>
          <a:p>
            <a:pPr marL="109728" indent="0">
              <a:buNone/>
            </a:pPr>
            <a:r>
              <a:rPr lang="en-US" dirty="0"/>
              <a:t>3- Neoplasm:-</a:t>
            </a:r>
            <a:r>
              <a:rPr lang="en-US" dirty="0" err="1"/>
              <a:t>Fibrosarcoma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2- FIBROUS </a:t>
            </a:r>
            <a:r>
              <a:rPr lang="en-US" dirty="0"/>
              <a:t>TUMORS AND</a:t>
            </a:r>
            <a:br>
              <a:rPr lang="en-US" dirty="0"/>
            </a:br>
            <a:r>
              <a:rPr lang="en-US" dirty="0"/>
              <a:t>TUMOR-LIKE LESIONS</a:t>
            </a:r>
          </a:p>
        </p:txBody>
      </p:sp>
    </p:spTree>
    <p:extLst>
      <p:ext uri="{BB962C8B-B14F-4D97-AF65-F5344CB8AC3E}">
        <p14:creationId xmlns:p14="http://schemas.microsoft.com/office/powerpoint/2010/main" val="359743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925252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>
                <a:solidFill>
                  <a:srgbClr val="FF0000"/>
                </a:solidFill>
              </a:rPr>
              <a:t>Nodular Fasciitis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Nodular fasciitis is a self-limited fibroblastic </a:t>
            </a:r>
            <a:r>
              <a:rPr lang="en-US" dirty="0" smtClean="0"/>
              <a:t>proliferation that </a:t>
            </a:r>
            <a:r>
              <a:rPr lang="en-US" dirty="0"/>
              <a:t>typically occurs in adults on </a:t>
            </a:r>
            <a:r>
              <a:rPr lang="en-US" dirty="0" smtClean="0"/>
              <a:t>the </a:t>
            </a:r>
            <a:r>
              <a:rPr lang="en-US" dirty="0"/>
              <a:t>forearm, the chest, or the back.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Patients characteristically present </a:t>
            </a:r>
            <a:r>
              <a:rPr lang="en-US" dirty="0"/>
              <a:t>with a several-week history of a solitary</a:t>
            </a:r>
            <a:r>
              <a:rPr lang="en-US" dirty="0" smtClean="0"/>
              <a:t>, rapidly </a:t>
            </a:r>
            <a:r>
              <a:rPr lang="en-US" dirty="0"/>
              <a:t>growing, and occasionally painful mass.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Preceding trauma is noted in 10% to 15% of cases.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Nodular fasciitis </a:t>
            </a:r>
            <a:r>
              <a:rPr lang="en-US" dirty="0"/>
              <a:t>rarely recurs after excision.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Reactive Proliferations</a:t>
            </a:r>
          </a:p>
        </p:txBody>
      </p:sp>
    </p:spTree>
    <p:extLst>
      <p:ext uri="{BB962C8B-B14F-4D97-AF65-F5344CB8AC3E}">
        <p14:creationId xmlns:p14="http://schemas.microsoft.com/office/powerpoint/2010/main" val="3377775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Autofit/>
          </a:bodyPr>
          <a:lstStyle/>
          <a:p>
            <a:r>
              <a:rPr lang="en-US" sz="2000" dirty="0"/>
              <a:t>Nodular fasciitis. A highly cellular lesion composed </a:t>
            </a:r>
            <a:r>
              <a:rPr lang="en-US" sz="2000" dirty="0" smtClean="0"/>
              <a:t>of plump</a:t>
            </a:r>
            <a:r>
              <a:rPr lang="en-US" sz="2000" dirty="0"/>
              <a:t>, randomly oriented spindle cells surrounded by </a:t>
            </a:r>
            <a:r>
              <a:rPr lang="en-US" sz="2000" dirty="0" err="1"/>
              <a:t>myxoid</a:t>
            </a:r>
            <a:r>
              <a:rPr lang="en-US" sz="2000" dirty="0"/>
              <a:t> stroma</a:t>
            </a:r>
            <a:r>
              <a:rPr lang="en-US" sz="2000" dirty="0" smtClean="0"/>
              <a:t>. </a:t>
            </a:r>
            <a:br>
              <a:rPr lang="en-US" sz="2000" dirty="0" smtClean="0"/>
            </a:br>
            <a:r>
              <a:rPr lang="en-US" sz="2000" dirty="0" smtClean="0"/>
              <a:t>Note </a:t>
            </a:r>
            <a:r>
              <a:rPr lang="en-US" sz="2000" dirty="0"/>
              <a:t>the prominent mitotic activity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6124386" cy="401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215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532859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fibromatoses</a:t>
            </a:r>
            <a:r>
              <a:rPr lang="en-US" dirty="0"/>
              <a:t> are a group of fibroblastic </a:t>
            </a:r>
            <a:r>
              <a:rPr lang="en-US" dirty="0" smtClean="0"/>
              <a:t>proliferations distinguished by: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Their </a:t>
            </a:r>
            <a:r>
              <a:rPr lang="en-US" dirty="0"/>
              <a:t>tendency to grow in an </a:t>
            </a:r>
            <a:r>
              <a:rPr lang="en-US" dirty="0" smtClean="0"/>
              <a:t>infiltrative fashion.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To </a:t>
            </a:r>
            <a:r>
              <a:rPr lang="en-US" dirty="0"/>
              <a:t>recur after surgical removal.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Locally aggressive.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They </a:t>
            </a:r>
            <a:r>
              <a:rPr lang="en-US" dirty="0"/>
              <a:t>do </a:t>
            </a:r>
            <a:r>
              <a:rPr lang="en-US" dirty="0" smtClean="0"/>
              <a:t>not metastasize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Macroscopically</a:t>
            </a:r>
            <a:r>
              <a:rPr lang="en-US" dirty="0" smtClean="0"/>
              <a:t>: </a:t>
            </a:r>
            <a:r>
              <a:rPr lang="en-US" dirty="0" err="1" smtClean="0"/>
              <a:t>Fibromatoses</a:t>
            </a:r>
            <a:r>
              <a:rPr lang="en-US" dirty="0" smtClean="0"/>
              <a:t> </a:t>
            </a:r>
            <a:r>
              <a:rPr lang="en-US" dirty="0"/>
              <a:t>are gray-white, firm to rubbery, poorly </a:t>
            </a:r>
            <a:r>
              <a:rPr lang="en-US" dirty="0" smtClean="0"/>
              <a:t>demarcated, infiltrative </a:t>
            </a:r>
            <a:r>
              <a:rPr lang="en-US" dirty="0"/>
              <a:t>masses 1 to 15 cm in greatest dimension.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Microscopically:</a:t>
            </a:r>
          </a:p>
          <a:p>
            <a:pPr>
              <a:buFontTx/>
              <a:buChar char="-"/>
            </a:pPr>
            <a:r>
              <a:rPr lang="en-US" dirty="0" smtClean="0"/>
              <a:t>On </a:t>
            </a:r>
            <a:r>
              <a:rPr lang="en-US" dirty="0"/>
              <a:t>histologic examination, they are composed of </a:t>
            </a:r>
            <a:r>
              <a:rPr lang="en-US" dirty="0" smtClean="0"/>
              <a:t>plump spindle </a:t>
            </a:r>
            <a:r>
              <a:rPr lang="en-US" dirty="0"/>
              <a:t>cells arranged in broad sweeping fascicles that </a:t>
            </a:r>
            <a:r>
              <a:rPr lang="en-US" dirty="0" smtClean="0"/>
              <a:t>penetrate the </a:t>
            </a:r>
            <a:r>
              <a:rPr lang="en-US" dirty="0"/>
              <a:t>adjacent tissue; mitoses are few in </a:t>
            </a:r>
            <a:r>
              <a:rPr lang="en-US" dirty="0" smtClean="0"/>
              <a:t>number.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 err="1"/>
              <a:t>fibromatoses</a:t>
            </a:r>
            <a:r>
              <a:rPr lang="en-US" dirty="0"/>
              <a:t> are divided into two </a:t>
            </a:r>
            <a:r>
              <a:rPr lang="en-US" dirty="0" smtClean="0"/>
              <a:t>major </a:t>
            </a:r>
            <a:r>
              <a:rPr lang="en-US" dirty="0" err="1" smtClean="0"/>
              <a:t>clinicopathologic</a:t>
            </a:r>
            <a:r>
              <a:rPr lang="en-US" dirty="0" smtClean="0"/>
              <a:t>                      groups</a:t>
            </a:r>
            <a:r>
              <a:rPr lang="en-US" dirty="0"/>
              <a:t>: superficial and deep.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Fibromatoses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52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09329"/>
            <a:ext cx="9144000" cy="604867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The superficial </a:t>
            </a:r>
            <a:r>
              <a:rPr lang="en-US" b="1" dirty="0" err="1">
                <a:solidFill>
                  <a:srgbClr val="FF0000"/>
                </a:solidFill>
              </a:rPr>
              <a:t>fibromatoses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arise in the superficial </a:t>
            </a:r>
            <a:r>
              <a:rPr lang="en-US" dirty="0" smtClean="0"/>
              <a:t>fascia  and </a:t>
            </a:r>
            <a:r>
              <a:rPr lang="en-US" dirty="0"/>
              <a:t>include such entities as palmar </a:t>
            </a:r>
            <a:r>
              <a:rPr lang="en-US" dirty="0" err="1"/>
              <a:t>fibromatosis</a:t>
            </a:r>
            <a:r>
              <a:rPr lang="en-US" dirty="0"/>
              <a:t> (</a:t>
            </a:r>
            <a:r>
              <a:rPr lang="en-US" dirty="0" err="1" smtClean="0"/>
              <a:t>Dupuytren</a:t>
            </a:r>
            <a:r>
              <a:rPr lang="en-US" dirty="0" smtClean="0"/>
              <a:t> contracture</a:t>
            </a:r>
            <a:r>
              <a:rPr lang="en-US" dirty="0"/>
              <a:t>) and penile </a:t>
            </a:r>
            <a:r>
              <a:rPr lang="en-US" dirty="0" err="1"/>
              <a:t>fibromatosis</a:t>
            </a:r>
            <a:r>
              <a:rPr lang="en-US" dirty="0"/>
              <a:t> (</a:t>
            </a:r>
            <a:r>
              <a:rPr lang="en-US" dirty="0" err="1"/>
              <a:t>Peyronie</a:t>
            </a:r>
            <a:r>
              <a:rPr lang="en-US" dirty="0"/>
              <a:t> disease).</a:t>
            </a:r>
          </a:p>
          <a:p>
            <a:pPr marL="109728" indent="0">
              <a:buNone/>
            </a:pPr>
            <a:r>
              <a:rPr lang="en-US" dirty="0" smtClean="0"/>
              <a:t>  -They also come </a:t>
            </a:r>
            <a:r>
              <a:rPr lang="en-US" dirty="0"/>
              <a:t>to clinical attention earlier, because they </a:t>
            </a:r>
            <a:r>
              <a:rPr lang="en-US" dirty="0" smtClean="0"/>
              <a:t>cause deformity </a:t>
            </a:r>
            <a:r>
              <a:rPr lang="en-US" dirty="0"/>
              <a:t>of the </a:t>
            </a:r>
            <a:r>
              <a:rPr lang="en-US" dirty="0" smtClean="0"/>
              <a:t>involved.  </a:t>
            </a:r>
          </a:p>
          <a:p>
            <a:pPr marL="109728" indent="0">
              <a:buNone/>
            </a:pPr>
            <a:r>
              <a:rPr lang="en-US" dirty="0" smtClean="0"/>
              <a:t>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The deep </a:t>
            </a:r>
            <a:r>
              <a:rPr lang="en-US" b="1" dirty="0" err="1">
                <a:solidFill>
                  <a:srgbClr val="FF0000"/>
                </a:solidFill>
              </a:rPr>
              <a:t>fibromatoses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include the so-called </a:t>
            </a:r>
            <a:r>
              <a:rPr lang="en-US" dirty="0" err="1"/>
              <a:t>desmoid</a:t>
            </a:r>
            <a:r>
              <a:rPr lang="en-US" dirty="0"/>
              <a:t> </a:t>
            </a:r>
            <a:r>
              <a:rPr lang="en-US" dirty="0" smtClean="0"/>
              <a:t>tumors  that </a:t>
            </a:r>
            <a:r>
              <a:rPr lang="en-US" dirty="0"/>
              <a:t>arise in the </a:t>
            </a:r>
            <a:r>
              <a:rPr lang="en-US" dirty="0" smtClean="0"/>
              <a:t>abdominal wall and </a:t>
            </a:r>
            <a:r>
              <a:rPr lang="en-US" dirty="0"/>
              <a:t>muscles of the </a:t>
            </a:r>
            <a:r>
              <a:rPr lang="en-US" dirty="0" smtClean="0"/>
              <a:t>trunk and </a:t>
            </a:r>
            <a:r>
              <a:rPr lang="en-US" dirty="0"/>
              <a:t>extremities, and within the abdomen (mesentery</a:t>
            </a:r>
          </a:p>
          <a:p>
            <a:pPr marL="109728" indent="0">
              <a:buNone/>
            </a:pPr>
            <a:r>
              <a:rPr lang="en-US" dirty="0" smtClean="0"/>
              <a:t>    and </a:t>
            </a:r>
            <a:r>
              <a:rPr lang="en-US" dirty="0"/>
              <a:t>pelvic walls). </a:t>
            </a:r>
            <a:endParaRPr lang="en-US" dirty="0" smtClean="0"/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- They </a:t>
            </a:r>
            <a:r>
              <a:rPr lang="en-US" dirty="0"/>
              <a:t>can be isolated lesions, or multiple</a:t>
            </a:r>
            <a:r>
              <a:rPr lang="en-US" dirty="0" smtClean="0"/>
              <a:t>, as </a:t>
            </a:r>
            <a:r>
              <a:rPr lang="en-US" dirty="0"/>
              <a:t>a component of Gardner syndrome, an </a:t>
            </a:r>
            <a:r>
              <a:rPr lang="en-US" dirty="0" smtClean="0"/>
              <a:t>autosomal dominant </a:t>
            </a:r>
            <a:r>
              <a:rPr lang="en-US" dirty="0"/>
              <a:t>disorder including colonic </a:t>
            </a:r>
            <a:r>
              <a:rPr lang="en-US" dirty="0" smtClean="0"/>
              <a:t>adenomatous polyps </a:t>
            </a:r>
            <a:r>
              <a:rPr lang="en-US" dirty="0"/>
              <a:t>and </a:t>
            </a:r>
            <a:r>
              <a:rPr lang="en-US" dirty="0" err="1"/>
              <a:t>osteomas</a:t>
            </a:r>
            <a:r>
              <a:rPr lang="en-US" dirty="0"/>
              <a:t>. 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  - Mutations </a:t>
            </a:r>
            <a:r>
              <a:rPr lang="en-US" dirty="0"/>
              <a:t>in the APC or </a:t>
            </a:r>
            <a:r>
              <a:rPr lang="en-US" dirty="0" smtClean="0"/>
              <a:t>β-catenin genes </a:t>
            </a:r>
            <a:r>
              <a:rPr lang="en-US" dirty="0"/>
              <a:t>are present in a majority of these tumors. 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   -Deep </a:t>
            </a:r>
            <a:r>
              <a:rPr lang="en-US" dirty="0" err="1" smtClean="0"/>
              <a:t>fibromatoses</a:t>
            </a:r>
            <a:r>
              <a:rPr lang="en-US" dirty="0" smtClean="0"/>
              <a:t> </a:t>
            </a:r>
            <a:r>
              <a:rPr lang="en-US" dirty="0"/>
              <a:t>tend to grow in a locally aggressive </a:t>
            </a:r>
            <a:r>
              <a:rPr lang="en-US" dirty="0" smtClean="0"/>
              <a:t>manner and </a:t>
            </a:r>
            <a:r>
              <a:rPr lang="en-US" dirty="0"/>
              <a:t>often recur after excision.</a:t>
            </a:r>
            <a:endParaRPr lang="en-US" dirty="0" smtClean="0"/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Although </a:t>
            </a:r>
            <a:r>
              <a:rPr lang="en-US" dirty="0"/>
              <a:t>curable by </a:t>
            </a:r>
            <a:r>
              <a:rPr lang="en-US" dirty="0" smtClean="0"/>
              <a:t>adequate excision</a:t>
            </a:r>
            <a:r>
              <a:rPr lang="en-US" dirty="0"/>
              <a:t>, they often recur when incompletely removed </a:t>
            </a:r>
            <a:r>
              <a:rPr lang="en-US" dirty="0" smtClean="0"/>
              <a:t>due to </a:t>
            </a:r>
            <a:r>
              <a:rPr lang="en-US" dirty="0"/>
              <a:t>their infiltrative nature. </a:t>
            </a:r>
          </a:p>
        </p:txBody>
      </p:sp>
    </p:spTree>
    <p:extLst>
      <p:ext uri="{BB962C8B-B14F-4D97-AF65-F5344CB8AC3E}">
        <p14:creationId xmlns:p14="http://schemas.microsoft.com/office/powerpoint/2010/main" val="1131126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83264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Fibrosarcomas</a:t>
            </a:r>
            <a:r>
              <a:rPr lang="en-US" dirty="0"/>
              <a:t> are malignant neoplasms composed </a:t>
            </a:r>
            <a:r>
              <a:rPr lang="en-US" dirty="0" smtClean="0"/>
              <a:t>of fibroblasts.</a:t>
            </a:r>
          </a:p>
          <a:p>
            <a:pPr marL="109728" indent="0">
              <a:buNone/>
            </a:pP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Most </a:t>
            </a:r>
            <a:r>
              <a:rPr lang="en-US" dirty="0"/>
              <a:t>occur in adults, typically in the </a:t>
            </a:r>
            <a:r>
              <a:rPr lang="en-US" dirty="0" smtClean="0"/>
              <a:t>deep tissues </a:t>
            </a:r>
            <a:r>
              <a:rPr lang="en-US" dirty="0"/>
              <a:t>of the thigh, knee, and retroperitoneal area</a:t>
            </a:r>
            <a:r>
              <a:rPr lang="en-US" dirty="0" smtClean="0"/>
              <a:t>.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/>
              <a:t>Fibrosarcomas</a:t>
            </a:r>
            <a:r>
              <a:rPr lang="en-US" dirty="0" smtClean="0"/>
              <a:t> </a:t>
            </a:r>
            <a:r>
              <a:rPr lang="en-US" dirty="0"/>
              <a:t>often recur locally after </a:t>
            </a:r>
            <a:r>
              <a:rPr lang="en-US" dirty="0" smtClean="0"/>
              <a:t>excision and </a:t>
            </a:r>
            <a:r>
              <a:rPr lang="en-US" dirty="0"/>
              <a:t>can metastasize </a:t>
            </a:r>
            <a:r>
              <a:rPr lang="en-US" dirty="0" err="1" smtClean="0"/>
              <a:t>hematogenously</a:t>
            </a:r>
            <a:r>
              <a:rPr lang="en-US" dirty="0" smtClean="0"/>
              <a:t> , </a:t>
            </a:r>
            <a:r>
              <a:rPr lang="en-US" dirty="0"/>
              <a:t>usually to </a:t>
            </a:r>
            <a:r>
              <a:rPr lang="en-US" dirty="0" smtClean="0"/>
              <a:t>the lungs.</a:t>
            </a:r>
          </a:p>
          <a:p>
            <a:pPr marL="109728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Macroscopically:Fibrosarcomas</a:t>
            </a:r>
            <a:r>
              <a:rPr lang="en-US" dirty="0"/>
              <a:t> are soft </a:t>
            </a:r>
            <a:r>
              <a:rPr lang="en-US" dirty="0" err="1"/>
              <a:t>unencapsulated</a:t>
            </a:r>
            <a:r>
              <a:rPr lang="en-US" dirty="0"/>
              <a:t>, infiltrative </a:t>
            </a:r>
            <a:r>
              <a:rPr lang="en-US" dirty="0" smtClean="0"/>
              <a:t>masses that </a:t>
            </a:r>
            <a:r>
              <a:rPr lang="en-US" dirty="0"/>
              <a:t>frequently contain areas of hemorrhage and necrosis.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/>
              <a:t>Microscopically:Histologic</a:t>
            </a:r>
            <a:r>
              <a:rPr lang="en-US" dirty="0" smtClean="0"/>
              <a:t> </a:t>
            </a:r>
            <a:r>
              <a:rPr lang="en-US" dirty="0"/>
              <a:t>examination discloses all degrees of differentiation</a:t>
            </a:r>
            <a:r>
              <a:rPr lang="en-US" dirty="0" smtClean="0"/>
              <a:t>, from </a:t>
            </a:r>
            <a:r>
              <a:rPr lang="en-US" dirty="0"/>
              <a:t>tumors that closely resemble </a:t>
            </a:r>
            <a:r>
              <a:rPr lang="en-US" dirty="0" err="1"/>
              <a:t>fibromatoses</a:t>
            </a:r>
            <a:r>
              <a:rPr lang="en-US" dirty="0" smtClean="0"/>
              <a:t>, to tumor which are </a:t>
            </a:r>
            <a:r>
              <a:rPr lang="en-US" dirty="0"/>
              <a:t>highly </a:t>
            </a:r>
            <a:r>
              <a:rPr lang="en-US" dirty="0" smtClean="0"/>
              <a:t>cellular neoplasms </a:t>
            </a:r>
            <a:r>
              <a:rPr lang="en-US" dirty="0"/>
              <a:t>exhibiting architectural </a:t>
            </a:r>
            <a:r>
              <a:rPr lang="en-US" dirty="0" smtClean="0"/>
              <a:t>disarray (Herringbone Fashion), </a:t>
            </a:r>
            <a:r>
              <a:rPr lang="en-US" dirty="0" err="1"/>
              <a:t>pleomorphism</a:t>
            </a:r>
            <a:r>
              <a:rPr lang="en-US" dirty="0" smtClean="0"/>
              <a:t>, frequent </a:t>
            </a:r>
            <a:r>
              <a:rPr lang="en-US" dirty="0"/>
              <a:t>mitoses, and necrosis.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25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Fibrosarcomas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8175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000" dirty="0" err="1"/>
              <a:t>Fibrosarcoma</a:t>
            </a:r>
            <a:r>
              <a:rPr lang="en-US" sz="3000" dirty="0"/>
              <a:t>. Malignant spindle cells here are </a:t>
            </a:r>
            <a:r>
              <a:rPr lang="en-US" sz="3000" dirty="0" smtClean="0"/>
              <a:t>arranged in </a:t>
            </a:r>
            <a:r>
              <a:rPr lang="en-US" sz="3000" dirty="0"/>
              <a:t>a herringbone pattern.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77" y="1285874"/>
            <a:ext cx="7078012" cy="466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79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27048"/>
            <a:ext cx="8964488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By convention, the term soft tissue describes any </a:t>
            </a:r>
            <a:r>
              <a:rPr lang="en-US" dirty="0" err="1" smtClean="0"/>
              <a:t>nonepithelial</a:t>
            </a:r>
            <a:r>
              <a:rPr lang="en-US" dirty="0" smtClean="0"/>
              <a:t> tissue </a:t>
            </a:r>
            <a:r>
              <a:rPr lang="en-US" dirty="0"/>
              <a:t>other than bone, cartilage, central </a:t>
            </a:r>
            <a:r>
              <a:rPr lang="en-US" dirty="0" smtClean="0"/>
              <a:t>nervous system</a:t>
            </a:r>
            <a:r>
              <a:rPr lang="en-US" dirty="0"/>
              <a:t>, hematopoietic, and lymphoid tissues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Although </a:t>
            </a:r>
            <a:r>
              <a:rPr lang="en-US" dirty="0"/>
              <a:t>soft tissue </a:t>
            </a:r>
            <a:r>
              <a:rPr lang="en-US" dirty="0" smtClean="0"/>
              <a:t>tumors are </a:t>
            </a:r>
            <a:r>
              <a:rPr lang="en-US" dirty="0"/>
              <a:t>classified based on recognizable lines of differentiation</a:t>
            </a:r>
            <a:r>
              <a:rPr lang="en-US" dirty="0" smtClean="0"/>
              <a:t>, current </a:t>
            </a:r>
            <a:r>
              <a:rPr lang="en-US" dirty="0"/>
              <a:t>evidence indicates that these tumors arise </a:t>
            </a:r>
            <a:r>
              <a:rPr lang="en-US" dirty="0" smtClean="0"/>
              <a:t>from pluripotent </a:t>
            </a:r>
            <a:r>
              <a:rPr lang="en-US" dirty="0" err="1"/>
              <a:t>mesenchymal</a:t>
            </a:r>
            <a:r>
              <a:rPr lang="en-US" dirty="0"/>
              <a:t> stem cells and are not the </a:t>
            </a:r>
            <a:r>
              <a:rPr lang="en-US" dirty="0" smtClean="0"/>
              <a:t>result of </a:t>
            </a:r>
            <a:r>
              <a:rPr lang="en-US" dirty="0"/>
              <a:t>malignant transformation of mature </a:t>
            </a:r>
            <a:r>
              <a:rPr lang="en-US" dirty="0" err="1"/>
              <a:t>mesenchymal</a:t>
            </a:r>
            <a:r>
              <a:rPr lang="en-US" dirty="0"/>
              <a:t> cells.</a:t>
            </a:r>
          </a:p>
        </p:txBody>
      </p:sp>
    </p:spTree>
    <p:extLst>
      <p:ext uri="{BB962C8B-B14F-4D97-AF65-F5344CB8AC3E}">
        <p14:creationId xmlns:p14="http://schemas.microsoft.com/office/powerpoint/2010/main" val="92514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867328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/>
              <a:t>Fibrohistiocytic</a:t>
            </a:r>
            <a:r>
              <a:rPr lang="en-US" dirty="0"/>
              <a:t> tumors are composed of a mixture </a:t>
            </a:r>
            <a:r>
              <a:rPr lang="en-US" dirty="0" smtClean="0"/>
              <a:t>of fibroblasts </a:t>
            </a:r>
            <a:r>
              <a:rPr lang="en-US" dirty="0"/>
              <a:t>and phagocytic, lipid-laden cells </a:t>
            </a:r>
            <a:r>
              <a:rPr lang="en-US" dirty="0" smtClean="0"/>
              <a:t>resembling activated </a:t>
            </a:r>
            <a:r>
              <a:rPr lang="en-US" dirty="0"/>
              <a:t>tissue macrophages (also called </a:t>
            </a:r>
            <a:r>
              <a:rPr lang="en-US" dirty="0" err="1"/>
              <a:t>histiocytes</a:t>
            </a:r>
            <a:r>
              <a:rPr lang="en-US" dirty="0"/>
              <a:t> </a:t>
            </a:r>
            <a:r>
              <a:rPr lang="en-US" dirty="0" smtClean="0"/>
              <a:t>by morphologists).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dirty="0"/>
              <a:t>These tumors span a broad range </a:t>
            </a:r>
            <a:r>
              <a:rPr lang="en-US" dirty="0" smtClean="0"/>
              <a:t>of histologic </a:t>
            </a:r>
            <a:r>
              <a:rPr lang="en-US" dirty="0"/>
              <a:t>patterns and biologic behavior, from self-limited</a:t>
            </a:r>
          </a:p>
          <a:p>
            <a:pPr marL="109728" indent="0">
              <a:buNone/>
            </a:pPr>
            <a:r>
              <a:rPr lang="en-US" dirty="0"/>
              <a:t>benign lesions to aggressive high-grade sarcomas</a:t>
            </a:r>
            <a:r>
              <a:rPr lang="en-US" dirty="0" smtClean="0"/>
              <a:t>.</a:t>
            </a:r>
            <a:endParaRPr lang="en-US" dirty="0"/>
          </a:p>
          <a:p>
            <a:pPr marL="109728" indent="0">
              <a:buNone/>
            </a:pPr>
            <a:r>
              <a:rPr lang="en-US" dirty="0" smtClean="0"/>
              <a:t>1-Benign </a:t>
            </a:r>
            <a:r>
              <a:rPr lang="en-US" dirty="0"/>
              <a:t>Fibrous </a:t>
            </a:r>
            <a:r>
              <a:rPr lang="en-US" dirty="0" err="1"/>
              <a:t>Histiocytoma</a:t>
            </a:r>
            <a:r>
              <a:rPr lang="en-US" dirty="0"/>
              <a:t> (</a:t>
            </a:r>
            <a:r>
              <a:rPr lang="en-US" dirty="0" err="1"/>
              <a:t>Dermatofibroma</a:t>
            </a:r>
            <a:r>
              <a:rPr lang="en-US" dirty="0" smtClean="0"/>
              <a:t>)</a:t>
            </a:r>
          </a:p>
          <a:p>
            <a:pPr marL="109728" indent="0">
              <a:buNone/>
            </a:pPr>
            <a:r>
              <a:rPr lang="en-US" dirty="0"/>
              <a:t>2- Pleomorphic Fibroblastic Sarcoma/Pleomorphic</a:t>
            </a:r>
          </a:p>
          <a:p>
            <a:pPr marL="109728" indent="0">
              <a:buNone/>
            </a:pPr>
            <a:r>
              <a:rPr lang="en-US" dirty="0"/>
              <a:t>Undifferentiated Sarcoma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 FIBROHISTIOCYTIC </a:t>
            </a:r>
            <a:r>
              <a:rPr lang="en-US" dirty="0"/>
              <a:t>TUMORS</a:t>
            </a:r>
          </a:p>
        </p:txBody>
      </p:sp>
    </p:spTree>
    <p:extLst>
      <p:ext uri="{BB962C8B-B14F-4D97-AF65-F5344CB8AC3E}">
        <p14:creationId xmlns:p14="http://schemas.microsoft.com/office/powerpoint/2010/main" val="1803046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81328"/>
            <a:ext cx="8507288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Dermatofibromas</a:t>
            </a:r>
            <a:r>
              <a:rPr lang="en-US" dirty="0"/>
              <a:t> are relatively common benign lesions </a:t>
            </a:r>
            <a:r>
              <a:rPr lang="en-US" dirty="0" smtClean="0"/>
              <a:t>in adults </a:t>
            </a:r>
            <a:r>
              <a:rPr lang="en-US" dirty="0"/>
              <a:t>manifesting as circumscribed, small (less than 1 cm</a:t>
            </a:r>
            <a:r>
              <a:rPr lang="en-US" dirty="0" smtClean="0"/>
              <a:t>) mobile </a:t>
            </a:r>
            <a:r>
              <a:rPr lang="en-US" dirty="0"/>
              <a:t>nodules in the dermis or subcutaneous tissue.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On histologic </a:t>
            </a:r>
            <a:r>
              <a:rPr lang="en-US" dirty="0"/>
              <a:t>evaluation, these typically consist of bland, </a:t>
            </a:r>
            <a:r>
              <a:rPr lang="en-US" dirty="0" smtClean="0"/>
              <a:t>interlacing spindle </a:t>
            </a:r>
            <a:r>
              <a:rPr lang="en-US" dirty="0"/>
              <a:t>cells admixed with foamy, </a:t>
            </a:r>
            <a:r>
              <a:rPr lang="en-US" dirty="0" smtClean="0"/>
              <a:t>lipid-rich </a:t>
            </a:r>
            <a:r>
              <a:rPr lang="en-US" dirty="0" err="1" smtClean="0"/>
              <a:t>histiocyte</a:t>
            </a:r>
            <a:r>
              <a:rPr lang="en-US" dirty="0" smtClean="0"/>
              <a:t>-like </a:t>
            </a:r>
            <a:r>
              <a:rPr lang="en-US" dirty="0"/>
              <a:t>cells. The borders of the lesions tend to </a:t>
            </a:r>
            <a:r>
              <a:rPr lang="en-US" dirty="0" smtClean="0"/>
              <a:t>be infiltrative.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They </a:t>
            </a:r>
            <a:r>
              <a:rPr lang="en-US" dirty="0"/>
              <a:t>are cured by simple excision.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pathogenesis </a:t>
            </a:r>
            <a:r>
              <a:rPr lang="en-US" dirty="0" smtClean="0"/>
              <a:t>of these </a:t>
            </a:r>
            <a:r>
              <a:rPr lang="en-US" dirty="0"/>
              <a:t>lesions is uncertain.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Benign Fibrous </a:t>
            </a:r>
            <a:r>
              <a:rPr lang="en-US" dirty="0" err="1">
                <a:solidFill>
                  <a:srgbClr val="FFC000"/>
                </a:solidFill>
              </a:rPr>
              <a:t>Histiocytoma</a:t>
            </a:r>
            <a:r>
              <a:rPr lang="en-US" dirty="0">
                <a:solidFill>
                  <a:srgbClr val="FFC000"/>
                </a:solidFill>
              </a:rPr>
              <a:t> (</a:t>
            </a:r>
            <a:r>
              <a:rPr lang="en-US" dirty="0" err="1">
                <a:solidFill>
                  <a:srgbClr val="FFC000"/>
                </a:solidFill>
              </a:rPr>
              <a:t>Dermatofibroma</a:t>
            </a:r>
            <a:r>
              <a:rPr lang="en-US" dirty="0">
                <a:solidFill>
                  <a:srgbClr val="FFC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6355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81328"/>
            <a:ext cx="8507288" cy="4525963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en-US" dirty="0" smtClean="0"/>
              <a:t>Tumors </a:t>
            </a:r>
            <a:r>
              <a:rPr lang="en-US" dirty="0"/>
              <a:t>of this type originally fell under the diagnostic</a:t>
            </a:r>
          </a:p>
          <a:p>
            <a:pPr marL="109728" indent="0">
              <a:buNone/>
            </a:pPr>
            <a:r>
              <a:rPr lang="en-US" dirty="0"/>
              <a:t>rubric “malignant fibrous </a:t>
            </a:r>
            <a:r>
              <a:rPr lang="en-US" dirty="0" err="1"/>
              <a:t>histiocytoma</a:t>
            </a:r>
            <a:r>
              <a:rPr lang="en-US" dirty="0"/>
              <a:t>,” but with use of</a:t>
            </a:r>
          </a:p>
          <a:p>
            <a:pPr marL="109728" indent="0">
              <a:buNone/>
            </a:pPr>
            <a:r>
              <a:rPr lang="en-US" dirty="0"/>
              <a:t>objective </a:t>
            </a:r>
            <a:r>
              <a:rPr lang="en-US" dirty="0" err="1"/>
              <a:t>immunohistochemical</a:t>
            </a:r>
            <a:r>
              <a:rPr lang="en-US" dirty="0"/>
              <a:t> </a:t>
            </a:r>
            <a:r>
              <a:rPr lang="en-US" dirty="0" smtClean="0"/>
              <a:t>mark</a:t>
            </a:r>
          </a:p>
          <a:p>
            <a:pPr marL="109728" indent="0">
              <a:buNone/>
            </a:pPr>
            <a:r>
              <a:rPr lang="en-US" dirty="0" err="1" smtClean="0"/>
              <a:t>hibit</a:t>
            </a:r>
            <a:r>
              <a:rPr lang="en-US" dirty="0" smtClean="0"/>
              <a:t> </a:t>
            </a:r>
            <a:r>
              <a:rPr lang="en-US" dirty="0"/>
              <a:t>fibroblastic differentiation are designated </a:t>
            </a:r>
            <a:r>
              <a:rPr lang="en-US" dirty="0" smtClean="0"/>
              <a:t>undifferentiated pleomorphic </a:t>
            </a:r>
            <a:r>
              <a:rPr lang="en-US" dirty="0"/>
              <a:t>spindle cell sarcoma or </a:t>
            </a:r>
            <a:r>
              <a:rPr lang="en-US" dirty="0" smtClean="0"/>
              <a:t>pleomorphic fibroblastic sarcoma.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They </a:t>
            </a:r>
            <a:r>
              <a:rPr lang="en-US" dirty="0"/>
              <a:t>usually are </a:t>
            </a:r>
            <a:r>
              <a:rPr lang="en-US" dirty="0" smtClean="0"/>
              <a:t>large (</a:t>
            </a:r>
            <a:r>
              <a:rPr lang="en-US" dirty="0"/>
              <a:t>5 cm to 20 cm), gray-white </a:t>
            </a:r>
            <a:r>
              <a:rPr lang="en-US" dirty="0" err="1"/>
              <a:t>unencapsulated</a:t>
            </a:r>
            <a:r>
              <a:rPr lang="en-US" dirty="0"/>
              <a:t> masses that</a:t>
            </a:r>
          </a:p>
          <a:p>
            <a:pPr marL="109728" indent="0">
              <a:buNone/>
            </a:pPr>
            <a:r>
              <a:rPr lang="en-US" dirty="0"/>
              <a:t>often appear deceptively circumscribed. They usually </a:t>
            </a:r>
            <a:r>
              <a:rPr lang="en-US" dirty="0" smtClean="0"/>
              <a:t>arise in </a:t>
            </a:r>
            <a:r>
              <a:rPr lang="en-US" dirty="0"/>
              <a:t>the musculature of the proximal extremities or in </a:t>
            </a:r>
            <a:r>
              <a:rPr lang="en-US" dirty="0" smtClean="0"/>
              <a:t>the </a:t>
            </a:r>
            <a:r>
              <a:rPr lang="en-US" dirty="0" err="1" smtClean="0"/>
              <a:t>retroperitoneum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Most </a:t>
            </a:r>
            <a:r>
              <a:rPr lang="en-US" dirty="0"/>
              <a:t>of these tumors are </a:t>
            </a:r>
            <a:r>
              <a:rPr lang="en-US" dirty="0" smtClean="0"/>
              <a:t>extremely Aggressive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1156990"/>
          </a:xfrm>
        </p:spPr>
        <p:txBody>
          <a:bodyPr>
            <a:noAutofit/>
          </a:bodyPr>
          <a:lstStyle/>
          <a:p>
            <a:r>
              <a:rPr lang="en-US" sz="2500" dirty="0" smtClean="0">
                <a:solidFill>
                  <a:srgbClr val="FFC000"/>
                </a:solidFill>
              </a:rPr>
              <a:t/>
            </a:r>
            <a:br>
              <a:rPr lang="en-US" sz="2500" dirty="0" smtClean="0">
                <a:solidFill>
                  <a:srgbClr val="FFC000"/>
                </a:solidFill>
              </a:rPr>
            </a:br>
            <a:r>
              <a:rPr lang="en-US" sz="2500" dirty="0">
                <a:solidFill>
                  <a:srgbClr val="FFC000"/>
                </a:solidFill>
              </a:rPr>
              <a:t/>
            </a:r>
            <a:br>
              <a:rPr lang="en-US" sz="2500" dirty="0">
                <a:solidFill>
                  <a:srgbClr val="FFC000"/>
                </a:solidFill>
              </a:rPr>
            </a:br>
            <a:r>
              <a:rPr lang="en-US" sz="2500" dirty="0" smtClean="0">
                <a:solidFill>
                  <a:srgbClr val="FFC000"/>
                </a:solidFill>
              </a:rPr>
              <a:t>Pleomorphic </a:t>
            </a:r>
            <a:r>
              <a:rPr lang="en-US" sz="2500" dirty="0" err="1" smtClean="0">
                <a:solidFill>
                  <a:srgbClr val="FFC000"/>
                </a:solidFill>
              </a:rPr>
              <a:t>Fibroblasticarcoma</a:t>
            </a:r>
            <a:r>
              <a:rPr lang="en-US" sz="2500" dirty="0" smtClean="0">
                <a:solidFill>
                  <a:srgbClr val="FFC000"/>
                </a:solidFill>
              </a:rPr>
              <a:t>/Pleomorphic Undifferentiated </a:t>
            </a:r>
            <a:r>
              <a:rPr lang="en-US" sz="2500" dirty="0">
                <a:solidFill>
                  <a:srgbClr val="FFC000"/>
                </a:solidFill>
              </a:rPr>
              <a:t>Sarcoma</a:t>
            </a:r>
            <a:br>
              <a:rPr lang="en-US" sz="2500" dirty="0">
                <a:solidFill>
                  <a:srgbClr val="FFC000"/>
                </a:solidFill>
              </a:rPr>
            </a:br>
            <a:r>
              <a:rPr lang="en-US" sz="2500" dirty="0">
                <a:solidFill>
                  <a:srgbClr val="FFC000"/>
                </a:solidFill>
              </a:rPr>
              <a:t/>
            </a:r>
            <a:br>
              <a:rPr lang="en-US" sz="2500" dirty="0">
                <a:solidFill>
                  <a:srgbClr val="FFC000"/>
                </a:solidFill>
              </a:rPr>
            </a:br>
            <a:endParaRPr lang="en-US" sz="25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6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472608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Rhabdomyosarcoma</a:t>
            </a:r>
            <a:r>
              <a:rPr lang="en-US" dirty="0"/>
              <a:t> is the most common soft </a:t>
            </a:r>
            <a:r>
              <a:rPr lang="en-US" dirty="0" smtClean="0"/>
              <a:t>tissue sarcoma </a:t>
            </a:r>
            <a:r>
              <a:rPr lang="en-US" dirty="0"/>
              <a:t>of childhood and adolescence, usually </a:t>
            </a:r>
            <a:r>
              <a:rPr lang="en-US" dirty="0" smtClean="0"/>
              <a:t>appearing before </a:t>
            </a:r>
            <a:r>
              <a:rPr lang="en-US" dirty="0"/>
              <a:t>age 20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Of </a:t>
            </a:r>
            <a:r>
              <a:rPr lang="en-US" dirty="0"/>
              <a:t>interest, it occurs most commonly </a:t>
            </a:r>
            <a:r>
              <a:rPr lang="en-US" dirty="0" smtClean="0"/>
              <a:t>in the </a:t>
            </a:r>
            <a:r>
              <a:rPr lang="en-US" dirty="0"/>
              <a:t>head and neck or genitourinary </a:t>
            </a:r>
            <a:r>
              <a:rPr lang="en-US" dirty="0" smtClean="0"/>
              <a:t>tract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/>
              <a:t>Rhabdomyosarcoma</a:t>
            </a:r>
            <a:r>
              <a:rPr lang="en-US" dirty="0" smtClean="0"/>
              <a:t> </a:t>
            </a:r>
            <a:r>
              <a:rPr lang="en-US" dirty="0"/>
              <a:t>is histologically </a:t>
            </a:r>
            <a:r>
              <a:rPr lang="en-US" dirty="0" err="1"/>
              <a:t>subclassified</a:t>
            </a:r>
            <a:r>
              <a:rPr lang="en-US" dirty="0"/>
              <a:t> into the</a:t>
            </a:r>
          </a:p>
          <a:p>
            <a:pPr marL="109728" indent="0">
              <a:buNone/>
            </a:pPr>
            <a:r>
              <a:rPr lang="en-US" dirty="0" err="1"/>
              <a:t>embryonal</a:t>
            </a:r>
            <a:r>
              <a:rPr lang="en-US" dirty="0"/>
              <a:t>, alveolar, and pleomorphic variants. 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Macroscopically</a:t>
            </a:r>
            <a:r>
              <a:rPr lang="en-US" dirty="0"/>
              <a:t>: The gross appearance of these tumors is variable.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Microscopically </a:t>
            </a:r>
            <a:r>
              <a:rPr lang="en-US" dirty="0"/>
              <a:t>: The </a:t>
            </a:r>
            <a:r>
              <a:rPr lang="en-US" dirty="0" err="1"/>
              <a:t>rhabdomyoblast</a:t>
            </a:r>
            <a:r>
              <a:rPr lang="en-US" dirty="0"/>
              <a:t> is the diagnostic cell in all</a:t>
            </a:r>
          </a:p>
          <a:p>
            <a:pPr marL="109728" indent="0">
              <a:buNone/>
            </a:pPr>
            <a:r>
              <a:rPr lang="en-US" dirty="0"/>
              <a:t>types; it has granular </a:t>
            </a:r>
            <a:r>
              <a:rPr lang="en-US" dirty="0" err="1"/>
              <a:t>eosinophilic</a:t>
            </a:r>
            <a:r>
              <a:rPr lang="en-US" dirty="0"/>
              <a:t> cytoplasm rich in thick and</a:t>
            </a:r>
          </a:p>
          <a:p>
            <a:pPr marL="109728" indent="0">
              <a:buNone/>
            </a:pPr>
            <a:r>
              <a:rPr lang="en-US" dirty="0"/>
              <a:t>thin filaments. The </a:t>
            </a:r>
            <a:r>
              <a:rPr lang="en-US" dirty="0" err="1"/>
              <a:t>rhabdomyoblasts</a:t>
            </a:r>
            <a:r>
              <a:rPr lang="en-US" dirty="0"/>
              <a:t> may be round or elongated;</a:t>
            </a:r>
          </a:p>
          <a:p>
            <a:pPr marL="109728" indent="0">
              <a:buNone/>
            </a:pPr>
            <a:r>
              <a:rPr lang="en-US" dirty="0"/>
              <a:t>the latter are known as tadpole or strap cells and may contain cross-striations visible by </a:t>
            </a:r>
            <a:r>
              <a:rPr lang="en-US" dirty="0" smtClean="0"/>
              <a:t>light microscopy.</a:t>
            </a:r>
          </a:p>
          <a:p>
            <a:pPr marL="109728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diagnosis of </a:t>
            </a:r>
            <a:r>
              <a:rPr lang="en-US" dirty="0" err="1"/>
              <a:t>rhabdomyosarcoma</a:t>
            </a:r>
            <a:r>
              <a:rPr lang="en-US" dirty="0"/>
              <a:t> is based on the demonstration of skeletal muscle differentiation, either in the form of sarcomeres under the electron microscope or by </a:t>
            </a:r>
            <a:r>
              <a:rPr lang="en-US" dirty="0" err="1"/>
              <a:t>immunohistochemical</a:t>
            </a:r>
            <a:r>
              <a:rPr lang="en-US" dirty="0"/>
              <a:t> demonstration of skeletal muscle specific transcription factors such as </a:t>
            </a:r>
            <a:r>
              <a:rPr lang="en-US" dirty="0" err="1">
                <a:solidFill>
                  <a:srgbClr val="FF0000"/>
                </a:solidFill>
              </a:rPr>
              <a:t>myogenin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MYOD-1</a:t>
            </a:r>
            <a:r>
              <a:rPr lang="en-US" dirty="0"/>
              <a:t>, and the muscle-associated intermediate filament </a:t>
            </a:r>
            <a:r>
              <a:rPr lang="en-US" dirty="0" err="1">
                <a:solidFill>
                  <a:srgbClr val="FF0000"/>
                </a:solidFill>
              </a:rPr>
              <a:t>desmin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79512" y="0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Skeletal Muscle Tumors</a:t>
            </a:r>
            <a:endParaRPr lang="en-US" sz="4000" dirty="0" smtClean="0"/>
          </a:p>
          <a:p>
            <a:r>
              <a:rPr lang="en-US" sz="3500" dirty="0" err="1" smtClean="0"/>
              <a:t>Rhabdomyosarcoma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9030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Chromosomal </a:t>
            </a:r>
            <a:r>
              <a:rPr lang="en-US" dirty="0"/>
              <a:t>translocations are found in most cases of the alveolar variant; the more common t(2;13) translocation fuses the PAX3 gene on chromosome 2 with the FKHR gene on chromosome 13.</a:t>
            </a:r>
          </a:p>
          <a:p>
            <a:endParaRPr lang="en-US" dirty="0"/>
          </a:p>
          <a:p>
            <a:r>
              <a:rPr lang="en-US" dirty="0" err="1"/>
              <a:t>Rhabdomyosarcomas</a:t>
            </a:r>
            <a:r>
              <a:rPr lang="en-US" dirty="0"/>
              <a:t> are aggressive neoplasms treated with a combination of surgery, chemotherapy, and radiation.</a:t>
            </a:r>
          </a:p>
          <a:p>
            <a:endParaRPr lang="en-US" dirty="0"/>
          </a:p>
          <a:p>
            <a:r>
              <a:rPr lang="en-US" dirty="0"/>
              <a:t>Location, histologic appearance, and tumor genetics all impact the likelihood of cure, with progressively worsening rates for </a:t>
            </a:r>
            <a:r>
              <a:rPr lang="en-US" dirty="0" err="1"/>
              <a:t>embryonal</a:t>
            </a:r>
            <a:r>
              <a:rPr lang="en-US" dirty="0"/>
              <a:t>, pleomorphic, and alveolar variants, in that order.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malignancy is curable in almost two thirds of children; the prognosis is much less favorable in adults with the pleomorphic type.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23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54596"/>
            <a:ext cx="8579296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Autofit/>
          </a:bodyPr>
          <a:lstStyle/>
          <a:p>
            <a:r>
              <a:rPr lang="en-US" sz="2000" dirty="0" err="1"/>
              <a:t>Rhabdomyosarcoma</a:t>
            </a:r>
            <a:r>
              <a:rPr lang="en-US" sz="2000" dirty="0"/>
              <a:t>. The </a:t>
            </a:r>
            <a:r>
              <a:rPr lang="en-US" sz="2000" dirty="0" err="1"/>
              <a:t>rhabdomyoblasts</a:t>
            </a:r>
            <a:r>
              <a:rPr lang="en-US" sz="2000" dirty="0"/>
              <a:t> are large and</a:t>
            </a:r>
            <a:br>
              <a:rPr lang="en-US" sz="2000" dirty="0"/>
            </a:br>
            <a:r>
              <a:rPr lang="en-US" sz="2000" dirty="0"/>
              <a:t>round and have abundant </a:t>
            </a:r>
            <a:r>
              <a:rPr lang="en-US" sz="2000" dirty="0" err="1"/>
              <a:t>eosinophilic</a:t>
            </a:r>
            <a:r>
              <a:rPr lang="en-US" sz="2000" dirty="0"/>
              <a:t> </a:t>
            </a:r>
            <a:r>
              <a:rPr lang="en-US" sz="2000" dirty="0" smtClean="0"/>
              <a:t>cytoplasm.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484784"/>
            <a:ext cx="65151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671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81328"/>
            <a:ext cx="8507288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000" b="1" dirty="0" smtClean="0">
                <a:solidFill>
                  <a:srgbClr val="7030A0"/>
                </a:solidFill>
              </a:rPr>
              <a:t>Leiomyoma</a:t>
            </a:r>
            <a:endParaRPr lang="en-US" sz="3000" b="1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Benign smooth muscle tumors, or </a:t>
            </a:r>
            <a:r>
              <a:rPr lang="en-US" dirty="0" err="1"/>
              <a:t>leiomyomas</a:t>
            </a:r>
            <a:r>
              <a:rPr lang="en-US" dirty="0"/>
              <a:t>, are common</a:t>
            </a:r>
            <a:r>
              <a:rPr lang="en-US" dirty="0" smtClean="0"/>
              <a:t>, well-circumscribed </a:t>
            </a:r>
            <a:r>
              <a:rPr lang="en-US" dirty="0"/>
              <a:t>neoplasms that can arise from </a:t>
            </a:r>
            <a:r>
              <a:rPr lang="en-US" dirty="0" smtClean="0"/>
              <a:t>smooth muscle </a:t>
            </a:r>
            <a:r>
              <a:rPr lang="en-US" dirty="0"/>
              <a:t>cells anywhere in the body but are encountered</a:t>
            </a:r>
          </a:p>
          <a:p>
            <a:pPr marL="109728" indent="0">
              <a:buNone/>
            </a:pPr>
            <a:r>
              <a:rPr lang="en-US" dirty="0"/>
              <a:t>most commonly in the uterus </a:t>
            </a:r>
            <a:r>
              <a:rPr lang="en-US" dirty="0" smtClean="0"/>
              <a:t>and </a:t>
            </a:r>
            <a:r>
              <a:rPr lang="en-US" dirty="0"/>
              <a:t>the skin.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SMOOTH MUSCLE TUMORS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9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692696"/>
            <a:ext cx="8892480" cy="531459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/>
              <a:t>Leiomyosarcomas</a:t>
            </a:r>
            <a:r>
              <a:rPr lang="en-US" dirty="0" smtClean="0"/>
              <a:t> </a:t>
            </a:r>
            <a:r>
              <a:rPr lang="en-US" dirty="0"/>
              <a:t>account for 10% to 20% of soft tissue</a:t>
            </a:r>
          </a:p>
          <a:p>
            <a:pPr marL="109728" indent="0">
              <a:buNone/>
            </a:pPr>
            <a:r>
              <a:rPr lang="en-US" dirty="0"/>
              <a:t>sarcomas.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They </a:t>
            </a:r>
            <a:r>
              <a:rPr lang="en-US" dirty="0"/>
              <a:t>occur in adults, more commonly females</a:t>
            </a:r>
            <a:r>
              <a:rPr lang="en-US" dirty="0" smtClean="0"/>
              <a:t>. 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Skin and deep soft tissues of the extremities and </a:t>
            </a:r>
            <a:r>
              <a:rPr lang="en-US" dirty="0" err="1" smtClean="0"/>
              <a:t>retroperitoneum</a:t>
            </a:r>
            <a:r>
              <a:rPr lang="en-US" dirty="0" smtClean="0"/>
              <a:t> (</a:t>
            </a:r>
            <a:r>
              <a:rPr lang="en-US" dirty="0"/>
              <a:t>inferior vena cava) are common sites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dirty="0"/>
              <a:t>These </a:t>
            </a:r>
            <a:r>
              <a:rPr lang="en-US" dirty="0" smtClean="0"/>
              <a:t>neoplasms manifest </a:t>
            </a:r>
            <a:r>
              <a:rPr lang="en-US" dirty="0"/>
              <a:t>as firm, painless masses; </a:t>
            </a:r>
            <a:r>
              <a:rPr lang="en-US" dirty="0" smtClean="0"/>
              <a:t>retroperitoneal tumors </a:t>
            </a:r>
            <a:r>
              <a:rPr lang="en-US" dirty="0"/>
              <a:t>can be large and bulky and cause abdominal symptoms.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Histologic examination shows spindle cells </a:t>
            </a:r>
            <a:r>
              <a:rPr lang="en-US" dirty="0" smtClean="0"/>
              <a:t>with cigar-shaped </a:t>
            </a:r>
            <a:r>
              <a:rPr lang="en-US" dirty="0"/>
              <a:t>nuclei arranged in interwoven fascicles.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Superficial </a:t>
            </a:r>
            <a:r>
              <a:rPr lang="en-US" dirty="0"/>
              <a:t>or cutaneous </a:t>
            </a:r>
            <a:r>
              <a:rPr lang="en-US" dirty="0" err="1"/>
              <a:t>leiomyosarcomas</a:t>
            </a:r>
            <a:r>
              <a:rPr lang="en-US" dirty="0"/>
              <a:t> usually</a:t>
            </a:r>
          </a:p>
          <a:p>
            <a:pPr marL="109728" indent="0">
              <a:buNone/>
            </a:pPr>
            <a:r>
              <a:rPr lang="en-US" dirty="0"/>
              <a:t>are small and carry a good prognosis, whereas retroperitoneal</a:t>
            </a:r>
          </a:p>
          <a:p>
            <a:pPr marL="109728" indent="0">
              <a:buNone/>
            </a:pPr>
            <a:r>
              <a:rPr lang="en-US" dirty="0"/>
              <a:t>tumors are large and difficult to excise and cause</a:t>
            </a:r>
          </a:p>
          <a:p>
            <a:pPr marL="109728" indent="0">
              <a:buNone/>
            </a:pPr>
            <a:r>
              <a:rPr lang="en-US" dirty="0"/>
              <a:t>death by both local extension and metastatic spread.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Leiomyosarcoma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38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Synovial sarcoma was originally believed to </a:t>
            </a:r>
            <a:r>
              <a:rPr lang="en-US" dirty="0" smtClean="0"/>
              <a:t>recapitulate </a:t>
            </a:r>
            <a:r>
              <a:rPr lang="en-US" dirty="0" err="1" smtClean="0"/>
              <a:t>synovium</a:t>
            </a:r>
            <a:r>
              <a:rPr lang="en-US" dirty="0"/>
              <a:t>; however, the phenotype of the neoplastic </a:t>
            </a:r>
            <a:r>
              <a:rPr lang="en-US" dirty="0" smtClean="0"/>
              <a:t>cells bears </a:t>
            </a:r>
            <a:r>
              <a:rPr lang="en-US" dirty="0"/>
              <a:t>no resemblance to a </a:t>
            </a:r>
            <a:r>
              <a:rPr lang="en-US" dirty="0" err="1"/>
              <a:t>synoviocyte</a:t>
            </a:r>
            <a:r>
              <a:rPr lang="en-US" dirty="0"/>
              <a:t>, and despite </a:t>
            </a:r>
            <a:r>
              <a:rPr lang="en-US" dirty="0" smtClean="0"/>
              <a:t>the name</a:t>
            </a:r>
            <a:r>
              <a:rPr lang="en-US" dirty="0"/>
              <a:t>, less than 10% of tumors are intra-articular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Synovial sarcomas </a:t>
            </a:r>
            <a:r>
              <a:rPr lang="en-US" dirty="0"/>
              <a:t>account for approximately 10% of all soft </a:t>
            </a:r>
            <a:r>
              <a:rPr lang="en-US" dirty="0" smtClean="0"/>
              <a:t>tissue sarcomas</a:t>
            </a:r>
            <a:r>
              <a:rPr lang="en-US" dirty="0"/>
              <a:t>, typically occurring in persons in their 20s to 40s.</a:t>
            </a:r>
          </a:p>
          <a:p>
            <a:r>
              <a:rPr lang="en-US" dirty="0"/>
              <a:t>They usually develop in deep soft tissues around the </a:t>
            </a:r>
            <a:r>
              <a:rPr lang="en-US" dirty="0" smtClean="0"/>
              <a:t>large joints </a:t>
            </a:r>
            <a:r>
              <a:rPr lang="en-US" dirty="0"/>
              <a:t>of the extremities, with 60% to 70% occurring </a:t>
            </a:r>
            <a:r>
              <a:rPr lang="en-US" dirty="0" smtClean="0"/>
              <a:t>around the knee. </a:t>
            </a:r>
          </a:p>
          <a:p>
            <a:r>
              <a:rPr lang="en-US" dirty="0" smtClean="0"/>
              <a:t>Most </a:t>
            </a:r>
            <a:r>
              <a:rPr lang="en-US" dirty="0">
                <a:solidFill>
                  <a:srgbClr val="FF0000"/>
                </a:solidFill>
              </a:rPr>
              <a:t>synovial sarcomas show a </a:t>
            </a:r>
            <a:r>
              <a:rPr lang="en-US" dirty="0" smtClean="0">
                <a:solidFill>
                  <a:srgbClr val="FF0000"/>
                </a:solidFill>
              </a:rPr>
              <a:t>characteristic (</a:t>
            </a:r>
            <a:r>
              <a:rPr lang="en-US" dirty="0">
                <a:solidFill>
                  <a:srgbClr val="FF0000"/>
                </a:solidFill>
              </a:rPr>
              <a:t>X;18</a:t>
            </a:r>
            <a:r>
              <a:rPr lang="en-US" dirty="0"/>
              <a:t>) translocation that produces a fusion </a:t>
            </a:r>
            <a:r>
              <a:rPr lang="en-US" dirty="0" smtClean="0"/>
              <a:t>gene encoding </a:t>
            </a:r>
            <a:r>
              <a:rPr lang="en-US" dirty="0"/>
              <a:t>a chimeric transcription factor</a:t>
            </a:r>
            <a:r>
              <a:rPr lang="en-US" dirty="0" smtClean="0"/>
              <a:t>.</a:t>
            </a:r>
          </a:p>
          <a:p>
            <a:r>
              <a:rPr lang="en-US" dirty="0"/>
              <a:t>Synovial sarcomas are treated aggressively with </a:t>
            </a:r>
            <a:r>
              <a:rPr lang="en-US" dirty="0" smtClean="0"/>
              <a:t>limb sparing</a:t>
            </a:r>
            <a:endParaRPr lang="en-US" dirty="0"/>
          </a:p>
          <a:p>
            <a:pPr marL="109728" indent="0">
              <a:buNone/>
            </a:pPr>
            <a:r>
              <a:rPr lang="en-US" dirty="0" smtClean="0"/>
              <a:t> surgery </a:t>
            </a:r>
            <a:r>
              <a:rPr lang="en-US" dirty="0"/>
              <a:t>and chemotherapy. </a:t>
            </a:r>
            <a:endParaRPr lang="en-US" dirty="0" smtClean="0"/>
          </a:p>
          <a:p>
            <a:r>
              <a:rPr lang="en-US" dirty="0" smtClean="0"/>
              <a:t>Common metastatic sites </a:t>
            </a:r>
            <a:r>
              <a:rPr lang="en-US" dirty="0"/>
              <a:t>are lung, bone, and regional lymph nodes.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Synovial sarcoma </a:t>
            </a:r>
          </a:p>
        </p:txBody>
      </p:sp>
    </p:spTree>
    <p:extLst>
      <p:ext uri="{BB962C8B-B14F-4D97-AF65-F5344CB8AC3E}">
        <p14:creationId xmlns:p14="http://schemas.microsoft.com/office/powerpoint/2010/main" val="1675091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/>
              <a:t>Microscopiacally</a:t>
            </a:r>
            <a:r>
              <a:rPr lang="en-US" dirty="0" smtClean="0"/>
              <a:t>:</a:t>
            </a:r>
          </a:p>
          <a:p>
            <a:pPr marL="109728" indent="0">
              <a:buNone/>
            </a:pPr>
            <a:r>
              <a:rPr lang="en-US" dirty="0" smtClean="0"/>
              <a:t>On </a:t>
            </a:r>
            <a:r>
              <a:rPr lang="en-US" dirty="0"/>
              <a:t>histologic examination, synovial sarcomas may be </a:t>
            </a:r>
            <a:r>
              <a:rPr lang="en-US" dirty="0" smtClean="0"/>
              <a:t>biphasic or </a:t>
            </a:r>
            <a:r>
              <a:rPr lang="en-US" dirty="0"/>
              <a:t>monophasic.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Classic </a:t>
            </a:r>
            <a:r>
              <a:rPr lang="en-US" b="1" dirty="0"/>
              <a:t>biphasic </a:t>
            </a:r>
            <a:r>
              <a:rPr lang="en-US" dirty="0"/>
              <a:t>synovial sarcoma exhibits</a:t>
            </a:r>
          </a:p>
          <a:p>
            <a:pPr marL="109728" indent="0">
              <a:buNone/>
            </a:pPr>
            <a:r>
              <a:rPr lang="en-US" dirty="0"/>
              <a:t>differentiation of tumor cells into both epithelial-type </a:t>
            </a:r>
            <a:r>
              <a:rPr lang="en-US" dirty="0" smtClean="0"/>
              <a:t>cells and </a:t>
            </a:r>
            <a:r>
              <a:rPr lang="en-US" dirty="0"/>
              <a:t>spindle </a:t>
            </a:r>
            <a:r>
              <a:rPr lang="en-US" dirty="0" smtClean="0"/>
              <a:t>cells.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Many of </a:t>
            </a:r>
            <a:r>
              <a:rPr lang="en-US" dirty="0" err="1" smtClean="0"/>
              <a:t>synovil</a:t>
            </a:r>
            <a:r>
              <a:rPr lang="en-US" dirty="0" smtClean="0"/>
              <a:t>  </a:t>
            </a:r>
            <a:r>
              <a:rPr lang="en-US" dirty="0"/>
              <a:t>sarcomas are </a:t>
            </a:r>
            <a:r>
              <a:rPr lang="en-US" b="1" dirty="0"/>
              <a:t>monophasic</a:t>
            </a:r>
            <a:r>
              <a:rPr lang="en-US" dirty="0"/>
              <a:t>—that is, composed of </a:t>
            </a:r>
            <a:r>
              <a:rPr lang="en-US" dirty="0" smtClean="0"/>
              <a:t>spindle cells </a:t>
            </a:r>
            <a:r>
              <a:rPr lang="en-US" dirty="0"/>
              <a:t>only.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4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Most soft tissue tumors arise without antecedent </a:t>
            </a:r>
            <a:r>
              <a:rPr lang="en-US" dirty="0" smtClean="0"/>
              <a:t>causes. Rarely</a:t>
            </a:r>
            <a:r>
              <a:rPr lang="en-US" dirty="0"/>
              <a:t>, radiation exposure, burn injury, or toxin </a:t>
            </a:r>
            <a:r>
              <a:rPr lang="en-US" dirty="0" smtClean="0"/>
              <a:t>exposure is </a:t>
            </a:r>
            <a:r>
              <a:rPr lang="en-US" dirty="0"/>
              <a:t>implicated</a:t>
            </a:r>
            <a:r>
              <a:rPr lang="en-US" dirty="0" smtClean="0"/>
              <a:t>.</a:t>
            </a:r>
          </a:p>
          <a:p>
            <a:pPr marL="457200" indent="-457200"/>
            <a:r>
              <a:rPr lang="en-US" dirty="0" smtClean="0"/>
              <a:t>Virus</a:t>
            </a:r>
            <a:r>
              <a:rPr lang="en-US" dirty="0"/>
              <a:t>: Kaposi sarcoma </a:t>
            </a:r>
            <a:r>
              <a:rPr lang="en-US" dirty="0" smtClean="0"/>
              <a:t>is associated with </a:t>
            </a:r>
            <a:r>
              <a:rPr lang="en-US" dirty="0"/>
              <a:t>the human </a:t>
            </a:r>
            <a:r>
              <a:rPr lang="en-US" dirty="0" err="1"/>
              <a:t>herpesvirus</a:t>
            </a:r>
            <a:r>
              <a:rPr lang="en-US" dirty="0"/>
              <a:t> </a:t>
            </a:r>
            <a:r>
              <a:rPr lang="en-US" dirty="0" smtClean="0"/>
              <a:t>8.</a:t>
            </a:r>
          </a:p>
          <a:p>
            <a:pPr marL="457200" indent="-457200"/>
            <a:r>
              <a:rPr lang="en-US" dirty="0" smtClean="0"/>
              <a:t>A </a:t>
            </a:r>
            <a:r>
              <a:rPr lang="en-US" dirty="0"/>
              <a:t>small minority of soft tissue tumors are </a:t>
            </a:r>
            <a:r>
              <a:rPr lang="en-US" dirty="0" smtClean="0"/>
              <a:t>associated with </a:t>
            </a:r>
            <a:r>
              <a:rPr lang="en-US" dirty="0"/>
              <a:t>genetic syndromes, most </a:t>
            </a:r>
            <a:r>
              <a:rPr lang="en-US" dirty="0" smtClean="0"/>
              <a:t>notably: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Neurofibromatosis type </a:t>
            </a:r>
            <a:r>
              <a:rPr lang="en-US" dirty="0"/>
              <a:t>1 (</a:t>
            </a:r>
            <a:r>
              <a:rPr lang="en-US" dirty="0" err="1"/>
              <a:t>neurofibroma</a:t>
            </a:r>
            <a:r>
              <a:rPr lang="en-US" dirty="0"/>
              <a:t>, malignant </a:t>
            </a:r>
            <a:r>
              <a:rPr lang="en-US" dirty="0" err="1"/>
              <a:t>schwannoma</a:t>
            </a:r>
            <a:r>
              <a:rPr lang="en-US" dirty="0" smtClean="0"/>
              <a:t>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Gardner </a:t>
            </a:r>
            <a:r>
              <a:rPr lang="en-US" dirty="0"/>
              <a:t>syndrome (</a:t>
            </a:r>
            <a:r>
              <a:rPr lang="en-US" dirty="0" err="1"/>
              <a:t>fibromatosis</a:t>
            </a:r>
            <a:r>
              <a:rPr lang="en-US" dirty="0" smtClean="0"/>
              <a:t>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Li-</a:t>
            </a:r>
            <a:r>
              <a:rPr lang="en-US" dirty="0" err="1" smtClean="0"/>
              <a:t>Fraumeni</a:t>
            </a:r>
            <a:r>
              <a:rPr lang="en-US" dirty="0" smtClean="0"/>
              <a:t> syndrome (</a:t>
            </a:r>
            <a:r>
              <a:rPr lang="en-US" dirty="0"/>
              <a:t>soft tissue sarcoma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260170"/>
            <a:ext cx="8676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What are the 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causes 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of soft tissue 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tumor ???</a:t>
            </a:r>
            <a:endParaRPr lang="en-US" sz="3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192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Synovial sarcoma exhibiting a classic biphasic spindle cell</a:t>
            </a:r>
            <a:br>
              <a:rPr lang="en-US" sz="2000" dirty="0"/>
            </a:br>
            <a:r>
              <a:rPr lang="en-US" sz="2000" dirty="0"/>
              <a:t>and </a:t>
            </a:r>
            <a:r>
              <a:rPr lang="en-US" sz="2000" dirty="0" err="1"/>
              <a:t>glandlike</a:t>
            </a:r>
            <a:r>
              <a:rPr lang="en-US" sz="2000" dirty="0"/>
              <a:t> histologic appearance.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772816"/>
            <a:ext cx="65151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585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Soft tissue tumors can arise in any location, but </a:t>
            </a:r>
            <a:r>
              <a:rPr lang="en-US" dirty="0" smtClean="0"/>
              <a:t>approximately 40</a:t>
            </a:r>
            <a:r>
              <a:rPr lang="en-US" dirty="0"/>
              <a:t>% of sarcomas occur in the lower extremities</a:t>
            </a:r>
            <a:r>
              <a:rPr lang="en-US" dirty="0" smtClean="0"/>
              <a:t>, especially </a:t>
            </a:r>
            <a:r>
              <a:rPr lang="en-US" dirty="0"/>
              <a:t>the thigh. </a:t>
            </a:r>
            <a:endParaRPr lang="en-US" dirty="0" smtClean="0"/>
          </a:p>
          <a:p>
            <a:endParaRPr lang="en-US" sz="1200" dirty="0" smtClean="0"/>
          </a:p>
          <a:p>
            <a:r>
              <a:rPr lang="en-US" dirty="0" smtClean="0"/>
              <a:t>While </a:t>
            </a:r>
            <a:r>
              <a:rPr lang="en-US" dirty="0"/>
              <a:t>the overall incidence of </a:t>
            </a:r>
            <a:r>
              <a:rPr lang="en-US" dirty="0" smtClean="0"/>
              <a:t>sarcomas increases </a:t>
            </a:r>
            <a:r>
              <a:rPr lang="en-US" dirty="0"/>
              <a:t>with age, 15% arise in children</a:t>
            </a:r>
            <a:r>
              <a:rPr lang="en-US" dirty="0" smtClean="0"/>
              <a:t>.</a:t>
            </a:r>
          </a:p>
          <a:p>
            <a:endParaRPr lang="en-US" sz="1200" dirty="0" smtClean="0"/>
          </a:p>
          <a:p>
            <a:r>
              <a:rPr lang="en-US" dirty="0"/>
              <a:t>Certain </a:t>
            </a:r>
            <a:r>
              <a:rPr lang="en-US" dirty="0" smtClean="0"/>
              <a:t>sarcomas tend </a:t>
            </a:r>
            <a:r>
              <a:rPr lang="en-US" dirty="0"/>
              <a:t>to appear in certain age groups—for example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Rhabdomyosarcoma</a:t>
            </a:r>
            <a:r>
              <a:rPr lang="en-US" dirty="0" smtClean="0"/>
              <a:t> </a:t>
            </a:r>
            <a:r>
              <a:rPr lang="en-US" dirty="0"/>
              <a:t>in childhood, </a:t>
            </a:r>
            <a:r>
              <a:rPr lang="en-US" dirty="0">
                <a:solidFill>
                  <a:srgbClr val="FF0000"/>
                </a:solidFill>
              </a:rPr>
              <a:t>synovial sarcoma </a:t>
            </a:r>
            <a:r>
              <a:rPr lang="en-US" dirty="0" smtClean="0"/>
              <a:t>in young </a:t>
            </a:r>
            <a:r>
              <a:rPr lang="en-US" dirty="0"/>
              <a:t>adulthood, and </a:t>
            </a:r>
            <a:r>
              <a:rPr lang="en-US" dirty="0" err="1">
                <a:solidFill>
                  <a:srgbClr val="FF0000"/>
                </a:solidFill>
              </a:rPr>
              <a:t>liposarcoma</a:t>
            </a:r>
            <a:r>
              <a:rPr lang="en-US" dirty="0">
                <a:solidFill>
                  <a:srgbClr val="FF0000"/>
                </a:solidFill>
              </a:rPr>
              <a:t> and pleomorphic </a:t>
            </a:r>
            <a:r>
              <a:rPr lang="en-US" dirty="0" smtClean="0">
                <a:solidFill>
                  <a:srgbClr val="FF0000"/>
                </a:solidFill>
              </a:rPr>
              <a:t>fibroblastic or </a:t>
            </a:r>
            <a:r>
              <a:rPr lang="en-US" dirty="0">
                <a:solidFill>
                  <a:srgbClr val="FF0000"/>
                </a:solidFill>
              </a:rPr>
              <a:t>undifferentiated sarcomas </a:t>
            </a:r>
            <a:r>
              <a:rPr lang="en-US" dirty="0"/>
              <a:t>in later adult life. </a:t>
            </a:r>
            <a:endParaRPr lang="en-US" dirty="0" smtClean="0"/>
          </a:p>
          <a:p>
            <a:endParaRPr lang="en-US" sz="1200" dirty="0" smtClean="0"/>
          </a:p>
          <a:p>
            <a:r>
              <a:rPr lang="en-US" dirty="0" smtClean="0"/>
              <a:t>Soft tissue </a:t>
            </a:r>
            <a:r>
              <a:rPr lang="en-US" dirty="0"/>
              <a:t>sarcomas usually are treated with wide surgical </a:t>
            </a:r>
            <a:r>
              <a:rPr lang="en-US" dirty="0" smtClean="0"/>
              <a:t>excision (</a:t>
            </a:r>
            <a:r>
              <a:rPr lang="en-US" dirty="0"/>
              <a:t>frequently limb-sparing), with irradiation and </a:t>
            </a:r>
            <a:r>
              <a:rPr lang="en-US" dirty="0" smtClean="0"/>
              <a:t>systemic therapy </a:t>
            </a:r>
            <a:r>
              <a:rPr lang="en-US" dirty="0"/>
              <a:t>reserved for large high-grade tumors.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7280" y="-51507"/>
            <a:ext cx="1522512" cy="6072795"/>
          </a:xfrm>
        </p:spPr>
        <p:txBody>
          <a:bodyPr vert="vert270">
            <a:normAutofit/>
          </a:bodyPr>
          <a:lstStyle/>
          <a:p>
            <a:r>
              <a:rPr lang="en-US" sz="2700" dirty="0"/>
              <a:t>From </a:t>
            </a:r>
            <a:r>
              <a:rPr lang="en-US" sz="2700" dirty="0" smtClean="0"/>
              <a:t>the patient </a:t>
            </a:r>
            <a:r>
              <a:rPr lang="en-US" sz="2700" dirty="0"/>
              <a:t>to </a:t>
            </a:r>
            <a:r>
              <a:rPr lang="en-US" sz="2700" dirty="0" smtClean="0"/>
              <a:t>the slides</a:t>
            </a:r>
            <a:endParaRPr lang="en-US" sz="2700" dirty="0"/>
          </a:p>
        </p:txBody>
      </p:sp>
      <p:sp>
        <p:nvSpPr>
          <p:cNvPr id="4" name="AutoShape 2" descr="Image result for grossly block for histopathology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grossly block for histopathology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-51507"/>
            <a:ext cx="4603809" cy="696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40352" y="4766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للاإطلاع فقط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4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8182" y="1412776"/>
            <a:ext cx="8964488" cy="50265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1800" b="1" dirty="0" smtClean="0"/>
              <a:t>• </a:t>
            </a:r>
            <a:r>
              <a:rPr lang="en-US" sz="1800" b="1" i="1" dirty="0">
                <a:solidFill>
                  <a:srgbClr val="FF0000"/>
                </a:solidFill>
              </a:rPr>
              <a:t>Diagnostic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i="1" dirty="0">
                <a:solidFill>
                  <a:srgbClr val="FF0000"/>
                </a:solidFill>
              </a:rPr>
              <a:t>classification</a:t>
            </a:r>
            <a:r>
              <a:rPr lang="en-US" sz="1800" b="1" dirty="0"/>
              <a:t>. </a:t>
            </a:r>
            <a:r>
              <a:rPr lang="en-US" sz="1800" dirty="0"/>
              <a:t>This is based not only on histology</a:t>
            </a:r>
            <a:r>
              <a:rPr lang="en-US" sz="1800" dirty="0" smtClean="0"/>
              <a:t>, but </a:t>
            </a:r>
            <a:r>
              <a:rPr lang="en-US" sz="1800" dirty="0"/>
              <a:t>also </a:t>
            </a:r>
            <a:r>
              <a:rPr lang="en-US" sz="1800" dirty="0" smtClean="0"/>
              <a:t>on immunohistochemistry</a:t>
            </a:r>
            <a:r>
              <a:rPr lang="en-US" sz="1800" dirty="0"/>
              <a:t>, </a:t>
            </a:r>
            <a:r>
              <a:rPr lang="en-US" sz="1800" dirty="0" smtClean="0"/>
              <a:t>electron microscopy</a:t>
            </a:r>
            <a:r>
              <a:rPr lang="en-US" sz="1800" dirty="0"/>
              <a:t>, </a:t>
            </a:r>
            <a:r>
              <a:rPr lang="en-US" sz="1800" dirty="0" err="1"/>
              <a:t>cytogenetics</a:t>
            </a:r>
            <a:r>
              <a:rPr lang="en-US" sz="1800" dirty="0"/>
              <a:t>, and molecular genetics, </a:t>
            </a:r>
            <a:r>
              <a:rPr lang="en-US" sz="1800" dirty="0" smtClean="0"/>
              <a:t>which are </a:t>
            </a:r>
            <a:r>
              <a:rPr lang="en-US" sz="1800" dirty="0"/>
              <a:t>indispensable in assigning the correct diagnosis </a:t>
            </a:r>
            <a:r>
              <a:rPr lang="en-US" sz="1800" dirty="0" smtClean="0"/>
              <a:t>in some </a:t>
            </a:r>
            <a:r>
              <a:rPr lang="en-US" sz="1800" dirty="0"/>
              <a:t>cases</a:t>
            </a:r>
            <a:r>
              <a:rPr lang="en-US" sz="1800" dirty="0" smtClean="0"/>
              <a:t>.</a:t>
            </a:r>
          </a:p>
          <a:p>
            <a:pPr marL="109728" indent="0">
              <a:buNone/>
            </a:pPr>
            <a:r>
              <a:rPr lang="en-US" sz="1800" i="1" dirty="0" smtClean="0">
                <a:solidFill>
                  <a:srgbClr val="FF0000"/>
                </a:solidFill>
              </a:rPr>
              <a:t>. </a:t>
            </a:r>
            <a:r>
              <a:rPr lang="en-US" sz="1800" b="1" i="1" dirty="0" smtClean="0">
                <a:solidFill>
                  <a:srgbClr val="FF0000"/>
                </a:solidFill>
              </a:rPr>
              <a:t>Grading</a:t>
            </a:r>
            <a:r>
              <a:rPr lang="en-US" sz="1800" b="1" i="1" dirty="0"/>
              <a:t>. </a:t>
            </a:r>
            <a:r>
              <a:rPr lang="en-US" sz="1800" dirty="0"/>
              <a:t>Grading, usually on a scale of I to III, is </a:t>
            </a:r>
            <a:r>
              <a:rPr lang="en-US" sz="1800" dirty="0" smtClean="0"/>
              <a:t>based on </a:t>
            </a:r>
            <a:r>
              <a:rPr lang="en-US" sz="1800" dirty="0"/>
              <a:t>the degree of differentiation, the average number </a:t>
            </a:r>
            <a:r>
              <a:rPr lang="en-US" sz="1800" dirty="0" smtClean="0"/>
              <a:t>of mitoses </a:t>
            </a:r>
            <a:r>
              <a:rPr lang="en-US" sz="1800" dirty="0"/>
              <a:t>per high-power field, cellularity, </a:t>
            </a:r>
            <a:r>
              <a:rPr lang="en-US" sz="1800" dirty="0" err="1"/>
              <a:t>pleomorphism</a:t>
            </a:r>
            <a:r>
              <a:rPr lang="en-US" sz="1800" dirty="0" smtClean="0"/>
              <a:t>, and </a:t>
            </a:r>
            <a:r>
              <a:rPr lang="en-US" sz="1800" dirty="0"/>
              <a:t>an estimate of the extent of </a:t>
            </a:r>
            <a:r>
              <a:rPr lang="en-US" sz="1800" dirty="0" smtClean="0"/>
              <a:t>necrosis.</a:t>
            </a:r>
          </a:p>
          <a:p>
            <a:pPr marL="109728" indent="0">
              <a:buNone/>
            </a:pPr>
            <a:endParaRPr lang="en-US" sz="1800" dirty="0" smtClean="0"/>
          </a:p>
          <a:p>
            <a:pPr marL="109728" indent="0">
              <a:buNone/>
            </a:pPr>
            <a:r>
              <a:rPr lang="en-US" sz="1800" dirty="0" smtClean="0"/>
              <a:t>•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b="1" i="1" dirty="0">
                <a:solidFill>
                  <a:srgbClr val="FF0000"/>
                </a:solidFill>
              </a:rPr>
              <a:t>Staging</a:t>
            </a:r>
            <a:r>
              <a:rPr lang="en-US" sz="1800" b="1" i="1" dirty="0"/>
              <a:t>. </a:t>
            </a:r>
            <a:r>
              <a:rPr lang="en-US" sz="1800" dirty="0"/>
              <a:t>With tumors larger than 20 cm, </a:t>
            </a:r>
            <a:r>
              <a:rPr lang="en-US" sz="1800" dirty="0" smtClean="0"/>
              <a:t>metastases develop </a:t>
            </a:r>
            <a:r>
              <a:rPr lang="en-US" sz="1800" dirty="0"/>
              <a:t>in 80% of cases; by contrast, for tumors 5 cm </a:t>
            </a:r>
            <a:r>
              <a:rPr lang="en-US" sz="1800" dirty="0" smtClean="0"/>
              <a:t>or smaller</a:t>
            </a:r>
            <a:r>
              <a:rPr lang="en-US" sz="1800" dirty="0"/>
              <a:t>, metastases occur in only 30% of cases</a:t>
            </a:r>
            <a:r>
              <a:rPr lang="en-US" sz="1800" dirty="0" smtClean="0"/>
              <a:t>.</a:t>
            </a:r>
          </a:p>
          <a:p>
            <a:pPr marL="109728" indent="0">
              <a:buNone/>
            </a:pPr>
            <a:endParaRPr lang="en-US" sz="1800" dirty="0"/>
          </a:p>
          <a:p>
            <a:pPr marL="109728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• </a:t>
            </a:r>
            <a:r>
              <a:rPr lang="en-US" sz="1800" b="1" i="1" dirty="0">
                <a:solidFill>
                  <a:srgbClr val="FF0000"/>
                </a:solidFill>
              </a:rPr>
              <a:t>Location</a:t>
            </a:r>
            <a:r>
              <a:rPr lang="en-US" sz="1800" i="1" dirty="0"/>
              <a:t>. </a:t>
            </a:r>
            <a:r>
              <a:rPr lang="en-US" sz="1800" dirty="0"/>
              <a:t>In general, tumors arising in superficial </a:t>
            </a:r>
            <a:r>
              <a:rPr lang="en-US" sz="1800" dirty="0" smtClean="0"/>
              <a:t>locations (</a:t>
            </a:r>
            <a:r>
              <a:rPr lang="en-US" sz="1800" dirty="0"/>
              <a:t>e.g., skin) have a better prognosis than </a:t>
            </a:r>
            <a:r>
              <a:rPr lang="en-US" sz="1800" dirty="0" smtClean="0"/>
              <a:t>deep seated Lesions.</a:t>
            </a:r>
          </a:p>
          <a:p>
            <a:pPr marL="109728" indent="0"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/>
          </a:bodyPr>
          <a:lstStyle/>
          <a:p>
            <a:r>
              <a:rPr lang="en-US" sz="2300" dirty="0"/>
              <a:t>Several features of soft tissue sarcomas influence </a:t>
            </a:r>
            <a:r>
              <a:rPr lang="en-US" sz="2300" dirty="0" smtClean="0"/>
              <a:t>prognosis :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8371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06" y="1412776"/>
            <a:ext cx="431689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" y="116632"/>
            <a:ext cx="4830271" cy="65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13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LIPOMA</a:t>
            </a:r>
            <a:r>
              <a:rPr lang="en-US" dirty="0" smtClean="0"/>
              <a:t>: are </a:t>
            </a:r>
            <a:r>
              <a:rPr lang="en-US" dirty="0"/>
              <a:t>benign tumors of fat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most </a:t>
            </a:r>
            <a:r>
              <a:rPr lang="en-US" dirty="0" smtClean="0"/>
              <a:t>common soft </a:t>
            </a:r>
            <a:r>
              <a:rPr lang="en-US" dirty="0"/>
              <a:t>tissue tumors in adults.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Most </a:t>
            </a:r>
            <a:r>
              <a:rPr lang="en-US" dirty="0" err="1"/>
              <a:t>lipomas</a:t>
            </a:r>
            <a:r>
              <a:rPr lang="en-US" dirty="0"/>
              <a:t> are </a:t>
            </a:r>
            <a:r>
              <a:rPr lang="en-US" dirty="0" smtClean="0"/>
              <a:t>solitary lesions</a:t>
            </a:r>
            <a:r>
              <a:rPr lang="en-US" dirty="0"/>
              <a:t>; multiple </a:t>
            </a:r>
            <a:r>
              <a:rPr lang="en-US" dirty="0" err="1"/>
              <a:t>lipomas</a:t>
            </a:r>
            <a:r>
              <a:rPr lang="en-US" dirty="0"/>
              <a:t> usually suggest the </a:t>
            </a:r>
            <a:r>
              <a:rPr lang="en-US" dirty="0" smtClean="0"/>
              <a:t>presence of </a:t>
            </a:r>
            <a:r>
              <a:rPr lang="en-US" dirty="0"/>
              <a:t>rare hereditary syndromes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/>
              <a:t>Lipomas</a:t>
            </a:r>
            <a:r>
              <a:rPr lang="en-US" dirty="0" smtClean="0"/>
              <a:t> </a:t>
            </a:r>
            <a:r>
              <a:rPr lang="en-US" dirty="0"/>
              <a:t>can be </a:t>
            </a:r>
            <a:r>
              <a:rPr lang="en-US" dirty="0" err="1" smtClean="0"/>
              <a:t>subclassified</a:t>
            </a:r>
            <a:r>
              <a:rPr lang="en-US" dirty="0" smtClean="0"/>
              <a:t> on </a:t>
            </a:r>
            <a:r>
              <a:rPr lang="en-US" dirty="0"/>
              <a:t>the basis of their histologic features and/or </a:t>
            </a:r>
            <a:r>
              <a:rPr lang="en-US" dirty="0" smtClean="0"/>
              <a:t>characteristic chromosomal </a:t>
            </a:r>
            <a:r>
              <a:rPr lang="en-US" dirty="0"/>
              <a:t>rearrangements.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Most </a:t>
            </a:r>
            <a:r>
              <a:rPr lang="en-US" dirty="0" err="1"/>
              <a:t>lipomas</a:t>
            </a:r>
            <a:r>
              <a:rPr lang="en-US" dirty="0"/>
              <a:t> are mobile</a:t>
            </a:r>
            <a:r>
              <a:rPr lang="en-US" dirty="0" smtClean="0"/>
              <a:t>, slowly </a:t>
            </a:r>
            <a:r>
              <a:rPr lang="en-US" dirty="0"/>
              <a:t>enlarging, painless masses (although </a:t>
            </a:r>
            <a:r>
              <a:rPr lang="en-US" dirty="0" err="1" smtClean="0"/>
              <a:t>angiolipomas</a:t>
            </a:r>
            <a:r>
              <a:rPr lang="en-US" dirty="0" smtClean="0"/>
              <a:t> can </a:t>
            </a:r>
            <a:r>
              <a:rPr lang="en-US" dirty="0"/>
              <a:t>manifest with local pain</a:t>
            </a:r>
            <a:r>
              <a:rPr lang="en-US" dirty="0" smtClean="0"/>
              <a:t>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Complete </a:t>
            </a:r>
            <a:r>
              <a:rPr lang="en-US" dirty="0"/>
              <a:t>excision usually </a:t>
            </a:r>
            <a:r>
              <a:rPr lang="en-US" dirty="0" smtClean="0"/>
              <a:t>is curative.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Macroscopically: soft</a:t>
            </a:r>
            <a:r>
              <a:rPr lang="en-US" dirty="0"/>
              <a:t>, yellow, well-encapsulated </a:t>
            </a:r>
            <a:r>
              <a:rPr lang="en-US" dirty="0" smtClean="0"/>
              <a:t>masses.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Microscopically: On histologic examination</a:t>
            </a:r>
            <a:r>
              <a:rPr lang="en-US" dirty="0"/>
              <a:t>, they consist of mature white fat cells with </a:t>
            </a:r>
            <a:r>
              <a:rPr lang="en-US" dirty="0" smtClean="0"/>
              <a:t>no </a:t>
            </a:r>
            <a:r>
              <a:rPr lang="en-US" dirty="0" err="1" smtClean="0"/>
              <a:t>pleomorphism</a:t>
            </a:r>
            <a:r>
              <a:rPr lang="en-US" dirty="0"/>
              <a:t>.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</a:t>
            </a:r>
            <a:r>
              <a:rPr lang="en-US" b="0" dirty="0"/>
              <a:t> TUMORS OF ADIPOSE TISSUE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5471" y="269776"/>
            <a:ext cx="4546848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Normal adipose tissue</a:t>
            </a:r>
            <a:endParaRPr lang="en-US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57" y="1556792"/>
            <a:ext cx="462908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59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803</TotalTime>
  <Words>1892</Words>
  <Application>Microsoft Office PowerPoint</Application>
  <PresentationFormat>On-screen Show (4:3)</PresentationFormat>
  <Paragraphs>175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Concourse</vt:lpstr>
      <vt:lpstr>Soft Tissue Tumor</vt:lpstr>
      <vt:lpstr>PowerPoint Presentation</vt:lpstr>
      <vt:lpstr>PowerPoint Presentation</vt:lpstr>
      <vt:lpstr>PowerPoint Presentation</vt:lpstr>
      <vt:lpstr>From the patient to the slides</vt:lpstr>
      <vt:lpstr>Several features of soft tissue sarcomas influence prognosis :</vt:lpstr>
      <vt:lpstr>PowerPoint Presentation</vt:lpstr>
      <vt:lpstr>1- TUMORS OF ADIPOSE TISSUE</vt:lpstr>
      <vt:lpstr>Normal adipose tissue</vt:lpstr>
      <vt:lpstr>-</vt:lpstr>
      <vt:lpstr>PowerPoint Presentation</vt:lpstr>
      <vt:lpstr>Myxoid liposarcoma. Adult-appearing fat cells and more primitive cells, with lipid vacuoles (lipoblasts), are scattered in abundant myxoid matrix and a rich, arborizing capillary network.</vt:lpstr>
      <vt:lpstr>2- FIBROUS TUMORS AND TUMOR-LIKE LESIONS</vt:lpstr>
      <vt:lpstr>Reactive Proliferations</vt:lpstr>
      <vt:lpstr>Nodular fasciitis. A highly cellular lesion composed of plump, randomly oriented spindle cells surrounded by myxoid stroma.  Note the prominent mitotic activity</vt:lpstr>
      <vt:lpstr>Fibromatoses</vt:lpstr>
      <vt:lpstr>PowerPoint Presentation</vt:lpstr>
      <vt:lpstr>Fibrosarcomas </vt:lpstr>
      <vt:lpstr>Fibrosarcoma. Malignant spindle cells here are arranged in a herringbone pattern.</vt:lpstr>
      <vt:lpstr>3- FIBROHISTIOCYTIC TUMORS</vt:lpstr>
      <vt:lpstr>Benign Fibrous Histiocytoma (Dermatofibroma)</vt:lpstr>
      <vt:lpstr>  Pleomorphic Fibroblasticarcoma/Pleomorphic Undifferentiated Sarcoma  </vt:lpstr>
      <vt:lpstr>PowerPoint Presentation</vt:lpstr>
      <vt:lpstr>PowerPoint Presentation</vt:lpstr>
      <vt:lpstr>Rhabdomyosarcoma. The rhabdomyoblasts are large and round and have abundant eosinophilic cytoplasm.</vt:lpstr>
      <vt:lpstr>SMOOTH MUSCLE TUMORS </vt:lpstr>
      <vt:lpstr>Leiomyosarcoma </vt:lpstr>
      <vt:lpstr>Synovial sarcoma </vt:lpstr>
      <vt:lpstr>PowerPoint Presentation</vt:lpstr>
      <vt:lpstr>Synovial sarcoma exhibiting a classic biphasic spindle cell and glandlike histologic appearance.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23</cp:revision>
  <dcterms:created xsi:type="dcterms:W3CDTF">2020-02-01T10:15:15Z</dcterms:created>
  <dcterms:modified xsi:type="dcterms:W3CDTF">2020-02-05T07:52:33Z</dcterms:modified>
</cp:coreProperties>
</file>