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BA5482-5A51-4FDB-9F6F-603D9CEDA8C0}" type="datetimeFigureOut">
              <a:rPr lang="ar-EG" smtClean="0"/>
              <a:t>28/02/1441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C01E49-4EE5-4853-9685-F48BDF475FD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32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055A0E-7F22-4A16-B92E-BF83ED3C3B21}" type="slidenum">
              <a:rPr lang="ar-SA">
                <a:solidFill>
                  <a:prstClr val="black"/>
                </a:solidFill>
              </a:rPr>
              <a:pPr eaLnBrk="1" hangingPunct="1"/>
              <a:t>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828A54-7BB2-44F6-865F-4B326ACD89DC}" type="slidenum">
              <a:rPr lang="ar-SA">
                <a:solidFill>
                  <a:prstClr val="black"/>
                </a:solidFill>
              </a:rPr>
              <a:pPr eaLnBrk="1" hangingPunct="1"/>
              <a:t>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7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24632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6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7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3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8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1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10/27/2019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4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7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1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07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10/27/2019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932" y="313385"/>
            <a:ext cx="59141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281429"/>
            <a:ext cx="8097519" cy="470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3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67818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Four levels of protein structure: </a:t>
            </a:r>
          </a:p>
          <a:p>
            <a:pPr eaLnBrk="1" hangingPunct="1">
              <a:buFontTx/>
              <a:buNone/>
            </a:pPr>
            <a:endParaRPr lang="en-AU" sz="2000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3810000" cy="944563"/>
          </a:xfrm>
          <a:noFill/>
        </p:spPr>
        <p:txBody>
          <a:bodyPr/>
          <a:lstStyle/>
          <a:p>
            <a:pPr eaLnBrk="1" hangingPunct="1"/>
            <a:r>
              <a:rPr lang="en-AU" sz="2800" b="1" smtClean="0">
                <a:solidFill>
                  <a:srgbClr val="FF0000"/>
                </a:solidFill>
              </a:rPr>
              <a:t>Protein structure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0538" y="838200"/>
            <a:ext cx="8162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Primary structure (Amino acid sequence)</a:t>
            </a:r>
            <a:endParaRPr lang="ja-JP" altLang="en-US" sz="2000" b="1" dirty="0">
              <a:solidFill>
                <a:prstClr val="white"/>
              </a:solidFill>
              <a:ea typeface="HGP創英角ﾎﾟｯﾌﾟ体" pitchFamily="50" charset="-128"/>
            </a:endParaRP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white"/>
                </a:solidFill>
                <a:ea typeface="HGP創英角ﾎﾟｯﾌﾟ体" pitchFamily="50" charset="-128"/>
              </a:rPr>
              <a:t>↓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Secondary structure </a:t>
            </a:r>
            <a:r>
              <a:rPr lang="en-US" altLang="ja-JP" sz="2000" b="1" dirty="0">
                <a:solidFill>
                  <a:prstClr val="white"/>
                </a:solidFill>
                <a:ea typeface="MS PGothic" pitchFamily="34" charset="-128"/>
                <a:cs typeface="Tahoma" pitchFamily="34" charset="0"/>
              </a:rPr>
              <a:t>α</a:t>
            </a: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-helix, </a:t>
            </a:r>
            <a:r>
              <a:rPr lang="en-US" altLang="ja-JP" sz="2000" b="1" dirty="0">
                <a:solidFill>
                  <a:prstClr val="white"/>
                </a:solidFill>
                <a:ea typeface="MS PGothic" pitchFamily="34" charset="-128"/>
              </a:rPr>
              <a:t>β</a:t>
            </a: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-sheet, turns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white"/>
                </a:solidFill>
                <a:ea typeface="HGP創英角ﾎﾟｯﾌﾟ体" pitchFamily="50" charset="-128"/>
              </a:rPr>
              <a:t>↓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Tertiary structure: Three-dimensional structure formed by assembly of secondary structures</a:t>
            </a:r>
            <a:endParaRPr lang="ja-JP" altLang="en-US" sz="2000" b="1" dirty="0">
              <a:solidFill>
                <a:prstClr val="white"/>
              </a:solidFill>
              <a:ea typeface="HGP創英角ﾎﾟｯﾌﾟ体" pitchFamily="50" charset="-128"/>
            </a:endParaRP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white"/>
                </a:solidFill>
                <a:ea typeface="HGP創英角ﾎﾟｯﾌﾟ体" pitchFamily="50" charset="-128"/>
              </a:rPr>
              <a:t>↓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Quaternary structure: formed by more than one polypeptide chains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3017"/>
            <a:ext cx="7543800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28600" y="0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6545" y="980728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 </a:t>
            </a:r>
            <a:r>
              <a:rPr lang="en-AU" sz="2000" b="1" kern="0" dirty="0">
                <a:solidFill>
                  <a:srgbClr val="FF0000"/>
                </a:solidFill>
              </a:rPr>
              <a:t>A domain is a section of protein structure sufficient to perform a particular chemical or physical task such as binding of a substrate or other ligand.</a:t>
            </a:r>
          </a:p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 Small proteins may consist of a single domain 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04800" y="46482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Protein domains may be considered as elementary units of protein structure.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780703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The tertiary structure of many proteins is built from several domains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93741" y="256828"/>
            <a:ext cx="180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Domains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895600"/>
            <a:ext cx="3733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Each domain is structurally independent of the other domains in the polypeptide chain </a:t>
            </a:r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hp\Downloads\Pyruvate_kinase_protein_doma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678325" cy="20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3127" y="4781233"/>
            <a:ext cx="4959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Pyruvate kinase, a protein with three domains nucleotide binding domain (</a:t>
            </a:r>
            <a:r>
              <a:rPr lang="en-US" dirty="0">
                <a:solidFill>
                  <a:srgbClr val="0070C0"/>
                </a:solidFill>
              </a:rPr>
              <a:t>in blue), </a:t>
            </a:r>
            <a:r>
              <a:rPr lang="en-US" dirty="0">
                <a:solidFill>
                  <a:prstClr val="white"/>
                </a:solidFill>
              </a:rPr>
              <a:t>substrate binding domain (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in grey) </a:t>
            </a:r>
            <a:r>
              <a:rPr lang="en-US" dirty="0">
                <a:solidFill>
                  <a:prstClr val="white"/>
                </a:solidFill>
              </a:rPr>
              <a:t>and regulatory domain (</a:t>
            </a:r>
            <a:r>
              <a:rPr lang="en-US" dirty="0">
                <a:solidFill>
                  <a:srgbClr val="DFE6D0">
                    <a:lumMod val="50000"/>
                  </a:srgbClr>
                </a:solidFill>
              </a:rPr>
              <a:t>in olive green),</a:t>
            </a:r>
            <a:r>
              <a:rPr lang="en-US" dirty="0">
                <a:solidFill>
                  <a:prstClr val="white"/>
                </a:solidFill>
              </a:rPr>
              <a:t> connected by several polypeptide linkers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879725" y="232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Domain Functions: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Each domain has a separate function to perform for the protein, such as: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Can bind a small ligand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Spanning the plasma membrane (</a:t>
            </a:r>
            <a:r>
              <a:rPr lang="en-US" sz="2000" b="1" dirty="0" err="1" smtClean="0">
                <a:solidFill>
                  <a:srgbClr val="000000"/>
                </a:solidFill>
              </a:rPr>
              <a:t>transmembrane</a:t>
            </a:r>
            <a:r>
              <a:rPr lang="en-US" sz="2000" b="1" dirty="0" smtClean="0">
                <a:solidFill>
                  <a:srgbClr val="000000"/>
                </a:solidFill>
              </a:rPr>
              <a:t> proteins)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It might contain the catalytic site (enzymes)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DNA-binding (in transcription factors)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</a:rPr>
              <a:t>Providing a surface to bind specifically to another protein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In some (but not all) cases, each domain in a protein is encoded by a separate exon in the gene encoding that protein.</a:t>
            </a:r>
          </a:p>
        </p:txBody>
      </p:sp>
    </p:spTree>
    <p:extLst>
      <p:ext uri="{BB962C8B-B14F-4D97-AF65-F5344CB8AC3E}">
        <p14:creationId xmlns:p14="http://schemas.microsoft.com/office/powerpoint/2010/main" val="26148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06" y="260648"/>
            <a:ext cx="871296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D.  Quaternary Structure:</a:t>
            </a: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It is the aggregation of several polypeptide chains (subunits) to form a protein molecule. </a:t>
            </a: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 It  describes  the  spatial  relationships  between  the  separate  subunits,  e.g. </a:t>
            </a:r>
            <a:r>
              <a:rPr lang="en-US" sz="2400" b="1" dirty="0">
                <a:solidFill>
                  <a:srgbClr val="FFFF00"/>
                </a:solidFill>
              </a:rPr>
              <a:t>Insulin hormone </a:t>
            </a:r>
            <a:r>
              <a:rPr lang="en-US" sz="2400" b="1" dirty="0">
                <a:solidFill>
                  <a:prstClr val="white"/>
                </a:solidFill>
              </a:rPr>
              <a:t>is composed of 2 polypeptide chain (A and B) connected by disulfide bond. </a:t>
            </a:r>
            <a:r>
              <a:rPr lang="en-US" sz="2400" b="1" dirty="0">
                <a:solidFill>
                  <a:srgbClr val="FFFF00"/>
                </a:solidFill>
              </a:rPr>
              <a:t>Globin</a:t>
            </a:r>
            <a:r>
              <a:rPr lang="en-US" sz="2400" b="1" dirty="0">
                <a:solidFill>
                  <a:prstClr val="white"/>
                </a:solidFill>
              </a:rPr>
              <a:t> of </a:t>
            </a:r>
            <a:r>
              <a:rPr lang="en-US" sz="2400" b="1" dirty="0" err="1">
                <a:solidFill>
                  <a:prstClr val="white"/>
                </a:solidFill>
              </a:rPr>
              <a:t>Hb</a:t>
            </a:r>
            <a:r>
              <a:rPr lang="en-US" sz="2400" b="1" dirty="0">
                <a:solidFill>
                  <a:prstClr val="white"/>
                </a:solidFill>
              </a:rPr>
              <a:t> formed by 4 chains (2 α and 2 β). It is a high level of organization which is essential for its function.</a:t>
            </a: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Not all proteins show a quaternary level of organization. For having a quaternary structure:</a:t>
            </a:r>
          </a:p>
          <a:p>
            <a:pPr algn="justLow" rtl="0"/>
            <a:r>
              <a:rPr lang="en-US" sz="2400" b="1" dirty="0">
                <a:solidFill>
                  <a:prstClr val="white"/>
                </a:solidFill>
              </a:rPr>
              <a:t>a)  The protein should be formed by more than one peptide chain.</a:t>
            </a:r>
          </a:p>
          <a:p>
            <a:pPr algn="justLow" rtl="0"/>
            <a:r>
              <a:rPr lang="en-US" sz="2400" b="1" dirty="0">
                <a:solidFill>
                  <a:prstClr val="white"/>
                </a:solidFill>
              </a:rPr>
              <a:t>b) These chains can not be attached by covalent bonds among them.</a:t>
            </a: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r>
              <a:rPr lang="en-US" sz="2400" b="1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0485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21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986889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is the physical process by which a polypeptide folds into its characteristic and functional three-dimensional structure from a random coil. </a:t>
            </a:r>
            <a:endParaRPr lang="en-GB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0025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Specialized proteins called </a:t>
            </a:r>
            <a:r>
              <a:rPr lang="en-US" sz="2400" b="1" dirty="0">
                <a:solidFill>
                  <a:srgbClr val="FFFF00"/>
                </a:solidFill>
              </a:rPr>
              <a:t>chaperones</a:t>
            </a:r>
            <a:r>
              <a:rPr lang="en-US" sz="2400" b="1" dirty="0">
                <a:solidFill>
                  <a:prstClr val="white"/>
                </a:solidFill>
              </a:rPr>
              <a:t> assist in  the folding of other proteins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Chaperones</a:t>
            </a:r>
            <a:r>
              <a:rPr lang="en-US" sz="2400" b="1" dirty="0">
                <a:solidFill>
                  <a:prstClr val="white"/>
                </a:solidFill>
              </a:rPr>
              <a:t> are used to prevent </a:t>
            </a:r>
            <a:r>
              <a:rPr lang="en-US" sz="2400" b="1" dirty="0" err="1">
                <a:solidFill>
                  <a:prstClr val="white"/>
                </a:solidFill>
              </a:rPr>
              <a:t>misfolding</a:t>
            </a:r>
            <a:r>
              <a:rPr lang="en-US" sz="2400" b="1" dirty="0">
                <a:solidFill>
                  <a:prstClr val="white"/>
                </a:solidFill>
              </a:rPr>
              <a:t> and aggregation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410" y="324184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Failure to fold into native structure produces inactive proteins that are usually toxic. 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Several neurodegenerative and other diseases are believed to result from the accumulation of amyloid fibrils formed by </a:t>
            </a:r>
            <a:r>
              <a:rPr lang="en-US" sz="2400" b="1" dirty="0" err="1">
                <a:solidFill>
                  <a:prstClr val="white"/>
                </a:solidFill>
              </a:rPr>
              <a:t>misfolded</a:t>
            </a:r>
            <a:r>
              <a:rPr lang="en-US" sz="2400" b="1" dirty="0">
                <a:solidFill>
                  <a:prstClr val="white"/>
                </a:solidFill>
              </a:rPr>
              <a:t> proteins </a:t>
            </a:r>
            <a:r>
              <a:rPr lang="en-US" sz="2400" b="1" dirty="0" err="1">
                <a:solidFill>
                  <a:prstClr val="white"/>
                </a:solidFill>
              </a:rPr>
              <a:t>e.g</a:t>
            </a:r>
            <a:r>
              <a:rPr lang="en-US" sz="2400" b="1" dirty="0">
                <a:solidFill>
                  <a:prstClr val="white"/>
                </a:solidFill>
              </a:rPr>
              <a:t>  </a:t>
            </a:r>
            <a:r>
              <a:rPr lang="en-US" sz="2400" b="1" dirty="0">
                <a:solidFill>
                  <a:srgbClr val="FFFF00"/>
                </a:solidFill>
              </a:rPr>
              <a:t>Alzheimer's </a:t>
            </a:r>
            <a:r>
              <a:rPr lang="en-US" sz="2400" b="1" dirty="0" smtClean="0">
                <a:solidFill>
                  <a:srgbClr val="FFFF00"/>
                </a:solidFill>
              </a:rPr>
              <a:t>disease, prion disease.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8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8884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3843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Protein Structure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757738" cy="3886200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Primary structure </a:t>
            </a:r>
            <a:r>
              <a:rPr lang="en-US" sz="2400" dirty="0" smtClean="0"/>
              <a:t>– sequence of AA</a:t>
            </a:r>
          </a:p>
          <a:p>
            <a:pPr marL="0" indent="0" algn="l" eaLnBrk="1" hangingPunct="1">
              <a:buNone/>
            </a:pPr>
            <a:r>
              <a:rPr lang="en-US" sz="2400" dirty="0" smtClean="0"/>
              <a:t>In order to function properly, proteins must have the correct sequence of </a:t>
            </a:r>
            <a:endParaRPr lang="ar-EG" sz="2400" dirty="0" smtClean="0"/>
          </a:p>
          <a:p>
            <a:pPr marL="0" indent="0" algn="l" eaLnBrk="1" hangingPunct="1">
              <a:buNone/>
            </a:pPr>
            <a:r>
              <a:rPr lang="en-US" dirty="0"/>
              <a:t> </a:t>
            </a:r>
            <a:r>
              <a:rPr lang="en-US" sz="2400" dirty="0" smtClean="0"/>
              <a:t>amino acids. </a:t>
            </a:r>
          </a:p>
          <a:p>
            <a:pPr marL="0" indent="0" algn="l" eaLnBrk="1" hangingPunct="1">
              <a:buNone/>
            </a:pPr>
            <a:r>
              <a:rPr lang="en-US" sz="2400" dirty="0" smtClean="0"/>
              <a:t>maintained by </a:t>
            </a:r>
            <a:r>
              <a:rPr lang="en-US" sz="2400" u="sng" dirty="0" smtClean="0">
                <a:solidFill>
                  <a:srgbClr val="FFFF00"/>
                </a:solidFill>
              </a:rPr>
              <a:t>peptide</a:t>
            </a:r>
            <a:r>
              <a:rPr lang="en-US" sz="2400" dirty="0" smtClean="0"/>
              <a:t> linkages</a:t>
            </a:r>
          </a:p>
          <a:p>
            <a:pPr marL="0" indent="0" algn="l" eaLnBrk="1" hangingPunct="1">
              <a:buNone/>
            </a:pPr>
            <a:r>
              <a:rPr lang="en-US" sz="2400" dirty="0" err="1" smtClean="0"/>
              <a:t>e.g</a:t>
            </a:r>
            <a:r>
              <a:rPr lang="en-US" sz="2400" dirty="0" smtClean="0"/>
              <a:t> when </a:t>
            </a:r>
            <a:r>
              <a:rPr lang="en-US" sz="2400" dirty="0" err="1" smtClean="0"/>
              <a:t>valine</a:t>
            </a:r>
            <a:r>
              <a:rPr lang="en-US" sz="2400" dirty="0" smtClean="0"/>
              <a:t> is substituted for glutamic acid in the </a:t>
            </a:r>
            <a:r>
              <a:rPr lang="en-US" sz="2400" dirty="0" smtClean="0">
                <a:sym typeface="Symbol" pitchFamily="18" charset="2"/>
              </a:rPr>
              <a:t></a:t>
            </a:r>
            <a:r>
              <a:rPr lang="en-US" sz="2400" dirty="0" smtClean="0"/>
              <a:t> chain of </a:t>
            </a:r>
            <a:r>
              <a:rPr lang="en-US" sz="2400" dirty="0" err="1" smtClean="0"/>
              <a:t>HbA</a:t>
            </a:r>
            <a:r>
              <a:rPr lang="en-US" sz="2400" dirty="0" smtClean="0"/>
              <a:t>, </a:t>
            </a:r>
            <a:r>
              <a:rPr lang="en-US" sz="2400" dirty="0" err="1" smtClean="0"/>
              <a:t>HbS</a:t>
            </a:r>
            <a:r>
              <a:rPr lang="en-US" sz="2400" dirty="0" smtClean="0"/>
              <a:t> is formed, which results in sickle-cell anemia.</a:t>
            </a:r>
          </a:p>
        </p:txBody>
      </p:sp>
      <p:pic>
        <p:nvPicPr>
          <p:cNvPr id="30725" name="Picture 4" descr="lyso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412875"/>
            <a:ext cx="35147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4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40" y="47667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Secondary Structure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It is the twisting (folding) of the polypeptide chain into specific coiled structure held  together  by  </a:t>
            </a:r>
            <a:r>
              <a:rPr lang="en-US" sz="2400" u="sng" dirty="0">
                <a:solidFill>
                  <a:prstClr val="white"/>
                </a:solidFill>
              </a:rPr>
              <a:t>disulfide  and  hydrogen  bonds</a:t>
            </a:r>
            <a:r>
              <a:rPr lang="en-US" sz="2400" dirty="0">
                <a:solidFill>
                  <a:prstClr val="white"/>
                </a:solidFill>
              </a:rPr>
              <a:t>.  There  are  two  main  forms  of secondary structure; </a:t>
            </a:r>
            <a:r>
              <a:rPr lang="en-US" sz="2400" u="sng" dirty="0">
                <a:solidFill>
                  <a:prstClr val="white"/>
                </a:solidFill>
              </a:rPr>
              <a:t>α-helix</a:t>
            </a:r>
            <a:r>
              <a:rPr lang="en-US" sz="2400" dirty="0">
                <a:solidFill>
                  <a:prstClr val="white"/>
                </a:solidFill>
              </a:rPr>
              <a:t> and </a:t>
            </a:r>
            <a:r>
              <a:rPr lang="en-US" sz="2400" u="sng" dirty="0">
                <a:solidFill>
                  <a:prstClr val="white"/>
                </a:solidFill>
              </a:rPr>
              <a:t>β-pleated sheets.</a:t>
            </a:r>
          </a:p>
          <a:p>
            <a:pPr algn="l"/>
            <a:endParaRPr lang="en-US" sz="2400" dirty="0">
              <a:solidFill>
                <a:prstClr val="white"/>
              </a:solidFill>
            </a:endParaRPr>
          </a:p>
          <a:p>
            <a:pPr algn="justLow" rtl="0"/>
            <a:r>
              <a:rPr lang="en-US" sz="2400" dirty="0">
                <a:solidFill>
                  <a:srgbClr val="FFFF00"/>
                </a:solidFill>
              </a:rPr>
              <a:t>1.  </a:t>
            </a:r>
            <a:r>
              <a:rPr lang="en-US" sz="2400" b="1" u="sng" dirty="0">
                <a:solidFill>
                  <a:srgbClr val="FFFF00"/>
                </a:solidFill>
              </a:rPr>
              <a:t>α-helix</a:t>
            </a:r>
            <a:r>
              <a:rPr lang="en-US" sz="2400" dirty="0">
                <a:solidFill>
                  <a:prstClr val="white"/>
                </a:solidFill>
              </a:rPr>
              <a:t>: The  hydrogen  bonds  formed between   peptide   bonds   </a:t>
            </a:r>
            <a:r>
              <a:rPr lang="en-US" sz="2400" u="sng" dirty="0">
                <a:solidFill>
                  <a:prstClr val="white"/>
                </a:solidFill>
              </a:rPr>
              <a:t>in   the   same   chain</a:t>
            </a:r>
            <a:r>
              <a:rPr lang="en-US" sz="2400" dirty="0">
                <a:solidFill>
                  <a:prstClr val="white"/>
                </a:solidFill>
              </a:rPr>
              <a:t>   in   the   form   of   right   handed   helix (clockwise). It is formed in myosin and </a:t>
            </a:r>
            <a:r>
              <a:rPr lang="el-GR" sz="2400" dirty="0">
                <a:solidFill>
                  <a:prstClr val="white"/>
                </a:solidFill>
              </a:rPr>
              <a:t>α</a:t>
            </a:r>
            <a:r>
              <a:rPr lang="en-US" sz="2400" dirty="0">
                <a:solidFill>
                  <a:prstClr val="white"/>
                </a:solidFill>
              </a:rPr>
              <a:t> keratin.</a:t>
            </a:r>
          </a:p>
          <a:p>
            <a:pPr algn="justLow" rtl="0"/>
            <a:endParaRPr lang="en-US" sz="2400" dirty="0">
              <a:solidFill>
                <a:prstClr val="white"/>
              </a:solidFill>
            </a:endParaRPr>
          </a:p>
          <a:p>
            <a:pPr algn="justLow" rtl="0"/>
            <a:r>
              <a:rPr lang="en-US" sz="2400" dirty="0">
                <a:solidFill>
                  <a:srgbClr val="FFFF00"/>
                </a:solidFill>
              </a:rPr>
              <a:t>2. </a:t>
            </a:r>
            <a:r>
              <a:rPr lang="en-US" sz="2400" b="1" u="sng" dirty="0">
                <a:solidFill>
                  <a:srgbClr val="FFFF00"/>
                </a:solidFill>
              </a:rPr>
              <a:t>β-pleated</a:t>
            </a:r>
            <a:r>
              <a:rPr lang="en-US" sz="2400" u="sng" dirty="0">
                <a:solidFill>
                  <a:srgbClr val="FFFF00"/>
                </a:solidFill>
              </a:rPr>
              <a:t> sheets </a:t>
            </a:r>
            <a:r>
              <a:rPr lang="en-US" sz="2400" dirty="0">
                <a:solidFill>
                  <a:prstClr val="white"/>
                </a:solidFill>
              </a:rPr>
              <a:t>: The hydrogen bonds formed between peptide bonds </a:t>
            </a:r>
            <a:r>
              <a:rPr lang="en-US" sz="2400" u="sng" dirty="0">
                <a:solidFill>
                  <a:prstClr val="white"/>
                </a:solidFill>
              </a:rPr>
              <a:t>in different chains </a:t>
            </a:r>
            <a:r>
              <a:rPr lang="en-US" sz="2400" dirty="0">
                <a:solidFill>
                  <a:prstClr val="white"/>
                </a:solidFill>
              </a:rPr>
              <a:t>which may run in the same direction (parallel)or in opposing directions (anti parallel). It is formed in silk and β-Keratin .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5751239" y="304838"/>
            <a:ext cx="3172669" cy="5860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  </a:t>
            </a: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4"/>
          <p:cNvSpPr/>
          <p:nvPr/>
        </p:nvSpPr>
        <p:spPr>
          <a:xfrm>
            <a:off x="1475656" y="332656"/>
            <a:ext cx="3278378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57" y="26064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solidFill>
                  <a:prstClr val="white"/>
                </a:solidFill>
              </a:rPr>
              <a:t>Amino acids vary in their ability to form the various secondary structure elements. </a:t>
            </a:r>
            <a:r>
              <a:rPr lang="en-US" sz="2800" b="1" dirty="0" err="1">
                <a:solidFill>
                  <a:prstClr val="white"/>
                </a:solidFill>
              </a:rPr>
              <a:t>Proline</a:t>
            </a:r>
            <a:r>
              <a:rPr lang="en-US" sz="2800" b="1" dirty="0">
                <a:solidFill>
                  <a:prstClr val="white"/>
                </a:solidFill>
              </a:rPr>
              <a:t> and glycine are sometimes known as "</a:t>
            </a:r>
            <a:r>
              <a:rPr lang="en-US" sz="2800" b="1" dirty="0">
                <a:solidFill>
                  <a:srgbClr val="FF0000"/>
                </a:solidFill>
              </a:rPr>
              <a:t>helix breakers</a:t>
            </a:r>
            <a:r>
              <a:rPr lang="en-US" sz="2800" b="1" dirty="0">
                <a:solidFill>
                  <a:prstClr val="white"/>
                </a:solidFill>
              </a:rPr>
              <a:t>" because they disrupt the regularity of the α helical backbone conformation and are commonly found in turns.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897" y="3019516"/>
            <a:ext cx="8546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sz="3200" b="1" dirty="0">
                <a:solidFill>
                  <a:srgbClr val="FFFF00"/>
                </a:solidFill>
              </a:rPr>
              <a:t>By contrast</a:t>
            </a:r>
            <a:r>
              <a:rPr lang="en-US" sz="3200" b="1" dirty="0">
                <a:solidFill>
                  <a:prstClr val="white"/>
                </a:solidFill>
              </a:rPr>
              <a:t>, the large aromatic residues (tryptophan, tyrosine and phenylalanine) prefer to adopt β-strand conformations </a:t>
            </a:r>
          </a:p>
        </p:txBody>
      </p:sp>
    </p:spTree>
    <p:extLst>
      <p:ext uri="{BB962C8B-B14F-4D97-AF65-F5344CB8AC3E}">
        <p14:creationId xmlns:p14="http://schemas.microsoft.com/office/powerpoint/2010/main" val="20052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9525000" cy="990600"/>
          </a:xfrm>
        </p:spPr>
        <p:txBody>
          <a:bodyPr/>
          <a:lstStyle/>
          <a:p>
            <a:pPr eaLnBrk="1" hangingPunct="1"/>
            <a:r>
              <a:rPr lang="en-AU" sz="2800" b="1" smtClean="0">
                <a:solidFill>
                  <a:srgbClr val="FF0000"/>
                </a:solidFill>
              </a:rPr>
              <a:t>Super secondary structures (also called motifs)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52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4500" y="908720"/>
            <a:ext cx="8763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Super secondary structures are combinations of alpha-helices and beta-structures connected through loops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So</a:t>
            </a:r>
            <a:r>
              <a:rPr lang="en-US" sz="2000" b="1" dirty="0" smtClean="0">
                <a:solidFill>
                  <a:srgbClr val="000000"/>
                </a:solidFill>
              </a:rPr>
              <a:t>,  </a:t>
            </a:r>
            <a:r>
              <a:rPr lang="en-US" sz="2000" b="1" dirty="0" smtClean="0">
                <a:solidFill>
                  <a:prstClr val="white"/>
                </a:solidFill>
              </a:rPr>
              <a:t>the term “motif” is used to describe groupings of  super secondary structures.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076" y="3074988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These structures can be relatively simples, as alpha-alpha (two alpha helices linked by a loop), Beta-Beta (two beta-strands linked by a loop), Beta-alpha-Beta (Beta-strand linked to an alpha helix that is also linked to other beta strand, by loops)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20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6912"/>
            <a:ext cx="2095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4217761"/>
            <a:ext cx="32861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260648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C.  Tertiary Structure</a:t>
            </a:r>
            <a:endParaRPr lang="en-US" sz="3600" b="1" dirty="0">
              <a:solidFill>
                <a:srgbClr val="FF0000"/>
              </a:solidFill>
            </a:endParaRPr>
          </a:p>
          <a:p>
            <a:pPr algn="l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9839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</a:rPr>
              <a:t>The tertiary structure is the </a:t>
            </a:r>
            <a:r>
              <a:rPr lang="en-US" sz="2000" b="1" dirty="0">
                <a:solidFill>
                  <a:srgbClr val="FFFF00"/>
                </a:solidFill>
              </a:rPr>
              <a:t>final specific geometric shape </a:t>
            </a:r>
            <a:r>
              <a:rPr lang="en-US" sz="2000" b="1" dirty="0">
                <a:solidFill>
                  <a:prstClr val="white"/>
                </a:solidFill>
              </a:rPr>
              <a:t>that a protein assumes. It is the arrangement and inter-relationship of the twisted polypeptide chains.</a:t>
            </a:r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000" b="1" dirty="0">
              <a:solidFill>
                <a:prstClr val="white"/>
              </a:solidFill>
            </a:endParaRP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</a:rPr>
              <a:t>This final shape is determined by a variety of bonding interactions between the "side chains" on the amino acids. These bonding interactions may be stronger than the hydrogen bonds between amide groups holding the helical structure. As a result, bonding interactions between "side chains" may cause a number of folds, bends, and loops in the protein chain.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75469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3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521" y="209803"/>
            <a:ext cx="639635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2464" marR="17780" indent="-1917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INTERACTIONS </a:t>
            </a:r>
            <a:r>
              <a:rPr sz="3200" spc="-20" dirty="0"/>
              <a:t>STABILIZING</a:t>
            </a:r>
            <a:r>
              <a:rPr sz="3200" spc="-70" dirty="0"/>
              <a:t> </a:t>
            </a:r>
            <a:r>
              <a:rPr sz="3200" dirty="0" smtClean="0"/>
              <a:t>STRUCTURE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394205"/>
            <a:ext cx="3577590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This final shape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 determined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 a variety</a:t>
            </a:r>
            <a:r>
              <a:rPr sz="24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 bonding interactions  between the "side chains"  on the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acids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l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ar-EG" sz="2400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Hydrogen</a:t>
            </a:r>
            <a:r>
              <a:rPr sz="2400" u="sng" spc="-2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bonds</a:t>
            </a:r>
          </a:p>
          <a:p>
            <a:pPr marL="12700" algn="l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ar-EG" sz="2400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Ionic</a:t>
            </a:r>
            <a:r>
              <a:rPr sz="2400" u="sng" spc="-3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spc="-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Bonds</a:t>
            </a:r>
            <a:endParaRPr sz="2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algn="l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ar-EG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2400" u="sng" spc="-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Disulphide</a:t>
            </a:r>
            <a:r>
              <a:rPr sz="2400" u="sng" spc="-3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spc="-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Bridges</a:t>
            </a:r>
            <a:endParaRPr sz="2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algn="l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Hydrophobic</a:t>
            </a:r>
            <a:r>
              <a:rPr sz="2400" u="sng" spc="-9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Interactions</a:t>
            </a:r>
            <a:r>
              <a:rPr lang="ar-EG" sz="2400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5257" y="1828800"/>
            <a:ext cx="4166742" cy="393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52400"/>
            <a:ext cx="8763000" cy="6553200"/>
          </a:xfrm>
          <a:custGeom>
            <a:avLst/>
            <a:gdLst/>
            <a:ahLst/>
            <a:cxnLst/>
            <a:rect l="l" t="t" r="r" b="b"/>
            <a:pathLst>
              <a:path w="8763000" h="6553200">
                <a:moveTo>
                  <a:pt x="0" y="6553200"/>
                </a:moveTo>
                <a:lnTo>
                  <a:pt x="8763000" y="6553200"/>
                </a:lnTo>
                <a:lnTo>
                  <a:pt x="87630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691</Words>
  <Application>Microsoft Office PowerPoint</Application>
  <PresentationFormat>On-screen Show (4:3)</PresentationFormat>
  <Paragraphs>83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Thatch</vt:lpstr>
      <vt:lpstr>2_Office Theme</vt:lpstr>
      <vt:lpstr>Protein structure </vt:lpstr>
      <vt:lpstr>PowerPoint Presentation</vt:lpstr>
      <vt:lpstr>Protein Structure</vt:lpstr>
      <vt:lpstr>PowerPoint Presentation</vt:lpstr>
      <vt:lpstr>PowerPoint Presentation</vt:lpstr>
      <vt:lpstr>PowerPoint Presentation</vt:lpstr>
      <vt:lpstr>Super secondary structures (also called motifs) </vt:lpstr>
      <vt:lpstr>PowerPoint Presentation</vt:lpstr>
      <vt:lpstr>INTERACTIONS STABILIZING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</dc:title>
  <dc:creator>hp</dc:creator>
  <cp:lastModifiedBy>hp</cp:lastModifiedBy>
  <cp:revision>4</cp:revision>
  <dcterms:created xsi:type="dcterms:W3CDTF">2018-11-11T20:13:19Z</dcterms:created>
  <dcterms:modified xsi:type="dcterms:W3CDTF">2019-10-27T11:51:03Z</dcterms:modified>
</cp:coreProperties>
</file>