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y="6858000" cx="9144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7D293-B3E9-4C31-923B-CC378C3F62E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5DAE9-793D-4FBF-AB3C-218CECA94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1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DAE9-793D-4FBF-AB3C-218CECA946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71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DAE9-793D-4FBF-AB3C-218CECA946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19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5DAE9-793D-4FBF-AB3C-218CECA946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87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BCE-934C-4EFC-B0A0-0B17A837BED3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7B8-744E-41BA-A9D2-28568925FA7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882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BCE-934C-4EFC-B0A0-0B17A837BED3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7B8-744E-41BA-A9D2-28568925FA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6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BCE-934C-4EFC-B0A0-0B17A837BED3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7B8-744E-41BA-A9D2-28568925FA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40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BCE-934C-4EFC-B0A0-0B17A837BED3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7B8-744E-41BA-A9D2-28568925FA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84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BCE-934C-4EFC-B0A0-0B17A837BED3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7B8-744E-41BA-A9D2-28568925FA7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78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BCE-934C-4EFC-B0A0-0B17A837BED3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7B8-744E-41BA-A9D2-28568925FA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1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BCE-934C-4EFC-B0A0-0B17A837BED3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7B8-744E-41BA-A9D2-28568925FA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06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BCE-934C-4EFC-B0A0-0B17A837BED3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7B8-744E-41BA-A9D2-28568925FA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67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BCE-934C-4EFC-B0A0-0B17A837BED3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7B8-744E-41BA-A9D2-28568925FA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478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996ABCE-934C-4EFC-B0A0-0B17A837BED3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5847B8-744E-41BA-A9D2-28568925FA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ABCE-934C-4EFC-B0A0-0B17A837BED3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7B8-744E-41BA-A9D2-28568925FA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04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996ABCE-934C-4EFC-B0A0-0B17A837BED3}" type="datetimeFigureOut">
              <a:rPr lang="en-US" smtClean="0"/>
              <a:pPr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85847B8-744E-41BA-A9D2-28568925FA7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42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50" y="914400"/>
            <a:ext cx="8648700" cy="1470025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Congenital immunodeficiency disorders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0"/>
            <a:ext cx="8534400" cy="2895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Supervised by: Dr. Baker </a:t>
            </a:r>
            <a:r>
              <a:rPr lang="en-US" sz="3000" b="1" dirty="0" err="1">
                <a:solidFill>
                  <a:schemeClr val="tx1"/>
                </a:solidFill>
              </a:rPr>
              <a:t>Rawashdeh</a:t>
            </a:r>
            <a:endParaRPr lang="en-US" sz="3000" b="1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Done by: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Mohammad </a:t>
            </a:r>
            <a:r>
              <a:rPr lang="en-US" sz="2800" dirty="0" err="1">
                <a:solidFill>
                  <a:schemeClr val="tx1"/>
                </a:solidFill>
              </a:rPr>
              <a:t>Mushallah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Ahmad Khatib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Mahmoud Qandeel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Shareef </a:t>
            </a:r>
            <a:r>
              <a:rPr lang="en-US" sz="2800" dirty="0" err="1">
                <a:solidFill>
                  <a:schemeClr val="tx1"/>
                </a:solidFill>
              </a:rPr>
              <a:t>Marar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20615"/>
            <a:ext cx="8229600" cy="533400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rgbClr val="FF0000"/>
                </a:solidFill>
              </a:rPr>
              <a:t>C. Common variable immunodeficiency	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495800"/>
          </a:xfrm>
        </p:spPr>
        <p:txBody>
          <a:bodyPr>
            <a:noAutofit/>
          </a:bodyPr>
          <a:lstStyle/>
          <a:p>
            <a:r>
              <a:rPr lang="en-US" sz="2100" dirty="0"/>
              <a:t>B cells are </a:t>
            </a:r>
            <a:r>
              <a:rPr lang="en-US" sz="2100" dirty="0">
                <a:solidFill>
                  <a:srgbClr val="FF0000"/>
                </a:solidFill>
              </a:rPr>
              <a:t>unable to differentiate </a:t>
            </a:r>
            <a:r>
              <a:rPr lang="en-US" sz="2100" dirty="0"/>
              <a:t>into plasma cells, resulting in low immunoglobulins of all classes.</a:t>
            </a:r>
            <a:endParaRPr lang="en-US" sz="2100" b="1" dirty="0"/>
          </a:p>
          <a:p>
            <a:r>
              <a:rPr lang="en-US" sz="2100" dirty="0"/>
              <a:t>Usually presents </a:t>
            </a:r>
            <a:r>
              <a:rPr lang="en-US" sz="2100" dirty="0">
                <a:solidFill>
                  <a:srgbClr val="FF0000"/>
                </a:solidFill>
              </a:rPr>
              <a:t>later than </a:t>
            </a:r>
            <a:r>
              <a:rPr lang="en-US" sz="2100" dirty="0"/>
              <a:t>other B-cell defects (usually at 20–35 years of age) </a:t>
            </a:r>
            <a:endParaRPr lang="en-US" sz="2100" b="1" dirty="0"/>
          </a:p>
          <a:p>
            <a:r>
              <a:rPr lang="en-US" sz="2100" b="1" dirty="0"/>
              <a:t>Clinical features 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100" dirty="0"/>
              <a:t>Recurrent </a:t>
            </a:r>
            <a:r>
              <a:rPr lang="en-US" sz="2100" dirty="0" err="1"/>
              <a:t>sinubacterial</a:t>
            </a:r>
            <a:r>
              <a:rPr lang="en-US" sz="2100" dirty="0"/>
              <a:t> infections, respiratory infections, encapsulated bacteria Enteroviruses, Giardia </a:t>
            </a:r>
            <a:r>
              <a:rPr lang="en-US" sz="2100" dirty="0" err="1"/>
              <a:t>lambia</a:t>
            </a:r>
            <a:endParaRPr lang="en-US" sz="2100" dirty="0"/>
          </a:p>
          <a:p>
            <a:pPr marL="514350" indent="-514350">
              <a:buFont typeface="+mj-lt"/>
              <a:buAutoNum type="arabicPeriod"/>
            </a:pPr>
            <a:r>
              <a:rPr lang="en-US" sz="2100" dirty="0">
                <a:solidFill>
                  <a:srgbClr val="FF0000"/>
                </a:solidFill>
              </a:rPr>
              <a:t>Autoimmune</a:t>
            </a:r>
            <a:r>
              <a:rPr lang="en-US" sz="2100" dirty="0"/>
              <a:t> disorders in 25% (e.g., rheumatoid arthritis, autoimmune hemolytic anemia, immune thrombocytopenia, vitiligo)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100" dirty="0"/>
              <a:t>splenomegaly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100" dirty="0"/>
              <a:t>May evolve to lymphoma</a:t>
            </a:r>
          </a:p>
          <a:p>
            <a:r>
              <a:rPr lang="en-US" sz="2100" b="1" dirty="0"/>
              <a:t>Diagnosis : </a:t>
            </a:r>
            <a:r>
              <a:rPr lang="en-US" sz="2100" dirty="0"/>
              <a:t>Low </a:t>
            </a:r>
            <a:r>
              <a:rPr lang="en-US" sz="2100" dirty="0" err="1"/>
              <a:t>low</a:t>
            </a:r>
            <a:r>
              <a:rPr lang="en-US" sz="2100" dirty="0"/>
              <a:t> levels of IgG, IgA, and IgM </a:t>
            </a:r>
            <a:endParaRPr lang="en-US" sz="2100" b="1" dirty="0"/>
          </a:p>
          <a:p>
            <a:r>
              <a:rPr lang="en-US" sz="2100" b="1" dirty="0"/>
              <a:t>Treatment : </a:t>
            </a:r>
            <a:r>
              <a:rPr lang="en-US" sz="2100" dirty="0"/>
              <a:t>IVIG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545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D. Hyper-IgM syndrome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5" y="1828800"/>
            <a:ext cx="9144000" cy="5715000"/>
          </a:xfrm>
        </p:spPr>
        <p:txBody>
          <a:bodyPr>
            <a:normAutofit/>
          </a:bodyPr>
          <a:lstStyle/>
          <a:p>
            <a:r>
              <a:rPr lang="en-US" sz="2200" b="1" dirty="0"/>
              <a:t>It is characterized by a </a:t>
            </a:r>
            <a:r>
              <a:rPr lang="en-US" sz="2200" b="1" dirty="0">
                <a:solidFill>
                  <a:srgbClr val="FF0000"/>
                </a:solidFill>
              </a:rPr>
              <a:t>class-switching defect of Th cells.</a:t>
            </a:r>
          </a:p>
          <a:p>
            <a:r>
              <a:rPr lang="en-US" sz="2200" dirty="0">
                <a:solidFill>
                  <a:srgbClr val="FF0000"/>
                </a:solidFill>
              </a:rPr>
              <a:t>X-linked</a:t>
            </a:r>
            <a:r>
              <a:rPr lang="en-US" sz="2200" dirty="0"/>
              <a:t> recessive: most common type, due to </a:t>
            </a:r>
            <a:r>
              <a:rPr lang="en-US" sz="2200" dirty="0">
                <a:solidFill>
                  <a:srgbClr val="FF0000"/>
                </a:solidFill>
              </a:rPr>
              <a:t>defective CD40 receptor (CD L) </a:t>
            </a:r>
            <a:r>
              <a:rPr lang="en-US" sz="2200" dirty="0"/>
              <a:t>on T cells resulting in abnormal interaction between CD4 T cells and B cells</a:t>
            </a:r>
          </a:p>
          <a:p>
            <a:r>
              <a:rPr lang="en-US" sz="2200" dirty="0"/>
              <a:t>AR: less common, defect of </a:t>
            </a:r>
            <a:r>
              <a:rPr lang="en-US" sz="2200" dirty="0">
                <a:solidFill>
                  <a:srgbClr val="FF0000"/>
                </a:solidFill>
              </a:rPr>
              <a:t>CD40</a:t>
            </a:r>
            <a:r>
              <a:rPr lang="en-US" sz="2200" dirty="0"/>
              <a:t> synthesis on B cells</a:t>
            </a:r>
            <a:endParaRPr lang="en-US" sz="2200" b="1" dirty="0"/>
          </a:p>
          <a:p>
            <a:r>
              <a:rPr lang="en-US" sz="2200" b="1" dirty="0"/>
              <a:t>Clinical presentation 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Recurrent sinopulmonary infections (commonly Pneumocystis jirovecii and Histoplasma) Cryptosporidium enteritis, CMV hepatitis Failure to thrive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Recurrent </a:t>
            </a:r>
            <a:r>
              <a:rPr lang="en-US" sz="2200" dirty="0" err="1"/>
              <a:t>sinubacterial</a:t>
            </a:r>
            <a:r>
              <a:rPr lang="en-US" sz="2200" dirty="0"/>
              <a:t> infections, respiratory infections, encapsulated bacteria Enteroviruses, Giardia </a:t>
            </a:r>
            <a:r>
              <a:rPr lang="en-US" sz="2200" dirty="0" err="1"/>
              <a:t>lambia</a:t>
            </a:r>
            <a:endParaRPr lang="en-US" sz="2200" dirty="0"/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Neutropenia in 50%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D. Hyper-IgM syndrome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326" y="1905000"/>
            <a:ext cx="7969348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</a:t>
            </a:r>
            <a:r>
              <a:rPr lang="en-US" sz="2600" b="1" dirty="0"/>
              <a:t>Diagnosis 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↓ IgG, IgA, </a:t>
            </a:r>
            <a:r>
              <a:rPr lang="en-US" sz="2600" dirty="0" err="1"/>
              <a:t>IgE</a:t>
            </a:r>
            <a:r>
              <a:rPr lang="en-US" sz="2600" dirty="0"/>
              <a:t>,</a:t>
            </a:r>
            <a:r>
              <a:rPr lang="en-US" sz="2600" b="1" dirty="0">
                <a:solidFill>
                  <a:srgbClr val="FF0000"/>
                </a:solidFill>
              </a:rPr>
              <a:t>↑ IgM </a:t>
            </a:r>
          </a:p>
          <a:p>
            <a:endParaRPr lang="en-US" sz="2600" b="1" dirty="0"/>
          </a:p>
          <a:p>
            <a:r>
              <a:rPr lang="en-US" sz="2600" b="1" dirty="0"/>
              <a:t>Treatment 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IVIG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Prophylactic antibiotics for Pneumocystis </a:t>
            </a:r>
            <a:r>
              <a:rPr lang="en-US" sz="2600" dirty="0" err="1"/>
              <a:t>jirovecii</a:t>
            </a: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Recombinant human G-CSF for neutropenia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Stem cell transplantation may be curative.</a:t>
            </a:r>
          </a:p>
        </p:txBody>
      </p:sp>
    </p:spTree>
    <p:extLst>
      <p:ext uri="{BB962C8B-B14F-4D97-AF65-F5344CB8AC3E}">
        <p14:creationId xmlns:p14="http://schemas.microsoft.com/office/powerpoint/2010/main" val="279181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ass switch recombination/isot and more Flashcards | Memorang">
            <a:extLst>
              <a:ext uri="{FF2B5EF4-FFF2-40B4-BE49-F238E27FC236}">
                <a16:creationId xmlns:a16="http://schemas.microsoft.com/office/drawing/2014/main" id="{F1986DF4-BDCC-4929-9567-AACA1E38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647825"/>
            <a:ext cx="752475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51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D23BE-EABB-4D58-8392-0709FB200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1" y="152400"/>
            <a:ext cx="8991600" cy="1450757"/>
          </a:xfrm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rgbClr val="FF0000"/>
                </a:solidFill>
              </a:rPr>
              <a:t>2) Congenital T-cell immunodeficiencies and Mixed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AF108-ADFE-4487-9A79-64A713ABB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72" y="1752600"/>
            <a:ext cx="8862059" cy="4478866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Early</a:t>
            </a:r>
            <a:r>
              <a:rPr lang="en-US" sz="9600" b="1" dirty="0"/>
              <a:t> onset (before 6 months)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9600" dirty="0"/>
              <a:t>Characteristic infections: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9600" dirty="0"/>
              <a:t>Viral infections: EBV, CMV, HSV, VZV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9600" dirty="0"/>
              <a:t>Fungal infections: Aspergillus, Candida, Pneumocystis </a:t>
            </a:r>
            <a:r>
              <a:rPr lang="en-US" sz="9600" dirty="0" err="1"/>
              <a:t>jirovecii</a:t>
            </a:r>
            <a:endParaRPr lang="en-US" sz="9600" dirty="0"/>
          </a:p>
          <a:p>
            <a:pPr marL="514350" indent="-514350">
              <a:buFont typeface="+mj-lt"/>
              <a:buAutoNum type="arabicPeriod"/>
            </a:pPr>
            <a:r>
              <a:rPr lang="en-US" sz="9600" dirty="0"/>
              <a:t>Bacterial: Salmonella, Syphilis, T.B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9600" dirty="0"/>
              <a:t>Protozoa: Toxoplasmosis, cryptosporidium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r>
              <a:rPr lang="en-US" sz="9600" dirty="0"/>
              <a:t>Low absolute lymphocytic count (</a:t>
            </a:r>
            <a:r>
              <a:rPr lang="en-US" sz="9600" dirty="0">
                <a:solidFill>
                  <a:srgbClr val="FF0000"/>
                </a:solidFill>
              </a:rPr>
              <a:t>ALC</a:t>
            </a:r>
            <a:r>
              <a:rPr lang="en-US" sz="9600" dirty="0"/>
              <a:t>) is characteristic</a:t>
            </a:r>
          </a:p>
          <a:p>
            <a:r>
              <a:rPr lang="en-US" sz="9600" dirty="0"/>
              <a:t>Low CD3</a:t>
            </a:r>
            <a:r>
              <a:rPr lang="en-US" sz="9600" dirty="0">
                <a:solidFill>
                  <a:srgbClr val="FF0000"/>
                </a:solidFill>
              </a:rPr>
              <a:t>, CD4, CD8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9600" dirty="0"/>
              <a:t>No induration response after </a:t>
            </a:r>
            <a:r>
              <a:rPr lang="en-US" sz="9600" dirty="0" err="1"/>
              <a:t>C.albican</a:t>
            </a:r>
            <a:r>
              <a:rPr lang="en-US" sz="9600" dirty="0"/>
              <a:t> intradermal test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54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77" y="266700"/>
            <a:ext cx="8273845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A. </a:t>
            </a:r>
            <a:r>
              <a:rPr lang="en-US" b="1" dirty="0" err="1">
                <a:solidFill>
                  <a:srgbClr val="FF0000"/>
                </a:solidFill>
              </a:rPr>
              <a:t>DiGeorge</a:t>
            </a:r>
            <a:r>
              <a:rPr lang="en-US" b="1" dirty="0">
                <a:solidFill>
                  <a:srgbClr val="FF0000"/>
                </a:solidFill>
              </a:rPr>
              <a:t>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5334000" cy="41148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Autosomal dominant</a:t>
            </a:r>
            <a:r>
              <a:rPr lang="en-US" sz="3000" dirty="0"/>
              <a:t>; microdeletion at chromosome 22 </a:t>
            </a:r>
            <a:r>
              <a:rPr lang="en-US" sz="3000" dirty="0">
                <a:solidFill>
                  <a:srgbClr val="FF0000"/>
                </a:solidFill>
              </a:rPr>
              <a:t>(22q11.2</a:t>
            </a:r>
            <a:r>
              <a:rPr lang="en-US" sz="3000" dirty="0"/>
              <a:t>), resulting in defective development of the </a:t>
            </a:r>
            <a:r>
              <a:rPr lang="en-US" sz="3000" dirty="0">
                <a:solidFill>
                  <a:srgbClr val="FF0000"/>
                </a:solidFill>
              </a:rPr>
              <a:t>third and fourth pharyngeal pouches </a:t>
            </a:r>
            <a:r>
              <a:rPr lang="en-US" sz="3000" dirty="0"/>
              <a:t>leading to </a:t>
            </a:r>
            <a:r>
              <a:rPr lang="en-US" sz="3000" dirty="0">
                <a:solidFill>
                  <a:srgbClr val="FF0000"/>
                </a:solidFill>
              </a:rPr>
              <a:t>hypoplastic thymus and parathyroids </a:t>
            </a:r>
          </a:p>
          <a:p>
            <a:endParaRPr lang="en-US" b="1" dirty="0"/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019300"/>
            <a:ext cx="3656115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9C75-7EDB-44CD-8123-5685CE41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500" b="1" dirty="0">
                <a:solidFill>
                  <a:srgbClr val="FF0000"/>
                </a:solidFill>
              </a:rPr>
              <a:t>CATCH 22</a:t>
            </a:r>
            <a:endParaRPr lang="en-US" sz="5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9AF78-C71A-46CC-A2A2-0187C9ED4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" y="1905000"/>
            <a:ext cx="8061960" cy="4326466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sz="2700" dirty="0">
                <a:solidFill>
                  <a:srgbClr val="FF0000"/>
                </a:solidFill>
              </a:rPr>
              <a:t>C</a:t>
            </a:r>
            <a:r>
              <a:rPr lang="en-US" sz="2700" dirty="0"/>
              <a:t>ardiac anomalies </a:t>
            </a:r>
            <a:r>
              <a:rPr lang="en-US" sz="2700" dirty="0" err="1"/>
              <a:t>Conotruncal</a:t>
            </a:r>
            <a:r>
              <a:rPr lang="en-US" sz="2700" dirty="0"/>
              <a:t> abnormalities (e.g., </a:t>
            </a:r>
            <a:r>
              <a:rPr lang="en-US" sz="2700" dirty="0">
                <a:solidFill>
                  <a:srgbClr val="FF0000"/>
                </a:solidFill>
              </a:rPr>
              <a:t>tetralogy</a:t>
            </a:r>
            <a:r>
              <a:rPr lang="en-US" sz="2700" dirty="0"/>
              <a:t> of Fallot or persistent truncus arteriosus) Ventricular septal defect (VSD) Atrial septal defect (ASD) </a:t>
            </a:r>
          </a:p>
          <a:p>
            <a:pPr marL="514350" indent="-514350">
              <a:buAutoNum type="arabicPeriod"/>
            </a:pPr>
            <a:r>
              <a:rPr lang="en-US" sz="2700" dirty="0">
                <a:solidFill>
                  <a:srgbClr val="FF0000"/>
                </a:solidFill>
              </a:rPr>
              <a:t>A</a:t>
            </a:r>
            <a:r>
              <a:rPr lang="en-US" sz="2700" dirty="0"/>
              <a:t>nomalous face: low set ears, hypertelorism, downward slanting of palpebral fissure, short smooth philtrum, fish mouth</a:t>
            </a:r>
          </a:p>
          <a:p>
            <a:pPr marL="514350" indent="-514350">
              <a:buAutoNum type="arabicPeriod"/>
            </a:pPr>
            <a:r>
              <a:rPr lang="en-US" sz="2700" dirty="0">
                <a:solidFill>
                  <a:srgbClr val="FF0000"/>
                </a:solidFill>
              </a:rPr>
              <a:t>T</a:t>
            </a:r>
            <a:r>
              <a:rPr lang="en-US" sz="2700" dirty="0"/>
              <a:t>hymus aplasia/hypoplasia: recurrent infections (viral/fungal/PCP pneumonia) due to T-cell deficiency</a:t>
            </a:r>
          </a:p>
          <a:p>
            <a:pPr marL="514350" indent="-514350">
              <a:buAutoNum type="arabicPeriod"/>
            </a:pPr>
            <a:r>
              <a:rPr lang="en-US" sz="2700" dirty="0">
                <a:solidFill>
                  <a:srgbClr val="FF0000"/>
                </a:solidFill>
              </a:rPr>
              <a:t>C</a:t>
            </a:r>
            <a:r>
              <a:rPr lang="en-US" sz="2700" dirty="0"/>
              <a:t>left palate </a:t>
            </a:r>
          </a:p>
          <a:p>
            <a:pPr marL="514350" indent="-514350">
              <a:buAutoNum type="arabicPeriod"/>
            </a:pPr>
            <a:r>
              <a:rPr lang="en-US" sz="2700" dirty="0">
                <a:solidFill>
                  <a:srgbClr val="FF0000"/>
                </a:solidFill>
              </a:rPr>
              <a:t>H</a:t>
            </a:r>
            <a:r>
              <a:rPr lang="en-US" sz="2700" dirty="0"/>
              <a:t>ypoparathyroidism: hypocalcemia with tetany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690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-304800"/>
            <a:ext cx="7543800" cy="14507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A. </a:t>
            </a:r>
            <a:r>
              <a:rPr lang="en-US" b="1" dirty="0" err="1">
                <a:solidFill>
                  <a:srgbClr val="FF0000"/>
                </a:solidFill>
              </a:rPr>
              <a:t>DiGeorge</a:t>
            </a:r>
            <a:r>
              <a:rPr lang="en-US" b="1" dirty="0">
                <a:solidFill>
                  <a:srgbClr val="FF0000"/>
                </a:solidFill>
              </a:rPr>
              <a:t>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295400"/>
            <a:ext cx="8762999" cy="4023360"/>
          </a:xfrm>
        </p:spPr>
        <p:txBody>
          <a:bodyPr>
            <a:noAutofit/>
          </a:bodyPr>
          <a:lstStyle/>
          <a:p>
            <a:r>
              <a:rPr lang="en-US" sz="2800" b="1" dirty="0"/>
              <a:t>Diagnosis: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Detection of </a:t>
            </a:r>
            <a:r>
              <a:rPr lang="en-US" sz="2200" dirty="0">
                <a:solidFill>
                  <a:srgbClr val="FF0000"/>
                </a:solidFill>
              </a:rPr>
              <a:t>22q11.2</a:t>
            </a:r>
            <a:r>
              <a:rPr lang="en-US" sz="2200" dirty="0"/>
              <a:t> deletion via fluorescence in situ hybridization (FISH)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↓ PTH and Ca2+ ↓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Low T-lymphocyte count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CXR: absence of </a:t>
            </a:r>
            <a:r>
              <a:rPr lang="en-US" sz="2200" dirty="0" err="1"/>
              <a:t>thymic</a:t>
            </a:r>
            <a:r>
              <a:rPr lang="en-US" sz="2200" dirty="0"/>
              <a:t> shadow</a:t>
            </a:r>
            <a:endParaRPr lang="en-US" sz="500" b="1" dirty="0"/>
          </a:p>
          <a:p>
            <a:r>
              <a:rPr lang="en-US" sz="2800" b="1" dirty="0"/>
              <a:t>Treatment</a:t>
            </a:r>
            <a:r>
              <a:rPr lang="en-US" sz="2200" dirty="0"/>
              <a:t>  : Immune deficiency treatment Antibiotics, virostatics, and antimycotics PCP prophylaxis Consider bone marrow transplant and/or IVIG Possible thymus transplantation  </a:t>
            </a:r>
          </a:p>
          <a:p>
            <a:endParaRPr lang="en-US" sz="500" b="1" dirty="0"/>
          </a:p>
          <a:p>
            <a:r>
              <a:rPr lang="en-US" sz="2800" b="1" dirty="0"/>
              <a:t>Prognosis</a:t>
            </a:r>
            <a:r>
              <a:rPr lang="en-US" sz="2200" dirty="0"/>
              <a:t>: poor if not treated (patients usually do not survive beyond childhood)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FD6C2-C2CD-49F4-95B4-13D23BA88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5856288"/>
            <a:ext cx="8229600" cy="727074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Sail sign (thymus)    No sail sign</a:t>
            </a:r>
          </a:p>
        </p:txBody>
      </p:sp>
      <p:pic>
        <p:nvPicPr>
          <p:cNvPr id="5122" name="Picture 2" descr="PDF) Sail sign, significance in paediatrics and review of literature">
            <a:extLst>
              <a:ext uri="{FF2B5EF4-FFF2-40B4-BE49-F238E27FC236}">
                <a16:creationId xmlns:a16="http://schemas.microsoft.com/office/drawing/2014/main" id="{F2B006D0-3388-4998-B49F-68CC255B1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30" y="680013"/>
            <a:ext cx="4381500" cy="516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iGeorge Syndrome in a Newborn - A Diagnostic Challenge">
            <a:extLst>
              <a:ext uri="{FF2B5EF4-FFF2-40B4-BE49-F238E27FC236}">
                <a16:creationId xmlns:a16="http://schemas.microsoft.com/office/drawing/2014/main" id="{439B7484-19CB-4B84-9E6A-6DF68680F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46138"/>
            <a:ext cx="368923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872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04800"/>
            <a:ext cx="7543800" cy="14507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B. </a:t>
            </a:r>
            <a:r>
              <a:rPr lang="en-US" b="1" dirty="0">
                <a:solidFill>
                  <a:srgbClr val="FF0000"/>
                </a:solidFill>
              </a:rPr>
              <a:t>IL-12 receptor deficiency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67486"/>
            <a:ext cx="8915400" cy="4953000"/>
          </a:xfrm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AR</a:t>
            </a:r>
            <a:r>
              <a:rPr lang="en-US" sz="2500" dirty="0"/>
              <a:t>, Impaired </a:t>
            </a:r>
            <a:r>
              <a:rPr lang="en-US" sz="2500" dirty="0">
                <a:solidFill>
                  <a:srgbClr val="FF0000"/>
                </a:solidFill>
              </a:rPr>
              <a:t>Th1 response </a:t>
            </a:r>
            <a:r>
              <a:rPr lang="en-US" sz="2500" dirty="0"/>
              <a:t>due to </a:t>
            </a:r>
            <a:r>
              <a:rPr lang="en-US" sz="2500" dirty="0">
                <a:solidFill>
                  <a:srgbClr val="FF0000"/>
                </a:solidFill>
              </a:rPr>
              <a:t>↓ IL-12 receptors </a:t>
            </a:r>
            <a:endParaRPr lang="en-US" sz="2500" dirty="0"/>
          </a:p>
          <a:p>
            <a:r>
              <a:rPr lang="en-US" sz="2500" b="1" dirty="0"/>
              <a:t>Clinical features :</a:t>
            </a:r>
          </a:p>
          <a:p>
            <a:r>
              <a:rPr lang="en-US" sz="2500" dirty="0"/>
              <a:t>The age of onset varies (depends on the age at exposure to causative pathogens): ∼ 1–3 years of age</a:t>
            </a:r>
          </a:p>
          <a:p>
            <a:r>
              <a:rPr lang="en-US" sz="2500" dirty="0"/>
              <a:t>Features of disseminated disease </a:t>
            </a:r>
            <a:r>
              <a:rPr lang="en-US" sz="2500" dirty="0">
                <a:solidFill>
                  <a:srgbClr val="FF0000"/>
                </a:solidFill>
              </a:rPr>
              <a:t>Mycobacterial</a:t>
            </a:r>
            <a:r>
              <a:rPr lang="en-US" sz="2500" dirty="0"/>
              <a:t> infections (e.g., developing tuberculosis after BCG vaccination) and Fungal infections </a:t>
            </a:r>
          </a:p>
          <a:p>
            <a:endParaRPr lang="en-US" sz="1000" b="1" dirty="0"/>
          </a:p>
          <a:p>
            <a:r>
              <a:rPr lang="en-US" sz="2500" b="1" dirty="0"/>
              <a:t>Diagnosis:</a:t>
            </a:r>
            <a:r>
              <a:rPr lang="en-US" sz="2500" dirty="0"/>
              <a:t> ↓ IFN-</a:t>
            </a:r>
            <a:r>
              <a:rPr lang="el-GR" sz="2500" dirty="0"/>
              <a:t>γ </a:t>
            </a:r>
            <a:endParaRPr lang="en-US" sz="2500" dirty="0"/>
          </a:p>
          <a:p>
            <a:endParaRPr lang="en-US" sz="1000" b="1" dirty="0"/>
          </a:p>
          <a:p>
            <a:r>
              <a:rPr lang="en-US" sz="2500" b="1" dirty="0"/>
              <a:t>Treatment:</a:t>
            </a:r>
            <a:r>
              <a:rPr lang="en-US" sz="2500" dirty="0"/>
              <a:t> antibiotics and IFN-</a:t>
            </a:r>
            <a:r>
              <a:rPr lang="el-GR" sz="2500" dirty="0"/>
              <a:t>γ </a:t>
            </a:r>
            <a:r>
              <a:rPr lang="en-US" sz="2500" dirty="0"/>
              <a:t>therapy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Introduction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" y="1676400"/>
            <a:ext cx="8001000" cy="51816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000" b="1" dirty="0">
                <a:solidFill>
                  <a:srgbClr val="FF0000"/>
                </a:solidFill>
              </a:rPr>
              <a:t>Congenital immunodeficiency </a:t>
            </a:r>
            <a:r>
              <a:rPr lang="en-US" dirty="0">
                <a:solidFill>
                  <a:schemeClr val="tx1"/>
                </a:solidFill>
              </a:rPr>
              <a:t>disorders are characterized by a deficiency, absence, or defect in one or more of the main components of the immune system. </a:t>
            </a: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These disorders are genetically determined and typically manifest during infancy and childhood </a:t>
            </a:r>
            <a:r>
              <a:rPr lang="en-US" b="1" dirty="0">
                <a:solidFill>
                  <a:srgbClr val="FF0000"/>
                </a:solidFill>
              </a:rPr>
              <a:t>as frequent, chronic, opportunistic infections also Resistant to treatment or Caused by unusual organisms.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59321-AB41-4DFC-98C6-DC4398084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152400"/>
            <a:ext cx="7543800" cy="14507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B. </a:t>
            </a:r>
            <a:r>
              <a:rPr lang="en-US" b="1" dirty="0">
                <a:solidFill>
                  <a:srgbClr val="FF0000"/>
                </a:solidFill>
              </a:rPr>
              <a:t>IL-12 receptor deficiency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CECF4-C615-4F3C-BE7E-C36F81CAF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61625"/>
            <a:ext cx="4038600" cy="4525963"/>
          </a:xfrm>
        </p:spPr>
        <p:txBody>
          <a:bodyPr>
            <a:normAutofit/>
          </a:bodyPr>
          <a:lstStyle/>
          <a:p>
            <a:r>
              <a:rPr lang="en-US" sz="2300" b="1" dirty="0">
                <a:solidFill>
                  <a:srgbClr val="FF0000"/>
                </a:solidFill>
              </a:rPr>
              <a:t>Normally</a:t>
            </a:r>
            <a:r>
              <a:rPr lang="en-US" sz="2300" b="1" dirty="0"/>
              <a:t>, macrophages and APC  release IL-</a:t>
            </a:r>
            <a:r>
              <a:rPr lang="en-US" sz="2300" b="1" dirty="0">
                <a:solidFill>
                  <a:srgbClr val="FF0000"/>
                </a:solidFill>
              </a:rPr>
              <a:t>12</a:t>
            </a:r>
            <a:r>
              <a:rPr lang="en-US" sz="2300" b="1" dirty="0"/>
              <a:t> → Th0 cells transformation to T1 type → release of </a:t>
            </a:r>
            <a:r>
              <a:rPr lang="en-US" sz="2300" b="1" dirty="0">
                <a:solidFill>
                  <a:srgbClr val="FF0000"/>
                </a:solidFill>
              </a:rPr>
              <a:t>IFN-</a:t>
            </a:r>
            <a:r>
              <a:rPr lang="el-GR" sz="2300" b="1" dirty="0">
                <a:solidFill>
                  <a:srgbClr val="FF0000"/>
                </a:solidFill>
              </a:rPr>
              <a:t>γ </a:t>
            </a:r>
            <a:r>
              <a:rPr lang="en-US" sz="2300" b="1" dirty="0"/>
              <a:t>to activate macrophages </a:t>
            </a:r>
          </a:p>
          <a:p>
            <a:endParaRPr lang="en-US" sz="2300" b="1" dirty="0"/>
          </a:p>
          <a:p>
            <a:r>
              <a:rPr lang="en-US" sz="2300" b="1" dirty="0"/>
              <a:t>Defective </a:t>
            </a:r>
            <a:r>
              <a:rPr lang="en-US" sz="2300" b="1" dirty="0">
                <a:solidFill>
                  <a:srgbClr val="FF0000"/>
                </a:solidFill>
              </a:rPr>
              <a:t>IL-12 receptors: </a:t>
            </a:r>
            <a:r>
              <a:rPr lang="en-US" sz="2300" b="1" dirty="0"/>
              <a:t>macrophages cannot activate Th0 to transform to Th1 </a:t>
            </a:r>
            <a:r>
              <a:rPr lang="en-US" sz="2300" b="1" dirty="0">
                <a:sym typeface="Wingdings" panose="05000000000000000000" pitchFamily="2" charset="2"/>
              </a:rPr>
              <a:t> low</a:t>
            </a:r>
            <a:r>
              <a:rPr lang="en-US" sz="2300" b="1" dirty="0"/>
              <a:t> IFN-</a:t>
            </a:r>
            <a:r>
              <a:rPr lang="el-GR" sz="2300" b="1" dirty="0"/>
              <a:t>γ → </a:t>
            </a:r>
            <a:r>
              <a:rPr lang="en-US" sz="2300" b="1" dirty="0"/>
              <a:t>no cytotoxicity in cells infected with </a:t>
            </a:r>
            <a:r>
              <a:rPr lang="en-US" sz="2300" b="1" dirty="0">
                <a:solidFill>
                  <a:srgbClr val="FF0000"/>
                </a:solidFill>
              </a:rPr>
              <a:t>intracellular pathogens </a:t>
            </a:r>
            <a:r>
              <a:rPr lang="en-US" sz="2300" b="1" dirty="0"/>
              <a:t>(e.g., Mycobacteria)</a:t>
            </a:r>
          </a:p>
        </p:txBody>
      </p:sp>
      <p:pic>
        <p:nvPicPr>
          <p:cNvPr id="6146" name="Picture 2" descr="TH1 and TH2 Lymphocyte Development and Regulation of TH Cell–Mediated  Immune Responses of the Skin - Journal of Investigative Dermatology  Symposium Proceedings">
            <a:extLst>
              <a:ext uri="{FF2B5EF4-FFF2-40B4-BE49-F238E27FC236}">
                <a16:creationId xmlns:a16="http://schemas.microsoft.com/office/drawing/2014/main" id="{6ACBB20B-630E-473C-A9F2-E705E41DD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75925"/>
            <a:ext cx="4343400" cy="429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605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271A1-CC2F-4333-92B4-DAD74F7F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75" y="0"/>
            <a:ext cx="8839200" cy="14507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C. </a:t>
            </a:r>
            <a:r>
              <a:rPr lang="en-US" b="1" dirty="0" err="1">
                <a:solidFill>
                  <a:srgbClr val="FF0000"/>
                </a:solidFill>
              </a:rPr>
              <a:t>Wiskott</a:t>
            </a:r>
            <a:r>
              <a:rPr lang="en-US" b="1" dirty="0">
                <a:solidFill>
                  <a:srgbClr val="FF0000"/>
                </a:solidFill>
              </a:rPr>
              <a:t>-Aldrich syndrome (WAS)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C9BF3-8169-42E0-830A-E0515D64D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66118"/>
            <a:ext cx="4724400" cy="4525963"/>
          </a:xfrm>
        </p:spPr>
        <p:txBody>
          <a:bodyPr>
            <a:norm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GB" sz="2700" dirty="0">
                <a:solidFill>
                  <a:srgbClr val="FF0000"/>
                </a:solidFill>
              </a:rPr>
              <a:t>X</a:t>
            </a:r>
            <a:r>
              <a:rPr lang="en-GB" sz="2700" dirty="0"/>
              <a:t>-linked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2700" dirty="0"/>
              <a:t>Mutation on </a:t>
            </a:r>
            <a:r>
              <a:rPr lang="en-GB" sz="2700" dirty="0">
                <a:solidFill>
                  <a:srgbClr val="FF0000"/>
                </a:solidFill>
              </a:rPr>
              <a:t>WAS gene</a:t>
            </a:r>
            <a:r>
              <a:rPr lang="en-GB" sz="2700" dirty="0"/>
              <a:t>: leukocytes and platelets unable to recognize actin cytoskeleton-&gt; defective antigen presentation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2700" dirty="0"/>
              <a:t>Triad of : </a:t>
            </a:r>
            <a:r>
              <a:rPr lang="en-GB" sz="2700" dirty="0">
                <a:solidFill>
                  <a:srgbClr val="FF0000"/>
                </a:solidFill>
              </a:rPr>
              <a:t>Thrombocytopenia, eczema, immunodeficiency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2700" dirty="0"/>
              <a:t>Onset after birth</a:t>
            </a:r>
            <a:r>
              <a:rPr lang="en-GB" sz="2700" dirty="0">
                <a:solidFill>
                  <a:srgbClr val="FF0000"/>
                </a:solidFill>
              </a:rPr>
              <a:t>  </a:t>
            </a:r>
          </a:p>
        </p:txBody>
      </p:sp>
      <p:pic>
        <p:nvPicPr>
          <p:cNvPr id="7170" name="Picture 2" descr="Wiskott–Aldrich syndrome - Wikipedia">
            <a:extLst>
              <a:ext uri="{FF2B5EF4-FFF2-40B4-BE49-F238E27FC236}">
                <a16:creationId xmlns:a16="http://schemas.microsoft.com/office/drawing/2014/main" id="{7B24567D-B5F8-4787-8574-B3A7641BE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62200"/>
            <a:ext cx="382317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294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271A1-CC2F-4333-92B4-DAD74F7F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" y="381000"/>
            <a:ext cx="8625840" cy="116119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C. </a:t>
            </a:r>
            <a:r>
              <a:rPr lang="en-US" b="1" dirty="0" err="1">
                <a:solidFill>
                  <a:srgbClr val="FF0000"/>
                </a:solidFill>
              </a:rPr>
              <a:t>Wiskott</a:t>
            </a:r>
            <a:r>
              <a:rPr lang="en-US" b="1" dirty="0">
                <a:solidFill>
                  <a:srgbClr val="FF0000"/>
                </a:solidFill>
              </a:rPr>
              <a:t>-Aldrich syndrome (WAS)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C9BF3-8169-42E0-830A-E0515D64D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1905000"/>
            <a:ext cx="8915400" cy="4525963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800" b="1" dirty="0"/>
              <a:t> Diagnosis</a:t>
            </a:r>
          </a:p>
          <a:p>
            <a:pPr marL="457200" indent="-457200" algn="l" rtl="0" fontAlgn="base">
              <a:buFont typeface="+mj-lt"/>
              <a:buAutoNum type="arabicPeriod"/>
            </a:pPr>
            <a:r>
              <a:rPr lang="en-GB" sz="2500" dirty="0"/>
              <a:t>Low IgM, normal IgG, </a:t>
            </a:r>
            <a:r>
              <a:rPr lang="en-GB" sz="2500" dirty="0">
                <a:solidFill>
                  <a:srgbClr val="FF0000"/>
                </a:solidFill>
              </a:rPr>
              <a:t>High</a:t>
            </a:r>
            <a:r>
              <a:rPr lang="en-GB" sz="2500" dirty="0"/>
              <a:t> </a:t>
            </a:r>
            <a:r>
              <a:rPr lang="en-GB" sz="2500" dirty="0" err="1">
                <a:solidFill>
                  <a:srgbClr val="FF0000"/>
                </a:solidFill>
              </a:rPr>
              <a:t>IgE</a:t>
            </a:r>
            <a:r>
              <a:rPr lang="en-GB" sz="2500" dirty="0"/>
              <a:t>, IgA </a:t>
            </a:r>
          </a:p>
          <a:p>
            <a:pPr marL="457200" indent="-457200" algn="l" rtl="0" fontAlgn="base">
              <a:buFont typeface="+mj-lt"/>
              <a:buAutoNum type="arabicPeriod"/>
            </a:pPr>
            <a:r>
              <a:rPr lang="en-GB" sz="2500" dirty="0"/>
              <a:t>Thrombocytopenia</a:t>
            </a:r>
          </a:p>
          <a:p>
            <a:pPr marL="457200" indent="-457200" algn="l" rtl="0" fontAlgn="base">
              <a:buFont typeface="+mj-lt"/>
              <a:buAutoNum type="arabicPeriod"/>
            </a:pPr>
            <a:r>
              <a:rPr lang="en-US" sz="2800" dirty="0"/>
              <a:t>Genetic analysis (confirmatory test): mutated </a:t>
            </a:r>
            <a:r>
              <a:rPr lang="en-US" sz="2800" dirty="0" err="1"/>
              <a:t>WASp</a:t>
            </a:r>
            <a:r>
              <a:rPr lang="en-US" sz="2800" dirty="0"/>
              <a:t> gene</a:t>
            </a:r>
          </a:p>
          <a:p>
            <a:pPr marL="0" indent="0" algn="l" rtl="0" fontAlgn="base">
              <a:buNone/>
            </a:pPr>
            <a:endParaRPr lang="en-GB" sz="2500" dirty="0"/>
          </a:p>
          <a:p>
            <a:pPr fontAlgn="base"/>
            <a:r>
              <a:rPr lang="en-GB" sz="2800" b="1" dirty="0"/>
              <a:t>Treatment: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GB" sz="2500" dirty="0"/>
              <a:t>BMT 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GB" sz="2500" dirty="0"/>
              <a:t>IVIG, Prophylactic antibiotics and platelets transfusion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831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38BBE-F378-4822-B695-1121E4DA2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2400"/>
            <a:ext cx="7543800" cy="14507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D. Ataxia telangiectasia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D3285-FB56-4AA6-A25A-6BCA50796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05000"/>
            <a:ext cx="5105400" cy="4419600"/>
          </a:xfrm>
        </p:spPr>
        <p:txBody>
          <a:bodyPr>
            <a:normAutofit fontScale="77500" lnSpcReduction="2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3400" b="1" dirty="0">
                <a:solidFill>
                  <a:srgbClr val="FF0000"/>
                </a:solidFill>
              </a:rPr>
              <a:t>AR</a:t>
            </a:r>
            <a:r>
              <a:rPr lang="en-GB" sz="3400" dirty="0"/>
              <a:t>, defect in ATM gene ---&gt; Defect in dsDNA repair ---&gt; accumulation of DNA breaks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3400" b="1" dirty="0"/>
              <a:t>Clinical presentation:  </a:t>
            </a:r>
          </a:p>
          <a:p>
            <a:pPr marL="514350" indent="-514350" algn="l" rtl="0" fontAlgn="base">
              <a:buFont typeface="+mj-lt"/>
              <a:buAutoNum type="arabicPeriod"/>
            </a:pPr>
            <a:r>
              <a:rPr lang="en-US" sz="3400" dirty="0"/>
              <a:t>triad of : Progressive </a:t>
            </a:r>
            <a:r>
              <a:rPr lang="en-US" sz="3400" dirty="0">
                <a:solidFill>
                  <a:srgbClr val="FF0000"/>
                </a:solidFill>
              </a:rPr>
              <a:t>ataxia</a:t>
            </a:r>
            <a:r>
              <a:rPr lang="en-US" sz="3400" dirty="0"/>
              <a:t> due to cerebellar atrophy, </a:t>
            </a:r>
            <a:r>
              <a:rPr lang="en-US" sz="3400" dirty="0">
                <a:solidFill>
                  <a:srgbClr val="FF0000"/>
                </a:solidFill>
              </a:rPr>
              <a:t>oculocutaneous</a:t>
            </a:r>
            <a:r>
              <a:rPr lang="en-US" sz="3400" dirty="0"/>
              <a:t> </a:t>
            </a:r>
            <a:r>
              <a:rPr lang="en-US" sz="3400" dirty="0">
                <a:solidFill>
                  <a:srgbClr val="FF0000"/>
                </a:solidFill>
              </a:rPr>
              <a:t>telangiectasia</a:t>
            </a:r>
            <a:r>
              <a:rPr lang="en-US" sz="3400" dirty="0"/>
              <a:t> 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/>
              <a:t>and low IgA </a:t>
            </a:r>
            <a:r>
              <a:rPr lang="en-US" sz="3400" dirty="0">
                <a:solidFill>
                  <a:srgbClr val="FF0000"/>
                </a:solidFill>
              </a:rPr>
              <a:t>deficiency</a:t>
            </a:r>
            <a:r>
              <a:rPr lang="en-US" sz="3400" dirty="0"/>
              <a:t> (ear infections, sinusitis, pneumonia) </a:t>
            </a:r>
          </a:p>
          <a:p>
            <a:pPr marL="514350" indent="-514350" algn="l" rtl="0" fontAlgn="base">
              <a:buFont typeface="+mj-lt"/>
              <a:buAutoNum type="arabicPeriod"/>
            </a:pPr>
            <a:r>
              <a:rPr lang="en-US" sz="3400" dirty="0"/>
              <a:t>Increased risk of malignancy (e.g., lymphoma and leukemia) and increased sensitivity to radiation </a:t>
            </a:r>
          </a:p>
          <a:p>
            <a:pPr marL="514350" indent="-514350" algn="l" rtl="0" fontAlgn="base">
              <a:buFont typeface="+mj-lt"/>
              <a:buAutoNum type="arabicPeriod"/>
            </a:pPr>
            <a:endParaRPr lang="en-GB" sz="7200" dirty="0"/>
          </a:p>
          <a:p>
            <a:pPr fontAlgn="base"/>
            <a:endParaRPr lang="en-GB" sz="3200" dirty="0"/>
          </a:p>
          <a:p>
            <a:endParaRPr lang="en-US" dirty="0"/>
          </a:p>
        </p:txBody>
      </p:sp>
      <p:pic>
        <p:nvPicPr>
          <p:cNvPr id="8194" name="Picture 2" descr="The clinical variability of Ataxia Telangiectasia – an update - ACNR |  Paper &amp;amp; Online Neurology Journal ACNR | Paper &amp;amp; Online Neurology Journal">
            <a:extLst>
              <a:ext uri="{FF2B5EF4-FFF2-40B4-BE49-F238E27FC236}">
                <a16:creationId xmlns:a16="http://schemas.microsoft.com/office/drawing/2014/main" id="{7897B501-368A-4758-A25B-2F2EA638B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71800"/>
            <a:ext cx="3557588" cy="208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147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38BBE-F378-4822-B695-1121E4DA2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30" y="228600"/>
            <a:ext cx="7543800" cy="145075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D. Ataxia telangiectasia 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D3285-FB56-4AA6-A25A-6BCA50796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785860" cy="5745162"/>
          </a:xfrm>
        </p:spPr>
        <p:txBody>
          <a:bodyPr>
            <a:noAutofit/>
          </a:bodyPr>
          <a:lstStyle/>
          <a:p>
            <a:pPr fontAlgn="base"/>
            <a:r>
              <a:rPr lang="en-GB" sz="2800" b="1" dirty="0"/>
              <a:t>Diagnosis</a:t>
            </a:r>
            <a:r>
              <a:rPr lang="en-GB" sz="2800" dirty="0"/>
              <a:t> : 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sz="1800" dirty="0"/>
              <a:t>Low IgA, IgG, </a:t>
            </a:r>
            <a:r>
              <a:rPr lang="en-GB" sz="1800" dirty="0" err="1"/>
              <a:t>IgE</a:t>
            </a:r>
            <a:r>
              <a:rPr lang="en-GB" sz="1800" dirty="0"/>
              <a:t> 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sz="1800" dirty="0"/>
              <a:t>lymphopenia 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sz="1800" dirty="0"/>
              <a:t>High </a:t>
            </a:r>
            <a:r>
              <a:rPr lang="en-GB" sz="1800" dirty="0">
                <a:solidFill>
                  <a:srgbClr val="FF0000"/>
                </a:solidFill>
              </a:rPr>
              <a:t>AFP</a:t>
            </a:r>
            <a:r>
              <a:rPr lang="en-GB" sz="1800" dirty="0"/>
              <a:t>  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sz="1800" dirty="0"/>
              <a:t>Genetic study for ATM gene 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1800" dirty="0"/>
              <a:t>MRI: cerebellar (vermis) atrophy</a:t>
            </a:r>
          </a:p>
          <a:p>
            <a:r>
              <a:rPr lang="en-US" sz="2800" b="1" dirty="0"/>
              <a:t>Treatment</a:t>
            </a:r>
            <a:r>
              <a:rPr lang="en-US" b="1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Antibiotic therapy: for acute infection and/or prophylaxis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IVIG therapy, depending on the severity of Ig deficiency </a:t>
            </a:r>
          </a:p>
          <a:p>
            <a:r>
              <a:rPr lang="en-US" sz="2800" b="1" dirty="0"/>
              <a:t>Prognosis</a:t>
            </a:r>
            <a:r>
              <a:rPr lang="en-US" b="1" dirty="0"/>
              <a:t>: Variable rate of progression Affected individuals typically require a wheelchair by adolescence. Malignancy is the most common cause of death. [33] Average life expectancy: 25 years of age</a:t>
            </a:r>
            <a:r>
              <a:rPr lang="en-GB" b="1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8965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500" b="1" dirty="0">
                <a:solidFill>
                  <a:srgbClr val="FF0000"/>
                </a:solidFill>
              </a:rPr>
              <a:t>3) Congenital Combined immunodeficiency</a:t>
            </a:r>
            <a:endParaRPr lang="en-US" sz="5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061960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dirty="0"/>
              <a:t>A rare genetic condition caused by numerous genetic mutations that result in the defective development of </a:t>
            </a:r>
            <a:r>
              <a:rPr lang="en-US" sz="2200" b="1" dirty="0">
                <a:solidFill>
                  <a:srgbClr val="FF0000"/>
                </a:solidFill>
              </a:rPr>
              <a:t>functional B cells and T cells.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/>
              <a:t>Most common defect </a:t>
            </a:r>
            <a:r>
              <a:rPr lang="en-US" sz="2200" b="1" dirty="0">
                <a:solidFill>
                  <a:srgbClr val="FF0000"/>
                </a:solidFill>
              </a:rPr>
              <a:t>is X-linked recessive</a:t>
            </a:r>
            <a:r>
              <a:rPr lang="en-US" sz="2200" b="1" dirty="0"/>
              <a:t>: mutations in the gene encoding the common gamma chain → defective gamma chain receptor in IL-2R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/>
              <a:t>Less common Autosomal recessive Adenosine deaminase (ADA) deficiency → accumulation of toxic metabolites (deoxyadenosine and dATP) and disrupted purine metabolism → Clinical features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/>
              <a:t>Severe, recurrent infections: bacterial diarrhea, chronic candidiasis (thrush), viral and protozoal infections, and FTT . Lymph nodes and tonsils may be absent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b="1" dirty="0">
                <a:solidFill>
                  <a:srgbClr val="FF0000"/>
                </a:solidFill>
              </a:rPr>
              <a:t>Congenital combined immunodeficiencies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771358"/>
            <a:ext cx="8915400" cy="5334000"/>
          </a:xfrm>
        </p:spPr>
        <p:txBody>
          <a:bodyPr>
            <a:normAutofit/>
          </a:bodyPr>
          <a:lstStyle/>
          <a:p>
            <a:r>
              <a:rPr lang="en-US" sz="2500" b="1" dirty="0"/>
              <a:t>Diagnosis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Flow cytometry: absent T and B cells markers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CXR: absent thymic shadow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Genetic diagnosis</a:t>
            </a:r>
            <a:endParaRPr lang="en-US" b="1" dirty="0"/>
          </a:p>
          <a:p>
            <a:r>
              <a:rPr lang="en-US" sz="2500" b="1" dirty="0"/>
              <a:t>Treatment 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Bone marrow transplant or stem cell transplantation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IVIG, PCP prophylaxis </a:t>
            </a:r>
          </a:p>
          <a:p>
            <a:endParaRPr lang="en-US" b="1" dirty="0"/>
          </a:p>
          <a:p>
            <a:r>
              <a:rPr lang="en-US" sz="2500" b="1" dirty="0"/>
              <a:t>Prognosis: often fatal in the first year of life if left untreated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1E9E2-7626-4C63-8A22-DE28D4BBD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-17585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en-US" sz="5500" b="1" dirty="0">
                <a:solidFill>
                  <a:srgbClr val="FF0000"/>
                </a:solidFill>
              </a:rPr>
              <a:t>4) Complement disorders</a:t>
            </a:r>
            <a:endParaRPr lang="en-US" sz="55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2887F-FD55-4F28-8B30-748E0FE52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lassical pathway &#10;ag.ab complex &#10;Clq binding &#10;Cls activation &#10;C4b2a &#10;3 convertas &#10;Lectin pathway &#10;MBL &#10;Mannose on pathogen surface &#10;MASP-I IMASP-2 activation &#10;C4b2a &#10;3 convertas &#10;3 convertas &#10;C3b &#10;C452a3b &#10;5 converta C3bBb3b &#10;Membrane attack complex &#10;Altemative pathway &#10;Spontaneous hydrolysis of C3 &#10;and deposition of C3b &#10;on pathogen surface &#10;Factor B binding &#10;Factor D &#10;C3bBb &#10;3 convertase &#10;Overview of pathways of complement activation ">
            <a:extLst>
              <a:ext uri="{FF2B5EF4-FFF2-40B4-BE49-F238E27FC236}">
                <a16:creationId xmlns:a16="http://schemas.microsoft.com/office/drawing/2014/main" id="{B10DCE64-651A-4A38-8103-DE28969FF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600200"/>
            <a:ext cx="9058275" cy="498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640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A. C1 esterase inhibitor deficiency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45734"/>
            <a:ext cx="8458199" cy="447886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AD</a:t>
            </a:r>
            <a:r>
              <a:rPr lang="en-US" sz="2200" dirty="0"/>
              <a:t>, Unregulated activation of kallikrein → </a:t>
            </a:r>
            <a:r>
              <a:rPr lang="en-US" sz="2200" dirty="0">
                <a:solidFill>
                  <a:srgbClr val="FF0000"/>
                </a:solidFill>
              </a:rPr>
              <a:t>↑</a:t>
            </a:r>
            <a:r>
              <a:rPr lang="en-US" sz="2200" dirty="0"/>
              <a:t> bradykinin → angioedema </a:t>
            </a:r>
          </a:p>
          <a:p>
            <a:endParaRPr lang="en-US" sz="1000" b="1" dirty="0"/>
          </a:p>
          <a:p>
            <a:r>
              <a:rPr lang="en-US" sz="2200" b="1" dirty="0"/>
              <a:t>Clinical feature: </a:t>
            </a:r>
            <a:r>
              <a:rPr lang="en-US" sz="2200" dirty="0"/>
              <a:t>Recurrent angioedemas provoked by triggers, e.g., trauma, surgery, infections, and drugs. Airway edemas can be life-threatening.</a:t>
            </a:r>
          </a:p>
          <a:p>
            <a:endParaRPr lang="en-US" sz="1000" b="1" dirty="0"/>
          </a:p>
          <a:p>
            <a:r>
              <a:rPr lang="en-US" sz="2200" b="1" dirty="0"/>
              <a:t>Diagnosis : </a:t>
            </a:r>
            <a:r>
              <a:rPr lang="en-US" sz="2200" dirty="0"/>
              <a:t>low</a:t>
            </a:r>
            <a:r>
              <a:rPr lang="en-US" sz="2200" b="1" dirty="0"/>
              <a:t> </a:t>
            </a:r>
            <a:r>
              <a:rPr lang="en-US" sz="2200" dirty="0">
                <a:solidFill>
                  <a:srgbClr val="FF0000"/>
                </a:solidFill>
              </a:rPr>
              <a:t>CH50 assay </a:t>
            </a:r>
            <a:r>
              <a:rPr lang="en-US" sz="2200" dirty="0"/>
              <a:t>screening test, ↑</a:t>
            </a:r>
            <a:r>
              <a:rPr lang="en-US" sz="2200" dirty="0">
                <a:solidFill>
                  <a:srgbClr val="FF0000"/>
                </a:solidFill>
              </a:rPr>
              <a:t>Bradykinin, </a:t>
            </a:r>
            <a:r>
              <a:rPr lang="en-US" sz="2200" dirty="0"/>
              <a:t>levels Low </a:t>
            </a:r>
            <a:r>
              <a:rPr lang="en-US" sz="2200" dirty="0">
                <a:solidFill>
                  <a:srgbClr val="FF0000"/>
                </a:solidFill>
              </a:rPr>
              <a:t>CD2, C4 </a:t>
            </a:r>
            <a:r>
              <a:rPr lang="en-US" sz="2200" dirty="0"/>
              <a:t>levels</a:t>
            </a:r>
          </a:p>
          <a:p>
            <a:pPr marL="0" indent="0">
              <a:buNone/>
            </a:pPr>
            <a:endParaRPr lang="en-US" sz="1000" dirty="0"/>
          </a:p>
          <a:p>
            <a:pPr fontAlgn="base"/>
            <a:r>
              <a:rPr lang="en-US" sz="2200" b="1" dirty="0"/>
              <a:t>Treatment : </a:t>
            </a:r>
            <a:r>
              <a:rPr lang="en-GB" sz="2200" dirty="0"/>
              <a:t>FFP for acute attack and Danazol for prophylaxis: increases level of C1 esterase </a:t>
            </a:r>
            <a:r>
              <a:rPr lang="en-GB" sz="2200" dirty="0" err="1"/>
              <a:t>inhibtor</a:t>
            </a:r>
            <a:endParaRPr lang="en-GB" sz="22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25521-D6AC-4F61-9A61-09EED01DE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B71DE-E673-4517-84AC-64A93EC70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Treatment of ACEi-induced angioedema">
            <a:extLst>
              <a:ext uri="{FF2B5EF4-FFF2-40B4-BE49-F238E27FC236}">
                <a16:creationId xmlns:a16="http://schemas.microsoft.com/office/drawing/2014/main" id="{47229BC0-9831-4462-A595-447E2EAE8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38"/>
            <a:ext cx="9144000" cy="562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845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9144000" cy="1828800"/>
          </a:xfrm>
        </p:spPr>
        <p:txBody>
          <a:bodyPr>
            <a:normAutofit/>
          </a:bodyPr>
          <a:lstStyle/>
          <a:p>
            <a:r>
              <a:rPr lang="en-US" sz="5500" b="1" dirty="0"/>
              <a:t>Who is expected to have immunodeficiency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AutoNum type="arabicPeriod"/>
            </a:pPr>
            <a:r>
              <a:rPr lang="en-US" sz="9200" dirty="0"/>
              <a:t>Two or more sepsis or meningitis </a:t>
            </a:r>
            <a:r>
              <a:rPr lang="en-US" sz="9200" dirty="0">
                <a:solidFill>
                  <a:srgbClr val="FF0000"/>
                </a:solidFill>
              </a:rPr>
              <a:t>per life</a:t>
            </a:r>
          </a:p>
          <a:p>
            <a:pPr marL="514350" indent="-514350">
              <a:buAutoNum type="arabicPeriod"/>
            </a:pPr>
            <a:r>
              <a:rPr lang="en-US" sz="9200" dirty="0"/>
              <a:t>Two or more systemic infections </a:t>
            </a:r>
            <a:r>
              <a:rPr lang="en-US" sz="9200" dirty="0">
                <a:solidFill>
                  <a:srgbClr val="FF0000"/>
                </a:solidFill>
              </a:rPr>
              <a:t>within one year</a:t>
            </a:r>
            <a:r>
              <a:rPr lang="en-US" sz="9200" dirty="0"/>
              <a:t>: Pneumonia, sinusitis, Cellulitis, abscess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9200" dirty="0"/>
              <a:t>Four or more new ear infections within </a:t>
            </a:r>
            <a:r>
              <a:rPr lang="en-US" sz="9200" dirty="0">
                <a:solidFill>
                  <a:srgbClr val="FF0000"/>
                </a:solidFill>
              </a:rPr>
              <a:t>1 year</a:t>
            </a:r>
            <a:r>
              <a:rPr lang="en-US" sz="9200" dirty="0"/>
              <a:t>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9200" dirty="0"/>
              <a:t>Two or more months on antibiotics with little effect</a:t>
            </a:r>
          </a:p>
          <a:p>
            <a:pPr marL="514350" indent="-514350">
              <a:buAutoNum type="arabicPeriod"/>
            </a:pPr>
            <a:r>
              <a:rPr lang="en-US" sz="9200" dirty="0"/>
              <a:t>Unusual </a:t>
            </a:r>
            <a:r>
              <a:rPr lang="en-US" sz="9200" dirty="0">
                <a:solidFill>
                  <a:srgbClr val="FF0000"/>
                </a:solidFill>
              </a:rPr>
              <a:t>site: </a:t>
            </a:r>
            <a:r>
              <a:rPr lang="en-US" sz="9200" dirty="0"/>
              <a:t>Brain, liver</a:t>
            </a:r>
          </a:p>
          <a:p>
            <a:pPr marL="514350" indent="-514350">
              <a:buAutoNum type="arabicPeriod"/>
            </a:pPr>
            <a:r>
              <a:rPr lang="en-US" sz="9200" dirty="0"/>
              <a:t>Persistent thrush in mouth or fungal infection on skin</a:t>
            </a:r>
          </a:p>
          <a:p>
            <a:pPr marL="514350" indent="-514350">
              <a:buAutoNum type="arabicPeriod"/>
            </a:pPr>
            <a:r>
              <a:rPr lang="en-US" sz="9200" dirty="0"/>
              <a:t>Unusual </a:t>
            </a:r>
            <a:r>
              <a:rPr lang="en-US" sz="9200" dirty="0">
                <a:solidFill>
                  <a:srgbClr val="FF0000"/>
                </a:solidFill>
              </a:rPr>
              <a:t>severity</a:t>
            </a:r>
          </a:p>
          <a:p>
            <a:pPr marL="514350" indent="-514350">
              <a:buAutoNum type="arabicPeriod"/>
            </a:pPr>
            <a:r>
              <a:rPr lang="en-US" sz="9200" dirty="0"/>
              <a:t>Unusual </a:t>
            </a:r>
            <a:r>
              <a:rPr lang="en-US" sz="9200" dirty="0">
                <a:solidFill>
                  <a:srgbClr val="FF0000"/>
                </a:solidFill>
              </a:rPr>
              <a:t>organism</a:t>
            </a:r>
          </a:p>
          <a:p>
            <a:pPr marL="514350" indent="-514350">
              <a:buAutoNum type="arabicPeriod"/>
            </a:pPr>
            <a:r>
              <a:rPr lang="en-US" sz="9200" dirty="0"/>
              <a:t>FTT with dysmorphic features</a:t>
            </a:r>
          </a:p>
          <a:p>
            <a:pPr marL="514350" indent="-514350">
              <a:buAutoNum type="arabicPeriod"/>
            </a:pPr>
            <a:r>
              <a:rPr lang="en-US" sz="9200" dirty="0"/>
              <a:t>A family history of immunodeficiency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5AA2C-384D-474E-9FB7-33ADA41DD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286604"/>
            <a:ext cx="8061959" cy="1450757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rgbClr val="FF0000"/>
                </a:solidFill>
              </a:rPr>
              <a:t>B. Other Complement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97C30-9021-4B77-B545-A4D778946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99" y="1905000"/>
            <a:ext cx="8290561" cy="4478866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500" dirty="0"/>
              <a:t> </a:t>
            </a:r>
            <a:r>
              <a:rPr lang="en-GB" sz="2700" dirty="0"/>
              <a:t>C1, C2, C4: recurrent sinopulmonary infections + O. Media + encapsulated infections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700" dirty="0"/>
              <a:t> Increased immune complexes disease ---&gt; </a:t>
            </a:r>
            <a:r>
              <a:rPr lang="en-GB" sz="2700" dirty="0">
                <a:solidFill>
                  <a:srgbClr val="FF0000"/>
                </a:solidFill>
              </a:rPr>
              <a:t>SLE</a:t>
            </a:r>
            <a:r>
              <a:rPr lang="en-GB" sz="2700" dirty="0"/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700" dirty="0"/>
              <a:t> C3: risk of </a:t>
            </a:r>
            <a:r>
              <a:rPr lang="en-GB" sz="2700" dirty="0">
                <a:solidFill>
                  <a:srgbClr val="FF0000"/>
                </a:solidFill>
              </a:rPr>
              <a:t>encapsulated</a:t>
            </a:r>
            <a:r>
              <a:rPr lang="en-GB" sz="2700" dirty="0"/>
              <a:t> infections (</a:t>
            </a:r>
            <a:r>
              <a:rPr lang="en-US" sz="2700" dirty="0"/>
              <a:t>impaired opsonization mediated by C3b)</a:t>
            </a:r>
            <a:endParaRPr lang="en-GB" sz="2700" dirty="0"/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700" dirty="0"/>
              <a:t> C5-C9 (Membrane attack complex): recurrent </a:t>
            </a:r>
            <a:r>
              <a:rPr lang="en-GB" sz="2700" dirty="0" err="1">
                <a:solidFill>
                  <a:srgbClr val="FF0000"/>
                </a:solidFill>
              </a:rPr>
              <a:t>Nisseria</a:t>
            </a:r>
            <a:r>
              <a:rPr lang="en-GB" sz="2700" dirty="0">
                <a:solidFill>
                  <a:srgbClr val="FF0000"/>
                </a:solidFill>
              </a:rPr>
              <a:t> meningitidis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700" dirty="0"/>
              <a:t> All are associated with low CH50</a:t>
            </a:r>
          </a:p>
        </p:txBody>
      </p:sp>
    </p:spTree>
    <p:extLst>
      <p:ext uri="{BB962C8B-B14F-4D97-AF65-F5344CB8AC3E}">
        <p14:creationId xmlns:p14="http://schemas.microsoft.com/office/powerpoint/2010/main" val="12623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0101-F891-4352-A29C-9215D9DCD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0"/>
            <a:ext cx="7543801" cy="4023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Congenital neutrophil and phagocyte disorders</a:t>
            </a:r>
          </a:p>
        </p:txBody>
      </p:sp>
    </p:spTree>
    <p:extLst>
      <p:ext uri="{BB962C8B-B14F-4D97-AF65-F5344CB8AC3E}">
        <p14:creationId xmlns:p14="http://schemas.microsoft.com/office/powerpoint/2010/main" val="1247415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8A94D-9D1C-405A-996E-C9362F46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>
                <a:solidFill>
                  <a:srgbClr val="FF0000"/>
                </a:solidFill>
              </a:rPr>
              <a:t>A. Chronic granulomatous disease (CGD)</a:t>
            </a: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FD9E1-5839-4F00-AD24-1B5A43A0D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905000"/>
            <a:ext cx="8229600" cy="5257800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FF0000"/>
                </a:solidFill>
              </a:rPr>
              <a:t>X-linked</a:t>
            </a:r>
            <a:r>
              <a:rPr lang="en-GB" sz="2600" dirty="0"/>
              <a:t> (70%) or </a:t>
            </a:r>
            <a:r>
              <a:rPr lang="en-GB" sz="2600" dirty="0">
                <a:solidFill>
                  <a:srgbClr val="FF0000"/>
                </a:solidFill>
              </a:rPr>
              <a:t>AR</a:t>
            </a:r>
            <a:r>
              <a:rPr lang="en-GB" sz="2600" dirty="0"/>
              <a:t> , defect </a:t>
            </a:r>
            <a:r>
              <a:rPr lang="en-GB" sz="2600" dirty="0">
                <a:solidFill>
                  <a:srgbClr val="FF0000"/>
                </a:solidFill>
              </a:rPr>
              <a:t>in NAPDH oxidase</a:t>
            </a:r>
            <a:r>
              <a:rPr lang="en-GB" sz="2600" dirty="0"/>
              <a:t>, no H2O2 and bleach ---&gt; no oxygen dependant killing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GB" sz="2600" dirty="0"/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600" dirty="0"/>
              <a:t>Recurrent </a:t>
            </a:r>
            <a:r>
              <a:rPr lang="en-GB" sz="2600" dirty="0">
                <a:solidFill>
                  <a:srgbClr val="FF0000"/>
                </a:solidFill>
              </a:rPr>
              <a:t>Catalase</a:t>
            </a:r>
            <a:r>
              <a:rPr lang="en-GB" sz="2600" dirty="0"/>
              <a:t> positive infections : Staph aureus, B . </a:t>
            </a:r>
            <a:r>
              <a:rPr lang="en-GB" sz="2600" dirty="0" err="1"/>
              <a:t>Cepacia</a:t>
            </a:r>
            <a:r>
              <a:rPr lang="en-GB" sz="2600" dirty="0"/>
              <a:t>, Serratia, Nocardia , </a:t>
            </a:r>
            <a:r>
              <a:rPr lang="en-GB" sz="2600" dirty="0" err="1"/>
              <a:t>Sallmonela</a:t>
            </a:r>
            <a:r>
              <a:rPr lang="en-GB" sz="2600" dirty="0"/>
              <a:t> , </a:t>
            </a:r>
            <a:r>
              <a:rPr lang="en-GB" sz="2600" dirty="0" err="1"/>
              <a:t>Aspergellus</a:t>
            </a:r>
            <a:r>
              <a:rPr lang="en-GB" sz="2600" dirty="0"/>
              <a:t>.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GB" sz="2600" dirty="0"/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600" dirty="0"/>
              <a:t>Recurrent infections, such as pneumonia, skin or soft tissue infections, Lymphadenopathy and splenomegaly.</a:t>
            </a:r>
          </a:p>
        </p:txBody>
      </p:sp>
    </p:spTree>
    <p:extLst>
      <p:ext uri="{BB962C8B-B14F-4D97-AF65-F5344CB8AC3E}">
        <p14:creationId xmlns:p14="http://schemas.microsoft.com/office/powerpoint/2010/main" val="3448226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8A94D-9D1C-405A-996E-C9362F46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>
                <a:solidFill>
                  <a:srgbClr val="FF0000"/>
                </a:solidFill>
              </a:rPr>
              <a:t>A. Chronic granulomatous disease (CGD)</a:t>
            </a:r>
            <a:endParaRPr lang="en-US" sz="5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FD9E1-5839-4F00-AD24-1B5A43A0D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761979"/>
            <a:ext cx="8229600" cy="5257800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3000" b="1" dirty="0"/>
              <a:t>Diagnosis</a:t>
            </a:r>
            <a:r>
              <a:rPr lang="en-GB" sz="3000" dirty="0"/>
              <a:t> 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GB" sz="2500" dirty="0" err="1"/>
              <a:t>Dihydrorhdmine</a:t>
            </a:r>
            <a:r>
              <a:rPr lang="en-GB" sz="2500" dirty="0"/>
              <a:t> DHR test = measure H2O2 in phagocytes  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GB" sz="2500" dirty="0"/>
              <a:t>NBT test (may be inaccurate) 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GB" sz="2500" dirty="0"/>
              <a:t>Genetic diagnosis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GB" sz="1000" dirty="0"/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3000" b="1" dirty="0"/>
              <a:t>Treatment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GB" sz="2500" dirty="0"/>
              <a:t>Prophylaxis (</a:t>
            </a:r>
            <a:r>
              <a:rPr lang="en-GB" sz="2500" dirty="0" err="1"/>
              <a:t>bactrim</a:t>
            </a:r>
            <a:r>
              <a:rPr lang="en-GB" sz="2500" dirty="0"/>
              <a:t> and itraconazole daily decrease infection 70% 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GB" sz="2500" dirty="0"/>
              <a:t>Weekly INF-G  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GB" sz="2500" dirty="0"/>
              <a:t>BMT curative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41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hronic Granulomatous Disease | Concise Medical Knowledge">
            <a:extLst>
              <a:ext uri="{FF2B5EF4-FFF2-40B4-BE49-F238E27FC236}">
                <a16:creationId xmlns:a16="http://schemas.microsoft.com/office/drawing/2014/main" id="{98454E44-E81F-4221-93D4-B0BCDB72C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6838"/>
            <a:ext cx="9144000" cy="412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3049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خط يد&#10;&#10;تم إنشاء الوصف تلقائياً">
            <a:extLst>
              <a:ext uri="{FF2B5EF4-FFF2-40B4-BE49-F238E27FC236}">
                <a16:creationId xmlns:a16="http://schemas.microsoft.com/office/drawing/2014/main" id="{BC0F91DD-696C-BAF5-D85F-C78CD4924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2" y="890124"/>
            <a:ext cx="9170064" cy="507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156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B. Leukocyte adhesion deficiency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" y="1771358"/>
            <a:ext cx="8671560" cy="50292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AR</a:t>
            </a:r>
            <a:r>
              <a:rPr lang="en-US" sz="2500" dirty="0"/>
              <a:t>, Absent LFA-1 (CD18) protein → impaired leukocyte </a:t>
            </a:r>
            <a:r>
              <a:rPr lang="en-US" sz="2500" dirty="0">
                <a:solidFill>
                  <a:srgbClr val="FF0000"/>
                </a:solidFill>
              </a:rPr>
              <a:t>migration</a:t>
            </a:r>
          </a:p>
          <a:p>
            <a:r>
              <a:rPr lang="en-US" sz="2500" dirty="0"/>
              <a:t> </a:t>
            </a:r>
            <a:endParaRPr lang="en-US" sz="1000" dirty="0"/>
          </a:p>
          <a:p>
            <a:r>
              <a:rPr lang="en-US" sz="2500" b="1" dirty="0"/>
              <a:t>Clinical feature :</a:t>
            </a:r>
            <a:r>
              <a:rPr lang="en-US" sz="2500" dirty="0"/>
              <a:t>Recurrent </a:t>
            </a:r>
            <a:r>
              <a:rPr lang="en-US" sz="2500" dirty="0">
                <a:solidFill>
                  <a:srgbClr val="FF0000"/>
                </a:solidFill>
              </a:rPr>
              <a:t>nonsuppurative</a:t>
            </a:r>
            <a:r>
              <a:rPr lang="en-US" sz="2500" dirty="0"/>
              <a:t> bacterial infections of skin and GI system, and </a:t>
            </a:r>
            <a:r>
              <a:rPr lang="en-US" sz="2500" dirty="0">
                <a:solidFill>
                  <a:srgbClr val="FF0000"/>
                </a:solidFill>
              </a:rPr>
              <a:t>Delayed</a:t>
            </a:r>
            <a:r>
              <a:rPr lang="en-US" sz="2500" dirty="0"/>
              <a:t> separation of the umbilical cord</a:t>
            </a:r>
          </a:p>
          <a:p>
            <a:endParaRPr lang="en-US" sz="1000" b="1" dirty="0"/>
          </a:p>
          <a:p>
            <a:r>
              <a:rPr lang="en-US" sz="2500" b="1" dirty="0"/>
              <a:t>Diagnosis 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solidFill>
                  <a:srgbClr val="FF0000"/>
                </a:solidFill>
              </a:rPr>
              <a:t>Leukocytosis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/>
              <a:t>Flow cytometry: absent </a:t>
            </a:r>
            <a:r>
              <a:rPr lang="en-US" sz="2500" dirty="0">
                <a:solidFill>
                  <a:srgbClr val="FF0000"/>
                </a:solidFill>
              </a:rPr>
              <a:t>CD18</a:t>
            </a:r>
          </a:p>
          <a:p>
            <a:pPr marL="514350" indent="-514350">
              <a:buFont typeface="+mj-lt"/>
              <a:buAutoNum type="arabicPeriod"/>
            </a:pPr>
            <a:endParaRPr lang="en-US" sz="1000" b="1" dirty="0"/>
          </a:p>
          <a:p>
            <a:pPr marL="0" indent="0">
              <a:buNone/>
            </a:pPr>
            <a:r>
              <a:rPr lang="en-US" sz="2500" b="1" dirty="0"/>
              <a:t>Treatment :</a:t>
            </a:r>
            <a:r>
              <a:rPr lang="en-US" sz="2500" dirty="0"/>
              <a:t>Treatment of infections and Bone marrow transplant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نص, لقطة شاشة&#10;&#10;تم إنشاء الوصف تلقائياً">
            <a:extLst>
              <a:ext uri="{FF2B5EF4-FFF2-40B4-BE49-F238E27FC236}">
                <a16:creationId xmlns:a16="http://schemas.microsoft.com/office/drawing/2014/main" id="{E4F52167-7BD1-3AC3-A53F-6DB176B2E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67" y="738003"/>
            <a:ext cx="9219334" cy="538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400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E5EE4BB-9C10-3273-705F-A38BF0E1A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" y="995023"/>
            <a:ext cx="9050013" cy="4867954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4C34CB3A-F315-583D-0653-1EBFA5648337}"/>
              </a:ext>
            </a:extLst>
          </p:cNvPr>
          <p:cNvSpPr/>
          <p:nvPr/>
        </p:nvSpPr>
        <p:spPr>
          <a:xfrm>
            <a:off x="-152400" y="5257800"/>
            <a:ext cx="10668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344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70BB1-CC14-4775-8784-55B1D6B81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110674"/>
            <a:ext cx="7543800" cy="14507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C. </a:t>
            </a:r>
            <a:r>
              <a:rPr lang="en-US" b="1" dirty="0" err="1">
                <a:solidFill>
                  <a:srgbClr val="FF0000"/>
                </a:solidFill>
              </a:rPr>
              <a:t>Chédiak</a:t>
            </a:r>
            <a:r>
              <a:rPr lang="en-US" b="1" dirty="0">
                <a:solidFill>
                  <a:srgbClr val="FF0000"/>
                </a:solidFill>
              </a:rPr>
              <a:t>-Higashi syndrome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F4DC2-A50C-48CE-A30D-20433B329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52" y="1702193"/>
            <a:ext cx="5792153" cy="4708525"/>
          </a:xfrm>
        </p:spPr>
        <p:txBody>
          <a:bodyPr>
            <a:normAutofit fontScale="92500" lnSpcReduction="2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FF0000"/>
                </a:solidFill>
              </a:rPr>
              <a:t>AR</a:t>
            </a:r>
            <a:r>
              <a:rPr lang="en-GB" sz="2500" dirty="0"/>
              <a:t>, Defect in phagosomes lysosomes fusion (LYST gene)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500" b="1" dirty="0"/>
              <a:t>Clinical presentation: 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GB" sz="2500" dirty="0"/>
              <a:t>Partial Albinism 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GB" sz="2500" dirty="0"/>
              <a:t>Pyogenic infection: cutaneous and sinopulmonary  infections esp. staph and GAS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GB" sz="2500" dirty="0"/>
              <a:t>Peripheral neuropathy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800" b="1" dirty="0"/>
              <a:t>Diagnosis</a:t>
            </a:r>
            <a:r>
              <a:rPr lang="en-US" sz="2800" dirty="0"/>
              <a:t>:</a:t>
            </a:r>
          </a:p>
          <a:p>
            <a:pPr marL="514350" indent="-514350" algn="l" rtl="0" fontAlgn="base">
              <a:buFont typeface="+mj-lt"/>
              <a:buAutoNum type="arabicPeriod"/>
            </a:pPr>
            <a:r>
              <a:rPr lang="en-US" sz="2800" dirty="0"/>
              <a:t>Peripheral smear: giant cytoplasmic </a:t>
            </a:r>
            <a:r>
              <a:rPr lang="en-US" sz="2800" dirty="0">
                <a:solidFill>
                  <a:srgbClr val="FF0000"/>
                </a:solidFill>
              </a:rPr>
              <a:t>granules</a:t>
            </a:r>
            <a:r>
              <a:rPr lang="en-US" sz="2800" dirty="0"/>
              <a:t> in granulocytes and platelets </a:t>
            </a:r>
          </a:p>
          <a:p>
            <a:pPr marL="514350" indent="-514350" algn="l" rtl="0" fontAlgn="base">
              <a:buFont typeface="+mj-lt"/>
              <a:buAutoNum type="arabicPeriod"/>
            </a:pPr>
            <a:r>
              <a:rPr lang="en-US" sz="2800" dirty="0"/>
              <a:t>Mild coagulation abnormalities</a:t>
            </a:r>
          </a:p>
          <a:p>
            <a:pPr fontAlgn="base"/>
            <a:r>
              <a:rPr lang="en-US" sz="2800" b="1" dirty="0">
                <a:solidFill>
                  <a:srgbClr val="FF0000"/>
                </a:solidFill>
              </a:rPr>
              <a:t>Treatment: BMT</a:t>
            </a:r>
          </a:p>
        </p:txBody>
      </p:sp>
      <p:pic>
        <p:nvPicPr>
          <p:cNvPr id="12290" name="Picture 2" descr="Blood smear for Chédiak-Higashi syndrome | Medical Laboratories">
            <a:extLst>
              <a:ext uri="{FF2B5EF4-FFF2-40B4-BE49-F238E27FC236}">
                <a16:creationId xmlns:a16="http://schemas.microsoft.com/office/drawing/2014/main" id="{9143D2F9-19DC-4A5C-841C-3FE31FAEC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7" y="4091623"/>
            <a:ext cx="2881313" cy="214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hediak-Higashi Syndrome - Ask Hematologist | Understand Hematology">
            <a:extLst>
              <a:ext uri="{FF2B5EF4-FFF2-40B4-BE49-F238E27FC236}">
                <a16:creationId xmlns:a16="http://schemas.microsoft.com/office/drawing/2014/main" id="{1B44A84A-4D2C-4970-A634-D331750F6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2881313" cy="253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72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43925-5ABF-45DA-91FD-FD37EDDF9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500" b="1" dirty="0"/>
              <a:t>Types of congenital immunodeficiency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23F95-6EF9-4653-9AFB-4DF418E81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981200"/>
            <a:ext cx="754380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Congenital B- cell immunodeficiency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Congenital T- cell and mixed immunodeficiency disorders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Congenital combined immunodeficiency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Congenital complement disorders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Congenital Phagocytic disorders</a:t>
            </a:r>
          </a:p>
        </p:txBody>
      </p:sp>
    </p:spTree>
    <p:extLst>
      <p:ext uri="{BB962C8B-B14F-4D97-AF65-F5344CB8AC3E}">
        <p14:creationId xmlns:p14="http://schemas.microsoft.com/office/powerpoint/2010/main" val="33524619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AB5B1-A7FA-4AD0-B491-0C60FDFE8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D. Hyper-</a:t>
            </a:r>
            <a:r>
              <a:rPr lang="en-US" b="1" dirty="0" err="1">
                <a:solidFill>
                  <a:srgbClr val="FF0000"/>
                </a:solidFill>
              </a:rPr>
              <a:t>IgE</a:t>
            </a:r>
            <a:r>
              <a:rPr lang="en-US" b="1" dirty="0">
                <a:solidFill>
                  <a:srgbClr val="FF0000"/>
                </a:solidFill>
              </a:rPr>
              <a:t> syndrome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(Job syndrome)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E11A4-107E-4D61-838F-920BA9BDA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737361"/>
            <a:ext cx="8458199" cy="4555066"/>
          </a:xfrm>
        </p:spPr>
        <p:txBody>
          <a:bodyPr>
            <a:normAutofit fontScale="92500"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3000" b="1" dirty="0">
                <a:solidFill>
                  <a:srgbClr val="FF0000"/>
                </a:solidFill>
              </a:rPr>
              <a:t>AD</a:t>
            </a:r>
            <a:r>
              <a:rPr lang="en-GB" sz="2400" dirty="0"/>
              <a:t>, Deficiency in </a:t>
            </a:r>
            <a:r>
              <a:rPr lang="en-GB" sz="2400" dirty="0">
                <a:solidFill>
                  <a:srgbClr val="FF0000"/>
                </a:solidFill>
              </a:rPr>
              <a:t>Th17</a:t>
            </a:r>
            <a:r>
              <a:rPr lang="en-GB" sz="2400" dirty="0"/>
              <a:t> due to </a:t>
            </a:r>
            <a:r>
              <a:rPr lang="en-GB" sz="2400" dirty="0">
                <a:solidFill>
                  <a:srgbClr val="FF0000"/>
                </a:solidFill>
              </a:rPr>
              <a:t>STAT3</a:t>
            </a:r>
            <a:r>
              <a:rPr lang="en-GB" sz="2400" dirty="0"/>
              <a:t> mutation -&gt; impaired PMN recruitment and </a:t>
            </a:r>
            <a:r>
              <a:rPr lang="en-US" sz="2400" dirty="0">
                <a:solidFill>
                  <a:srgbClr val="FF0000"/>
                </a:solidFill>
              </a:rPr>
              <a:t>chemotaxis</a:t>
            </a:r>
            <a:endParaRPr lang="en-GB" sz="2400" dirty="0"/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b="1" dirty="0"/>
              <a:t>Clinical features:  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2400" dirty="0"/>
              <a:t>Recurrent bacterial (staphylococcal) infections (</a:t>
            </a:r>
            <a:r>
              <a:rPr lang="en-US" sz="2400" dirty="0">
                <a:solidFill>
                  <a:srgbClr val="FF0000"/>
                </a:solidFill>
              </a:rPr>
              <a:t>Cold</a:t>
            </a:r>
            <a:r>
              <a:rPr lang="en-US" sz="2400" dirty="0"/>
              <a:t> abscess)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GB" sz="2000" dirty="0"/>
              <a:t>Retained primary teeth 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GB" sz="2000" dirty="0"/>
              <a:t>Coarse facial features: Broad nose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GB" sz="2000" dirty="0"/>
              <a:t>Eczema 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GB" sz="2000" dirty="0"/>
              <a:t>Hyper </a:t>
            </a:r>
            <a:r>
              <a:rPr lang="en-GB" sz="2000" dirty="0" err="1"/>
              <a:t>IgE</a:t>
            </a:r>
            <a:r>
              <a:rPr lang="en-GB" sz="2000" dirty="0"/>
              <a:t> (eosinophilia) 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GB" sz="2000" dirty="0"/>
              <a:t>Fractures, scoliosis  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GB" sz="2000" dirty="0"/>
              <a:t>Onset after birth </a:t>
            </a:r>
            <a:endParaRPr lang="en-US" sz="2400" b="1" dirty="0"/>
          </a:p>
          <a:p>
            <a:pPr>
              <a:buNone/>
            </a:pPr>
            <a:r>
              <a:rPr lang="en-US" sz="2400" b="1" dirty="0"/>
              <a:t>Diagnosis :</a:t>
            </a:r>
            <a:r>
              <a:rPr lang="en-US" sz="2400" b="1" dirty="0">
                <a:solidFill>
                  <a:srgbClr val="FF0000"/>
                </a:solidFill>
              </a:rPr>
              <a:t>↑ </a:t>
            </a:r>
            <a:r>
              <a:rPr lang="en-US" sz="2400" b="1" dirty="0" err="1">
                <a:solidFill>
                  <a:srgbClr val="FF0000"/>
                </a:solidFill>
              </a:rPr>
              <a:t>IgE</a:t>
            </a:r>
            <a:r>
              <a:rPr lang="en-US" sz="2400" b="1" dirty="0">
                <a:solidFill>
                  <a:srgbClr val="FF0000"/>
                </a:solidFill>
              </a:rPr>
              <a:t> , eosinophilia </a:t>
            </a:r>
            <a:r>
              <a:rPr lang="en-US" sz="2400" dirty="0"/>
              <a:t>and genetic diagnosis</a:t>
            </a:r>
            <a:endParaRPr lang="en-US" sz="2400" b="1" dirty="0"/>
          </a:p>
          <a:p>
            <a:pPr>
              <a:buNone/>
            </a:pPr>
            <a:r>
              <a:rPr lang="en-US" sz="2400" b="1" dirty="0"/>
              <a:t>Treatment: </a:t>
            </a:r>
            <a:r>
              <a:rPr lang="en-US" sz="2400" dirty="0"/>
              <a:t>Antibiotics and prophylaxis IVIG (with penicillinase-resistant antibiotics)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939975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yper-IgE syndrome">
            <a:extLst>
              <a:ext uri="{FF2B5EF4-FFF2-40B4-BE49-F238E27FC236}">
                <a16:creationId xmlns:a16="http://schemas.microsoft.com/office/drawing/2014/main" id="{FC1ECA29-5213-403E-A4D7-7955C3AE0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4800600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yper-IgE syndrome — Medlibes: Online Medical Library">
            <a:extLst>
              <a:ext uri="{FF2B5EF4-FFF2-40B4-BE49-F238E27FC236}">
                <a16:creationId xmlns:a16="http://schemas.microsoft.com/office/drawing/2014/main" id="{98849222-BDBB-4A91-B535-319F52FA7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15181"/>
            <a:ext cx="3581400" cy="487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8289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500" b="1" dirty="0">
                <a:solidFill>
                  <a:srgbClr val="FF0000"/>
                </a:solidFill>
              </a:rPr>
              <a:t>E. Severe congenital neutropenia</a:t>
            </a:r>
            <a:endParaRPr lang="en-US" sz="5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2"/>
            <a:ext cx="8557260" cy="4876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AR or AD </a:t>
            </a:r>
            <a:r>
              <a:rPr lang="en-US" sz="2800" dirty="0"/>
              <a:t>Bone marrow failure of myeloid lineage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Clinical feature : </a:t>
            </a:r>
            <a:r>
              <a:rPr lang="en-US" sz="2800" dirty="0"/>
              <a:t>Recurrent bacterial infections, e.g. gingivitis, otitis media, respiratory infections, and cellulitis (Streptococcus and Staphylococcus) Oral ulcerations.</a:t>
            </a:r>
            <a:endParaRPr lang="en-US" sz="2800" b="1" dirty="0"/>
          </a:p>
          <a:p>
            <a:pPr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Diagnosis : </a:t>
            </a:r>
            <a:r>
              <a:rPr lang="en-US" sz="2800" dirty="0"/>
              <a:t>Absolute </a:t>
            </a:r>
            <a:r>
              <a:rPr lang="en-US" sz="2800" dirty="0">
                <a:solidFill>
                  <a:srgbClr val="FF0000"/>
                </a:solidFill>
              </a:rPr>
              <a:t>neutropenia</a:t>
            </a:r>
            <a:r>
              <a:rPr lang="en-US" sz="2800" dirty="0"/>
              <a:t>, </a:t>
            </a:r>
            <a:r>
              <a:rPr lang="en-GB" sz="2800" dirty="0"/>
              <a:t>eosinophilia, </a:t>
            </a:r>
            <a:r>
              <a:rPr lang="en-GB" sz="2800" dirty="0" err="1"/>
              <a:t>monocytosis</a:t>
            </a:r>
            <a:r>
              <a:rPr lang="en-GB" sz="2800" dirty="0"/>
              <a:t>, high platelets</a:t>
            </a:r>
            <a:endParaRPr lang="en-US" sz="2800" b="1" dirty="0"/>
          </a:p>
          <a:p>
            <a:pPr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Treatment : </a:t>
            </a:r>
            <a:r>
              <a:rPr lang="en-US" sz="2800" dirty="0"/>
              <a:t>G-CSF and BMT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EC3B-9FB8-4A95-9D86-A46762BA2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06" y="152400"/>
            <a:ext cx="7543800" cy="1450757"/>
          </a:xfrm>
        </p:spPr>
        <p:txBody>
          <a:bodyPr>
            <a:normAutofit/>
          </a:bodyPr>
          <a:lstStyle/>
          <a:p>
            <a:r>
              <a:rPr lang="en-GB" sz="6000" b="1" dirty="0">
                <a:solidFill>
                  <a:srgbClr val="FF0000"/>
                </a:solidFill>
              </a:rPr>
              <a:t>F. Cyclic neutropenia 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5F166-5DAE-4151-8FD5-022112FF6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405" y="1981200"/>
            <a:ext cx="7543801" cy="4023360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3500" dirty="0">
                <a:solidFill>
                  <a:srgbClr val="FF0000"/>
                </a:solidFill>
              </a:rPr>
              <a:t>AD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3500" dirty="0"/>
              <a:t>Every 21 days +- 3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3500" dirty="0"/>
              <a:t>Mouth ulcers, stomatitis, pharyngitis, pneumonia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3500" dirty="0"/>
              <a:t>Risk of </a:t>
            </a:r>
            <a:r>
              <a:rPr lang="en-GB" sz="3500" dirty="0" err="1"/>
              <a:t>C.perfringis</a:t>
            </a:r>
            <a:r>
              <a:rPr lang="en-GB" sz="3500" dirty="0"/>
              <a:t> sepsis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3500" dirty="0"/>
              <a:t>Tx: G-CSF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857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500" b="1" dirty="0"/>
              <a:t>Initial Screening Immunologic Testing</a:t>
            </a:r>
            <a:endParaRPr lang="en-US" sz="5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981200"/>
            <a:ext cx="8138160" cy="4023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b="1" dirty="0">
                <a:solidFill>
                  <a:srgbClr val="FF0000"/>
                </a:solidFill>
              </a:rPr>
              <a:t>CBC:</a:t>
            </a:r>
          </a:p>
          <a:p>
            <a:r>
              <a:rPr lang="en-US" sz="2500" dirty="0"/>
              <a:t>ALC: (normal result rules </a:t>
            </a:r>
            <a:r>
              <a:rPr lang="en-US" sz="2500" dirty="0">
                <a:solidFill>
                  <a:srgbClr val="FF0000"/>
                </a:solidFill>
              </a:rPr>
              <a:t>against T-cell </a:t>
            </a:r>
            <a:r>
              <a:rPr lang="en-US" sz="2500" dirty="0"/>
              <a:t>defect)</a:t>
            </a:r>
          </a:p>
          <a:p>
            <a:r>
              <a:rPr lang="en-US" sz="2500" dirty="0"/>
              <a:t>ANC (normal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/>
              <a:t>result rules </a:t>
            </a:r>
            <a:r>
              <a:rPr lang="en-US" sz="2500" dirty="0">
                <a:solidFill>
                  <a:srgbClr val="FF0000"/>
                </a:solidFill>
              </a:rPr>
              <a:t>against congenital </a:t>
            </a:r>
            <a:r>
              <a:rPr lang="en-US" sz="2500" dirty="0"/>
              <a:t>or </a:t>
            </a:r>
            <a:r>
              <a:rPr lang="en-US" sz="2500" dirty="0">
                <a:solidFill>
                  <a:srgbClr val="FF0000"/>
                </a:solidFill>
              </a:rPr>
              <a:t>acquired</a:t>
            </a:r>
          </a:p>
          <a:p>
            <a:r>
              <a:rPr lang="en-US" sz="2500" dirty="0" err="1"/>
              <a:t>Leukoytosis</a:t>
            </a:r>
            <a:r>
              <a:rPr lang="en-US" sz="2500" dirty="0"/>
              <a:t>&gt; 50000</a:t>
            </a:r>
            <a:r>
              <a:rPr lang="en-US" sz="2500" dirty="0">
                <a:solidFill>
                  <a:srgbClr val="FF0000"/>
                </a:solidFill>
              </a:rPr>
              <a:t>: LAD</a:t>
            </a:r>
          </a:p>
          <a:p>
            <a:r>
              <a:rPr lang="sv-SE" sz="2500" dirty="0"/>
              <a:t>Platelet count (normal result </a:t>
            </a:r>
            <a:r>
              <a:rPr lang="sv-SE" sz="2500" dirty="0">
                <a:solidFill>
                  <a:srgbClr val="FF0000"/>
                </a:solidFill>
              </a:rPr>
              <a:t>excludes Wiskott-Aldrich syndrome</a:t>
            </a:r>
            <a:r>
              <a:rPr lang="sv-SE" sz="2500" dirty="0"/>
              <a:t>)</a:t>
            </a:r>
          </a:p>
          <a:p>
            <a:pPr marL="0" indent="0">
              <a:buNone/>
            </a:pPr>
            <a:r>
              <a:rPr lang="en-US" sz="3500" b="1" dirty="0">
                <a:solidFill>
                  <a:srgbClr val="FF0000"/>
                </a:solidFill>
              </a:rPr>
              <a:t>ESR</a:t>
            </a:r>
            <a:r>
              <a:rPr lang="en-US" sz="3500" dirty="0">
                <a:solidFill>
                  <a:srgbClr val="FF0000"/>
                </a:solidFill>
              </a:rPr>
              <a:t>: </a:t>
            </a:r>
            <a:r>
              <a:rPr lang="en-US" sz="2500" dirty="0"/>
              <a:t>(normal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/>
              <a:t>result indicates chronic bacterial or fungal infection </a:t>
            </a:r>
            <a:r>
              <a:rPr lang="en-US" sz="2500" dirty="0">
                <a:solidFill>
                  <a:srgbClr val="FF0000"/>
                </a:solidFill>
              </a:rPr>
              <a:t>unlikely</a:t>
            </a:r>
            <a:r>
              <a:rPr lang="en-US" sz="25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880950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500" b="1" dirty="0"/>
              <a:t>Initial Screening Immunologic Testing</a:t>
            </a:r>
            <a:endParaRPr lang="en-US" sz="5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45734"/>
            <a:ext cx="8381999" cy="44026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>
                <a:solidFill>
                  <a:srgbClr val="FF0000"/>
                </a:solidFill>
              </a:rPr>
              <a:t>B) Screening Tests for B-Cell Defects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IgG, IgA, IgM (low in most antibody defects)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Isohemagglutinins (low in agammaglobulinemia)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Antibody titers tetanus, diphtheria, </a:t>
            </a:r>
            <a:r>
              <a:rPr lang="en-US" sz="2200" i="1" dirty="0"/>
              <a:t>Haemophilus influenzae , and </a:t>
            </a:r>
            <a:r>
              <a:rPr lang="en-US" sz="2200" dirty="0"/>
              <a:t>pneumococcus (low in most antibody defects)</a:t>
            </a:r>
          </a:p>
          <a:p>
            <a:pPr>
              <a:buNone/>
            </a:pPr>
            <a:r>
              <a:rPr lang="en-US" sz="2200" b="1" dirty="0">
                <a:solidFill>
                  <a:srgbClr val="FF0000"/>
                </a:solidFill>
              </a:rPr>
              <a:t>C) Screening Tests for T-Cell Defects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Absolute lymphocyte count (normal result indicates T-cell defect unlikely)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Flow cytometry to examine for the presence of naïve T cells (CD3+ CD45RA+ cells)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906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E0807F-382F-41B3-B2F8-828747A11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46" y="76200"/>
            <a:ext cx="7543800" cy="1450757"/>
          </a:xfrm>
        </p:spPr>
        <p:txBody>
          <a:bodyPr>
            <a:noAutofit/>
          </a:bodyPr>
          <a:lstStyle/>
          <a:p>
            <a:r>
              <a:rPr lang="en-US" sz="5500" b="1" dirty="0"/>
              <a:t>Initial Screening Immunologic Testing</a:t>
            </a:r>
            <a:endParaRPr lang="en-US" sz="5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059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>
                <a:solidFill>
                  <a:srgbClr val="FF0000"/>
                </a:solidFill>
              </a:rPr>
              <a:t>D)Screening Tests for Phagocytic Cell Defects</a:t>
            </a:r>
          </a:p>
          <a:p>
            <a:r>
              <a:rPr lang="en-US" sz="2200" dirty="0"/>
              <a:t>Microscopy (abnormal in some neutropenias)</a:t>
            </a:r>
          </a:p>
          <a:p>
            <a:r>
              <a:rPr lang="en-US" sz="2200" dirty="0"/>
              <a:t>Respiratory burst assay (abnormal in chronic granulomatous disease)</a:t>
            </a:r>
          </a:p>
          <a:p>
            <a:pPr>
              <a:buNone/>
            </a:pPr>
            <a:r>
              <a:rPr lang="en-US" sz="2200" b="1" dirty="0">
                <a:solidFill>
                  <a:srgbClr val="FF0000"/>
                </a:solidFill>
              </a:rPr>
              <a:t>E)Screening Test for Complement Deficiency</a:t>
            </a:r>
          </a:p>
          <a:p>
            <a:r>
              <a:rPr lang="en-US" sz="2200" dirty="0"/>
              <a:t>CH50 (nearly absent in classical pathway and terminal component deficiencies)</a:t>
            </a:r>
          </a:p>
          <a:p>
            <a:r>
              <a:rPr lang="en-US" sz="2200" dirty="0"/>
              <a:t>AH50 (nearly absent in alternative pathway and terminal component deficiencies)</a:t>
            </a:r>
          </a:p>
          <a:p>
            <a:pPr>
              <a:buNone/>
            </a:pPr>
            <a:r>
              <a:rPr lang="en-US" sz="2200" b="1" dirty="0">
                <a:solidFill>
                  <a:srgbClr val="FF0000"/>
                </a:solidFill>
              </a:rPr>
              <a:t>F )Chest x-ray</a:t>
            </a:r>
            <a:r>
              <a:rPr lang="en-US" sz="2200" dirty="0"/>
              <a:t> may be useful in some infants; an absent thymic shadow suggests a T-cell disorder, especially if the x-ray is obtained before onset of infection or other stresses that may shrink the thymus.</a:t>
            </a:r>
          </a:p>
          <a:p>
            <a:pPr>
              <a:buNone/>
            </a:pPr>
            <a:r>
              <a:rPr lang="en-US" sz="2200" dirty="0"/>
              <a:t> Lateral pharyngeal x-ray may show absence of adenoidal tissue.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6494477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7A574-A1F3-478F-A851-9B1BEF2E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52400"/>
            <a:ext cx="7543800" cy="1450757"/>
          </a:xfrm>
        </p:spPr>
        <p:txBody>
          <a:bodyPr/>
          <a:lstStyle/>
          <a:p>
            <a:pPr algn="ctr"/>
            <a:r>
              <a:rPr lang="en-US" sz="6500" b="1" dirty="0"/>
              <a:t>IVIG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A1F2C-AE6F-42D5-840F-A008B34C1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442" y="1752600"/>
            <a:ext cx="7543801" cy="4023360"/>
          </a:xfrm>
        </p:spPr>
        <p:txBody>
          <a:bodyPr>
            <a:noAutofit/>
          </a:bodyPr>
          <a:lstStyle/>
          <a:p>
            <a:pPr algn="l" fontAlgn="base"/>
            <a:r>
              <a:rPr lang="en-GB" sz="3000" b="1" dirty="0">
                <a:solidFill>
                  <a:srgbClr val="FF0000"/>
                </a:solidFill>
              </a:rPr>
              <a:t>Indications:</a:t>
            </a:r>
          </a:p>
          <a:p>
            <a:pPr marL="457200" indent="-457200" algn="l" fontAlgn="base">
              <a:buFont typeface="+mj-lt"/>
              <a:buAutoNum type="arabicPeriod"/>
            </a:pPr>
            <a:r>
              <a:rPr lang="en-US" sz="2500" dirty="0">
                <a:solidFill>
                  <a:srgbClr val="FF0000"/>
                </a:solidFill>
              </a:rPr>
              <a:t>Children with severe hypogammaglobulinemia</a:t>
            </a:r>
          </a:p>
          <a:p>
            <a:pPr marL="457200" indent="-457200" algn="l" fontAlgn="base">
              <a:buFont typeface="+mj-lt"/>
              <a:buAutoNum type="arabicPeriod"/>
            </a:pPr>
            <a:r>
              <a:rPr lang="en-US" sz="2500" dirty="0">
                <a:solidFill>
                  <a:srgbClr val="FF0000"/>
                </a:solidFill>
              </a:rPr>
              <a:t>ITP</a:t>
            </a:r>
          </a:p>
          <a:p>
            <a:pPr marL="457200" indent="-457200" algn="l" fontAlgn="base">
              <a:buFont typeface="+mj-lt"/>
              <a:buAutoNum type="arabicPeriod"/>
            </a:pPr>
            <a:r>
              <a:rPr lang="en-US" sz="2500" dirty="0">
                <a:solidFill>
                  <a:srgbClr val="FF0000"/>
                </a:solidFill>
              </a:rPr>
              <a:t>Kawasaki disease</a:t>
            </a:r>
          </a:p>
          <a:p>
            <a:pPr marL="457200" indent="-457200" algn="l" fontAlgn="base">
              <a:buFont typeface="+mj-lt"/>
              <a:buAutoNum type="arabicPeriod"/>
            </a:pPr>
            <a:r>
              <a:rPr lang="en-US" sz="2500" dirty="0">
                <a:solidFill>
                  <a:srgbClr val="FF0000"/>
                </a:solidFill>
              </a:rPr>
              <a:t>(HIV) infection with antibody deficiency (IgG concentration &lt;400 mg/dL)</a:t>
            </a:r>
          </a:p>
          <a:p>
            <a:pPr marL="457200" indent="-457200" algn="l" fontAlgn="base">
              <a:buFont typeface="+mj-lt"/>
              <a:buAutoNum type="arabicPeriod"/>
            </a:pPr>
            <a:r>
              <a:rPr lang="en-US" sz="2500" dirty="0">
                <a:solidFill>
                  <a:srgbClr val="FF0000"/>
                </a:solidFill>
              </a:rPr>
              <a:t>Guillain-Barré syndrome </a:t>
            </a:r>
          </a:p>
          <a:p>
            <a:pPr marL="457200" indent="-457200" algn="l" fontAlgn="base">
              <a:buFont typeface="+mj-lt"/>
              <a:buAutoNum type="arabicPeriod"/>
            </a:pPr>
            <a:r>
              <a:rPr lang="en-US" sz="2500" dirty="0"/>
              <a:t>Refractory dermatomyositis and polymyositis </a:t>
            </a:r>
          </a:p>
          <a:p>
            <a:pPr marL="457200" indent="-457200" algn="l" fontAlgn="base">
              <a:buFont typeface="+mj-lt"/>
              <a:buAutoNum type="arabicPeriod"/>
            </a:pPr>
            <a:r>
              <a:rPr lang="en-US" sz="2500" dirty="0"/>
              <a:t>Chronic inflammatory demyelinating polyneuropathy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21970058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7A574-A1F3-478F-A851-9B1BEF2E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28600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en-US" sz="6500" b="1" dirty="0"/>
              <a:t>IVIG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A1F2C-AE6F-42D5-840F-A008B34C1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905000"/>
            <a:ext cx="7543801" cy="4023360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en-US" sz="3500" b="1" dirty="0">
                <a:solidFill>
                  <a:srgbClr val="FF0000"/>
                </a:solidFill>
              </a:rPr>
              <a:t>  Side effects: </a:t>
            </a:r>
          </a:p>
          <a:p>
            <a:pPr marL="457200" indent="-457200" algn="l" fontAlgn="base">
              <a:buFont typeface="+mj-lt"/>
              <a:buAutoNum type="arabicPeriod"/>
            </a:pPr>
            <a:r>
              <a:rPr lang="en-GB" sz="2700" dirty="0"/>
              <a:t>Anaphylaxis </a:t>
            </a:r>
          </a:p>
          <a:p>
            <a:pPr marL="457200" indent="-457200" algn="l" fontAlgn="base">
              <a:buFont typeface="+mj-lt"/>
              <a:buAutoNum type="arabicPeriod"/>
            </a:pPr>
            <a:r>
              <a:rPr lang="en-GB" sz="2700" dirty="0"/>
              <a:t>Aseptic meningitis</a:t>
            </a:r>
          </a:p>
          <a:p>
            <a:pPr marL="457200" indent="-457200" algn="l" fontAlgn="base">
              <a:buFont typeface="+mj-lt"/>
              <a:buAutoNum type="arabicPeriod"/>
            </a:pPr>
            <a:r>
              <a:rPr lang="en-GB" sz="2700" dirty="0"/>
              <a:t>Fluid overload</a:t>
            </a:r>
          </a:p>
          <a:p>
            <a:pPr marL="457200" indent="-457200" algn="l" fontAlgn="base">
              <a:buFont typeface="+mj-lt"/>
              <a:buAutoNum type="arabicPeriod"/>
            </a:pPr>
            <a:r>
              <a:rPr lang="en-GB" sz="2700" dirty="0"/>
              <a:t>Acute renal failure </a:t>
            </a:r>
          </a:p>
          <a:p>
            <a:pPr marL="457200" indent="-457200" algn="l" fontAlgn="base">
              <a:buFont typeface="+mj-lt"/>
              <a:buAutoNum type="arabicPeriod"/>
            </a:pPr>
            <a:r>
              <a:rPr lang="en-GB" sz="2700" dirty="0"/>
              <a:t>Fever, systemic reaction (vomiting) </a:t>
            </a:r>
          </a:p>
          <a:p>
            <a:pPr fontAlgn="base"/>
            <a:endParaRPr lang="en-GB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567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B7A55-5875-460E-8149-50DCDD2F8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228600"/>
            <a:ext cx="7543800" cy="1450757"/>
          </a:xfrm>
        </p:spPr>
        <p:txBody>
          <a:bodyPr>
            <a:noAutofit/>
          </a:bodyPr>
          <a:lstStyle/>
          <a:p>
            <a:pPr algn="ctr"/>
            <a:r>
              <a:rPr lang="en-US" sz="5500" b="1" dirty="0"/>
              <a:t>Vaccination in immunodeficiency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48921-82DA-43CD-A8D6-EE1121A3D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905000"/>
            <a:ext cx="8458199" cy="4478866"/>
          </a:xfrm>
        </p:spPr>
        <p:txBody>
          <a:bodyPr>
            <a:normAutofit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200" b="1" dirty="0"/>
              <a:t>No </a:t>
            </a:r>
            <a:r>
              <a:rPr lang="en-GB" sz="2200" b="1" dirty="0">
                <a:solidFill>
                  <a:srgbClr val="FF0000"/>
                </a:solidFill>
              </a:rPr>
              <a:t>live</a:t>
            </a:r>
            <a:r>
              <a:rPr lang="en-GB" sz="2200" b="1" dirty="0"/>
              <a:t> vaccines for primary </a:t>
            </a:r>
            <a:r>
              <a:rPr lang="en-GB" sz="2200" b="1" dirty="0">
                <a:solidFill>
                  <a:srgbClr val="FF0000"/>
                </a:solidFill>
              </a:rPr>
              <a:t>B and T cells </a:t>
            </a:r>
            <a:r>
              <a:rPr lang="en-GB" sz="2200" b="1" dirty="0"/>
              <a:t>immunodeficiency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200" b="1" dirty="0"/>
              <a:t>In complement disorders: All vaccines are efficient</a:t>
            </a:r>
            <a:r>
              <a:rPr lang="en-US" sz="2200" b="1" dirty="0">
                <a:solidFill>
                  <a:srgbClr val="FF0000"/>
                </a:solidFill>
              </a:rPr>
              <a:t>, pneumococcal and meningococcal</a:t>
            </a:r>
            <a:r>
              <a:rPr lang="en-US" sz="2200" b="1" dirty="0"/>
              <a:t> vaccines should be absolutely administered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200" b="1" dirty="0"/>
              <a:t>In phagocytic disorders: Live bacterial vaccines (BCG, typhoid fever) are avoider</a:t>
            </a:r>
            <a:endParaRPr lang="en-GB" sz="2200" b="1" dirty="0"/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200" b="1" dirty="0"/>
              <a:t>No live vaccines for any receiving steroids 2mg/kg/day or 20 mg/day for 14 days, </a:t>
            </a:r>
            <a:r>
              <a:rPr lang="en-US" sz="2200" b="1" dirty="0"/>
              <a:t>Live vaccines should not be administered in these individuals until at least one month after steroid discontinuation.</a:t>
            </a:r>
            <a:r>
              <a:rPr lang="en-GB" sz="2200" b="1" dirty="0"/>
              <a:t>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200" b="1" dirty="0"/>
              <a:t>No OPV for any </a:t>
            </a:r>
            <a:r>
              <a:rPr lang="en-GB" sz="2200" b="1" dirty="0">
                <a:solidFill>
                  <a:srgbClr val="FF0000"/>
                </a:solidFill>
              </a:rPr>
              <a:t>contact</a:t>
            </a:r>
            <a:r>
              <a:rPr lang="en-GB" sz="2200" b="1" dirty="0"/>
              <a:t> of immunodeficiency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200" b="1" dirty="0"/>
              <a:t>HIV can receive MMR and varicella</a:t>
            </a:r>
            <a:r>
              <a:rPr lang="ar-SA" sz="2200" b="1" dirty="0"/>
              <a:t> </a:t>
            </a:r>
            <a:r>
              <a:rPr lang="en-GB" sz="2200" b="1" dirty="0"/>
              <a:t>if T cell count &gt; 200/mm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200" b="1" dirty="0"/>
              <a:t>Vaccinated babies against varicella should avoid contact with immunodeficiency for 3 weeks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67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D23BE-EABB-4D58-8392-0709FB20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500" b="1" dirty="0">
                <a:solidFill>
                  <a:srgbClr val="FF0000"/>
                </a:solidFill>
              </a:rPr>
              <a:t>1) Congenital B-cell immunodeficiencies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AF108-ADFE-4487-9A79-64A713ABB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845734"/>
            <a:ext cx="7985760" cy="4023360"/>
          </a:xfrm>
        </p:spPr>
        <p:txBody>
          <a:bodyPr>
            <a:noAutofit/>
          </a:bodyPr>
          <a:lstStyle/>
          <a:p>
            <a:r>
              <a:rPr lang="en-US" sz="2400" dirty="0"/>
              <a:t>Age of onset: beyond </a:t>
            </a:r>
            <a:r>
              <a:rPr lang="en-US" sz="2400" dirty="0">
                <a:solidFill>
                  <a:srgbClr val="FF0000"/>
                </a:solidFill>
              </a:rPr>
              <a:t>6 months</a:t>
            </a:r>
          </a:p>
          <a:p>
            <a:pPr marL="0" indent="0">
              <a:buNone/>
            </a:pPr>
            <a:endParaRPr lang="en-US" sz="1000" dirty="0">
              <a:solidFill>
                <a:srgbClr val="FF0000"/>
              </a:solidFill>
            </a:endParaRPr>
          </a:p>
          <a:p>
            <a:r>
              <a:rPr lang="en-US" sz="2400" dirty="0"/>
              <a:t>Characteristic infections: Sinubacterial infections, respiratory infections, encapsulated </a:t>
            </a:r>
            <a:r>
              <a:rPr lang="en-US" sz="2400" dirty="0" err="1"/>
              <a:t>bateria</a:t>
            </a:r>
            <a:r>
              <a:rPr lang="en-US" sz="2400" dirty="0"/>
              <a:t> Enteroviruses (</a:t>
            </a:r>
            <a:r>
              <a:rPr lang="en-US" sz="2400" dirty="0" err="1"/>
              <a:t>hepatits</a:t>
            </a:r>
            <a:r>
              <a:rPr lang="en-US" sz="2400" dirty="0"/>
              <a:t> A, </a:t>
            </a:r>
            <a:r>
              <a:rPr lang="en-US" sz="2400" dirty="0" err="1"/>
              <a:t>coxackie</a:t>
            </a:r>
            <a:r>
              <a:rPr lang="en-US" sz="2400" dirty="0"/>
              <a:t>, </a:t>
            </a:r>
            <a:r>
              <a:rPr lang="en-US" sz="2400" dirty="0" err="1"/>
              <a:t>etc</a:t>
            </a:r>
            <a:r>
              <a:rPr lang="en-US" sz="2400" dirty="0"/>
              <a:t>), Giardia </a:t>
            </a:r>
            <a:r>
              <a:rPr lang="en-US" sz="2400" dirty="0" err="1"/>
              <a:t>lambia</a:t>
            </a:r>
            <a:endParaRPr lang="en-US" sz="2400" dirty="0"/>
          </a:p>
          <a:p>
            <a:endParaRPr lang="en-US" sz="1000" dirty="0"/>
          </a:p>
          <a:p>
            <a:r>
              <a:rPr lang="en-US" sz="2400" dirty="0"/>
              <a:t>Low </a:t>
            </a:r>
            <a:r>
              <a:rPr lang="en-US" sz="2400" dirty="0">
                <a:solidFill>
                  <a:srgbClr val="FF0000"/>
                </a:solidFill>
              </a:rPr>
              <a:t>CD19, CD20, CD21</a:t>
            </a:r>
          </a:p>
          <a:p>
            <a:endParaRPr lang="en-US" sz="1000" dirty="0">
              <a:solidFill>
                <a:srgbClr val="FF0000"/>
              </a:solidFill>
            </a:endParaRPr>
          </a:p>
          <a:p>
            <a:r>
              <a:rPr lang="en-US" sz="2400" dirty="0"/>
              <a:t>Low Immunoglobulins (or some of them according to type)</a:t>
            </a:r>
          </a:p>
          <a:p>
            <a:r>
              <a:rPr lang="en-US" sz="2400" dirty="0"/>
              <a:t>Low immunoglobulin response after vaccine (</a:t>
            </a:r>
            <a:r>
              <a:rPr lang="en-US" sz="2400" b="1" dirty="0"/>
              <a:t>DT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082560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D52DD-4F34-40D8-B4F7-B5679CFB0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94422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A. Selective IgA 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4" y="1407942"/>
            <a:ext cx="9144000" cy="5486400"/>
          </a:xfrm>
        </p:spPr>
        <p:txBody>
          <a:bodyPr>
            <a:normAutofit/>
          </a:bodyPr>
          <a:lstStyle/>
          <a:p>
            <a:r>
              <a:rPr lang="en-US" sz="2500" dirty="0"/>
              <a:t>Most common primary immunodeficiency that is characterized by a </a:t>
            </a:r>
            <a:r>
              <a:rPr lang="en-US" sz="2500" dirty="0">
                <a:solidFill>
                  <a:srgbClr val="FF0000"/>
                </a:solidFill>
              </a:rPr>
              <a:t>near or total absence of serum and secretory IgA </a:t>
            </a:r>
          </a:p>
          <a:p>
            <a:r>
              <a:rPr lang="en-US" sz="2500" dirty="0"/>
              <a:t>Mostly </a:t>
            </a:r>
            <a:r>
              <a:rPr lang="en-US" sz="2900" b="1" dirty="0">
                <a:solidFill>
                  <a:srgbClr val="FF0000"/>
                </a:solidFill>
              </a:rPr>
              <a:t>AD</a:t>
            </a:r>
          </a:p>
          <a:p>
            <a:r>
              <a:rPr lang="en-US" sz="2500" b="1" dirty="0"/>
              <a:t>Clinical features 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/>
              <a:t>Often </a:t>
            </a:r>
            <a:r>
              <a:rPr lang="en-US" sz="2500" b="1" dirty="0">
                <a:solidFill>
                  <a:srgbClr val="FF0000"/>
                </a:solidFill>
              </a:rPr>
              <a:t>asymptomatic</a:t>
            </a:r>
            <a:r>
              <a:rPr lang="en-US" sz="2500" dirty="0"/>
              <a:t> , but may manifest with sinusitis or respiratory infections (S. pneumoniae, H. influenzae), chronic diarrhea (Giardiasis)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/>
              <a:t>Associated with celiac disease, food allergy, asthma, and other autoimmune </a:t>
            </a:r>
            <a:r>
              <a:rPr lang="en-US" sz="2500" dirty="0" err="1"/>
              <a:t>diseaases</a:t>
            </a:r>
            <a:endParaRPr lang="en-US" sz="2500" dirty="0"/>
          </a:p>
          <a:p>
            <a:r>
              <a:rPr lang="en-US" sz="2500" b="1" dirty="0"/>
              <a:t>Diagnosis: </a:t>
            </a:r>
            <a:r>
              <a:rPr lang="en-US" sz="2500" dirty="0"/>
              <a:t>Decreased serum IgA levels and normal other </a:t>
            </a:r>
            <a:r>
              <a:rPr lang="en-US" sz="2500" dirty="0" err="1"/>
              <a:t>immunoglublin</a:t>
            </a:r>
            <a:r>
              <a:rPr lang="en-US" sz="2500" dirty="0"/>
              <a:t> levels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A. Selective IgA 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   Treatment: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/>
              <a:t>IVIG is not effective</a:t>
            </a:r>
            <a:r>
              <a:rPr lang="en-US" sz="2500" b="1" dirty="0"/>
              <a:t>, </a:t>
            </a:r>
            <a:r>
              <a:rPr lang="en-US" sz="2500" dirty="0"/>
              <a:t>as 99% of IG are IgG type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/>
              <a:t>To prevent transfusion reactions, IgA-deficient patients must be </a:t>
            </a:r>
            <a:r>
              <a:rPr lang="en-US" sz="2500" dirty="0">
                <a:solidFill>
                  <a:srgbClr val="FF0000"/>
                </a:solidFill>
              </a:rPr>
              <a:t>given washed blood products </a:t>
            </a:r>
            <a:r>
              <a:rPr lang="en-US" sz="2500" dirty="0"/>
              <a:t>without IgA or obtain blood from an IgA-deficient donor.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/>
              <a:t>Treatment of infections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/>
              <a:t>Treatment of infections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/>
              <a:t>Intravenous infusion of IgA is not recommended because of the risk of anaphylactic reactions (caused by the production of anti-IgA antibodies). </a:t>
            </a:r>
          </a:p>
        </p:txBody>
      </p:sp>
    </p:spTree>
    <p:extLst>
      <p:ext uri="{BB962C8B-B14F-4D97-AF65-F5344CB8AC3E}">
        <p14:creationId xmlns:p14="http://schemas.microsoft.com/office/powerpoint/2010/main" val="3682501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B. Bruton agammaglobulinemia (X-linked agammaglobulinemia)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5410200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X-linked</a:t>
            </a:r>
            <a:r>
              <a:rPr lang="en-US" sz="2700" dirty="0"/>
              <a:t> recessive disease, due to defect in Bruton tyrosine kinase </a:t>
            </a:r>
            <a:r>
              <a:rPr lang="en-US" sz="2700" dirty="0">
                <a:solidFill>
                  <a:srgbClr val="FF0000"/>
                </a:solidFill>
              </a:rPr>
              <a:t>(BTK), </a:t>
            </a:r>
            <a:r>
              <a:rPr lang="en-US" sz="2700" dirty="0"/>
              <a:t>B cells can not progress from Prophase to </a:t>
            </a:r>
            <a:r>
              <a:rPr lang="en-US" sz="2700" dirty="0" err="1"/>
              <a:t>prephase</a:t>
            </a:r>
            <a:endParaRPr lang="en-US" sz="2700" dirty="0">
              <a:solidFill>
                <a:srgbClr val="FF0000"/>
              </a:solidFill>
            </a:endParaRPr>
          </a:p>
          <a:p>
            <a:r>
              <a:rPr lang="en-US" sz="2700" b="1" dirty="0"/>
              <a:t>Clinical features</a:t>
            </a:r>
            <a:r>
              <a:rPr lang="en-US" sz="2700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Onset is &gt; 6 months after birth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Recurrent </a:t>
            </a:r>
            <a:r>
              <a:rPr lang="en-US" sz="2700" dirty="0" err="1"/>
              <a:t>sinubacterial</a:t>
            </a:r>
            <a:r>
              <a:rPr lang="en-US" sz="2700" dirty="0"/>
              <a:t> infections, respiratory infections, encapsulated bacteria Enteroviruses, Giardia </a:t>
            </a:r>
            <a:r>
              <a:rPr lang="en-US" sz="2700" dirty="0" err="1"/>
              <a:t>lambia</a:t>
            </a:r>
            <a:endParaRPr lang="en-US" sz="2700" dirty="0"/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Absent Lymph tissue: lymph nodes and tonsils</a:t>
            </a:r>
            <a:endParaRPr lang="en-US" sz="27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B. Bruton agammaglobulinemia (X-linked agammaglobulinemia)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839200" cy="5410200"/>
          </a:xfrm>
        </p:spPr>
        <p:txBody>
          <a:bodyPr>
            <a:normAutofit/>
          </a:bodyPr>
          <a:lstStyle/>
          <a:p>
            <a:r>
              <a:rPr lang="en-US" sz="4000" b="1" dirty="0"/>
              <a:t>Diagnosis</a:t>
            </a:r>
            <a:r>
              <a:rPr lang="en-US" sz="4000" dirty="0"/>
              <a:t>: </a:t>
            </a:r>
          </a:p>
          <a:p>
            <a:pPr marL="514350" indent="-514350">
              <a:buAutoNum type="arabicPeriod"/>
            </a:pPr>
            <a:r>
              <a:rPr lang="en-US" sz="3000" dirty="0"/>
              <a:t>Flow cytometry low (CD19, CD20, and CD21)  </a:t>
            </a:r>
          </a:p>
          <a:p>
            <a:pPr marL="514350" indent="-514350">
              <a:buAutoNum type="arabicPeriod"/>
            </a:pPr>
            <a:r>
              <a:rPr lang="en-US" sz="3000" dirty="0"/>
              <a:t>Low </a:t>
            </a:r>
            <a:r>
              <a:rPr lang="en-US" sz="3000" dirty="0">
                <a:solidFill>
                  <a:srgbClr val="FF0000"/>
                </a:solidFill>
              </a:rPr>
              <a:t>all</a:t>
            </a:r>
            <a:r>
              <a:rPr lang="en-US" sz="3000" dirty="0"/>
              <a:t> immunoglobulins (IgG, IgM, IgA, </a:t>
            </a:r>
            <a:r>
              <a:rPr lang="en-US" sz="3000" dirty="0" err="1"/>
              <a:t>IgD</a:t>
            </a:r>
            <a:r>
              <a:rPr lang="en-US" sz="3000" dirty="0"/>
              <a:t>)</a:t>
            </a:r>
          </a:p>
          <a:p>
            <a:pPr marL="514350" indent="-514350">
              <a:buAutoNum type="arabicPeriod"/>
            </a:pPr>
            <a:r>
              <a:rPr lang="en-US" sz="3000" dirty="0"/>
              <a:t>Normal T cells markers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endParaRPr lang="en-US" sz="3000" b="1" dirty="0"/>
          </a:p>
          <a:p>
            <a:r>
              <a:rPr lang="en-US" sz="3000" b="1" dirty="0"/>
              <a:t>Treatment</a:t>
            </a:r>
            <a:r>
              <a:rPr lang="en-US" sz="3000" dirty="0"/>
              <a:t> : IVIG</a:t>
            </a:r>
          </a:p>
        </p:txBody>
      </p:sp>
    </p:spTree>
    <p:extLst>
      <p:ext uri="{BB962C8B-B14F-4D97-AF65-F5344CB8AC3E}">
        <p14:creationId xmlns:p14="http://schemas.microsoft.com/office/powerpoint/2010/main" val="364320510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