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4" r:id="rId4"/>
    <p:sldId id="265" r:id="rId5"/>
    <p:sldId id="267" r:id="rId6"/>
    <p:sldId id="266" r:id="rId7"/>
    <p:sldId id="261" r:id="rId8"/>
    <p:sldId id="270" r:id="rId9"/>
    <p:sldId id="262" r:id="rId10"/>
    <p:sldId id="263" r:id="rId11"/>
    <p:sldId id="269"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F5520-AC63-4B5E-BFF4-A9B3F051E7CC}" type="datetimeFigureOut">
              <a:rPr lang="en-US" smtClean="0"/>
              <a:t>07/10/2023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CB285-673E-4142-8CB5-EDC736A85DEC}" type="slidenum">
              <a:rPr lang="en-US" smtClean="0"/>
              <a:t>‹#›</a:t>
            </a:fld>
            <a:endParaRPr lang="en-US"/>
          </a:p>
        </p:txBody>
      </p:sp>
    </p:spTree>
    <p:extLst>
      <p:ext uri="{BB962C8B-B14F-4D97-AF65-F5344CB8AC3E}">
        <p14:creationId xmlns:p14="http://schemas.microsoft.com/office/powerpoint/2010/main" val="392839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C8C024-259D-4026-B70C-E71743E5A8CC}" type="datetime1">
              <a:rPr lang="en-US" smtClean="0"/>
              <a:t>07/10/2023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967B-1217-4757-9CD1-38D20E674AF2}" type="slidenum">
              <a:rPr lang="en-US" smtClean="0"/>
              <a:t>‹#›</a:t>
            </a:fld>
            <a:endParaRPr lang="en-US"/>
          </a:p>
        </p:txBody>
      </p:sp>
    </p:spTree>
    <p:extLst>
      <p:ext uri="{BB962C8B-B14F-4D97-AF65-F5344CB8AC3E}">
        <p14:creationId xmlns:p14="http://schemas.microsoft.com/office/powerpoint/2010/main" val="380349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D065F-27A9-4D66-B27A-C7019FC11847}" type="datetime1">
              <a:rPr lang="en-US" smtClean="0"/>
              <a:t>07/10/2023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967B-1217-4757-9CD1-38D20E674AF2}" type="slidenum">
              <a:rPr lang="en-US" smtClean="0"/>
              <a:t>‹#›</a:t>
            </a:fld>
            <a:endParaRPr lang="en-US"/>
          </a:p>
        </p:txBody>
      </p:sp>
    </p:spTree>
    <p:extLst>
      <p:ext uri="{BB962C8B-B14F-4D97-AF65-F5344CB8AC3E}">
        <p14:creationId xmlns:p14="http://schemas.microsoft.com/office/powerpoint/2010/main" val="353691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4456BE-B2D6-4EAF-9E19-9EA2D8D45ACA}" type="datetime1">
              <a:rPr lang="en-US" smtClean="0"/>
              <a:t>07/10/2023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967B-1217-4757-9CD1-38D20E674AF2}" type="slidenum">
              <a:rPr lang="en-US" smtClean="0"/>
              <a:t>‹#›</a:t>
            </a:fld>
            <a:endParaRPr lang="en-US"/>
          </a:p>
        </p:txBody>
      </p:sp>
    </p:spTree>
    <p:extLst>
      <p:ext uri="{BB962C8B-B14F-4D97-AF65-F5344CB8AC3E}">
        <p14:creationId xmlns:p14="http://schemas.microsoft.com/office/powerpoint/2010/main" val="4690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48FF9-3732-4257-9EDF-418147816A4D}" type="datetime1">
              <a:rPr lang="en-US" smtClean="0"/>
              <a:t>07/10/2023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967B-1217-4757-9CD1-38D20E674AF2}" type="slidenum">
              <a:rPr lang="en-US" smtClean="0"/>
              <a:t>‹#›</a:t>
            </a:fld>
            <a:endParaRPr lang="en-US"/>
          </a:p>
        </p:txBody>
      </p:sp>
    </p:spTree>
    <p:extLst>
      <p:ext uri="{BB962C8B-B14F-4D97-AF65-F5344CB8AC3E}">
        <p14:creationId xmlns:p14="http://schemas.microsoft.com/office/powerpoint/2010/main" val="113880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0BE6DE-0AAE-42DC-ADCB-47B695C8F4A6}" type="datetime1">
              <a:rPr lang="en-US" smtClean="0"/>
              <a:t>07/10/2023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967B-1217-4757-9CD1-38D20E674AF2}" type="slidenum">
              <a:rPr lang="en-US" smtClean="0"/>
              <a:t>‹#›</a:t>
            </a:fld>
            <a:endParaRPr lang="en-US"/>
          </a:p>
        </p:txBody>
      </p:sp>
    </p:spTree>
    <p:extLst>
      <p:ext uri="{BB962C8B-B14F-4D97-AF65-F5344CB8AC3E}">
        <p14:creationId xmlns:p14="http://schemas.microsoft.com/office/powerpoint/2010/main" val="210906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0EF443-9857-45B0-A7BF-C3E646729D14}" type="datetime1">
              <a:rPr lang="en-US" smtClean="0"/>
              <a:t>07/10/2023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967B-1217-4757-9CD1-38D20E674AF2}" type="slidenum">
              <a:rPr lang="en-US" smtClean="0"/>
              <a:t>‹#›</a:t>
            </a:fld>
            <a:endParaRPr lang="en-US"/>
          </a:p>
        </p:txBody>
      </p:sp>
    </p:spTree>
    <p:extLst>
      <p:ext uri="{BB962C8B-B14F-4D97-AF65-F5344CB8AC3E}">
        <p14:creationId xmlns:p14="http://schemas.microsoft.com/office/powerpoint/2010/main" val="1824109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CB2780-C7EC-4F2B-9029-B1F3C733DA14}" type="datetime1">
              <a:rPr lang="en-US" smtClean="0"/>
              <a:t>07/10/2023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D7967B-1217-4757-9CD1-38D20E674AF2}" type="slidenum">
              <a:rPr lang="en-US" smtClean="0"/>
              <a:t>‹#›</a:t>
            </a:fld>
            <a:endParaRPr lang="en-US"/>
          </a:p>
        </p:txBody>
      </p:sp>
    </p:spTree>
    <p:extLst>
      <p:ext uri="{BB962C8B-B14F-4D97-AF65-F5344CB8AC3E}">
        <p14:creationId xmlns:p14="http://schemas.microsoft.com/office/powerpoint/2010/main" val="95015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F6F0AD-F8F8-4B23-A699-79758B6EA764}" type="datetime1">
              <a:rPr lang="en-US" smtClean="0"/>
              <a:t>07/10/2023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7967B-1217-4757-9CD1-38D20E674AF2}" type="slidenum">
              <a:rPr lang="en-US" smtClean="0"/>
              <a:t>‹#›</a:t>
            </a:fld>
            <a:endParaRPr lang="en-US"/>
          </a:p>
        </p:txBody>
      </p:sp>
    </p:spTree>
    <p:extLst>
      <p:ext uri="{BB962C8B-B14F-4D97-AF65-F5344CB8AC3E}">
        <p14:creationId xmlns:p14="http://schemas.microsoft.com/office/powerpoint/2010/main" val="250427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18FCB-E0E1-4B81-98BA-88DFCE4364FA}" type="datetime1">
              <a:rPr lang="en-US" smtClean="0"/>
              <a:t>07/10/2023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D7967B-1217-4757-9CD1-38D20E674AF2}" type="slidenum">
              <a:rPr lang="en-US" smtClean="0"/>
              <a:t>‹#›</a:t>
            </a:fld>
            <a:endParaRPr lang="en-US"/>
          </a:p>
        </p:txBody>
      </p:sp>
    </p:spTree>
    <p:extLst>
      <p:ext uri="{BB962C8B-B14F-4D97-AF65-F5344CB8AC3E}">
        <p14:creationId xmlns:p14="http://schemas.microsoft.com/office/powerpoint/2010/main" val="338763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477CA7-5355-430E-8384-ECDF8EE8E794}" type="datetime1">
              <a:rPr lang="en-US" smtClean="0"/>
              <a:t>07/10/2023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967B-1217-4757-9CD1-38D20E674AF2}" type="slidenum">
              <a:rPr lang="en-US" smtClean="0"/>
              <a:t>‹#›</a:t>
            </a:fld>
            <a:endParaRPr lang="en-US"/>
          </a:p>
        </p:txBody>
      </p:sp>
    </p:spTree>
    <p:extLst>
      <p:ext uri="{BB962C8B-B14F-4D97-AF65-F5344CB8AC3E}">
        <p14:creationId xmlns:p14="http://schemas.microsoft.com/office/powerpoint/2010/main" val="16794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E5FCCF-C05E-47AE-A953-E04E3E4073C7}" type="datetime1">
              <a:rPr lang="en-US" smtClean="0"/>
              <a:t>07/10/2023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967B-1217-4757-9CD1-38D20E674AF2}" type="slidenum">
              <a:rPr lang="en-US" smtClean="0"/>
              <a:t>‹#›</a:t>
            </a:fld>
            <a:endParaRPr lang="en-US"/>
          </a:p>
        </p:txBody>
      </p:sp>
    </p:spTree>
    <p:extLst>
      <p:ext uri="{BB962C8B-B14F-4D97-AF65-F5344CB8AC3E}">
        <p14:creationId xmlns:p14="http://schemas.microsoft.com/office/powerpoint/2010/main" val="140419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E8494-E2F7-4228-B3E6-A824FE47B92A}" type="datetime1">
              <a:rPr lang="en-US" smtClean="0"/>
              <a:t>07/10/2023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7967B-1217-4757-9CD1-38D20E674AF2}" type="slidenum">
              <a:rPr lang="en-US" smtClean="0"/>
              <a:t>‹#›</a:t>
            </a:fld>
            <a:endParaRPr lang="en-US"/>
          </a:p>
        </p:txBody>
      </p:sp>
    </p:spTree>
    <p:extLst>
      <p:ext uri="{BB962C8B-B14F-4D97-AF65-F5344CB8AC3E}">
        <p14:creationId xmlns:p14="http://schemas.microsoft.com/office/powerpoint/2010/main" val="122062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E0C3-6956-D72E-5549-003CA6169E22}"/>
              </a:ext>
            </a:extLst>
          </p:cNvPr>
          <p:cNvSpPr>
            <a:spLocks noGrp="1"/>
          </p:cNvSpPr>
          <p:nvPr>
            <p:ph type="ctrTitle"/>
          </p:nvPr>
        </p:nvSpPr>
        <p:spPr>
          <a:xfrm>
            <a:off x="693127" y="2352748"/>
            <a:ext cx="8078372" cy="1076252"/>
          </a:xfrm>
        </p:spPr>
        <p:txBody>
          <a:bodyPr>
            <a:normAutofit/>
          </a:bodyPr>
          <a:lstStyle/>
          <a:p>
            <a:r>
              <a:rPr lang="en-US" sz="4800" b="1" dirty="0">
                <a:solidFill>
                  <a:srgbClr val="002060"/>
                </a:solidFill>
              </a:rPr>
              <a:t>Introduction to Microbiology</a:t>
            </a:r>
          </a:p>
        </p:txBody>
      </p:sp>
      <p:sp>
        <p:nvSpPr>
          <p:cNvPr id="3" name="Subtitle 2">
            <a:extLst>
              <a:ext uri="{FF2B5EF4-FFF2-40B4-BE49-F238E27FC236}">
                <a16:creationId xmlns:a16="http://schemas.microsoft.com/office/drawing/2014/main" id="{34185EA7-87BA-D07A-F507-BFE4493A9169}"/>
              </a:ext>
            </a:extLst>
          </p:cNvPr>
          <p:cNvSpPr>
            <a:spLocks noGrp="1"/>
          </p:cNvSpPr>
          <p:nvPr>
            <p:ph type="subTitle" idx="1"/>
          </p:nvPr>
        </p:nvSpPr>
        <p:spPr>
          <a:xfrm>
            <a:off x="1303313" y="4247479"/>
            <a:ext cx="6858000" cy="1655762"/>
          </a:xfrm>
          <a:ln>
            <a:solidFill>
              <a:schemeClr val="tx1"/>
            </a:solidFill>
          </a:ln>
        </p:spPr>
        <p:txBody>
          <a:bodyPr>
            <a:normAutofit/>
          </a:bodyPr>
          <a:lstStyle/>
          <a:p>
            <a:r>
              <a:rPr lang="en-US" b="1" dirty="0"/>
              <a:t>By</a:t>
            </a:r>
          </a:p>
          <a:p>
            <a:r>
              <a:rPr lang="en-US" b="1" dirty="0">
                <a:solidFill>
                  <a:srgbClr val="C00000"/>
                </a:solidFill>
              </a:rPr>
              <a:t>Professor Dina </a:t>
            </a:r>
            <a:r>
              <a:rPr lang="en-US" b="1" dirty="0" err="1">
                <a:solidFill>
                  <a:srgbClr val="C00000"/>
                </a:solidFill>
              </a:rPr>
              <a:t>Moustafa</a:t>
            </a:r>
            <a:r>
              <a:rPr lang="en-US" b="1" dirty="0">
                <a:solidFill>
                  <a:srgbClr val="C00000"/>
                </a:solidFill>
              </a:rPr>
              <a:t> Abou </a:t>
            </a:r>
            <a:r>
              <a:rPr lang="en-US" b="1" dirty="0" err="1">
                <a:solidFill>
                  <a:srgbClr val="C00000"/>
                </a:solidFill>
              </a:rPr>
              <a:t>Rayia</a:t>
            </a:r>
            <a:endParaRPr lang="en-US" b="1" dirty="0">
              <a:solidFill>
                <a:srgbClr val="C00000"/>
              </a:solidFill>
            </a:endParaRPr>
          </a:p>
          <a:p>
            <a:r>
              <a:rPr lang="en-US" b="1" dirty="0">
                <a:solidFill>
                  <a:srgbClr val="C00000"/>
                </a:solidFill>
              </a:rPr>
              <a:t>Medical Microbiology and Immunology Department</a:t>
            </a:r>
          </a:p>
        </p:txBody>
      </p:sp>
      <p:pic>
        <p:nvPicPr>
          <p:cNvPr id="4" name="Picture 6" descr="No photo description available.">
            <a:extLst>
              <a:ext uri="{FF2B5EF4-FFF2-40B4-BE49-F238E27FC236}">
                <a16:creationId xmlns:a16="http://schemas.microsoft.com/office/drawing/2014/main" id="{4C97E2DA-90E3-555F-55C4-24709EF6A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391" y="314464"/>
            <a:ext cx="1060108" cy="107625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65DE62CA-ADA2-40A3-F586-C15A5984EBA8}"/>
              </a:ext>
            </a:extLst>
          </p:cNvPr>
          <p:cNvSpPr>
            <a:spLocks noGrp="1"/>
          </p:cNvSpPr>
          <p:nvPr>
            <p:ph type="sldNum" sz="quarter" idx="12"/>
          </p:nvPr>
        </p:nvSpPr>
        <p:spPr/>
        <p:txBody>
          <a:bodyPr/>
          <a:lstStyle/>
          <a:p>
            <a:fld id="{8AD7967B-1217-4757-9CD1-38D20E674AF2}" type="slidenum">
              <a:rPr lang="en-US" smtClean="0"/>
              <a:t>1</a:t>
            </a:fld>
            <a:endParaRPr lang="en-US"/>
          </a:p>
        </p:txBody>
      </p:sp>
      <p:pic>
        <p:nvPicPr>
          <p:cNvPr id="1026" name="Picture 2">
            <a:extLst>
              <a:ext uri="{FF2B5EF4-FFF2-40B4-BE49-F238E27FC236}">
                <a16:creationId xmlns:a16="http://schemas.microsoft.com/office/drawing/2014/main" id="{5713F882-9B7F-9DB4-5C1A-122843FB5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63" y="23982"/>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50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tist's concept illustration showing the various part of a virus and bacteriophage.">
            <a:extLst>
              <a:ext uri="{FF2B5EF4-FFF2-40B4-BE49-F238E27FC236}">
                <a16:creationId xmlns:a16="http://schemas.microsoft.com/office/drawing/2014/main" id="{DF6DE41B-4D8D-F3FA-9FE1-F903FFC00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54" y="171502"/>
            <a:ext cx="6330462" cy="37118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Killer Proteins: The Science Of Prions : Short Wave : NPR">
            <a:extLst>
              <a:ext uri="{FF2B5EF4-FFF2-40B4-BE49-F238E27FC236}">
                <a16:creationId xmlns:a16="http://schemas.microsoft.com/office/drawing/2014/main" id="{67DE15C4-AB46-6CEA-58E2-CDB443123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171" y="4248443"/>
            <a:ext cx="2986406" cy="22398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9700EF7-D40E-62F7-A671-C4DDA73AACA4}"/>
              </a:ext>
            </a:extLst>
          </p:cNvPr>
          <p:cNvSpPr>
            <a:spLocks noGrp="1"/>
          </p:cNvSpPr>
          <p:nvPr>
            <p:ph type="sldNum" sz="quarter" idx="12"/>
          </p:nvPr>
        </p:nvSpPr>
        <p:spPr>
          <a:xfrm>
            <a:off x="6791177" y="6488247"/>
            <a:ext cx="2057400" cy="365125"/>
          </a:xfrm>
        </p:spPr>
        <p:txBody>
          <a:bodyPr/>
          <a:lstStyle/>
          <a:p>
            <a:fld id="{8AD7967B-1217-4757-9CD1-38D20E674AF2}" type="slidenum">
              <a:rPr lang="en-US" smtClean="0"/>
              <a:t>10</a:t>
            </a:fld>
            <a:endParaRPr lang="en-US" dirty="0"/>
          </a:p>
        </p:txBody>
      </p:sp>
      <p:sp>
        <p:nvSpPr>
          <p:cNvPr id="4" name="TextBox 3">
            <a:extLst>
              <a:ext uri="{FF2B5EF4-FFF2-40B4-BE49-F238E27FC236}">
                <a16:creationId xmlns:a16="http://schemas.microsoft.com/office/drawing/2014/main" id="{43F78216-956C-EA18-C839-EB84182D012D}"/>
              </a:ext>
            </a:extLst>
          </p:cNvPr>
          <p:cNvSpPr txBox="1"/>
          <p:nvPr/>
        </p:nvSpPr>
        <p:spPr>
          <a:xfrm>
            <a:off x="1955409" y="4113443"/>
            <a:ext cx="2008475" cy="523220"/>
          </a:xfrm>
          <a:prstGeom prst="rect">
            <a:avLst/>
          </a:prstGeom>
          <a:noFill/>
          <a:ln>
            <a:solidFill>
              <a:schemeClr val="tx1"/>
            </a:solidFill>
          </a:ln>
        </p:spPr>
        <p:txBody>
          <a:bodyPr wrap="square" rtlCol="0">
            <a:spAutoFit/>
          </a:bodyPr>
          <a:lstStyle/>
          <a:p>
            <a:pPr algn="ctr"/>
            <a:r>
              <a:rPr lang="en-US" sz="2800" b="1" dirty="0"/>
              <a:t>Viruses</a:t>
            </a:r>
          </a:p>
        </p:txBody>
      </p:sp>
      <p:sp>
        <p:nvSpPr>
          <p:cNvPr id="5" name="TextBox 4">
            <a:extLst>
              <a:ext uri="{FF2B5EF4-FFF2-40B4-BE49-F238E27FC236}">
                <a16:creationId xmlns:a16="http://schemas.microsoft.com/office/drawing/2014/main" id="{34DD8E7F-995B-A237-9AD9-4B0EF73D5E88}"/>
              </a:ext>
            </a:extLst>
          </p:cNvPr>
          <p:cNvSpPr txBox="1"/>
          <p:nvPr/>
        </p:nvSpPr>
        <p:spPr>
          <a:xfrm>
            <a:off x="3708438" y="5489280"/>
            <a:ext cx="2008475" cy="523220"/>
          </a:xfrm>
          <a:prstGeom prst="rect">
            <a:avLst/>
          </a:prstGeom>
          <a:noFill/>
          <a:ln>
            <a:solidFill>
              <a:schemeClr val="tx1"/>
            </a:solidFill>
          </a:ln>
        </p:spPr>
        <p:txBody>
          <a:bodyPr wrap="square" rtlCol="0">
            <a:spAutoFit/>
          </a:bodyPr>
          <a:lstStyle/>
          <a:p>
            <a:pPr algn="ctr"/>
            <a:r>
              <a:rPr lang="en-US" sz="2800" b="1" dirty="0"/>
              <a:t>Prions</a:t>
            </a:r>
          </a:p>
        </p:txBody>
      </p:sp>
    </p:spTree>
    <p:extLst>
      <p:ext uri="{BB962C8B-B14F-4D97-AF65-F5344CB8AC3E}">
        <p14:creationId xmlns:p14="http://schemas.microsoft.com/office/powerpoint/2010/main" val="138920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3319-EBEA-D9D6-E66A-5D05EA0463D0}"/>
              </a:ext>
            </a:extLst>
          </p:cNvPr>
          <p:cNvSpPr>
            <a:spLocks noGrp="1"/>
          </p:cNvSpPr>
          <p:nvPr>
            <p:ph type="title"/>
          </p:nvPr>
        </p:nvSpPr>
        <p:spPr/>
        <p:txBody>
          <a:bodyPr/>
          <a:lstStyle/>
          <a:p>
            <a:r>
              <a:rPr lang="en-US" b="1" dirty="0">
                <a:solidFill>
                  <a:srgbClr val="C00000"/>
                </a:solidFill>
              </a:rPr>
              <a:t>How to name a microorganism ??</a:t>
            </a:r>
          </a:p>
        </p:txBody>
      </p:sp>
      <p:sp>
        <p:nvSpPr>
          <p:cNvPr id="4" name="Slide Number Placeholder 3">
            <a:extLst>
              <a:ext uri="{FF2B5EF4-FFF2-40B4-BE49-F238E27FC236}">
                <a16:creationId xmlns:a16="http://schemas.microsoft.com/office/drawing/2014/main" id="{CB9F0C9D-AC84-CEA8-6B63-504D9B930C8A}"/>
              </a:ext>
            </a:extLst>
          </p:cNvPr>
          <p:cNvSpPr>
            <a:spLocks noGrp="1"/>
          </p:cNvSpPr>
          <p:nvPr>
            <p:ph type="sldNum" sz="quarter" idx="12"/>
          </p:nvPr>
        </p:nvSpPr>
        <p:spPr/>
        <p:txBody>
          <a:bodyPr/>
          <a:lstStyle/>
          <a:p>
            <a:fld id="{8AD7967B-1217-4757-9CD1-38D20E674AF2}" type="slidenum">
              <a:rPr lang="en-US" smtClean="0"/>
              <a:t>11</a:t>
            </a:fld>
            <a:endParaRPr lang="en-US"/>
          </a:p>
        </p:txBody>
      </p:sp>
      <p:sp>
        <p:nvSpPr>
          <p:cNvPr id="10" name="Content Placeholder 9">
            <a:extLst>
              <a:ext uri="{FF2B5EF4-FFF2-40B4-BE49-F238E27FC236}">
                <a16:creationId xmlns:a16="http://schemas.microsoft.com/office/drawing/2014/main" id="{A3DF5BEB-4826-4DD2-BE78-DC075F2630F0}"/>
              </a:ext>
            </a:extLst>
          </p:cNvPr>
          <p:cNvSpPr>
            <a:spLocks noGrp="1"/>
          </p:cNvSpPr>
          <p:nvPr>
            <p:ph idx="1"/>
          </p:nvPr>
        </p:nvSpPr>
        <p:spPr>
          <a:xfrm>
            <a:off x="628650" y="1847851"/>
            <a:ext cx="7886700" cy="4351338"/>
          </a:xfrm>
          <a:ln>
            <a:solidFill>
              <a:schemeClr val="tx1"/>
            </a:solidFill>
          </a:ln>
        </p:spPr>
        <p:txBody>
          <a:bodyPr>
            <a:normAutofit lnSpcReduction="10000"/>
          </a:bodyPr>
          <a:lstStyle/>
          <a:p>
            <a:pPr marL="0" indent="0">
              <a:lnSpc>
                <a:spcPct val="150000"/>
              </a:lnSpc>
              <a:spcBef>
                <a:spcPts val="0"/>
              </a:spcBef>
              <a:buNone/>
            </a:pPr>
            <a:r>
              <a:rPr lang="en-US" dirty="0"/>
              <a:t>Scientific naming of a microorganism gives each microbe 2 names:</a:t>
            </a:r>
          </a:p>
          <a:p>
            <a:pPr>
              <a:lnSpc>
                <a:spcPct val="150000"/>
              </a:lnSpc>
              <a:spcBef>
                <a:spcPts val="0"/>
              </a:spcBef>
            </a:pPr>
            <a:r>
              <a:rPr lang="en-US" dirty="0">
                <a:solidFill>
                  <a:srgbClr val="C00000"/>
                </a:solidFill>
              </a:rPr>
              <a:t>Genus: </a:t>
            </a:r>
            <a:r>
              <a:rPr lang="en-US" dirty="0"/>
              <a:t>begins with capital letter</a:t>
            </a:r>
          </a:p>
          <a:p>
            <a:pPr>
              <a:lnSpc>
                <a:spcPct val="150000"/>
              </a:lnSpc>
              <a:spcBef>
                <a:spcPts val="0"/>
              </a:spcBef>
            </a:pPr>
            <a:r>
              <a:rPr lang="en-US" dirty="0">
                <a:solidFill>
                  <a:srgbClr val="C00000"/>
                </a:solidFill>
              </a:rPr>
              <a:t>Species:</a:t>
            </a:r>
            <a:r>
              <a:rPr lang="en-US" dirty="0"/>
              <a:t> begins with a small letter</a:t>
            </a:r>
          </a:p>
          <a:p>
            <a:pPr>
              <a:lnSpc>
                <a:spcPct val="150000"/>
              </a:lnSpc>
              <a:spcBef>
                <a:spcPts val="0"/>
              </a:spcBef>
            </a:pPr>
            <a:r>
              <a:rPr lang="en-US" dirty="0"/>
              <a:t>Both are </a:t>
            </a:r>
            <a:r>
              <a:rPr lang="en-US" dirty="0">
                <a:solidFill>
                  <a:srgbClr val="C00000"/>
                </a:solidFill>
              </a:rPr>
              <a:t>italic</a:t>
            </a:r>
          </a:p>
          <a:p>
            <a:pPr>
              <a:lnSpc>
                <a:spcPct val="150000"/>
              </a:lnSpc>
              <a:spcBef>
                <a:spcPts val="0"/>
              </a:spcBef>
              <a:buFont typeface="Wingdings" panose="05000000000000000000" pitchFamily="2" charset="2"/>
              <a:buChar char="v"/>
            </a:pPr>
            <a:r>
              <a:rPr lang="en-US" i="1" dirty="0">
                <a:solidFill>
                  <a:srgbClr val="C00000"/>
                </a:solidFill>
              </a:rPr>
              <a:t>Staphylococcus aureus</a:t>
            </a:r>
          </a:p>
          <a:p>
            <a:pPr>
              <a:lnSpc>
                <a:spcPct val="150000"/>
              </a:lnSpc>
              <a:spcBef>
                <a:spcPts val="0"/>
              </a:spcBef>
              <a:buFont typeface="Wingdings" panose="05000000000000000000" pitchFamily="2" charset="2"/>
              <a:buChar char="v"/>
            </a:pPr>
            <a:r>
              <a:rPr lang="en-US" i="1">
                <a:solidFill>
                  <a:srgbClr val="C00000"/>
                </a:solidFill>
              </a:rPr>
              <a:t>Fasciola hepatica</a:t>
            </a:r>
            <a:endParaRPr lang="en-US" i="1" dirty="0">
              <a:solidFill>
                <a:srgbClr val="C00000"/>
              </a:solidFill>
            </a:endParaRPr>
          </a:p>
        </p:txBody>
      </p:sp>
    </p:spTree>
    <p:extLst>
      <p:ext uri="{BB962C8B-B14F-4D97-AF65-F5344CB8AC3E}">
        <p14:creationId xmlns:p14="http://schemas.microsoft.com/office/powerpoint/2010/main" val="370280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725514-6DD3-A35E-5AB5-3D02E58FEDF8}"/>
              </a:ext>
            </a:extLst>
          </p:cNvPr>
          <p:cNvSpPr>
            <a:spLocks noGrp="1"/>
          </p:cNvSpPr>
          <p:nvPr>
            <p:ph type="sldNum" sz="quarter" idx="12"/>
          </p:nvPr>
        </p:nvSpPr>
        <p:spPr/>
        <p:txBody>
          <a:bodyPr/>
          <a:lstStyle/>
          <a:p>
            <a:fld id="{8AD7967B-1217-4757-9CD1-38D20E674AF2}" type="slidenum">
              <a:rPr lang="en-US" smtClean="0"/>
              <a:t>12</a:t>
            </a:fld>
            <a:endParaRPr lang="en-US"/>
          </a:p>
        </p:txBody>
      </p:sp>
      <p:pic>
        <p:nvPicPr>
          <p:cNvPr id="9218" name="Picture 2" descr="Thank you card hi-res stock photography and images - Alamy">
            <a:extLst>
              <a:ext uri="{FF2B5EF4-FFF2-40B4-BE49-F238E27FC236}">
                <a16:creationId xmlns:a16="http://schemas.microsoft.com/office/drawing/2014/main" id="{075F5E80-BF12-6529-47FC-0DB8729C6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38" t="7795" r="4615" b="9573"/>
          <a:stretch/>
        </p:blipFill>
        <p:spPr bwMode="auto">
          <a:xfrm>
            <a:off x="323557" y="590843"/>
            <a:ext cx="8398412" cy="5556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36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4FC6C1-BABA-050B-BF02-150DAF390511}"/>
              </a:ext>
            </a:extLst>
          </p:cNvPr>
          <p:cNvSpPr>
            <a:spLocks noGrp="1"/>
          </p:cNvSpPr>
          <p:nvPr>
            <p:ph idx="1"/>
          </p:nvPr>
        </p:nvSpPr>
        <p:spPr>
          <a:xfrm>
            <a:off x="628650" y="1542341"/>
            <a:ext cx="8135522" cy="6136689"/>
          </a:xfrm>
        </p:spPr>
        <p:txBody>
          <a:bodyPr/>
          <a:lstStyle/>
          <a:p>
            <a:pPr algn="ctr"/>
            <a:r>
              <a:rPr lang="en-US" b="1" dirty="0">
                <a:solidFill>
                  <a:srgbClr val="FF0000"/>
                </a:solidFill>
              </a:rPr>
              <a:t>Micro</a:t>
            </a:r>
            <a:r>
              <a:rPr lang="en-US" b="1" dirty="0">
                <a:solidFill>
                  <a:srgbClr val="00B050"/>
                </a:solidFill>
              </a:rPr>
              <a:t>bio</a:t>
            </a:r>
            <a:r>
              <a:rPr lang="en-US" b="1" dirty="0"/>
              <a:t>logy</a:t>
            </a:r>
          </a:p>
          <a:p>
            <a:pPr marL="0" indent="0" algn="ctr">
              <a:buNone/>
            </a:pPr>
            <a:endParaRPr lang="en-US" b="1" dirty="0">
              <a:solidFill>
                <a:srgbClr val="FF0000"/>
              </a:solidFill>
            </a:endParaRPr>
          </a:p>
          <a:p>
            <a:pPr marL="0" indent="0" algn="ctr">
              <a:buNone/>
            </a:pPr>
            <a:r>
              <a:rPr lang="en-US" dirty="0">
                <a:solidFill>
                  <a:srgbClr val="FF0000"/>
                </a:solidFill>
              </a:rPr>
              <a:t>Micro small</a:t>
            </a:r>
            <a:r>
              <a:rPr lang="en-US" dirty="0"/>
              <a:t>- </a:t>
            </a:r>
            <a:r>
              <a:rPr lang="en-US" dirty="0">
                <a:solidFill>
                  <a:srgbClr val="00B050"/>
                </a:solidFill>
              </a:rPr>
              <a:t>bio living</a:t>
            </a:r>
            <a:r>
              <a:rPr lang="en-US" dirty="0"/>
              <a:t>- logy science</a:t>
            </a:r>
          </a:p>
          <a:p>
            <a:pPr marL="0" indent="0" algn="ctr">
              <a:buNone/>
            </a:pPr>
            <a:endParaRPr lang="en-US" dirty="0"/>
          </a:p>
          <a:p>
            <a:pPr marL="0" indent="0" algn="ctr">
              <a:lnSpc>
                <a:spcPct val="150000"/>
              </a:lnSpc>
              <a:spcBef>
                <a:spcPts val="0"/>
              </a:spcBef>
              <a:buNone/>
            </a:pPr>
            <a:r>
              <a:rPr lang="en-US" dirty="0"/>
              <a:t> It is the science dealing with minute organisms, invisible to the naked eye, named microbes or microorganisms. </a:t>
            </a:r>
          </a:p>
        </p:txBody>
      </p:sp>
      <p:sp>
        <p:nvSpPr>
          <p:cNvPr id="4" name="Slide Number Placeholder 3">
            <a:extLst>
              <a:ext uri="{FF2B5EF4-FFF2-40B4-BE49-F238E27FC236}">
                <a16:creationId xmlns:a16="http://schemas.microsoft.com/office/drawing/2014/main" id="{916A0BF9-ACFD-4636-8EF5-915F40245ED5}"/>
              </a:ext>
            </a:extLst>
          </p:cNvPr>
          <p:cNvSpPr>
            <a:spLocks noGrp="1"/>
          </p:cNvSpPr>
          <p:nvPr>
            <p:ph type="sldNum" sz="quarter" idx="12"/>
          </p:nvPr>
        </p:nvSpPr>
        <p:spPr/>
        <p:txBody>
          <a:bodyPr/>
          <a:lstStyle/>
          <a:p>
            <a:fld id="{8AD7967B-1217-4757-9CD1-38D20E674AF2}" type="slidenum">
              <a:rPr lang="en-US" smtClean="0"/>
              <a:t>2</a:t>
            </a:fld>
            <a:endParaRPr lang="en-US"/>
          </a:p>
        </p:txBody>
      </p:sp>
      <p:pic>
        <p:nvPicPr>
          <p:cNvPr id="7" name="Picture 6" descr="No photo description available.">
            <a:extLst>
              <a:ext uri="{FF2B5EF4-FFF2-40B4-BE49-F238E27FC236}">
                <a16:creationId xmlns:a16="http://schemas.microsoft.com/office/drawing/2014/main" id="{3751BBDB-A7B3-F1EF-B7DF-2F6717970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064" y="136524"/>
            <a:ext cx="1060108" cy="10762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Microscope Diagram Labeled, Unlabeled and Blank | Parts of a Microscope –  Tim's Printables">
            <a:extLst>
              <a:ext uri="{FF2B5EF4-FFF2-40B4-BE49-F238E27FC236}">
                <a16:creationId xmlns:a16="http://schemas.microsoft.com/office/drawing/2014/main" id="{424B9E06-DAE7-C1AC-18C0-3370B8F1EB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615"/>
          <a:stretch/>
        </p:blipFill>
        <p:spPr bwMode="auto">
          <a:xfrm>
            <a:off x="0" y="4683125"/>
            <a:ext cx="1801841" cy="20383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6F335BF-C0CE-BA40-5FC0-24F7C5084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45" y="0"/>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09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1E5C1-F880-003D-3774-413694E73BAD}"/>
              </a:ext>
            </a:extLst>
          </p:cNvPr>
          <p:cNvSpPr>
            <a:spLocks noGrp="1"/>
          </p:cNvSpPr>
          <p:nvPr>
            <p:ph idx="1"/>
          </p:nvPr>
        </p:nvSpPr>
        <p:spPr>
          <a:xfrm>
            <a:off x="741192" y="1688046"/>
            <a:ext cx="7886700" cy="5169953"/>
          </a:xfrm>
        </p:spPr>
        <p:txBody>
          <a:bodyPr>
            <a:normAutofit fontScale="85000" lnSpcReduction="20000"/>
          </a:bodyPr>
          <a:lstStyle/>
          <a:p>
            <a:pPr algn="ctr"/>
            <a:r>
              <a:rPr lang="en-US" b="1" dirty="0">
                <a:solidFill>
                  <a:srgbClr val="C00000"/>
                </a:solidFill>
              </a:rPr>
              <a:t>Microorganisms in our life</a:t>
            </a:r>
          </a:p>
          <a:p>
            <a:pPr marL="514350" indent="-514350" algn="just">
              <a:lnSpc>
                <a:spcPct val="160000"/>
              </a:lnSpc>
              <a:spcBef>
                <a:spcPts val="0"/>
              </a:spcBef>
              <a:buFont typeface="+mj-lt"/>
              <a:buAutoNum type="arabicPeriod"/>
            </a:pPr>
            <a:r>
              <a:rPr lang="en-US" dirty="0"/>
              <a:t>Most microorganisms are free living in soil, water, and similar habitats, and are important in the maintenance of an ecological balance on earth.</a:t>
            </a:r>
          </a:p>
          <a:p>
            <a:pPr marL="514350" indent="-514350" algn="just">
              <a:lnSpc>
                <a:spcPct val="160000"/>
              </a:lnSpc>
              <a:spcBef>
                <a:spcPts val="0"/>
              </a:spcBef>
              <a:buFont typeface="+mj-lt"/>
              <a:buAutoNum type="arabicPeriod"/>
            </a:pPr>
            <a:r>
              <a:rPr lang="en-US" dirty="0"/>
              <a:t>Some microorganisms live in humans and animals and are needed to maintain their health.</a:t>
            </a:r>
          </a:p>
          <a:p>
            <a:pPr marL="514350" indent="-514350" algn="just">
              <a:lnSpc>
                <a:spcPct val="160000"/>
              </a:lnSpc>
              <a:spcBef>
                <a:spcPts val="0"/>
              </a:spcBef>
              <a:buFont typeface="+mj-lt"/>
              <a:buAutoNum type="arabicPeriod"/>
            </a:pPr>
            <a:r>
              <a:rPr lang="en-US" dirty="0"/>
              <a:t>Some microorganisms are used to produce food and chemicals.</a:t>
            </a:r>
          </a:p>
          <a:p>
            <a:pPr marL="514350" indent="-514350" algn="just">
              <a:lnSpc>
                <a:spcPct val="160000"/>
              </a:lnSpc>
              <a:spcBef>
                <a:spcPts val="0"/>
              </a:spcBef>
              <a:buFont typeface="+mj-lt"/>
              <a:buAutoNum type="arabicPeriod"/>
            </a:pPr>
            <a:r>
              <a:rPr lang="en-US" dirty="0"/>
              <a:t>A small portion of microorganisms are disease-producing or pathogenic for man and animals. </a:t>
            </a:r>
          </a:p>
          <a:p>
            <a:endParaRPr lang="en-US" dirty="0"/>
          </a:p>
        </p:txBody>
      </p:sp>
      <p:sp>
        <p:nvSpPr>
          <p:cNvPr id="4" name="Slide Number Placeholder 3">
            <a:extLst>
              <a:ext uri="{FF2B5EF4-FFF2-40B4-BE49-F238E27FC236}">
                <a16:creationId xmlns:a16="http://schemas.microsoft.com/office/drawing/2014/main" id="{C0FCCD44-51DF-1287-E7A1-806D01E12C17}"/>
              </a:ext>
            </a:extLst>
          </p:cNvPr>
          <p:cNvSpPr>
            <a:spLocks noGrp="1"/>
          </p:cNvSpPr>
          <p:nvPr>
            <p:ph type="sldNum" sz="quarter" idx="12"/>
          </p:nvPr>
        </p:nvSpPr>
        <p:spPr/>
        <p:txBody>
          <a:bodyPr/>
          <a:lstStyle/>
          <a:p>
            <a:fld id="{8AD7967B-1217-4757-9CD1-38D20E674AF2}" type="slidenum">
              <a:rPr lang="en-US" smtClean="0"/>
              <a:t>3</a:t>
            </a:fld>
            <a:endParaRPr lang="en-US"/>
          </a:p>
        </p:txBody>
      </p:sp>
      <p:pic>
        <p:nvPicPr>
          <p:cNvPr id="7" name="Picture 6" descr="No photo description available.">
            <a:extLst>
              <a:ext uri="{FF2B5EF4-FFF2-40B4-BE49-F238E27FC236}">
                <a16:creationId xmlns:a16="http://schemas.microsoft.com/office/drawing/2014/main" id="{E1871063-ED79-1AEE-266F-6613155D2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8483" y="406430"/>
            <a:ext cx="777234" cy="7890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578E777B-B1A1-2677-6267-AE8218714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78" y="0"/>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68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99C218-B8D2-3253-54A0-53D0C9E819E1}"/>
              </a:ext>
            </a:extLst>
          </p:cNvPr>
          <p:cNvSpPr>
            <a:spLocks noGrp="1"/>
          </p:cNvSpPr>
          <p:nvPr>
            <p:ph type="sldNum" sz="quarter" idx="12"/>
          </p:nvPr>
        </p:nvSpPr>
        <p:spPr>
          <a:xfrm>
            <a:off x="6729411" y="6416427"/>
            <a:ext cx="2057400" cy="365125"/>
          </a:xfrm>
        </p:spPr>
        <p:txBody>
          <a:bodyPr/>
          <a:lstStyle/>
          <a:p>
            <a:fld id="{8AD7967B-1217-4757-9CD1-38D20E674AF2}" type="slidenum">
              <a:rPr lang="en-US" smtClean="0"/>
              <a:t>4</a:t>
            </a:fld>
            <a:endParaRPr lang="en-US"/>
          </a:p>
        </p:txBody>
      </p:sp>
      <p:sp>
        <p:nvSpPr>
          <p:cNvPr id="4" name="TextBox 3">
            <a:extLst>
              <a:ext uri="{FF2B5EF4-FFF2-40B4-BE49-F238E27FC236}">
                <a16:creationId xmlns:a16="http://schemas.microsoft.com/office/drawing/2014/main" id="{8AF51ACE-27F6-DA30-CCFF-098CED6F1179}"/>
              </a:ext>
            </a:extLst>
          </p:cNvPr>
          <p:cNvSpPr txBox="1"/>
          <p:nvPr/>
        </p:nvSpPr>
        <p:spPr>
          <a:xfrm>
            <a:off x="903973" y="229869"/>
            <a:ext cx="7336054" cy="523220"/>
          </a:xfrm>
          <a:prstGeom prst="rect">
            <a:avLst/>
          </a:prstGeom>
          <a:solidFill>
            <a:schemeClr val="bg1"/>
          </a:solidFill>
          <a:ln w="28575">
            <a:solidFill>
              <a:srgbClr val="C00000"/>
            </a:solidFill>
          </a:ln>
        </p:spPr>
        <p:style>
          <a:lnRef idx="0">
            <a:scrgbClr r="0" g="0" b="0"/>
          </a:lnRef>
          <a:fillRef idx="1003">
            <a:schemeClr val="lt2"/>
          </a:fillRef>
          <a:effectRef idx="0">
            <a:scrgbClr r="0" g="0" b="0"/>
          </a:effectRef>
          <a:fontRef idx="major"/>
        </p:style>
        <p:txBody>
          <a:bodyPr wrap="square" rtlCol="1">
            <a:spAutoFit/>
          </a:bodyPr>
          <a:lstStyle/>
          <a:p>
            <a:pPr fontAlgn="auto">
              <a:spcBef>
                <a:spcPts val="0"/>
              </a:spcBef>
              <a:spcAft>
                <a:spcPts val="0"/>
              </a:spcAft>
              <a:defRPr/>
            </a:pPr>
            <a:r>
              <a:rPr lang="en-US" sz="2800" b="1" dirty="0">
                <a:solidFill>
                  <a:srgbClr val="C00000"/>
                </a:solidFill>
                <a:latin typeface="Arial" pitchFamily="34" charset="0"/>
                <a:cs typeface="Arial" pitchFamily="34" charset="0"/>
              </a:rPr>
              <a:t>Medical Microbiology is subdivided  into</a:t>
            </a:r>
            <a:r>
              <a:rPr lang="en-US" sz="2800" b="1" dirty="0">
                <a:solidFill>
                  <a:srgbClr val="C00000"/>
                </a:solidFill>
              </a:rPr>
              <a:t> </a:t>
            </a:r>
          </a:p>
        </p:txBody>
      </p:sp>
      <p:cxnSp>
        <p:nvCxnSpPr>
          <p:cNvPr id="5" name="Straight Connector 4">
            <a:extLst>
              <a:ext uri="{FF2B5EF4-FFF2-40B4-BE49-F238E27FC236}">
                <a16:creationId xmlns:a16="http://schemas.microsoft.com/office/drawing/2014/main" id="{A9892B1F-4861-D05B-A5B4-94C78A1493A4}"/>
              </a:ext>
            </a:extLst>
          </p:cNvPr>
          <p:cNvCxnSpPr/>
          <p:nvPr/>
        </p:nvCxnSpPr>
        <p:spPr>
          <a:xfrm rot="5400000">
            <a:off x="4179888" y="963613"/>
            <a:ext cx="357187" cy="15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6807CD1-111C-D99F-80CA-ACE13F55CBEC}"/>
              </a:ext>
            </a:extLst>
          </p:cNvPr>
          <p:cNvCxnSpPr/>
          <p:nvPr/>
        </p:nvCxnSpPr>
        <p:spPr>
          <a:xfrm rot="10800000">
            <a:off x="2071688" y="1143000"/>
            <a:ext cx="2428875"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A0DDE83-661D-5ADD-11AF-1514511331BC}"/>
              </a:ext>
            </a:extLst>
          </p:cNvPr>
          <p:cNvCxnSpPr/>
          <p:nvPr/>
        </p:nvCxnSpPr>
        <p:spPr>
          <a:xfrm>
            <a:off x="4357688" y="1143000"/>
            <a:ext cx="2500312"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906044D-3C1C-447E-DE45-D822FDB2991D}"/>
              </a:ext>
            </a:extLst>
          </p:cNvPr>
          <p:cNvCxnSpPr/>
          <p:nvPr/>
        </p:nvCxnSpPr>
        <p:spPr>
          <a:xfrm rot="5400000">
            <a:off x="1893888" y="1320800"/>
            <a:ext cx="357188"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0B4D5CC-6F17-6E21-470C-9493600CFE36}"/>
              </a:ext>
            </a:extLst>
          </p:cNvPr>
          <p:cNvCxnSpPr/>
          <p:nvPr/>
        </p:nvCxnSpPr>
        <p:spPr>
          <a:xfrm rot="5400000">
            <a:off x="6680200" y="1320800"/>
            <a:ext cx="35718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19">
            <a:extLst>
              <a:ext uri="{FF2B5EF4-FFF2-40B4-BE49-F238E27FC236}">
                <a16:creationId xmlns:a16="http://schemas.microsoft.com/office/drawing/2014/main" id="{EB113BB6-98CC-8F06-F5CD-0B861866647B}"/>
              </a:ext>
            </a:extLst>
          </p:cNvPr>
          <p:cNvSpPr txBox="1">
            <a:spLocks noChangeArrowheads="1"/>
          </p:cNvSpPr>
          <p:nvPr/>
        </p:nvSpPr>
        <p:spPr bwMode="auto">
          <a:xfrm>
            <a:off x="357189" y="1571625"/>
            <a:ext cx="2315674" cy="461963"/>
          </a:xfrm>
          <a:prstGeom prst="rect">
            <a:avLst/>
          </a:prstGeom>
          <a:solidFill>
            <a:schemeClr val="bg1">
              <a:lumMod val="95000"/>
            </a:schemeClr>
          </a:solidFill>
          <a:ln w="38100">
            <a:solidFill>
              <a:srgbClr val="C00000"/>
            </a:solidFill>
            <a:miter lim="800000"/>
            <a:headEnd/>
            <a:tailEnd/>
          </a:ln>
        </p:spPr>
        <p:txBody>
          <a:bodyPr wrap="square">
            <a:spAutoFit/>
          </a:bodyPr>
          <a:lstStyle>
            <a:lvl1pPr eaLnBrk="0" hangingPunct="0">
              <a:defRPr>
                <a:solidFill>
                  <a:schemeClr val="tx1"/>
                </a:solidFill>
                <a:latin typeface="Constantia" panose="02030602050306030303" pitchFamily="18" charset="0"/>
                <a:ea typeface="Majalla UI"/>
                <a:cs typeface="Majalla UI"/>
              </a:defRPr>
            </a:lvl1pPr>
            <a:lvl2pPr marL="742950" indent="-285750" eaLnBrk="0" hangingPunct="0">
              <a:defRPr>
                <a:solidFill>
                  <a:schemeClr val="tx1"/>
                </a:solidFill>
                <a:latin typeface="Constantia" panose="02030602050306030303" pitchFamily="18" charset="0"/>
                <a:ea typeface="Majalla UI"/>
                <a:cs typeface="Majalla UI"/>
              </a:defRPr>
            </a:lvl2pPr>
            <a:lvl3pPr marL="1143000" indent="-228600" eaLnBrk="0" hangingPunct="0">
              <a:defRPr>
                <a:solidFill>
                  <a:schemeClr val="tx1"/>
                </a:solidFill>
                <a:latin typeface="Constantia" panose="02030602050306030303" pitchFamily="18" charset="0"/>
                <a:ea typeface="Majalla UI"/>
                <a:cs typeface="Majalla UI"/>
              </a:defRPr>
            </a:lvl3pPr>
            <a:lvl4pPr marL="1600200" indent="-228600" eaLnBrk="0" hangingPunct="0">
              <a:defRPr>
                <a:solidFill>
                  <a:schemeClr val="tx1"/>
                </a:solidFill>
                <a:latin typeface="Constantia" panose="02030602050306030303" pitchFamily="18" charset="0"/>
                <a:ea typeface="Majalla UI"/>
                <a:cs typeface="Majalla UI"/>
              </a:defRPr>
            </a:lvl4pPr>
            <a:lvl5pPr marL="2057400" indent="-228600" eaLnBrk="0" hangingPunct="0">
              <a:defRPr>
                <a:solidFill>
                  <a:schemeClr val="tx1"/>
                </a:solidFill>
                <a:latin typeface="Constantia" panose="02030602050306030303" pitchFamily="18" charset="0"/>
                <a:ea typeface="Majalla UI"/>
                <a:cs typeface="Majalla UI"/>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9pPr>
          </a:lstStyle>
          <a:p>
            <a:pPr algn="ctr" eaLnBrk="1" hangingPunct="1"/>
            <a:r>
              <a:rPr lang="en-US" altLang="en-US" sz="2400" b="1" dirty="0">
                <a:solidFill>
                  <a:srgbClr val="002060"/>
                </a:solidFill>
                <a:latin typeface="Arial" panose="020B0604020202020204" pitchFamily="34" charset="0"/>
              </a:rPr>
              <a:t>Bacteriology</a:t>
            </a:r>
            <a:endParaRPr lang="ar-EG" altLang="en-US" sz="2400" dirty="0">
              <a:solidFill>
                <a:srgbClr val="002060"/>
              </a:solidFill>
            </a:endParaRPr>
          </a:p>
        </p:txBody>
      </p:sp>
      <p:sp>
        <p:nvSpPr>
          <p:cNvPr id="11" name="TextBox 21">
            <a:extLst>
              <a:ext uri="{FF2B5EF4-FFF2-40B4-BE49-F238E27FC236}">
                <a16:creationId xmlns:a16="http://schemas.microsoft.com/office/drawing/2014/main" id="{C5727745-9743-0D09-6284-A54961D87959}"/>
              </a:ext>
            </a:extLst>
          </p:cNvPr>
          <p:cNvSpPr txBox="1">
            <a:spLocks noChangeArrowheads="1"/>
          </p:cNvSpPr>
          <p:nvPr/>
        </p:nvSpPr>
        <p:spPr bwMode="auto">
          <a:xfrm>
            <a:off x="6711875" y="1595437"/>
            <a:ext cx="2074936" cy="461963"/>
          </a:xfrm>
          <a:prstGeom prst="rect">
            <a:avLst/>
          </a:prstGeom>
          <a:solidFill>
            <a:schemeClr val="bg1">
              <a:lumMod val="95000"/>
            </a:schemeClr>
          </a:solidFill>
          <a:ln w="38100">
            <a:solidFill>
              <a:srgbClr val="C00000"/>
            </a:solidFill>
            <a:miter lim="800000"/>
            <a:headEnd/>
            <a:tailEnd/>
          </a:ln>
        </p:spPr>
        <p:txBody>
          <a:bodyPr wrap="square">
            <a:spAutoFit/>
          </a:bodyPr>
          <a:lstStyle>
            <a:lvl1pPr eaLnBrk="0" hangingPunct="0">
              <a:defRPr>
                <a:solidFill>
                  <a:schemeClr val="tx1"/>
                </a:solidFill>
                <a:latin typeface="Constantia" panose="02030602050306030303" pitchFamily="18" charset="0"/>
                <a:ea typeface="Majalla UI"/>
                <a:cs typeface="Majalla UI"/>
              </a:defRPr>
            </a:lvl1pPr>
            <a:lvl2pPr marL="742950" indent="-285750" eaLnBrk="0" hangingPunct="0">
              <a:defRPr>
                <a:solidFill>
                  <a:schemeClr val="tx1"/>
                </a:solidFill>
                <a:latin typeface="Constantia" panose="02030602050306030303" pitchFamily="18" charset="0"/>
                <a:ea typeface="Majalla UI"/>
                <a:cs typeface="Majalla UI"/>
              </a:defRPr>
            </a:lvl2pPr>
            <a:lvl3pPr marL="1143000" indent="-228600" eaLnBrk="0" hangingPunct="0">
              <a:defRPr>
                <a:solidFill>
                  <a:schemeClr val="tx1"/>
                </a:solidFill>
                <a:latin typeface="Constantia" panose="02030602050306030303" pitchFamily="18" charset="0"/>
                <a:ea typeface="Majalla UI"/>
                <a:cs typeface="Majalla UI"/>
              </a:defRPr>
            </a:lvl3pPr>
            <a:lvl4pPr marL="1600200" indent="-228600" eaLnBrk="0" hangingPunct="0">
              <a:defRPr>
                <a:solidFill>
                  <a:schemeClr val="tx1"/>
                </a:solidFill>
                <a:latin typeface="Constantia" panose="02030602050306030303" pitchFamily="18" charset="0"/>
                <a:ea typeface="Majalla UI"/>
                <a:cs typeface="Majalla UI"/>
              </a:defRPr>
            </a:lvl4pPr>
            <a:lvl5pPr marL="2057400" indent="-228600" eaLnBrk="0" hangingPunct="0">
              <a:defRPr>
                <a:solidFill>
                  <a:schemeClr val="tx1"/>
                </a:solidFill>
                <a:latin typeface="Constantia" panose="02030602050306030303" pitchFamily="18" charset="0"/>
                <a:ea typeface="Majalla UI"/>
                <a:cs typeface="Majalla UI"/>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9pPr>
          </a:lstStyle>
          <a:p>
            <a:pPr algn="ctr" eaLnBrk="1" hangingPunct="1"/>
            <a:r>
              <a:rPr lang="en-US" altLang="en-US" sz="2400" b="1" dirty="0">
                <a:solidFill>
                  <a:srgbClr val="002060"/>
                </a:solidFill>
                <a:latin typeface="Arial" panose="020B0604020202020204" pitchFamily="34" charset="0"/>
              </a:rPr>
              <a:t>Parasitology</a:t>
            </a:r>
            <a:endParaRPr lang="ar-EG" altLang="en-US" sz="2400" dirty="0">
              <a:solidFill>
                <a:srgbClr val="002060"/>
              </a:solidFill>
            </a:endParaRPr>
          </a:p>
        </p:txBody>
      </p:sp>
      <p:sp>
        <p:nvSpPr>
          <p:cNvPr id="12" name="TextBox 11">
            <a:extLst>
              <a:ext uri="{FF2B5EF4-FFF2-40B4-BE49-F238E27FC236}">
                <a16:creationId xmlns:a16="http://schemas.microsoft.com/office/drawing/2014/main" id="{76D0B74C-EB14-1301-555F-A937E95771D1}"/>
              </a:ext>
            </a:extLst>
          </p:cNvPr>
          <p:cNvSpPr txBox="1"/>
          <p:nvPr/>
        </p:nvSpPr>
        <p:spPr>
          <a:xfrm>
            <a:off x="131005" y="2525239"/>
            <a:ext cx="2383937" cy="1631216"/>
          </a:xfrm>
          <a:prstGeom prst="rect">
            <a:avLst/>
          </a:prstGeom>
          <a:ln w="38100">
            <a:solidFill>
              <a:srgbClr val="0070C0"/>
            </a:solidFill>
          </a:ln>
        </p:spPr>
        <p:style>
          <a:lnRef idx="2">
            <a:schemeClr val="accent3"/>
          </a:lnRef>
          <a:fillRef idx="1">
            <a:schemeClr val="lt1"/>
          </a:fillRef>
          <a:effectRef idx="0">
            <a:schemeClr val="accent3"/>
          </a:effectRef>
          <a:fontRef idx="minor">
            <a:schemeClr val="dk1"/>
          </a:fontRef>
        </p:style>
        <p:txBody>
          <a:bodyPr wrap="square" rtlCol="1">
            <a:spAutoFit/>
          </a:bodyPr>
          <a:lstStyle/>
          <a:p>
            <a:pPr algn="ctr">
              <a:defRPr/>
            </a:pPr>
            <a:r>
              <a:rPr lang="en-US" sz="2000" dirty="0"/>
              <a:t>The science of </a:t>
            </a:r>
            <a:r>
              <a:rPr lang="en-US" sz="2000" dirty="0">
                <a:solidFill>
                  <a:srgbClr val="C00000"/>
                </a:solidFill>
              </a:rPr>
              <a:t>bacteria</a:t>
            </a:r>
            <a:r>
              <a:rPr lang="en-US" sz="2000" dirty="0"/>
              <a:t>, the causative agents of several infectious diseases</a:t>
            </a:r>
            <a:endParaRPr lang="ar-EG" sz="2000" dirty="0">
              <a:solidFill>
                <a:srgbClr val="C00000"/>
              </a:solidFill>
            </a:endParaRPr>
          </a:p>
        </p:txBody>
      </p:sp>
      <p:cxnSp>
        <p:nvCxnSpPr>
          <p:cNvPr id="13" name="Straight Arrow Connector 12">
            <a:extLst>
              <a:ext uri="{FF2B5EF4-FFF2-40B4-BE49-F238E27FC236}">
                <a16:creationId xmlns:a16="http://schemas.microsoft.com/office/drawing/2014/main" id="{2343F9F2-FE0D-33B0-4644-10A08E018803}"/>
              </a:ext>
            </a:extLst>
          </p:cNvPr>
          <p:cNvCxnSpPr/>
          <p:nvPr/>
        </p:nvCxnSpPr>
        <p:spPr>
          <a:xfrm rot="5400000">
            <a:off x="1132949" y="2321719"/>
            <a:ext cx="357187"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4656A79-2958-54C9-D345-1E770CC85C01}"/>
              </a:ext>
            </a:extLst>
          </p:cNvPr>
          <p:cNvCxnSpPr>
            <a:cxnSpLocks/>
          </p:cNvCxnSpPr>
          <p:nvPr/>
        </p:nvCxnSpPr>
        <p:spPr>
          <a:xfrm>
            <a:off x="3581022" y="2189175"/>
            <a:ext cx="0" cy="88614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F35DF6F-0B68-929A-AA8D-0A311C44597D}"/>
              </a:ext>
            </a:extLst>
          </p:cNvPr>
          <p:cNvCxnSpPr>
            <a:cxnSpLocks/>
          </p:cNvCxnSpPr>
          <p:nvPr/>
        </p:nvCxnSpPr>
        <p:spPr>
          <a:xfrm>
            <a:off x="5794230" y="2152649"/>
            <a:ext cx="0" cy="34639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TextBox 19">
            <a:extLst>
              <a:ext uri="{FF2B5EF4-FFF2-40B4-BE49-F238E27FC236}">
                <a16:creationId xmlns:a16="http://schemas.microsoft.com/office/drawing/2014/main" id="{993E76EA-638A-08D7-B80E-6F2D5D5DD17A}"/>
              </a:ext>
            </a:extLst>
          </p:cNvPr>
          <p:cNvSpPr txBox="1">
            <a:spLocks noChangeArrowheads="1"/>
          </p:cNvSpPr>
          <p:nvPr/>
        </p:nvSpPr>
        <p:spPr bwMode="auto">
          <a:xfrm>
            <a:off x="2804563" y="1582433"/>
            <a:ext cx="1767437" cy="461963"/>
          </a:xfrm>
          <a:prstGeom prst="rect">
            <a:avLst/>
          </a:prstGeom>
          <a:solidFill>
            <a:schemeClr val="bg1">
              <a:lumMod val="95000"/>
            </a:schemeClr>
          </a:solidFill>
          <a:ln w="38100">
            <a:solidFill>
              <a:srgbClr val="C00000"/>
            </a:solidFill>
            <a:miter lim="800000"/>
            <a:headEnd/>
            <a:tailEnd/>
          </a:ln>
        </p:spPr>
        <p:txBody>
          <a:bodyPr wrap="square">
            <a:spAutoFit/>
          </a:bodyPr>
          <a:lstStyle>
            <a:lvl1pPr eaLnBrk="0" hangingPunct="0">
              <a:defRPr>
                <a:solidFill>
                  <a:schemeClr val="tx1"/>
                </a:solidFill>
                <a:latin typeface="Constantia" panose="02030602050306030303" pitchFamily="18" charset="0"/>
                <a:ea typeface="Majalla UI"/>
                <a:cs typeface="Majalla UI"/>
              </a:defRPr>
            </a:lvl1pPr>
            <a:lvl2pPr marL="742950" indent="-285750" eaLnBrk="0" hangingPunct="0">
              <a:defRPr>
                <a:solidFill>
                  <a:schemeClr val="tx1"/>
                </a:solidFill>
                <a:latin typeface="Constantia" panose="02030602050306030303" pitchFamily="18" charset="0"/>
                <a:ea typeface="Majalla UI"/>
                <a:cs typeface="Majalla UI"/>
              </a:defRPr>
            </a:lvl2pPr>
            <a:lvl3pPr marL="1143000" indent="-228600" eaLnBrk="0" hangingPunct="0">
              <a:defRPr>
                <a:solidFill>
                  <a:schemeClr val="tx1"/>
                </a:solidFill>
                <a:latin typeface="Constantia" panose="02030602050306030303" pitchFamily="18" charset="0"/>
                <a:ea typeface="Majalla UI"/>
                <a:cs typeface="Majalla UI"/>
              </a:defRPr>
            </a:lvl3pPr>
            <a:lvl4pPr marL="1600200" indent="-228600" eaLnBrk="0" hangingPunct="0">
              <a:defRPr>
                <a:solidFill>
                  <a:schemeClr val="tx1"/>
                </a:solidFill>
                <a:latin typeface="Constantia" panose="02030602050306030303" pitchFamily="18" charset="0"/>
                <a:ea typeface="Majalla UI"/>
                <a:cs typeface="Majalla UI"/>
              </a:defRPr>
            </a:lvl4pPr>
            <a:lvl5pPr marL="2057400" indent="-228600" eaLnBrk="0" hangingPunct="0">
              <a:defRPr>
                <a:solidFill>
                  <a:schemeClr val="tx1"/>
                </a:solidFill>
                <a:latin typeface="Constantia" panose="02030602050306030303" pitchFamily="18" charset="0"/>
                <a:ea typeface="Majalla UI"/>
                <a:cs typeface="Majalla UI"/>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9pPr>
          </a:lstStyle>
          <a:p>
            <a:pPr algn="ctr" eaLnBrk="1" hangingPunct="1"/>
            <a:r>
              <a:rPr lang="en-US" altLang="en-US" sz="2400" b="1" dirty="0">
                <a:solidFill>
                  <a:srgbClr val="002060"/>
                </a:solidFill>
                <a:latin typeface="Arial" panose="020B0604020202020204" pitchFamily="34" charset="0"/>
              </a:rPr>
              <a:t>Virology</a:t>
            </a:r>
            <a:endParaRPr lang="ar-EG" altLang="en-US" sz="2400" dirty="0">
              <a:solidFill>
                <a:srgbClr val="002060"/>
              </a:solidFill>
            </a:endParaRPr>
          </a:p>
        </p:txBody>
      </p:sp>
      <p:sp>
        <p:nvSpPr>
          <p:cNvPr id="30" name="TextBox 19">
            <a:extLst>
              <a:ext uri="{FF2B5EF4-FFF2-40B4-BE49-F238E27FC236}">
                <a16:creationId xmlns:a16="http://schemas.microsoft.com/office/drawing/2014/main" id="{928CCCCE-8256-9F57-4F7C-76D3D1E6A5A2}"/>
              </a:ext>
            </a:extLst>
          </p:cNvPr>
          <p:cNvSpPr txBox="1">
            <a:spLocks noChangeArrowheads="1"/>
          </p:cNvSpPr>
          <p:nvPr/>
        </p:nvSpPr>
        <p:spPr bwMode="auto">
          <a:xfrm>
            <a:off x="4758219" y="1582432"/>
            <a:ext cx="1767437" cy="461963"/>
          </a:xfrm>
          <a:prstGeom prst="rect">
            <a:avLst/>
          </a:prstGeom>
          <a:solidFill>
            <a:schemeClr val="bg1">
              <a:lumMod val="95000"/>
            </a:schemeClr>
          </a:solidFill>
          <a:ln w="38100">
            <a:solidFill>
              <a:srgbClr val="C00000"/>
            </a:solidFill>
            <a:miter lim="800000"/>
            <a:headEnd/>
            <a:tailEnd/>
          </a:ln>
        </p:spPr>
        <p:txBody>
          <a:bodyPr wrap="square">
            <a:spAutoFit/>
          </a:bodyPr>
          <a:lstStyle>
            <a:lvl1pPr eaLnBrk="0" hangingPunct="0">
              <a:defRPr>
                <a:solidFill>
                  <a:schemeClr val="tx1"/>
                </a:solidFill>
                <a:latin typeface="Constantia" panose="02030602050306030303" pitchFamily="18" charset="0"/>
                <a:ea typeface="Majalla UI"/>
                <a:cs typeface="Majalla UI"/>
              </a:defRPr>
            </a:lvl1pPr>
            <a:lvl2pPr marL="742950" indent="-285750" eaLnBrk="0" hangingPunct="0">
              <a:defRPr>
                <a:solidFill>
                  <a:schemeClr val="tx1"/>
                </a:solidFill>
                <a:latin typeface="Constantia" panose="02030602050306030303" pitchFamily="18" charset="0"/>
                <a:ea typeface="Majalla UI"/>
                <a:cs typeface="Majalla UI"/>
              </a:defRPr>
            </a:lvl2pPr>
            <a:lvl3pPr marL="1143000" indent="-228600" eaLnBrk="0" hangingPunct="0">
              <a:defRPr>
                <a:solidFill>
                  <a:schemeClr val="tx1"/>
                </a:solidFill>
                <a:latin typeface="Constantia" panose="02030602050306030303" pitchFamily="18" charset="0"/>
                <a:ea typeface="Majalla UI"/>
                <a:cs typeface="Majalla UI"/>
              </a:defRPr>
            </a:lvl3pPr>
            <a:lvl4pPr marL="1600200" indent="-228600" eaLnBrk="0" hangingPunct="0">
              <a:defRPr>
                <a:solidFill>
                  <a:schemeClr val="tx1"/>
                </a:solidFill>
                <a:latin typeface="Constantia" panose="02030602050306030303" pitchFamily="18" charset="0"/>
                <a:ea typeface="Majalla UI"/>
                <a:cs typeface="Majalla UI"/>
              </a:defRPr>
            </a:lvl4pPr>
            <a:lvl5pPr marL="2057400" indent="-228600" eaLnBrk="0" hangingPunct="0">
              <a:defRPr>
                <a:solidFill>
                  <a:schemeClr val="tx1"/>
                </a:solidFill>
                <a:latin typeface="Constantia" panose="02030602050306030303" pitchFamily="18" charset="0"/>
                <a:ea typeface="Majalla UI"/>
                <a:cs typeface="Majalla UI"/>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9pPr>
          </a:lstStyle>
          <a:p>
            <a:pPr algn="ctr" eaLnBrk="1" hangingPunct="1"/>
            <a:r>
              <a:rPr lang="en-US" altLang="en-US" sz="2400" b="1" dirty="0">
                <a:solidFill>
                  <a:srgbClr val="002060"/>
                </a:solidFill>
                <a:latin typeface="Arial" panose="020B0604020202020204" pitchFamily="34" charset="0"/>
              </a:rPr>
              <a:t>Mycology</a:t>
            </a:r>
            <a:endParaRPr lang="ar-EG" altLang="en-US" sz="2400" dirty="0">
              <a:solidFill>
                <a:srgbClr val="002060"/>
              </a:solidFill>
            </a:endParaRPr>
          </a:p>
        </p:txBody>
      </p:sp>
      <p:sp>
        <p:nvSpPr>
          <p:cNvPr id="31" name="TextBox 30">
            <a:extLst>
              <a:ext uri="{FF2B5EF4-FFF2-40B4-BE49-F238E27FC236}">
                <a16:creationId xmlns:a16="http://schemas.microsoft.com/office/drawing/2014/main" id="{63921E54-5270-9EDF-80D5-CECF443EE6F3}"/>
              </a:ext>
            </a:extLst>
          </p:cNvPr>
          <p:cNvSpPr txBox="1"/>
          <p:nvPr/>
        </p:nvSpPr>
        <p:spPr>
          <a:xfrm>
            <a:off x="2646606" y="3182389"/>
            <a:ext cx="2383937" cy="1631216"/>
          </a:xfrm>
          <a:prstGeom prst="rect">
            <a:avLst/>
          </a:prstGeom>
          <a:ln w="38100">
            <a:solidFill>
              <a:srgbClr val="0070C0"/>
            </a:solidFill>
          </a:ln>
        </p:spPr>
        <p:style>
          <a:lnRef idx="2">
            <a:schemeClr val="accent3"/>
          </a:lnRef>
          <a:fillRef idx="1">
            <a:schemeClr val="lt1"/>
          </a:fillRef>
          <a:effectRef idx="0">
            <a:schemeClr val="accent3"/>
          </a:effectRef>
          <a:fontRef idx="minor">
            <a:schemeClr val="dk1"/>
          </a:fontRef>
        </p:style>
        <p:txBody>
          <a:bodyPr wrap="square" rtlCol="1">
            <a:spAutoFit/>
          </a:bodyPr>
          <a:lstStyle/>
          <a:p>
            <a:pPr algn="ctr">
              <a:defRPr/>
            </a:pPr>
            <a:r>
              <a:rPr lang="en-US" sz="2000" dirty="0"/>
              <a:t>The science of </a:t>
            </a:r>
            <a:r>
              <a:rPr lang="en-US" sz="2000" dirty="0">
                <a:solidFill>
                  <a:srgbClr val="C00000"/>
                </a:solidFill>
              </a:rPr>
              <a:t>viruses</a:t>
            </a:r>
            <a:r>
              <a:rPr lang="en-US" sz="2000" dirty="0"/>
              <a:t>, non-cellular living agents capable of causing infectious diseases in man</a:t>
            </a:r>
            <a:endParaRPr lang="ar-EG" sz="2000" dirty="0">
              <a:solidFill>
                <a:srgbClr val="C00000"/>
              </a:solidFill>
            </a:endParaRPr>
          </a:p>
        </p:txBody>
      </p:sp>
      <p:sp>
        <p:nvSpPr>
          <p:cNvPr id="32" name="TextBox 31">
            <a:extLst>
              <a:ext uri="{FF2B5EF4-FFF2-40B4-BE49-F238E27FC236}">
                <a16:creationId xmlns:a16="http://schemas.microsoft.com/office/drawing/2014/main" id="{DAC374EC-CDE4-D56D-3294-AF1A568EF987}"/>
              </a:ext>
            </a:extLst>
          </p:cNvPr>
          <p:cNvSpPr txBox="1"/>
          <p:nvPr/>
        </p:nvSpPr>
        <p:spPr>
          <a:xfrm>
            <a:off x="5162207" y="2599043"/>
            <a:ext cx="2383937" cy="707886"/>
          </a:xfrm>
          <a:prstGeom prst="rect">
            <a:avLst/>
          </a:prstGeom>
          <a:ln w="38100">
            <a:solidFill>
              <a:srgbClr val="0070C0"/>
            </a:solidFill>
          </a:ln>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en-US" sz="2000" dirty="0"/>
              <a:t>The study of </a:t>
            </a:r>
            <a:r>
              <a:rPr lang="en-US" sz="2000" dirty="0">
                <a:solidFill>
                  <a:srgbClr val="C00000"/>
                </a:solidFill>
              </a:rPr>
              <a:t>fungi</a:t>
            </a:r>
            <a:r>
              <a:rPr lang="en-US" sz="2000" dirty="0"/>
              <a:t> pathogenic for man</a:t>
            </a:r>
          </a:p>
        </p:txBody>
      </p:sp>
      <p:cxnSp>
        <p:nvCxnSpPr>
          <p:cNvPr id="33" name="Straight Arrow Connector 32">
            <a:extLst>
              <a:ext uri="{FF2B5EF4-FFF2-40B4-BE49-F238E27FC236}">
                <a16:creationId xmlns:a16="http://schemas.microsoft.com/office/drawing/2014/main" id="{BD4FAFDA-A64C-3FF4-851F-55E838743D23}"/>
              </a:ext>
            </a:extLst>
          </p:cNvPr>
          <p:cNvCxnSpPr/>
          <p:nvPr/>
        </p:nvCxnSpPr>
        <p:spPr>
          <a:xfrm rot="5400000">
            <a:off x="5427660" y="1332643"/>
            <a:ext cx="35718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BFB75B1-BEF3-ADDF-E5E7-A1EA7E52B350}"/>
              </a:ext>
            </a:extLst>
          </p:cNvPr>
          <p:cNvCxnSpPr/>
          <p:nvPr/>
        </p:nvCxnSpPr>
        <p:spPr>
          <a:xfrm rot="5400000">
            <a:off x="3660774" y="1320799"/>
            <a:ext cx="35718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A1CEA1D-EAE7-B9FD-2C0D-E41B7D8BBD89}"/>
              </a:ext>
            </a:extLst>
          </p:cNvPr>
          <p:cNvSpPr txBox="1"/>
          <p:nvPr/>
        </p:nvSpPr>
        <p:spPr>
          <a:xfrm>
            <a:off x="6663054" y="3429000"/>
            <a:ext cx="2383937" cy="1323439"/>
          </a:xfrm>
          <a:prstGeom prst="rect">
            <a:avLst/>
          </a:prstGeom>
          <a:ln w="38100">
            <a:solidFill>
              <a:srgbClr val="0070C0"/>
            </a:solidFill>
          </a:ln>
        </p:spPr>
        <p:style>
          <a:lnRef idx="2">
            <a:schemeClr val="accent3"/>
          </a:lnRef>
          <a:fillRef idx="1">
            <a:schemeClr val="lt1"/>
          </a:fillRef>
          <a:effectRef idx="0">
            <a:schemeClr val="accent3"/>
          </a:effectRef>
          <a:fontRef idx="minor">
            <a:schemeClr val="dk1"/>
          </a:fontRef>
        </p:style>
        <p:txBody>
          <a:bodyPr wrap="square" rtlCol="1">
            <a:spAutoFit/>
          </a:bodyPr>
          <a:lstStyle/>
          <a:p>
            <a:pPr algn="ctr">
              <a:defRPr/>
            </a:pPr>
            <a:r>
              <a:rPr lang="en-US" sz="2000" dirty="0"/>
              <a:t>The study of </a:t>
            </a:r>
            <a:r>
              <a:rPr lang="en-US" sz="2000" dirty="0">
                <a:solidFill>
                  <a:srgbClr val="C00000"/>
                </a:solidFill>
              </a:rPr>
              <a:t>parasites</a:t>
            </a:r>
            <a:r>
              <a:rPr lang="en-US" sz="2000" dirty="0"/>
              <a:t> pathogenic for man e.g. protozoa</a:t>
            </a:r>
            <a:endParaRPr lang="ar-EG" sz="2000" dirty="0">
              <a:solidFill>
                <a:srgbClr val="C00000"/>
              </a:solidFill>
            </a:endParaRPr>
          </a:p>
        </p:txBody>
      </p:sp>
      <p:cxnSp>
        <p:nvCxnSpPr>
          <p:cNvPr id="36" name="Straight Arrow Connector 35">
            <a:extLst>
              <a:ext uri="{FF2B5EF4-FFF2-40B4-BE49-F238E27FC236}">
                <a16:creationId xmlns:a16="http://schemas.microsoft.com/office/drawing/2014/main" id="{A0B45ACE-FA7F-9CCA-C19D-0F7E9C4D860D}"/>
              </a:ext>
            </a:extLst>
          </p:cNvPr>
          <p:cNvCxnSpPr>
            <a:cxnSpLocks/>
          </p:cNvCxnSpPr>
          <p:nvPr/>
        </p:nvCxnSpPr>
        <p:spPr>
          <a:xfrm>
            <a:off x="8259078" y="2152649"/>
            <a:ext cx="0" cy="102974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4C8F7AA-B584-08CA-26B2-CE8CAFA5E52B}"/>
              </a:ext>
            </a:extLst>
          </p:cNvPr>
          <p:cNvSpPr txBox="1"/>
          <p:nvPr/>
        </p:nvSpPr>
        <p:spPr>
          <a:xfrm>
            <a:off x="500940" y="5123765"/>
            <a:ext cx="8285871" cy="1292662"/>
          </a:xfrm>
          <a:prstGeom prst="rect">
            <a:avLst/>
          </a:prstGeom>
          <a:noFill/>
          <a:ln w="38100">
            <a:solidFill>
              <a:schemeClr val="accent1"/>
            </a:solidFill>
          </a:ln>
        </p:spPr>
        <p:txBody>
          <a:bodyPr wrap="square">
            <a:spAutoFit/>
          </a:bodyPr>
          <a:lstStyle/>
          <a:p>
            <a:pPr algn="ctr"/>
            <a:r>
              <a:rPr lang="en-US" sz="2600" dirty="0"/>
              <a:t>In addition, medical microbiology includes the study of the mechanisms of infection, the methods of diagnosis, specific therapy, and prophylaxis of infectious diseases</a:t>
            </a:r>
          </a:p>
        </p:txBody>
      </p:sp>
    </p:spTree>
    <p:extLst>
      <p:ext uri="{BB962C8B-B14F-4D97-AF65-F5344CB8AC3E}">
        <p14:creationId xmlns:p14="http://schemas.microsoft.com/office/powerpoint/2010/main" val="97489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E3E494-19D3-23D0-5AD5-59F1DDD62E58}"/>
              </a:ext>
            </a:extLst>
          </p:cNvPr>
          <p:cNvSpPr>
            <a:spLocks noGrp="1"/>
          </p:cNvSpPr>
          <p:nvPr>
            <p:ph type="sldNum" sz="quarter" idx="12"/>
          </p:nvPr>
        </p:nvSpPr>
        <p:spPr/>
        <p:txBody>
          <a:bodyPr/>
          <a:lstStyle/>
          <a:p>
            <a:fld id="{8AD7967B-1217-4757-9CD1-38D20E674AF2}" type="slidenum">
              <a:rPr lang="en-US" smtClean="0"/>
              <a:t>5</a:t>
            </a:fld>
            <a:endParaRPr lang="en-US"/>
          </a:p>
        </p:txBody>
      </p:sp>
      <p:pic>
        <p:nvPicPr>
          <p:cNvPr id="5122" name="Picture 2" descr="5 Types Of Microorganisms Their Characteristics And Pictures">
            <a:extLst>
              <a:ext uri="{FF2B5EF4-FFF2-40B4-BE49-F238E27FC236}">
                <a16:creationId xmlns:a16="http://schemas.microsoft.com/office/drawing/2014/main" id="{04DA11F5-F760-4EA8-A881-0D0201F29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85" y="938579"/>
            <a:ext cx="8854830" cy="49808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o photo description available.">
            <a:extLst>
              <a:ext uri="{FF2B5EF4-FFF2-40B4-BE49-F238E27FC236}">
                <a16:creationId xmlns:a16="http://schemas.microsoft.com/office/drawing/2014/main" id="{714DD504-7F15-EB25-A348-64120947F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350" y="50928"/>
            <a:ext cx="777234" cy="7890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5 Types Of Microorganisms Their Characteristics And Pictures">
            <a:extLst>
              <a:ext uri="{FF2B5EF4-FFF2-40B4-BE49-F238E27FC236}">
                <a16:creationId xmlns:a16="http://schemas.microsoft.com/office/drawing/2014/main" id="{CDD037B8-7B2F-0C74-BB27-F4A0A26ECB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100" t="36561" r="2948" b="23051"/>
          <a:stretch/>
        </p:blipFill>
        <p:spPr bwMode="auto">
          <a:xfrm>
            <a:off x="5430128" y="2799470"/>
            <a:ext cx="1589650" cy="20116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ight Mark Images – Browse 209,324 Stock Photos, Vectors, and Video | Adobe  Stock">
            <a:extLst>
              <a:ext uri="{FF2B5EF4-FFF2-40B4-BE49-F238E27FC236}">
                <a16:creationId xmlns:a16="http://schemas.microsoft.com/office/drawing/2014/main" id="{94E02248-D5B8-65DE-60A9-D7BAF5EFD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778" y="2799470"/>
            <a:ext cx="1535137" cy="2785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60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06704C5-81BF-F36C-97BB-264277C4AF99}"/>
              </a:ext>
            </a:extLst>
          </p:cNvPr>
          <p:cNvSpPr txBox="1">
            <a:spLocks/>
          </p:cNvSpPr>
          <p:nvPr/>
        </p:nvSpPr>
        <p:spPr>
          <a:xfrm>
            <a:off x="6729411" y="641642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D7967B-1217-4757-9CD1-38D20E674AF2}" type="slidenum">
              <a:rPr lang="en-US" smtClean="0"/>
              <a:pPr/>
              <a:t>6</a:t>
            </a:fld>
            <a:endParaRPr lang="en-US"/>
          </a:p>
        </p:txBody>
      </p:sp>
      <p:sp>
        <p:nvSpPr>
          <p:cNvPr id="4" name="TextBox 3">
            <a:extLst>
              <a:ext uri="{FF2B5EF4-FFF2-40B4-BE49-F238E27FC236}">
                <a16:creationId xmlns:a16="http://schemas.microsoft.com/office/drawing/2014/main" id="{E1679CDD-214B-6FE6-9E96-3DEB862CA0E9}"/>
              </a:ext>
            </a:extLst>
          </p:cNvPr>
          <p:cNvSpPr txBox="1"/>
          <p:nvPr/>
        </p:nvSpPr>
        <p:spPr>
          <a:xfrm>
            <a:off x="903973" y="229869"/>
            <a:ext cx="7042684" cy="523220"/>
          </a:xfrm>
          <a:prstGeom prst="rect">
            <a:avLst/>
          </a:prstGeom>
          <a:solidFill>
            <a:schemeClr val="bg1"/>
          </a:solidFill>
          <a:ln w="28575">
            <a:solidFill>
              <a:srgbClr val="C00000"/>
            </a:solidFill>
          </a:ln>
        </p:spPr>
        <p:style>
          <a:lnRef idx="0">
            <a:scrgbClr r="0" g="0" b="0"/>
          </a:lnRef>
          <a:fillRef idx="1003">
            <a:schemeClr val="lt2"/>
          </a:fillRef>
          <a:effectRef idx="0">
            <a:scrgbClr r="0" g="0" b="0"/>
          </a:effectRef>
          <a:fontRef idx="major"/>
        </p:style>
        <p:txBody>
          <a:bodyPr wrap="square" rtlCol="1">
            <a:spAutoFit/>
          </a:bodyPr>
          <a:lstStyle/>
          <a:p>
            <a:pPr fontAlgn="auto">
              <a:spcBef>
                <a:spcPts val="0"/>
              </a:spcBef>
              <a:spcAft>
                <a:spcPts val="0"/>
              </a:spcAft>
              <a:defRPr/>
            </a:pPr>
            <a:r>
              <a:rPr lang="en-US" sz="2800" b="1" dirty="0">
                <a:solidFill>
                  <a:srgbClr val="C00000"/>
                </a:solidFill>
                <a:latin typeface="Arial" pitchFamily="34" charset="0"/>
                <a:cs typeface="Arial" pitchFamily="34" charset="0"/>
              </a:rPr>
              <a:t>Biological division of microorganisms</a:t>
            </a:r>
          </a:p>
        </p:txBody>
      </p:sp>
      <p:cxnSp>
        <p:nvCxnSpPr>
          <p:cNvPr id="5" name="Straight Connector 4">
            <a:extLst>
              <a:ext uri="{FF2B5EF4-FFF2-40B4-BE49-F238E27FC236}">
                <a16:creationId xmlns:a16="http://schemas.microsoft.com/office/drawing/2014/main" id="{C46F1659-E161-8C31-2832-35D74BCA9F19}"/>
              </a:ext>
            </a:extLst>
          </p:cNvPr>
          <p:cNvCxnSpPr/>
          <p:nvPr/>
        </p:nvCxnSpPr>
        <p:spPr>
          <a:xfrm rot="5400000">
            <a:off x="4179888" y="963613"/>
            <a:ext cx="357187" cy="15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19441B-B189-AB2A-CCC7-7109D1DE08DC}"/>
              </a:ext>
            </a:extLst>
          </p:cNvPr>
          <p:cNvCxnSpPr/>
          <p:nvPr/>
        </p:nvCxnSpPr>
        <p:spPr>
          <a:xfrm rot="10800000">
            <a:off x="2071688" y="1143000"/>
            <a:ext cx="2428875"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FDCD2D-2F48-D83B-81D6-5A75443BD6FF}"/>
              </a:ext>
            </a:extLst>
          </p:cNvPr>
          <p:cNvCxnSpPr/>
          <p:nvPr/>
        </p:nvCxnSpPr>
        <p:spPr>
          <a:xfrm>
            <a:off x="4357688" y="1143000"/>
            <a:ext cx="2500312"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C1A27E0-6C87-B435-0A62-58C0EA7A6205}"/>
              </a:ext>
            </a:extLst>
          </p:cNvPr>
          <p:cNvCxnSpPr/>
          <p:nvPr/>
        </p:nvCxnSpPr>
        <p:spPr>
          <a:xfrm rot="5400000">
            <a:off x="1893888" y="1320800"/>
            <a:ext cx="357188"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88DB273-7FBF-57EB-F1D0-AE0D536EB165}"/>
              </a:ext>
            </a:extLst>
          </p:cNvPr>
          <p:cNvCxnSpPr/>
          <p:nvPr/>
        </p:nvCxnSpPr>
        <p:spPr>
          <a:xfrm rot="5400000">
            <a:off x="6680200" y="1320800"/>
            <a:ext cx="35718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19">
            <a:extLst>
              <a:ext uri="{FF2B5EF4-FFF2-40B4-BE49-F238E27FC236}">
                <a16:creationId xmlns:a16="http://schemas.microsoft.com/office/drawing/2014/main" id="{522C18D7-E2DD-A01A-2266-73A02FB4BD4B}"/>
              </a:ext>
            </a:extLst>
          </p:cNvPr>
          <p:cNvSpPr txBox="1">
            <a:spLocks noChangeArrowheads="1"/>
          </p:cNvSpPr>
          <p:nvPr/>
        </p:nvSpPr>
        <p:spPr bwMode="auto">
          <a:xfrm>
            <a:off x="357189" y="1569320"/>
            <a:ext cx="2736114" cy="830997"/>
          </a:xfrm>
          <a:prstGeom prst="rect">
            <a:avLst/>
          </a:prstGeom>
          <a:solidFill>
            <a:schemeClr val="bg1">
              <a:lumMod val="95000"/>
            </a:schemeClr>
          </a:solidFill>
          <a:ln w="38100">
            <a:solidFill>
              <a:srgbClr val="C00000"/>
            </a:solidFill>
            <a:miter lim="800000"/>
            <a:headEnd/>
            <a:tailEnd/>
          </a:ln>
        </p:spPr>
        <p:txBody>
          <a:bodyPr wrap="square">
            <a:spAutoFit/>
          </a:bodyPr>
          <a:lstStyle>
            <a:lvl1pPr eaLnBrk="0" hangingPunct="0">
              <a:defRPr>
                <a:solidFill>
                  <a:schemeClr val="tx1"/>
                </a:solidFill>
                <a:latin typeface="Constantia" panose="02030602050306030303" pitchFamily="18" charset="0"/>
                <a:ea typeface="Majalla UI"/>
                <a:cs typeface="Majalla UI"/>
              </a:defRPr>
            </a:lvl1pPr>
            <a:lvl2pPr marL="742950" indent="-285750" eaLnBrk="0" hangingPunct="0">
              <a:defRPr>
                <a:solidFill>
                  <a:schemeClr val="tx1"/>
                </a:solidFill>
                <a:latin typeface="Constantia" panose="02030602050306030303" pitchFamily="18" charset="0"/>
                <a:ea typeface="Majalla UI"/>
                <a:cs typeface="Majalla UI"/>
              </a:defRPr>
            </a:lvl2pPr>
            <a:lvl3pPr marL="1143000" indent="-228600" eaLnBrk="0" hangingPunct="0">
              <a:defRPr>
                <a:solidFill>
                  <a:schemeClr val="tx1"/>
                </a:solidFill>
                <a:latin typeface="Constantia" panose="02030602050306030303" pitchFamily="18" charset="0"/>
                <a:ea typeface="Majalla UI"/>
                <a:cs typeface="Majalla UI"/>
              </a:defRPr>
            </a:lvl3pPr>
            <a:lvl4pPr marL="1600200" indent="-228600" eaLnBrk="0" hangingPunct="0">
              <a:defRPr>
                <a:solidFill>
                  <a:schemeClr val="tx1"/>
                </a:solidFill>
                <a:latin typeface="Constantia" panose="02030602050306030303" pitchFamily="18" charset="0"/>
                <a:ea typeface="Majalla UI"/>
                <a:cs typeface="Majalla UI"/>
              </a:defRPr>
            </a:lvl4pPr>
            <a:lvl5pPr marL="2057400" indent="-228600" eaLnBrk="0" hangingPunct="0">
              <a:defRPr>
                <a:solidFill>
                  <a:schemeClr val="tx1"/>
                </a:solidFill>
                <a:latin typeface="Constantia" panose="02030602050306030303" pitchFamily="18" charset="0"/>
                <a:ea typeface="Majalla UI"/>
                <a:cs typeface="Majalla UI"/>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9pPr>
          </a:lstStyle>
          <a:p>
            <a:pPr algn="ctr" eaLnBrk="1" hangingPunct="1"/>
            <a:r>
              <a:rPr lang="en-US" altLang="en-US" sz="2400" b="1" dirty="0">
                <a:solidFill>
                  <a:srgbClr val="002060"/>
                </a:solidFill>
                <a:latin typeface="Arial" panose="020B0604020202020204" pitchFamily="34" charset="0"/>
              </a:rPr>
              <a:t>1. Cellular microorganisms</a:t>
            </a:r>
            <a:endParaRPr lang="ar-EG" altLang="en-US" sz="2400" dirty="0">
              <a:solidFill>
                <a:srgbClr val="002060"/>
              </a:solidFill>
            </a:endParaRPr>
          </a:p>
        </p:txBody>
      </p:sp>
      <p:sp>
        <p:nvSpPr>
          <p:cNvPr id="11" name="TextBox 21">
            <a:extLst>
              <a:ext uri="{FF2B5EF4-FFF2-40B4-BE49-F238E27FC236}">
                <a16:creationId xmlns:a16="http://schemas.microsoft.com/office/drawing/2014/main" id="{D9182870-CB1F-6801-E5B2-4692A8E220FB}"/>
              </a:ext>
            </a:extLst>
          </p:cNvPr>
          <p:cNvSpPr txBox="1">
            <a:spLocks noChangeArrowheads="1"/>
          </p:cNvSpPr>
          <p:nvPr/>
        </p:nvSpPr>
        <p:spPr bwMode="auto">
          <a:xfrm>
            <a:off x="6711875" y="1569320"/>
            <a:ext cx="2074936" cy="461963"/>
          </a:xfrm>
          <a:prstGeom prst="rect">
            <a:avLst/>
          </a:prstGeom>
          <a:solidFill>
            <a:schemeClr val="bg1">
              <a:lumMod val="95000"/>
            </a:schemeClr>
          </a:solidFill>
          <a:ln w="38100">
            <a:solidFill>
              <a:srgbClr val="C00000"/>
            </a:solidFill>
            <a:miter lim="800000"/>
            <a:headEnd/>
            <a:tailEnd/>
          </a:ln>
        </p:spPr>
        <p:txBody>
          <a:bodyPr wrap="square">
            <a:spAutoFit/>
          </a:bodyPr>
          <a:lstStyle>
            <a:lvl1pPr eaLnBrk="0" hangingPunct="0">
              <a:defRPr>
                <a:solidFill>
                  <a:schemeClr val="tx1"/>
                </a:solidFill>
                <a:latin typeface="Constantia" panose="02030602050306030303" pitchFamily="18" charset="0"/>
                <a:ea typeface="Majalla UI"/>
                <a:cs typeface="Majalla UI"/>
              </a:defRPr>
            </a:lvl1pPr>
            <a:lvl2pPr marL="742950" indent="-285750" eaLnBrk="0" hangingPunct="0">
              <a:defRPr>
                <a:solidFill>
                  <a:schemeClr val="tx1"/>
                </a:solidFill>
                <a:latin typeface="Constantia" panose="02030602050306030303" pitchFamily="18" charset="0"/>
                <a:ea typeface="Majalla UI"/>
                <a:cs typeface="Majalla UI"/>
              </a:defRPr>
            </a:lvl2pPr>
            <a:lvl3pPr marL="1143000" indent="-228600" eaLnBrk="0" hangingPunct="0">
              <a:defRPr>
                <a:solidFill>
                  <a:schemeClr val="tx1"/>
                </a:solidFill>
                <a:latin typeface="Constantia" panose="02030602050306030303" pitchFamily="18" charset="0"/>
                <a:ea typeface="Majalla UI"/>
                <a:cs typeface="Majalla UI"/>
              </a:defRPr>
            </a:lvl3pPr>
            <a:lvl4pPr marL="1600200" indent="-228600" eaLnBrk="0" hangingPunct="0">
              <a:defRPr>
                <a:solidFill>
                  <a:schemeClr val="tx1"/>
                </a:solidFill>
                <a:latin typeface="Constantia" panose="02030602050306030303" pitchFamily="18" charset="0"/>
                <a:ea typeface="Majalla UI"/>
                <a:cs typeface="Majalla UI"/>
              </a:defRPr>
            </a:lvl4pPr>
            <a:lvl5pPr marL="2057400" indent="-228600" eaLnBrk="0" hangingPunct="0">
              <a:defRPr>
                <a:solidFill>
                  <a:schemeClr val="tx1"/>
                </a:solidFill>
                <a:latin typeface="Constantia" panose="02030602050306030303" pitchFamily="18" charset="0"/>
                <a:ea typeface="Majalla UI"/>
                <a:cs typeface="Majalla UI"/>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9pPr>
          </a:lstStyle>
          <a:p>
            <a:pPr algn="ctr" eaLnBrk="1" hangingPunct="1"/>
            <a:r>
              <a:rPr lang="en-US" altLang="en-US" sz="2400" b="1" dirty="0">
                <a:solidFill>
                  <a:srgbClr val="002060"/>
                </a:solidFill>
                <a:latin typeface="Arial" panose="020B0604020202020204" pitchFamily="34" charset="0"/>
              </a:rPr>
              <a:t>3. Prions</a:t>
            </a:r>
            <a:endParaRPr lang="ar-EG" altLang="en-US" sz="2400" dirty="0">
              <a:solidFill>
                <a:srgbClr val="002060"/>
              </a:solidFill>
            </a:endParaRPr>
          </a:p>
        </p:txBody>
      </p:sp>
      <p:cxnSp>
        <p:nvCxnSpPr>
          <p:cNvPr id="13" name="Straight Arrow Connector 12">
            <a:extLst>
              <a:ext uri="{FF2B5EF4-FFF2-40B4-BE49-F238E27FC236}">
                <a16:creationId xmlns:a16="http://schemas.microsoft.com/office/drawing/2014/main" id="{4B0CA171-8113-38A5-988D-B632AD108B86}"/>
              </a:ext>
            </a:extLst>
          </p:cNvPr>
          <p:cNvCxnSpPr>
            <a:cxnSpLocks/>
          </p:cNvCxnSpPr>
          <p:nvPr/>
        </p:nvCxnSpPr>
        <p:spPr>
          <a:xfrm>
            <a:off x="878302" y="2455013"/>
            <a:ext cx="0" cy="44469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E5866D-7EA7-DE2E-07D0-0BE96856885A}"/>
              </a:ext>
            </a:extLst>
          </p:cNvPr>
          <p:cNvCxnSpPr>
            <a:cxnSpLocks/>
          </p:cNvCxnSpPr>
          <p:nvPr/>
        </p:nvCxnSpPr>
        <p:spPr>
          <a:xfrm>
            <a:off x="2526360" y="2455013"/>
            <a:ext cx="0" cy="44469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9">
            <a:extLst>
              <a:ext uri="{FF2B5EF4-FFF2-40B4-BE49-F238E27FC236}">
                <a16:creationId xmlns:a16="http://schemas.microsoft.com/office/drawing/2014/main" id="{6500AA06-F3B5-026D-FD81-99CD94B2131D}"/>
              </a:ext>
            </a:extLst>
          </p:cNvPr>
          <p:cNvSpPr txBox="1">
            <a:spLocks noChangeArrowheads="1"/>
          </p:cNvSpPr>
          <p:nvPr/>
        </p:nvSpPr>
        <p:spPr bwMode="auto">
          <a:xfrm>
            <a:off x="4269194" y="1569320"/>
            <a:ext cx="1767437" cy="461963"/>
          </a:xfrm>
          <a:prstGeom prst="rect">
            <a:avLst/>
          </a:prstGeom>
          <a:solidFill>
            <a:schemeClr val="bg1">
              <a:lumMod val="95000"/>
            </a:schemeClr>
          </a:solidFill>
          <a:ln w="38100">
            <a:solidFill>
              <a:srgbClr val="C00000"/>
            </a:solidFill>
            <a:miter lim="800000"/>
            <a:headEnd/>
            <a:tailEnd/>
          </a:ln>
        </p:spPr>
        <p:txBody>
          <a:bodyPr wrap="square">
            <a:spAutoFit/>
          </a:bodyPr>
          <a:lstStyle>
            <a:lvl1pPr eaLnBrk="0" hangingPunct="0">
              <a:defRPr>
                <a:solidFill>
                  <a:schemeClr val="tx1"/>
                </a:solidFill>
                <a:latin typeface="Constantia" panose="02030602050306030303" pitchFamily="18" charset="0"/>
                <a:ea typeface="Majalla UI"/>
                <a:cs typeface="Majalla UI"/>
              </a:defRPr>
            </a:lvl1pPr>
            <a:lvl2pPr marL="742950" indent="-285750" eaLnBrk="0" hangingPunct="0">
              <a:defRPr>
                <a:solidFill>
                  <a:schemeClr val="tx1"/>
                </a:solidFill>
                <a:latin typeface="Constantia" panose="02030602050306030303" pitchFamily="18" charset="0"/>
                <a:ea typeface="Majalla UI"/>
                <a:cs typeface="Majalla UI"/>
              </a:defRPr>
            </a:lvl2pPr>
            <a:lvl3pPr marL="1143000" indent="-228600" eaLnBrk="0" hangingPunct="0">
              <a:defRPr>
                <a:solidFill>
                  <a:schemeClr val="tx1"/>
                </a:solidFill>
                <a:latin typeface="Constantia" panose="02030602050306030303" pitchFamily="18" charset="0"/>
                <a:ea typeface="Majalla UI"/>
                <a:cs typeface="Majalla UI"/>
              </a:defRPr>
            </a:lvl3pPr>
            <a:lvl4pPr marL="1600200" indent="-228600" eaLnBrk="0" hangingPunct="0">
              <a:defRPr>
                <a:solidFill>
                  <a:schemeClr val="tx1"/>
                </a:solidFill>
                <a:latin typeface="Constantia" panose="02030602050306030303" pitchFamily="18" charset="0"/>
                <a:ea typeface="Majalla UI"/>
                <a:cs typeface="Majalla UI"/>
              </a:defRPr>
            </a:lvl4pPr>
            <a:lvl5pPr marL="2057400" indent="-228600" eaLnBrk="0" hangingPunct="0">
              <a:defRPr>
                <a:solidFill>
                  <a:schemeClr val="tx1"/>
                </a:solidFill>
                <a:latin typeface="Constantia" panose="02030602050306030303" pitchFamily="18" charset="0"/>
                <a:ea typeface="Majalla UI"/>
                <a:cs typeface="Majalla UI"/>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9pPr>
          </a:lstStyle>
          <a:p>
            <a:pPr algn="ctr" eaLnBrk="1" hangingPunct="1"/>
            <a:r>
              <a:rPr lang="en-US" altLang="en-US" sz="2400" b="1" dirty="0">
                <a:solidFill>
                  <a:srgbClr val="002060"/>
                </a:solidFill>
                <a:latin typeface="Arial" panose="020B0604020202020204" pitchFamily="34" charset="0"/>
              </a:rPr>
              <a:t>2. Viruses</a:t>
            </a:r>
            <a:endParaRPr lang="ar-EG" altLang="en-US" sz="2400" dirty="0">
              <a:solidFill>
                <a:srgbClr val="002060"/>
              </a:solidFill>
            </a:endParaRPr>
          </a:p>
        </p:txBody>
      </p:sp>
      <p:sp>
        <p:nvSpPr>
          <p:cNvPr id="19" name="TextBox 18">
            <a:extLst>
              <a:ext uri="{FF2B5EF4-FFF2-40B4-BE49-F238E27FC236}">
                <a16:creationId xmlns:a16="http://schemas.microsoft.com/office/drawing/2014/main" id="{3008FBD6-DE8D-618F-A106-D4381F2674D9}"/>
              </a:ext>
            </a:extLst>
          </p:cNvPr>
          <p:cNvSpPr txBox="1"/>
          <p:nvPr/>
        </p:nvSpPr>
        <p:spPr>
          <a:xfrm>
            <a:off x="142423" y="2998435"/>
            <a:ext cx="1584039" cy="400110"/>
          </a:xfrm>
          <a:prstGeom prst="rect">
            <a:avLst/>
          </a:prstGeom>
          <a:ln w="38100">
            <a:solidFill>
              <a:srgbClr val="0070C0"/>
            </a:solidFill>
          </a:ln>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en-US" sz="2000" dirty="0"/>
              <a:t>Eukaryotes</a:t>
            </a:r>
          </a:p>
        </p:txBody>
      </p:sp>
      <p:cxnSp>
        <p:nvCxnSpPr>
          <p:cNvPr id="20" name="Straight Arrow Connector 19">
            <a:extLst>
              <a:ext uri="{FF2B5EF4-FFF2-40B4-BE49-F238E27FC236}">
                <a16:creationId xmlns:a16="http://schemas.microsoft.com/office/drawing/2014/main" id="{CEFE5BA1-6C10-0DEE-D186-A607F5752E9E}"/>
              </a:ext>
            </a:extLst>
          </p:cNvPr>
          <p:cNvCxnSpPr/>
          <p:nvPr/>
        </p:nvCxnSpPr>
        <p:spPr>
          <a:xfrm rot="5400000">
            <a:off x="4794614" y="1378498"/>
            <a:ext cx="35718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88968C7-109A-F040-B710-2A363ADDF07A}"/>
              </a:ext>
            </a:extLst>
          </p:cNvPr>
          <p:cNvSpPr txBox="1"/>
          <p:nvPr/>
        </p:nvSpPr>
        <p:spPr>
          <a:xfrm>
            <a:off x="1912608" y="3016493"/>
            <a:ext cx="1584039" cy="400110"/>
          </a:xfrm>
          <a:prstGeom prst="rect">
            <a:avLst/>
          </a:prstGeom>
          <a:ln w="38100">
            <a:solidFill>
              <a:srgbClr val="0070C0"/>
            </a:solidFill>
          </a:ln>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en-US" sz="2000" dirty="0"/>
              <a:t>Prokaryotes</a:t>
            </a:r>
          </a:p>
        </p:txBody>
      </p:sp>
      <p:pic>
        <p:nvPicPr>
          <p:cNvPr id="1026" name="Picture 2" descr="What are microorganisms? Bacteria, Viruses and Fungi - YouTube">
            <a:extLst>
              <a:ext uri="{FF2B5EF4-FFF2-40B4-BE49-F238E27FC236}">
                <a16:creationId xmlns:a16="http://schemas.microsoft.com/office/drawing/2014/main" id="{0D1E4195-8C6D-EFAD-E8C2-67F4C65D1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9194" y="3009660"/>
            <a:ext cx="4328160" cy="3405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14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1983-48A5-0F20-87E6-0BF79B96E914}"/>
              </a:ext>
            </a:extLst>
          </p:cNvPr>
          <p:cNvGraphicFramePr>
            <a:graphicFrameLocks noGrp="1"/>
          </p:cNvGraphicFramePr>
          <p:nvPr>
            <p:extLst>
              <p:ext uri="{D42A27DB-BD31-4B8C-83A1-F6EECF244321}">
                <p14:modId xmlns:p14="http://schemas.microsoft.com/office/powerpoint/2010/main" val="522286657"/>
              </p:ext>
            </p:extLst>
          </p:nvPr>
        </p:nvGraphicFramePr>
        <p:xfrm>
          <a:off x="365759" y="136524"/>
          <a:ext cx="8412481" cy="6312129"/>
        </p:xfrm>
        <a:graphic>
          <a:graphicData uri="http://schemas.openxmlformats.org/drawingml/2006/table">
            <a:tbl>
              <a:tblPr firstRow="1" firstCol="1" bandRow="1">
                <a:tableStyleId>{5DA37D80-6434-44D0-A028-1B22A696006F}</a:tableStyleId>
              </a:tblPr>
              <a:tblGrid>
                <a:gridCol w="4389833">
                  <a:extLst>
                    <a:ext uri="{9D8B030D-6E8A-4147-A177-3AD203B41FA5}">
                      <a16:colId xmlns:a16="http://schemas.microsoft.com/office/drawing/2014/main" val="1509526667"/>
                    </a:ext>
                  </a:extLst>
                </a:gridCol>
                <a:gridCol w="2035940">
                  <a:extLst>
                    <a:ext uri="{9D8B030D-6E8A-4147-A177-3AD203B41FA5}">
                      <a16:colId xmlns:a16="http://schemas.microsoft.com/office/drawing/2014/main" val="2266831211"/>
                    </a:ext>
                  </a:extLst>
                </a:gridCol>
                <a:gridCol w="1986708">
                  <a:extLst>
                    <a:ext uri="{9D8B030D-6E8A-4147-A177-3AD203B41FA5}">
                      <a16:colId xmlns:a16="http://schemas.microsoft.com/office/drawing/2014/main" val="2525801985"/>
                    </a:ext>
                  </a:extLst>
                </a:gridCol>
              </a:tblGrid>
              <a:tr h="808355">
                <a:tc>
                  <a:txBody>
                    <a:bodyPr/>
                    <a:lstStyle/>
                    <a:p>
                      <a:pPr marL="0" marR="0" indent="0" algn="l">
                        <a:lnSpc>
                          <a:spcPct val="107000"/>
                        </a:lnSpc>
                        <a:spcBef>
                          <a:spcPts val="0"/>
                        </a:spcBef>
                        <a:spcAft>
                          <a:spcPts val="0"/>
                        </a:spcAft>
                        <a:tabLst>
                          <a:tab pos="609600" algn="ctr"/>
                          <a:tab pos="1531620" algn="ctr"/>
                        </a:tabLst>
                      </a:pPr>
                      <a:r>
                        <a:rPr lang="en-US" sz="2400" kern="100" dirty="0">
                          <a:solidFill>
                            <a:schemeClr val="accent2">
                              <a:lumMod val="50000"/>
                            </a:schemeClr>
                          </a:solidFill>
                          <a:effectLst/>
                        </a:rPr>
                        <a:t>	 	Characteristic </a:t>
                      </a:r>
                      <a:endParaRPr lang="en-US" sz="2400" kern="100" dirty="0">
                        <a:solidFill>
                          <a:schemeClr val="accent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tc>
                <a:tc>
                  <a:txBody>
                    <a:bodyPr/>
                    <a:lstStyle/>
                    <a:p>
                      <a:pPr marL="0" marR="0" indent="0" algn="ctr">
                        <a:lnSpc>
                          <a:spcPct val="107000"/>
                        </a:lnSpc>
                        <a:spcBef>
                          <a:spcPts val="0"/>
                        </a:spcBef>
                        <a:spcAft>
                          <a:spcPts val="0"/>
                        </a:spcAft>
                      </a:pPr>
                      <a:r>
                        <a:rPr lang="en-US" sz="2400" kern="100" dirty="0">
                          <a:solidFill>
                            <a:schemeClr val="accent2">
                              <a:lumMod val="50000"/>
                            </a:schemeClr>
                          </a:solidFill>
                          <a:effectLst/>
                        </a:rPr>
                        <a:t>Eukaryotic human cells </a:t>
                      </a:r>
                      <a:endParaRPr lang="en-US" sz="2400" kern="100" dirty="0">
                        <a:solidFill>
                          <a:schemeClr val="accent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tc>
                <a:tc>
                  <a:txBody>
                    <a:bodyPr/>
                    <a:lstStyle/>
                    <a:p>
                      <a:pPr marL="0" marR="0" indent="0" algn="ctr">
                        <a:lnSpc>
                          <a:spcPct val="107000"/>
                        </a:lnSpc>
                        <a:spcBef>
                          <a:spcPts val="0"/>
                        </a:spcBef>
                        <a:spcAft>
                          <a:spcPts val="0"/>
                        </a:spcAft>
                      </a:pPr>
                      <a:r>
                        <a:rPr lang="en-US" sz="2400" kern="100" dirty="0">
                          <a:solidFill>
                            <a:schemeClr val="accent2">
                              <a:lumMod val="50000"/>
                            </a:schemeClr>
                          </a:solidFill>
                          <a:effectLst/>
                        </a:rPr>
                        <a:t>Prokaryotic bacterial cells </a:t>
                      </a:r>
                      <a:endParaRPr lang="en-US" sz="2400" kern="100" dirty="0">
                        <a:solidFill>
                          <a:schemeClr val="accent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tc>
                <a:extLst>
                  <a:ext uri="{0D108BD9-81ED-4DB2-BD59-A6C34878D82A}">
                    <a16:rowId xmlns:a16="http://schemas.microsoft.com/office/drawing/2014/main" val="395527685"/>
                  </a:ext>
                </a:extLst>
              </a:tr>
              <a:tr h="535489">
                <a:tc>
                  <a:txBody>
                    <a:bodyPr/>
                    <a:lstStyle/>
                    <a:p>
                      <a:pPr marL="65405" marR="0" indent="0" algn="l">
                        <a:lnSpc>
                          <a:spcPct val="107000"/>
                        </a:lnSpc>
                        <a:spcBef>
                          <a:spcPts val="0"/>
                        </a:spcBef>
                        <a:spcAft>
                          <a:spcPts val="0"/>
                        </a:spcAft>
                      </a:pPr>
                      <a:r>
                        <a:rPr lang="en-US" sz="1800" kern="100">
                          <a:effectLst/>
                        </a:rPr>
                        <a:t>1. Cell wall containing peptidoglycan </a:t>
                      </a:r>
                      <a:endPar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nchor="ctr"/>
                </a:tc>
                <a:tc>
                  <a:txBody>
                    <a:bodyPr/>
                    <a:lstStyle/>
                    <a:p>
                      <a:pPr marL="0" marR="3810" indent="0" algn="ctr">
                        <a:lnSpc>
                          <a:spcPct val="107000"/>
                        </a:lnSpc>
                        <a:spcBef>
                          <a:spcPts val="0"/>
                        </a:spcBef>
                        <a:spcAft>
                          <a:spcPts val="0"/>
                        </a:spcAft>
                      </a:pPr>
                      <a:r>
                        <a:rPr lang="en-US" sz="1800" kern="100">
                          <a:effectLst/>
                        </a:rPr>
                        <a:t>No </a:t>
                      </a:r>
                      <a:endPar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nchor="ctr"/>
                </a:tc>
                <a:tc>
                  <a:txBody>
                    <a:bodyPr/>
                    <a:lstStyle/>
                    <a:p>
                      <a:pPr marL="77470" marR="0" indent="0" algn="ctr">
                        <a:lnSpc>
                          <a:spcPct val="107000"/>
                        </a:lnSpc>
                        <a:spcBef>
                          <a:spcPts val="0"/>
                        </a:spcBef>
                        <a:spcAft>
                          <a:spcPts val="0"/>
                        </a:spcAft>
                      </a:pPr>
                      <a:r>
                        <a:rPr lang="en-US" sz="1800" kern="100" dirty="0">
                          <a:effectLst/>
                        </a:rPr>
                        <a:t>Yes </a:t>
                      </a:r>
                      <a:endPar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nchor="ctr"/>
                </a:tc>
                <a:extLst>
                  <a:ext uri="{0D108BD9-81ED-4DB2-BD59-A6C34878D82A}">
                    <a16:rowId xmlns:a16="http://schemas.microsoft.com/office/drawing/2014/main" val="260091621"/>
                  </a:ext>
                </a:extLst>
              </a:tr>
              <a:tr h="705624">
                <a:tc>
                  <a:txBody>
                    <a:bodyPr/>
                    <a:lstStyle/>
                    <a:p>
                      <a:pPr marL="0" marR="0" indent="0" algn="l">
                        <a:lnSpc>
                          <a:spcPct val="107000"/>
                        </a:lnSpc>
                        <a:spcBef>
                          <a:spcPts val="0"/>
                        </a:spcBef>
                        <a:spcAft>
                          <a:spcPts val="0"/>
                        </a:spcAft>
                      </a:pPr>
                      <a:r>
                        <a:rPr lang="en-US" sz="1800" kern="100" dirty="0">
                          <a:effectLst/>
                        </a:rPr>
                        <a:t>2. Sterol in the cytoplasmic membrane </a:t>
                      </a:r>
                      <a:endPar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tc>
                <a:tc>
                  <a:txBody>
                    <a:bodyPr/>
                    <a:lstStyle/>
                    <a:p>
                      <a:pPr marL="46355" marR="0" indent="0" algn="ctr">
                        <a:lnSpc>
                          <a:spcPct val="107000"/>
                        </a:lnSpc>
                        <a:spcBef>
                          <a:spcPts val="0"/>
                        </a:spcBef>
                        <a:spcAft>
                          <a:spcPts val="0"/>
                        </a:spcAft>
                      </a:pPr>
                      <a:r>
                        <a:rPr lang="en-US" sz="1800" kern="100">
                          <a:effectLst/>
                        </a:rPr>
                        <a:t>Yes </a:t>
                      </a:r>
                      <a:endPar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nchor="ctr"/>
                </a:tc>
                <a:tc>
                  <a:txBody>
                    <a:bodyPr/>
                    <a:lstStyle/>
                    <a:p>
                      <a:pPr marL="0" marR="0" indent="0" algn="ctr">
                        <a:lnSpc>
                          <a:spcPct val="107000"/>
                        </a:lnSpc>
                        <a:spcBef>
                          <a:spcPts val="0"/>
                        </a:spcBef>
                        <a:spcAft>
                          <a:spcPts val="0"/>
                        </a:spcAft>
                      </a:pPr>
                      <a:r>
                        <a:rPr lang="en-US" sz="1800" kern="100">
                          <a:effectLst/>
                        </a:rPr>
                        <a:t>No, except Mycoplasma </a:t>
                      </a:r>
                      <a:endPar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nchor="ctr"/>
                </a:tc>
                <a:extLst>
                  <a:ext uri="{0D108BD9-81ED-4DB2-BD59-A6C34878D82A}">
                    <a16:rowId xmlns:a16="http://schemas.microsoft.com/office/drawing/2014/main" val="1997860440"/>
                  </a:ext>
                </a:extLst>
              </a:tr>
              <a:tr h="929856">
                <a:tc rowSpan="2">
                  <a:txBody>
                    <a:bodyPr/>
                    <a:lstStyle/>
                    <a:p>
                      <a:pPr marL="65405" marR="0" indent="0" algn="l">
                        <a:lnSpc>
                          <a:spcPct val="107000"/>
                        </a:lnSpc>
                        <a:spcBef>
                          <a:spcPts val="0"/>
                        </a:spcBef>
                        <a:spcAft>
                          <a:spcPts val="590"/>
                        </a:spcAft>
                      </a:pPr>
                      <a:r>
                        <a:rPr lang="en-US" sz="1800" kern="100" dirty="0">
                          <a:effectLst/>
                        </a:rPr>
                        <a:t>3. Cytoplasm </a:t>
                      </a:r>
                    </a:p>
                    <a:p>
                      <a:pPr marL="342900" marR="0" lvl="0" indent="-342900" algn="l" fontAlgn="base">
                        <a:lnSpc>
                          <a:spcPct val="113000"/>
                        </a:lnSpc>
                        <a:spcBef>
                          <a:spcPts val="0"/>
                        </a:spcBef>
                        <a:spcAft>
                          <a:spcPts val="735"/>
                        </a:spcAft>
                        <a:buClr>
                          <a:srgbClr val="000000"/>
                        </a:buClr>
                        <a:buSzPts val="1200"/>
                        <a:buFont typeface="Arial" panose="020B0604020202020204" pitchFamily="34" charset="0"/>
                        <a:buChar char="•"/>
                      </a:pPr>
                      <a:r>
                        <a:rPr lang="en-US" sz="1800" u="none" strike="noStrike" kern="100" dirty="0">
                          <a:effectLst/>
                          <a:uFill>
                            <a:solidFill>
                              <a:srgbClr val="000000"/>
                            </a:solidFill>
                          </a:uFill>
                        </a:rPr>
                        <a:t>Organelles such as mitochondria and lysosomes </a:t>
                      </a:r>
                    </a:p>
                    <a:p>
                      <a:pPr marL="342900" marR="0" lvl="0" indent="-342900" algn="l" fontAlgn="base">
                        <a:lnSpc>
                          <a:spcPct val="107000"/>
                        </a:lnSpc>
                        <a:spcBef>
                          <a:spcPts val="0"/>
                        </a:spcBef>
                        <a:spcAft>
                          <a:spcPts val="0"/>
                        </a:spcAft>
                        <a:buClr>
                          <a:srgbClr val="000000"/>
                        </a:buClr>
                        <a:buSzPts val="1200"/>
                        <a:buFont typeface="Arial" panose="020B0604020202020204" pitchFamily="34" charset="0"/>
                        <a:buChar char="•"/>
                      </a:pPr>
                      <a:r>
                        <a:rPr lang="en-US" sz="1800" u="none" strike="noStrike" kern="100" dirty="0">
                          <a:effectLst/>
                          <a:uFill>
                            <a:solidFill>
                              <a:srgbClr val="000000"/>
                            </a:solidFill>
                          </a:uFill>
                        </a:rPr>
                        <a:t>Size of ribosome </a:t>
                      </a:r>
                      <a:endParaRPr lang="en-US"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55880" marR="73025" marT="91440" marB="0" anchor="ctr"/>
                </a:tc>
                <a:tc>
                  <a:txBody>
                    <a:bodyPr/>
                    <a:lstStyle/>
                    <a:p>
                      <a:pPr marL="471170" marR="0" indent="0" algn="l">
                        <a:lnSpc>
                          <a:spcPct val="107000"/>
                        </a:lnSpc>
                        <a:spcBef>
                          <a:spcPts val="0"/>
                        </a:spcBef>
                        <a:spcAft>
                          <a:spcPts val="1090"/>
                        </a:spcAft>
                      </a:pPr>
                      <a:r>
                        <a:rPr lang="en-US" sz="1800" kern="100">
                          <a:effectLst/>
                        </a:rPr>
                        <a:t> </a:t>
                      </a:r>
                    </a:p>
                    <a:p>
                      <a:pPr marL="15875" marR="0" indent="0" algn="ctr">
                        <a:lnSpc>
                          <a:spcPct val="107000"/>
                        </a:lnSpc>
                        <a:spcBef>
                          <a:spcPts val="0"/>
                        </a:spcBef>
                        <a:spcAft>
                          <a:spcPts val="0"/>
                        </a:spcAft>
                      </a:pPr>
                      <a:r>
                        <a:rPr lang="en-US" sz="1800" kern="100">
                          <a:effectLst/>
                        </a:rPr>
                        <a:t>Yes </a:t>
                      </a:r>
                      <a:endPar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tc>
                <a:tc>
                  <a:txBody>
                    <a:bodyPr/>
                    <a:lstStyle/>
                    <a:p>
                      <a:pPr marL="13970" marR="0" indent="0" algn="l">
                        <a:lnSpc>
                          <a:spcPct val="107000"/>
                        </a:lnSpc>
                        <a:spcBef>
                          <a:spcPts val="0"/>
                        </a:spcBef>
                        <a:spcAft>
                          <a:spcPts val="1090"/>
                        </a:spcAft>
                      </a:pPr>
                      <a:r>
                        <a:rPr lang="en-US" sz="1800" kern="100">
                          <a:effectLst/>
                        </a:rPr>
                        <a:t> </a:t>
                      </a:r>
                    </a:p>
                    <a:p>
                      <a:pPr marL="17780" marR="0" indent="0" algn="ctr">
                        <a:lnSpc>
                          <a:spcPct val="107000"/>
                        </a:lnSpc>
                        <a:spcBef>
                          <a:spcPts val="0"/>
                        </a:spcBef>
                        <a:spcAft>
                          <a:spcPts val="0"/>
                        </a:spcAft>
                      </a:pPr>
                      <a:r>
                        <a:rPr lang="en-US" sz="1800" kern="100">
                          <a:effectLst/>
                        </a:rPr>
                        <a:t>No </a:t>
                      </a:r>
                      <a:endPar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tc>
                <a:extLst>
                  <a:ext uri="{0D108BD9-81ED-4DB2-BD59-A6C34878D82A}">
                    <a16:rowId xmlns:a16="http://schemas.microsoft.com/office/drawing/2014/main" val="522401651"/>
                  </a:ext>
                </a:extLst>
              </a:tr>
              <a:tr h="523729">
                <a:tc vMerge="1">
                  <a:txBody>
                    <a:bodyPr/>
                    <a:lstStyle/>
                    <a:p>
                      <a:endParaRPr lang="en-US"/>
                    </a:p>
                  </a:txBody>
                  <a:tcPr/>
                </a:tc>
                <a:tc>
                  <a:txBody>
                    <a:bodyPr/>
                    <a:lstStyle/>
                    <a:p>
                      <a:pPr marL="17145" marR="0" indent="0" algn="ctr">
                        <a:lnSpc>
                          <a:spcPct val="107000"/>
                        </a:lnSpc>
                        <a:spcBef>
                          <a:spcPts val="0"/>
                        </a:spcBef>
                        <a:spcAft>
                          <a:spcPts val="0"/>
                        </a:spcAft>
                      </a:pPr>
                      <a:r>
                        <a:rPr lang="en-US" sz="1800" kern="100">
                          <a:effectLst/>
                        </a:rPr>
                        <a:t>80S </a:t>
                      </a:r>
                      <a:endPar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tc>
                <a:tc>
                  <a:txBody>
                    <a:bodyPr/>
                    <a:lstStyle/>
                    <a:p>
                      <a:pPr marL="78105" marR="0" indent="0" algn="ctr">
                        <a:lnSpc>
                          <a:spcPct val="107000"/>
                        </a:lnSpc>
                        <a:spcBef>
                          <a:spcPts val="0"/>
                        </a:spcBef>
                        <a:spcAft>
                          <a:spcPts val="0"/>
                        </a:spcAft>
                      </a:pPr>
                      <a:r>
                        <a:rPr lang="en-US" sz="1800" kern="100" dirty="0">
                          <a:effectLst/>
                        </a:rPr>
                        <a:t>70S </a:t>
                      </a:r>
                      <a:endPar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tc>
                <a:extLst>
                  <a:ext uri="{0D108BD9-81ED-4DB2-BD59-A6C34878D82A}">
                    <a16:rowId xmlns:a16="http://schemas.microsoft.com/office/drawing/2014/main" val="2465512481"/>
                  </a:ext>
                </a:extLst>
              </a:tr>
              <a:tr h="929856">
                <a:tc rowSpan="2">
                  <a:txBody>
                    <a:bodyPr/>
                    <a:lstStyle/>
                    <a:p>
                      <a:pPr marL="65405" marR="0" indent="0" algn="l">
                        <a:lnSpc>
                          <a:spcPct val="107000"/>
                        </a:lnSpc>
                        <a:spcBef>
                          <a:spcPts val="0"/>
                        </a:spcBef>
                        <a:spcAft>
                          <a:spcPts val="585"/>
                        </a:spcAft>
                      </a:pPr>
                      <a:r>
                        <a:rPr lang="en-US" sz="1800" kern="100" dirty="0">
                          <a:effectLst/>
                        </a:rPr>
                        <a:t>4.  Nucleus </a:t>
                      </a:r>
                    </a:p>
                    <a:p>
                      <a:pPr marL="342900" marR="64135" lvl="0" indent="-342900" algn="l" fontAlgn="base">
                        <a:lnSpc>
                          <a:spcPct val="107000"/>
                        </a:lnSpc>
                        <a:spcBef>
                          <a:spcPts val="0"/>
                        </a:spcBef>
                        <a:spcAft>
                          <a:spcPts val="455"/>
                        </a:spcAft>
                        <a:buClr>
                          <a:srgbClr val="000000"/>
                        </a:buClr>
                        <a:buSzPts val="1200"/>
                        <a:buFont typeface="Arial" panose="020B0604020202020204" pitchFamily="34" charset="0"/>
                        <a:buChar char="•"/>
                      </a:pPr>
                      <a:r>
                        <a:rPr lang="en-US" sz="1800" u="none" strike="noStrike" kern="100" dirty="0">
                          <a:effectLst/>
                          <a:uFill>
                            <a:solidFill>
                              <a:srgbClr val="000000"/>
                            </a:solidFill>
                          </a:uFill>
                        </a:rPr>
                        <a:t>Nuclear membrane </a:t>
                      </a:r>
                    </a:p>
                    <a:p>
                      <a:pPr marL="766445" marR="0" indent="0" algn="l">
                        <a:lnSpc>
                          <a:spcPct val="107000"/>
                        </a:lnSpc>
                        <a:spcBef>
                          <a:spcPts val="0"/>
                        </a:spcBef>
                        <a:spcAft>
                          <a:spcPts val="810"/>
                        </a:spcAft>
                      </a:pPr>
                      <a:r>
                        <a:rPr lang="en-US" sz="1800" kern="100" dirty="0">
                          <a:effectLst/>
                        </a:rPr>
                        <a:t> </a:t>
                      </a:r>
                    </a:p>
                    <a:p>
                      <a:pPr marL="342900" marR="64135" lvl="0" indent="-342900" algn="l" fontAlgn="base">
                        <a:lnSpc>
                          <a:spcPct val="107000"/>
                        </a:lnSpc>
                        <a:spcBef>
                          <a:spcPts val="0"/>
                        </a:spcBef>
                        <a:spcAft>
                          <a:spcPts val="0"/>
                        </a:spcAft>
                        <a:buClr>
                          <a:srgbClr val="000000"/>
                        </a:buClr>
                        <a:buSzPts val="1200"/>
                        <a:buFont typeface="Arial" panose="020B0604020202020204" pitchFamily="34" charset="0"/>
                        <a:buChar char="•"/>
                      </a:pPr>
                      <a:r>
                        <a:rPr lang="en-US" sz="1800" u="none" strike="noStrike" kern="100" dirty="0">
                          <a:effectLst/>
                          <a:uFill>
                            <a:solidFill>
                              <a:srgbClr val="000000"/>
                            </a:solidFill>
                          </a:uFill>
                        </a:rPr>
                        <a:t>Chromosome  </a:t>
                      </a:r>
                    </a:p>
                    <a:p>
                      <a:pPr marL="342900" marR="64135" lvl="0" indent="-342900" algn="l" fontAlgn="base">
                        <a:lnSpc>
                          <a:spcPct val="107000"/>
                        </a:lnSpc>
                        <a:spcBef>
                          <a:spcPts val="0"/>
                        </a:spcBef>
                        <a:spcAft>
                          <a:spcPts val="0"/>
                        </a:spcAft>
                        <a:buClr>
                          <a:srgbClr val="000000"/>
                        </a:buClr>
                        <a:buSzPts val="1200"/>
                        <a:buFont typeface="Arial" panose="020B0604020202020204" pitchFamily="34" charset="0"/>
                        <a:buChar char="•"/>
                      </a:pPr>
                      <a:endParaRPr lang="en-US" sz="1800" u="none" strike="noStrike" kern="100" dirty="0">
                        <a:effectLst/>
                        <a:uFill>
                          <a:solidFill>
                            <a:srgbClr val="000000"/>
                          </a:solidFill>
                        </a:uFill>
                      </a:endParaRPr>
                    </a:p>
                    <a:p>
                      <a:pPr marL="0" marR="64135" lvl="0" indent="0" algn="l" fontAlgn="base">
                        <a:lnSpc>
                          <a:spcPct val="107000"/>
                        </a:lnSpc>
                        <a:spcBef>
                          <a:spcPts val="0"/>
                        </a:spcBef>
                        <a:spcAft>
                          <a:spcPts val="0"/>
                        </a:spcAft>
                        <a:buClr>
                          <a:srgbClr val="000000"/>
                        </a:buClr>
                        <a:buSzPts val="1200"/>
                        <a:buFont typeface="Arial" panose="020B0604020202020204" pitchFamily="34" charset="0"/>
                        <a:buNone/>
                      </a:pPr>
                      <a:r>
                        <a:rPr lang="en-US"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5. </a:t>
                      </a:r>
                      <a:r>
                        <a:rPr lang="en-US" sz="1800" b="1" kern="100" dirty="0">
                          <a:solidFill>
                            <a:schemeClr val="tx1"/>
                          </a:solidFill>
                          <a:effectLst/>
                          <a:latin typeface="+mn-lt"/>
                          <a:ea typeface="+mn-ea"/>
                          <a:cs typeface="+mn-cs"/>
                        </a:rPr>
                        <a:t>Reproduction </a:t>
                      </a:r>
                    </a:p>
                  </a:txBody>
                  <a:tcPr marL="55880" marR="73025" marT="91440" marB="0"/>
                </a:tc>
                <a:tc>
                  <a:txBody>
                    <a:bodyPr/>
                    <a:lstStyle/>
                    <a:p>
                      <a:pPr marL="55880" marR="0" indent="0" algn="ctr">
                        <a:lnSpc>
                          <a:spcPct val="107000"/>
                        </a:lnSpc>
                        <a:spcBef>
                          <a:spcPts val="0"/>
                        </a:spcBef>
                        <a:spcAft>
                          <a:spcPts val="1080"/>
                        </a:spcAft>
                      </a:pPr>
                      <a:r>
                        <a:rPr lang="en-US" sz="1800" kern="100">
                          <a:effectLst/>
                        </a:rPr>
                        <a:t> </a:t>
                      </a:r>
                    </a:p>
                    <a:p>
                      <a:pPr marL="17145" marR="0" indent="0" algn="ctr">
                        <a:lnSpc>
                          <a:spcPct val="107000"/>
                        </a:lnSpc>
                        <a:spcBef>
                          <a:spcPts val="0"/>
                        </a:spcBef>
                        <a:spcAft>
                          <a:spcPts val="0"/>
                        </a:spcAft>
                      </a:pPr>
                      <a:r>
                        <a:rPr lang="en-US" sz="1800" kern="100">
                          <a:effectLst/>
                        </a:rPr>
                        <a:t>Present </a:t>
                      </a:r>
                      <a:endPar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tc>
                <a:tc>
                  <a:txBody>
                    <a:bodyPr/>
                    <a:lstStyle/>
                    <a:p>
                      <a:pPr marL="55880" marR="0" indent="0" algn="ctr">
                        <a:lnSpc>
                          <a:spcPct val="107000"/>
                        </a:lnSpc>
                        <a:spcBef>
                          <a:spcPts val="0"/>
                        </a:spcBef>
                        <a:spcAft>
                          <a:spcPts val="1080"/>
                        </a:spcAft>
                      </a:pPr>
                      <a:r>
                        <a:rPr lang="en-US" sz="1800" kern="100" dirty="0">
                          <a:effectLst/>
                        </a:rPr>
                        <a:t> </a:t>
                      </a:r>
                    </a:p>
                    <a:p>
                      <a:pPr marL="19050" marR="0" indent="0" algn="ctr">
                        <a:lnSpc>
                          <a:spcPct val="107000"/>
                        </a:lnSpc>
                        <a:spcBef>
                          <a:spcPts val="0"/>
                        </a:spcBef>
                        <a:spcAft>
                          <a:spcPts val="0"/>
                        </a:spcAft>
                      </a:pPr>
                      <a:r>
                        <a:rPr lang="en-US" sz="1800" kern="100" dirty="0">
                          <a:effectLst/>
                        </a:rPr>
                        <a:t>Absent </a:t>
                      </a:r>
                      <a:endPar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tc>
                <a:extLst>
                  <a:ext uri="{0D108BD9-81ED-4DB2-BD59-A6C34878D82A}">
                    <a16:rowId xmlns:a16="http://schemas.microsoft.com/office/drawing/2014/main" val="3703109968"/>
                  </a:ext>
                </a:extLst>
              </a:tr>
              <a:tr h="1732893">
                <a:tc vMerge="1">
                  <a:txBody>
                    <a:bodyPr/>
                    <a:lstStyle/>
                    <a:p>
                      <a:endParaRPr lang="en-US"/>
                    </a:p>
                  </a:txBody>
                  <a:tcPr/>
                </a:tc>
                <a:tc>
                  <a:txBody>
                    <a:bodyPr/>
                    <a:lstStyle/>
                    <a:p>
                      <a:pPr marL="0" marR="0" indent="0" algn="ctr">
                        <a:lnSpc>
                          <a:spcPct val="107000"/>
                        </a:lnSpc>
                        <a:spcBef>
                          <a:spcPts val="0"/>
                        </a:spcBef>
                        <a:spcAft>
                          <a:spcPts val="0"/>
                        </a:spcAft>
                      </a:pPr>
                      <a:r>
                        <a:rPr lang="en-US" sz="1800" kern="100" dirty="0">
                          <a:effectLst/>
                        </a:rPr>
                        <a:t>More than one (linear) </a:t>
                      </a:r>
                    </a:p>
                    <a:p>
                      <a:pPr marL="0" marR="0" indent="0" algn="ctr">
                        <a:lnSpc>
                          <a:spcPct val="107000"/>
                        </a:lnSpc>
                        <a:spcBef>
                          <a:spcPts val="0"/>
                        </a:spcBef>
                        <a:spcAft>
                          <a:spcPts val="0"/>
                        </a:spcAft>
                      </a:pPr>
                      <a:r>
                        <a:rPr lang="en-US" sz="1800" kern="100" dirty="0">
                          <a:solidFill>
                            <a:schemeClr val="tx1"/>
                          </a:solidFill>
                          <a:effectLst/>
                          <a:latin typeface="+mn-lt"/>
                          <a:ea typeface="+mn-ea"/>
                          <a:cs typeface="+mn-cs"/>
                        </a:rPr>
                        <a:t>Sexually or Asexually</a:t>
                      </a:r>
                    </a:p>
                  </a:txBody>
                  <a:tcPr marL="55880" marR="73025" marT="91440" marB="0"/>
                </a:tc>
                <a:tc>
                  <a:txBody>
                    <a:bodyPr/>
                    <a:lstStyle/>
                    <a:p>
                      <a:pPr marL="17780" marR="0" indent="0" algn="ctr">
                        <a:lnSpc>
                          <a:spcPct val="107000"/>
                        </a:lnSpc>
                        <a:spcBef>
                          <a:spcPts val="0"/>
                        </a:spcBef>
                        <a:spcAft>
                          <a:spcPts val="0"/>
                        </a:spcAft>
                      </a:pPr>
                      <a:r>
                        <a:rPr lang="en-US" sz="1800" kern="100" dirty="0">
                          <a:effectLst/>
                        </a:rPr>
                        <a:t>One  (circular) </a:t>
                      </a:r>
                    </a:p>
                    <a:p>
                      <a:pPr marL="17780" marR="0" indent="0" algn="ctr">
                        <a:lnSpc>
                          <a:spcPct val="107000"/>
                        </a:lnSpc>
                        <a:spcBef>
                          <a:spcPts val="0"/>
                        </a:spcBef>
                        <a:spcAft>
                          <a:spcPts val="0"/>
                        </a:spcAft>
                      </a:pPr>
                      <a:endParaRPr lang="en-US" sz="1800" kern="100" dirty="0">
                        <a:effectLst/>
                      </a:endParaRPr>
                    </a:p>
                    <a:p>
                      <a:pPr marL="17780" marR="0" indent="0" algn="ctr">
                        <a:lnSpc>
                          <a:spcPct val="107000"/>
                        </a:lnSpc>
                        <a:spcBef>
                          <a:spcPts val="0"/>
                        </a:spcBef>
                        <a:spcAft>
                          <a:spcPts val="0"/>
                        </a:spcAft>
                      </a:pPr>
                      <a:r>
                        <a:rPr lang="en-US" sz="1800" kern="100" dirty="0">
                          <a:effectLst/>
                        </a:rPr>
                        <a:t>Asexually by simple binary fission</a:t>
                      </a:r>
                    </a:p>
                    <a:p>
                      <a:pPr marL="17780" marR="0" indent="0" algn="ctr">
                        <a:lnSpc>
                          <a:spcPct val="107000"/>
                        </a:lnSpc>
                        <a:spcBef>
                          <a:spcPts val="0"/>
                        </a:spcBef>
                        <a:spcAft>
                          <a:spcPts val="0"/>
                        </a:spcAft>
                      </a:pPr>
                      <a:endPar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17780" marR="0" indent="0" algn="ctr">
                        <a:lnSpc>
                          <a:spcPct val="107000"/>
                        </a:lnSpc>
                        <a:spcBef>
                          <a:spcPts val="0"/>
                        </a:spcBef>
                        <a:spcAft>
                          <a:spcPts val="0"/>
                        </a:spcAft>
                      </a:pPr>
                      <a:endPar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880" marR="73025" marT="91440" marB="0"/>
                </a:tc>
                <a:extLst>
                  <a:ext uri="{0D108BD9-81ED-4DB2-BD59-A6C34878D82A}">
                    <a16:rowId xmlns:a16="http://schemas.microsoft.com/office/drawing/2014/main" val="37808106"/>
                  </a:ext>
                </a:extLst>
              </a:tr>
            </a:tbl>
          </a:graphicData>
        </a:graphic>
      </p:graphicFrame>
      <p:sp>
        <p:nvSpPr>
          <p:cNvPr id="3" name="Slide Number Placeholder 2">
            <a:extLst>
              <a:ext uri="{FF2B5EF4-FFF2-40B4-BE49-F238E27FC236}">
                <a16:creationId xmlns:a16="http://schemas.microsoft.com/office/drawing/2014/main" id="{06B3A2D4-C546-54A6-E2FB-D58783901556}"/>
              </a:ext>
            </a:extLst>
          </p:cNvPr>
          <p:cNvSpPr>
            <a:spLocks noGrp="1"/>
          </p:cNvSpPr>
          <p:nvPr>
            <p:ph type="sldNum" sz="quarter" idx="12"/>
          </p:nvPr>
        </p:nvSpPr>
        <p:spPr>
          <a:xfrm>
            <a:off x="7086600" y="6492875"/>
            <a:ext cx="2057400" cy="365125"/>
          </a:xfrm>
        </p:spPr>
        <p:txBody>
          <a:bodyPr/>
          <a:lstStyle/>
          <a:p>
            <a:fld id="{8AD7967B-1217-4757-9CD1-38D20E674AF2}" type="slidenum">
              <a:rPr lang="en-US" smtClean="0"/>
              <a:t>7</a:t>
            </a:fld>
            <a:endParaRPr lang="en-US" dirty="0"/>
          </a:p>
        </p:txBody>
      </p:sp>
    </p:spTree>
    <p:extLst>
      <p:ext uri="{BB962C8B-B14F-4D97-AF65-F5344CB8AC3E}">
        <p14:creationId xmlns:p14="http://schemas.microsoft.com/office/powerpoint/2010/main" val="419933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BD89A9-9809-F786-07B0-F95C9702FA11}"/>
              </a:ext>
            </a:extLst>
          </p:cNvPr>
          <p:cNvSpPr>
            <a:spLocks noGrp="1"/>
          </p:cNvSpPr>
          <p:nvPr>
            <p:ph type="sldNum" sz="quarter" idx="12"/>
          </p:nvPr>
        </p:nvSpPr>
        <p:spPr/>
        <p:txBody>
          <a:bodyPr/>
          <a:lstStyle/>
          <a:p>
            <a:fld id="{8AD7967B-1217-4757-9CD1-38D20E674AF2}" type="slidenum">
              <a:rPr lang="en-US" smtClean="0"/>
              <a:t>8</a:t>
            </a:fld>
            <a:endParaRPr lang="en-US"/>
          </a:p>
        </p:txBody>
      </p:sp>
      <p:cxnSp>
        <p:nvCxnSpPr>
          <p:cNvPr id="3" name="Straight Arrow Connector 2">
            <a:extLst>
              <a:ext uri="{FF2B5EF4-FFF2-40B4-BE49-F238E27FC236}">
                <a16:creationId xmlns:a16="http://schemas.microsoft.com/office/drawing/2014/main" id="{7D608C71-1212-14D1-27D9-BA04B16B3499}"/>
              </a:ext>
            </a:extLst>
          </p:cNvPr>
          <p:cNvCxnSpPr>
            <a:cxnSpLocks/>
          </p:cNvCxnSpPr>
          <p:nvPr/>
        </p:nvCxnSpPr>
        <p:spPr>
          <a:xfrm>
            <a:off x="1409246" y="1447501"/>
            <a:ext cx="0" cy="34639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68D111C-C8F6-ECC5-B1B4-3EDE09D9FA38}"/>
              </a:ext>
            </a:extLst>
          </p:cNvPr>
          <p:cNvSpPr txBox="1"/>
          <p:nvPr/>
        </p:nvSpPr>
        <p:spPr>
          <a:xfrm>
            <a:off x="362818" y="2187791"/>
            <a:ext cx="3273144" cy="3785652"/>
          </a:xfrm>
          <a:prstGeom prst="rect">
            <a:avLst/>
          </a:prstGeom>
          <a:ln w="38100">
            <a:solidFill>
              <a:srgbClr val="0070C0"/>
            </a:solidFill>
          </a:ln>
        </p:spPr>
        <p:style>
          <a:lnRef idx="2">
            <a:schemeClr val="accent3"/>
          </a:lnRef>
          <a:fillRef idx="1">
            <a:schemeClr val="lt1"/>
          </a:fillRef>
          <a:effectRef idx="0">
            <a:schemeClr val="accent3"/>
          </a:effectRef>
          <a:fontRef idx="minor">
            <a:schemeClr val="dk1"/>
          </a:fontRef>
        </p:style>
        <p:txBody>
          <a:bodyPr wrap="square" rtlCol="1">
            <a:spAutoFit/>
          </a:bodyPr>
          <a:lstStyle/>
          <a:p>
            <a:pPr algn="just"/>
            <a:r>
              <a:rPr lang="en-US" sz="2000" dirty="0"/>
              <a:t>They are not cells. They are too small to be seen with light microscope and are unable to perform any of the metabolic or reproductive functions characteristic of living organisms. They are obligatory intracellular, depend entirely on the host cell’s synthetic machinery, and can’t be cultured on artificial media. </a:t>
            </a:r>
          </a:p>
        </p:txBody>
      </p:sp>
      <p:cxnSp>
        <p:nvCxnSpPr>
          <p:cNvPr id="5" name="Straight Arrow Connector 4">
            <a:extLst>
              <a:ext uri="{FF2B5EF4-FFF2-40B4-BE49-F238E27FC236}">
                <a16:creationId xmlns:a16="http://schemas.microsoft.com/office/drawing/2014/main" id="{D05F1784-6473-27B8-450D-2C4C3DBDC30E}"/>
              </a:ext>
            </a:extLst>
          </p:cNvPr>
          <p:cNvCxnSpPr>
            <a:cxnSpLocks/>
          </p:cNvCxnSpPr>
          <p:nvPr/>
        </p:nvCxnSpPr>
        <p:spPr>
          <a:xfrm>
            <a:off x="7587343" y="1402056"/>
            <a:ext cx="8768" cy="39184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2541C02-CFCC-3A2A-9968-BEDA8383D6A8}"/>
              </a:ext>
            </a:extLst>
          </p:cNvPr>
          <p:cNvSpPr txBox="1"/>
          <p:nvPr/>
        </p:nvSpPr>
        <p:spPr>
          <a:xfrm>
            <a:off x="6711684" y="2015879"/>
            <a:ext cx="1850726" cy="3616375"/>
          </a:xfrm>
          <a:prstGeom prst="rect">
            <a:avLst/>
          </a:prstGeom>
          <a:ln w="38100">
            <a:solidFill>
              <a:srgbClr val="0070C0"/>
            </a:solidFill>
          </a:ln>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en-US" sz="1900" dirty="0"/>
              <a:t>They are infectious protein particles composed of protein only and contain no nucleic acid. They are highly resistant to inactivation by physical and chemical agents</a:t>
            </a:r>
            <a:r>
              <a:rPr lang="en-US" sz="2000" dirty="0"/>
              <a:t>.</a:t>
            </a:r>
          </a:p>
        </p:txBody>
      </p:sp>
      <p:sp>
        <p:nvSpPr>
          <p:cNvPr id="7" name="TextBox 19">
            <a:extLst>
              <a:ext uri="{FF2B5EF4-FFF2-40B4-BE49-F238E27FC236}">
                <a16:creationId xmlns:a16="http://schemas.microsoft.com/office/drawing/2014/main" id="{A3C2AEBD-909E-30BB-93AE-B10E22825923}"/>
              </a:ext>
            </a:extLst>
          </p:cNvPr>
          <p:cNvSpPr txBox="1">
            <a:spLocks noChangeArrowheads="1"/>
          </p:cNvSpPr>
          <p:nvPr/>
        </p:nvSpPr>
        <p:spPr bwMode="auto">
          <a:xfrm>
            <a:off x="639729" y="822624"/>
            <a:ext cx="1767437" cy="461963"/>
          </a:xfrm>
          <a:prstGeom prst="rect">
            <a:avLst/>
          </a:prstGeom>
          <a:solidFill>
            <a:schemeClr val="bg1">
              <a:lumMod val="95000"/>
            </a:schemeClr>
          </a:solidFill>
          <a:ln w="38100">
            <a:solidFill>
              <a:srgbClr val="C00000"/>
            </a:solidFill>
            <a:miter lim="800000"/>
            <a:headEnd/>
            <a:tailEnd/>
          </a:ln>
        </p:spPr>
        <p:txBody>
          <a:bodyPr wrap="square">
            <a:spAutoFit/>
          </a:bodyPr>
          <a:lstStyle>
            <a:lvl1pPr eaLnBrk="0" hangingPunct="0">
              <a:defRPr>
                <a:solidFill>
                  <a:schemeClr val="tx1"/>
                </a:solidFill>
                <a:latin typeface="Constantia" panose="02030602050306030303" pitchFamily="18" charset="0"/>
                <a:ea typeface="Majalla UI"/>
                <a:cs typeface="Majalla UI"/>
              </a:defRPr>
            </a:lvl1pPr>
            <a:lvl2pPr marL="742950" indent="-285750" eaLnBrk="0" hangingPunct="0">
              <a:defRPr>
                <a:solidFill>
                  <a:schemeClr val="tx1"/>
                </a:solidFill>
                <a:latin typeface="Constantia" panose="02030602050306030303" pitchFamily="18" charset="0"/>
                <a:ea typeface="Majalla UI"/>
                <a:cs typeface="Majalla UI"/>
              </a:defRPr>
            </a:lvl2pPr>
            <a:lvl3pPr marL="1143000" indent="-228600" eaLnBrk="0" hangingPunct="0">
              <a:defRPr>
                <a:solidFill>
                  <a:schemeClr val="tx1"/>
                </a:solidFill>
                <a:latin typeface="Constantia" panose="02030602050306030303" pitchFamily="18" charset="0"/>
                <a:ea typeface="Majalla UI"/>
                <a:cs typeface="Majalla UI"/>
              </a:defRPr>
            </a:lvl3pPr>
            <a:lvl4pPr marL="1600200" indent="-228600" eaLnBrk="0" hangingPunct="0">
              <a:defRPr>
                <a:solidFill>
                  <a:schemeClr val="tx1"/>
                </a:solidFill>
                <a:latin typeface="Constantia" panose="02030602050306030303" pitchFamily="18" charset="0"/>
                <a:ea typeface="Majalla UI"/>
                <a:cs typeface="Majalla UI"/>
              </a:defRPr>
            </a:lvl4pPr>
            <a:lvl5pPr marL="2057400" indent="-228600" eaLnBrk="0" hangingPunct="0">
              <a:defRPr>
                <a:solidFill>
                  <a:schemeClr val="tx1"/>
                </a:solidFill>
                <a:latin typeface="Constantia" panose="02030602050306030303" pitchFamily="18" charset="0"/>
                <a:ea typeface="Majalla UI"/>
                <a:cs typeface="Majalla UI"/>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9pPr>
          </a:lstStyle>
          <a:p>
            <a:pPr algn="ctr" eaLnBrk="1" hangingPunct="1"/>
            <a:r>
              <a:rPr lang="en-US" altLang="en-US" sz="2400" b="1" dirty="0">
                <a:solidFill>
                  <a:srgbClr val="002060"/>
                </a:solidFill>
                <a:latin typeface="Arial" panose="020B0604020202020204" pitchFamily="34" charset="0"/>
              </a:rPr>
              <a:t>2. Viruses</a:t>
            </a:r>
            <a:endParaRPr lang="ar-EG" altLang="en-US" sz="2400" dirty="0">
              <a:solidFill>
                <a:srgbClr val="002060"/>
              </a:solidFill>
            </a:endParaRPr>
          </a:p>
        </p:txBody>
      </p:sp>
      <p:sp>
        <p:nvSpPr>
          <p:cNvPr id="8" name="TextBox 21">
            <a:extLst>
              <a:ext uri="{FF2B5EF4-FFF2-40B4-BE49-F238E27FC236}">
                <a16:creationId xmlns:a16="http://schemas.microsoft.com/office/drawing/2014/main" id="{3D7D0D10-B69E-BEAE-3088-B6A4E1E17107}"/>
              </a:ext>
            </a:extLst>
          </p:cNvPr>
          <p:cNvSpPr txBox="1">
            <a:spLocks noChangeArrowheads="1"/>
          </p:cNvSpPr>
          <p:nvPr/>
        </p:nvSpPr>
        <p:spPr bwMode="auto">
          <a:xfrm>
            <a:off x="6487474" y="763783"/>
            <a:ext cx="2074936" cy="461963"/>
          </a:xfrm>
          <a:prstGeom prst="rect">
            <a:avLst/>
          </a:prstGeom>
          <a:solidFill>
            <a:schemeClr val="bg1">
              <a:lumMod val="95000"/>
            </a:schemeClr>
          </a:solidFill>
          <a:ln w="38100">
            <a:solidFill>
              <a:srgbClr val="C00000"/>
            </a:solidFill>
            <a:miter lim="800000"/>
            <a:headEnd/>
            <a:tailEnd/>
          </a:ln>
        </p:spPr>
        <p:txBody>
          <a:bodyPr wrap="square">
            <a:spAutoFit/>
          </a:bodyPr>
          <a:lstStyle>
            <a:lvl1pPr eaLnBrk="0" hangingPunct="0">
              <a:defRPr>
                <a:solidFill>
                  <a:schemeClr val="tx1"/>
                </a:solidFill>
                <a:latin typeface="Constantia" panose="02030602050306030303" pitchFamily="18" charset="0"/>
                <a:ea typeface="Majalla UI"/>
                <a:cs typeface="Majalla UI"/>
              </a:defRPr>
            </a:lvl1pPr>
            <a:lvl2pPr marL="742950" indent="-285750" eaLnBrk="0" hangingPunct="0">
              <a:defRPr>
                <a:solidFill>
                  <a:schemeClr val="tx1"/>
                </a:solidFill>
                <a:latin typeface="Constantia" panose="02030602050306030303" pitchFamily="18" charset="0"/>
                <a:ea typeface="Majalla UI"/>
                <a:cs typeface="Majalla UI"/>
              </a:defRPr>
            </a:lvl2pPr>
            <a:lvl3pPr marL="1143000" indent="-228600" eaLnBrk="0" hangingPunct="0">
              <a:defRPr>
                <a:solidFill>
                  <a:schemeClr val="tx1"/>
                </a:solidFill>
                <a:latin typeface="Constantia" panose="02030602050306030303" pitchFamily="18" charset="0"/>
                <a:ea typeface="Majalla UI"/>
                <a:cs typeface="Majalla UI"/>
              </a:defRPr>
            </a:lvl3pPr>
            <a:lvl4pPr marL="1600200" indent="-228600" eaLnBrk="0" hangingPunct="0">
              <a:defRPr>
                <a:solidFill>
                  <a:schemeClr val="tx1"/>
                </a:solidFill>
                <a:latin typeface="Constantia" panose="02030602050306030303" pitchFamily="18" charset="0"/>
                <a:ea typeface="Majalla UI"/>
                <a:cs typeface="Majalla UI"/>
              </a:defRPr>
            </a:lvl4pPr>
            <a:lvl5pPr marL="2057400" indent="-228600" eaLnBrk="0" hangingPunct="0">
              <a:defRPr>
                <a:solidFill>
                  <a:schemeClr val="tx1"/>
                </a:solidFill>
                <a:latin typeface="Constantia" panose="02030602050306030303" pitchFamily="18" charset="0"/>
                <a:ea typeface="Majalla UI"/>
                <a:cs typeface="Majalla UI"/>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ajalla UI"/>
                <a:cs typeface="Majalla UI"/>
              </a:defRPr>
            </a:lvl9pPr>
          </a:lstStyle>
          <a:p>
            <a:pPr algn="ctr" eaLnBrk="1" hangingPunct="1"/>
            <a:r>
              <a:rPr lang="en-US" altLang="en-US" sz="2400" b="1" dirty="0">
                <a:solidFill>
                  <a:srgbClr val="002060"/>
                </a:solidFill>
                <a:latin typeface="Arial" panose="020B0604020202020204" pitchFamily="34" charset="0"/>
              </a:rPr>
              <a:t>3. Prions</a:t>
            </a:r>
            <a:endParaRPr lang="ar-EG" altLang="en-US" sz="2400" dirty="0">
              <a:solidFill>
                <a:srgbClr val="002060"/>
              </a:solidFill>
            </a:endParaRPr>
          </a:p>
        </p:txBody>
      </p:sp>
    </p:spTree>
    <p:extLst>
      <p:ext uri="{BB962C8B-B14F-4D97-AF65-F5344CB8AC3E}">
        <p14:creationId xmlns:p14="http://schemas.microsoft.com/office/powerpoint/2010/main" val="20545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prokaryote cell&#10;&#10;Description automatically generated">
            <a:extLst>
              <a:ext uri="{FF2B5EF4-FFF2-40B4-BE49-F238E27FC236}">
                <a16:creationId xmlns:a16="http://schemas.microsoft.com/office/drawing/2014/main" id="{B2F12648-60AF-C0DE-353F-03B8E98406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3869614"/>
            <a:ext cx="4473676" cy="2662249"/>
          </a:xfrm>
          <a:ln>
            <a:solidFill>
              <a:schemeClr val="tx1"/>
            </a:solidFill>
          </a:ln>
        </p:spPr>
      </p:pic>
      <p:pic>
        <p:nvPicPr>
          <p:cNvPr id="9" name="Picture 8" descr="A diagram of a cell&#10;&#10;Description automatically generated">
            <a:extLst>
              <a:ext uri="{FF2B5EF4-FFF2-40B4-BE49-F238E27FC236}">
                <a16:creationId xmlns:a16="http://schemas.microsoft.com/office/drawing/2014/main" id="{D84A475B-EDCE-3BB5-6650-2BEC1CBAD54B}"/>
              </a:ext>
            </a:extLst>
          </p:cNvPr>
          <p:cNvPicPr>
            <a:picLocks noChangeAspect="1"/>
          </p:cNvPicPr>
          <p:nvPr/>
        </p:nvPicPr>
        <p:blipFill rotWithShape="1">
          <a:blip r:embed="rId3">
            <a:extLst>
              <a:ext uri="{28A0092B-C50C-407E-A947-70E740481C1C}">
                <a14:useLocalDpi xmlns:a14="http://schemas.microsoft.com/office/drawing/2010/main" val="0"/>
              </a:ext>
            </a:extLst>
          </a:blip>
          <a:srcRect r="7450"/>
          <a:stretch/>
        </p:blipFill>
        <p:spPr>
          <a:xfrm>
            <a:off x="630775" y="514350"/>
            <a:ext cx="4222579" cy="2914650"/>
          </a:xfrm>
          <a:prstGeom prst="rect">
            <a:avLst/>
          </a:prstGeom>
          <a:ln>
            <a:solidFill>
              <a:schemeClr val="tx1"/>
            </a:solidFill>
          </a:ln>
        </p:spPr>
      </p:pic>
      <p:sp>
        <p:nvSpPr>
          <p:cNvPr id="12" name="TextBox 11">
            <a:extLst>
              <a:ext uri="{FF2B5EF4-FFF2-40B4-BE49-F238E27FC236}">
                <a16:creationId xmlns:a16="http://schemas.microsoft.com/office/drawing/2014/main" id="{65CAAD55-7CFE-0B42-415F-AF5E8EBCFDE3}"/>
              </a:ext>
            </a:extLst>
          </p:cNvPr>
          <p:cNvSpPr txBox="1"/>
          <p:nvPr/>
        </p:nvSpPr>
        <p:spPr>
          <a:xfrm>
            <a:off x="1266092" y="3910818"/>
            <a:ext cx="2644726" cy="369332"/>
          </a:xfrm>
          <a:prstGeom prst="rect">
            <a:avLst/>
          </a:prstGeom>
          <a:noFill/>
          <a:ln>
            <a:solidFill>
              <a:schemeClr val="tx1"/>
            </a:solidFill>
          </a:ln>
        </p:spPr>
        <p:txBody>
          <a:bodyPr wrap="square" rtlCol="0">
            <a:spAutoFit/>
          </a:bodyPr>
          <a:lstStyle/>
          <a:p>
            <a:pPr algn="ctr"/>
            <a:r>
              <a:rPr lang="en-US" b="1" dirty="0"/>
              <a:t>Typical Eukaryote cell</a:t>
            </a:r>
          </a:p>
        </p:txBody>
      </p:sp>
      <p:pic>
        <p:nvPicPr>
          <p:cNvPr id="1032" name="Picture 8" descr="Sales &amp; Marketing - What Is The Difference">
            <a:extLst>
              <a:ext uri="{FF2B5EF4-FFF2-40B4-BE49-F238E27FC236}">
                <a16:creationId xmlns:a16="http://schemas.microsoft.com/office/drawing/2014/main" id="{36E740FD-24E5-7BD3-290A-2444133A5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256" y="885385"/>
            <a:ext cx="3252763" cy="18296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3d Red Question Mark Stock Photo - Download Image Now - Question Mark,  Asking, Three Dimensional - iStock">
            <a:extLst>
              <a:ext uri="{FF2B5EF4-FFF2-40B4-BE49-F238E27FC236}">
                <a16:creationId xmlns:a16="http://schemas.microsoft.com/office/drawing/2014/main" id="{53A1F520-4B79-FAC6-9E68-523348F7B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24" y="5550149"/>
            <a:ext cx="1187914" cy="11879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3d Red Question Mark Stock Photo - Download Image Now - Question Mark,  Asking, Three Dimensional - iStock">
            <a:extLst>
              <a:ext uri="{FF2B5EF4-FFF2-40B4-BE49-F238E27FC236}">
                <a16:creationId xmlns:a16="http://schemas.microsoft.com/office/drawing/2014/main" id="{64099DD3-9F8E-AF8F-48F4-DB120D388D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099" y="4956192"/>
            <a:ext cx="1026212" cy="10262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3d Red Question Mark Stock Photo - Download Image Now - Question Mark,  Asking, Three Dimensional - iStock">
            <a:extLst>
              <a:ext uri="{FF2B5EF4-FFF2-40B4-BE49-F238E27FC236}">
                <a16:creationId xmlns:a16="http://schemas.microsoft.com/office/drawing/2014/main" id="{9A28CB22-95B6-C1D8-EC3B-95EB5B05F5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535" y="4426747"/>
            <a:ext cx="1042551" cy="104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0348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434</TotalTime>
  <Words>431</Words>
  <Application>Microsoft Office PowerPoint</Application>
  <PresentationFormat>On-screen Show (4:3)</PresentationFormat>
  <Paragraphs>88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Constantia</vt:lpstr>
      <vt:lpstr>Times New Roman</vt:lpstr>
      <vt:lpstr>Wingdings</vt:lpstr>
      <vt:lpstr>Office Theme</vt:lpstr>
      <vt:lpstr>Introduction to Microbiology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name a microorganism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microbiology</dc:title>
  <dc:creator>dina1580Staff</dc:creator>
  <cp:lastModifiedBy>Dina M. Abouraya</cp:lastModifiedBy>
  <cp:revision>70</cp:revision>
  <dcterms:created xsi:type="dcterms:W3CDTF">2023-10-03T07:41:47Z</dcterms:created>
  <dcterms:modified xsi:type="dcterms:W3CDTF">2023-10-07T19:42:49Z</dcterms:modified>
</cp:coreProperties>
</file>