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2" r:id="rId1"/>
  </p:sldMasterIdLst>
  <p:notesMasterIdLst>
    <p:notesMasterId r:id="rId24"/>
  </p:notesMasterIdLst>
  <p:sldIdLst>
    <p:sldId id="279" r:id="rId2"/>
    <p:sldId id="353" r:id="rId3"/>
    <p:sldId id="396" r:id="rId4"/>
    <p:sldId id="437" r:id="rId5"/>
    <p:sldId id="451" r:id="rId6"/>
    <p:sldId id="452" r:id="rId7"/>
    <p:sldId id="453" r:id="rId8"/>
    <p:sldId id="412" r:id="rId9"/>
    <p:sldId id="454" r:id="rId10"/>
    <p:sldId id="406" r:id="rId11"/>
    <p:sldId id="415" r:id="rId12"/>
    <p:sldId id="448" r:id="rId13"/>
    <p:sldId id="414" r:id="rId14"/>
    <p:sldId id="418" r:id="rId15"/>
    <p:sldId id="419" r:id="rId16"/>
    <p:sldId id="423" r:id="rId17"/>
    <p:sldId id="425" r:id="rId18"/>
    <p:sldId id="426" r:id="rId19"/>
    <p:sldId id="455" r:id="rId20"/>
    <p:sldId id="429" r:id="rId21"/>
    <p:sldId id="449" r:id="rId22"/>
    <p:sldId id="295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FF6600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25" autoAdjust="0"/>
    <p:restoredTop sz="94711" autoAdjust="0"/>
  </p:normalViewPr>
  <p:slideViewPr>
    <p:cSldViewPr>
      <p:cViewPr varScale="1">
        <p:scale>
          <a:sx n="81" d="100"/>
          <a:sy n="81" d="100"/>
        </p:scale>
        <p:origin x="1550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E9A49B9F-BC96-4810-AD3B-97059500A12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BB2D42FC-2ED5-4621-B9BA-E712E1F2F7A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5060" name="Rectangle 4">
            <a:extLst>
              <a:ext uri="{FF2B5EF4-FFF2-40B4-BE49-F238E27FC236}">
                <a16:creationId xmlns:a16="http://schemas.microsoft.com/office/drawing/2014/main" id="{CA42C2DE-EE76-4786-A91F-61FE063251DF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8863D143-260D-4600-A878-C928DD031E2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80C804DE-9B4F-4DEF-A098-9155A15D8486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7" name="Rectangle 7">
            <a:extLst>
              <a:ext uri="{FF2B5EF4-FFF2-40B4-BE49-F238E27FC236}">
                <a16:creationId xmlns:a16="http://schemas.microsoft.com/office/drawing/2014/main" id="{3155FE0C-F2C3-4738-9E6B-9E1FC135F3A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3898A60-01C8-407C-B20D-7A4B39586F7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>
            <a:extLst>
              <a:ext uri="{FF2B5EF4-FFF2-40B4-BE49-F238E27FC236}">
                <a16:creationId xmlns:a16="http://schemas.microsoft.com/office/drawing/2014/main" id="{BD84E287-3BC3-4755-86DE-780EB54554B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>
            <a:extLst>
              <a:ext uri="{FF2B5EF4-FFF2-40B4-BE49-F238E27FC236}">
                <a16:creationId xmlns:a16="http://schemas.microsoft.com/office/drawing/2014/main" id="{75737613-E25F-4218-B07B-064AEB51F6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  <p:sp>
        <p:nvSpPr>
          <p:cNvPr id="46084" name="Slide Number Placeholder 3">
            <a:extLst>
              <a:ext uri="{FF2B5EF4-FFF2-40B4-BE49-F238E27FC236}">
                <a16:creationId xmlns:a16="http://schemas.microsoft.com/office/drawing/2014/main" id="{4C7E84A2-E55C-44CB-AFB7-7ED751AA272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DF99AFF-01D2-41F4-B94E-3F243CCB98AC}" type="slidenum">
              <a:rPr lang="en-US" altLang="en-US" sz="1200"/>
              <a:pPr eaLnBrk="1" hangingPunct="1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>
            <a:extLst>
              <a:ext uri="{FF2B5EF4-FFF2-40B4-BE49-F238E27FC236}">
                <a16:creationId xmlns:a16="http://schemas.microsoft.com/office/drawing/2014/main" id="{A388D7C4-998D-43F5-8276-DCCD3C2400E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5" name="Notes Placeholder 2">
            <a:extLst>
              <a:ext uri="{FF2B5EF4-FFF2-40B4-BE49-F238E27FC236}">
                <a16:creationId xmlns:a16="http://schemas.microsoft.com/office/drawing/2014/main" id="{A5D41689-5092-4484-8B70-8E44585F7A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  <p:sp>
        <p:nvSpPr>
          <p:cNvPr id="59396" name="Slide Number Placeholder 3">
            <a:extLst>
              <a:ext uri="{FF2B5EF4-FFF2-40B4-BE49-F238E27FC236}">
                <a16:creationId xmlns:a16="http://schemas.microsoft.com/office/drawing/2014/main" id="{BABE0C1A-4A1F-4E8A-8D5F-C101CD04B98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A47682F-429A-4AB9-9C83-2399226499B9}" type="slidenum">
              <a:rPr lang="en-US" altLang="en-US" sz="1200"/>
              <a:pPr eaLnBrk="1" hangingPunct="1"/>
              <a:t>10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>
            <a:extLst>
              <a:ext uri="{FF2B5EF4-FFF2-40B4-BE49-F238E27FC236}">
                <a16:creationId xmlns:a16="http://schemas.microsoft.com/office/drawing/2014/main" id="{B9E49B5E-D19B-42A1-B29F-F4DA79F5CE8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Notes Placeholder 2">
            <a:extLst>
              <a:ext uri="{FF2B5EF4-FFF2-40B4-BE49-F238E27FC236}">
                <a16:creationId xmlns:a16="http://schemas.microsoft.com/office/drawing/2014/main" id="{8B50DF72-D69C-48F5-BAF3-4F6F8C755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  <p:sp>
        <p:nvSpPr>
          <p:cNvPr id="60420" name="Slide Number Placeholder 3">
            <a:extLst>
              <a:ext uri="{FF2B5EF4-FFF2-40B4-BE49-F238E27FC236}">
                <a16:creationId xmlns:a16="http://schemas.microsoft.com/office/drawing/2014/main" id="{B4FB1AF1-F9A0-4556-B8F6-15586A5CC91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51879A9-4B1F-4EB8-B3FA-633482214EC7}" type="slidenum">
              <a:rPr lang="en-US" altLang="en-US" sz="1200"/>
              <a:pPr eaLnBrk="1" hangingPunct="1"/>
              <a:t>11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>
            <a:extLst>
              <a:ext uri="{FF2B5EF4-FFF2-40B4-BE49-F238E27FC236}">
                <a16:creationId xmlns:a16="http://schemas.microsoft.com/office/drawing/2014/main" id="{8BFB88AF-2454-44B1-A13D-824347FC178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43" name="Notes Placeholder 2">
            <a:extLst>
              <a:ext uri="{FF2B5EF4-FFF2-40B4-BE49-F238E27FC236}">
                <a16:creationId xmlns:a16="http://schemas.microsoft.com/office/drawing/2014/main" id="{595417BC-A219-4565-AF3F-5E99706833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  <p:sp>
        <p:nvSpPr>
          <p:cNvPr id="61444" name="Slide Number Placeholder 3">
            <a:extLst>
              <a:ext uri="{FF2B5EF4-FFF2-40B4-BE49-F238E27FC236}">
                <a16:creationId xmlns:a16="http://schemas.microsoft.com/office/drawing/2014/main" id="{5777D150-F726-4731-9378-9479EB3B8E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2E9201EA-D2BF-4EF7-B876-52D2E2CBC6E7}" type="slidenum">
              <a:rPr lang="en-US" altLang="en-US" sz="1200"/>
              <a:pPr eaLnBrk="1" hangingPunct="1"/>
              <a:t>13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>
            <a:extLst>
              <a:ext uri="{FF2B5EF4-FFF2-40B4-BE49-F238E27FC236}">
                <a16:creationId xmlns:a16="http://schemas.microsoft.com/office/drawing/2014/main" id="{4B28F3E3-E6C0-42E1-8B45-62B87FF5C6F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>
            <a:extLst>
              <a:ext uri="{FF2B5EF4-FFF2-40B4-BE49-F238E27FC236}">
                <a16:creationId xmlns:a16="http://schemas.microsoft.com/office/drawing/2014/main" id="{195F7620-F7E6-4780-98D6-985CDF71E2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  <p:sp>
        <p:nvSpPr>
          <p:cNvPr id="62468" name="Slide Number Placeholder 3">
            <a:extLst>
              <a:ext uri="{FF2B5EF4-FFF2-40B4-BE49-F238E27FC236}">
                <a16:creationId xmlns:a16="http://schemas.microsoft.com/office/drawing/2014/main" id="{36C763C4-FB43-492A-A191-1F384DA53E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DD646E8B-25A6-4F56-A379-C203130A2008}" type="slidenum">
              <a:rPr lang="en-US" altLang="en-US" sz="1200"/>
              <a:pPr eaLnBrk="1" hangingPunct="1"/>
              <a:t>14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>
            <a:extLst>
              <a:ext uri="{FF2B5EF4-FFF2-40B4-BE49-F238E27FC236}">
                <a16:creationId xmlns:a16="http://schemas.microsoft.com/office/drawing/2014/main" id="{D2D63403-9033-49F0-82EC-EB700199FC5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3491" name="Notes Placeholder 2">
            <a:extLst>
              <a:ext uri="{FF2B5EF4-FFF2-40B4-BE49-F238E27FC236}">
                <a16:creationId xmlns:a16="http://schemas.microsoft.com/office/drawing/2014/main" id="{30B3DCB8-A11A-4EFC-86F0-E87AB66AF2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  <p:sp>
        <p:nvSpPr>
          <p:cNvPr id="63492" name="Slide Number Placeholder 3">
            <a:extLst>
              <a:ext uri="{FF2B5EF4-FFF2-40B4-BE49-F238E27FC236}">
                <a16:creationId xmlns:a16="http://schemas.microsoft.com/office/drawing/2014/main" id="{85CF29A4-4FAD-45F6-AFBA-8D3E74D8A93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1E571653-3F4E-4C0A-AFA9-436C36221787}" type="slidenum">
              <a:rPr lang="en-US" altLang="en-US" sz="1200"/>
              <a:pPr eaLnBrk="1" hangingPunct="1"/>
              <a:t>15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>
            <a:extLst>
              <a:ext uri="{FF2B5EF4-FFF2-40B4-BE49-F238E27FC236}">
                <a16:creationId xmlns:a16="http://schemas.microsoft.com/office/drawing/2014/main" id="{8F5419B9-0A8A-4951-B2CA-3A72085136D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4515" name="Notes Placeholder 2">
            <a:extLst>
              <a:ext uri="{FF2B5EF4-FFF2-40B4-BE49-F238E27FC236}">
                <a16:creationId xmlns:a16="http://schemas.microsoft.com/office/drawing/2014/main" id="{062353BB-CC80-44E7-971E-513DC054C0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  <p:sp>
        <p:nvSpPr>
          <p:cNvPr id="64516" name="Slide Number Placeholder 3">
            <a:extLst>
              <a:ext uri="{FF2B5EF4-FFF2-40B4-BE49-F238E27FC236}">
                <a16:creationId xmlns:a16="http://schemas.microsoft.com/office/drawing/2014/main" id="{16988818-6966-4D8F-95C8-CC0B2D6B12B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E1580AD-54CF-4355-9E87-1ED4362256FC}" type="slidenum">
              <a:rPr lang="en-US" altLang="en-US" sz="1200"/>
              <a:pPr eaLnBrk="1" hangingPunct="1"/>
              <a:t>16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>
            <a:extLst>
              <a:ext uri="{FF2B5EF4-FFF2-40B4-BE49-F238E27FC236}">
                <a16:creationId xmlns:a16="http://schemas.microsoft.com/office/drawing/2014/main" id="{4D830D2B-267E-4A4C-A062-A889F0F4E12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>
            <a:extLst>
              <a:ext uri="{FF2B5EF4-FFF2-40B4-BE49-F238E27FC236}">
                <a16:creationId xmlns:a16="http://schemas.microsoft.com/office/drawing/2014/main" id="{E7AD75FD-2763-4178-87B3-C463EA5790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  <p:sp>
        <p:nvSpPr>
          <p:cNvPr id="66564" name="Slide Number Placeholder 3">
            <a:extLst>
              <a:ext uri="{FF2B5EF4-FFF2-40B4-BE49-F238E27FC236}">
                <a16:creationId xmlns:a16="http://schemas.microsoft.com/office/drawing/2014/main" id="{B3766274-F55E-4C92-9DEE-28037B8B948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3F983A7-F287-4C11-A266-C937F2DD6286}" type="slidenum">
              <a:rPr lang="en-US" altLang="en-US" sz="1200"/>
              <a:pPr eaLnBrk="1" hangingPunct="1"/>
              <a:t>17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>
            <a:extLst>
              <a:ext uri="{FF2B5EF4-FFF2-40B4-BE49-F238E27FC236}">
                <a16:creationId xmlns:a16="http://schemas.microsoft.com/office/drawing/2014/main" id="{2727AAD1-99CF-4A5E-9EC4-3774F928225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Notes Placeholder 2">
            <a:extLst>
              <a:ext uri="{FF2B5EF4-FFF2-40B4-BE49-F238E27FC236}">
                <a16:creationId xmlns:a16="http://schemas.microsoft.com/office/drawing/2014/main" id="{948A5B8B-DE30-4DD5-94CD-6E88E322FB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  <p:sp>
        <p:nvSpPr>
          <p:cNvPr id="67588" name="Slide Number Placeholder 3">
            <a:extLst>
              <a:ext uri="{FF2B5EF4-FFF2-40B4-BE49-F238E27FC236}">
                <a16:creationId xmlns:a16="http://schemas.microsoft.com/office/drawing/2014/main" id="{4D718A8A-EF25-46D0-801B-B895EDDCE4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9DA196F-8266-4D70-B5B8-C8B55C175781}" type="slidenum">
              <a:rPr lang="en-US" altLang="en-US" sz="1200"/>
              <a:pPr eaLnBrk="1" hangingPunct="1"/>
              <a:t>18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>
            <a:extLst>
              <a:ext uri="{FF2B5EF4-FFF2-40B4-BE49-F238E27FC236}">
                <a16:creationId xmlns:a16="http://schemas.microsoft.com/office/drawing/2014/main" id="{2727AAD1-99CF-4A5E-9EC4-3774F928225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Notes Placeholder 2">
            <a:extLst>
              <a:ext uri="{FF2B5EF4-FFF2-40B4-BE49-F238E27FC236}">
                <a16:creationId xmlns:a16="http://schemas.microsoft.com/office/drawing/2014/main" id="{948A5B8B-DE30-4DD5-94CD-6E88E322FB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  <p:sp>
        <p:nvSpPr>
          <p:cNvPr id="67588" name="Slide Number Placeholder 3">
            <a:extLst>
              <a:ext uri="{FF2B5EF4-FFF2-40B4-BE49-F238E27FC236}">
                <a16:creationId xmlns:a16="http://schemas.microsoft.com/office/drawing/2014/main" id="{4D718A8A-EF25-46D0-801B-B895EDDCE4F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E9DA196F-8266-4D70-B5B8-C8B55C175781}" type="slidenum">
              <a:rPr lang="en-US" altLang="en-US" sz="1200"/>
              <a:pPr eaLnBrk="1" hangingPunct="1"/>
              <a:t>19</a:t>
            </a:fld>
            <a:endParaRPr lang="en-US" altLang="en-US" sz="1200"/>
          </a:p>
        </p:txBody>
      </p:sp>
    </p:spTree>
    <p:extLst>
      <p:ext uri="{BB962C8B-B14F-4D97-AF65-F5344CB8AC3E}">
        <p14:creationId xmlns:p14="http://schemas.microsoft.com/office/powerpoint/2010/main" val="423587502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>
            <a:extLst>
              <a:ext uri="{FF2B5EF4-FFF2-40B4-BE49-F238E27FC236}">
                <a16:creationId xmlns:a16="http://schemas.microsoft.com/office/drawing/2014/main" id="{853A6BBF-0169-449E-9455-79A94D158B8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0659" name="Notes Placeholder 2">
            <a:extLst>
              <a:ext uri="{FF2B5EF4-FFF2-40B4-BE49-F238E27FC236}">
                <a16:creationId xmlns:a16="http://schemas.microsoft.com/office/drawing/2014/main" id="{059CB003-BB6B-4441-8C2E-CC130E8ED5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  <p:sp>
        <p:nvSpPr>
          <p:cNvPr id="70660" name="Slide Number Placeholder 3">
            <a:extLst>
              <a:ext uri="{FF2B5EF4-FFF2-40B4-BE49-F238E27FC236}">
                <a16:creationId xmlns:a16="http://schemas.microsoft.com/office/drawing/2014/main" id="{B30CFDEC-20C8-4EDF-8680-7ECC8309DA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49C9541-E510-4FDE-8059-512FF4CCFF3F}" type="slidenum">
              <a:rPr lang="en-US" altLang="en-US" sz="1200"/>
              <a:pPr eaLnBrk="1" hangingPunct="1"/>
              <a:t>20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>
            <a:extLst>
              <a:ext uri="{FF2B5EF4-FFF2-40B4-BE49-F238E27FC236}">
                <a16:creationId xmlns:a16="http://schemas.microsoft.com/office/drawing/2014/main" id="{371C7A9E-2C73-4A55-88C5-FB84E29EC64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>
            <a:extLst>
              <a:ext uri="{FF2B5EF4-FFF2-40B4-BE49-F238E27FC236}">
                <a16:creationId xmlns:a16="http://schemas.microsoft.com/office/drawing/2014/main" id="{C4EA39B3-69C4-4BE7-B24D-0DA29352B2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  <p:sp>
        <p:nvSpPr>
          <p:cNvPr id="50180" name="Slide Number Placeholder 3">
            <a:extLst>
              <a:ext uri="{FF2B5EF4-FFF2-40B4-BE49-F238E27FC236}">
                <a16:creationId xmlns:a16="http://schemas.microsoft.com/office/drawing/2014/main" id="{1782CE9C-B92A-4118-BC63-27E33BAAEC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5730107-0F80-43CC-B071-25E7E5B3C7A6}" type="slidenum">
              <a:rPr lang="en-US" altLang="en-US" sz="1200"/>
              <a:pPr eaLnBrk="1" hangingPunct="1"/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>
            <a:extLst>
              <a:ext uri="{FF2B5EF4-FFF2-40B4-BE49-F238E27FC236}">
                <a16:creationId xmlns:a16="http://schemas.microsoft.com/office/drawing/2014/main" id="{34B11F72-F223-442F-93B5-0256D252C7C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683" name="Notes Placeholder 2">
            <a:extLst>
              <a:ext uri="{FF2B5EF4-FFF2-40B4-BE49-F238E27FC236}">
                <a16:creationId xmlns:a16="http://schemas.microsoft.com/office/drawing/2014/main" id="{3BDEF2BA-8399-4F46-9619-D47E1CDC42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  <p:sp>
        <p:nvSpPr>
          <p:cNvPr id="71684" name="Slide Number Placeholder 3">
            <a:extLst>
              <a:ext uri="{FF2B5EF4-FFF2-40B4-BE49-F238E27FC236}">
                <a16:creationId xmlns:a16="http://schemas.microsoft.com/office/drawing/2014/main" id="{40A05947-1EA5-4305-8633-88FC0C19EB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8A353E05-BA0A-41F2-BB7D-24EE25EBFD91}" type="slidenum">
              <a:rPr lang="en-US" altLang="en-US" sz="1200"/>
              <a:pPr eaLnBrk="1" hangingPunct="1"/>
              <a:t>22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>
            <a:extLst>
              <a:ext uri="{FF2B5EF4-FFF2-40B4-BE49-F238E27FC236}">
                <a16:creationId xmlns:a16="http://schemas.microsoft.com/office/drawing/2014/main" id="{8F8C9A72-DBFB-406A-A9FF-591EA854A3F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>
            <a:extLst>
              <a:ext uri="{FF2B5EF4-FFF2-40B4-BE49-F238E27FC236}">
                <a16:creationId xmlns:a16="http://schemas.microsoft.com/office/drawing/2014/main" id="{D1B13BA0-4FB5-4917-AA87-2FAE0BE7FE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  <p:sp>
        <p:nvSpPr>
          <p:cNvPr id="51204" name="Slide Number Placeholder 3">
            <a:extLst>
              <a:ext uri="{FF2B5EF4-FFF2-40B4-BE49-F238E27FC236}">
                <a16:creationId xmlns:a16="http://schemas.microsoft.com/office/drawing/2014/main" id="{CC58AD11-B3F7-4756-A702-A08D9E8559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03153DF0-1417-417D-B42C-99473B99BB5D}" type="slidenum">
              <a:rPr lang="en-US" altLang="en-US" sz="1200"/>
              <a:pPr eaLnBrk="1" hangingPunct="1"/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>
            <a:extLst>
              <a:ext uri="{FF2B5EF4-FFF2-40B4-BE49-F238E27FC236}">
                <a16:creationId xmlns:a16="http://schemas.microsoft.com/office/drawing/2014/main" id="{553C193F-8DD9-4F1E-85C7-C0B60E4BF41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2227" name="Notes Placeholder 2">
            <a:extLst>
              <a:ext uri="{FF2B5EF4-FFF2-40B4-BE49-F238E27FC236}">
                <a16:creationId xmlns:a16="http://schemas.microsoft.com/office/drawing/2014/main" id="{3648B47E-1B9E-4FCA-A9F7-28D49836E6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  <p:sp>
        <p:nvSpPr>
          <p:cNvPr id="52228" name="Slide Number Placeholder 3">
            <a:extLst>
              <a:ext uri="{FF2B5EF4-FFF2-40B4-BE49-F238E27FC236}">
                <a16:creationId xmlns:a16="http://schemas.microsoft.com/office/drawing/2014/main" id="{A0D0EF1C-FBFF-4E5A-A0C0-1E55AE2A8D1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106C9D5-1D3A-4F62-A0AF-9AAA3DA08C6E}" type="slidenum">
              <a:rPr lang="en-US" altLang="en-US" sz="1200"/>
              <a:pPr eaLnBrk="1" hangingPunct="1"/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>
            <a:extLst>
              <a:ext uri="{FF2B5EF4-FFF2-40B4-BE49-F238E27FC236}">
                <a16:creationId xmlns:a16="http://schemas.microsoft.com/office/drawing/2014/main" id="{167ED879-AB4A-4E02-A98C-29CA1387D19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3251" name="Notes Placeholder 2">
            <a:extLst>
              <a:ext uri="{FF2B5EF4-FFF2-40B4-BE49-F238E27FC236}">
                <a16:creationId xmlns:a16="http://schemas.microsoft.com/office/drawing/2014/main" id="{40FB3975-39D0-468C-BE5C-C501E0BA53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  <p:sp>
        <p:nvSpPr>
          <p:cNvPr id="53252" name="Slide Number Placeholder 3">
            <a:extLst>
              <a:ext uri="{FF2B5EF4-FFF2-40B4-BE49-F238E27FC236}">
                <a16:creationId xmlns:a16="http://schemas.microsoft.com/office/drawing/2014/main" id="{7E1D2AFC-CD8B-46FC-9F16-2ED3B30AF6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2F16B45-0E86-46D4-988B-782C3BB6409B}" type="slidenum">
              <a:rPr lang="en-US" altLang="en-US" sz="1200"/>
              <a:pPr eaLnBrk="1" hangingPunct="1"/>
              <a:t>5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>
            <a:extLst>
              <a:ext uri="{FF2B5EF4-FFF2-40B4-BE49-F238E27FC236}">
                <a16:creationId xmlns:a16="http://schemas.microsoft.com/office/drawing/2014/main" id="{D5698540-457A-429C-BF48-89F10A52929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5299" name="Notes Placeholder 2">
            <a:extLst>
              <a:ext uri="{FF2B5EF4-FFF2-40B4-BE49-F238E27FC236}">
                <a16:creationId xmlns:a16="http://schemas.microsoft.com/office/drawing/2014/main" id="{4B981FBA-FD69-45CB-9537-73C1F2B23A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  <p:sp>
        <p:nvSpPr>
          <p:cNvPr id="55300" name="Slide Number Placeholder 3">
            <a:extLst>
              <a:ext uri="{FF2B5EF4-FFF2-40B4-BE49-F238E27FC236}">
                <a16:creationId xmlns:a16="http://schemas.microsoft.com/office/drawing/2014/main" id="{ACBFD332-39C6-4EB7-9A93-28A21EB0BE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51EACED1-7978-496A-B9B9-BC356FF2B2C2}" type="slidenum">
              <a:rPr lang="en-US" altLang="en-US" sz="1200"/>
              <a:pPr eaLnBrk="1" hangingPunct="1"/>
              <a:t>6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>
            <a:extLst>
              <a:ext uri="{FF2B5EF4-FFF2-40B4-BE49-F238E27FC236}">
                <a16:creationId xmlns:a16="http://schemas.microsoft.com/office/drawing/2014/main" id="{04CC0181-E0CC-43CA-A5E7-1BD95C3156C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6323" name="Notes Placeholder 2">
            <a:extLst>
              <a:ext uri="{FF2B5EF4-FFF2-40B4-BE49-F238E27FC236}">
                <a16:creationId xmlns:a16="http://schemas.microsoft.com/office/drawing/2014/main" id="{BE78520E-05DF-41A6-9933-67A5038D79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  <p:sp>
        <p:nvSpPr>
          <p:cNvPr id="56324" name="Slide Number Placeholder 3">
            <a:extLst>
              <a:ext uri="{FF2B5EF4-FFF2-40B4-BE49-F238E27FC236}">
                <a16:creationId xmlns:a16="http://schemas.microsoft.com/office/drawing/2014/main" id="{852A81AE-8C4F-407C-A225-A5908CC3A2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6487EA5-0B35-4A45-A019-2DAD99E02A3D}" type="slidenum">
              <a:rPr lang="en-US" altLang="en-US" sz="1200"/>
              <a:pPr eaLnBrk="1" hangingPunct="1"/>
              <a:t>7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>
            <a:extLst>
              <a:ext uri="{FF2B5EF4-FFF2-40B4-BE49-F238E27FC236}">
                <a16:creationId xmlns:a16="http://schemas.microsoft.com/office/drawing/2014/main" id="{CBFC9622-FC6A-4B64-87D5-DA9A393F0F74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7347" name="Notes Placeholder 2">
            <a:extLst>
              <a:ext uri="{FF2B5EF4-FFF2-40B4-BE49-F238E27FC236}">
                <a16:creationId xmlns:a16="http://schemas.microsoft.com/office/drawing/2014/main" id="{218A1A14-B895-4BFD-8D0C-CC0FDF384F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  <p:sp>
        <p:nvSpPr>
          <p:cNvPr id="57348" name="Slide Number Placeholder 3">
            <a:extLst>
              <a:ext uri="{FF2B5EF4-FFF2-40B4-BE49-F238E27FC236}">
                <a16:creationId xmlns:a16="http://schemas.microsoft.com/office/drawing/2014/main" id="{1D47458A-3C49-4551-91C9-1897840DE9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A2BD11FF-54C9-430E-8E7E-AFE94D3C3EB5}" type="slidenum">
              <a:rPr lang="en-US" altLang="en-US" sz="1200"/>
              <a:pPr eaLnBrk="1" hangingPunct="1"/>
              <a:t>8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>
            <a:extLst>
              <a:ext uri="{FF2B5EF4-FFF2-40B4-BE49-F238E27FC236}">
                <a16:creationId xmlns:a16="http://schemas.microsoft.com/office/drawing/2014/main" id="{B679E560-8DE8-498C-85D1-1D8799A1E3F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8371" name="Notes Placeholder 2">
            <a:extLst>
              <a:ext uri="{FF2B5EF4-FFF2-40B4-BE49-F238E27FC236}">
                <a16:creationId xmlns:a16="http://schemas.microsoft.com/office/drawing/2014/main" id="{EAD52B7E-F885-425E-8F10-58A092E060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/>
          </a:p>
        </p:txBody>
      </p:sp>
      <p:sp>
        <p:nvSpPr>
          <p:cNvPr id="58372" name="Slide Number Placeholder 3">
            <a:extLst>
              <a:ext uri="{FF2B5EF4-FFF2-40B4-BE49-F238E27FC236}">
                <a16:creationId xmlns:a16="http://schemas.microsoft.com/office/drawing/2014/main" id="{2396A341-EE37-4630-BF4B-0197258864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BC47FD03-B447-4C44-9F14-DA94D89C8962}" type="slidenum">
              <a:rPr lang="en-US" altLang="en-US" sz="1200"/>
              <a:pPr eaLnBrk="1" hangingPunct="1"/>
              <a:t>9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77A4E-DA16-4B8C-9EA0-167813C1DA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85E0B7-4ED9-49D8-A988-8AF9534F99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92472A-7153-4A6A-ACC4-0DB8AE916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ED2E42-51ED-4D82-8AD1-71929E791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77F35E-3017-43BD-9D35-02ED21599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D14235-A1A8-4BA6-855D-74B7B75BDD0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68141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35E77-3DB3-4D50-A0C5-B0F38E7FC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89835D0-FE1F-42C4-8E8D-619082EBFD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6EDB66-7718-4E81-B00B-46EB2ECD5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048D4D-A001-437D-B861-64738BF159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B9F9A9-040D-4757-8338-202DACFDF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A2BB10-C227-4B39-B983-7944A513F3F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5188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076BA7-12AC-4191-B06A-9ABEA53C8C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B1D9E5-C80E-4A7B-AD46-3D6B05B334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46A1CB-F4F7-48DD-84C7-CEF6C5E50B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36C23A-E223-4E42-AE01-EE2D494B2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45DE66-82C1-43A1-A59B-E683DDD15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DDBCB6-2E1A-49E4-9547-FB3BECE0A6D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7831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12862-D227-470D-A788-0F538B71A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950669-84ED-468B-806A-B1DD38275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AB711C-BBFE-4759-889F-3EB65229D7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B227A5-D7BF-4D72-90A4-B12E8D807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EDFAAC-DBFD-4D37-B11C-907D47CA5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8AE8C-AA8A-4F87-A4D1-0E59A9051F7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9813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1C542-4199-4FBC-8E15-E447382C3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DB5737-7139-4F9C-8F3B-6D953B7C10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93D342-A6B4-4E5B-A556-C76CE9CD5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881E7-B961-44FB-9894-90F7E6EF9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9DBE23-9C57-451B-9285-CA75F7ACA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121A4-6794-44F8-81F8-F8B498DD716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4384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976F7-0E80-4CF3-ACF5-5754561C54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D19BF1-28FC-4C1A-9178-2F228B5514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A9B42C-D690-4A66-9A51-6CB1243B43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CBBF74-E2CF-41D3-90B4-6C7E1D28E7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A882BB-5A64-45D0-8E06-CA13796CE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771F98-D089-483B-B9F0-6034B04CB4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AE8903-7EB2-480B-AA1D-18134AC3BDB4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6502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5587C7-8E04-4C51-B8FB-5EFB6B19C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014AC8-5C97-40E2-8609-3CDB6395B5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18B3C4-036A-4A00-BFE5-EB6CA28F17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3A9F94-BA11-4C6F-B9EE-AAB25D03A7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EDB1BC-BE00-4D67-B2DA-110BFCE3F2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C21D58F-D3B4-4511-B906-D773A06A8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D32D2C-5E33-41D8-B167-CE26510C8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172C5BE-713C-4C60-9272-09992EAB7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0A8336-D251-485A-956D-16BE5274F72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9860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40482-3EAD-4CDF-9ACC-4F9ED66A0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6F499F-D019-4AF1-8EED-2F71AC94C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C51BC7-2891-427D-BD5F-9C04B5550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57C89B-90E3-4704-996E-64A6D711A3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AAE253-F47D-482B-9CD7-F71AEE88C9D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1027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555EB8-837D-465F-8EA8-2F68096BB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6D309B6-2943-42CE-B00B-38D5F62E8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5BF627-3103-4C74-8906-77A14A297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F127-C501-44E5-ABC9-F05E7D0C192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9733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74509-36CE-44E0-BABE-3DBBD02A26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47523-5AFF-40CD-9779-6ECFF063D1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D2DCA8-D181-49D1-8ADA-A7095CC08F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9395FC-2563-43C2-9597-3A4C56B07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FB17C3-8A93-4AC5-9A1E-F56363DF4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80BFD4-D353-4F9A-8C15-394BDADC7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8BB2F-EED9-4F9D-9866-7DD0362D007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5835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CDA15-C487-4E6D-8E36-66825D566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E3E3F6-FBB4-4093-AD06-E33AF33A4B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6B062B-530B-4169-8E7F-2D4EE2CB75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8EC21E-98FA-4E52-B146-CAE68698D2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604A08-9258-4A46-B197-0F85901221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C1E13B-BC32-412A-AFD2-837DE8CB2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8C9D23-07D7-4183-AB22-48952291510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1525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62236B-0D2A-46BE-BD0C-8CE67181A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7B2D45-CB62-4C51-944A-8B19DC1155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096023-AF78-45F7-9285-E8DCAEB107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DE4125-A24C-442A-85A1-EAE2A2908C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77C187-F565-4066-921C-E422A57729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69BF6A-2703-4D70-B6AF-647F72963A3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2949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  <p:sldLayoutId id="2147483824" r:id="rId2"/>
    <p:sldLayoutId id="2147483825" r:id="rId3"/>
    <p:sldLayoutId id="2147483826" r:id="rId4"/>
    <p:sldLayoutId id="2147483827" r:id="rId5"/>
    <p:sldLayoutId id="2147483828" r:id="rId6"/>
    <p:sldLayoutId id="2147483829" r:id="rId7"/>
    <p:sldLayoutId id="2147483830" r:id="rId8"/>
    <p:sldLayoutId id="2147483831" r:id="rId9"/>
    <p:sldLayoutId id="2147483832" r:id="rId10"/>
    <p:sldLayoutId id="214748383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0E3B96E-BF8A-4ED9-954A-A44A34FA17C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altLang="en-US" sz="6000" b="1" dirty="0"/>
              <a:t>Antimicrobial therapy </a:t>
            </a:r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8E79C32F-29DD-4B26-994D-354597B8A5F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GB" altLang="en-US" sz="2800" dirty="0"/>
              <a:t>Dr Hamed Al-</a:t>
            </a:r>
            <a:r>
              <a:rPr lang="en-GB" altLang="en-US" sz="2800" dirty="0" err="1"/>
              <a:t>Zoubi</a:t>
            </a:r>
            <a:endParaRPr lang="en-GB" altLang="en-US" sz="2800" dirty="0"/>
          </a:p>
          <a:p>
            <a:pPr algn="ctr">
              <a:buFontTx/>
              <a:buNone/>
            </a:pPr>
            <a:r>
              <a:rPr lang="en-GB" altLang="en-US" sz="2800" dirty="0"/>
              <a:t>Department of Microbiology / Faculty of Medicine / </a:t>
            </a:r>
            <a:r>
              <a:rPr lang="en-GB" altLang="en-US" sz="2800" dirty="0" err="1"/>
              <a:t>Mutah</a:t>
            </a:r>
            <a:r>
              <a:rPr lang="en-GB" altLang="en-US" sz="2800" dirty="0"/>
              <a:t> University</a:t>
            </a:r>
          </a:p>
          <a:p>
            <a:pPr algn="ctr"/>
            <a:endParaRPr lang="en-GB" altLang="en-US" sz="2800" dirty="0"/>
          </a:p>
          <a:p>
            <a:pPr algn="ctr"/>
            <a:endParaRPr lang="en-GB" altLang="en-US" sz="2800" dirty="0"/>
          </a:p>
          <a:p>
            <a:pPr algn="ctr"/>
            <a:endParaRPr lang="en-GB" altLang="en-US" sz="2800" dirty="0"/>
          </a:p>
          <a:p>
            <a:pPr algn="ctr"/>
            <a:endParaRPr lang="en-GB" alt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666A28D-6C3E-4C3E-BCF1-CD6BBCFD1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4825" y="304800"/>
            <a:ext cx="8134350" cy="1325563"/>
          </a:xfrm>
        </p:spPr>
        <p:txBody>
          <a:bodyPr>
            <a:normAutofit/>
          </a:bodyPr>
          <a:lstStyle/>
          <a:p>
            <a:pPr algn="ctr">
              <a:spcAft>
                <a:spcPts val="600"/>
              </a:spcAft>
            </a:pPr>
            <a:r>
              <a:rPr lang="en-US" altLang="en-US" sz="4800" b="1" dirty="0"/>
              <a:t>Inhibition of cell wall synthesis</a:t>
            </a:r>
            <a:endParaRPr lang="en-US" sz="4800" b="1" dirty="0"/>
          </a:p>
        </p:txBody>
      </p:sp>
      <p:sp>
        <p:nvSpPr>
          <p:cNvPr id="22531" name="Content Placeholder 2">
            <a:extLst>
              <a:ext uri="{FF2B5EF4-FFF2-40B4-BE49-F238E27FC236}">
                <a16:creationId xmlns:a16="http://schemas.microsoft.com/office/drawing/2014/main" id="{199A7A75-0EFD-4969-97B3-7E2C78B9DD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1706563"/>
            <a:ext cx="8458200" cy="4846637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altLang="en-US" sz="3200" dirty="0"/>
              <a:t>Most bacteria possess a cell wall to protect from osmotic pressures</a:t>
            </a:r>
          </a:p>
          <a:p>
            <a:pPr>
              <a:lnSpc>
                <a:spcPct val="90000"/>
              </a:lnSpc>
            </a:pPr>
            <a:endParaRPr lang="en-GB" altLang="en-US" sz="3200" dirty="0"/>
          </a:p>
          <a:p>
            <a:pPr>
              <a:lnSpc>
                <a:spcPct val="90000"/>
              </a:lnSpc>
            </a:pPr>
            <a:r>
              <a:rPr lang="en-GB" altLang="en-US" sz="3200" dirty="0"/>
              <a:t>Microbe divides – needs to create a new cell wall</a:t>
            </a:r>
          </a:p>
          <a:p>
            <a:pPr lvl="1">
              <a:lnSpc>
                <a:spcPct val="90000"/>
              </a:lnSpc>
            </a:pPr>
            <a:r>
              <a:rPr lang="en-GB" altLang="en-US" sz="2000" dirty="0"/>
              <a:t>Interrupt this leads to new microbes being susceptible to external influences</a:t>
            </a:r>
          </a:p>
          <a:p>
            <a:pPr lvl="1">
              <a:lnSpc>
                <a:spcPct val="90000"/>
              </a:lnSpc>
            </a:pPr>
            <a:r>
              <a:rPr lang="en-GB" altLang="en-US" sz="2000" dirty="0"/>
              <a:t>Cell ruptures </a:t>
            </a:r>
            <a:r>
              <a:rPr lang="en-GB" altLang="en-US" sz="2000" dirty="0">
                <a:sym typeface="Wingdings" panose="05000000000000000000" pitchFamily="2" charset="2"/>
              </a:rPr>
              <a:t> Microbe death</a:t>
            </a:r>
          </a:p>
          <a:p>
            <a:pPr lvl="1">
              <a:lnSpc>
                <a:spcPct val="90000"/>
              </a:lnSpc>
            </a:pPr>
            <a:endParaRPr lang="en-GB" altLang="en-US" sz="2000" dirty="0">
              <a:sym typeface="Wingdings" panose="05000000000000000000" pitchFamily="2" charset="2"/>
            </a:endParaRPr>
          </a:p>
          <a:p>
            <a:pPr>
              <a:lnSpc>
                <a:spcPct val="90000"/>
              </a:lnSpc>
            </a:pPr>
            <a:r>
              <a:rPr lang="en-GB" altLang="en-US" sz="3200" dirty="0"/>
              <a:t>E.g. Penicillins, cephalosporins, vancomycin and bacitracin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F0D3D5A-2106-489E-B4A3-3023F740E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>
            <a:normAutofit/>
          </a:bodyPr>
          <a:lstStyle/>
          <a:p>
            <a:pPr algn="ctr">
              <a:spcAft>
                <a:spcPts val="600"/>
              </a:spcAft>
            </a:pPr>
            <a:r>
              <a:rPr lang="en-US" altLang="en-US" sz="4400" b="1" dirty="0"/>
              <a:t>Inhibition of  microbial protein synthesis</a:t>
            </a:r>
            <a:endParaRPr lang="en-US" sz="4400" b="1" dirty="0"/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CDE518C7-A3E6-4A14-AE2C-75C5582F09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05000"/>
            <a:ext cx="7886700" cy="4587874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GB" altLang="en-US" sz="3200" dirty="0"/>
              <a:t>Act at site of protein synthesis (ribosome)</a:t>
            </a:r>
          </a:p>
          <a:p>
            <a:pPr marL="0" indent="0">
              <a:lnSpc>
                <a:spcPct val="90000"/>
              </a:lnSpc>
              <a:buNone/>
            </a:pPr>
            <a:endParaRPr lang="en-GB" altLang="en-US" sz="3200" dirty="0"/>
          </a:p>
          <a:p>
            <a:pPr marL="0" indent="0">
              <a:lnSpc>
                <a:spcPct val="90000"/>
              </a:lnSpc>
              <a:buNone/>
            </a:pPr>
            <a:r>
              <a:rPr lang="en-GB" altLang="en-US" sz="3200" dirty="0"/>
              <a:t>E.g.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GB" altLang="en-US" sz="2800" dirty="0"/>
              <a:t>Tetracyclines (static)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GB" altLang="en-US" sz="2800" dirty="0"/>
              <a:t>chloramphenicol (static)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GB" altLang="en-US" sz="2800" dirty="0"/>
              <a:t>aminoglycosides (</a:t>
            </a:r>
            <a:r>
              <a:rPr lang="en-GB" altLang="en-US" sz="2800" dirty="0" err="1"/>
              <a:t>cidal</a:t>
            </a:r>
            <a:r>
              <a:rPr lang="en-GB" altLang="en-US" sz="2800" dirty="0"/>
              <a:t>)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GB" altLang="en-US" sz="2800" dirty="0"/>
              <a:t>macrolides (static), e.g. erythromycin,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GB" altLang="en-US" sz="2800" dirty="0"/>
              <a:t>clindamycin (static).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A213034-4FDB-445D-AADE-3E4983B07E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0275" y="176337"/>
            <a:ext cx="8283449" cy="6505325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CB2CAEF1-1135-4499-9B0F-70C2B685FE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533400"/>
            <a:ext cx="7772400" cy="762000"/>
          </a:xfrm>
        </p:spPr>
        <p:txBody>
          <a:bodyPr>
            <a:normAutofit/>
          </a:bodyPr>
          <a:lstStyle/>
          <a:p>
            <a:pPr algn="ctr"/>
            <a:r>
              <a:rPr lang="en-GB" altLang="en-US" sz="4000" b="1" dirty="0"/>
              <a:t>Inhibition of folates synthesis</a:t>
            </a:r>
          </a:p>
        </p:txBody>
      </p:sp>
      <p:sp>
        <p:nvSpPr>
          <p:cNvPr id="29699" name="Content Placeholder 2">
            <a:extLst>
              <a:ext uri="{FF2B5EF4-FFF2-40B4-BE49-F238E27FC236}">
                <a16:creationId xmlns:a16="http://schemas.microsoft.com/office/drawing/2014/main" id="{F51AABCF-F078-4A9A-84F6-93DBE182BC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68458"/>
            <a:ext cx="8229600" cy="1831942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GB" altLang="en-US" sz="3200" dirty="0"/>
              <a:t>E.g. Sulphonamides, Trimethoprim (static)</a:t>
            </a:r>
          </a:p>
          <a:p>
            <a:pPr>
              <a:spcAft>
                <a:spcPts val="600"/>
              </a:spcAft>
            </a:pPr>
            <a:r>
              <a:rPr lang="en-US" altLang="en-US" sz="3200" dirty="0"/>
              <a:t>Available as combination, Co-trimoxazole, or separately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E5B370C-122C-44C8-806F-6E43C468FE8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0700" y="3200400"/>
            <a:ext cx="5562600" cy="3540733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>
            <a:extLst>
              <a:ext uri="{FF2B5EF4-FFF2-40B4-BE49-F238E27FC236}">
                <a16:creationId xmlns:a16="http://schemas.microsoft.com/office/drawing/2014/main" id="{0A576CDB-EDB8-48EF-98BF-1A56F11F33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" y="76200"/>
            <a:ext cx="861060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en-GB" altLang="en-US" sz="3600" b="1" dirty="0"/>
              <a:t>Inhibition of nucleic acid synthesis and function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2959DDC0-64A3-4876-A0A4-1EDF3E422D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" y="990600"/>
            <a:ext cx="8610600" cy="5638800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en-US" sz="2800" b="1" cap="all" dirty="0"/>
              <a:t>A. Inhibitors of RNA Synthesis and Function</a:t>
            </a:r>
            <a:endParaRPr lang="en-US" sz="2800" dirty="0"/>
          </a:p>
          <a:p>
            <a:pPr algn="ctr">
              <a:spcAft>
                <a:spcPts val="600"/>
              </a:spcAft>
              <a:buFontTx/>
              <a:buNone/>
              <a:defRPr/>
            </a:pPr>
            <a:r>
              <a:rPr lang="en-US" sz="2400" b="1" dirty="0"/>
              <a:t>Rifampicin</a:t>
            </a:r>
            <a:r>
              <a:rPr lang="en-US" sz="2400" dirty="0"/>
              <a:t> (bactericidal)</a:t>
            </a:r>
          </a:p>
          <a:p>
            <a:pPr marL="0" indent="0">
              <a:buNone/>
              <a:defRPr/>
            </a:pPr>
            <a:r>
              <a:rPr lang="en-US" sz="2800" b="1" dirty="0"/>
              <a:t>1. Mode of action </a:t>
            </a:r>
          </a:p>
          <a:p>
            <a:pPr marL="0" indent="0">
              <a:buNone/>
              <a:defRPr/>
            </a:pPr>
            <a:r>
              <a:rPr lang="en-US" sz="2800" dirty="0"/>
              <a:t>These antimicrobials bind to DNA-dependent RNA polymerase and inhibit initiation of mRNA synthesis</a:t>
            </a:r>
          </a:p>
          <a:p>
            <a:pPr>
              <a:defRPr/>
            </a:pPr>
            <a:endParaRPr lang="en-US" sz="2800" b="1" dirty="0"/>
          </a:p>
          <a:p>
            <a:pPr marL="0" indent="0">
              <a:buNone/>
              <a:defRPr/>
            </a:pPr>
            <a:r>
              <a:rPr lang="en-US" sz="2800" b="1" dirty="0"/>
              <a:t>2. Spectrum of activity </a:t>
            </a:r>
          </a:p>
          <a:p>
            <a:pPr marL="0" indent="0">
              <a:buNone/>
              <a:defRPr/>
            </a:pPr>
            <a:r>
              <a:rPr lang="en-US" sz="2800" dirty="0"/>
              <a:t>They are wide spectrum antibiotics but are used most commonly in the treatment of tuberculosis and MRSA</a:t>
            </a:r>
          </a:p>
          <a:p>
            <a:pPr>
              <a:buFontTx/>
              <a:buNone/>
              <a:defRPr/>
            </a:pPr>
            <a:endParaRPr lang="en-US" sz="2800" dirty="0"/>
          </a:p>
          <a:p>
            <a:pPr>
              <a:buFontTx/>
              <a:buNone/>
              <a:defRPr/>
            </a:pPr>
            <a:r>
              <a:rPr lang="en-US" sz="2800" b="1" dirty="0"/>
              <a:t>3. Combination therapy</a:t>
            </a:r>
          </a:p>
          <a:p>
            <a:pPr marL="0" indent="0">
              <a:buNone/>
              <a:defRPr/>
            </a:pPr>
            <a:r>
              <a:rPr lang="en-US" sz="2800" dirty="0"/>
              <a:t>Since resistance is common, rifampin is usually used in combination therapy</a:t>
            </a:r>
          </a:p>
          <a:p>
            <a:pPr rtl="1">
              <a:buFontTx/>
              <a:buNone/>
              <a:defRPr/>
            </a:pPr>
            <a:endParaRPr lang="en-GB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Content Placeholder 2">
            <a:extLst>
              <a:ext uri="{FF2B5EF4-FFF2-40B4-BE49-F238E27FC236}">
                <a16:creationId xmlns:a16="http://schemas.microsoft.com/office/drawing/2014/main" id="{202A18D0-E314-4F1B-BF0E-F06AFB9848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" y="990600"/>
            <a:ext cx="8610600" cy="4038600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2800" b="1" dirty="0"/>
              <a:t>B. Inhibitors of DNA synthesis and function</a:t>
            </a:r>
            <a:r>
              <a:rPr lang="en-US" altLang="en-US" sz="2800" dirty="0"/>
              <a:t> </a:t>
            </a:r>
          </a:p>
          <a:p>
            <a:pPr algn="ctr">
              <a:buFontTx/>
              <a:buNone/>
            </a:pPr>
            <a:r>
              <a:rPr lang="en-US" altLang="en-US" sz="2800" b="1" dirty="0"/>
              <a:t>Quinolones </a:t>
            </a:r>
            <a:r>
              <a:rPr lang="en-US" altLang="en-US" sz="2800" dirty="0"/>
              <a:t>- nalidixic acid, ciprofloxacin, </a:t>
            </a:r>
            <a:r>
              <a:rPr lang="en-US" altLang="en-US" sz="2800" dirty="0" err="1"/>
              <a:t>oxolinic</a:t>
            </a:r>
            <a:r>
              <a:rPr lang="en-US" altLang="en-US" sz="2800" dirty="0"/>
              <a:t> acid (bactericidal)</a:t>
            </a:r>
          </a:p>
          <a:p>
            <a:endParaRPr lang="en-US" altLang="en-US" sz="2800" dirty="0"/>
          </a:p>
          <a:p>
            <a:r>
              <a:rPr lang="en-US" altLang="en-US" sz="2800" b="1" dirty="0"/>
              <a:t> Mode of action </a:t>
            </a:r>
            <a:br>
              <a:rPr lang="en-US" altLang="en-US" sz="2800" dirty="0"/>
            </a:br>
            <a:r>
              <a:rPr lang="en-US" altLang="en-US" sz="2800" dirty="0"/>
              <a:t>These antimicrobials bind to the A subunit of DNA gyrase (topoisomerase) and prevent supercoiling of DNA, thereby inhibiting DNA synthesis.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AC45352-F528-45E5-95EC-DBCB9CBFA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" y="76200"/>
            <a:ext cx="8610600" cy="914400"/>
          </a:xfrm>
        </p:spPr>
        <p:txBody>
          <a:bodyPr>
            <a:normAutofit fontScale="90000"/>
          </a:bodyPr>
          <a:lstStyle/>
          <a:p>
            <a:pPr algn="ctr"/>
            <a:r>
              <a:rPr lang="en-GB" altLang="en-US" sz="3600" b="1" dirty="0"/>
              <a:t>Inhibition of nucleic acid synthesis and function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E8DA320-4857-49F1-898B-2E9E96961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sz="4800" b="1" dirty="0"/>
              <a:t>Resistance</a:t>
            </a:r>
            <a:endParaRPr lang="en-US" sz="4400" dirty="0"/>
          </a:p>
        </p:txBody>
      </p:sp>
      <p:sp>
        <p:nvSpPr>
          <p:cNvPr id="33795" name="Content Placeholder 2">
            <a:extLst>
              <a:ext uri="{FF2B5EF4-FFF2-40B4-BE49-F238E27FC236}">
                <a16:creationId xmlns:a16="http://schemas.microsoft.com/office/drawing/2014/main" id="{5A90F780-6CB0-4EEA-817E-8D39447CAC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8800"/>
            <a:ext cx="7886700" cy="4664074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altLang="en-US" sz="2800" dirty="0"/>
              <a:t>Types and terms:</a:t>
            </a:r>
          </a:p>
          <a:p>
            <a:pPr marL="0" indent="0">
              <a:buNone/>
            </a:pPr>
            <a:r>
              <a:rPr lang="en-US" altLang="en-US" sz="3200" dirty="0">
                <a:solidFill>
                  <a:srgbClr val="FF0000"/>
                </a:solidFill>
              </a:rPr>
              <a:t>Intrinsic or inherent</a:t>
            </a:r>
            <a:r>
              <a:rPr lang="en-US" altLang="en-US" sz="3200" dirty="0"/>
              <a:t>: </a:t>
            </a:r>
            <a:r>
              <a:rPr lang="en-US" altLang="en-US" sz="2800" i="1" dirty="0"/>
              <a:t>no target site or cell wall is impermeable to antibiotics as in gram negative bacteria (vancomycin is too big to cross the cell wall)</a:t>
            </a:r>
          </a:p>
          <a:p>
            <a:pPr marL="0" indent="0">
              <a:buNone/>
            </a:pPr>
            <a:r>
              <a:rPr lang="en-US" altLang="en-US" sz="3200" dirty="0">
                <a:solidFill>
                  <a:srgbClr val="FF0000"/>
                </a:solidFill>
              </a:rPr>
              <a:t>Acquired resistance</a:t>
            </a:r>
            <a:r>
              <a:rPr lang="en-US" altLang="en-US" sz="3200" dirty="0"/>
              <a:t>: </a:t>
            </a:r>
            <a:r>
              <a:rPr lang="en-US" altLang="en-US" sz="2800" i="1" dirty="0"/>
              <a:t>Selection of resistant bacteria by antibiotics </a:t>
            </a:r>
            <a:endParaRPr lang="en-US" altLang="en-US" sz="3200" i="1" dirty="0"/>
          </a:p>
          <a:p>
            <a:pPr lvl="1"/>
            <a:r>
              <a:rPr lang="en-US" altLang="en-US" sz="2800" dirty="0"/>
              <a:t>Common in areas of heavy antibiotic misuse </a:t>
            </a:r>
            <a:r>
              <a:rPr lang="en-US" altLang="en-US" sz="2800" dirty="0" err="1"/>
              <a:t>e.g</a:t>
            </a:r>
            <a:r>
              <a:rPr lang="en-US" altLang="en-US" sz="2800" dirty="0"/>
              <a:t> hospitals</a:t>
            </a:r>
          </a:p>
          <a:p>
            <a:pPr lvl="1"/>
            <a:r>
              <a:rPr lang="en-US" altLang="en-US" sz="2800" dirty="0"/>
              <a:t>The resistance is initially emerged by genetic process then selected by antibiotics.</a:t>
            </a:r>
            <a:endParaRPr lang="en-GB" altLang="en-US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Content Placeholder 2">
            <a:extLst>
              <a:ext uri="{FF2B5EF4-FFF2-40B4-BE49-F238E27FC236}">
                <a16:creationId xmlns:a16="http://schemas.microsoft.com/office/drawing/2014/main" id="{9DC85E74-8136-44B6-A7A8-FC70E23CAC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" y="685800"/>
            <a:ext cx="8610600" cy="57150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FontTx/>
              <a:buNone/>
            </a:pPr>
            <a:r>
              <a:rPr lang="en-US" altLang="en-US" sz="3600" dirty="0">
                <a:solidFill>
                  <a:srgbClr val="FF0000"/>
                </a:solidFill>
              </a:rPr>
              <a:t>Cross resistance</a:t>
            </a:r>
            <a:r>
              <a:rPr lang="en-US" altLang="en-US" sz="3600" dirty="0"/>
              <a:t>: </a:t>
            </a:r>
            <a:r>
              <a:rPr lang="en-US" altLang="en-US" sz="3200" i="1" dirty="0"/>
              <a:t>Resistance to one member of a family will result in resistance or decreased susceptibility to other members within the same family </a:t>
            </a:r>
            <a:r>
              <a:rPr lang="en-US" altLang="en-US" sz="3200" dirty="0"/>
              <a:t>e.g. fluroquinolones</a:t>
            </a:r>
            <a:endParaRPr lang="en-US" altLang="en-US" sz="3600" dirty="0"/>
          </a:p>
          <a:p>
            <a:pPr>
              <a:buFontTx/>
              <a:buNone/>
            </a:pPr>
            <a:r>
              <a:rPr lang="en-US" altLang="en-US" sz="3600" dirty="0">
                <a:solidFill>
                  <a:srgbClr val="FF0000"/>
                </a:solidFill>
              </a:rPr>
              <a:t>Multi-resistance</a:t>
            </a:r>
            <a:r>
              <a:rPr lang="en-US" altLang="en-US" sz="3600" dirty="0"/>
              <a:t>: </a:t>
            </a:r>
            <a:r>
              <a:rPr lang="en-US" altLang="en-US" sz="3200" i="1" dirty="0"/>
              <a:t>Resistance to more than one antibacterial</a:t>
            </a:r>
          </a:p>
          <a:p>
            <a:pPr>
              <a:spcBef>
                <a:spcPts val="0"/>
              </a:spcBef>
              <a:spcAft>
                <a:spcPts val="600"/>
              </a:spcAft>
              <a:buFontTx/>
              <a:buNone/>
            </a:pPr>
            <a:r>
              <a:rPr lang="en-US" altLang="en-US" sz="3200" dirty="0"/>
              <a:t>usually acquired by separate mechanisms</a:t>
            </a:r>
          </a:p>
          <a:p>
            <a:pPr>
              <a:spcAft>
                <a:spcPts val="600"/>
              </a:spcAft>
              <a:buFontTx/>
              <a:buNone/>
            </a:pPr>
            <a:r>
              <a:rPr lang="en-US" altLang="en-US" sz="3600" dirty="0">
                <a:solidFill>
                  <a:srgbClr val="FF0000"/>
                </a:solidFill>
              </a:rPr>
              <a:t>Genetics of resistance</a:t>
            </a:r>
            <a:r>
              <a:rPr lang="en-US" altLang="en-US" sz="3600" dirty="0"/>
              <a:t>:</a:t>
            </a:r>
          </a:p>
          <a:p>
            <a:pPr>
              <a:spcAft>
                <a:spcPts val="600"/>
              </a:spcAft>
              <a:buFontTx/>
              <a:buNone/>
            </a:pPr>
            <a:r>
              <a:rPr lang="en-US" altLang="en-US" sz="3200" dirty="0"/>
              <a:t>Chromosomal mutations</a:t>
            </a:r>
          </a:p>
          <a:p>
            <a:pPr>
              <a:spcAft>
                <a:spcPts val="600"/>
              </a:spcAft>
              <a:buFontTx/>
              <a:buNone/>
            </a:pPr>
            <a:r>
              <a:rPr lang="en-US" altLang="en-US" sz="3200" dirty="0"/>
              <a:t>Genetic transfer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Content Placeholder 2">
            <a:extLst>
              <a:ext uri="{FF2B5EF4-FFF2-40B4-BE49-F238E27FC236}">
                <a16:creationId xmlns:a16="http://schemas.microsoft.com/office/drawing/2014/main" id="{3686559D-5A2A-4A88-8051-E25C95DF79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" y="990600"/>
            <a:ext cx="8610600" cy="5562600"/>
          </a:xfrm>
        </p:spPr>
        <p:txBody>
          <a:bodyPr>
            <a:normAutofit fontScale="92500" lnSpcReduction="10000"/>
          </a:bodyPr>
          <a:lstStyle/>
          <a:p>
            <a:pPr>
              <a:buFontTx/>
              <a:buNone/>
            </a:pPr>
            <a:r>
              <a:rPr lang="en-US" altLang="en-US" sz="2800" b="1" dirty="0"/>
              <a:t>1. Decreased accumulation:</a:t>
            </a:r>
            <a:endParaRPr lang="en-US" altLang="en-US" sz="2800" dirty="0"/>
          </a:p>
          <a:p>
            <a:pPr marL="457200" indent="-457200" algn="l">
              <a:buFont typeface="+mj-lt"/>
              <a:buAutoNum type="alphaLcPeriod"/>
            </a:pPr>
            <a:r>
              <a:rPr lang="en-US" altLang="en-US" sz="2800" dirty="0"/>
              <a:t>Decreased permeability secondary to porins mutations</a:t>
            </a:r>
          </a:p>
          <a:p>
            <a:pPr marL="457200" indent="-457200" algn="l">
              <a:buFont typeface="+mj-lt"/>
              <a:buAutoNum type="alphaLcPeriod"/>
            </a:pPr>
            <a:r>
              <a:rPr lang="en-US" altLang="en-US" sz="2800" dirty="0"/>
              <a:t>Increased efflux (pumping out the antibacterial using expressed efflux pump)</a:t>
            </a:r>
          </a:p>
          <a:p>
            <a:pPr>
              <a:buFontTx/>
              <a:buNone/>
            </a:pPr>
            <a:r>
              <a:rPr lang="en-GB" altLang="en-US" sz="2800" b="1" dirty="0"/>
              <a:t>2. </a:t>
            </a:r>
            <a:r>
              <a:rPr lang="en-US" altLang="en-US" sz="2800" b="1" dirty="0"/>
              <a:t>Modification of the target:</a:t>
            </a:r>
          </a:p>
          <a:p>
            <a:pPr marL="457200" indent="-457200">
              <a:buFont typeface="+mj-lt"/>
              <a:buAutoNum type="alphaUcPeriod"/>
            </a:pPr>
            <a:r>
              <a:rPr lang="en-US" altLang="en-US" sz="2800" dirty="0">
                <a:solidFill>
                  <a:srgbClr val="FF0000"/>
                </a:solidFill>
              </a:rPr>
              <a:t>Sequence</a:t>
            </a:r>
            <a:r>
              <a:rPr lang="en-US" altLang="en-US" sz="2800" dirty="0"/>
              <a:t> </a:t>
            </a:r>
            <a:r>
              <a:rPr lang="en-US" altLang="en-US" sz="2800" dirty="0">
                <a:solidFill>
                  <a:srgbClr val="FF0000"/>
                </a:solidFill>
              </a:rPr>
              <a:t>mutation:</a:t>
            </a:r>
            <a:r>
              <a:rPr lang="en-US" altLang="en-US" sz="2800" dirty="0"/>
              <a:t> leading to target alteration</a:t>
            </a:r>
          </a:p>
          <a:p>
            <a:pPr lvl="1"/>
            <a:r>
              <a:rPr lang="en-US" altLang="en-US" sz="2800" dirty="0"/>
              <a:t>E.g. in pneumococcus resistance to penicillins &gt;</a:t>
            </a:r>
          </a:p>
          <a:p>
            <a:pPr marL="457200" indent="-457200">
              <a:buFont typeface="+mj-lt"/>
              <a:buAutoNum type="alphaUcPeriod" startAt="2"/>
            </a:pPr>
            <a:r>
              <a:rPr lang="en-US" altLang="en-US" sz="2800" dirty="0">
                <a:solidFill>
                  <a:srgbClr val="FF0000"/>
                </a:solidFill>
              </a:rPr>
              <a:t>Target bypass</a:t>
            </a:r>
            <a:r>
              <a:rPr lang="en-US" altLang="en-US" sz="2800" dirty="0"/>
              <a:t>: Supplementary enzymes will do the same target function but without binding to the antibacterial agent </a:t>
            </a:r>
          </a:p>
          <a:p>
            <a:pPr lvl="1"/>
            <a:r>
              <a:rPr lang="en-US" altLang="en-US" sz="2800" dirty="0"/>
              <a:t>E.g. Meticillin resistant staph aureus MRSA (PBP2 coded by mec A gene)</a:t>
            </a:r>
          </a:p>
          <a:p>
            <a:pPr marL="457200" indent="-457200">
              <a:buFont typeface="+mj-lt"/>
              <a:buAutoNum type="alphaUcPeriod" startAt="3"/>
            </a:pPr>
            <a:r>
              <a:rPr lang="en-US" altLang="en-US" sz="2800" dirty="0">
                <a:solidFill>
                  <a:srgbClr val="FF0000"/>
                </a:solidFill>
              </a:rPr>
              <a:t>Target hyperproduction</a:t>
            </a:r>
            <a:r>
              <a:rPr lang="en-US" altLang="en-US" sz="2800" dirty="0"/>
              <a:t>: More drug is needed to inactivate the target</a:t>
            </a:r>
          </a:p>
          <a:p>
            <a:pPr algn="r">
              <a:buFontTx/>
              <a:buNone/>
            </a:pPr>
            <a:endParaRPr lang="en-GB" altLang="en-US" sz="28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8BDC3CC-7211-4A22-97E6-C3088FA7B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2995"/>
            <a:ext cx="7886700" cy="1033806"/>
          </a:xfrm>
        </p:spPr>
        <p:txBody>
          <a:bodyPr>
            <a:normAutofit/>
          </a:bodyPr>
          <a:lstStyle/>
          <a:p>
            <a:pPr algn="ctr"/>
            <a:r>
              <a:rPr lang="en-US" altLang="en-US" sz="4000" b="1" dirty="0"/>
              <a:t>Mechanism or resistance</a:t>
            </a:r>
            <a:endParaRPr lang="en-US" sz="4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Content Placeholder 2">
            <a:extLst>
              <a:ext uri="{FF2B5EF4-FFF2-40B4-BE49-F238E27FC236}">
                <a16:creationId xmlns:a16="http://schemas.microsoft.com/office/drawing/2014/main" id="{3686559D-5A2A-4A88-8051-E25C95DF79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" y="990600"/>
            <a:ext cx="8610600" cy="5562600"/>
          </a:xfrm>
        </p:spPr>
        <p:txBody>
          <a:bodyPr>
            <a:normAutofit fontScale="92500" lnSpcReduction="10000"/>
          </a:bodyPr>
          <a:lstStyle/>
          <a:p>
            <a:pPr>
              <a:buFontTx/>
              <a:buNone/>
            </a:pPr>
            <a:r>
              <a:rPr lang="en-US" altLang="en-US" sz="2800" b="1" dirty="0"/>
              <a:t>3.Inactivation of the antibacterial agent:</a:t>
            </a:r>
            <a:endParaRPr lang="en-US" altLang="en-US" sz="2800" dirty="0"/>
          </a:p>
          <a:p>
            <a:pPr>
              <a:buFontTx/>
              <a:buNone/>
            </a:pPr>
            <a:endParaRPr lang="en-US" altLang="en-US" sz="2800" dirty="0"/>
          </a:p>
          <a:p>
            <a:pPr>
              <a:buFontTx/>
              <a:buNone/>
            </a:pPr>
            <a:r>
              <a:rPr lang="en-US" altLang="en-US" sz="2800" u="sng" dirty="0"/>
              <a:t>β lactamase </a:t>
            </a:r>
            <a:r>
              <a:rPr lang="en-US" altLang="en-US" sz="2800" dirty="0"/>
              <a:t>is an enzyme produced by the bacteria </a:t>
            </a:r>
          </a:p>
          <a:p>
            <a:pPr>
              <a:buFontTx/>
              <a:buNone/>
            </a:pPr>
            <a:r>
              <a:rPr lang="en-US" altLang="en-US" sz="2800" dirty="0"/>
              <a:t>This enzyme will destroy the β- lactam ring (this is an essential ring in penicillins and cephalosporins) leading to </a:t>
            </a:r>
            <a:endParaRPr lang="ar-JO" altLang="en-US" sz="2800" dirty="0"/>
          </a:p>
          <a:p>
            <a:pPr>
              <a:buFontTx/>
              <a:buNone/>
            </a:pPr>
            <a:r>
              <a:rPr lang="en-US" altLang="en-US" sz="2800" dirty="0"/>
              <a:t>inactivation of the antibacterial agent</a:t>
            </a:r>
          </a:p>
          <a:p>
            <a:pPr>
              <a:buFontTx/>
              <a:buNone/>
            </a:pPr>
            <a:r>
              <a:rPr lang="en-US" altLang="en-US" sz="2800" dirty="0"/>
              <a:t>		</a:t>
            </a:r>
          </a:p>
          <a:p>
            <a:pPr>
              <a:buFontTx/>
              <a:buNone/>
            </a:pPr>
            <a:r>
              <a:rPr lang="en-US" altLang="en-US" sz="2800" dirty="0"/>
              <a:t>&gt; Some types of bacteria produce a β- lactamase with a wide range of activity (ESBLs)</a:t>
            </a:r>
          </a:p>
          <a:p>
            <a:pPr>
              <a:buFontTx/>
              <a:buNone/>
            </a:pPr>
            <a:endParaRPr lang="en-US" altLang="en-US" sz="2800" u="sng" dirty="0"/>
          </a:p>
          <a:p>
            <a:pPr>
              <a:buFontTx/>
              <a:buNone/>
            </a:pPr>
            <a:r>
              <a:rPr lang="en-US" altLang="en-US" sz="2800" u="sng" dirty="0"/>
              <a:t>Acetylating, adenylating and phosphorylating enzymes:</a:t>
            </a:r>
            <a:endParaRPr lang="en-US" altLang="en-US" sz="2800" dirty="0"/>
          </a:p>
          <a:p>
            <a:pPr>
              <a:buFontTx/>
              <a:buNone/>
            </a:pPr>
            <a:r>
              <a:rPr lang="en-US" altLang="en-US" sz="2800" dirty="0"/>
              <a:t>Produced by bacteria (gram negative bacteria) and cause resistance to aminoglycosides and chloramphenicol</a:t>
            </a:r>
          </a:p>
          <a:p>
            <a:pPr>
              <a:buFontTx/>
              <a:buNone/>
            </a:pPr>
            <a:endParaRPr lang="en-GB" altLang="en-US" sz="28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8BDC3CC-7211-4A22-97E6-C3088FA7B8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2995"/>
            <a:ext cx="7886700" cy="1033806"/>
          </a:xfrm>
        </p:spPr>
        <p:txBody>
          <a:bodyPr>
            <a:normAutofit/>
          </a:bodyPr>
          <a:lstStyle/>
          <a:p>
            <a:pPr algn="ctr"/>
            <a:r>
              <a:rPr lang="en-US" altLang="en-US" sz="4000" b="1" dirty="0"/>
              <a:t>Mechanism or resistance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364553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FF56730C-6793-46D3-8306-12D4FC0EA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" y="495300"/>
            <a:ext cx="8610600" cy="5867400"/>
          </a:xfrm>
        </p:spPr>
        <p:txBody>
          <a:bodyPr>
            <a:normAutofit/>
          </a:bodyPr>
          <a:lstStyle/>
          <a:p>
            <a:pPr rtl="1">
              <a:buFontTx/>
              <a:buNone/>
            </a:pPr>
            <a:r>
              <a:rPr lang="en-US" altLang="en-US" sz="3200" dirty="0"/>
              <a:t>&gt; </a:t>
            </a:r>
            <a:r>
              <a:rPr lang="en-US" altLang="en-US" sz="3600" b="1" dirty="0">
                <a:solidFill>
                  <a:srgbClr val="FF0000"/>
                </a:solidFill>
              </a:rPr>
              <a:t>Antibiotics</a:t>
            </a:r>
            <a:r>
              <a:rPr lang="en-US" altLang="en-US" sz="3200" dirty="0"/>
              <a:t>: </a:t>
            </a:r>
            <a:r>
              <a:rPr lang="en-US" altLang="en-US" sz="3200" i="1" dirty="0"/>
              <a:t>natural products derived from soil bacteria and fungi</a:t>
            </a:r>
          </a:p>
          <a:p>
            <a:pPr rtl="1">
              <a:buFontTx/>
              <a:buNone/>
            </a:pPr>
            <a:r>
              <a:rPr lang="en-US" altLang="en-US" sz="3200" dirty="0"/>
              <a:t>Examples:</a:t>
            </a:r>
          </a:p>
          <a:p>
            <a:pPr>
              <a:buFontTx/>
              <a:buNone/>
            </a:pPr>
            <a:r>
              <a:rPr lang="ar-JO" altLang="en-US" sz="3200" dirty="0"/>
              <a:t> </a:t>
            </a:r>
            <a:r>
              <a:rPr lang="en-US" altLang="en-US" sz="3200" dirty="0"/>
              <a:t>Penicillin from penicillin notatum </a:t>
            </a:r>
            <a:r>
              <a:rPr lang="en-US" altLang="en-US" sz="3200" dirty="0" err="1"/>
              <a:t>mould</a:t>
            </a:r>
            <a:r>
              <a:rPr lang="en-US" altLang="en-US" sz="3200" dirty="0"/>
              <a:t> (Alexander Fleming)</a:t>
            </a:r>
          </a:p>
          <a:p>
            <a:pPr rtl="1">
              <a:buFontTx/>
              <a:buNone/>
            </a:pPr>
            <a:endParaRPr lang="en-US" altLang="en-US" sz="3200" dirty="0"/>
          </a:p>
          <a:p>
            <a:pPr rtl="1">
              <a:buFontTx/>
              <a:buNone/>
            </a:pPr>
            <a:r>
              <a:rPr lang="en-US" altLang="en-US" sz="3200" dirty="0"/>
              <a:t>&gt; </a:t>
            </a:r>
            <a:r>
              <a:rPr lang="en-US" altLang="en-US" sz="3600" b="1" dirty="0">
                <a:solidFill>
                  <a:srgbClr val="FF0000"/>
                </a:solidFill>
              </a:rPr>
              <a:t>Semisynthetic agents</a:t>
            </a:r>
            <a:r>
              <a:rPr lang="en-US" altLang="en-US" sz="3200" dirty="0"/>
              <a:t>: </a:t>
            </a:r>
            <a:r>
              <a:rPr lang="en-US" altLang="en-US" sz="3200" i="1" dirty="0"/>
              <a:t>Natural compounds that have been chemically modified to increase its activity and improve pharmacokinetics</a:t>
            </a:r>
          </a:p>
          <a:p>
            <a:pPr rtl="1">
              <a:buFontTx/>
              <a:buNone/>
            </a:pPr>
            <a:r>
              <a:rPr lang="en-US" altLang="en-US" sz="3200" dirty="0"/>
              <a:t>Examples:</a:t>
            </a:r>
          </a:p>
          <a:p>
            <a:pPr rtl="1">
              <a:buFontTx/>
              <a:buNone/>
            </a:pPr>
            <a:r>
              <a:rPr lang="en-US" altLang="en-US" sz="3200" dirty="0"/>
              <a:t>Cephalosporins and Carbapenems.</a:t>
            </a:r>
          </a:p>
          <a:p>
            <a:pPr rtl="1">
              <a:buFontTx/>
              <a:buNone/>
            </a:pPr>
            <a:endParaRPr lang="en-GB" alt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8" name="Picture 2">
            <a:extLst>
              <a:ext uri="{FF2B5EF4-FFF2-40B4-BE49-F238E27FC236}">
                <a16:creationId xmlns:a16="http://schemas.microsoft.com/office/drawing/2014/main" id="{7E096AFE-D1BA-4D68-A059-3A0E8E1767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354" b="7013"/>
          <a:stretch>
            <a:fillRect/>
          </a:stretch>
        </p:blipFill>
        <p:spPr bwMode="auto">
          <a:xfrm>
            <a:off x="1219200" y="31496"/>
            <a:ext cx="6705600" cy="6795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AC6A872-C1BF-4BC1-8AF5-86AEC369C663}"/>
              </a:ext>
            </a:extLst>
          </p:cNvPr>
          <p:cNvSpPr/>
          <p:nvPr/>
        </p:nvSpPr>
        <p:spPr>
          <a:xfrm>
            <a:off x="3124200" y="3124200"/>
            <a:ext cx="18288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endParaRPr lang="ar-JO" dirty="0"/>
          </a:p>
        </p:txBody>
      </p:sp>
      <p:pic>
        <p:nvPicPr>
          <p:cNvPr id="43013" name="Picture 4" descr="Image result for antibiotic spectrum of activity chart">
            <a:extLst>
              <a:ext uri="{FF2B5EF4-FFF2-40B4-BE49-F238E27FC236}">
                <a16:creationId xmlns:a16="http://schemas.microsoft.com/office/drawing/2014/main" id="{BA89B434-6FCE-44B1-BA50-3EB6FAF348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0" y="228600"/>
            <a:ext cx="8890000" cy="640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B11D1-5A80-4192-9211-64CB181901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2855118"/>
            <a:ext cx="6858000" cy="1147763"/>
          </a:xfrm>
        </p:spPr>
        <p:txBody>
          <a:bodyPr>
            <a:normAutofit/>
          </a:bodyPr>
          <a:lstStyle/>
          <a:p>
            <a:r>
              <a:rPr lang="en-US" altLang="en-US" sz="7200" b="1" dirty="0"/>
              <a:t>The End</a:t>
            </a:r>
            <a:endParaRPr lang="en-US" sz="66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6F6CB0F8-EF62-4522-AF16-6D2D29E8F5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" y="361950"/>
            <a:ext cx="8610600" cy="6134100"/>
          </a:xfrm>
        </p:spPr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en-US" altLang="en-US" sz="3200" dirty="0"/>
              <a:t>&gt; </a:t>
            </a:r>
            <a:r>
              <a:rPr lang="en-US" altLang="en-US" sz="3600" b="1" dirty="0">
                <a:solidFill>
                  <a:srgbClr val="FF0000"/>
                </a:solidFill>
              </a:rPr>
              <a:t>Synthetic chemicals</a:t>
            </a:r>
            <a:r>
              <a:rPr lang="en-US" altLang="en-US" sz="3200" dirty="0"/>
              <a:t>:</a:t>
            </a:r>
          </a:p>
          <a:p>
            <a:pPr>
              <a:buFontTx/>
              <a:buNone/>
            </a:pPr>
            <a:r>
              <a:rPr lang="en-US" altLang="en-US" sz="3200" dirty="0"/>
              <a:t>Examples</a:t>
            </a:r>
          </a:p>
          <a:p>
            <a:pPr>
              <a:buFontTx/>
              <a:buNone/>
            </a:pPr>
            <a:r>
              <a:rPr lang="en-US" altLang="en-US" sz="3200" dirty="0"/>
              <a:t>Trimethoprim and linezolid, quinolones are</a:t>
            </a:r>
          </a:p>
          <a:p>
            <a:pPr>
              <a:buFontTx/>
              <a:buNone/>
            </a:pPr>
            <a:endParaRPr lang="en-US" altLang="en-US" sz="3200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altLang="en-US" sz="3200" dirty="0"/>
              <a:t>Antibiotics are loosely applied to all antibacterial agent</a:t>
            </a:r>
          </a:p>
          <a:p>
            <a:pPr>
              <a:buFontTx/>
              <a:buNone/>
            </a:pPr>
            <a:endParaRPr lang="en-US" altLang="en-US" sz="3200" dirty="0"/>
          </a:p>
          <a:p>
            <a:pPr>
              <a:buFont typeface="Wingdings" panose="05000000000000000000" pitchFamily="2" charset="2"/>
              <a:buChar char="v"/>
            </a:pPr>
            <a:r>
              <a:rPr lang="en-US" altLang="en-US" sz="3200" dirty="0">
                <a:solidFill>
                  <a:srgbClr val="FF0000"/>
                </a:solidFill>
              </a:rPr>
              <a:t>Terms related to antibiotics use:</a:t>
            </a:r>
            <a:endParaRPr lang="en-US" altLang="en-US" sz="3200" dirty="0"/>
          </a:p>
          <a:p>
            <a:r>
              <a:rPr lang="en-US" altLang="en-US" sz="2800" dirty="0"/>
              <a:t>Synergism</a:t>
            </a:r>
          </a:p>
          <a:p>
            <a:r>
              <a:rPr lang="en-US" altLang="en-US" sz="2800" dirty="0"/>
              <a:t>Broad </a:t>
            </a:r>
            <a:r>
              <a:rPr lang="en-US" altLang="en-US" sz="2800" i="1" dirty="0"/>
              <a:t>vs</a:t>
            </a:r>
            <a:r>
              <a:rPr lang="en-US" altLang="en-US" sz="2800" dirty="0"/>
              <a:t> narrow spectrum</a:t>
            </a:r>
          </a:p>
          <a:p>
            <a:r>
              <a:rPr lang="en-US" altLang="en-US" sz="2800" dirty="0" err="1"/>
              <a:t>Emperical</a:t>
            </a:r>
            <a:r>
              <a:rPr lang="en-US" altLang="en-US" sz="2800" dirty="0"/>
              <a:t> use?</a:t>
            </a:r>
          </a:p>
          <a:p>
            <a:r>
              <a:rPr lang="en-US" altLang="en-US" sz="2800" dirty="0"/>
              <a:t>Selective toxicity</a:t>
            </a:r>
          </a:p>
          <a:p>
            <a:r>
              <a:rPr lang="en-US" altLang="en-US" sz="2800" dirty="0"/>
              <a:t>Static </a:t>
            </a:r>
            <a:r>
              <a:rPr lang="en-US" altLang="en-US" sz="2800" i="1" dirty="0"/>
              <a:t>vs</a:t>
            </a:r>
            <a:r>
              <a:rPr lang="en-US" altLang="en-US" sz="2800" dirty="0"/>
              <a:t> </a:t>
            </a:r>
            <a:r>
              <a:rPr lang="en-US" altLang="en-US" sz="2800" dirty="0" err="1"/>
              <a:t>cidal</a:t>
            </a:r>
            <a:r>
              <a:rPr lang="en-US" altLang="en-US" sz="2800" dirty="0"/>
              <a:t> (MIC </a:t>
            </a:r>
            <a:r>
              <a:rPr lang="en-US" altLang="en-US" sz="2800" i="1" dirty="0"/>
              <a:t>vs</a:t>
            </a:r>
            <a:r>
              <a:rPr lang="en-US" altLang="en-US" sz="2800" dirty="0"/>
              <a:t> MLC)</a:t>
            </a:r>
            <a:endParaRPr lang="en-US" altLang="en-US" sz="3200" dirty="0"/>
          </a:p>
          <a:p>
            <a:pPr>
              <a:buFontTx/>
              <a:buNone/>
            </a:pPr>
            <a:endParaRPr lang="en-GB" altLang="en-US" sz="3200" dirty="0"/>
          </a:p>
          <a:p>
            <a:pPr>
              <a:buFontTx/>
              <a:buNone/>
            </a:pPr>
            <a:endParaRPr lang="en-GB" alt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Content Placeholder 2">
            <a:extLst>
              <a:ext uri="{FF2B5EF4-FFF2-40B4-BE49-F238E27FC236}">
                <a16:creationId xmlns:a16="http://schemas.microsoft.com/office/drawing/2014/main" id="{348EC343-54CD-4E4C-94A4-7738084DE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00" y="419100"/>
            <a:ext cx="8763000" cy="60198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FontTx/>
              <a:buNone/>
            </a:pPr>
            <a:r>
              <a:rPr lang="en-US" altLang="en-US" sz="3600" b="1" dirty="0">
                <a:solidFill>
                  <a:srgbClr val="FF0000"/>
                </a:solidFill>
              </a:rPr>
              <a:t>Basic principles</a:t>
            </a:r>
            <a:r>
              <a:rPr lang="en-US" altLang="en-US" sz="3200" dirty="0"/>
              <a:t>:</a:t>
            </a:r>
          </a:p>
          <a:p>
            <a:r>
              <a:rPr lang="en-US" altLang="en-US" sz="3200" b="1" dirty="0"/>
              <a:t>Selective toxicity</a:t>
            </a:r>
            <a:r>
              <a:rPr lang="en-US" altLang="en-US" sz="3200" dirty="0"/>
              <a:t>: </a:t>
            </a:r>
            <a:r>
              <a:rPr lang="en-US" altLang="en-US" sz="2800" i="1" dirty="0"/>
              <a:t>Kill or inhibit the growth of microorganism without harming human tissue.</a:t>
            </a:r>
          </a:p>
          <a:p>
            <a:pPr>
              <a:buFontTx/>
              <a:buNone/>
            </a:pPr>
            <a:endParaRPr lang="en-US" altLang="en-US" sz="3200" dirty="0"/>
          </a:p>
          <a:p>
            <a:pPr marL="0" indent="0" algn="ctr">
              <a:buNone/>
            </a:pPr>
            <a:r>
              <a:rPr lang="en-US" altLang="en-US" sz="3200" b="1" dirty="0"/>
              <a:t>Bactericidal</a:t>
            </a:r>
            <a:r>
              <a:rPr lang="en-US" altLang="en-US" sz="3200" dirty="0"/>
              <a:t> VS </a:t>
            </a:r>
            <a:r>
              <a:rPr lang="en-US" altLang="en-US" sz="3200" b="1" dirty="0"/>
              <a:t>bacteriostatic</a:t>
            </a:r>
            <a:r>
              <a:rPr lang="en-US" altLang="en-US" sz="3200" dirty="0"/>
              <a:t>  </a:t>
            </a:r>
          </a:p>
          <a:p>
            <a:pPr marL="0" indent="0">
              <a:buNone/>
            </a:pPr>
            <a:r>
              <a:rPr lang="en-US" altLang="en-US" sz="3200" b="1" dirty="0"/>
              <a:t>Bactericidal</a:t>
            </a:r>
            <a:r>
              <a:rPr lang="en-US" altLang="en-US" sz="3200" dirty="0"/>
              <a:t>: </a:t>
            </a:r>
            <a:r>
              <a:rPr lang="en-US" altLang="en-US" sz="2800" i="1" dirty="0"/>
              <a:t>minimum lethal concentration (MLC)</a:t>
            </a:r>
          </a:p>
          <a:p>
            <a:pPr>
              <a:buFontTx/>
              <a:buNone/>
            </a:pPr>
            <a:r>
              <a:rPr lang="en-US" altLang="en-US" sz="3200" b="1" dirty="0"/>
              <a:t>Bacteriostatic</a:t>
            </a:r>
            <a:r>
              <a:rPr lang="en-US" altLang="en-US" sz="3200" dirty="0"/>
              <a:t>: </a:t>
            </a:r>
            <a:r>
              <a:rPr lang="en-US" altLang="en-US" sz="2800" i="1" dirty="0"/>
              <a:t>minimum inhibitory concentration(MIC</a:t>
            </a:r>
            <a:endParaRPr lang="en-US" altLang="en-US" sz="3200" i="1" dirty="0"/>
          </a:p>
          <a:p>
            <a:pPr>
              <a:buFontTx/>
              <a:buNone/>
            </a:pPr>
            <a:endParaRPr lang="en-US" altLang="en-US" sz="3200" dirty="0"/>
          </a:p>
          <a:p>
            <a:r>
              <a:rPr lang="en-US" altLang="en-US" sz="3200" dirty="0"/>
              <a:t>Some infections such as infective endocarditis, meningitis or immunocompromised patients &gt; </a:t>
            </a:r>
            <a:r>
              <a:rPr lang="en-US" altLang="en-US" sz="3200" u="sng" dirty="0"/>
              <a:t>Bactericidal</a:t>
            </a:r>
            <a:r>
              <a:rPr lang="en-US" altLang="en-US" sz="3200" dirty="0"/>
              <a:t> is a must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73514D32-D20F-4A88-BD17-DD6E542DA2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" y="609600"/>
            <a:ext cx="8610600" cy="1219200"/>
          </a:xfrm>
        </p:spPr>
        <p:txBody>
          <a:bodyPr>
            <a:normAutofit/>
          </a:bodyPr>
          <a:lstStyle/>
          <a:p>
            <a:r>
              <a:rPr lang="en-GB" altLang="en-US" sz="3200" b="1" dirty="0"/>
              <a:t>Bacteriostatic</a:t>
            </a:r>
            <a:r>
              <a:rPr lang="en-GB" altLang="en-US" sz="3200" dirty="0"/>
              <a:t> allows for natural immunity to deal with the microbe </a:t>
            </a:r>
            <a:r>
              <a:rPr lang="en-GB" altLang="en-US" sz="2800" dirty="0"/>
              <a:t>(Antibodies, Phagocytosis etc)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25ECC02A-C6F0-42B5-8115-E239B67017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733800" y="1981200"/>
            <a:ext cx="5291138" cy="4194598"/>
          </a:xfrm>
          <a:prstGeom prst="rect">
            <a:avLst/>
          </a:prstGeom>
          <a:noFill/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78D7E9D8-3C3E-463F-8755-B38AE475E3E5}"/>
              </a:ext>
            </a:extLst>
          </p:cNvPr>
          <p:cNvSpPr/>
          <p:nvPr/>
        </p:nvSpPr>
        <p:spPr>
          <a:xfrm>
            <a:off x="266700" y="1828800"/>
            <a:ext cx="3319462" cy="4081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 defTabSz="685800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</a:pPr>
            <a:r>
              <a:rPr lang="en-GB" altLang="en-US" sz="3200" b="1" dirty="0" err="1">
                <a:solidFill>
                  <a:prstClr val="black"/>
                </a:solidFill>
              </a:rPr>
              <a:t>Bactericidial</a:t>
            </a:r>
            <a:r>
              <a:rPr lang="en-GB" altLang="en-US" sz="3200" dirty="0">
                <a:solidFill>
                  <a:prstClr val="black"/>
                </a:solidFill>
              </a:rPr>
              <a:t> may lead to release of toxins and microbial contents leading to subsequent illness and inflammatory responses.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Content Placeholder 2">
            <a:extLst>
              <a:ext uri="{FF2B5EF4-FFF2-40B4-BE49-F238E27FC236}">
                <a16:creationId xmlns:a16="http://schemas.microsoft.com/office/drawing/2014/main" id="{14BABB56-193B-4106-AA00-CDBF8A91D2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950" y="727472"/>
            <a:ext cx="8420100" cy="5403056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FontTx/>
              <a:buNone/>
            </a:pPr>
            <a:r>
              <a:rPr lang="en-GB" altLang="en-US" sz="3600" b="1" dirty="0"/>
              <a:t>Indications for use / to avoid abuse</a:t>
            </a:r>
            <a:endParaRPr lang="en-GB" altLang="en-US" sz="3600" dirty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  <a:buFontTx/>
              <a:buNone/>
            </a:pPr>
            <a:r>
              <a:rPr lang="en-GB" altLang="en-US" sz="3200" dirty="0">
                <a:solidFill>
                  <a:srgbClr val="FF0000"/>
                </a:solidFill>
              </a:rPr>
              <a:t>1. Treat</a:t>
            </a:r>
            <a:r>
              <a:rPr lang="en-GB" altLang="en-US" sz="3200" dirty="0"/>
              <a:t> infections empirically / culture sensitivity.</a:t>
            </a:r>
            <a:endParaRPr lang="ar-JO" altLang="en-US" sz="3200" dirty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  <a:buFontTx/>
              <a:buNone/>
            </a:pPr>
            <a:r>
              <a:rPr lang="en-GB" altLang="en-US" sz="3200" dirty="0">
                <a:solidFill>
                  <a:srgbClr val="FF0000"/>
                </a:solidFill>
              </a:rPr>
              <a:t>2. Prophylaxis </a:t>
            </a:r>
            <a:r>
              <a:rPr lang="en-GB" altLang="en-US" sz="3200" dirty="0"/>
              <a:t>/</a:t>
            </a:r>
            <a:r>
              <a:rPr lang="en-GB" altLang="en-US" sz="3200" dirty="0">
                <a:solidFill>
                  <a:srgbClr val="FF0000"/>
                </a:solidFill>
              </a:rPr>
              <a:t> </a:t>
            </a:r>
            <a:r>
              <a:rPr lang="en-GB" altLang="en-US" sz="3200" dirty="0"/>
              <a:t>limited situations.</a:t>
            </a:r>
          </a:p>
          <a:p>
            <a:pPr>
              <a:spcAft>
                <a:spcPts val="600"/>
              </a:spcAft>
              <a:buFontTx/>
              <a:buNone/>
            </a:pPr>
            <a:endParaRPr lang="ar-JO" altLang="en-US" sz="3200" dirty="0"/>
          </a:p>
          <a:p>
            <a:pPr>
              <a:spcAft>
                <a:spcPts val="600"/>
              </a:spcAft>
              <a:buFontTx/>
              <a:buNone/>
            </a:pPr>
            <a:r>
              <a:rPr lang="en-US" altLang="en-US" sz="3600" b="1" dirty="0"/>
              <a:t>Abuse: </a:t>
            </a:r>
          </a:p>
          <a:p>
            <a:pPr>
              <a:spcAft>
                <a:spcPts val="600"/>
              </a:spcAft>
              <a:buFontTx/>
              <a:buNone/>
            </a:pPr>
            <a:r>
              <a:rPr lang="en-US" altLang="en-US" sz="3200" dirty="0"/>
              <a:t>Side effects</a:t>
            </a:r>
          </a:p>
          <a:p>
            <a:pPr>
              <a:spcAft>
                <a:spcPts val="600"/>
              </a:spcAft>
              <a:buFontTx/>
              <a:buNone/>
            </a:pPr>
            <a:r>
              <a:rPr lang="en-US" altLang="en-US" sz="3200" dirty="0"/>
              <a:t>Resistance</a:t>
            </a:r>
          </a:p>
          <a:p>
            <a:pPr>
              <a:spcAft>
                <a:spcPts val="600"/>
              </a:spcAft>
              <a:buFontTx/>
              <a:buNone/>
            </a:pPr>
            <a:r>
              <a:rPr lang="en-US" altLang="en-US" sz="3200" dirty="0"/>
              <a:t>Cost-</a:t>
            </a:r>
            <a:r>
              <a:rPr lang="en-US" altLang="en-US" sz="3200" dirty="0" err="1"/>
              <a:t>effectivness</a:t>
            </a:r>
            <a:endParaRPr lang="ar-JO" alt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1F87E0B6-7558-4AB4-A0F0-CBA0E3942C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500" y="457200"/>
            <a:ext cx="8763000" cy="594360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FontTx/>
              <a:buNone/>
            </a:pPr>
            <a:r>
              <a:rPr lang="en-GB" altLang="en-US" sz="3600" b="1" dirty="0">
                <a:solidFill>
                  <a:srgbClr val="FF0000"/>
                </a:solidFill>
              </a:rPr>
              <a:t>Route of administration:</a:t>
            </a:r>
          </a:p>
          <a:p>
            <a:pPr>
              <a:spcAft>
                <a:spcPts val="600"/>
              </a:spcAft>
            </a:pPr>
            <a:r>
              <a:rPr lang="en-GB" altLang="en-US" sz="3200" dirty="0"/>
              <a:t>Nature of infection</a:t>
            </a:r>
            <a:endParaRPr lang="ar-JO" altLang="en-US" sz="3200" dirty="0"/>
          </a:p>
          <a:p>
            <a:pPr>
              <a:spcAft>
                <a:spcPts val="600"/>
              </a:spcAft>
            </a:pPr>
            <a:r>
              <a:rPr lang="en-GB" altLang="en-US" sz="3200" dirty="0"/>
              <a:t>Bioavailability and therapeutic index or window</a:t>
            </a:r>
          </a:p>
          <a:p>
            <a:pPr>
              <a:spcAft>
                <a:spcPts val="600"/>
              </a:spcAft>
            </a:pPr>
            <a:r>
              <a:rPr lang="en-GB" altLang="en-US" sz="3200" dirty="0"/>
              <a:t>Tissue penetration, excretion, pharmacokinetics</a:t>
            </a:r>
          </a:p>
          <a:p>
            <a:pPr>
              <a:spcAft>
                <a:spcPts val="600"/>
              </a:spcAft>
            </a:pPr>
            <a:endParaRPr lang="en-US" altLang="en-US" sz="3200" dirty="0"/>
          </a:p>
          <a:p>
            <a:pPr>
              <a:spcAft>
                <a:spcPts val="600"/>
              </a:spcAft>
              <a:buFontTx/>
              <a:buNone/>
            </a:pPr>
            <a:r>
              <a:rPr lang="en-US" altLang="en-US" sz="3600" b="1" dirty="0">
                <a:solidFill>
                  <a:srgbClr val="FF0000"/>
                </a:solidFill>
              </a:rPr>
              <a:t>Precautions:</a:t>
            </a:r>
            <a:endParaRPr lang="ar-JO" altLang="en-US" sz="3600" b="1" dirty="0">
              <a:solidFill>
                <a:srgbClr val="FF0000"/>
              </a:solidFill>
            </a:endParaRPr>
          </a:p>
          <a:p>
            <a:pPr>
              <a:spcAft>
                <a:spcPts val="600"/>
              </a:spcAft>
              <a:buFontTx/>
              <a:buNone/>
            </a:pPr>
            <a:r>
              <a:rPr lang="en-US" altLang="en-US" sz="3200" dirty="0"/>
              <a:t>&gt;</a:t>
            </a:r>
            <a:r>
              <a:rPr lang="en-GB" altLang="en-US" sz="3200" dirty="0"/>
              <a:t>History of hypersensitivity</a:t>
            </a:r>
            <a:endParaRPr lang="ar-JO" altLang="en-US" sz="3200" dirty="0"/>
          </a:p>
          <a:p>
            <a:pPr>
              <a:spcAft>
                <a:spcPts val="600"/>
              </a:spcAft>
              <a:buFontTx/>
              <a:buNone/>
            </a:pPr>
            <a:r>
              <a:rPr lang="en-US" altLang="en-US" sz="3200" dirty="0"/>
              <a:t>&gt;Impaired liver and kidney functions</a:t>
            </a:r>
          </a:p>
          <a:p>
            <a:pPr>
              <a:spcAft>
                <a:spcPts val="600"/>
              </a:spcAft>
              <a:buFontTx/>
              <a:buNone/>
            </a:pPr>
            <a:r>
              <a:rPr lang="en-US" altLang="en-US" sz="3200" dirty="0"/>
              <a:t>&gt;Pregnancy, breastfeeding and children</a:t>
            </a:r>
            <a:endParaRPr lang="en-GB" alt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12663F34-8730-4871-A541-8EDD6BF798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6700" y="990600"/>
            <a:ext cx="8610600" cy="4876800"/>
          </a:xfrm>
        </p:spPr>
        <p:txBody>
          <a:bodyPr>
            <a:normAutofit/>
          </a:bodyPr>
          <a:lstStyle/>
          <a:p>
            <a:pPr rtl="1">
              <a:spcAft>
                <a:spcPts val="600"/>
              </a:spcAft>
              <a:buFontTx/>
              <a:buNone/>
            </a:pPr>
            <a:r>
              <a:rPr lang="en-US" altLang="en-US" sz="3600" b="1" dirty="0"/>
              <a:t>Target of antibacterial agents</a:t>
            </a:r>
          </a:p>
          <a:p>
            <a:pPr>
              <a:spcAft>
                <a:spcPts val="600"/>
              </a:spcAft>
            </a:pPr>
            <a:r>
              <a:rPr lang="en-US" altLang="en-US" sz="3200" dirty="0">
                <a:solidFill>
                  <a:srgbClr val="FF0000"/>
                </a:solidFill>
              </a:rPr>
              <a:t>Cell wall</a:t>
            </a:r>
            <a:r>
              <a:rPr lang="en-US" altLang="en-US" sz="3200" dirty="0"/>
              <a:t>: Peptidoglycan</a:t>
            </a:r>
          </a:p>
          <a:p>
            <a:pPr>
              <a:spcAft>
                <a:spcPts val="600"/>
              </a:spcAft>
            </a:pPr>
            <a:r>
              <a:rPr lang="en-US" altLang="en-US" sz="3200" dirty="0">
                <a:solidFill>
                  <a:srgbClr val="FF0000"/>
                </a:solidFill>
              </a:rPr>
              <a:t>Protein synthesis</a:t>
            </a:r>
            <a:r>
              <a:rPr lang="en-US" altLang="en-US" sz="3200" dirty="0"/>
              <a:t>: Ribosome 70S vs 80S</a:t>
            </a:r>
          </a:p>
          <a:p>
            <a:pPr>
              <a:spcAft>
                <a:spcPts val="600"/>
              </a:spcAft>
            </a:pPr>
            <a:r>
              <a:rPr lang="en-US" altLang="en-US" sz="3200" dirty="0">
                <a:solidFill>
                  <a:srgbClr val="FF0000"/>
                </a:solidFill>
              </a:rPr>
              <a:t>Folate synthesis</a:t>
            </a:r>
            <a:r>
              <a:rPr lang="en-US" altLang="en-US" sz="3200" dirty="0"/>
              <a:t>: Bacteria manufacture its own folates while human obtain it in food</a:t>
            </a:r>
          </a:p>
          <a:p>
            <a:pPr>
              <a:spcAft>
                <a:spcPts val="600"/>
              </a:spcAft>
            </a:pPr>
            <a:r>
              <a:rPr lang="en-US" altLang="en-US" sz="3200" dirty="0">
                <a:solidFill>
                  <a:srgbClr val="FF0000"/>
                </a:solidFill>
              </a:rPr>
              <a:t>Nucleic acid synthesis</a:t>
            </a:r>
          </a:p>
          <a:p>
            <a:pPr>
              <a:spcAft>
                <a:spcPts val="600"/>
              </a:spcAft>
            </a:pPr>
            <a:r>
              <a:rPr lang="en-US" altLang="en-US" sz="3200" dirty="0">
                <a:solidFill>
                  <a:srgbClr val="FF0000"/>
                </a:solidFill>
              </a:rPr>
              <a:t>Other sites </a:t>
            </a:r>
            <a:r>
              <a:rPr lang="en-US" altLang="en-US" sz="3200" dirty="0"/>
              <a:t>such as bacterial cell membrane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7" name="Picture 2">
            <a:extLst>
              <a:ext uri="{FF2B5EF4-FFF2-40B4-BE49-F238E27FC236}">
                <a16:creationId xmlns:a16="http://schemas.microsoft.com/office/drawing/2014/main" id="{71660DCD-1E49-4575-9CC5-30111BEDE3A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76298" y="0"/>
            <a:ext cx="8591404" cy="6858000"/>
          </a:xfr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7773</TotalTime>
  <Words>803</Words>
  <Application>Microsoft Office PowerPoint</Application>
  <PresentationFormat>On-screen Show (4:3)</PresentationFormat>
  <Paragraphs>147</Paragraphs>
  <Slides>22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Times New Roman</vt:lpstr>
      <vt:lpstr>Wingdings</vt:lpstr>
      <vt:lpstr>Office Theme</vt:lpstr>
      <vt:lpstr>Antimicrobial therapy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Inhibition of cell wall synthesis</vt:lpstr>
      <vt:lpstr>Inhibition of  microbial protein synthesis</vt:lpstr>
      <vt:lpstr>PowerPoint Presentation</vt:lpstr>
      <vt:lpstr>Inhibition of folates synthesis</vt:lpstr>
      <vt:lpstr>Inhibition of nucleic acid synthesis and function</vt:lpstr>
      <vt:lpstr>Inhibition of nucleic acid synthesis and function</vt:lpstr>
      <vt:lpstr>Resistance</vt:lpstr>
      <vt:lpstr>PowerPoint Presentation</vt:lpstr>
      <vt:lpstr>Mechanism or resistance</vt:lpstr>
      <vt:lpstr>Mechanism or resistance</vt:lpstr>
      <vt:lpstr>PowerPoint Presentation</vt:lpstr>
      <vt:lpstr>PowerPoint Presentation</vt:lpstr>
      <vt:lpstr>The End</vt:lpstr>
    </vt:vector>
  </TitlesOfParts>
  <Company>University of Florida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Sojourn through the Land of Bad Bugs</dc:title>
  <dc:creator>Paul A. Gulig</dc:creator>
  <cp:lastModifiedBy>mahmoud barakat</cp:lastModifiedBy>
  <cp:revision>981</cp:revision>
  <dcterms:created xsi:type="dcterms:W3CDTF">2001-09-10T21:06:46Z</dcterms:created>
  <dcterms:modified xsi:type="dcterms:W3CDTF">2019-10-22T11:15:31Z</dcterms:modified>
</cp:coreProperties>
</file>