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3"/>
  </p:sldMasterIdLst>
  <p:notesMasterIdLst>
    <p:notesMasterId r:id="rId32"/>
  </p:notesMasterIdLst>
  <p:sldIdLst>
    <p:sldId id="270" r:id="rId4"/>
    <p:sldId id="369" r:id="rId5"/>
    <p:sldId id="314" r:id="rId6"/>
    <p:sldId id="291" r:id="rId7"/>
    <p:sldId id="331" r:id="rId8"/>
    <p:sldId id="368" r:id="rId9"/>
    <p:sldId id="348" r:id="rId10"/>
    <p:sldId id="337" r:id="rId11"/>
    <p:sldId id="363" r:id="rId12"/>
    <p:sldId id="364" r:id="rId13"/>
    <p:sldId id="340" r:id="rId14"/>
    <p:sldId id="338" r:id="rId15"/>
    <p:sldId id="343" r:id="rId16"/>
    <p:sldId id="344" r:id="rId17"/>
    <p:sldId id="353" r:id="rId18"/>
    <p:sldId id="345" r:id="rId19"/>
    <p:sldId id="370" r:id="rId20"/>
    <p:sldId id="346" r:id="rId21"/>
    <p:sldId id="347" r:id="rId22"/>
    <p:sldId id="349" r:id="rId23"/>
    <p:sldId id="350" r:id="rId24"/>
    <p:sldId id="351" r:id="rId25"/>
    <p:sldId id="355" r:id="rId26"/>
    <p:sldId id="356" r:id="rId27"/>
    <p:sldId id="367" r:id="rId28"/>
    <p:sldId id="357" r:id="rId29"/>
    <p:sldId id="358" r:id="rId30"/>
    <p:sldId id="330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slide" Target="slides/slide10.xml" /><Relationship Id="rId18" Type="http://schemas.openxmlformats.org/officeDocument/2006/relationships/slide" Target="slides/slide15.xml" /><Relationship Id="rId26" Type="http://schemas.openxmlformats.org/officeDocument/2006/relationships/slide" Target="slides/slide23.xml" /><Relationship Id="rId3" Type="http://schemas.openxmlformats.org/officeDocument/2006/relationships/slideMaster" Target="slideMasters/slideMaster1.xml" /><Relationship Id="rId21" Type="http://schemas.openxmlformats.org/officeDocument/2006/relationships/slide" Target="slides/slide18.xml" /><Relationship Id="rId34" Type="http://schemas.openxmlformats.org/officeDocument/2006/relationships/viewProps" Target="viewProps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slide" Target="slides/slide14.xml" /><Relationship Id="rId25" Type="http://schemas.openxmlformats.org/officeDocument/2006/relationships/slide" Target="slides/slide22.xml" /><Relationship Id="rId33" Type="http://schemas.openxmlformats.org/officeDocument/2006/relationships/presProps" Target="presProps.xml" /><Relationship Id="rId2" Type="http://schemas.openxmlformats.org/officeDocument/2006/relationships/customXml" Target="../customXml/item2.xml" /><Relationship Id="rId16" Type="http://schemas.openxmlformats.org/officeDocument/2006/relationships/slide" Target="slides/slide13.xml" /><Relationship Id="rId20" Type="http://schemas.openxmlformats.org/officeDocument/2006/relationships/slide" Target="slides/slide17.xml" /><Relationship Id="rId29" Type="http://schemas.openxmlformats.org/officeDocument/2006/relationships/slide" Target="slides/slide26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24" Type="http://schemas.openxmlformats.org/officeDocument/2006/relationships/slide" Target="slides/slide21.xml" /><Relationship Id="rId32" Type="http://schemas.openxmlformats.org/officeDocument/2006/relationships/notesMaster" Target="notesMasters/notesMaster1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23" Type="http://schemas.openxmlformats.org/officeDocument/2006/relationships/slide" Target="slides/slide20.xml" /><Relationship Id="rId28" Type="http://schemas.openxmlformats.org/officeDocument/2006/relationships/slide" Target="slides/slide25.xml" /><Relationship Id="rId36" Type="http://schemas.openxmlformats.org/officeDocument/2006/relationships/tableStyles" Target="tableStyles.xml" /><Relationship Id="rId10" Type="http://schemas.openxmlformats.org/officeDocument/2006/relationships/slide" Target="slides/slide7.xml" /><Relationship Id="rId19" Type="http://schemas.openxmlformats.org/officeDocument/2006/relationships/slide" Target="slides/slide16.xml" /><Relationship Id="rId31" Type="http://schemas.openxmlformats.org/officeDocument/2006/relationships/slide" Target="slides/slide28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Relationship Id="rId22" Type="http://schemas.openxmlformats.org/officeDocument/2006/relationships/slide" Target="slides/slide19.xml" /><Relationship Id="rId27" Type="http://schemas.openxmlformats.org/officeDocument/2006/relationships/slide" Target="slides/slide24.xml" /><Relationship Id="rId30" Type="http://schemas.openxmlformats.org/officeDocument/2006/relationships/slide" Target="slides/slide27.xml" /><Relationship Id="rId35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5C40CA5-4C0F-48A7-9DF9-7CA82915C1D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5132A4-B4B7-47E8-8014-827085C031A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6A60E66-EEA0-4CED-B5EC-2F5F200D8421}" type="datetimeFigureOut">
              <a:rPr lang="en-US"/>
              <a:pPr>
                <a:defRPr/>
              </a:pPr>
              <a:t>3/23/2021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744B1D5-0B8E-4740-B8F0-CDDA8570BA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8B9CCC0-2CFF-4C08-A170-0AFE8F4BD9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3B8D36-E34C-474F-97CF-697B7472058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08F460-7DD0-4F25-8702-A0B4E43033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2E6B9453-1242-48CA-A67A-099DF44D24A1}" type="slidenum">
              <a:rPr lang="en-GB" altLang="ar-JO"/>
              <a:pPr/>
              <a:t>‹#›</a:t>
            </a:fld>
            <a:endParaRPr lang="en-GB" alt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 /><Relationship Id="rId1" Type="http://schemas.openxmlformats.org/officeDocument/2006/relationships/notesMaster" Target="../notesMasters/notesMaster1.xml" 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 /><Relationship Id="rId1" Type="http://schemas.openxmlformats.org/officeDocument/2006/relationships/notesMaster" Target="../notesMasters/notesMaster1.xml" 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 /><Relationship Id="rId1" Type="http://schemas.openxmlformats.org/officeDocument/2006/relationships/notesMaster" Target="../notesMasters/notesMaster1.xml" 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 /><Relationship Id="rId1" Type="http://schemas.openxmlformats.org/officeDocument/2006/relationships/notesMaster" Target="../notesMasters/notesMaster1.xml" 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 /><Relationship Id="rId1" Type="http://schemas.openxmlformats.org/officeDocument/2006/relationships/notesMaster" Target="../notesMasters/notesMaster1.xml" 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 /><Relationship Id="rId1" Type="http://schemas.openxmlformats.org/officeDocument/2006/relationships/notesMaster" Target="../notesMasters/notesMaster1.xml" 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 /><Relationship Id="rId1" Type="http://schemas.openxmlformats.org/officeDocument/2006/relationships/notesMaster" Target="../notesMasters/notesMaster1.xml" 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 /><Relationship Id="rId1" Type="http://schemas.openxmlformats.org/officeDocument/2006/relationships/notesMaster" Target="../notesMasters/notesMaster1.xml" 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 /><Relationship Id="rId1" Type="http://schemas.openxmlformats.org/officeDocument/2006/relationships/notesMaster" Target="../notesMasters/notesMaster1.xml" 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 /><Relationship Id="rId1" Type="http://schemas.openxmlformats.org/officeDocument/2006/relationships/notesMaster" Target="../notesMasters/notesMaster1.xml" 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 /><Relationship Id="rId1" Type="http://schemas.openxmlformats.org/officeDocument/2006/relationships/notesMaster" Target="../notesMasters/notesMaster1.xml" 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 /><Relationship Id="rId1" Type="http://schemas.openxmlformats.org/officeDocument/2006/relationships/notesMaster" Target="../notesMasters/notesMaster1.xml" 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 /><Relationship Id="rId1" Type="http://schemas.openxmlformats.org/officeDocument/2006/relationships/notesMaster" Target="../notesMasters/notesMaster1.xml" 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 /><Relationship Id="rId1" Type="http://schemas.openxmlformats.org/officeDocument/2006/relationships/notesMaster" Target="../notesMasters/notesMaster1.xml" 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A4D3C64D-9F7A-4204-998F-AD4E0F8EE35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188C3982-FF6A-46EC-A224-A4F1052A8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DFD3171-9015-41C6-BABF-EA32B0DD1C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0607F-309F-4DB7-9ECA-19505B693C2E}" type="slidenum">
              <a:rPr lang="en-GB" altLang="ar-JO"/>
              <a:pPr>
                <a:spcBef>
                  <a:spcPct val="0"/>
                </a:spcBef>
              </a:pPr>
              <a:t>1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9A601120-86B2-431D-AC65-1A2AFBA311E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6841150F-9544-4D3A-BDEC-33CA6C9967F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22873949-E10A-4A46-B91C-C2BD6E93BA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7B96BB8-2798-4483-BC85-7246F7A22BFA}" type="slidenum">
              <a:rPr lang="en-GB" altLang="ar-JO"/>
              <a:pPr>
                <a:spcBef>
                  <a:spcPct val="0"/>
                </a:spcBef>
              </a:pPr>
              <a:t>10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55E805F8-47E5-4371-B042-4082837C5AE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088C8DF2-161A-418F-856C-220C8E7F02D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1D4DB082-ED17-4D5C-8AF1-98968A5EB7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932DD0-5866-4AB2-B7FF-D403AFF538D6}" type="slidenum">
              <a:rPr lang="en-GB" altLang="ar-JO"/>
              <a:pPr>
                <a:spcBef>
                  <a:spcPct val="0"/>
                </a:spcBef>
              </a:pPr>
              <a:t>11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28BF6116-D4DA-4512-B940-CBAB539A8C7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A31900D4-E6DD-4915-BA08-C20DD36221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3ABB902D-E933-45BB-86AB-8F37AC24EC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2B7301-19A0-4982-A9F4-60EA3F1E437A}" type="slidenum">
              <a:rPr lang="en-GB" altLang="ar-JO"/>
              <a:pPr>
                <a:spcBef>
                  <a:spcPct val="0"/>
                </a:spcBef>
              </a:pPr>
              <a:t>12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09B5059A-BBAD-49C0-99A7-FFCC4F78DC4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C96BBFFA-1042-4A7C-A814-D89D56A7D3B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F97CCD05-8FAC-4D61-AE38-B99F3D933C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7D3A6C-1C74-4D9E-8D22-33EAF444643A}" type="slidenum">
              <a:rPr lang="en-GB" altLang="ar-JO"/>
              <a:pPr>
                <a:spcBef>
                  <a:spcPct val="0"/>
                </a:spcBef>
              </a:pPr>
              <a:t>13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A96E12BD-2B77-4D1E-8F86-74F53E2828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C9A0AA7C-BD2B-4242-A541-5BC877573BE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91297B08-D8DF-469E-9345-56DCC2A14F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C90846B-D2C1-4AE4-805A-1A112FFDD734}" type="slidenum">
              <a:rPr lang="en-GB" altLang="ar-JO"/>
              <a:pPr>
                <a:spcBef>
                  <a:spcPct val="0"/>
                </a:spcBef>
              </a:pPr>
              <a:t>14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D0850562-2D97-4977-8D17-FD3F2C84321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DBE75410-46C1-4974-A4F3-B57E757131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370A28EB-6F1E-449F-9C30-35953D283E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78448DD-A9BB-4785-B42F-1B8A5A4373B3}" type="slidenum">
              <a:rPr lang="en-GB" altLang="ar-JO"/>
              <a:pPr>
                <a:spcBef>
                  <a:spcPct val="0"/>
                </a:spcBef>
              </a:pPr>
              <a:t>15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3B5F9D1A-40F0-40A3-8845-A73DD68B2B1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A2798788-169A-487F-966E-EB6CAC36DB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9CC1D934-2C65-4AA4-8822-76558086B7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CF84DD2-7643-4BBF-A93C-5B1197C0B488}" type="slidenum">
              <a:rPr lang="en-GB" altLang="ar-JO"/>
              <a:pPr>
                <a:spcBef>
                  <a:spcPct val="0"/>
                </a:spcBef>
              </a:pPr>
              <a:t>16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39B551DE-572F-41E6-B0AE-5A474354520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027453D2-FB2B-471F-BD9F-0746E00DA9E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02D6CD03-27DF-4D4B-8A61-D7EF00FA7D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BC255DD-94F9-4F7C-895B-D85096C10358}" type="slidenum">
              <a:rPr lang="en-GB" altLang="ar-JO"/>
              <a:pPr>
                <a:spcBef>
                  <a:spcPct val="0"/>
                </a:spcBef>
              </a:pPr>
              <a:t>18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C4F0E0B4-1F5E-4ED8-93C2-6D0816C9AEA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3E9C4312-C7B1-4DC0-BB68-9FB8E355A2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8E8138AD-9530-4BB8-BFC2-4DF06DAECC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08A18F4-A10B-41BB-9DCB-976894F4609A}" type="slidenum">
              <a:rPr lang="en-GB" altLang="ar-JO"/>
              <a:pPr>
                <a:spcBef>
                  <a:spcPct val="0"/>
                </a:spcBef>
              </a:pPr>
              <a:t>19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8CB60DD3-9724-46D0-94FE-8C442FBB820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10C5048A-2AA0-4AFB-A86A-A2B765B62E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6073F58D-815B-4900-9736-60D13574A2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FA91C75-41B8-4F87-845C-47435139862F}" type="slidenum">
              <a:rPr lang="en-GB" altLang="ar-JO"/>
              <a:pPr>
                <a:spcBef>
                  <a:spcPct val="0"/>
                </a:spcBef>
              </a:pPr>
              <a:t>20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79EF7971-ED39-4071-BF1D-A32307559B0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5A52B2B2-B71D-448C-B116-7D2148B75E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1F28B640-5052-4C63-A433-D4663B5253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46267BE-C6AA-4DC2-BEBA-40E86CA45A22}" type="slidenum">
              <a:rPr lang="en-GB" altLang="ar-JO"/>
              <a:pPr>
                <a:spcBef>
                  <a:spcPct val="0"/>
                </a:spcBef>
              </a:pPr>
              <a:t>2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>
            <a:extLst>
              <a:ext uri="{FF2B5EF4-FFF2-40B4-BE49-F238E27FC236}">
                <a16:creationId xmlns:a16="http://schemas.microsoft.com/office/drawing/2014/main" id="{AFF545D2-18DA-422E-AAB3-E99A6C9A52A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>
            <a:extLst>
              <a:ext uri="{FF2B5EF4-FFF2-40B4-BE49-F238E27FC236}">
                <a16:creationId xmlns:a16="http://schemas.microsoft.com/office/drawing/2014/main" id="{0F7AACAB-D1AF-4D46-AA8C-BCE759C91E6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44036" name="Slide Number Placeholder 3">
            <a:extLst>
              <a:ext uri="{FF2B5EF4-FFF2-40B4-BE49-F238E27FC236}">
                <a16:creationId xmlns:a16="http://schemas.microsoft.com/office/drawing/2014/main" id="{3FE58C8A-8ECC-4BC5-9207-93E5088FF9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38D710B-C9E0-4431-B88B-E927C2110F4F}" type="slidenum">
              <a:rPr lang="en-GB" altLang="ar-JO"/>
              <a:pPr>
                <a:spcBef>
                  <a:spcPct val="0"/>
                </a:spcBef>
              </a:pPr>
              <a:t>21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>
            <a:extLst>
              <a:ext uri="{FF2B5EF4-FFF2-40B4-BE49-F238E27FC236}">
                <a16:creationId xmlns:a16="http://schemas.microsoft.com/office/drawing/2014/main" id="{891AABB8-F612-45F7-BCB4-77BB2626DE0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>
            <a:extLst>
              <a:ext uri="{FF2B5EF4-FFF2-40B4-BE49-F238E27FC236}">
                <a16:creationId xmlns:a16="http://schemas.microsoft.com/office/drawing/2014/main" id="{64337570-F37A-4D93-8137-37E0512F49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id="{94CB7D33-1F17-496B-90D1-48C977197C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BB769D9-5476-413A-B134-BD5C1E33A95F}" type="slidenum">
              <a:rPr lang="en-GB" altLang="ar-JO"/>
              <a:pPr>
                <a:spcBef>
                  <a:spcPct val="0"/>
                </a:spcBef>
              </a:pPr>
              <a:t>22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7A7FFDAA-387E-4BA3-B905-F650466CE94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3AEE61AA-272F-437C-BB30-88809B4748D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BEF5DEA8-B9F9-45F4-9B8C-5D842F4D70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298A342-EB6E-4590-9031-08B77EABAA91}" type="slidenum">
              <a:rPr lang="en-GB" altLang="ar-JO"/>
              <a:pPr>
                <a:spcBef>
                  <a:spcPct val="0"/>
                </a:spcBef>
              </a:pPr>
              <a:t>23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C9F1D895-2537-4C3B-B465-FD368C6F768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2FA6ACF6-C0A4-4523-92BD-7EAB24B581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3754E811-CBF3-4FDB-9734-65AD3C2F04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24DF8F8-3225-4DF0-A0E9-5DE8A4175306}" type="slidenum">
              <a:rPr lang="en-GB" altLang="ar-JO"/>
              <a:pPr>
                <a:spcBef>
                  <a:spcPct val="0"/>
                </a:spcBef>
              </a:pPr>
              <a:t>24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>
            <a:extLst>
              <a:ext uri="{FF2B5EF4-FFF2-40B4-BE49-F238E27FC236}">
                <a16:creationId xmlns:a16="http://schemas.microsoft.com/office/drawing/2014/main" id="{5BCA6C28-33F4-4968-A026-2EDF74A0DB8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>
            <a:extLst>
              <a:ext uri="{FF2B5EF4-FFF2-40B4-BE49-F238E27FC236}">
                <a16:creationId xmlns:a16="http://schemas.microsoft.com/office/drawing/2014/main" id="{DECB1E7F-0234-449F-8B8C-6F0FF8532C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FB8411D8-64AA-4C1C-8D96-14E53362BA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6538A8C-8039-4D44-85DC-86539BF6A96F}" type="slidenum">
              <a:rPr lang="en-GB" altLang="ar-JO"/>
              <a:pPr>
                <a:spcBef>
                  <a:spcPct val="0"/>
                </a:spcBef>
              </a:pPr>
              <a:t>25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>
            <a:extLst>
              <a:ext uri="{FF2B5EF4-FFF2-40B4-BE49-F238E27FC236}">
                <a16:creationId xmlns:a16="http://schemas.microsoft.com/office/drawing/2014/main" id="{620547DF-4BE7-4941-908B-44B2DA59686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>
            <a:extLst>
              <a:ext uri="{FF2B5EF4-FFF2-40B4-BE49-F238E27FC236}">
                <a16:creationId xmlns:a16="http://schemas.microsoft.com/office/drawing/2014/main" id="{3E3972B8-9B14-42DF-98D0-F891881718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54276" name="Slide Number Placeholder 3">
            <a:extLst>
              <a:ext uri="{FF2B5EF4-FFF2-40B4-BE49-F238E27FC236}">
                <a16:creationId xmlns:a16="http://schemas.microsoft.com/office/drawing/2014/main" id="{E9D318B6-5916-4BCE-89CF-156947A29C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7700502-3609-4A45-A800-F43C7E29A905}" type="slidenum">
              <a:rPr lang="en-GB" altLang="ar-JO"/>
              <a:pPr>
                <a:spcBef>
                  <a:spcPct val="0"/>
                </a:spcBef>
              </a:pPr>
              <a:t>26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>
            <a:extLst>
              <a:ext uri="{FF2B5EF4-FFF2-40B4-BE49-F238E27FC236}">
                <a16:creationId xmlns:a16="http://schemas.microsoft.com/office/drawing/2014/main" id="{CCA8A425-0C19-453D-8372-8C2453BE3DB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>
            <a:extLst>
              <a:ext uri="{FF2B5EF4-FFF2-40B4-BE49-F238E27FC236}">
                <a16:creationId xmlns:a16="http://schemas.microsoft.com/office/drawing/2014/main" id="{CA0C6189-BC1F-463B-9450-87D88A56CD8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56324" name="Slide Number Placeholder 3">
            <a:extLst>
              <a:ext uri="{FF2B5EF4-FFF2-40B4-BE49-F238E27FC236}">
                <a16:creationId xmlns:a16="http://schemas.microsoft.com/office/drawing/2014/main" id="{BFEE1597-F726-4D6B-A7E2-43DC2FDEF4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09FCD4E-0FA4-4E56-B631-F95555C57E20}" type="slidenum">
              <a:rPr lang="en-GB" altLang="ar-JO"/>
              <a:pPr>
                <a:spcBef>
                  <a:spcPct val="0"/>
                </a:spcBef>
              </a:pPr>
              <a:t>27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>
            <a:extLst>
              <a:ext uri="{FF2B5EF4-FFF2-40B4-BE49-F238E27FC236}">
                <a16:creationId xmlns:a16="http://schemas.microsoft.com/office/drawing/2014/main" id="{1C17700E-7CD8-4203-99FF-DB144E004D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>
            <a:extLst>
              <a:ext uri="{FF2B5EF4-FFF2-40B4-BE49-F238E27FC236}">
                <a16:creationId xmlns:a16="http://schemas.microsoft.com/office/drawing/2014/main" id="{9882D6CA-6C9F-46E1-83CF-3429BE59AF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58372" name="Slide Number Placeholder 3">
            <a:extLst>
              <a:ext uri="{FF2B5EF4-FFF2-40B4-BE49-F238E27FC236}">
                <a16:creationId xmlns:a16="http://schemas.microsoft.com/office/drawing/2014/main" id="{79EA0CEA-7FCD-4307-89CD-625ECF9268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12E4696-FEAB-4510-89B6-A6DE4884634E}" type="slidenum">
              <a:rPr lang="en-GB" altLang="ar-JO"/>
              <a:pPr>
                <a:spcBef>
                  <a:spcPct val="0"/>
                </a:spcBef>
              </a:pPr>
              <a:t>28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BC39FCA8-92C1-4F43-8E81-76CA07F457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88A6AC77-4376-43FF-98F6-75EF4C380F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F3F38AB8-A05D-4ED5-A832-F4076F93E1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A995FE4-F736-4064-A3AF-524585CE6817}" type="slidenum">
              <a:rPr lang="en-GB" altLang="ar-JO"/>
              <a:pPr>
                <a:spcBef>
                  <a:spcPct val="0"/>
                </a:spcBef>
              </a:pPr>
              <a:t>3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5772A0F5-A7D0-4B92-AB65-5B0AEEABBD0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FD281C4C-C479-416B-A519-5F777E80DD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D44A3CF3-8CDD-4091-B360-6BAD6E06A5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30DFFC1-7B8E-446B-8A78-D5A379CA9BD8}" type="slidenum">
              <a:rPr lang="en-GB" altLang="ar-JO"/>
              <a:pPr>
                <a:spcBef>
                  <a:spcPct val="0"/>
                </a:spcBef>
              </a:pPr>
              <a:t>4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E19F22B6-9C4E-4522-8B5E-1540CB08727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39B39053-3BF0-43F7-A216-0A0050E9D2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4B89D9D9-741A-4E76-899B-182AF9F5BB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7B1457C-82D3-4D59-BDEA-9E716D5951B5}" type="slidenum">
              <a:rPr lang="en-GB" altLang="ar-JO"/>
              <a:pPr>
                <a:spcBef>
                  <a:spcPct val="0"/>
                </a:spcBef>
              </a:pPr>
              <a:t>5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DC1D3AC4-DE78-476B-99DB-4ECCE7F2197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FE87CF00-39AF-4D22-8FF6-A3FCBEE5101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2C883C6E-4393-41F0-836C-5EFE26B43B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B9F1CF5-AB1A-40FB-B47E-1324A60ED22F}" type="slidenum">
              <a:rPr lang="en-GB" altLang="ar-JO"/>
              <a:pPr>
                <a:spcBef>
                  <a:spcPct val="0"/>
                </a:spcBef>
              </a:pPr>
              <a:t>6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B76495D3-4C6C-4CFD-81EB-766054A3878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D2A3603A-4B10-4858-A2B0-7A3A6F7F63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E04B7837-87CA-41AC-BC31-EB0897F186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4543F8E-2E9D-4612-9723-8BD647705329}" type="slidenum">
              <a:rPr lang="en-GB" altLang="ar-JO"/>
              <a:pPr>
                <a:spcBef>
                  <a:spcPct val="0"/>
                </a:spcBef>
              </a:pPr>
              <a:t>7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CB487C5C-55C3-4397-AAA6-71ADB0DC469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46A5D241-3798-4217-A39A-0026FBE6111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BB2EF44E-855E-422E-98BA-F679C1248B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259D075-FD0F-4B1B-B1A5-BFA72AD53C74}" type="slidenum">
              <a:rPr lang="en-GB" altLang="ar-JO"/>
              <a:pPr>
                <a:spcBef>
                  <a:spcPct val="0"/>
                </a:spcBef>
              </a:pPr>
              <a:t>8</a:t>
            </a:fld>
            <a:endParaRPr lang="en-GB" altLang="ar-JO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5D501D46-9B86-4ECC-9B0B-CD8D82F8666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964ACCFC-C39F-4500-932F-A3AAF3C1499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altLang="ar-JO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A7E831CF-DA77-42EA-972C-8EDA9DC4FC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01388BC-D1EF-4D45-B843-2B4BB2436BB9}" type="slidenum">
              <a:rPr lang="en-GB" altLang="ar-JO"/>
              <a:pPr>
                <a:spcBef>
                  <a:spcPct val="0"/>
                </a:spcBef>
              </a:pPr>
              <a:t>9</a:t>
            </a:fld>
            <a:endParaRPr lang="en-GB" altLang="ar-J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22BFE6-1B43-4CE9-8329-DC07E874B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8B401-F156-4470-9FFD-4FFF89802B6B}" type="datetimeFigureOut">
              <a:rPr lang="en-US"/>
              <a:pPr>
                <a:defRPr/>
              </a:pPr>
              <a:t>3/23/2021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288A3-6DD9-4FF7-A3DB-3C26DAFF3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6C443-2C34-4867-8619-83D904B06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8E08A6-FE51-480A-A596-DC7008CBECA7}" type="slidenum">
              <a:rPr lang="en-GB" altLang="ar-JO"/>
              <a:pPr/>
              <a:t>‹#›</a:t>
            </a:fld>
            <a:endParaRPr lang="en-GB" altLang="ar-JO"/>
          </a:p>
        </p:txBody>
      </p:sp>
    </p:spTree>
    <p:extLst>
      <p:ext uri="{BB962C8B-B14F-4D97-AF65-F5344CB8AC3E}">
        <p14:creationId xmlns:p14="http://schemas.microsoft.com/office/powerpoint/2010/main" val="3143303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0DA95-4853-4307-9688-4C97BAA0D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FEB57-586B-444D-A484-EF8CA1F45430}" type="datetimeFigureOut">
              <a:rPr lang="en-US"/>
              <a:pPr>
                <a:defRPr/>
              </a:pPr>
              <a:t>3/23/2021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18D59-2130-478B-8FA5-59EDA1672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02A4A-A5FE-4971-A7CF-009516A1B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09BBD7-2B13-46F0-9CB3-CB0E58CD9CEA}" type="slidenum">
              <a:rPr lang="en-GB" altLang="ar-JO"/>
              <a:pPr/>
              <a:t>‹#›</a:t>
            </a:fld>
            <a:endParaRPr lang="en-GB" altLang="ar-JO"/>
          </a:p>
        </p:txBody>
      </p:sp>
    </p:spTree>
    <p:extLst>
      <p:ext uri="{BB962C8B-B14F-4D97-AF65-F5344CB8AC3E}">
        <p14:creationId xmlns:p14="http://schemas.microsoft.com/office/powerpoint/2010/main" val="2861223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FB7555-C6C3-4AD3-98B9-15F0AABDC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96E40-F00F-4A35-A9EC-921448549FB5}" type="datetimeFigureOut">
              <a:rPr lang="en-US"/>
              <a:pPr>
                <a:defRPr/>
              </a:pPr>
              <a:t>3/23/2021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49BEA-EAD7-4DCA-A199-65ECDD81E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10990-0958-4EF4-988B-9D2638B57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35FDF-F6D7-4A99-A99C-CD5993059D32}" type="slidenum">
              <a:rPr lang="en-GB" altLang="ar-JO"/>
              <a:pPr/>
              <a:t>‹#›</a:t>
            </a:fld>
            <a:endParaRPr lang="en-GB" altLang="ar-JO"/>
          </a:p>
        </p:txBody>
      </p:sp>
    </p:spTree>
    <p:extLst>
      <p:ext uri="{BB962C8B-B14F-4D97-AF65-F5344CB8AC3E}">
        <p14:creationId xmlns:p14="http://schemas.microsoft.com/office/powerpoint/2010/main" val="810722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4B661-814B-4FD1-9015-16E2FE86F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B1F7D-D3C6-448A-BC2D-B009E280C50E}" type="datetimeFigureOut">
              <a:rPr lang="en-US"/>
              <a:pPr>
                <a:defRPr/>
              </a:pPr>
              <a:t>3/23/2021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4010C-E284-41A3-9160-2DDDAAE4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D3DD1-F2B3-44A3-96C1-3EBFB83D6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79A14D-8DBC-4037-A57B-A837A189E969}" type="slidenum">
              <a:rPr lang="en-GB" altLang="ar-JO"/>
              <a:pPr/>
              <a:t>‹#›</a:t>
            </a:fld>
            <a:endParaRPr lang="en-GB" altLang="ar-JO"/>
          </a:p>
        </p:txBody>
      </p:sp>
    </p:spTree>
    <p:extLst>
      <p:ext uri="{BB962C8B-B14F-4D97-AF65-F5344CB8AC3E}">
        <p14:creationId xmlns:p14="http://schemas.microsoft.com/office/powerpoint/2010/main" val="3944438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629577-EBB1-4886-BC66-E8F5A7EE7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772CC-08DF-4C3F-9E81-03C030D6D23A}" type="datetimeFigureOut">
              <a:rPr lang="en-US"/>
              <a:pPr>
                <a:defRPr/>
              </a:pPr>
              <a:t>3/23/2021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395350-6E83-4047-A992-528BB7589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64D05-9536-4C0F-8585-F16482F18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ADEB9E-D04D-4A63-85CC-ACD706F39EDD}" type="slidenum">
              <a:rPr lang="en-GB" altLang="ar-JO"/>
              <a:pPr/>
              <a:t>‹#›</a:t>
            </a:fld>
            <a:endParaRPr lang="en-GB" altLang="ar-JO"/>
          </a:p>
        </p:txBody>
      </p:sp>
    </p:spTree>
    <p:extLst>
      <p:ext uri="{BB962C8B-B14F-4D97-AF65-F5344CB8AC3E}">
        <p14:creationId xmlns:p14="http://schemas.microsoft.com/office/powerpoint/2010/main" val="3743219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A04787-E28D-496D-ADD6-BF9EE4F8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B4FCE-8AE1-46E7-9616-9E2FB4E6625E}" type="datetimeFigureOut">
              <a:rPr lang="en-US"/>
              <a:pPr>
                <a:defRPr/>
              </a:pPr>
              <a:t>3/23/2021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D6A7623-0EDF-4AB2-84DC-0A380FAEF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82C4B44-AFB0-457B-B039-8324BFAA3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236E6-08B7-4AFA-B364-50B6C1228A90}" type="slidenum">
              <a:rPr lang="en-GB" altLang="ar-JO"/>
              <a:pPr/>
              <a:t>‹#›</a:t>
            </a:fld>
            <a:endParaRPr lang="en-GB" altLang="ar-JO"/>
          </a:p>
        </p:txBody>
      </p:sp>
    </p:spTree>
    <p:extLst>
      <p:ext uri="{BB962C8B-B14F-4D97-AF65-F5344CB8AC3E}">
        <p14:creationId xmlns:p14="http://schemas.microsoft.com/office/powerpoint/2010/main" val="2410339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F70C66F-8ED7-4743-9C1A-8AB216366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3B2A8-8550-4B5F-82F2-51F0A075B933}" type="datetimeFigureOut">
              <a:rPr lang="en-US"/>
              <a:pPr>
                <a:defRPr/>
              </a:pPr>
              <a:t>3/23/2021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18CC384-CF54-45C6-AC18-479748219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F56AE3B-C19F-4C72-98A5-FFDDF9EB6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38E64F-000D-4C5D-A1E7-1B30A0ADC722}" type="slidenum">
              <a:rPr lang="en-GB" altLang="ar-JO"/>
              <a:pPr/>
              <a:t>‹#›</a:t>
            </a:fld>
            <a:endParaRPr lang="en-GB" altLang="ar-JO"/>
          </a:p>
        </p:txBody>
      </p:sp>
    </p:spTree>
    <p:extLst>
      <p:ext uri="{BB962C8B-B14F-4D97-AF65-F5344CB8AC3E}">
        <p14:creationId xmlns:p14="http://schemas.microsoft.com/office/powerpoint/2010/main" val="342376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FD21C8A-9F0B-4269-BE14-0892C098C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8E2D2-109B-4A94-98E5-7B1B6A39D9BD}" type="datetimeFigureOut">
              <a:rPr lang="en-US"/>
              <a:pPr>
                <a:defRPr/>
              </a:pPr>
              <a:t>3/23/2021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27153A1-8BF1-4626-9EDD-8E671A5DA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1FD1474-2B6D-46B7-8C58-3468D4124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7AE97D-5A0C-4073-98E1-CD87BAD859B1}" type="slidenum">
              <a:rPr lang="en-GB" altLang="ar-JO"/>
              <a:pPr/>
              <a:t>‹#›</a:t>
            </a:fld>
            <a:endParaRPr lang="en-GB" altLang="ar-JO"/>
          </a:p>
        </p:txBody>
      </p:sp>
    </p:spTree>
    <p:extLst>
      <p:ext uri="{BB962C8B-B14F-4D97-AF65-F5344CB8AC3E}">
        <p14:creationId xmlns:p14="http://schemas.microsoft.com/office/powerpoint/2010/main" val="1295088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CD6C619-946F-4577-818B-72EE255DA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7AD47-C025-4C85-9565-57AA0F7AB9F5}" type="datetimeFigureOut">
              <a:rPr lang="en-US"/>
              <a:pPr>
                <a:defRPr/>
              </a:pPr>
              <a:t>3/23/2021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6F66014-1674-4998-BDBF-67DFA1FD2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F9556CE-65E2-45F7-9A19-3A8CD412C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8C0191-CC33-4C85-B1F0-924886B8B417}" type="slidenum">
              <a:rPr lang="en-GB" altLang="ar-JO"/>
              <a:pPr/>
              <a:t>‹#›</a:t>
            </a:fld>
            <a:endParaRPr lang="en-GB" altLang="ar-JO"/>
          </a:p>
        </p:txBody>
      </p:sp>
    </p:spTree>
    <p:extLst>
      <p:ext uri="{BB962C8B-B14F-4D97-AF65-F5344CB8AC3E}">
        <p14:creationId xmlns:p14="http://schemas.microsoft.com/office/powerpoint/2010/main" val="4190425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6FC1C1E-9E8A-43B3-AAE7-BDCD68B3C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CDFFB-3A31-4AA3-A655-2371A172ACB8}" type="datetimeFigureOut">
              <a:rPr lang="en-US"/>
              <a:pPr>
                <a:defRPr/>
              </a:pPr>
              <a:t>3/23/2021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B9A717F-200A-4B47-A14D-EF5DEE755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B0027D-E581-4E7E-ADB8-04F576DD4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AE14C-C31C-49FA-836D-A92CD90EB0C8}" type="slidenum">
              <a:rPr lang="en-GB" altLang="ar-JO"/>
              <a:pPr/>
              <a:t>‹#›</a:t>
            </a:fld>
            <a:endParaRPr lang="en-GB" altLang="ar-JO"/>
          </a:p>
        </p:txBody>
      </p:sp>
    </p:spTree>
    <p:extLst>
      <p:ext uri="{BB962C8B-B14F-4D97-AF65-F5344CB8AC3E}">
        <p14:creationId xmlns:p14="http://schemas.microsoft.com/office/powerpoint/2010/main" val="907356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6992ABF-E663-4B95-AD42-E8FF58AB0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3A133-71DA-4279-BA73-0C1B0E196D08}" type="datetimeFigureOut">
              <a:rPr lang="en-US"/>
              <a:pPr>
                <a:defRPr/>
              </a:pPr>
              <a:t>3/23/2021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5D187CE-EEE4-4B71-8BD5-02AC253E6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658F74B-3C74-4F83-8F15-3AB35A701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32DCE4-6DE5-4D93-8C86-9456C2D3F139}" type="slidenum">
              <a:rPr lang="en-GB" altLang="ar-JO"/>
              <a:pPr/>
              <a:t>‹#›</a:t>
            </a:fld>
            <a:endParaRPr lang="en-GB" altLang="ar-JO"/>
          </a:p>
        </p:txBody>
      </p:sp>
    </p:spTree>
    <p:extLst>
      <p:ext uri="{BB962C8B-B14F-4D97-AF65-F5344CB8AC3E}">
        <p14:creationId xmlns:p14="http://schemas.microsoft.com/office/powerpoint/2010/main" val="3371587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5762ECD-51DC-448C-9605-D4773E4AB6D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JO"/>
              <a:t>Click to edit Master title style</a:t>
            </a:r>
            <a:endParaRPr lang="en-GB" altLang="ar-JO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9296C7D-1999-4A08-BF88-40A2B69FB93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JO"/>
              <a:t>Click to edit Master text styles</a:t>
            </a:r>
          </a:p>
          <a:p>
            <a:pPr lvl="1"/>
            <a:r>
              <a:rPr lang="en-US" altLang="ar-JO"/>
              <a:t>Second level</a:t>
            </a:r>
          </a:p>
          <a:p>
            <a:pPr lvl="2"/>
            <a:r>
              <a:rPr lang="en-US" altLang="ar-JO"/>
              <a:t>Third level</a:t>
            </a:r>
          </a:p>
          <a:p>
            <a:pPr lvl="3"/>
            <a:r>
              <a:rPr lang="en-US" altLang="ar-JO"/>
              <a:t>Fourth level</a:t>
            </a:r>
          </a:p>
          <a:p>
            <a:pPr lvl="4"/>
            <a:r>
              <a:rPr lang="en-US" altLang="ar-JO"/>
              <a:t>Fifth level</a:t>
            </a:r>
            <a:endParaRPr lang="en-GB" altLang="ar-J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D7DA1B-6F04-4A7D-9032-85C0A9C527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C441C75-111C-4CCA-88DD-173902508801}" type="datetimeFigureOut">
              <a:rPr lang="en-US"/>
              <a:pPr>
                <a:defRPr/>
              </a:pPr>
              <a:t>3/23/2021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7EE898-A956-4721-BEE9-BEA5448AD2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409FF-FBA7-474D-9EE9-8EDD6634B6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fld id="{07F36C4A-9A80-4F0A-AC8B-1605FFAAB383}" type="slidenum">
              <a:rPr lang="en-GB" altLang="ar-JO"/>
              <a:pPr/>
              <a:t>‹#›</a:t>
            </a:fld>
            <a:endParaRPr lang="en-GB" altLang="ar-J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 /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 /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 /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 /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 /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 /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notesSlide" Target="../notesSlides/notesSlide23.xml" /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 /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 /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 /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48386EA7-6648-43B2-9377-636E5FDA7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800"/>
          </a:xfrm>
        </p:spPr>
        <p:txBody>
          <a:bodyPr/>
          <a:lstStyle/>
          <a:p>
            <a:pPr eaLnBrk="1" hangingPunct="1"/>
            <a:r>
              <a:rPr lang="en-GB" altLang="ar-JO" sz="3600"/>
              <a:t>GIT</a:t>
            </a:r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BDDFBEC2-2EA1-4577-B350-35604F3719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1143000"/>
            <a:ext cx="8229600" cy="542925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endParaRPr lang="en-GB" altLang="ar-JO"/>
          </a:p>
          <a:p>
            <a:pPr algn="ctr" eaLnBrk="1" hangingPunct="1">
              <a:buFont typeface="Arial" panose="020B0604020202020204" pitchFamily="34" charset="0"/>
              <a:buNone/>
            </a:pPr>
            <a:endParaRPr lang="en-GB" altLang="ar-JO"/>
          </a:p>
          <a:p>
            <a:pPr algn="ctr" eaLnBrk="1" hangingPunct="1">
              <a:buFont typeface="Arial" panose="020B0604020202020204" pitchFamily="34" charset="0"/>
              <a:buNone/>
            </a:pPr>
            <a:endParaRPr lang="en-GB" altLang="ar-JO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GB" altLang="ar-JO"/>
              <a:t>Dr Eman Albataineh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GB" altLang="ar-JO"/>
              <a:t>Ass. Prof. / Department of Microbiology and Immunology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GB" altLang="ar-JO"/>
              <a:t>Medicine school / Mu’tah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7F08233A-CDB9-4825-928C-6F7B02DBC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633412"/>
          </a:xfrm>
        </p:spPr>
        <p:txBody>
          <a:bodyPr/>
          <a:lstStyle/>
          <a:p>
            <a:pPr eaLnBrk="1" hangingPunct="1"/>
            <a:r>
              <a:rPr lang="en-GB" altLang="ar-JO" sz="3600" i="1"/>
              <a:t>H. Pylori / </a:t>
            </a:r>
            <a:r>
              <a:rPr lang="en-GB" altLang="ar-JO" sz="3600"/>
              <a:t>Pathogenesis 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B8F90F50-80C3-4B19-AD93-19CE446B76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1143000"/>
            <a:ext cx="8643937" cy="5429250"/>
          </a:xfrm>
        </p:spPr>
        <p:txBody>
          <a:bodyPr/>
          <a:lstStyle/>
          <a:p>
            <a:pPr marL="914400" lvl="1" indent="-457200" eaLnBrk="1" hangingPunct="1">
              <a:buFont typeface="Wingdings" panose="05000000000000000000" pitchFamily="2" charset="2"/>
              <a:buChar char="Ø"/>
            </a:pPr>
            <a:r>
              <a:rPr lang="en-GB" altLang="ar-JO"/>
              <a:t>vacuolating toxin (VacA) and cytotoxin (CagA) </a:t>
            </a:r>
            <a:r>
              <a:rPr lang="en-US" altLang="ar-JO"/>
              <a:t>&gt; Epithelial cell damage</a:t>
            </a:r>
          </a:p>
          <a:p>
            <a:pPr marL="914400" lvl="1" indent="-457200" eaLnBrk="1" hangingPunct="1">
              <a:buFont typeface="Wingdings" panose="05000000000000000000" pitchFamily="2" charset="2"/>
              <a:buChar char="Ø"/>
            </a:pPr>
            <a:endParaRPr lang="en-US" altLang="ar-JO" sz="2600"/>
          </a:p>
          <a:p>
            <a:pPr marL="914400" lvl="1" indent="-457200" eaLnBrk="1" hangingPunct="1">
              <a:buFont typeface="Wingdings" panose="05000000000000000000" pitchFamily="2" charset="2"/>
              <a:buChar char="Ø"/>
            </a:pPr>
            <a:r>
              <a:rPr lang="en-GB" altLang="ar-JO" sz="2600"/>
              <a:t>The vacuolating toxin has been associated with pore formation in host cell membranes, the loosening of the tight junctions between epithelial cells (thus affecting mucosal barrier permeability causing vacualation)</a:t>
            </a:r>
          </a:p>
          <a:p>
            <a:pPr marL="914400" lvl="1" indent="-457200" eaLnBrk="1" hangingPunct="1">
              <a:buFont typeface="Arial" panose="020B0604020202020204" pitchFamily="34" charset="0"/>
              <a:buNone/>
            </a:pPr>
            <a:endParaRPr lang="en-US" altLang="ar-JO" sz="260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ar-JO" sz="2600"/>
              <a:t>Protection from phagocytosis &amp; intracellular killing: 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</a:pPr>
            <a:r>
              <a:rPr lang="en-US" altLang="ar-JO" sz="2600"/>
              <a:t>Superoxide dismutase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</a:pPr>
            <a:r>
              <a:rPr lang="en-US" altLang="ar-JO" sz="2600"/>
              <a:t>Catalase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0891DEFB-5368-499F-A9A7-F783ACE03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561975"/>
          </a:xfrm>
        </p:spPr>
        <p:txBody>
          <a:bodyPr/>
          <a:lstStyle/>
          <a:p>
            <a:pPr eaLnBrk="1" hangingPunct="1"/>
            <a:r>
              <a:rPr lang="en-GB" altLang="ar-JO" sz="3600" i="1"/>
              <a:t>H. pylori</a:t>
            </a:r>
            <a:r>
              <a:rPr lang="en-GB" altLang="ar-JO" sz="3600"/>
              <a:t>/ Clinically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C9C51694-ADE5-4498-AE77-38EF45F1F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1143000"/>
            <a:ext cx="8643937" cy="542925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800"/>
              <a:t>The outcome of infection by </a:t>
            </a:r>
            <a:r>
              <a:rPr lang="en-GB" altLang="ar-JO" sz="2800" i="1"/>
              <a:t>H. pylori</a:t>
            </a:r>
            <a:r>
              <a:rPr lang="en-GB" altLang="ar-JO" sz="2800"/>
              <a:t> reflects an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800"/>
              <a:t>interaction between strain virulence, host genotype and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800"/>
              <a:t>environmental factors.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800"/>
          </a:p>
          <a:p>
            <a:pPr eaLnBrk="1" hangingPunct="1"/>
            <a:r>
              <a:rPr lang="en-GB" altLang="ar-JO" sz="2800"/>
              <a:t>most infections are symptomless</a:t>
            </a:r>
          </a:p>
          <a:p>
            <a:pPr eaLnBrk="1" hangingPunct="1"/>
            <a:endParaRPr lang="en-GB" altLang="ar-JO" sz="2800"/>
          </a:p>
          <a:p>
            <a:pPr eaLnBrk="1" hangingPunct="1"/>
            <a:r>
              <a:rPr lang="en-GB" altLang="ar-JO" sz="2800"/>
              <a:t>Acute infection:</a:t>
            </a:r>
          </a:p>
          <a:p>
            <a:pPr algn="just" eaLnBrk="1" hangingPunct="1"/>
            <a:r>
              <a:rPr lang="en-GB" altLang="ar-JO" sz="2400"/>
              <a:t>Abdominal pain, vomiting and fever may exist but  no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en-GB" altLang="ar-JO" sz="2400"/>
              <a:t>     disseminated stage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algn="just" eaLnBrk="1" hangingPunct="1"/>
            <a:r>
              <a:rPr lang="en-GB" altLang="ar-JO" sz="2400"/>
              <a:t>Last for 1-2 weeks on average.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800"/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A42A6E85-885A-4D14-9D22-B0E22D11D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939800"/>
          </a:xfrm>
        </p:spPr>
        <p:txBody>
          <a:bodyPr/>
          <a:lstStyle/>
          <a:p>
            <a:pPr eaLnBrk="1" hangingPunct="1"/>
            <a:r>
              <a:rPr lang="en-GB" altLang="ar-JO" sz="3600" i="1"/>
              <a:t>H. pylori</a:t>
            </a:r>
            <a:r>
              <a:rPr lang="en-GB" altLang="ar-JO" sz="3600"/>
              <a:t>/ Clinically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1FF133F7-33AC-43E2-9053-FB310C6A4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1143000"/>
            <a:ext cx="8643937" cy="5429250"/>
          </a:xfrm>
        </p:spPr>
        <p:txBody>
          <a:bodyPr/>
          <a:lstStyle/>
          <a:p>
            <a:pPr eaLnBrk="1" hangingPunct="1"/>
            <a:endParaRPr lang="en-GB" altLang="ar-JO" sz="2800"/>
          </a:p>
          <a:p>
            <a:pPr eaLnBrk="1" hangingPunct="1"/>
            <a:r>
              <a:rPr lang="en-GB" altLang="ar-JO" sz="2800"/>
              <a:t>chronic active gastritis; Type B.</a:t>
            </a:r>
          </a:p>
          <a:p>
            <a:pPr eaLnBrk="1" hangingPunct="1"/>
            <a:endParaRPr lang="en-GB" altLang="ar-JO" sz="2800"/>
          </a:p>
          <a:p>
            <a:pPr eaLnBrk="1" hangingPunct="1"/>
            <a:r>
              <a:rPr lang="en-GB" altLang="ar-JO" sz="2800"/>
              <a:t>Gastric (70%) and duodenal ulcers (more than 90%).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ar-JO" sz="2400"/>
              <a:t>N.b: less than 20% of infected people will have peptic ulcers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ar-JO" sz="2400"/>
              <a:t>UGIT Haemorrhage, perforation, pyloric stenosis as complications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ar-JO" sz="2400"/>
              <a:t>Other causes of ulcers: NSAIDS, Stress ulcers, chemotherapy...</a:t>
            </a:r>
          </a:p>
          <a:p>
            <a:pPr eaLnBrk="1" hangingPunct="1"/>
            <a:endParaRPr lang="en-GB" altLang="ar-JO" sz="2800"/>
          </a:p>
          <a:p>
            <a:pPr eaLnBrk="1" hangingPunct="1"/>
            <a:r>
              <a:rPr lang="en-GB" altLang="ar-JO" sz="2800"/>
              <a:t>non-ulcer dyspepsia</a:t>
            </a:r>
          </a:p>
          <a:p>
            <a:pPr eaLnBrk="1" hangingPunct="1"/>
            <a:endParaRPr lang="en-GB" altLang="ar-JO" sz="2800"/>
          </a:p>
          <a:p>
            <a:pPr eaLnBrk="1" hangingPunct="1"/>
            <a:r>
              <a:rPr lang="en-GB" altLang="ar-JO" sz="2800"/>
              <a:t> gastric malignancies</a:t>
            </a:r>
            <a:r>
              <a:rPr lang="en-GB" altLang="ar-JO" sz="2400"/>
              <a:t>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B5CF415D-F6D6-4DF5-938D-F6B2AC736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633412"/>
          </a:xfrm>
        </p:spPr>
        <p:txBody>
          <a:bodyPr/>
          <a:lstStyle/>
          <a:p>
            <a:pPr eaLnBrk="1" hangingPunct="1"/>
            <a:r>
              <a:rPr lang="en-GB" altLang="ar-JO" sz="3600" i="1"/>
              <a:t>H. Pylori / </a:t>
            </a:r>
            <a:r>
              <a:rPr lang="en-GB" altLang="ar-JO" sz="3600"/>
              <a:t>Diagnosis 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6048A7A9-42F6-4CC9-A32A-A7941472E8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836613"/>
            <a:ext cx="8893175" cy="6021387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en-GB" sz="2400" dirty="0"/>
              <a:t>Definitive tests for </a:t>
            </a:r>
            <a:r>
              <a:rPr lang="en-GB" sz="2400" i="1" dirty="0"/>
              <a:t>H. pylori</a:t>
            </a:r>
            <a:r>
              <a:rPr lang="en-GB" sz="2400" dirty="0"/>
              <a:t> infection depend on finding the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en-GB" sz="2400" dirty="0"/>
              <a:t>Organism in specimens of gastric mucosa obtained by biopsy.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en-GB" sz="2400" dirty="0"/>
              <a:t>(In practice, non-invasive tests are used for initial screening). 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en-GB" sz="2400" dirty="0"/>
          </a:p>
          <a:p>
            <a:pPr marL="514350" indent="-514350" eaLnBrk="1" hangingPunct="1">
              <a:buFont typeface="Arial" panose="020B0604020202020204" pitchFamily="34" charset="0"/>
              <a:buNone/>
              <a:defRPr/>
            </a:pPr>
            <a:endParaRPr lang="en-GB" sz="2800" dirty="0">
              <a:solidFill>
                <a:srgbClr val="FF0000"/>
              </a:solidFill>
            </a:endParaRPr>
          </a:p>
          <a:p>
            <a:pPr marL="514350" indent="-514350" eaLnBrk="1" hangingPunct="1">
              <a:buFont typeface="Arial" panose="020B0604020202020204" pitchFamily="34" charset="0"/>
              <a:buNone/>
              <a:defRPr/>
            </a:pPr>
            <a:r>
              <a:rPr lang="en-GB" sz="2800" dirty="0">
                <a:solidFill>
                  <a:srgbClr val="FF0000"/>
                </a:solidFill>
              </a:rPr>
              <a:t>Non-invasive tests:</a:t>
            </a:r>
          </a:p>
          <a:p>
            <a:pPr marL="514350" indent="-514350" eaLnBrk="1" hangingPunct="1">
              <a:buFont typeface="Arial" panose="020B0604020202020204" pitchFamily="34" charset="0"/>
              <a:buAutoNum type="arabicPeriod"/>
              <a:defRPr/>
            </a:pPr>
            <a:r>
              <a:rPr lang="en-GB" sz="2800" dirty="0">
                <a:solidFill>
                  <a:srgbClr val="FFFF00"/>
                </a:solidFill>
              </a:rPr>
              <a:t>Urea breath test</a:t>
            </a:r>
          </a:p>
          <a:p>
            <a:pPr marL="514350" indent="-514350" eaLnBrk="1" hangingPunct="1">
              <a:buFont typeface="Arial" panose="020B0604020202020204" pitchFamily="34" charset="0"/>
              <a:buAutoNum type="arabicPeriod"/>
              <a:defRPr/>
            </a:pPr>
            <a:r>
              <a:rPr lang="en-GB" sz="2800" dirty="0">
                <a:solidFill>
                  <a:srgbClr val="FFFF00"/>
                </a:solidFill>
              </a:rPr>
              <a:t>Faecal antigen</a:t>
            </a:r>
          </a:p>
          <a:p>
            <a:pPr marL="514350" indent="-514350" eaLnBrk="1" hangingPunct="1">
              <a:buFont typeface="Arial" panose="020B0604020202020204" pitchFamily="34" charset="0"/>
              <a:buAutoNum type="arabicPeriod"/>
              <a:defRPr/>
            </a:pPr>
            <a:r>
              <a:rPr lang="en-GB" sz="2800" dirty="0">
                <a:solidFill>
                  <a:srgbClr val="FFFF00"/>
                </a:solidFill>
              </a:rPr>
              <a:t>PCR</a:t>
            </a:r>
          </a:p>
          <a:p>
            <a:pPr marL="514350" indent="-514350" eaLnBrk="1" hangingPunct="1">
              <a:buFont typeface="Arial" panose="020B0604020202020204" pitchFamily="34" charset="0"/>
              <a:buAutoNum type="arabicPeriod"/>
              <a:defRPr/>
            </a:pPr>
            <a:r>
              <a:rPr lang="en-GB" sz="2800" dirty="0">
                <a:solidFill>
                  <a:srgbClr val="FFFF00"/>
                </a:solidFill>
              </a:rPr>
              <a:t>Serology</a:t>
            </a:r>
          </a:p>
          <a:p>
            <a:pPr marL="457200" indent="-457200" eaLnBrk="1" hangingPunct="1">
              <a:buFont typeface="Arial" panose="020B0604020202020204" pitchFamily="34" charset="0"/>
              <a:buAutoNum type="arabicPeriod"/>
              <a:defRPr/>
            </a:pPr>
            <a:endParaRPr lang="en-GB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2EFF0A19-6BA7-4AC1-B571-58CAC14FA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561975"/>
          </a:xfrm>
        </p:spPr>
        <p:txBody>
          <a:bodyPr/>
          <a:lstStyle/>
          <a:p>
            <a:pPr eaLnBrk="1" hangingPunct="1"/>
            <a:r>
              <a:rPr lang="en-GB" altLang="ar-JO" sz="3600" i="1"/>
              <a:t>H. Pylori / </a:t>
            </a:r>
            <a:r>
              <a:rPr lang="en-GB" altLang="ar-JO" sz="3600"/>
              <a:t>Diagnosis 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76AC8833-D7A0-4A43-8A43-FFDEC4EF9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981075"/>
            <a:ext cx="8643937" cy="559117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>
                <a:solidFill>
                  <a:srgbClr val="FFFF00"/>
                </a:solidFill>
              </a:rPr>
              <a:t>1. Urea breath test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/>
            <a:r>
              <a:rPr lang="en-GB" altLang="ar-JO" sz="2400"/>
              <a:t>Detects bacterial urease activity in the stomach by measuring the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output of carbon dioxide resulting from the splitting of urea into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carbon dioxide and ammonia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/>
            <a:r>
              <a:rPr lang="en-GB" altLang="ar-JO" sz="2400"/>
              <a:t>A capsule of urea labelled with carbon-14 or (13)is fed to the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patient, and the emission of the isotope in carbon dioxide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subsequently exhaled in the breath is measured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/>
            <a:r>
              <a:rPr lang="en-GB" altLang="ar-JO" sz="2400"/>
              <a:t>Carbon-14 is radio-active so it is not used in children</a:t>
            </a:r>
          </a:p>
          <a:p>
            <a:pPr eaLnBrk="1" hangingPunct="1"/>
            <a:endParaRPr lang="en-GB" altLang="ar-JO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7006E6E6-5E4E-46A0-9074-936127C65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561975"/>
          </a:xfrm>
        </p:spPr>
        <p:txBody>
          <a:bodyPr/>
          <a:lstStyle/>
          <a:p>
            <a:pPr eaLnBrk="1" hangingPunct="1"/>
            <a:r>
              <a:rPr lang="en-GB" altLang="ar-JO" sz="3600" i="1"/>
              <a:t>H. Pylori / </a:t>
            </a:r>
            <a:r>
              <a:rPr lang="en-GB" altLang="ar-JO" sz="3600"/>
              <a:t>Diagnosis </a:t>
            </a: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C5805D4B-B9A6-42C4-A614-FE80EF81B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981075"/>
            <a:ext cx="8643937" cy="559117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800">
                <a:solidFill>
                  <a:srgbClr val="FFFF00"/>
                </a:solidFill>
              </a:rPr>
              <a:t>Urease breath test cont’d: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600"/>
              <a:t>The breath test is expensive but is becoming increasingly more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600"/>
              <a:t>available.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6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600"/>
              <a:t>Other problems include false-negative results due to infection with coccoid forms of </a:t>
            </a:r>
            <a:r>
              <a:rPr lang="en-GB" altLang="ar-JO" sz="2600" i="1"/>
              <a:t>H pylori</a:t>
            </a:r>
            <a:r>
              <a:rPr lang="en-GB" altLang="ar-JO" sz="2600"/>
              <a:t> that do not produce as much urease or intake of antibiotics, bismuth, histamine 2 (H2) blockers, or proton pump inhibitors.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1C5AEDDB-382A-4091-B882-F13E1D656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346075"/>
          </a:xfrm>
        </p:spPr>
        <p:txBody>
          <a:bodyPr/>
          <a:lstStyle/>
          <a:p>
            <a:pPr eaLnBrk="1" hangingPunct="1"/>
            <a:r>
              <a:rPr lang="en-GB" altLang="ar-JO" sz="3600" i="1"/>
              <a:t>H. Pylori / </a:t>
            </a:r>
            <a:r>
              <a:rPr lang="en-GB" altLang="ar-JO" sz="3600"/>
              <a:t>Diagnosis </a:t>
            </a:r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58B6DD30-1697-4BB7-B4DB-4755EA01B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692150"/>
            <a:ext cx="8643937" cy="58801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>
                <a:solidFill>
                  <a:srgbClr val="FFFF00"/>
                </a:solidFill>
              </a:rPr>
              <a:t>2. Faecal antigen test :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Tests based on the use of monoclonal antibodies are more accurate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than polyclonal antibody tests and have the potential to supplant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serology for routine screening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>
                <a:solidFill>
                  <a:srgbClr val="FFFF00"/>
                </a:solidFill>
              </a:rPr>
              <a:t>3. Polymerase chain reaction (PCR):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/>
            <a:r>
              <a:rPr lang="en-GB" altLang="ar-JO" sz="2400"/>
              <a:t>DNA probes for the direct detection of </a:t>
            </a:r>
            <a:r>
              <a:rPr lang="en-GB" altLang="ar-JO" sz="2400" i="1"/>
              <a:t>H. pylori</a:t>
            </a:r>
            <a:r>
              <a:rPr lang="en-GB" altLang="ar-JO" sz="2400"/>
              <a:t> in gastric juice,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faeces, dental plaque and water supplies have been developed</a:t>
            </a:r>
          </a:p>
          <a:p>
            <a:pPr eaLnBrk="1" hangingPunct="1"/>
            <a:endParaRPr lang="en-GB" altLang="ar-JO" sz="2400"/>
          </a:p>
          <a:p>
            <a:pPr eaLnBrk="1" hangingPunct="1"/>
            <a:r>
              <a:rPr lang="en-GB" altLang="ar-JO" sz="2400"/>
              <a:t>Some can also detect genes expressing antibiotic resistance and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presence of the </a:t>
            </a:r>
            <a:r>
              <a:rPr lang="en-GB" altLang="ar-JO" sz="2400" i="1"/>
              <a:t>cagA</a:t>
            </a:r>
            <a:r>
              <a:rPr lang="en-GB" altLang="ar-JO" sz="2400"/>
              <a:t> pathogenicity island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3FAECAE0-A0ED-4407-993B-2014A38F6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7512"/>
          </a:xfrm>
        </p:spPr>
        <p:txBody>
          <a:bodyPr/>
          <a:lstStyle/>
          <a:p>
            <a:endParaRPr lang="ar-JO" altLang="ar-JO"/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CDAAE05A-7073-4D7A-9F4E-E5EB23936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en-GB" altLang="ar-JO" sz="28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800">
                <a:solidFill>
                  <a:srgbClr val="FFFF00"/>
                </a:solidFill>
              </a:rPr>
              <a:t>4. Serology:</a:t>
            </a:r>
          </a:p>
          <a:p>
            <a:pPr eaLnBrk="1" hangingPunct="1"/>
            <a:r>
              <a:rPr lang="en-GB" altLang="ar-JO" sz="2800"/>
              <a:t>mostly based on ELISA or latex agglutination</a:t>
            </a:r>
          </a:p>
          <a:p>
            <a:pPr eaLnBrk="1" hangingPunct="1"/>
            <a:r>
              <a:rPr lang="en-GB" altLang="ar-JO" sz="2800"/>
              <a:t>detect IgG antibodies to </a:t>
            </a:r>
            <a:r>
              <a:rPr lang="en-GB" altLang="ar-JO" sz="2800" i="1"/>
              <a:t>H. pylori</a:t>
            </a:r>
            <a:r>
              <a:rPr lang="en-GB" altLang="ar-JO" sz="2800"/>
              <a:t> </a:t>
            </a:r>
          </a:p>
          <a:p>
            <a:pPr eaLnBrk="1" hangingPunct="1"/>
            <a:r>
              <a:rPr lang="en-GB" altLang="ar-JO" sz="2800"/>
              <a:t>Indicates previous exposure</a:t>
            </a:r>
          </a:p>
          <a:p>
            <a:pPr eaLnBrk="1" hangingPunct="1"/>
            <a:r>
              <a:rPr lang="en-GB" altLang="ar-JO" sz="2800"/>
              <a:t>Not good for follow up or as a test of cure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800"/>
              <a:t> </a:t>
            </a:r>
            <a:endParaRPr lang="ar-JO" altLang="ar-JO" sz="28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21595641-9961-4BBD-B257-45B6DD9ED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274637"/>
          </a:xfrm>
        </p:spPr>
        <p:txBody>
          <a:bodyPr/>
          <a:lstStyle/>
          <a:p>
            <a:pPr eaLnBrk="1" hangingPunct="1"/>
            <a:r>
              <a:rPr lang="en-GB" altLang="ar-JO" sz="3600" i="1"/>
              <a:t>H. Pylori / </a:t>
            </a:r>
            <a:r>
              <a:rPr lang="en-GB" altLang="ar-JO" sz="3600"/>
              <a:t>Diagnosis 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7DCEDB1E-28CC-4364-957A-A403F6D84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5175"/>
            <a:ext cx="9144000" cy="580707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800">
                <a:solidFill>
                  <a:srgbClr val="FF0000"/>
                </a:solidFill>
              </a:rPr>
              <a:t>2. Invasive tests (endoscopy guided biopsies):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/>
            <a:r>
              <a:rPr lang="en-GB" altLang="ar-JO" sz="2400"/>
              <a:t>Ideally, patients for endoscopy should not have received antibiotics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or proton pump inhibitors for 1 month before the test. </a:t>
            </a:r>
          </a:p>
          <a:p>
            <a:pPr eaLnBrk="1" hangingPunct="1"/>
            <a:endParaRPr lang="en-GB" altLang="ar-JO" sz="2400"/>
          </a:p>
          <a:p>
            <a:pPr eaLnBrk="1" hangingPunct="1"/>
            <a:r>
              <a:rPr lang="en-GB" altLang="ar-JO" sz="2400"/>
              <a:t>Mucosal biopsy specimens are taken from the gastric antrum within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5 cm of the pylorus, and preferably also from the body of the stomach</a:t>
            </a:r>
          </a:p>
          <a:p>
            <a:pPr eaLnBrk="1" hangingPunct="1"/>
            <a:endParaRPr lang="en-GB" altLang="ar-JO" sz="2400"/>
          </a:p>
          <a:p>
            <a:pPr eaLnBrk="1" hangingPunct="1"/>
            <a:r>
              <a:rPr lang="en-GB" altLang="ar-JO" sz="2400"/>
              <a:t>For maximum sensitivity, duplicate specimens are taken: one for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histopathology , the other for culture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000"/>
              <a:t>&gt; Specimens for culture must be processed as soon as possible, certainly on the same day, or placed in transport medium.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E264E7AC-1906-4563-98D1-5A297ACF5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939800"/>
          </a:xfrm>
        </p:spPr>
        <p:txBody>
          <a:bodyPr/>
          <a:lstStyle/>
          <a:p>
            <a:pPr eaLnBrk="1" hangingPunct="1"/>
            <a:r>
              <a:rPr lang="en-GB" altLang="ar-JO" sz="3600" i="1"/>
              <a:t>H. Pylori / </a:t>
            </a:r>
            <a:r>
              <a:rPr lang="en-GB" altLang="ar-JO" sz="3600"/>
              <a:t>Diagnosis 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95C6AA01-9364-4655-A983-A1716AAD6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1143000"/>
            <a:ext cx="8643937" cy="542925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>
                <a:solidFill>
                  <a:srgbClr val="FFFF00"/>
                </a:solidFill>
              </a:rPr>
              <a:t>1. Biopsy urease test :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This is a simple and cheap test that can be performed at the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bedside.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A biopsy specimen is placed into a small quantity of urea solution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with an indicator that detects alkalinity resulting from the formation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of ammonia.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Most infected patients (70%) give a positive result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within 2 h; 90% after 24 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7D3809B-CD36-4159-B844-4F35A71F4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GB" altLang="ar-JO" sz="3600"/>
              <a:t>GIT infections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A5FF8-5A6A-4781-9FBE-9F035441B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1143000"/>
            <a:ext cx="8229600" cy="5429250"/>
          </a:xfrm>
        </p:spPr>
        <p:txBody>
          <a:bodyPr rtlCol="0">
            <a:normAutofit/>
          </a:bodyPr>
          <a:lstStyle/>
          <a:p>
            <a:pPr eaLnBrk="1" hangingPunct="1">
              <a:defRPr/>
            </a:pPr>
            <a:r>
              <a:rPr lang="en-US" b="1" i="1" dirty="0"/>
              <a:t>Helicobacter pylori (</a:t>
            </a:r>
            <a:r>
              <a:rPr lang="en-US" b="1" i="1" dirty="0" err="1"/>
              <a:t>H.Pylori</a:t>
            </a:r>
            <a:r>
              <a:rPr lang="en-US" b="1" i="1" dirty="0"/>
              <a:t>)</a:t>
            </a:r>
          </a:p>
          <a:p>
            <a:pPr eaLnBrk="1" hangingPunct="1">
              <a:defRPr/>
            </a:pPr>
            <a:endParaRPr lang="en-US" b="1" i="1" dirty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en-US" b="1" i="1" dirty="0"/>
          </a:p>
          <a:p>
            <a:pPr eaLnBrk="1" hangingPunct="1">
              <a:defRPr/>
            </a:pPr>
            <a:r>
              <a:rPr lang="en-US" b="1" i="1" dirty="0"/>
              <a:t>Campylobacter</a:t>
            </a:r>
          </a:p>
          <a:p>
            <a:pPr marL="514350" indent="-514350" fontAlgn="auto">
              <a:spcAft>
                <a:spcPts val="0"/>
              </a:spcAft>
              <a:defRPr/>
            </a:pPr>
            <a:endParaRPr lang="en-GB" i="1" dirty="0"/>
          </a:p>
          <a:p>
            <a:pPr eaLnBrk="1" hangingPunct="1">
              <a:buFont typeface="Arial" charset="0"/>
              <a:buNone/>
              <a:defRPr/>
            </a:pPr>
            <a:endParaRPr lang="en-GB" i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D2E31183-A2B8-47F4-AD02-99E7CF156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633412"/>
          </a:xfrm>
        </p:spPr>
        <p:txBody>
          <a:bodyPr/>
          <a:lstStyle/>
          <a:p>
            <a:pPr eaLnBrk="1" hangingPunct="1"/>
            <a:r>
              <a:rPr lang="en-GB" altLang="ar-JO" sz="3600" i="1"/>
              <a:t>H. Pylori / </a:t>
            </a:r>
            <a:r>
              <a:rPr lang="en-GB" altLang="ar-JO" sz="3600"/>
              <a:t>Diagnosis 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A6F7D3BA-1416-4330-B5A9-262DBBCDA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1143000"/>
            <a:ext cx="8643937" cy="542925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>
                <a:solidFill>
                  <a:srgbClr val="FFFF00"/>
                </a:solidFill>
              </a:rPr>
              <a:t>2. Histopathology and microscopy :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Histopathology provides a permanent record of the nature and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grading of a patient's gastritis as well as detecting </a:t>
            </a:r>
            <a:r>
              <a:rPr lang="en-GB" altLang="ar-JO" sz="2400" i="1"/>
              <a:t>H. pylori</a:t>
            </a:r>
            <a:r>
              <a:rPr lang="en-GB" altLang="ar-JO" sz="2400"/>
              <a:t>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Organisms can be seen in sections stained with haematoxylin and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Eosin stain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The bacteria can also be seen in smears of biopsy material stained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with Gram's stain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864FE4F7-9BC7-4867-A16B-FB672F109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939800"/>
          </a:xfrm>
        </p:spPr>
        <p:txBody>
          <a:bodyPr/>
          <a:lstStyle/>
          <a:p>
            <a:pPr eaLnBrk="1" hangingPunct="1"/>
            <a:r>
              <a:rPr lang="en-GB" altLang="ar-JO" sz="3600" i="1"/>
              <a:t>H. Pylori / </a:t>
            </a:r>
            <a:r>
              <a:rPr lang="en-GB" altLang="ar-JO" sz="3600"/>
              <a:t>Diagnosis </a:t>
            </a:r>
          </a:p>
        </p:txBody>
      </p:sp>
      <p:sp>
        <p:nvSpPr>
          <p:cNvPr id="43011" name="Content Placeholder 2">
            <a:extLst>
              <a:ext uri="{FF2B5EF4-FFF2-40B4-BE49-F238E27FC236}">
                <a16:creationId xmlns:a16="http://schemas.microsoft.com/office/drawing/2014/main" id="{3C6B57F6-0FFC-41BE-B519-030F0BFD4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1143000"/>
            <a:ext cx="8643937" cy="542925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>
                <a:solidFill>
                  <a:srgbClr val="FFFF00"/>
                </a:solidFill>
              </a:rPr>
              <a:t>3. Culture </a:t>
            </a:r>
          </a:p>
          <a:p>
            <a:pPr eaLnBrk="1" hangingPunct="1"/>
            <a:r>
              <a:rPr lang="en-GB" altLang="ar-JO" sz="2400"/>
              <a:t>Is no more sensitive than skilled microscopy of histological sections,</a:t>
            </a:r>
          </a:p>
          <a:p>
            <a:pPr eaLnBrk="1" hangingPunct="1"/>
            <a:r>
              <a:rPr lang="en-GB" altLang="ar-JO" sz="2400"/>
              <a:t>but has several advantages: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&gt; isolates can be tested for antimicrobial resistance and typed for epidemiological studies;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&gt; information about the presence of virulence factors can inform clinical outcome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/>
            <a:r>
              <a:rPr lang="en-GB" altLang="ar-JO" sz="2400"/>
              <a:t>Plates are left undisturbed for 3 days and incubated for a week before being discarded as negative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>
            <a:extLst>
              <a:ext uri="{FF2B5EF4-FFF2-40B4-BE49-F238E27FC236}">
                <a16:creationId xmlns:a16="http://schemas.microsoft.com/office/drawing/2014/main" id="{1BE02294-10C0-4945-B639-75A909989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939800"/>
          </a:xfrm>
        </p:spPr>
        <p:txBody>
          <a:bodyPr/>
          <a:lstStyle/>
          <a:p>
            <a:pPr eaLnBrk="1" hangingPunct="1"/>
            <a:r>
              <a:rPr lang="en-GB" altLang="ar-JO" sz="3600"/>
              <a:t>Treatment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39249-4339-437E-A01A-E0E1E43FC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1143000"/>
            <a:ext cx="8643937" cy="542925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800" dirty="0">
                <a:solidFill>
                  <a:srgbClr val="FF0000"/>
                </a:solidFill>
              </a:rPr>
              <a:t>Life style: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800" dirty="0" err="1">
                <a:solidFill>
                  <a:srgbClr val="FF0000"/>
                </a:solidFill>
              </a:rPr>
              <a:t>Ttriple</a:t>
            </a:r>
            <a:r>
              <a:rPr lang="en-GB" sz="2800" dirty="0">
                <a:solidFill>
                  <a:srgbClr val="FF0000"/>
                </a:solidFill>
              </a:rPr>
              <a:t> therapies:</a:t>
            </a:r>
            <a:endParaRPr lang="en-GB" sz="2400" dirty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n-GB" sz="2400" dirty="0"/>
              <a:t>Have reported cure rates from 85-90%.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n-GB" sz="2400" dirty="0" err="1"/>
              <a:t>Administerd</a:t>
            </a:r>
            <a:r>
              <a:rPr lang="en-GB" sz="2400" dirty="0"/>
              <a:t> for 10-14 days.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n-GB" sz="2400" dirty="0"/>
              <a:t>The treatment regimens are (use one of them): 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en-GB" sz="2400" dirty="0"/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sz="2400" dirty="0" err="1"/>
              <a:t>Omeprazole</a:t>
            </a:r>
            <a:r>
              <a:rPr lang="en-GB" sz="2400" dirty="0"/>
              <a:t>, amoxicillin, and </a:t>
            </a:r>
            <a:r>
              <a:rPr lang="en-GB" sz="2400" dirty="0" err="1"/>
              <a:t>clarithromycin</a:t>
            </a:r>
            <a:r>
              <a:rPr lang="en-GB" sz="2400" dirty="0"/>
              <a:t> (OAC) for 10 days;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GB" sz="2400" dirty="0"/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sz="2400" dirty="0"/>
              <a:t>Bismuth subsalicylate, </a:t>
            </a:r>
            <a:r>
              <a:rPr lang="en-GB" sz="2400" dirty="0" err="1"/>
              <a:t>metronidazole</a:t>
            </a:r>
            <a:r>
              <a:rPr lang="en-GB" sz="2400" dirty="0"/>
              <a:t>, and tetracycline (BMT) for 14 days; 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sz="2400" dirty="0" err="1"/>
              <a:t>Lansoprazole</a:t>
            </a:r>
            <a:r>
              <a:rPr lang="en-GB" sz="2400" dirty="0"/>
              <a:t>, amoxicillin, and </a:t>
            </a:r>
            <a:r>
              <a:rPr lang="en-GB" sz="2400" dirty="0" err="1"/>
              <a:t>clarithromycin</a:t>
            </a:r>
            <a:r>
              <a:rPr lang="en-GB" sz="2400" dirty="0"/>
              <a:t> (LAC), which has been approved for either 10 days or 14 days of treatment. 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BA865180-8B64-4D69-8C0B-AC6AB3FA9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417512"/>
          </a:xfrm>
        </p:spPr>
        <p:txBody>
          <a:bodyPr/>
          <a:lstStyle/>
          <a:p>
            <a:pPr eaLnBrk="1" hangingPunct="1"/>
            <a:r>
              <a:rPr lang="en-GB" altLang="ar-JO" sz="3600"/>
              <a:t>Campylobacter</a:t>
            </a:r>
          </a:p>
        </p:txBody>
      </p:sp>
      <p:sp>
        <p:nvSpPr>
          <p:cNvPr id="47107" name="Content Placeholder 2">
            <a:extLst>
              <a:ext uri="{FF2B5EF4-FFF2-40B4-BE49-F238E27FC236}">
                <a16:creationId xmlns:a16="http://schemas.microsoft.com/office/drawing/2014/main" id="{1F76941C-5CB1-4817-8D76-82C5AFFCB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765175"/>
            <a:ext cx="8464550" cy="580707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/>
            <a:r>
              <a:rPr lang="en-GB" altLang="ar-JO" sz="2400"/>
              <a:t>The main human pathogenic is </a:t>
            </a:r>
            <a:r>
              <a:rPr lang="en-GB" altLang="ar-JO" sz="2400" i="1"/>
              <a:t>campylobacter jejuni</a:t>
            </a:r>
            <a:r>
              <a:rPr lang="en-GB" altLang="ar-JO" sz="2400"/>
              <a:t> (</a:t>
            </a:r>
            <a:r>
              <a:rPr lang="en-GB" altLang="ar-JO" sz="2400" i="1"/>
              <a:t>C. jejuni</a:t>
            </a:r>
            <a:r>
              <a:rPr lang="en-GB" altLang="ar-JO" sz="2400"/>
              <a:t>)</a:t>
            </a:r>
          </a:p>
          <a:p>
            <a:pPr eaLnBrk="1" hangingPunct="1"/>
            <a:endParaRPr lang="en-GB" altLang="ar-JO" sz="2400"/>
          </a:p>
          <a:p>
            <a:pPr eaLnBrk="1" hangingPunct="1"/>
            <a:r>
              <a:rPr lang="en-GB" altLang="ar-JO" sz="2400"/>
              <a:t>Other species occasionally found in human gastrointestinal disease include </a:t>
            </a:r>
            <a:r>
              <a:rPr lang="en-GB" altLang="ar-JO" sz="2400" i="1"/>
              <a:t>C. coli</a:t>
            </a:r>
            <a:r>
              <a:rPr lang="en-GB" altLang="ar-JO" sz="2400"/>
              <a:t> and </a:t>
            </a:r>
            <a:r>
              <a:rPr lang="en-GB" altLang="ar-JO" sz="2400" i="1"/>
              <a:t>C. fetus</a:t>
            </a:r>
          </a:p>
          <a:p>
            <a:pPr eaLnBrk="1" hangingPunct="1"/>
            <a:endParaRPr lang="en-GB" altLang="ar-JO" sz="2400"/>
          </a:p>
          <a:p>
            <a:pPr eaLnBrk="1" hangingPunct="1"/>
            <a:r>
              <a:rPr lang="en-GB" altLang="ar-JO" sz="2400">
                <a:solidFill>
                  <a:srgbClr val="FFFF00"/>
                </a:solidFill>
              </a:rPr>
              <a:t>Habitat:</a:t>
            </a:r>
          </a:p>
          <a:p>
            <a:pPr eaLnBrk="1" hangingPunct="1"/>
            <a:r>
              <a:rPr lang="en-GB" altLang="ar-JO" sz="2400"/>
              <a:t>Guts of various animal species such as chickens, domestic animals and </a:t>
            </a:r>
            <a:r>
              <a:rPr lang="en-GB" altLang="ar-JO" sz="2400" b="1"/>
              <a:t>seagulls</a:t>
            </a:r>
          </a:p>
          <a:p>
            <a:pPr eaLnBrk="1" hangingPunct="1"/>
            <a:endParaRPr lang="en-GB" altLang="ar-JO" sz="2400" b="1"/>
          </a:p>
          <a:p>
            <a:pPr eaLnBrk="1" hangingPunct="1"/>
            <a:r>
              <a:rPr lang="en-GB" altLang="ar-JO" sz="2400">
                <a:solidFill>
                  <a:srgbClr val="FFFF00"/>
                </a:solidFill>
              </a:rPr>
              <a:t>Pathogenesis:</a:t>
            </a:r>
          </a:p>
          <a:p>
            <a:pPr eaLnBrk="1" hangingPunct="1"/>
            <a:r>
              <a:rPr lang="en-GB" altLang="ar-JO" sz="2400"/>
              <a:t>Enterocolitis, may penetrate beyond the mucosa </a:t>
            </a:r>
          </a:p>
          <a:p>
            <a:pPr eaLnBrk="1" hangingPunct="1"/>
            <a:endParaRPr lang="en-GB" altLang="ar-JO" sz="2400" b="1"/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>
            <a:extLst>
              <a:ext uri="{FF2B5EF4-FFF2-40B4-BE49-F238E27FC236}">
                <a16:creationId xmlns:a16="http://schemas.microsoft.com/office/drawing/2014/main" id="{78AE3BF3-901C-40B4-8729-F20714ECB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46037"/>
          </a:xfrm>
        </p:spPr>
        <p:txBody>
          <a:bodyPr/>
          <a:lstStyle/>
          <a:p>
            <a:pPr eaLnBrk="1" hangingPunct="1"/>
            <a:endParaRPr lang="en-GB" altLang="ar-JO" sz="3600"/>
          </a:p>
        </p:txBody>
      </p:sp>
      <p:sp>
        <p:nvSpPr>
          <p:cNvPr id="49155" name="Content Placeholder 2">
            <a:extLst>
              <a:ext uri="{FF2B5EF4-FFF2-40B4-BE49-F238E27FC236}">
                <a16:creationId xmlns:a16="http://schemas.microsoft.com/office/drawing/2014/main" id="{84C04F64-A9AB-4FB1-9A91-0576C7E00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85750"/>
            <a:ext cx="9144000" cy="62865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800">
                <a:solidFill>
                  <a:srgbClr val="FFFF00"/>
                </a:solidFill>
              </a:rPr>
              <a:t>Laboratory: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/>
            <a:r>
              <a:rPr lang="en-GB" altLang="ar-JO" sz="2400"/>
              <a:t>Small gram negative, curved or spiral rods (Figure/seagull appearance)</a:t>
            </a:r>
          </a:p>
          <a:p>
            <a:pPr eaLnBrk="1" hangingPunct="1"/>
            <a:r>
              <a:rPr lang="en-GB" altLang="ar-JO" sz="2400"/>
              <a:t>Highly motile (darting, corkscrew like movement), with a flagellum at one or both ends</a:t>
            </a:r>
          </a:p>
          <a:p>
            <a:pPr eaLnBrk="1" hangingPunct="1"/>
            <a:r>
              <a:rPr lang="en-GB" altLang="ar-JO" sz="2400"/>
              <a:t>Microaerophilic (5% O</a:t>
            </a:r>
            <a:r>
              <a:rPr lang="en-GB" altLang="ar-JO" sz="2400" baseline="-25000"/>
              <a:t>2</a:t>
            </a:r>
            <a:r>
              <a:rPr lang="en-GB" altLang="ar-JO" sz="2400"/>
              <a:t>, 10-15% CO</a:t>
            </a:r>
            <a:r>
              <a:rPr lang="en-GB" altLang="ar-JO" sz="2400" baseline="-25000"/>
              <a:t>2</a:t>
            </a:r>
            <a:r>
              <a:rPr lang="en-GB" altLang="ar-JO" sz="2400"/>
              <a:t>, 80% Nitrogen)</a:t>
            </a:r>
          </a:p>
          <a:p>
            <a:pPr eaLnBrk="1" hangingPunct="1"/>
            <a:r>
              <a:rPr lang="en-GB" altLang="ar-JO" sz="2400"/>
              <a:t> Growth at 42°C for 2 days (25°C no growth, 37°C some growth, 42°C enhanced growth).</a:t>
            </a:r>
          </a:p>
          <a:p>
            <a:pPr eaLnBrk="1" hangingPunct="1"/>
            <a:r>
              <a:rPr lang="en-GB" altLang="ar-JO" sz="2400"/>
              <a:t>Needs a special media (Skirrow’s)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  <a:p>
            <a:pPr eaLnBrk="1" hangingPunct="1"/>
            <a:endParaRPr lang="en-GB" altLang="ar-JO" sz="2400"/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</p:txBody>
      </p:sp>
      <p:pic>
        <p:nvPicPr>
          <p:cNvPr id="49156" name="Picture 3">
            <a:extLst>
              <a:ext uri="{FF2B5EF4-FFF2-40B4-BE49-F238E27FC236}">
                <a16:creationId xmlns:a16="http://schemas.microsoft.com/office/drawing/2014/main" id="{C0EEE35E-8BE9-4341-AF79-6D42C4185B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785813"/>
            <a:ext cx="8388350" cy="243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>
            <a:extLst>
              <a:ext uri="{FF2B5EF4-FFF2-40B4-BE49-F238E27FC236}">
                <a16:creationId xmlns:a16="http://schemas.microsoft.com/office/drawing/2014/main" id="{F8065D67-6DDD-48D0-B447-53B4D7AF9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417512"/>
          </a:xfrm>
        </p:spPr>
        <p:txBody>
          <a:bodyPr/>
          <a:lstStyle/>
          <a:p>
            <a:pPr eaLnBrk="1" hangingPunct="1"/>
            <a:r>
              <a:rPr lang="en-GB" altLang="ar-JO" sz="3600"/>
              <a:t>Campylobacter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3C7888D0-03E2-44CC-9709-3C62BF0BC8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765175"/>
            <a:ext cx="8464550" cy="5807075"/>
          </a:xfrm>
        </p:spPr>
        <p:txBody>
          <a:bodyPr/>
          <a:lstStyle/>
          <a:p>
            <a:pPr eaLnBrk="1" hangingPunct="1">
              <a:defRPr/>
            </a:pPr>
            <a:r>
              <a:rPr lang="en-GB" altLang="ar-JO" sz="2800" b="1" dirty="0">
                <a:solidFill>
                  <a:srgbClr val="FFFF00"/>
                </a:solidFill>
              </a:rPr>
              <a:t>Clinically: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en-GB" altLang="ar-JO" sz="2400" dirty="0"/>
          </a:p>
          <a:p>
            <a:pPr eaLnBrk="1" hangingPunct="1">
              <a:defRPr/>
            </a:pPr>
            <a:r>
              <a:rPr lang="en-GB" altLang="ar-JO" sz="2600" dirty="0"/>
              <a:t>Incubation period: 1-10 days</a:t>
            </a:r>
          </a:p>
          <a:p>
            <a:pPr eaLnBrk="1" hangingPunct="1">
              <a:defRPr/>
            </a:pPr>
            <a:r>
              <a:rPr lang="en-GB" altLang="ar-JO" sz="2600" dirty="0"/>
              <a:t>Route of transmission: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GB" altLang="ar-JO" sz="2600" dirty="0"/>
              <a:t>Eating contaminated poultry, other meat or drinking milk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n-GB" altLang="ar-JO" sz="2600" dirty="0"/>
              <a:t>Faecal –oral between humans can occur</a:t>
            </a:r>
          </a:p>
          <a:p>
            <a:pPr eaLnBrk="1" hangingPunct="1">
              <a:defRPr/>
            </a:pPr>
            <a:endParaRPr lang="en-GB" altLang="ar-JO" sz="2600" dirty="0"/>
          </a:p>
          <a:p>
            <a:pPr eaLnBrk="1" hangingPunct="1">
              <a:defRPr/>
            </a:pPr>
            <a:r>
              <a:rPr lang="en-GB" altLang="ar-JO" sz="2600" dirty="0"/>
              <a:t>Symptoms vary from asymptomatic to severe</a:t>
            </a:r>
          </a:p>
          <a:p>
            <a:pPr eaLnBrk="1" hangingPunct="1">
              <a:defRPr/>
            </a:pPr>
            <a:r>
              <a:rPr lang="en-GB" altLang="ar-JO" sz="2600" dirty="0"/>
              <a:t>With or without prodromal phase (flu-like)</a:t>
            </a:r>
          </a:p>
          <a:p>
            <a:pPr eaLnBrk="1" hangingPunct="1">
              <a:defRPr/>
            </a:pPr>
            <a:endParaRPr lang="en-GB" altLang="ar-JO" sz="2600" dirty="0"/>
          </a:p>
          <a:p>
            <a:pPr eaLnBrk="1" hangingPunct="1">
              <a:defRPr/>
            </a:pPr>
            <a:endParaRPr lang="en-GB" altLang="ar-JO" sz="2400" dirty="0"/>
          </a:p>
          <a:p>
            <a:pPr eaLnBrk="1" hangingPunct="1">
              <a:defRPr/>
            </a:pPr>
            <a:endParaRPr lang="en-GB" altLang="ar-JO" sz="2400" dirty="0"/>
          </a:p>
          <a:p>
            <a:pPr eaLnBrk="1" hangingPunct="1">
              <a:defRPr/>
            </a:pPr>
            <a:endParaRPr lang="en-GB" altLang="ar-JO" sz="2400" dirty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en-GB" altLang="ar-JO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>
            <a:extLst>
              <a:ext uri="{FF2B5EF4-FFF2-40B4-BE49-F238E27FC236}">
                <a16:creationId xmlns:a16="http://schemas.microsoft.com/office/drawing/2014/main" id="{E43CD692-5942-4A46-BC81-047E4FA11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417512"/>
          </a:xfrm>
        </p:spPr>
        <p:txBody>
          <a:bodyPr/>
          <a:lstStyle/>
          <a:p>
            <a:pPr eaLnBrk="1" hangingPunct="1"/>
            <a:r>
              <a:rPr lang="en-GB" altLang="ar-JO" sz="3600"/>
              <a:t>Campylobacter / clinically</a:t>
            </a:r>
          </a:p>
        </p:txBody>
      </p:sp>
      <p:sp>
        <p:nvSpPr>
          <p:cNvPr id="53251" name="Content Placeholder 2">
            <a:extLst>
              <a:ext uri="{FF2B5EF4-FFF2-40B4-BE49-F238E27FC236}">
                <a16:creationId xmlns:a16="http://schemas.microsoft.com/office/drawing/2014/main" id="{CA67DF23-AD43-4601-B539-BF2210C94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765175"/>
            <a:ext cx="8464550" cy="580707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600"/>
              <a:t> </a:t>
            </a:r>
          </a:p>
          <a:p>
            <a:pPr eaLnBrk="1" hangingPunct="1"/>
            <a:r>
              <a:rPr lang="en-GB" altLang="ar-JO" sz="2600"/>
              <a:t>Bloody diarrhoea with mucus (up to 20 stools a day &gt; faecal incontinence)</a:t>
            </a:r>
          </a:p>
          <a:p>
            <a:pPr eaLnBrk="1" hangingPunct="1"/>
            <a:endParaRPr lang="en-GB" altLang="ar-JO" sz="2600"/>
          </a:p>
          <a:p>
            <a:pPr eaLnBrk="1" hangingPunct="1"/>
            <a:r>
              <a:rPr lang="en-GB" altLang="ar-JO" sz="2600"/>
              <a:t>Abdominal pain is a prominent feature (mimicking appendicitis)</a:t>
            </a:r>
          </a:p>
          <a:p>
            <a:pPr eaLnBrk="1" hangingPunct="1"/>
            <a:endParaRPr lang="en-GB" altLang="ar-JO" sz="2600"/>
          </a:p>
          <a:p>
            <a:pPr eaLnBrk="1" hangingPunct="1"/>
            <a:r>
              <a:rPr lang="en-GB" altLang="ar-JO" sz="2600"/>
              <a:t>Septicaemia with fever and rigors in severe cases</a:t>
            </a:r>
          </a:p>
          <a:p>
            <a:pPr eaLnBrk="1" hangingPunct="1"/>
            <a:endParaRPr lang="en-GB" altLang="ar-JO" sz="2600"/>
          </a:p>
          <a:p>
            <a:pPr eaLnBrk="1" hangingPunct="1"/>
            <a:r>
              <a:rPr lang="en-GB" altLang="ar-JO" sz="2600"/>
              <a:t>Symptoms may last several days and relapses are common (usually self limiting)</a:t>
            </a:r>
          </a:p>
          <a:p>
            <a:pPr eaLnBrk="1" hangingPunct="1"/>
            <a:endParaRPr lang="en-GB" altLang="ar-JO" sz="2600"/>
          </a:p>
          <a:p>
            <a:pPr eaLnBrk="1" hangingPunct="1"/>
            <a:r>
              <a:rPr lang="en-GB" altLang="ar-JO" sz="2600"/>
              <a:t>Guillain-Barre syndrome as a complication.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>
            <a:extLst>
              <a:ext uri="{FF2B5EF4-FFF2-40B4-BE49-F238E27FC236}">
                <a16:creationId xmlns:a16="http://schemas.microsoft.com/office/drawing/2014/main" id="{D1DAFE55-48AD-4A3E-B609-10F75746F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417512"/>
          </a:xfrm>
        </p:spPr>
        <p:txBody>
          <a:bodyPr/>
          <a:lstStyle/>
          <a:p>
            <a:pPr eaLnBrk="1" hangingPunct="1"/>
            <a:r>
              <a:rPr lang="en-GB" altLang="ar-JO" sz="3600"/>
              <a:t>Campylobacter</a:t>
            </a:r>
          </a:p>
        </p:txBody>
      </p:sp>
      <p:sp>
        <p:nvSpPr>
          <p:cNvPr id="55299" name="Content Placeholder 2">
            <a:extLst>
              <a:ext uri="{FF2B5EF4-FFF2-40B4-BE49-F238E27FC236}">
                <a16:creationId xmlns:a16="http://schemas.microsoft.com/office/drawing/2014/main" id="{07216A72-1E40-458B-960C-A6D4C3A0D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765175"/>
            <a:ext cx="8464550" cy="5807075"/>
          </a:xfrm>
        </p:spPr>
        <p:txBody>
          <a:bodyPr/>
          <a:lstStyle/>
          <a:p>
            <a:pPr eaLnBrk="1" hangingPunct="1"/>
            <a:r>
              <a:rPr lang="en-GB" altLang="ar-JO" sz="2800"/>
              <a:t>Diagnosis</a:t>
            </a:r>
          </a:p>
          <a:p>
            <a:pPr eaLnBrk="1" hangingPunct="1"/>
            <a:r>
              <a:rPr lang="en-GB" altLang="ar-JO" sz="2400"/>
              <a:t>Hx &amp; Ex </a:t>
            </a:r>
          </a:p>
          <a:p>
            <a:pPr eaLnBrk="1" hangingPunct="1"/>
            <a:r>
              <a:rPr lang="en-GB" altLang="ar-JO" sz="2400"/>
              <a:t>Stool sample for culture on Skirrow’s medium</a:t>
            </a:r>
          </a:p>
          <a:p>
            <a:pPr eaLnBrk="1" hangingPunct="1"/>
            <a:endParaRPr lang="en-GB" altLang="ar-JO" sz="2400"/>
          </a:p>
          <a:p>
            <a:pPr eaLnBrk="1" hangingPunct="1"/>
            <a:r>
              <a:rPr lang="en-GB" altLang="ar-JO" sz="2800"/>
              <a:t>Treatment:</a:t>
            </a:r>
          </a:p>
          <a:p>
            <a:pPr eaLnBrk="1" hangingPunct="1"/>
            <a:r>
              <a:rPr lang="en-GB" altLang="ar-JO" sz="2400"/>
              <a:t>Erythromycin in severe cases.</a:t>
            </a:r>
          </a:p>
          <a:p>
            <a:pPr eaLnBrk="1" hangingPunct="1"/>
            <a:r>
              <a:rPr lang="en-GB" altLang="ar-JO" sz="2400"/>
              <a:t>Ciprofloxacin as an alternative but resistance is increasing</a:t>
            </a:r>
          </a:p>
          <a:p>
            <a:pPr eaLnBrk="1" hangingPunct="1"/>
            <a:endParaRPr lang="en-GB" altLang="ar-JO" sz="2400"/>
          </a:p>
          <a:p>
            <a:pPr eaLnBrk="1" hangingPunct="1"/>
            <a:r>
              <a:rPr lang="en-GB" altLang="ar-JO" sz="2800"/>
              <a:t>Control:</a:t>
            </a:r>
          </a:p>
          <a:p>
            <a:pPr eaLnBrk="1" hangingPunct="1"/>
            <a:r>
              <a:rPr lang="en-GB" altLang="ar-JO" sz="2400"/>
              <a:t>Properly cooked food and  personal hygiene</a:t>
            </a:r>
          </a:p>
          <a:p>
            <a:pPr eaLnBrk="1" hangingPunct="1"/>
            <a:r>
              <a:rPr lang="en-GB" altLang="ar-JO" sz="2400"/>
              <a:t>Animals: N/A  as usually harboured asymptomatically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>
            <a:extLst>
              <a:ext uri="{FF2B5EF4-FFF2-40B4-BE49-F238E27FC236}">
                <a16:creationId xmlns:a16="http://schemas.microsoft.com/office/drawing/2014/main" id="{D0E50EC0-F6CD-411F-8324-58F2D0669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eaLnBrk="1" hangingPunct="1"/>
            <a:endParaRPr lang="en-GB" altLang="ar-JO" sz="3600"/>
          </a:p>
        </p:txBody>
      </p:sp>
      <p:sp>
        <p:nvSpPr>
          <p:cNvPr id="57347" name="Content Placeholder 2">
            <a:extLst>
              <a:ext uri="{FF2B5EF4-FFF2-40B4-BE49-F238E27FC236}">
                <a16:creationId xmlns:a16="http://schemas.microsoft.com/office/drawing/2014/main" id="{C3F46464-E882-4B8A-A3C1-FE8B98EF4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836613"/>
            <a:ext cx="8640763" cy="5735637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endParaRPr lang="en-GB" altLang="ar-JO" sz="800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GB" altLang="ar-JO" sz="8000"/>
              <a:t>The End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431DE63E-9070-485E-9284-4D9DF6101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n-US" altLang="ar-JO" sz="3600" b="1" i="1"/>
              <a:t>Helicobacter pylori (</a:t>
            </a:r>
            <a:r>
              <a:rPr lang="en-GB" altLang="ar-JO" sz="3600" i="1"/>
              <a:t>H. Pylori)</a:t>
            </a:r>
            <a:endParaRPr lang="en-GB" altLang="ar-JO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AAC6F-FECA-4898-96DE-69332D8A3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1143000"/>
            <a:ext cx="8229600" cy="5429250"/>
          </a:xfrm>
        </p:spPr>
        <p:txBody>
          <a:bodyPr rtlCol="0">
            <a:normAutofit lnSpcReduction="10000"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en-US" sz="2600" b="1" dirty="0"/>
              <a:t>Organism classified first as </a:t>
            </a:r>
            <a:r>
              <a:rPr lang="en-US" sz="2600" b="1" i="1" dirty="0"/>
              <a:t>Campylobacter pylori</a:t>
            </a:r>
            <a:endParaRPr lang="en-GB" sz="2600" b="1" dirty="0"/>
          </a:p>
          <a:p>
            <a:pPr eaLnBrk="1" hangingPunct="1">
              <a:buFont typeface="Arial" charset="0"/>
              <a:buNone/>
              <a:defRPr/>
            </a:pPr>
            <a:r>
              <a:rPr lang="en-US" sz="2600" b="1" dirty="0"/>
              <a:t> </a:t>
            </a:r>
            <a:endParaRPr lang="en-GB" sz="2600" b="1" dirty="0"/>
          </a:p>
          <a:p>
            <a:pPr eaLnBrk="1" hangingPunct="1">
              <a:buFont typeface="Arial" charset="0"/>
              <a:buNone/>
              <a:defRPr/>
            </a:pPr>
            <a:r>
              <a:rPr lang="en-US" sz="2600" b="1" dirty="0"/>
              <a:t>Now </a:t>
            </a:r>
            <a:r>
              <a:rPr lang="en-US" sz="2600" b="1" i="1" dirty="0"/>
              <a:t>Helicobacter pylori</a:t>
            </a:r>
            <a:endParaRPr lang="en-GB" sz="2600" b="1" dirty="0"/>
          </a:p>
          <a:p>
            <a:pPr eaLnBrk="1" hangingPunct="1">
              <a:buFont typeface="Arial" charset="0"/>
              <a:buNone/>
              <a:defRPr/>
            </a:pPr>
            <a:r>
              <a:rPr lang="en-US" sz="2600" b="1" dirty="0"/>
              <a:t>  </a:t>
            </a:r>
            <a:endParaRPr lang="en-GB" sz="2600" b="1" dirty="0"/>
          </a:p>
          <a:p>
            <a:pPr eaLnBrk="1" hangingPunct="1">
              <a:buFont typeface="Arial" charset="0"/>
              <a:buNone/>
              <a:defRPr/>
            </a:pPr>
            <a:r>
              <a:rPr lang="en-US" sz="2600" b="1" dirty="0"/>
              <a:t>Marshall and Warren cultured organism from human gastric mucosa and showed the association with gastric inflammation</a:t>
            </a:r>
          </a:p>
          <a:p>
            <a:pPr eaLnBrk="1" hangingPunct="1">
              <a:buFont typeface="Arial" charset="0"/>
              <a:buNone/>
              <a:defRPr/>
            </a:pPr>
            <a:endParaRPr lang="en-US" sz="2600" b="1" dirty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600" b="1" dirty="0">
                <a:solidFill>
                  <a:srgbClr val="CC0000"/>
                </a:solidFill>
              </a:rPr>
              <a:t>Important Human Pathogens:</a:t>
            </a:r>
          </a:p>
          <a:p>
            <a:pPr marL="793750" lvl="1" indent="-388938" eaLnBrk="1" hangingPunct="1">
              <a:buFont typeface="Arial" charset="0"/>
              <a:buNone/>
              <a:defRPr/>
            </a:pPr>
            <a:r>
              <a:rPr lang="en-US" sz="2600" b="1" i="1" dirty="0"/>
              <a:t>Helicobacter pylori </a:t>
            </a:r>
            <a:r>
              <a:rPr lang="en-US" sz="2600" b="1" dirty="0"/>
              <a:t>(human;  no animal reservoir)</a:t>
            </a:r>
          </a:p>
          <a:p>
            <a:pPr marL="793750" lvl="1" indent="-388938" eaLnBrk="1" hangingPunct="1">
              <a:buFont typeface="Arial" charset="0"/>
              <a:buNone/>
              <a:defRPr/>
            </a:pPr>
            <a:r>
              <a:rPr lang="en-US" sz="2600" b="1" i="1" dirty="0"/>
              <a:t>H. </a:t>
            </a:r>
            <a:r>
              <a:rPr lang="en-US" sz="2600" b="1" i="1" dirty="0" err="1"/>
              <a:t>cinaedi</a:t>
            </a:r>
            <a:r>
              <a:rPr lang="en-US" sz="2600" b="1" i="1" dirty="0"/>
              <a:t>  </a:t>
            </a:r>
            <a:r>
              <a:rPr lang="en-US" sz="2600" b="1" dirty="0"/>
              <a:t>(male homosexuals;  rodents)</a:t>
            </a:r>
          </a:p>
          <a:p>
            <a:pPr marL="793750" lvl="1" indent="-388938" eaLnBrk="1" hangingPunct="1">
              <a:buFont typeface="Arial" charset="0"/>
              <a:buNone/>
              <a:defRPr/>
            </a:pPr>
            <a:r>
              <a:rPr lang="en-US" sz="2600" b="1" i="1" dirty="0"/>
              <a:t>H. </a:t>
            </a:r>
            <a:r>
              <a:rPr lang="en-US" sz="2600" b="1" i="1" dirty="0" err="1"/>
              <a:t>fenneliae</a:t>
            </a:r>
            <a:r>
              <a:rPr lang="en-US" sz="2600" b="1" dirty="0"/>
              <a:t> (male homosexuals;  rodents)</a:t>
            </a:r>
          </a:p>
          <a:p>
            <a:pPr eaLnBrk="1" hangingPunct="1">
              <a:buFont typeface="Arial" charset="0"/>
              <a:buNone/>
              <a:defRPr/>
            </a:pPr>
            <a:endParaRPr lang="en-GB" sz="2600" b="1" dirty="0"/>
          </a:p>
          <a:p>
            <a:pPr marL="514350" indent="-514350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GB" sz="2600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F43D9FB2-5856-4688-8A54-15460A279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417512"/>
          </a:xfrm>
        </p:spPr>
        <p:txBody>
          <a:bodyPr/>
          <a:lstStyle/>
          <a:p>
            <a:pPr eaLnBrk="1" hangingPunct="1"/>
            <a:r>
              <a:rPr lang="en-GB" altLang="ar-JO" sz="3600" i="1"/>
              <a:t>H. pylori</a:t>
            </a:r>
            <a:endParaRPr lang="en-GB" altLang="ar-JO" sz="3600"/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278DDEC1-63A5-4A78-93F3-C24CB8FC4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1143000"/>
            <a:ext cx="8643937" cy="542925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ar-JO" sz="2400" i="1">
                <a:latin typeface="Times New Roman" panose="02020603050405020304" pitchFamily="18" charset="0"/>
              </a:rPr>
              <a:t>H. pylori</a:t>
            </a:r>
            <a:r>
              <a:rPr lang="en-US" altLang="ar-JO" sz="2400">
                <a:latin typeface="Times New Roman" panose="02020603050405020304" pitchFamily="18" charset="0"/>
              </a:rPr>
              <a:t> on gastric mucus-secreting epithelial cells From Dr. Marshall's  stomach biopsy taken 8 days after he drank a culture of H. pylori (1985) &gt; stomach lining is infected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</p:txBody>
      </p:sp>
      <p:pic>
        <p:nvPicPr>
          <p:cNvPr id="9220" name="Picture 5">
            <a:extLst>
              <a:ext uri="{FF2B5EF4-FFF2-40B4-BE49-F238E27FC236}">
                <a16:creationId xmlns:a16="http://schemas.microsoft.com/office/drawing/2014/main" id="{467D99D0-55D6-4082-941A-A439DD3C25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667000"/>
            <a:ext cx="54864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63F446F1-0272-41EC-BFBB-9607F07BD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417512"/>
          </a:xfrm>
        </p:spPr>
        <p:txBody>
          <a:bodyPr/>
          <a:lstStyle/>
          <a:p>
            <a:pPr eaLnBrk="1" hangingPunct="1"/>
            <a:r>
              <a:rPr lang="en-GB" altLang="ar-JO" sz="3600" i="1"/>
              <a:t>H. Pylori / Properties</a:t>
            </a:r>
            <a:endParaRPr lang="en-GB" altLang="ar-JO" sz="360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80B4ACF3-5CB3-42ED-BADD-9D2F06273E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908050"/>
            <a:ext cx="8643937" cy="5664200"/>
          </a:xfrm>
        </p:spPr>
        <p:txBody>
          <a:bodyPr/>
          <a:lstStyle/>
          <a:p>
            <a:pPr eaLnBrk="1" hangingPunct="1"/>
            <a:r>
              <a:rPr lang="en-US" altLang="ar-JO" sz="2400" b="1"/>
              <a:t>Gram negative, spiral, flagellated (motile) bacilli (</a:t>
            </a:r>
            <a:r>
              <a:rPr lang="en-GB" altLang="ar-JO" sz="2400"/>
              <a:t>0.5-0.9 μm wide by 2-4 μm long</a:t>
            </a:r>
            <a:r>
              <a:rPr lang="en-US" altLang="ar-JO" sz="2400" b="1"/>
              <a:t>)</a:t>
            </a:r>
            <a:endParaRPr lang="en-GB" altLang="ar-JO" sz="2400" b="1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ar-JO" sz="2400"/>
              <a:t>  Cells become rod-like and coccoid on prolonged culture </a:t>
            </a:r>
          </a:p>
          <a:p>
            <a:pPr marL="688975" lvl="1" indent="-344488" eaLnBrk="1" hangingPunct="1">
              <a:buFont typeface="Wingdings" panose="05000000000000000000" pitchFamily="2" charset="2"/>
              <a:buChar char="Ø"/>
            </a:pPr>
            <a:r>
              <a:rPr lang="en-US" altLang="ar-JO" sz="2400" i="1"/>
              <a:t>H. pylori</a:t>
            </a:r>
            <a:r>
              <a:rPr lang="en-US" altLang="ar-JO" sz="2400"/>
              <a:t> have 4-6 sheathed flagella attached at one pole </a:t>
            </a:r>
          </a:p>
          <a:p>
            <a:pPr marL="688975" lvl="1" indent="-344488" eaLnBrk="1" hangingPunct="1">
              <a:buFont typeface="Wingdings" panose="05000000000000000000" pitchFamily="2" charset="2"/>
              <a:buChar char="Ø"/>
            </a:pPr>
            <a:r>
              <a:rPr lang="en-US" altLang="ar-JO" sz="2400"/>
              <a:t>Single polar flagellum on </a:t>
            </a:r>
            <a:r>
              <a:rPr lang="en-US" altLang="ar-JO" sz="2400" i="1"/>
              <a:t>H. fennellae</a:t>
            </a:r>
            <a:r>
              <a:rPr lang="en-US" altLang="ar-JO" sz="2400"/>
              <a:t> &amp; </a:t>
            </a:r>
            <a:r>
              <a:rPr lang="en-US" altLang="ar-JO" sz="2400" i="1"/>
              <a:t>H. cinaedi</a:t>
            </a:r>
            <a:endParaRPr lang="en-US" altLang="ar-JO" sz="2400"/>
          </a:p>
          <a:p>
            <a:pPr eaLnBrk="1" hangingPunct="1"/>
            <a:endParaRPr lang="en-GB" altLang="ar-JO" sz="2400" b="1"/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 b="1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BD6858-A780-43FF-B59B-C5966AA4F2F4}"/>
              </a:ext>
            </a:extLst>
          </p:cNvPr>
          <p:cNvSpPr/>
          <p:nvPr/>
        </p:nvSpPr>
        <p:spPr>
          <a:xfrm>
            <a:off x="1785938" y="3214688"/>
            <a:ext cx="5572125" cy="328612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eaLnBrk="1" hangingPunct="1">
              <a:defRPr/>
            </a:pPr>
            <a:endParaRPr lang="ar-JO" dirty="0"/>
          </a:p>
        </p:txBody>
      </p:sp>
      <p:pic>
        <p:nvPicPr>
          <p:cNvPr id="11269" name="Picture 6">
            <a:extLst>
              <a:ext uri="{FF2B5EF4-FFF2-40B4-BE49-F238E27FC236}">
                <a16:creationId xmlns:a16="http://schemas.microsoft.com/office/drawing/2014/main" id="{C3B6879C-23B4-4626-9BB9-7972FD1BA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88" y="3214688"/>
            <a:ext cx="4967287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6A3DAF10-2904-4369-B16A-74A470B2A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417512"/>
          </a:xfrm>
        </p:spPr>
        <p:txBody>
          <a:bodyPr/>
          <a:lstStyle/>
          <a:p>
            <a:pPr eaLnBrk="1" hangingPunct="1"/>
            <a:r>
              <a:rPr lang="en-GB" altLang="ar-JO" sz="3600" i="1"/>
              <a:t>H. Pylori / Properties</a:t>
            </a:r>
            <a:endParaRPr lang="en-GB" altLang="ar-JO" sz="360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6AC80A73-2C5C-4229-AB64-14069336A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908050"/>
            <a:ext cx="8643937" cy="56642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 b="1"/>
          </a:p>
          <a:p>
            <a:pPr eaLnBrk="1" hangingPunct="1"/>
            <a:r>
              <a:rPr lang="en-US" altLang="ar-JO" sz="2400" b="1"/>
              <a:t>Slow growing, requires complex media, microaerophilic  (</a:t>
            </a:r>
            <a:r>
              <a:rPr lang="en-GB" altLang="ar-JO" sz="2400"/>
              <a:t>requires carbon dioxide, some Oxygen and Nitrogen</a:t>
            </a:r>
            <a:r>
              <a:rPr lang="en-US" altLang="ar-JO" sz="2400" b="1"/>
              <a:t>)</a:t>
            </a:r>
          </a:p>
          <a:p>
            <a:pPr eaLnBrk="1" hangingPunct="1"/>
            <a:endParaRPr lang="en-GB" altLang="ar-JO" sz="2400" b="1"/>
          </a:p>
          <a:p>
            <a:pPr eaLnBrk="1" hangingPunct="1"/>
            <a:r>
              <a:rPr lang="en-US" altLang="ar-JO" sz="2400" b="1"/>
              <a:t>Oxidase, catalase and urease positive</a:t>
            </a:r>
            <a:endParaRPr lang="en-GB" altLang="ar-JO" sz="2400" b="1"/>
          </a:p>
          <a:p>
            <a:pPr eaLnBrk="1" hangingPunct="1"/>
            <a:r>
              <a:rPr lang="en-US" altLang="ar-JO" sz="2400" b="1"/>
              <a:t>Proliferates in mucus overlying gastric antral mucosa  &gt; non invasive </a:t>
            </a:r>
            <a:endParaRPr lang="en-GB" altLang="ar-JO" sz="2400" b="1"/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 b="1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8869A5-CD66-4882-8A88-C1F3C7EFBFC3}"/>
              </a:ext>
            </a:extLst>
          </p:cNvPr>
          <p:cNvSpPr/>
          <p:nvPr/>
        </p:nvSpPr>
        <p:spPr>
          <a:xfrm>
            <a:off x="1071563" y="3929063"/>
            <a:ext cx="7215187" cy="257175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eaLnBrk="1" hangingPunct="1">
              <a:defRPr/>
            </a:pPr>
            <a:endParaRPr lang="ar-JO" dirty="0"/>
          </a:p>
        </p:txBody>
      </p:sp>
      <p:pic>
        <p:nvPicPr>
          <p:cNvPr id="13317" name="Picture 2">
            <a:extLst>
              <a:ext uri="{FF2B5EF4-FFF2-40B4-BE49-F238E27FC236}">
                <a16:creationId xmlns:a16="http://schemas.microsoft.com/office/drawing/2014/main" id="{88F74A13-162C-4E16-B250-CC7F8C1F6F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3929063"/>
            <a:ext cx="4714875" cy="252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C7C9EF85-FE51-4377-A7FD-BB3A5EC56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417512"/>
          </a:xfrm>
        </p:spPr>
        <p:txBody>
          <a:bodyPr/>
          <a:lstStyle/>
          <a:p>
            <a:pPr eaLnBrk="1" hangingPunct="1"/>
            <a:r>
              <a:rPr lang="en-GB" altLang="ar-JO" sz="3600" i="1"/>
              <a:t>H. pylori</a:t>
            </a:r>
            <a:endParaRPr lang="en-GB" altLang="ar-JO" sz="3600"/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B614D7F8-3CF2-475F-BA4D-BD8020D4B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908050"/>
            <a:ext cx="8643937" cy="5664200"/>
          </a:xfrm>
        </p:spPr>
        <p:txBody>
          <a:bodyPr/>
          <a:lstStyle/>
          <a:p>
            <a:pPr eaLnBrk="1" hangingPunct="1"/>
            <a:r>
              <a:rPr lang="en-GB" altLang="ar-JO" sz="2800" b="1">
                <a:solidFill>
                  <a:srgbClr val="FFFF00"/>
                </a:solidFill>
              </a:rPr>
              <a:t>Culture:</a:t>
            </a:r>
          </a:p>
          <a:p>
            <a:pPr eaLnBrk="1" hangingPunct="1"/>
            <a:r>
              <a:rPr lang="en-GB" altLang="ar-JO" sz="2400"/>
              <a:t>On special medium containing vancomycin, polymyxin and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/>
              <a:t>trimethoprim (Skirrow’s)</a:t>
            </a:r>
          </a:p>
          <a:p>
            <a:pPr eaLnBrk="1" hangingPunct="1"/>
            <a:r>
              <a:rPr lang="en-GB" altLang="ar-JO" sz="2400"/>
              <a:t>At 37 °C for 3-7 days in microaerophilic conditions.</a:t>
            </a:r>
          </a:p>
          <a:p>
            <a:pPr eaLnBrk="1" hangingPunct="1"/>
            <a:endParaRPr lang="en-GB" altLang="ar-JO" sz="2400" b="1"/>
          </a:p>
          <a:p>
            <a:pPr eaLnBrk="1" hangingPunct="1"/>
            <a:r>
              <a:rPr lang="en-GB" altLang="ar-JO" sz="2800" b="1">
                <a:solidFill>
                  <a:srgbClr val="FFFF00"/>
                </a:solidFill>
              </a:rPr>
              <a:t>Epidemiology:</a:t>
            </a:r>
          </a:p>
          <a:p>
            <a:pPr eaLnBrk="1" hangingPunct="1"/>
            <a:r>
              <a:rPr lang="en-GB" altLang="ar-JO" sz="2400">
                <a:solidFill>
                  <a:srgbClr val="FF0000"/>
                </a:solidFill>
              </a:rPr>
              <a:t>human</a:t>
            </a:r>
            <a:r>
              <a:rPr lang="en-GB" altLang="ar-JO" sz="2400"/>
              <a:t> (Not zoonotic) appears to be the sole reservoir and source of </a:t>
            </a:r>
            <a:r>
              <a:rPr lang="en-GB" altLang="ar-JO" sz="2400" i="1"/>
              <a:t>H. pylori</a:t>
            </a:r>
            <a:r>
              <a:rPr lang="en-GB" altLang="ar-JO" sz="2400"/>
              <a:t>.</a:t>
            </a:r>
          </a:p>
          <a:p>
            <a:pPr eaLnBrk="1" hangingPunct="1"/>
            <a:r>
              <a:rPr lang="en-GB" altLang="ar-JO" sz="2400"/>
              <a:t>How infection is </a:t>
            </a:r>
            <a:r>
              <a:rPr lang="en-GB" altLang="ar-JO" sz="2400">
                <a:solidFill>
                  <a:srgbClr val="FF0000"/>
                </a:solidFill>
              </a:rPr>
              <a:t>transmitted</a:t>
            </a:r>
            <a:r>
              <a:rPr lang="en-GB" altLang="ar-JO" sz="2400"/>
              <a:t> is unknown, but it is presumed to be by the oral-oral or, possibly, faecal-oral route. </a:t>
            </a:r>
          </a:p>
          <a:p>
            <a:pPr eaLnBrk="1" hangingPunct="1"/>
            <a:endParaRPr lang="en-GB" altLang="ar-JO" sz="2400"/>
          </a:p>
          <a:p>
            <a:pPr eaLnBrk="1" hangingPunct="1"/>
            <a:r>
              <a:rPr lang="en-GB" altLang="ar-JO" sz="2400"/>
              <a:t>Infection rates are strongly related to poor </a:t>
            </a:r>
            <a:r>
              <a:rPr lang="en-GB" altLang="ar-JO" sz="2400">
                <a:solidFill>
                  <a:srgbClr val="FF0000"/>
                </a:solidFill>
              </a:rPr>
              <a:t>living conditions </a:t>
            </a:r>
            <a:r>
              <a:rPr lang="en-GB" altLang="ar-JO" sz="2400"/>
              <a:t>and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GB" altLang="ar-JO" sz="2400">
                <a:solidFill>
                  <a:srgbClr val="FF0000"/>
                </a:solidFill>
              </a:rPr>
              <a:t>overcrowding</a:t>
            </a:r>
            <a:r>
              <a:rPr lang="en-GB" altLang="ar-JO" sz="2400"/>
              <a:t> during childhood.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 b="1"/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67744E5C-9C89-469B-BE45-5517A9650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490537"/>
          </a:xfrm>
        </p:spPr>
        <p:txBody>
          <a:bodyPr/>
          <a:lstStyle/>
          <a:p>
            <a:pPr eaLnBrk="1" hangingPunct="1"/>
            <a:r>
              <a:rPr lang="en-GB" altLang="ar-JO" sz="3600" i="1"/>
              <a:t>H. Pylori / </a:t>
            </a:r>
            <a:r>
              <a:rPr lang="en-GB" altLang="ar-JO" sz="3600" i="1">
                <a:solidFill>
                  <a:srgbClr val="FFFF00"/>
                </a:solidFill>
              </a:rPr>
              <a:t>epidemiology</a:t>
            </a:r>
            <a:r>
              <a:rPr lang="en-GB" altLang="ar-JO" sz="3600" i="1"/>
              <a:t>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585BC-1783-43F5-8B76-3D0CDF532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981075"/>
            <a:ext cx="8964612" cy="5591175"/>
          </a:xfrm>
        </p:spPr>
        <p:txBody>
          <a:bodyPr rtlCol="0">
            <a:noAutofit/>
          </a:bodyPr>
          <a:lstStyle/>
          <a:p>
            <a:pPr marL="342900" lvl="1" indent="-342900"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n-GB" sz="2600" dirty="0" err="1"/>
              <a:t>Nosocomial</a:t>
            </a:r>
            <a:r>
              <a:rPr lang="en-GB" sz="2600" dirty="0"/>
              <a:t> infection from inadequately disinfected endoscopes has also occurred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en-GB" sz="2600" dirty="0"/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n-GB" sz="2600" dirty="0"/>
              <a:t>There is a steady rise in </a:t>
            </a:r>
            <a:r>
              <a:rPr lang="en-GB" sz="2600" dirty="0" err="1"/>
              <a:t>seropositivity</a:t>
            </a:r>
            <a:r>
              <a:rPr lang="en-GB" sz="2600" dirty="0"/>
              <a:t> with increasing age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endParaRPr lang="en-GB" sz="2600" dirty="0"/>
          </a:p>
          <a:p>
            <a:pPr eaLnBrk="1" fontAlgn="auto" hangingPunct="1">
              <a:spcAft>
                <a:spcPts val="0"/>
              </a:spcAft>
              <a:buFont typeface="Arial" charset="0"/>
              <a:buChar char="•"/>
              <a:defRPr/>
            </a:pPr>
            <a:r>
              <a:rPr lang="en-GB" sz="2600" dirty="0"/>
              <a:t>Remarkably, </a:t>
            </a:r>
            <a:r>
              <a:rPr lang="en-GB" sz="2600" i="1" dirty="0"/>
              <a:t>H. pylori</a:t>
            </a:r>
            <a:r>
              <a:rPr lang="en-GB" sz="2600" dirty="0"/>
              <a:t>, colonizes roughly half of the world's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GB" sz="2600" dirty="0"/>
              <a:t>Population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2600" dirty="0"/>
          </a:p>
          <a:p>
            <a:pPr marL="793750" indent="-449263" eaLnBrk="1" hangingPunct="1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600" dirty="0"/>
              <a:t>~ 20% below the age of 40 years are infected</a:t>
            </a:r>
          </a:p>
          <a:p>
            <a:pPr marL="793750" indent="-449263" eaLnBrk="1" hangingPunct="1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600" dirty="0"/>
              <a:t>50% above the age of 60 years are infected</a:t>
            </a:r>
          </a:p>
          <a:p>
            <a:pPr marL="793750" lvl="1" indent="-449263" eaLnBrk="1" hangingPunct="1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sz="2600" dirty="0"/>
              <a:t>In developing countries, About 10% acquisition rate per year for children between 2 and 8 years of age  (0.1% in developed)</a:t>
            </a:r>
          </a:p>
          <a:p>
            <a:pPr marL="793750" lvl="1" indent="-449263" eaLnBrk="1" hangingPunct="1">
              <a:spcBef>
                <a:spcPct val="0"/>
              </a:spcBef>
              <a:spcAft>
                <a:spcPts val="600"/>
              </a:spcAft>
              <a:buFont typeface="Arial" charset="0"/>
              <a:buNone/>
              <a:defRPr/>
            </a:pPr>
            <a:endParaRPr lang="en-US" sz="2600" dirty="0"/>
          </a:p>
          <a:p>
            <a:pPr marL="793750" lvl="1" indent="-449263" eaLnBrk="1" hangingPunct="1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sz="2400" dirty="0"/>
          </a:p>
          <a:p>
            <a:pPr marL="793750" indent="-449263" eaLnBrk="1" hangingPunct="1">
              <a:spcBef>
                <a:spcPct val="0"/>
              </a:spcBef>
              <a:spcAft>
                <a:spcPts val="600"/>
              </a:spcAft>
              <a:buFont typeface="Arial" charset="0"/>
              <a:buNone/>
              <a:defRPr/>
            </a:pPr>
            <a:endParaRPr lang="en-US" sz="24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221C62E3-9048-4EB4-8ADF-6BF2A12E3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274638"/>
            <a:ext cx="8640762" cy="561975"/>
          </a:xfrm>
        </p:spPr>
        <p:txBody>
          <a:bodyPr/>
          <a:lstStyle/>
          <a:p>
            <a:pPr eaLnBrk="1" hangingPunct="1"/>
            <a:r>
              <a:rPr lang="en-GB" altLang="ar-JO" sz="3600" i="1"/>
              <a:t>H. Pylori / </a:t>
            </a:r>
            <a:r>
              <a:rPr lang="en-GB" altLang="ar-JO" sz="3600"/>
              <a:t>Pathogenesis 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25FA6137-9C62-4FE9-9C18-DC3F924FB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1143000"/>
            <a:ext cx="8643937" cy="5429250"/>
          </a:xfrm>
        </p:spPr>
        <p:txBody>
          <a:bodyPr/>
          <a:lstStyle/>
          <a:p>
            <a:pPr marL="739775" lvl="1" indent="-406400" eaLnBrk="1" hangingPunct="1">
              <a:buFont typeface="Wingdings" panose="05000000000000000000" pitchFamily="2" charset="2"/>
              <a:buChar char="Ø"/>
            </a:pPr>
            <a:r>
              <a:rPr lang="en-US" altLang="ar-JO"/>
              <a:t>sheathed flagella ‘lophotrichous’&gt; motile</a:t>
            </a:r>
          </a:p>
          <a:p>
            <a:pPr marL="1258888" lvl="2" indent="-404813" eaLnBrk="1" hangingPunct="1">
              <a:buFontTx/>
              <a:buChar char="•"/>
            </a:pPr>
            <a:r>
              <a:rPr lang="en-US" altLang="ar-JO"/>
              <a:t>enables penetration into viscous environment (mucus)</a:t>
            </a:r>
          </a:p>
          <a:p>
            <a:pPr marL="739775" lvl="1" indent="-406400" eaLnBrk="1" hangingPunct="1">
              <a:buFont typeface="Wingdings" panose="05000000000000000000" pitchFamily="2" charset="2"/>
              <a:buChar char="Ø"/>
            </a:pPr>
            <a:r>
              <a:rPr lang="en-US" altLang="ar-JO"/>
              <a:t>Adhesins:  Hemagglutinins;  Sialic acid binding adhesin</a:t>
            </a:r>
          </a:p>
          <a:p>
            <a:pPr marL="739775" lvl="1" indent="-406400" eaLnBrk="1" hangingPunct="1">
              <a:buFont typeface="Wingdings" panose="05000000000000000000" pitchFamily="2" charset="2"/>
              <a:buChar char="Ø"/>
            </a:pPr>
            <a:r>
              <a:rPr lang="en-US" altLang="ar-JO"/>
              <a:t>Mucinase:  Degrades gastric mucus;  Localized tissue damage</a:t>
            </a:r>
          </a:p>
          <a:p>
            <a:pPr marL="739775" lvl="1" indent="-406400" eaLnBrk="1" hangingPunct="1">
              <a:buFont typeface="Wingdings" panose="05000000000000000000" pitchFamily="2" charset="2"/>
              <a:buChar char="Ø"/>
            </a:pPr>
            <a:r>
              <a:rPr lang="en-US" altLang="ar-JO"/>
              <a:t>Urease converts urea (abundant in saliva and gastric juices) into bicarbonate (to CO</a:t>
            </a:r>
            <a:r>
              <a:rPr lang="en-US" altLang="ar-JO" baseline="-25000"/>
              <a:t>2</a:t>
            </a:r>
            <a:r>
              <a:rPr lang="en-US" altLang="ar-JO"/>
              <a:t>) and ammonia</a:t>
            </a:r>
          </a:p>
          <a:p>
            <a:pPr marL="1258888" lvl="2" indent="-404813" eaLnBrk="1" hangingPunct="1">
              <a:buFontTx/>
              <a:buChar char="•"/>
            </a:pPr>
            <a:r>
              <a:rPr lang="en-US" altLang="ar-JO"/>
              <a:t>Neutralize the local acid environment</a:t>
            </a:r>
          </a:p>
          <a:p>
            <a:pPr marL="1258888" lvl="2" indent="-404813" eaLnBrk="1" hangingPunct="1">
              <a:buFontTx/>
              <a:buChar char="•"/>
            </a:pPr>
            <a:r>
              <a:rPr lang="en-US" altLang="ar-JO"/>
              <a:t>Localized tissue damage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GB" altLang="ar-JO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00007F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3F62F58E31954599AF5D7BF24514D4" ma:contentTypeVersion="2" ma:contentTypeDescription="Create a new document." ma:contentTypeScope="" ma:versionID="1f97733726474c944a67f50e0a8bd811">
  <xsd:schema xmlns:xsd="http://www.w3.org/2001/XMLSchema" xmlns:xs="http://www.w3.org/2001/XMLSchema" xmlns:p="http://schemas.microsoft.com/office/2006/metadata/properties" xmlns:ns2="d04b26b9-50b7-4329-ba0b-d0dc18387505" targetNamespace="http://schemas.microsoft.com/office/2006/metadata/properties" ma:root="true" ma:fieldsID="1fc3081d13638dbfc9427cb62a769f1c" ns2:_="">
    <xsd:import namespace="d04b26b9-50b7-4329-ba0b-d0dc183875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b26b9-50b7-4329-ba0b-d0dc183875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2E23DC-068F-45C9-93B9-06C05F9AE3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8EBA857-93E8-45F8-94E3-24B5A03F3BD6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d04b26b9-50b7-4329-ba0b-d0dc183875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3401</TotalTime>
  <Words>1556</Words>
  <Application>Microsoft Office PowerPoint</Application>
  <PresentationFormat>عرض على الشاشة (4:3)</PresentationFormat>
  <Paragraphs>298</Paragraphs>
  <Slides>28</Slides>
  <Notes>27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28</vt:i4>
      </vt:variant>
    </vt:vector>
  </HeadingPairs>
  <TitlesOfParts>
    <vt:vector size="29" baseType="lpstr">
      <vt:lpstr>Office Theme</vt:lpstr>
      <vt:lpstr>GIT</vt:lpstr>
      <vt:lpstr>GIT infections</vt:lpstr>
      <vt:lpstr>Helicobacter pylori (H. Pylori)</vt:lpstr>
      <vt:lpstr>H. pylori</vt:lpstr>
      <vt:lpstr>H. Pylori / Properties</vt:lpstr>
      <vt:lpstr>H. Pylori / Properties</vt:lpstr>
      <vt:lpstr>H. pylori</vt:lpstr>
      <vt:lpstr>H. Pylori / epidemiology cont’d</vt:lpstr>
      <vt:lpstr>H. Pylori / Pathogenesis </vt:lpstr>
      <vt:lpstr>H. Pylori / Pathogenesis </vt:lpstr>
      <vt:lpstr>H. pylori/ Clinically</vt:lpstr>
      <vt:lpstr>H. pylori/ Clinically</vt:lpstr>
      <vt:lpstr>H. Pylori / Diagnosis </vt:lpstr>
      <vt:lpstr>H. Pylori / Diagnosis </vt:lpstr>
      <vt:lpstr>H. Pylori / Diagnosis </vt:lpstr>
      <vt:lpstr>H. Pylori / Diagnosis </vt:lpstr>
      <vt:lpstr>عرض تقديمي في PowerPoint</vt:lpstr>
      <vt:lpstr>H. Pylori / Diagnosis </vt:lpstr>
      <vt:lpstr>H. Pylori / Diagnosis </vt:lpstr>
      <vt:lpstr>H. Pylori / Diagnosis </vt:lpstr>
      <vt:lpstr>H. Pylori / Diagnosis </vt:lpstr>
      <vt:lpstr>Treatment </vt:lpstr>
      <vt:lpstr>Campylobacter</vt:lpstr>
      <vt:lpstr>عرض تقديمي في PowerPoint</vt:lpstr>
      <vt:lpstr>Campylobacter</vt:lpstr>
      <vt:lpstr>Campylobacter / clinically</vt:lpstr>
      <vt:lpstr>Campylobacter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Pneumocustic pneumonia</dc:title>
  <dc:creator>Windows User</dc:creator>
  <cp:lastModifiedBy>احمد المعايطه</cp:lastModifiedBy>
  <cp:revision>257</cp:revision>
  <dcterms:created xsi:type="dcterms:W3CDTF">2009-12-14T20:42:40Z</dcterms:created>
  <dcterms:modified xsi:type="dcterms:W3CDTF">2021-03-23T10:17:23Z</dcterms:modified>
</cp:coreProperties>
</file>