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hyperlink" Target="https://www.orthobullets.com/basic-science/9017/articular-cartilage#11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1432255"/>
          </a:xfrm>
        </p:spPr>
        <p:txBody>
          <a:bodyPr/>
          <a:lstStyle/>
          <a:p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Stencil" panose="040409050D0802020404" pitchFamily="82" charset="0"/>
              </a:rPr>
              <a:t>osteoarthritis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Stencil" panose="040409050D0802020404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086" y="2499360"/>
            <a:ext cx="12558113" cy="435864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chemeClr val="tx1"/>
                </a:solidFill>
                <a:latin typeface="Algerian" panose="04020705040A02060702" pitchFamily="82" charset="0"/>
              </a:rPr>
              <a:t>Moh’d</a:t>
            </a:r>
            <a:r>
              <a:rPr lang="en-US" sz="6600" b="1" dirty="0">
                <a:solidFill>
                  <a:schemeClr val="tx1"/>
                </a:solidFill>
                <a:latin typeface="Algerian" panose="04020705040A02060702" pitchFamily="82" charset="0"/>
              </a:rPr>
              <a:t> Said </a:t>
            </a:r>
            <a:r>
              <a:rPr lang="en-US" sz="6600" b="1" dirty="0" err="1">
                <a:solidFill>
                  <a:schemeClr val="tx1"/>
                </a:solidFill>
                <a:latin typeface="Algerian" panose="04020705040A02060702" pitchFamily="82" charset="0"/>
              </a:rPr>
              <a:t>dawod</a:t>
            </a:r>
            <a:r>
              <a:rPr lang="en-US" sz="6600" b="1" dirty="0">
                <a:solidFill>
                  <a:schemeClr val="tx1"/>
                </a:solidFill>
                <a:latin typeface="Algerian" panose="04020705040A02060702" pitchFamily="82" charset="0"/>
              </a:rPr>
              <a:t> m.d.</a:t>
            </a:r>
          </a:p>
          <a:p>
            <a:r>
              <a:rPr lang="en-US" dirty="0">
                <a:solidFill>
                  <a:schemeClr val="tx1"/>
                </a:solidFill>
                <a:latin typeface="Algerian" panose="04020705040A02060702" pitchFamily="82" charset="0"/>
              </a:rPr>
              <a:t>Orthopedics and reconstructive surgery consultant</a:t>
            </a:r>
          </a:p>
          <a:p>
            <a:r>
              <a:rPr lang="en-US" dirty="0">
                <a:solidFill>
                  <a:schemeClr val="tx1"/>
                </a:solidFill>
                <a:latin typeface="Algerian" panose="04020705040A02060702" pitchFamily="82" charset="0"/>
              </a:rPr>
              <a:t>Faculty of Medicine , </a:t>
            </a:r>
            <a:r>
              <a:rPr lang="en-US" dirty="0" err="1">
                <a:solidFill>
                  <a:schemeClr val="tx1"/>
                </a:solidFill>
                <a:latin typeface="Algerian" panose="04020705040A02060702" pitchFamily="82" charset="0"/>
              </a:rPr>
              <a:t>mutah</a:t>
            </a:r>
            <a:r>
              <a:rPr lang="en-US" dirty="0">
                <a:solidFill>
                  <a:schemeClr val="tx1"/>
                </a:solidFill>
                <a:latin typeface="Algerian" panose="04020705040A02060702" pitchFamily="82" charset="0"/>
              </a:rPr>
              <a:t> University</a:t>
            </a:r>
          </a:p>
          <a:p>
            <a:r>
              <a:rPr lang="en-US" dirty="0">
                <a:solidFill>
                  <a:schemeClr val="tx1"/>
                </a:solidFill>
                <a:latin typeface="Algerian" panose="04020705040A02060702" pitchFamily="82" charset="0"/>
              </a:rPr>
              <a:t>Mar. 2020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292" name="Picture 4" descr="Imágenes, fotos de stock y vectores sobre Pain in Hip | Shutter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114" y="0"/>
            <a:ext cx="3235496" cy="2287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498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b="1" dirty="0"/>
              <a:t>Treatment</a:t>
            </a:r>
          </a:p>
          <a:p>
            <a:r>
              <a:rPr lang="en-GB" dirty="0"/>
              <a:t>Conservative Treatments.</a:t>
            </a:r>
          </a:p>
          <a:p>
            <a:pPr marL="0" indent="0">
              <a:buNone/>
            </a:pPr>
            <a:r>
              <a:rPr lang="en-GB" dirty="0"/>
              <a:t>	- Life style modification.</a:t>
            </a:r>
          </a:p>
          <a:p>
            <a:pPr marL="0" indent="0">
              <a:buNone/>
            </a:pPr>
            <a:r>
              <a:rPr lang="en-GB" dirty="0"/>
              <a:t>	- Pharmacological.</a:t>
            </a:r>
          </a:p>
          <a:p>
            <a:pPr marL="0" indent="0">
              <a:buNone/>
            </a:pPr>
            <a:r>
              <a:rPr lang="en-GB" dirty="0"/>
              <a:t>	- </a:t>
            </a:r>
            <a:r>
              <a:rPr lang="en-GB" dirty="0" err="1"/>
              <a:t>Intraarticular</a:t>
            </a:r>
            <a:r>
              <a:rPr lang="en-GB" dirty="0"/>
              <a:t>.</a:t>
            </a:r>
          </a:p>
          <a:p>
            <a:r>
              <a:rPr lang="en-GB" dirty="0"/>
              <a:t>Operative treatment.</a:t>
            </a: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sp>
        <p:nvSpPr>
          <p:cNvPr id="4" name="AutoShape 2" descr="AAOS Issues New OA Clinical Practice Guidelines | Orthopedics Thi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0" name="Picture 4" descr="AAOS Issues New OA Clinical Practice Guidelines | Orthopedics Thi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415" y="1792887"/>
            <a:ext cx="3879593" cy="1860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291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Life style modification</a:t>
            </a:r>
          </a:p>
          <a:p>
            <a:pPr marL="0" indent="0">
              <a:buNone/>
            </a:pPr>
            <a:r>
              <a:rPr lang="en-GB" dirty="0"/>
              <a:t>- Weight Reduction</a:t>
            </a:r>
          </a:p>
          <a:p>
            <a:pPr marL="0" indent="0">
              <a:buNone/>
            </a:pPr>
            <a:r>
              <a:rPr lang="en-GB" sz="1200" i="1" dirty="0"/>
              <a:t>(We </a:t>
            </a:r>
            <a:r>
              <a:rPr lang="en-GB" sz="1200" b="1" i="1" dirty="0"/>
              <a:t>suggest</a:t>
            </a:r>
            <a:r>
              <a:rPr lang="en-GB" sz="1200" i="1" dirty="0"/>
              <a:t> weight loss for patients with symptomatic osteoarthritis of the knee and a BMI ≥ 25)</a:t>
            </a:r>
          </a:p>
          <a:p>
            <a:pPr>
              <a:buFontTx/>
              <a:buChar char="-"/>
            </a:pPr>
            <a:r>
              <a:rPr lang="en-GB" dirty="0"/>
              <a:t>exercise:</a:t>
            </a:r>
            <a:endParaRPr lang="en-US" dirty="0"/>
          </a:p>
          <a:p>
            <a:pPr marL="0" indent="0">
              <a:buNone/>
            </a:pPr>
            <a:r>
              <a:rPr lang="en-GB" sz="1200" i="1" dirty="0"/>
              <a:t> (We </a:t>
            </a:r>
            <a:r>
              <a:rPr lang="en-GB" sz="1200" b="1" i="1" dirty="0"/>
              <a:t>recommend</a:t>
            </a:r>
            <a:r>
              <a:rPr lang="en-GB" sz="1200" i="1" dirty="0"/>
              <a:t> that patients with symptomatic osteoarthritis of the knee participate in self-management programs, strengthening, low-impact aerobic exercises, and neuromuscular education; and engage in physical activity)</a:t>
            </a:r>
          </a:p>
          <a:p>
            <a:pPr marL="0" indent="0">
              <a:buNone/>
            </a:pPr>
            <a:r>
              <a:rPr lang="en-GB" sz="1200" i="1" dirty="0"/>
              <a:t>- </a:t>
            </a:r>
            <a:r>
              <a:rPr lang="en-GB" sz="1800" dirty="0"/>
              <a:t>acupuncture</a:t>
            </a:r>
            <a:endParaRPr lang="en-GB" sz="1800" i="1" dirty="0"/>
          </a:p>
          <a:p>
            <a:pPr marL="0" indent="0">
              <a:buNone/>
            </a:pPr>
            <a:r>
              <a:rPr lang="en-GB" sz="1200" dirty="0"/>
              <a:t>(We </a:t>
            </a:r>
            <a:r>
              <a:rPr lang="en-GB" sz="1200" b="1" dirty="0"/>
              <a:t>cannot recommend </a:t>
            </a:r>
            <a:r>
              <a:rPr lang="en-GB" sz="1200" dirty="0"/>
              <a:t>using acupuncture in patients with symptomatic osteoarthritis of the knee)</a:t>
            </a:r>
            <a:endParaRPr lang="en-GB" sz="1200" i="1" dirty="0"/>
          </a:p>
        </p:txBody>
      </p:sp>
      <p:pic>
        <p:nvPicPr>
          <p:cNvPr id="4098" name="Picture 2" descr="Find the weight-loss plan that works for you - Harvard Heal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722" y="1795243"/>
            <a:ext cx="2385881" cy="19923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Visual Guide to Acupun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616" y="5638767"/>
            <a:ext cx="2264289" cy="12192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s walking daily &quot;good enough&quot; exercise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895" y="4826856"/>
            <a:ext cx="2149009" cy="1203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99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5867" y="2434204"/>
            <a:ext cx="10363826" cy="3424107"/>
          </a:xfrm>
        </p:spPr>
        <p:txBody>
          <a:bodyPr/>
          <a:lstStyle/>
          <a:p>
            <a:r>
              <a:rPr lang="en-GB" dirty="0"/>
              <a:t>physical agents</a:t>
            </a:r>
          </a:p>
          <a:p>
            <a:pPr marL="0" indent="0">
              <a:buNone/>
            </a:pPr>
            <a:r>
              <a:rPr lang="en-GB" sz="1200" i="1" dirty="0"/>
              <a:t>We are </a:t>
            </a:r>
            <a:r>
              <a:rPr lang="en-GB" sz="1200" b="1" i="1" dirty="0"/>
              <a:t>unable to recommend </a:t>
            </a:r>
            <a:r>
              <a:rPr lang="en-GB" sz="1200" i="1" dirty="0"/>
              <a:t>for or against the use of physical agents (including electrotherapeutic modalities) in patients with symptomatic osteoarthritis of the knee</a:t>
            </a:r>
          </a:p>
          <a:p>
            <a:r>
              <a:rPr lang="en-GB" dirty="0"/>
              <a:t>brace</a:t>
            </a:r>
          </a:p>
          <a:p>
            <a:pPr marL="0" indent="0">
              <a:buNone/>
            </a:pPr>
            <a:r>
              <a:rPr lang="en-GB" sz="1200" i="1" dirty="0"/>
              <a:t>We are </a:t>
            </a:r>
            <a:r>
              <a:rPr lang="en-GB" sz="1200" b="1" i="1" dirty="0"/>
              <a:t>unable to recommend </a:t>
            </a:r>
            <a:r>
              <a:rPr lang="en-GB" sz="1200" i="1" dirty="0"/>
              <a:t>for or against the use of a valgus directing force brace (medial compartment unloader) for patients with symptomatic osteoarthritis of the knee</a:t>
            </a:r>
          </a:p>
          <a:p>
            <a:r>
              <a:rPr lang="en-GB" dirty="0"/>
              <a:t>insoles</a:t>
            </a:r>
          </a:p>
          <a:p>
            <a:pPr marL="0" indent="0">
              <a:buNone/>
            </a:pPr>
            <a:r>
              <a:rPr lang="en-GB" sz="1200" i="1" dirty="0"/>
              <a:t>We </a:t>
            </a:r>
            <a:r>
              <a:rPr lang="en-GB" sz="1200" b="1" i="1" dirty="0"/>
              <a:t>cannot</a:t>
            </a:r>
            <a:r>
              <a:rPr lang="en-GB" sz="1200" i="1" dirty="0"/>
              <a:t> suggest that lateral wedge insoles be used for patients with symptomatic medial compartment osteoarthritis of the knee.</a:t>
            </a:r>
            <a:endParaRPr lang="en-US" sz="1200" i="1" dirty="0"/>
          </a:p>
        </p:txBody>
      </p:sp>
      <p:pic>
        <p:nvPicPr>
          <p:cNvPr id="5122" name="Picture 2" descr="PHYSIO PLUS!!!: ElectroTherapeutic Modalities at Physio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785" y="253067"/>
            <a:ext cx="1950215" cy="26111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3 Point System Unloader Knee Brace | Knee osteoarthritis, Orthosi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126" y="2807821"/>
            <a:ext cx="1384200" cy="18980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he wedged insole conditions tested in this study. On right, the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89"/>
          <a:stretch/>
        </p:blipFill>
        <p:spPr bwMode="auto">
          <a:xfrm>
            <a:off x="10335626" y="4807590"/>
            <a:ext cx="1813626" cy="21014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393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1600" y="1717040"/>
            <a:ext cx="11623040" cy="5039360"/>
          </a:xfrm>
        </p:spPr>
        <p:txBody>
          <a:bodyPr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1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Pharmacological</a:t>
            </a:r>
            <a:endParaRPr kumimoji="0" lang="en-GB" sz="3200" b="1" i="1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- 1.NSAIDs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We </a:t>
            </a:r>
            <a:r>
              <a:rPr kumimoji="0" lang="en-GB" sz="1800" b="1" i="1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recommend</a:t>
            </a: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non-steroidal anti-inflammatory drugs (NSAIDs; oral or topical) or Tramadol for patients with symptomatic osteoarthritis of the knee</a:t>
            </a: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-2.</a:t>
            </a:r>
            <a:r>
              <a:rPr kumimoji="0" lang="en-GB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acetaminophen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We are </a:t>
            </a:r>
            <a:r>
              <a:rPr kumimoji="0" lang="en-GB" sz="1800" b="1" i="1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unable to recommend </a:t>
            </a: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for or against the use of acetaminophen</a:t>
            </a:r>
            <a:r>
              <a:rPr kumimoji="0" lang="en-GB" sz="1800" b="1" i="1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Acetaminophen provides pain relief only without an anti-inflammatory effect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)</a:t>
            </a: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</a:t>
            </a:r>
            <a:r>
              <a:rPr kumimoji="0" lang="en-GB" sz="1800" b="1" i="1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opioids DUE TO DEPENDENCE</a:t>
            </a: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or pain patches for patients with symptomatic osteoarthritis of the knee.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- </a:t>
            </a:r>
            <a:r>
              <a:rPr kumimoji="0" lang="en-GB" sz="2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3.</a:t>
            </a:r>
            <a:r>
              <a:rPr kumimoji="0" lang="en-GB" sz="2800" b="1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glucosamine and chondroitin </a:t>
            </a:r>
            <a:r>
              <a:rPr kumimoji="0" lang="en-GB" sz="2800" b="1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 </a:t>
            </a:r>
            <a:endParaRPr kumimoji="0" lang="en-GB" sz="1800" b="1" i="1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We </a:t>
            </a:r>
            <a:r>
              <a:rPr kumimoji="0" lang="en-GB" sz="1800" b="1" i="1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cannot recommend </a:t>
            </a: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using glucosamine and chondroitin for patients with symptomatic osteoarthritis of the knee.(</a:t>
            </a:r>
            <a:r>
              <a:rPr kumimoji="0" lang="en-GB" sz="1800" b="1" i="1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cause the </a:t>
            </a:r>
            <a:r>
              <a:rPr kumimoji="0" lang="en-GB" sz="1800" b="1" i="1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ptn</a:t>
            </a:r>
            <a:r>
              <a:rPr kumimoji="0" lang="en-GB" sz="1800" b="1" i="1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 will take the medication as amnio-acids not like hyaluronic acid so useless and harmless</a:t>
            </a:r>
          </a:p>
          <a:p>
            <a:pPr marL="0" indent="0">
              <a:buNone/>
            </a:pPr>
            <a:endParaRPr lang="en-US" sz="1200" i="1" dirty="0"/>
          </a:p>
        </p:txBody>
      </p:sp>
      <p:pic>
        <p:nvPicPr>
          <p:cNvPr id="6146" name="Picture 2" descr="Solgar Triple Strength Glucosamine Chondroitin MSM (Shellfish-Fre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648" y="431085"/>
            <a:ext cx="2390502" cy="23905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963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39255"/>
            <a:ext cx="10364451" cy="1230745"/>
          </a:xfrm>
        </p:spPr>
        <p:txBody>
          <a:bodyPr/>
          <a:lstStyle/>
          <a:p>
            <a:r>
              <a:rPr lang="en-US" dirty="0"/>
              <a:t>osteoarthritis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6117" y="1026160"/>
            <a:ext cx="10977803" cy="5831840"/>
          </a:xfrm>
        </p:spPr>
        <p:txBody>
          <a:bodyPr>
            <a:normAutofit fontScale="850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100" b="1" i="0" u="sng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intraarticular (IA)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1</a:t>
            </a:r>
            <a:r>
              <a: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. IA corticosteroids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(We are </a:t>
            </a:r>
            <a:r>
              <a:rPr kumimoji="0" lang="en-GB" sz="1800" b="1" i="1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unable to recommend</a:t>
            </a:r>
            <a:r>
              <a:rPr kumimoji="0" lang="en-GB" sz="1800" b="1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for or against the use of intraarticular (IA) corticosteroids for patients with symptomatic osteoarthritis of the knee)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1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Corticosteroids IA injection will alter the osmolarity of the joint space; the cartilage receives nutrition by diffusion thus altering the nutrition of the hyaline cartilage</a:t>
            </a:r>
            <a:r>
              <a:rPr kumimoji="0" lang="en-US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1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 end stage osteoarthritis</a:t>
            </a:r>
            <a:r>
              <a:rPr kumimoji="0" lang="en-US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when the patient is contraindicated or unwilling to undergo surgery, corticosteroids are used for brief symptomatic relief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1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2. </a:t>
            </a:r>
            <a:r>
              <a:rPr kumimoji="0" lang="en-GB" sz="18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Ia</a:t>
            </a:r>
            <a:r>
              <a: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 hyaluronic acid </a:t>
            </a:r>
            <a:endParaRPr kumimoji="0" lang="en-GB" sz="1800" b="1" i="1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We </a:t>
            </a:r>
            <a:r>
              <a:rPr kumimoji="0" lang="en-GB" sz="1800" b="1" i="1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cannot recommend </a:t>
            </a: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using hyaluronic acid for patients with symptomatic osteoarthritis of the knee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It reduces the pain without regenerating the joint. </a:t>
            </a:r>
            <a:r>
              <a:rPr kumimoji="0" lang="en-GB" sz="1800" b="1" i="1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Pain reduction through acting as a barrier to reduce friction</a:t>
            </a:r>
            <a:endParaRPr kumimoji="0" lang="en-US" sz="1800" b="0" i="1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1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3. PRP</a:t>
            </a:r>
            <a:r>
              <a: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(Platelet-rich plasma)    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Platelet: have granule for growth factor</a:t>
            </a:r>
            <a:endParaRPr kumimoji="0" lang="en-US" sz="1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We are </a:t>
            </a:r>
            <a:r>
              <a:rPr kumimoji="0" lang="en-GB" sz="1800" b="1" i="1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unable to recommend for or against </a:t>
            </a: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growth factor injections and/or platelet rich plasma for patients with symptomatic osteoarthritis of the knee</a:t>
            </a:r>
            <a:r>
              <a:rPr kumimoji="0" lang="en-GB" sz="14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  <a:endParaRPr kumimoji="0" lang="en-US" sz="800" b="0" i="1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7172" name="Picture 4" descr="PRP Treatment Series: Platelet Rich Plasma for Knee P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56" y="5165948"/>
            <a:ext cx="1928117" cy="11738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AQs on Hyaluronic Acid Injections for Knee Arthritis | Seat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79" y="523767"/>
            <a:ext cx="3756204" cy="1492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epo Medrol Injection, For Hospital, Prescription, Rs 50 /pack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317" y="3629715"/>
            <a:ext cx="1696566" cy="16965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895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1120" y="2367092"/>
            <a:ext cx="11206480" cy="3982908"/>
          </a:xfrm>
        </p:spPr>
        <p:txBody>
          <a:bodyPr>
            <a:normAutofit fontScale="850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Operative treatment</a:t>
            </a: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1.arthroscopy with lavage</a:t>
            </a:r>
            <a:endParaRPr kumimoji="0" lang="en-GB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(We </a:t>
            </a:r>
            <a:r>
              <a:rPr kumimoji="0" lang="en-GB" sz="1800" b="1" i="1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cannot recommend </a:t>
            </a:r>
            <a:r>
              <a:rPr kumimoji="0" lang="en-GB" sz="1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performing arthroscopy with lavage and/or debridement in patients with a primary diagnosis of symptomatic osteoarthritis of the knee.)  </a:t>
            </a:r>
            <a:r>
              <a:rPr kumimoji="0" lang="en-GB" sz="1800" b="1" i="1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cause it will  recurrence and you not treat  ,,,,,,,In case of meniscal tear which cause locking of the joint ,you can do lavage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2. Osteotomy</a:t>
            </a:r>
            <a:r>
              <a:rPr kumimoji="0" lang="en-GB" sz="28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  <a:r>
              <a:rPr kumimoji="0" lang="en-GB" sz="2800" b="1" i="1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unloading the narrowed joint space )</a:t>
            </a:r>
            <a:endParaRPr kumimoji="0" lang="en-GB" sz="2800" b="0" i="1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(The practitioner </a:t>
            </a:r>
            <a:r>
              <a: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might perform </a:t>
            </a: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 valgus producing proximal tibial osteotomy in patients with symptomatic medial compartment osteoarthritis of the knee.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sng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Strength of Recommendation</a:t>
            </a:r>
            <a:r>
              <a:rPr kumimoji="0" lang="en-GB" sz="2000" b="1" i="0" u="sng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 Limited</a:t>
            </a: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;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Not done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in elderly patients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 (more than 50yrs), in lateral compartment OA </a:t>
            </a:r>
            <a:endParaRPr kumimoji="0" lang="en-US" sz="1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1200" dirty="0"/>
              <a:t>)</a:t>
            </a:r>
            <a:endParaRPr lang="en-US" sz="1200" dirty="0"/>
          </a:p>
        </p:txBody>
      </p:sp>
      <p:pic>
        <p:nvPicPr>
          <p:cNvPr id="8194" name="Picture 2" descr="Knee arthros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336" y="1066801"/>
            <a:ext cx="3479664" cy="2174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odern Indications, Results, and Global Trends in the Use of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6"/>
          <a:stretch/>
        </p:blipFill>
        <p:spPr bwMode="auto">
          <a:xfrm>
            <a:off x="10881360" y="4236720"/>
            <a:ext cx="1310640" cy="26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145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82880" y="2367092"/>
            <a:ext cx="8971280" cy="3424107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3.Replacement surgery</a:t>
            </a:r>
          </a:p>
          <a:p>
            <a:pPr marL="448056" marR="0" lvl="2" indent="-1778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Indicated in severe OA with pain.</a:t>
            </a:r>
          </a:p>
          <a:p>
            <a:pPr marL="448056" marR="0" lvl="2" indent="-1778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Involves debridement of the joint, removal of the end of the bone and replacing it with a prosthetic.</a:t>
            </a:r>
            <a:endParaRPr kumimoji="0" lang="en-US" sz="16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448056" marR="0" lvl="2" indent="-1778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Surgery lasts for 15 – 20 years (not a lifelong solution)</a:t>
            </a: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  <a:endParaRPr kumimoji="0" lang="en-US" sz="16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242" name="Picture 2" descr="Minimally Invasive Total Knee Arthroplasty | Taipei Veteran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7"/>
          <a:stretch/>
        </p:blipFill>
        <p:spPr bwMode="auto">
          <a:xfrm>
            <a:off x="9763760" y="1281258"/>
            <a:ext cx="2166878" cy="2446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tanding AP pelvic radiograph after left total hip replacement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610" y="3727896"/>
            <a:ext cx="2938418" cy="293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096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+mn-ea"/>
                <a:cs typeface="+mn-cs"/>
              </a:rPr>
              <a:t>4.Arthrodesis : </a:t>
            </a: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uniting of two bones at a joint </a:t>
            </a:r>
            <a:r>
              <a:rPr kumimoji="0" lang="en-US" sz="1400" b="1" i="0" u="none" strike="noStrike" kern="1200" cap="all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aREA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inhibit the joint usually in small joints</a:t>
            </a:r>
          </a:p>
          <a:p>
            <a:pPr marL="91440" marR="0" lvl="0" indent="-13970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prstClr val="black"/>
              </a:buClr>
              <a:buSzPts val="2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Indicated in joints of the hand, feet and ankle</a:t>
            </a: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 </a:t>
            </a:r>
          </a:p>
          <a:p>
            <a:pPr marL="91440" marR="0" lvl="0" indent="-13970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prstClr val="black"/>
              </a:buClr>
              <a:buSzPts val="2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 cases of failed replacement.</a:t>
            </a:r>
          </a:p>
          <a:p>
            <a:pPr marL="91440" marR="0" lvl="0" indent="-13970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prstClr val="black"/>
              </a:buClr>
              <a:buSzPts val="2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It eliminates the joint movement (No motion = no pain)</a:t>
            </a:r>
          </a:p>
        </p:txBody>
      </p:sp>
      <p:pic>
        <p:nvPicPr>
          <p:cNvPr id="11268" name="Picture 4" descr="Arthrodesis Great Toe: A Closer Look | Kansas City Bone &amp; Joint Clin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796" y="1200571"/>
            <a:ext cx="2862219" cy="186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Good knee fusion shown on radiographs (anteroposterior and lateral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3429000"/>
            <a:ext cx="2946400" cy="320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149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254000"/>
            <a:ext cx="11115117" cy="6096000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rgbClr val="A64646"/>
                </a:solidFill>
                <a:latin typeface="Castellar" panose="020A0402060406010301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2059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cartilage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52319" y="2519490"/>
            <a:ext cx="10363826" cy="3424107"/>
          </a:xfrm>
        </p:spPr>
        <p:txBody>
          <a:bodyPr>
            <a:normAutofit/>
          </a:bodyPr>
          <a:lstStyle/>
          <a:p>
            <a:pPr fontAlgn="base"/>
            <a:r>
              <a:rPr lang="en-US" sz="2800" b="1" dirty="0"/>
              <a:t>hyaline or articular cartilage</a:t>
            </a:r>
          </a:p>
          <a:p>
            <a:pPr fontAlgn="base"/>
            <a:r>
              <a:rPr lang="en-US" u="sng" dirty="0" err="1"/>
              <a:t>fibroelastic</a:t>
            </a:r>
            <a:r>
              <a:rPr lang="en-US" u="sng" dirty="0"/>
              <a:t> cartilage </a:t>
            </a:r>
            <a:r>
              <a:rPr lang="en-US" dirty="0"/>
              <a:t>(meniscus)</a:t>
            </a:r>
          </a:p>
          <a:p>
            <a:pPr fontAlgn="base"/>
            <a:r>
              <a:rPr lang="en-US" u="sng" dirty="0"/>
              <a:t>fibrocartilage </a:t>
            </a:r>
            <a:r>
              <a:rPr lang="en-US" dirty="0"/>
              <a:t>(at tendon and ligament insertion into bone)</a:t>
            </a:r>
          </a:p>
          <a:p>
            <a:pPr fontAlgn="base"/>
            <a:r>
              <a:rPr lang="en-US" u="sng" dirty="0"/>
              <a:t>elastic cartilage </a:t>
            </a:r>
            <a:r>
              <a:rPr lang="en-US" dirty="0"/>
              <a:t>(trachea)</a:t>
            </a:r>
          </a:p>
          <a:p>
            <a:pPr fontAlgn="base"/>
            <a:r>
              <a:rPr lang="en-US" u="sng" dirty="0" err="1"/>
              <a:t>physeal</a:t>
            </a:r>
            <a:r>
              <a:rPr lang="en-US" u="sng" dirty="0"/>
              <a:t> cartilage </a:t>
            </a:r>
            <a:r>
              <a:rPr lang="en-US" dirty="0"/>
              <a:t>(growth plate)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Image result for articular cartil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0" r="17790"/>
          <a:stretch/>
        </p:blipFill>
        <p:spPr bwMode="auto">
          <a:xfrm>
            <a:off x="8419069" y="486031"/>
            <a:ext cx="2273645" cy="263499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ligament insertion to bo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2" t="18295" r="-1540" b="6069"/>
          <a:stretch/>
        </p:blipFill>
        <p:spPr bwMode="auto">
          <a:xfrm>
            <a:off x="9337387" y="3482109"/>
            <a:ext cx="2438688" cy="246148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trach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51" y="4079145"/>
            <a:ext cx="1272597" cy="2516661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growth plat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5" b="25050"/>
          <a:stretch/>
        </p:blipFill>
        <p:spPr bwMode="auto">
          <a:xfrm>
            <a:off x="4805482" y="4960970"/>
            <a:ext cx="2857500" cy="163483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662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-408674"/>
            <a:ext cx="10364451" cy="1596177"/>
          </a:xfrm>
        </p:spPr>
        <p:txBody>
          <a:bodyPr/>
          <a:lstStyle/>
          <a:p>
            <a:r>
              <a:rPr lang="en-US" b="1" dirty="0"/>
              <a:t>hyaline or articular cartilage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49330" y="839287"/>
            <a:ext cx="10363826" cy="3424107"/>
          </a:xfrm>
        </p:spPr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sz="180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decreases friction and distributes loads </a:t>
            </a:r>
            <a:r>
              <a:rPr lang="en-US" sz="1200" cap="none" dirty="0">
                <a:solidFill>
                  <a:srgbClr val="22229C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question"/>
              </a:rPr>
              <a:t>  </a:t>
            </a:r>
            <a:r>
              <a:rPr lang="en-US" sz="800" cap="none" dirty="0">
                <a:solidFill>
                  <a:srgbClr val="222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200" cap="none" dirty="0">
                <a:solidFill>
                  <a:srgbClr val="222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 cap="none" dirty="0">
                <a:solidFill>
                  <a:srgbClr val="222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800" cap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sz="180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sz="1800" cap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sz="1400" cap="none" dirty="0">
                <a:latin typeface="Arial" panose="020B0604020202020204" pitchFamily="34" charset="0"/>
                <a:cs typeface="Arial" panose="020B0604020202020204" pitchFamily="34" charset="0"/>
              </a:rPr>
              <a:t>extracellular matrix.</a:t>
            </a:r>
          </a:p>
          <a:p>
            <a:pPr marL="914400" lvl="2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en-US" sz="1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sz="1400" cap="none" dirty="0">
                <a:latin typeface="Arial" panose="020B0604020202020204" pitchFamily="34" charset="0"/>
                <a:cs typeface="Arial" panose="020B0604020202020204" pitchFamily="34" charset="0"/>
              </a:rPr>
              <a:t>Cells.</a:t>
            </a:r>
          </a:p>
          <a:p>
            <a:pPr marL="914400" lvl="2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en-US" sz="1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sz="1400" cap="none" dirty="0">
                <a:latin typeface="Arial" panose="020B0604020202020204" pitchFamily="34" charset="0"/>
                <a:cs typeface="Arial" panose="020B0604020202020204" pitchFamily="34" charset="0"/>
              </a:rPr>
              <a:t>Water.</a:t>
            </a:r>
            <a:r>
              <a:rPr lang="en-US" sz="120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1200" cap="none" dirty="0">
              <a:solidFill>
                <a:srgbClr val="2222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01336" y="2990595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https://www.orthobullets.com/images/question.jpg">
            <a:hlinkClick r:id="rId2" tooltip="ques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-227013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extracellular matrix hyaline cartil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372" y="714841"/>
            <a:ext cx="3728228" cy="2041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orthobullets.com/topic/9017/images/cartilage%20laye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497" y="2898453"/>
            <a:ext cx="4487978" cy="1962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articular cartilage arthroscopy recove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320" y="4640209"/>
            <a:ext cx="3522280" cy="24495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40B13F1-A3FD-4E4A-A3DF-355690B264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56" t="16786" r="32046"/>
          <a:stretch/>
        </p:blipFill>
        <p:spPr>
          <a:xfrm>
            <a:off x="3495888" y="1864591"/>
            <a:ext cx="3315113" cy="429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39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disorder of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synovial joints </a:t>
            </a:r>
            <a:r>
              <a:rPr lang="en-US" dirty="0"/>
              <a:t>in which there is </a:t>
            </a:r>
          </a:p>
          <a:p>
            <a:r>
              <a:rPr lang="en-US" dirty="0"/>
              <a:t>1-progressive softening and disintegration of </a:t>
            </a:r>
            <a:r>
              <a:rPr lang="en-US" b="1" u="sng" dirty="0">
                <a:solidFill>
                  <a:srgbClr val="FF0000"/>
                </a:solidFill>
              </a:rPr>
              <a:t>articular cartilage</a:t>
            </a:r>
          </a:p>
          <a:p>
            <a:r>
              <a:rPr lang="en-US" dirty="0"/>
              <a:t>2- accompanied by new growth of cartilage and bone at the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margins </a:t>
            </a:r>
            <a:r>
              <a:rPr lang="en-US" dirty="0"/>
              <a:t>(osteophytes)</a:t>
            </a:r>
          </a:p>
          <a:p>
            <a:r>
              <a:rPr lang="en-US" dirty="0"/>
              <a:t>3- cyst formation</a:t>
            </a:r>
          </a:p>
          <a:p>
            <a:r>
              <a:rPr lang="en-US" dirty="0"/>
              <a:t>4- sclerosis in the sub-</a:t>
            </a:r>
            <a:r>
              <a:rPr lang="en-US" dirty="0" err="1"/>
              <a:t>chondral</a:t>
            </a:r>
            <a:r>
              <a:rPr lang="en-US" dirty="0"/>
              <a:t> bone, mild </a:t>
            </a:r>
            <a:r>
              <a:rPr lang="en-US" dirty="0" err="1"/>
              <a:t>synovitis</a:t>
            </a:r>
            <a:r>
              <a:rPr lang="en-US" dirty="0"/>
              <a:t> and </a:t>
            </a:r>
          </a:p>
          <a:p>
            <a:r>
              <a:rPr lang="en-US" dirty="0"/>
              <a:t>5- capsular fibrosis.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174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158DD2C3-C549-410E-9C07-470B18290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2D8A56-7804-48F5-873A-B483835CB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D65ABCC-F189-42D0-86E3-83904C500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5933EFC-CE4E-4392-B8FE-6E1A562FB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2FB09B8B-C768-4577-BEF1-532E04585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3774" y="550655"/>
            <a:ext cx="10364452" cy="3690466"/>
          </a:xfrm>
          <a:prstGeom prst="roundRect">
            <a:avLst>
              <a:gd name="adj" fmla="val 483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A0E4FC8-9D4D-1C43-9E8B-27D85A1FD66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10439" t="5466" r="6420" b="6346"/>
          <a:stretch/>
        </p:blipFill>
        <p:spPr>
          <a:xfrm>
            <a:off x="996928" y="752015"/>
            <a:ext cx="4132783" cy="3287745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98BABDE-7543-D042-8EB8-211A0355CE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6" t="22080" b="28930"/>
          <a:stretch/>
        </p:blipFill>
        <p:spPr>
          <a:xfrm>
            <a:off x="5218080" y="2439622"/>
            <a:ext cx="5395929" cy="1796970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E7889A-736D-4F6B-A1BE-05EAEB3E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4" t="46543"/>
          <a:stretch/>
        </p:blipFill>
        <p:spPr>
          <a:xfrm>
            <a:off x="8500434" y="3191932"/>
            <a:ext cx="3686351" cy="366606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6FD5097-CB28-B544-ABA4-30DC774B00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62" t="10526" r="3703" b="39369"/>
          <a:stretch/>
        </p:blipFill>
        <p:spPr>
          <a:xfrm>
            <a:off x="5223295" y="575052"/>
            <a:ext cx="5395929" cy="2046357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B80D2F-7AC5-44E5-A6DA-58CDA7C2A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78"/>
          <a:stretch/>
        </p:blipFill>
        <p:spPr>
          <a:xfrm>
            <a:off x="-2607" y="0"/>
            <a:ext cx="12192000" cy="305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5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Primary</a:t>
            </a:r>
          </a:p>
          <a:p>
            <a:r>
              <a:rPr lang="en-US" dirty="0" err="1"/>
              <a:t>Secondery</a:t>
            </a:r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Risk factors:</a:t>
            </a:r>
          </a:p>
          <a:p>
            <a:pPr marL="457200" lvl="1" indent="0">
              <a:buNone/>
            </a:pPr>
            <a:r>
              <a:rPr lang="en-US" dirty="0"/>
              <a:t>-trauma</a:t>
            </a:r>
          </a:p>
          <a:p>
            <a:pPr marL="457200" lvl="1" indent="0">
              <a:buNone/>
            </a:pPr>
            <a:r>
              <a:rPr lang="en-US" dirty="0"/>
              <a:t>-occupation</a:t>
            </a:r>
          </a:p>
          <a:p>
            <a:pPr marL="457200" lvl="1" indent="0">
              <a:buNone/>
            </a:pPr>
            <a:r>
              <a:rPr lang="en-US" dirty="0"/>
              <a:t>-obesity</a:t>
            </a:r>
          </a:p>
          <a:p>
            <a:pPr marL="457200" lvl="1" indent="0">
              <a:buNone/>
            </a:pPr>
            <a:r>
              <a:rPr lang="en-US" dirty="0"/>
              <a:t>-family history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700E62F-C6A0-C44B-80CD-D97EF584F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2" t="20546" r="5248" b="12036"/>
          <a:stretch/>
        </p:blipFill>
        <p:spPr>
          <a:xfrm>
            <a:off x="4388555" y="2059471"/>
            <a:ext cx="6491112" cy="383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19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844" y="-335039"/>
            <a:ext cx="10364451" cy="1596177"/>
          </a:xfrm>
        </p:spPr>
        <p:txBody>
          <a:bodyPr/>
          <a:lstStyle/>
          <a:p>
            <a:r>
              <a:rPr lang="en-US" dirty="0"/>
              <a:t>osteoarthritis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400" y="2410434"/>
            <a:ext cx="10363826" cy="3424107"/>
          </a:xfrm>
        </p:spPr>
        <p:txBody>
          <a:bodyPr/>
          <a:lstStyle/>
          <a:p>
            <a:r>
              <a:rPr lang="en-US" sz="2400" b="1" dirty="0"/>
              <a:t>Symptoms</a:t>
            </a:r>
            <a:r>
              <a:rPr lang="en-US" dirty="0"/>
              <a:t>:</a:t>
            </a:r>
          </a:p>
          <a:p>
            <a:pPr>
              <a:buFontTx/>
              <a:buChar char="-"/>
            </a:pPr>
            <a:r>
              <a:rPr lang="en-US" dirty="0"/>
              <a:t>Pain</a:t>
            </a:r>
          </a:p>
          <a:p>
            <a:pPr>
              <a:buFontTx/>
              <a:buChar char="-"/>
            </a:pPr>
            <a:r>
              <a:rPr lang="en-US" dirty="0"/>
              <a:t>Deformity</a:t>
            </a:r>
          </a:p>
          <a:p>
            <a:pPr>
              <a:buFontTx/>
              <a:buChar char="-"/>
            </a:pPr>
            <a:r>
              <a:rPr lang="en-US" dirty="0" err="1"/>
              <a:t>Stifness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swelling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847" t="56235" r="57626" b="23321"/>
          <a:stretch/>
        </p:blipFill>
        <p:spPr>
          <a:xfrm>
            <a:off x="10180157" y="1814555"/>
            <a:ext cx="1937857" cy="254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Image result for knee p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19" y="164013"/>
            <a:ext cx="3494737" cy="17473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knee swelling osteoarthri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302" y="4399482"/>
            <a:ext cx="3005298" cy="23087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DA07FF8-5E8D-3B44-8F8A-F4B219D3F1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79" t="4014" r="29532" b="8847"/>
          <a:stretch/>
        </p:blipFill>
        <p:spPr>
          <a:xfrm>
            <a:off x="3412130" y="917221"/>
            <a:ext cx="4469431" cy="56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60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b="1" dirty="0"/>
              <a:t>Signs:</a:t>
            </a:r>
          </a:p>
          <a:p>
            <a:pPr>
              <a:buFontTx/>
              <a:buChar char="-"/>
            </a:pPr>
            <a:r>
              <a:rPr lang="en-US" dirty="0"/>
              <a:t>Tenderness</a:t>
            </a:r>
          </a:p>
          <a:p>
            <a:pPr>
              <a:buFontTx/>
              <a:buChar char="-"/>
            </a:pPr>
            <a:r>
              <a:rPr lang="en-US" dirty="0"/>
              <a:t>Swelling</a:t>
            </a:r>
          </a:p>
          <a:p>
            <a:pPr>
              <a:buFontTx/>
              <a:buChar char="-"/>
            </a:pPr>
            <a:r>
              <a:rPr lang="en-US" dirty="0"/>
              <a:t>Muscle wasting</a:t>
            </a:r>
          </a:p>
          <a:p>
            <a:pPr>
              <a:buFontTx/>
              <a:buChar char="-"/>
            </a:pPr>
            <a:r>
              <a:rPr lang="en-US" dirty="0"/>
              <a:t>Deformity</a:t>
            </a:r>
          </a:p>
          <a:p>
            <a:pPr>
              <a:buFontTx/>
              <a:buChar char="-"/>
            </a:pPr>
            <a:r>
              <a:rPr lang="en-US" dirty="0" err="1"/>
              <a:t>crepetus</a:t>
            </a:r>
            <a:endParaRPr lang="en-US" dirty="0"/>
          </a:p>
        </p:txBody>
      </p:sp>
      <p:pic>
        <p:nvPicPr>
          <p:cNvPr id="2050" name="Picture 2" descr="Image result for joint line tender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59" y="1956037"/>
            <a:ext cx="3682313" cy="24548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muscle was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16" y="3922917"/>
            <a:ext cx="3354285" cy="22389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604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x-ray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292" y="1589902"/>
            <a:ext cx="4509355" cy="4509355"/>
          </a:xfrm>
          <a:prstGeom prst="rect">
            <a:avLst/>
          </a:prstGeom>
        </p:spPr>
      </p:pic>
      <p:pic>
        <p:nvPicPr>
          <p:cNvPr id="3074" name="Picture 2" descr="Image result for osteoarthritis x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494" y="3008998"/>
            <a:ext cx="28575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hallux rigid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81" y="3517556"/>
            <a:ext cx="1702176" cy="296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81639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3187</TotalTime>
  <Words>827</Words>
  <Application>Microsoft Office PowerPoint</Application>
  <PresentationFormat>Widescreen</PresentationFormat>
  <Paragraphs>116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Droplet</vt:lpstr>
      <vt:lpstr>osteoarthritis</vt:lpstr>
      <vt:lpstr>cartilage</vt:lpstr>
      <vt:lpstr>hyaline or articular cartilage</vt:lpstr>
      <vt:lpstr>Definition </vt:lpstr>
      <vt:lpstr>PowerPoint Presentation</vt:lpstr>
      <vt:lpstr>osteoarthritis</vt:lpstr>
      <vt:lpstr>osteoarthritis</vt:lpstr>
      <vt:lpstr>osteoarthritis</vt:lpstr>
      <vt:lpstr>osteoarthritis</vt:lpstr>
      <vt:lpstr>osteoarthritis</vt:lpstr>
      <vt:lpstr>osteoarthritis</vt:lpstr>
      <vt:lpstr>osteoarthritis</vt:lpstr>
      <vt:lpstr>osteoarthritis</vt:lpstr>
      <vt:lpstr>osteoarthritis</vt:lpstr>
      <vt:lpstr>osteoarthritis</vt:lpstr>
      <vt:lpstr>osteoarthritis</vt:lpstr>
      <vt:lpstr>osteoarthritis</vt:lpstr>
      <vt:lpstr>Thank you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osteoarthritis</dc:title>
  <dc:creator>HP</dc:creator>
  <cp:lastModifiedBy>Maysa Mamduh EYALSALMAN</cp:lastModifiedBy>
  <cp:revision>34</cp:revision>
  <dcterms:created xsi:type="dcterms:W3CDTF">2020-03-25T09:11:21Z</dcterms:created>
  <dcterms:modified xsi:type="dcterms:W3CDTF">2023-09-19T04:08:07Z</dcterms:modified>
</cp:coreProperties>
</file>