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1" r:id="rId5"/>
    <p:sldId id="259" r:id="rId6"/>
    <p:sldId id="257" r:id="rId7"/>
    <p:sldId id="264" r:id="rId8"/>
    <p:sldId id="268" r:id="rId9"/>
    <p:sldId id="262" r:id="rId10"/>
    <p:sldId id="266" r:id="rId11"/>
    <p:sldId id="263" r:id="rId12"/>
    <p:sldId id="26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AA159-118F-5C93-5405-F9FF585DF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09992-A2E6-BC35-91A7-98CE997F0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4977-98E3-F7E8-8A90-08538836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0D00A-80DE-E950-ABC5-0653D22C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CD701-A363-D13E-8F41-871BD4FE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1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414E3-6599-3A7F-3B54-78EA9DABB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AC007-FDD2-2E5A-0AB5-FDEB33EF3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004A9-4541-26DC-FBA2-66D6DEFAD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90BBE-6F81-3217-60C1-263BD0914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F1E16-10E3-98E1-775B-0CBC76AD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2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838965-E2C8-728D-98BD-036EE055B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6A594-3010-1F97-1BF7-81F8CA003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ABD6B-8819-B09E-02F0-3CB4A497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9F80F-392F-A6B9-BFA9-AFEA09E51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4C102-3C2D-15DA-3FFF-FEFF586A7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0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16F64-0FEE-9CC1-2BCC-8653E1420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5528A-DFFD-1404-FFCF-137023CCD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3117B-E1BE-9346-81C3-40C7E852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25D9D-1F39-E2ED-0441-B40D30396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436B7-CCD0-84AF-4889-D13EB076B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9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8A2FE-C6D8-231A-41F2-02F1B3F88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D53A-2694-A136-8F37-6F79D8F45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D091-1299-E51D-E9B3-CD1674A62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721D7-CA9F-C257-2148-B8938842D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339F4-D029-4E36-8D37-1F0800CC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2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F890E-8045-96E4-A5BB-42F81323C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901A0-2E80-2A94-A176-6B3336236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0EE05-3BC5-108C-3EC8-E367B2F79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640D6-22CC-E468-003A-7AB16CAAF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DB950E-DEEC-AF16-34F7-CA31125B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2A2AC-047E-93AF-D71A-31D3A2DF5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08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C861E-D7E6-02AC-C19C-852B5F3DC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C2196-B6FB-FB5C-D22C-5BB5A58C7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145AC-B177-59FB-6868-D091A92E4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07B729-8AAE-AAD4-AD63-E6241FDA5B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402EAF-9446-19CD-006F-E5B89860B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8329D5-3160-23D2-418D-CA905A55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0EF4A8-02C3-142C-72B9-D68F46CE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B04C2-5AEA-AD22-A680-E219135FD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8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ADD56-F186-E1C9-C900-D0EC699B5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380F6-0087-C0EC-7ABB-43EE72F1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F56596-6051-9A31-1A16-62211BAC0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6905F-DC29-B8AF-88B3-1CB2A3B54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9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18ACE1-9B10-523D-0973-029142BE0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86F5A7-4779-239E-A808-465C61B3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CF819-2F05-2867-E17E-3B946E840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8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327E1-094B-75BC-0EED-EB2216C19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8F815-A28F-340D-2FC1-1B4851475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D9486-270C-04D2-3BCB-F09711D77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9DFE4-8424-0ED2-7779-C7A2C5F2B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C57C8-28A3-CD7B-44D4-A0014847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F0DB5-E84A-9057-09EA-9A7027784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4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0D372-E8BD-9EE1-D594-44246510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5E3E8F-2A2E-A0CE-40FC-A24A3A569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43220-5B80-BCBB-44F7-56A9898DCF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D1485-B5EE-CC77-1C1D-F7632DEE4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90EFD-99E7-C061-4B9F-612CC706B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AB6C8-0E63-7859-2045-2428B8FBF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6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6281E-7407-CEF2-9EFD-C61B7E7F9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00E6C-B040-E4FD-59DE-644D5D1D0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7C5A0-9E70-DADF-A150-36A0BCA316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7EC5-7CB6-4361-89D3-8A51BC9680EF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F847B-4933-BB12-63D4-BBA1E36354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EE1B7-9517-2097-EC35-F1BE9CC71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52807-87B3-4018-A222-E5240D6E1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1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787E-7B0E-FD87-3AF8-5B0CBDD2B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750" y="1041400"/>
            <a:ext cx="1030605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Acute respiratory distress syndrome</a:t>
            </a:r>
            <a:br>
              <a:rPr lang="en-US" b="1" dirty="0"/>
            </a:br>
            <a:r>
              <a:rPr lang="en-US" b="1" dirty="0"/>
              <a:t>(ARDS)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393D50-9F03-AAB5-5E5F-3DFC391BE2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Presented by :</a:t>
            </a:r>
          </a:p>
          <a:p>
            <a:r>
              <a:rPr lang="en-US" dirty="0"/>
              <a:t>Jonaid al </a:t>
            </a:r>
            <a:r>
              <a:rPr lang="en-US" dirty="0" err="1"/>
              <a:t>jaradat</a:t>
            </a:r>
            <a:endParaRPr lang="en-US" dirty="0"/>
          </a:p>
          <a:p>
            <a:r>
              <a:rPr lang="en-US" dirty="0"/>
              <a:t>Ali al </a:t>
            </a:r>
            <a:r>
              <a:rPr lang="en-US" dirty="0" err="1"/>
              <a:t>kharabsheh</a:t>
            </a:r>
            <a:endParaRPr lang="en-US" dirty="0"/>
          </a:p>
          <a:p>
            <a:r>
              <a:rPr lang="en-US" dirty="0"/>
              <a:t>Ahmad al </a:t>
            </a:r>
            <a:r>
              <a:rPr lang="en-US" dirty="0" err="1"/>
              <a:t>husami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23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286" y="117248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2. Use of a conservative fluid management strategy </a:t>
            </a:r>
            <a:r>
              <a:rPr lang="en-US" dirty="0"/>
              <a:t>(limiting fluid balance after initial resuscitation has been accomplished) improves lung function and decreases the need for mechanical ventilation without increasing rates of cardiovascular or renal failure.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3. Prone positioning for at least 16 hours/day for patients with severe ARDS </a:t>
            </a:r>
            <a:r>
              <a:rPr lang="en-US" dirty="0"/>
              <a:t>(PaO2/FiO2 of less than 150 mm Hg while on FiO2 of 0.6 and PEEP 5 cm H2O or greater) in conjunction with low tidal volumes may reduce mortality from ARDS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E0289F6-9FFF-3B02-86E7-289D952C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874" y="282120"/>
            <a:ext cx="10515600" cy="701675"/>
          </a:xfrm>
        </p:spPr>
        <p:txBody>
          <a:bodyPr/>
          <a:lstStyle/>
          <a:p>
            <a:pPr algn="ctr"/>
            <a:r>
              <a:rPr lang="en-US" b="1" dirty="0"/>
              <a:t>Treatment</a:t>
            </a:r>
          </a:p>
        </p:txBody>
      </p:sp>
    </p:spTree>
    <p:extLst>
      <p:ext uri="{BB962C8B-B14F-4D97-AF65-F5344CB8AC3E}">
        <p14:creationId xmlns:p14="http://schemas.microsoft.com/office/powerpoint/2010/main" val="2091305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289F6-9FFF-3B02-86E7-289D952C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874" y="282120"/>
            <a:ext cx="10515600" cy="701675"/>
          </a:xfrm>
        </p:spPr>
        <p:txBody>
          <a:bodyPr/>
          <a:lstStyle/>
          <a:p>
            <a:pPr algn="ctr"/>
            <a:r>
              <a:rPr lang="en-US" b="1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5E6B0-5AC8-082E-50AF-CBF59D302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08" y="992504"/>
            <a:ext cx="10515600" cy="5981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4. Cis-atracurium infusion in the first 48 hours of mechanical ventilation in patients with severe ARDS </a:t>
            </a:r>
            <a:r>
              <a:rPr lang="en-US" dirty="0"/>
              <a:t>(PaO2/FiO2 of less than 150 mm Hg while on PEEP 5 cm H2O or greater) may also decrease mortality. Increased rates of prolonged neuromuscular weakness were not observed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5. Treat the underlying disease 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6. Corticosteroids to treat late-phase ARDS may be of benefit in carefully selected patients</a:t>
            </a:r>
          </a:p>
        </p:txBody>
      </p:sp>
    </p:spTree>
    <p:extLst>
      <p:ext uri="{BB962C8B-B14F-4D97-AF65-F5344CB8AC3E}">
        <p14:creationId xmlns:p14="http://schemas.microsoft.com/office/powerpoint/2010/main" val="411954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E4E9B-DE79-650B-BE6A-E1B56A15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215" y="278675"/>
            <a:ext cx="10515600" cy="768350"/>
          </a:xfrm>
        </p:spPr>
        <p:txBody>
          <a:bodyPr/>
          <a:lstStyle/>
          <a:p>
            <a:pPr algn="ctr"/>
            <a:r>
              <a:rPr lang="en-US" b="1" dirty="0"/>
              <a:t>Prognosis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76E73-EA22-B503-0CE8-C5DA7D902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204776"/>
            <a:ext cx="10515600" cy="6081713"/>
          </a:xfrm>
        </p:spPr>
        <p:txBody>
          <a:bodyPr>
            <a:normAutofit/>
          </a:bodyPr>
          <a:lstStyle/>
          <a:p>
            <a:r>
              <a:rPr lang="en-US" dirty="0"/>
              <a:t>Overall mortality related to </a:t>
            </a:r>
            <a:r>
              <a:rPr lang="en-US" b="1" u="sng" dirty="0">
                <a:solidFill>
                  <a:srgbClr val="FF0000"/>
                </a:solidFill>
              </a:rPr>
              <a:t>number of organ system failures:</a:t>
            </a:r>
          </a:p>
          <a:p>
            <a:pPr marL="0" indent="0">
              <a:buNone/>
            </a:pPr>
            <a:r>
              <a:rPr lang="en-US" b="1" u="sng" dirty="0">
                <a:solidFill>
                  <a:srgbClr val="FF0000"/>
                </a:solidFill>
              </a:rPr>
              <a:t>1.  Single-organ system failure </a:t>
            </a:r>
            <a:r>
              <a:rPr lang="en-US" dirty="0"/>
              <a:t>mortality rate 25% to 40%</a:t>
            </a:r>
          </a:p>
          <a:p>
            <a:pPr marL="514350" indent="-514350">
              <a:buAutoNum type="arabicPeriod" startAt="2"/>
            </a:pPr>
            <a:r>
              <a:rPr lang="en-US" b="1" u="sng" dirty="0">
                <a:solidFill>
                  <a:srgbClr val="FF0000"/>
                </a:solidFill>
              </a:rPr>
              <a:t>Three-organ system failure </a:t>
            </a:r>
            <a:r>
              <a:rPr lang="en-US" dirty="0"/>
              <a:t>has up to 90% mortality rate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Note: Mortality rates increase with age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Sepsis and multiorgan system failure most common causes of death</a:t>
            </a:r>
          </a:p>
          <a:p>
            <a:r>
              <a:rPr lang="en-US" dirty="0"/>
              <a:t>Rare for patients to die solely from intractable hypoxemia</a:t>
            </a:r>
          </a:p>
        </p:txBody>
      </p:sp>
    </p:spTree>
    <p:extLst>
      <p:ext uri="{BB962C8B-B14F-4D97-AF65-F5344CB8AC3E}">
        <p14:creationId xmlns:p14="http://schemas.microsoft.com/office/powerpoint/2010/main" val="1352246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49" y="815431"/>
            <a:ext cx="11266714" cy="5228318"/>
          </a:xfrm>
        </p:spPr>
        <p:txBody>
          <a:bodyPr/>
          <a:lstStyle/>
          <a:p>
            <a:r>
              <a:rPr lang="en-US" dirty="0"/>
              <a:t>Survivors of ARDS may have long-term sequelae:</a:t>
            </a:r>
          </a:p>
          <a:p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Two thirds of survivors have </a:t>
            </a:r>
            <a:r>
              <a:rPr lang="en-US" b="1" u="sng" dirty="0"/>
              <a:t>minimal to moderate respiratory impairment 1 year after event</a:t>
            </a:r>
          </a:p>
          <a:p>
            <a:pPr marL="514350" indent="-514350">
              <a:buAutoNum type="arabicPeriod"/>
            </a:pPr>
            <a:endParaRPr lang="en-US" b="1" u="sng" dirty="0"/>
          </a:p>
          <a:p>
            <a:pPr marL="0" indent="0">
              <a:buNone/>
            </a:pPr>
            <a:r>
              <a:rPr lang="en-US" dirty="0"/>
              <a:t>2. Recent studies have reported </a:t>
            </a:r>
            <a:r>
              <a:rPr lang="en-US" b="1" u="sng" dirty="0"/>
              <a:t>muscle wasting, weakness, and posttraumatic stress disorder</a:t>
            </a:r>
            <a:r>
              <a:rPr lang="en-US" dirty="0"/>
              <a:t> as late as 1 year after illness in survivors of ARDS. </a:t>
            </a:r>
            <a:r>
              <a:rPr lang="en-US" b="1" u="sng" dirty="0"/>
              <a:t>Only half of the survivors return to work 1 year after discharge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b="1" dirty="0"/>
              <a:t>Some neuromuscular and psychiatric sequelae persist 5 years after hospital discharge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974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85873-A2DD-1E4F-7A8E-012826142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88901"/>
            <a:ext cx="10515600" cy="43497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Pathophysiology of 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F1810-7E70-6A81-A5BC-9F6628ED8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751548"/>
            <a:ext cx="7505700" cy="6496050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0" i="0" dirty="0">
                <a:effectLst/>
                <a:latin typeface="Söhne"/>
              </a:rPr>
              <a:t> ARDS is triggered by various insults to the lungs, such as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direct injury</a:t>
            </a:r>
            <a:r>
              <a:rPr lang="en-US" b="1" i="0" dirty="0">
                <a:solidFill>
                  <a:srgbClr val="FF0000"/>
                </a:solidFill>
                <a:effectLst/>
                <a:latin typeface="Söhne"/>
              </a:rPr>
              <a:t> </a:t>
            </a:r>
            <a:r>
              <a:rPr lang="en-US" b="0" i="0" dirty="0">
                <a:effectLst/>
                <a:latin typeface="Söhne"/>
              </a:rPr>
              <a:t>(</a:t>
            </a:r>
            <a:r>
              <a:rPr lang="en-US" b="1" i="0" dirty="0">
                <a:effectLst/>
                <a:latin typeface="Söhne"/>
              </a:rPr>
              <a:t>e.g., pneumonia, aspiration)</a:t>
            </a:r>
            <a:r>
              <a:rPr lang="en-US" b="0" i="0" dirty="0">
                <a:effectLst/>
                <a:latin typeface="Söhne"/>
              </a:rPr>
              <a:t> or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indirect injury</a:t>
            </a:r>
            <a:r>
              <a:rPr lang="en-US" b="1" i="0" dirty="0">
                <a:solidFill>
                  <a:srgbClr val="FF0000"/>
                </a:solidFill>
                <a:effectLst/>
                <a:latin typeface="Söhne"/>
              </a:rPr>
              <a:t> </a:t>
            </a:r>
            <a:r>
              <a:rPr lang="en-US" b="0" i="0" dirty="0">
                <a:effectLst/>
                <a:latin typeface="Söhne"/>
              </a:rPr>
              <a:t>(</a:t>
            </a:r>
            <a:r>
              <a:rPr lang="en-US" b="1" i="0" dirty="0">
                <a:effectLst/>
                <a:latin typeface="Söhne"/>
              </a:rPr>
              <a:t>e.g., sepsis, pancreatitis).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effectLst/>
                <a:latin typeface="Söhne"/>
              </a:rPr>
              <a:t> The underlying injury or inflammation causes the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release of inflammatory mediators</a:t>
            </a:r>
            <a:r>
              <a:rPr lang="en-US" b="0" i="0" dirty="0">
                <a:effectLst/>
                <a:latin typeface="Söhne"/>
              </a:rPr>
              <a:t>, such as cytokines and chemokines.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effectLst/>
                <a:latin typeface="Söhne"/>
              </a:rPr>
              <a:t> These inflammatory mediators activate immune cells, such as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neutrophils, to migrate into the lung tissue.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effectLst/>
                <a:latin typeface="Söhne"/>
              </a:rPr>
              <a:t> The activated immune cells release additional inflammatory mediators and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reactive oxygen species.</a:t>
            </a:r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5D04AE-5011-AA50-A5AC-4AA4D51C6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246414"/>
            <a:ext cx="4543425" cy="464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89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223" y="582522"/>
            <a:ext cx="11269219" cy="58827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Söhne"/>
              </a:rPr>
              <a:t>5. The inflammation and oxidative stress lead to </a:t>
            </a:r>
            <a:r>
              <a:rPr lang="en-US" b="1" u="sng" dirty="0">
                <a:solidFill>
                  <a:srgbClr val="FF0000"/>
                </a:solidFill>
                <a:latin typeface="Söhne"/>
              </a:rPr>
              <a:t>damage to the             endothelial and epithelial cells (</a:t>
            </a:r>
            <a:r>
              <a:rPr lang="en-US" b="1" dirty="0">
                <a:latin typeface="Söhne"/>
              </a:rPr>
              <a:t>including type 2 </a:t>
            </a:r>
            <a:r>
              <a:rPr lang="en-US" b="1" dirty="0" err="1">
                <a:latin typeface="Söhne"/>
              </a:rPr>
              <a:t>pneumocytes</a:t>
            </a:r>
            <a:r>
              <a:rPr lang="en-US" b="1" dirty="0">
                <a:latin typeface="Söhne"/>
              </a:rPr>
              <a:t> that synthesize the surfactant &gt; collapse of alveoli</a:t>
            </a:r>
            <a:r>
              <a:rPr lang="en-US" b="1" u="sng" dirty="0">
                <a:solidFill>
                  <a:srgbClr val="FF0000"/>
                </a:solidFill>
                <a:latin typeface="Söhne"/>
              </a:rPr>
              <a:t>)</a:t>
            </a:r>
            <a:r>
              <a:rPr lang="en-US" dirty="0">
                <a:latin typeface="Söhne"/>
              </a:rPr>
              <a:t> that make up the alveolar-capillary membrane.</a:t>
            </a:r>
          </a:p>
          <a:p>
            <a:pPr marL="0" indent="0">
              <a:buNone/>
            </a:pPr>
            <a:endParaRPr lang="en-US" dirty="0">
              <a:latin typeface="Söhne"/>
            </a:endParaRPr>
          </a:p>
          <a:p>
            <a:pPr marL="0" indent="0">
              <a:buNone/>
            </a:pPr>
            <a:r>
              <a:rPr lang="en-US" dirty="0">
                <a:latin typeface="Söhne"/>
              </a:rPr>
              <a:t>6. This damage can cause gaps or pores to form in the membrane, </a:t>
            </a:r>
            <a:r>
              <a:rPr lang="en-US" b="1" u="sng" dirty="0">
                <a:solidFill>
                  <a:srgbClr val="FF0000"/>
                </a:solidFill>
                <a:latin typeface="Söhne"/>
              </a:rPr>
              <a:t>allowing fluid and protein to leak out of the blood vessels</a:t>
            </a:r>
            <a:r>
              <a:rPr lang="en-US" dirty="0">
                <a:latin typeface="Söhne"/>
              </a:rPr>
              <a:t> and into the alveoli.</a:t>
            </a:r>
          </a:p>
          <a:p>
            <a:pPr marL="0" indent="0">
              <a:buNone/>
            </a:pPr>
            <a:endParaRPr lang="en-US" dirty="0">
              <a:latin typeface="Söhne"/>
            </a:endParaRPr>
          </a:p>
          <a:p>
            <a:pPr marL="0" indent="0">
              <a:buNone/>
            </a:pPr>
            <a:r>
              <a:rPr lang="en-US" dirty="0">
                <a:latin typeface="Söhne"/>
              </a:rPr>
              <a:t>7. The accumulation of protein-rich edema fluid in the alveoli </a:t>
            </a:r>
            <a:r>
              <a:rPr lang="en-US" b="1" u="sng" dirty="0">
                <a:solidFill>
                  <a:srgbClr val="FF0000"/>
                </a:solidFill>
                <a:latin typeface="Söhne"/>
              </a:rPr>
              <a:t>impairs gas exchange by creating a diffusion barrier</a:t>
            </a:r>
            <a:r>
              <a:rPr lang="en-US" dirty="0">
                <a:latin typeface="Söhne"/>
              </a:rPr>
              <a:t> between the alveoli and the capillaries.</a:t>
            </a:r>
          </a:p>
          <a:p>
            <a:pPr marL="0" indent="0">
              <a:buNone/>
            </a:pPr>
            <a:br>
              <a:rPr lang="en-US" dirty="0">
                <a:latin typeface="Söhne"/>
              </a:rPr>
            </a:br>
            <a:r>
              <a:rPr lang="en-US" dirty="0">
                <a:latin typeface="Söhne"/>
              </a:rPr>
              <a:t>8. The impaired gas exchange can lead to </a:t>
            </a:r>
            <a:r>
              <a:rPr lang="en-US" b="1" u="sng" dirty="0">
                <a:solidFill>
                  <a:srgbClr val="FF0000"/>
                </a:solidFill>
                <a:latin typeface="Söhne"/>
              </a:rPr>
              <a:t>hypoxemia and respiratory failure.</a:t>
            </a:r>
          </a:p>
          <a:p>
            <a:pPr marL="0" indent="0">
              <a:buNone/>
            </a:pPr>
            <a:endParaRPr lang="en-US" b="1" u="sng" dirty="0">
              <a:solidFill>
                <a:srgbClr val="FF0000"/>
              </a:solidFill>
              <a:latin typeface="Söhne"/>
            </a:endParaRPr>
          </a:p>
          <a:p>
            <a:pPr marL="0" indent="0">
              <a:buNone/>
            </a:pPr>
            <a:r>
              <a:rPr lang="en-US" dirty="0">
                <a:latin typeface="Söhne"/>
              </a:rPr>
              <a:t>9. The inflammatory response can also </a:t>
            </a:r>
            <a:r>
              <a:rPr lang="en-US" b="1" u="sng" dirty="0">
                <a:solidFill>
                  <a:srgbClr val="FF0000"/>
                </a:solidFill>
                <a:latin typeface="Söhne"/>
              </a:rPr>
              <a:t>activate the coagulation system</a:t>
            </a:r>
            <a:r>
              <a:rPr lang="en-US" dirty="0">
                <a:latin typeface="Söhne"/>
              </a:rPr>
              <a:t>, leading to the formation of </a:t>
            </a:r>
            <a:r>
              <a:rPr lang="en-US" dirty="0" err="1">
                <a:latin typeface="Söhne"/>
              </a:rPr>
              <a:t>microthrombi</a:t>
            </a:r>
            <a:r>
              <a:rPr lang="en-US" dirty="0">
                <a:latin typeface="Söhne"/>
              </a:rPr>
              <a:t> in the capillaries.</a:t>
            </a:r>
          </a:p>
          <a:p>
            <a:pPr marL="0" indent="0">
              <a:buNone/>
            </a:pPr>
            <a:endParaRPr lang="en-US" dirty="0">
              <a:latin typeface="Söhn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56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85873-A2DD-1E4F-7A8E-012826142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515600" cy="815975"/>
          </a:xfrm>
        </p:spPr>
        <p:txBody>
          <a:bodyPr/>
          <a:lstStyle/>
          <a:p>
            <a:pPr algn="ctr"/>
            <a:r>
              <a:rPr lang="en-US" b="1" dirty="0"/>
              <a:t>Pathophysiology of 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F1810-7E70-6A81-A5BC-9F6628ED8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704850"/>
            <a:ext cx="7410450" cy="62531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dirty="0">
                <a:effectLst/>
                <a:latin typeface="Söhne"/>
              </a:rPr>
              <a:t>10. The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microthrombi can further impair gas exchange </a:t>
            </a:r>
            <a:r>
              <a:rPr lang="en-US" b="0" i="0" dirty="0">
                <a:effectLst/>
                <a:latin typeface="Söhne"/>
              </a:rPr>
              <a:t>by reducing the surface area available for gas exchange and increasing the diffusion distance.</a:t>
            </a:r>
          </a:p>
          <a:p>
            <a:pPr marL="0" indent="0" algn="l">
              <a:buNone/>
            </a:pPr>
            <a:r>
              <a:rPr lang="en-US" b="0" i="0" dirty="0">
                <a:effectLst/>
                <a:latin typeface="Söhne"/>
              </a:rPr>
              <a:t>11. Over time, the lung tissue undergoes a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repair and remodeling process.</a:t>
            </a:r>
          </a:p>
          <a:p>
            <a:pPr marL="0" indent="0" algn="l">
              <a:buNone/>
            </a:pPr>
            <a:r>
              <a:rPr lang="en-US" b="0" i="0" dirty="0">
                <a:effectLst/>
                <a:latin typeface="Söhne"/>
              </a:rPr>
              <a:t>12. This process can involve the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Söhne"/>
              </a:rPr>
              <a:t>deposition of collagen and other extracellular matrix proteins</a:t>
            </a:r>
            <a:r>
              <a:rPr lang="en-US" b="0" i="0" dirty="0">
                <a:effectLst/>
                <a:latin typeface="Söhne"/>
              </a:rPr>
              <a:t>.</a:t>
            </a:r>
          </a:p>
          <a:p>
            <a:pPr marL="0" indent="0" algn="l">
              <a:buNone/>
            </a:pPr>
            <a:r>
              <a:rPr lang="en-US" b="0" i="0" dirty="0">
                <a:effectLst/>
                <a:latin typeface="Söhne"/>
              </a:rPr>
              <a:t>13. Excessive fibrosis can impair lung function and lead to long-term complications such as pulmonary hypertension and right heart failure.</a:t>
            </a:r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0B6B4D9-8B53-ED99-7D3D-851D190EB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7892" y="1028700"/>
            <a:ext cx="4277994" cy="437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553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23D81-40F0-B6FF-E22E-0A776A5B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-1"/>
            <a:ext cx="10515600" cy="981075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195E-8E83-CCF6-F0C7-D17001C65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290638"/>
            <a:ext cx="10972800" cy="5300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1. Infectious causes:  </a:t>
            </a:r>
            <a:r>
              <a:rPr lang="en-US" dirty="0"/>
              <a:t>Sepsis &amp; pneumonia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2. Aspiration: </a:t>
            </a:r>
            <a:r>
              <a:rPr lang="en-US" dirty="0"/>
              <a:t>Aspiration occurs when food, liquid, or vomit.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3. Inhalation injury: </a:t>
            </a:r>
            <a:r>
              <a:rPr lang="en-US" dirty="0"/>
              <a:t>Inhalation of toxic gases or smoke.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4. Pancreatitis: </a:t>
            </a:r>
            <a:r>
              <a:rPr lang="en-US" dirty="0"/>
              <a:t>Severe inflammation of the pancreas can cause inflammation throughout the body, including the lungs, leading to ARDS.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5. Drug overdose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6. Trauma: </a:t>
            </a:r>
            <a:r>
              <a:rPr lang="en-US" dirty="0"/>
              <a:t>Trauma to the chest, such as a severe injury or a car accident.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7. Blood transfusions: </a:t>
            </a:r>
            <a:r>
              <a:rPr lang="en-US" dirty="0"/>
              <a:t>In rare cases, blood transfusions can cause an immune reaction that can lead to ARDS.</a:t>
            </a:r>
          </a:p>
        </p:txBody>
      </p:sp>
    </p:spTree>
    <p:extLst>
      <p:ext uri="{BB962C8B-B14F-4D97-AF65-F5344CB8AC3E}">
        <p14:creationId xmlns:p14="http://schemas.microsoft.com/office/powerpoint/2010/main" val="327261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gure, Figure 1: Depicting the Berlin...] - StatPearls - NCBI Bookshelf">
            <a:extLst>
              <a:ext uri="{FF2B5EF4-FFF2-40B4-BE49-F238E27FC236}">
                <a16:creationId xmlns:a16="http://schemas.microsoft.com/office/drawing/2014/main" id="{C4C02A59-8894-E0A7-F280-29917181D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44" y="142873"/>
            <a:ext cx="7620000" cy="657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cute respiratory distress syndrome - Wikipedia">
            <a:extLst>
              <a:ext uri="{FF2B5EF4-FFF2-40B4-BE49-F238E27FC236}">
                <a16:creationId xmlns:a16="http://schemas.microsoft.com/office/drawing/2014/main" id="{0A2719D9-7322-CA31-6692-F759900BF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756" y="1172403"/>
            <a:ext cx="4579244" cy="4323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020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49DA6-078B-D07A-2E0C-CAFECDE7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90" y="243840"/>
            <a:ext cx="10515600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Work-up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A84B1-0B06-0E05-ED50-BFFE9282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615" y="1318668"/>
            <a:ext cx="10515600" cy="515778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Arterial blood gas analysis: </a:t>
            </a:r>
            <a:r>
              <a:rPr lang="en-US" dirty="0"/>
              <a:t>to assess oxygenation status and acid-base balance.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2. Chest X-ray: </a:t>
            </a:r>
            <a:r>
              <a:rPr lang="en-US" dirty="0"/>
              <a:t>to evaluate the extent and distribution of lung involvement and monitor response to treatment.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3. Computed tomography (CT) scan of the chest</a:t>
            </a:r>
            <a:r>
              <a:rPr lang="en-US" dirty="0"/>
              <a:t>: may be used to further evaluate the extent and distribution of lung involvement and help guide management decisions.</a:t>
            </a:r>
          </a:p>
        </p:txBody>
      </p:sp>
    </p:spTree>
    <p:extLst>
      <p:ext uri="{BB962C8B-B14F-4D97-AF65-F5344CB8AC3E}">
        <p14:creationId xmlns:p14="http://schemas.microsoft.com/office/powerpoint/2010/main" val="936530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577" y="1137647"/>
            <a:ext cx="10674532" cy="53589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4. Laboratory tests: </a:t>
            </a:r>
            <a:r>
              <a:rPr lang="en-US" dirty="0"/>
              <a:t>to assess for underlying causes of ARDS, such as blood cultures to identify bacterial or fungal infections, and serologic testing for viruses or other pathogens.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5. Echocardiography: </a:t>
            </a:r>
            <a:r>
              <a:rPr lang="en-US" dirty="0"/>
              <a:t>may be performed to assess for the presence of pulmonary hypertension or right ventricular dysfunction, which can occur as a complication of ARDS.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6. Pulmonary capillary wedge pressure:</a:t>
            </a:r>
            <a:r>
              <a:rPr lang="en-US" dirty="0"/>
              <a:t> PCWP value of less than or equal to 18 mmHg is typically considered normal and suggests that the cause of respiratory failure is unlikely to be cardiogenic.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D49DA6-078B-D07A-2E0C-CAFECDE7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90" y="243840"/>
            <a:ext cx="10515600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Work-up</a:t>
            </a:r>
          </a:p>
        </p:txBody>
      </p:sp>
    </p:spTree>
    <p:extLst>
      <p:ext uri="{BB962C8B-B14F-4D97-AF65-F5344CB8AC3E}">
        <p14:creationId xmlns:p14="http://schemas.microsoft.com/office/powerpoint/2010/main" val="3221260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6D00A-8034-2FFC-4628-239A7D3E8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087"/>
            <a:ext cx="10515600" cy="61595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E5696-73FD-2E92-3350-FC2ABEEAD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921543"/>
            <a:ext cx="6096000" cy="53768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1. Use lung-protective ventilatory strategy</a:t>
            </a:r>
          </a:p>
          <a:p>
            <a:pPr marL="0" indent="0">
              <a:buNone/>
            </a:pPr>
            <a:r>
              <a:rPr lang="en-US" b="1" u="sng" dirty="0"/>
              <a:t>Small tidal volumes (6 mL/kg) coupled with low plateau pressures (less than 30 cm H2O):</a:t>
            </a:r>
            <a:r>
              <a:rPr lang="en-US" dirty="0"/>
              <a:t> help to minimize ventilator-induced lung injury</a:t>
            </a:r>
          </a:p>
          <a:p>
            <a:pPr marL="0" indent="0">
              <a:buNone/>
            </a:pPr>
            <a:r>
              <a:rPr lang="en-US" dirty="0"/>
              <a:t>■ This approach decreases mortality from ARDS, reduces incidence of multiorgan system failure, and decreases measures of local and systemic inflammation</a:t>
            </a:r>
          </a:p>
          <a:p>
            <a:pPr marL="0" indent="0">
              <a:buNone/>
            </a:pPr>
            <a:r>
              <a:rPr lang="en-US" dirty="0"/>
              <a:t>■ </a:t>
            </a:r>
            <a:r>
              <a:rPr lang="en-US" b="1" dirty="0">
                <a:solidFill>
                  <a:srgbClr val="FF0000"/>
                </a:solidFill>
              </a:rPr>
              <a:t>Positive end-expiratory pressure (PEEP) </a:t>
            </a:r>
            <a:r>
              <a:rPr lang="en-US" dirty="0"/>
              <a:t>is important to prevent collapse of the alveoli. </a:t>
            </a:r>
          </a:p>
        </p:txBody>
      </p:sp>
      <p:pic>
        <p:nvPicPr>
          <p:cNvPr id="3074" name="Picture 2" descr="CORE IM on Twitter: &quot;4/ You'll need to set minute ventilation (MV = tidal  volume x respiratory rate) -Try to approximate pre-intubation MV (not  always possible) -Use low tidal volume ventilation (4-8">
            <a:extLst>
              <a:ext uri="{FF2B5EF4-FFF2-40B4-BE49-F238E27FC236}">
                <a16:creationId xmlns:a16="http://schemas.microsoft.com/office/drawing/2014/main" id="{92CC1DC1-B5AC-F141-D52F-695AD4F63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1245393"/>
            <a:ext cx="5666725" cy="436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69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960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Söhne</vt:lpstr>
      <vt:lpstr>Office Theme</vt:lpstr>
      <vt:lpstr>Acute respiratory distress syndrome (ARDS)</vt:lpstr>
      <vt:lpstr>Pathophysiology of ARDS</vt:lpstr>
      <vt:lpstr>PowerPoint Presentation</vt:lpstr>
      <vt:lpstr>Pathophysiology of ARDS</vt:lpstr>
      <vt:lpstr>Causes</vt:lpstr>
      <vt:lpstr>PowerPoint Presentation</vt:lpstr>
      <vt:lpstr>Work-up</vt:lpstr>
      <vt:lpstr>Work-up</vt:lpstr>
      <vt:lpstr>Treatment</vt:lpstr>
      <vt:lpstr>Treatment</vt:lpstr>
      <vt:lpstr>Treatment</vt:lpstr>
      <vt:lpstr>Prognosis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ARDS</dc:title>
  <dc:creator>Laith Mazin Haddadin</dc:creator>
  <cp:lastModifiedBy>Jonaid Aljaradat</cp:lastModifiedBy>
  <cp:revision>8</cp:revision>
  <dcterms:created xsi:type="dcterms:W3CDTF">2023-04-14T23:08:05Z</dcterms:created>
  <dcterms:modified xsi:type="dcterms:W3CDTF">2024-10-02T17:47:04Z</dcterms:modified>
</cp:coreProperties>
</file>