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3"/>
    <p:sldMasterId id="2147483676" r:id="rId4"/>
    <p:sldMasterId id="2147483679" r:id="rId5"/>
    <p:sldMasterId id="2147483687" r:id="rId6"/>
    <p:sldMasterId id="2147483689" r:id="rId7"/>
    <p:sldMasterId id="2147483691" r:id="rId8"/>
    <p:sldMasterId id="2147483693" r:id="rId9"/>
  </p:sldMasterIdLst>
  <p:notesMasterIdLst>
    <p:notesMasterId r:id="rId49"/>
  </p:notesMasterIdLst>
  <p:sldIdLst>
    <p:sldId id="296" r:id="rId10"/>
    <p:sldId id="304" r:id="rId11"/>
    <p:sldId id="261" r:id="rId12"/>
    <p:sldId id="257" r:id="rId13"/>
    <p:sldId id="260" r:id="rId14"/>
    <p:sldId id="259" r:id="rId15"/>
    <p:sldId id="264" r:id="rId16"/>
    <p:sldId id="263" r:id="rId17"/>
    <p:sldId id="265" r:id="rId18"/>
    <p:sldId id="266" r:id="rId19"/>
    <p:sldId id="267" r:id="rId20"/>
    <p:sldId id="268" r:id="rId21"/>
    <p:sldId id="269" r:id="rId22"/>
    <p:sldId id="270" r:id="rId23"/>
    <p:sldId id="305" r:id="rId24"/>
    <p:sldId id="306" r:id="rId25"/>
    <p:sldId id="271" r:id="rId26"/>
    <p:sldId id="272" r:id="rId27"/>
    <p:sldId id="299" r:id="rId28"/>
    <p:sldId id="273" r:id="rId29"/>
    <p:sldId id="274" r:id="rId30"/>
    <p:sldId id="275" r:id="rId31"/>
    <p:sldId id="276" r:id="rId32"/>
    <p:sldId id="278" r:id="rId33"/>
    <p:sldId id="281" r:id="rId34"/>
    <p:sldId id="282" r:id="rId35"/>
    <p:sldId id="303" r:id="rId36"/>
    <p:sldId id="283" r:id="rId37"/>
    <p:sldId id="308" r:id="rId38"/>
    <p:sldId id="279" r:id="rId39"/>
    <p:sldId id="307" r:id="rId40"/>
    <p:sldId id="280" r:id="rId41"/>
    <p:sldId id="287" r:id="rId42"/>
    <p:sldId id="300" r:id="rId43"/>
    <p:sldId id="288" r:id="rId44"/>
    <p:sldId id="291" r:id="rId45"/>
    <p:sldId id="292" r:id="rId46"/>
    <p:sldId id="302" r:id="rId47"/>
    <p:sldId id="293" r:id="rId4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r" defTabSz="914400" rtl="1"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r" defTabSz="914400" rtl="1"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r" defTabSz="914400" rtl="1"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r" defTabSz="914400" rtl="1"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55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4" autoAdjust="0"/>
    <p:restoredTop sz="95578" autoAdjust="0"/>
  </p:normalViewPr>
  <p:slideViewPr>
    <p:cSldViewPr snapToObjects="1">
      <p:cViewPr varScale="1">
        <p:scale>
          <a:sx n="74" d="100"/>
          <a:sy n="74" d="100"/>
        </p:scale>
        <p:origin x="1278"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2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presProps" Target="presProps.xml"/><Relationship Id="rId7" Type="http://schemas.openxmlformats.org/officeDocument/2006/relationships/slideMaster" Target="slideMasters/slideMaster5.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ableStyles" Target="tableStyles.xml"/><Relationship Id="rId5" Type="http://schemas.openxmlformats.org/officeDocument/2006/relationships/slideMaster" Target="slideMasters/slideMaster3.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Master" Target="slideMasters/slideMaster7.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8" Type="http://schemas.openxmlformats.org/officeDocument/2006/relationships/slideMaster" Target="slideMasters/slideMaster6.xml"/><Relationship Id="rId51" Type="http://schemas.openxmlformats.org/officeDocument/2006/relationships/viewProps" Target="viewProps.xml"/><Relationship Id="rId3" Type="http://schemas.openxmlformats.org/officeDocument/2006/relationships/slideMaster" Target="slideMasters/slideMaster1.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4.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Calibri"/>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9FC63885-F572-454E-99C8-4FD7C5D692EE}" type="datetimeFigureOut">
              <a:rPr lang="en-US"/>
              <a:pPr>
                <a:defRPr/>
              </a:pPr>
              <a:t>11/9/2022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Calibri"/>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454B3E72-3A61-41C4-99A0-BDD12008B3BF}" type="slidenum">
              <a:rPr lang="en-US" altLang="ar-JO"/>
              <a:pPr>
                <a:defRPr/>
              </a:pPr>
              <a:t>‹#›</a:t>
            </a:fld>
            <a:endParaRPr lang="en-US" altLang="ar-JO"/>
          </a:p>
        </p:txBody>
      </p:sp>
    </p:spTree>
    <p:extLst>
      <p:ext uri="{BB962C8B-B14F-4D97-AF65-F5344CB8AC3E}">
        <p14:creationId xmlns:p14="http://schemas.microsoft.com/office/powerpoint/2010/main" val="156065414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JO" altLang="ar-JO">
              <a:ea typeface="ＭＳ Ｐゴシック" panose="020B0600070205080204" pitchFamily="34" charset="-128"/>
            </a:endParaRP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F10D124-4863-4815-AB98-FC5484AEE8F9}" type="slidenum">
              <a:rPr lang="en-US" altLang="ar-JO" sz="1200" smtClean="0">
                <a:latin typeface="Calibri" panose="020F0502020204030204" pitchFamily="34" charset="0"/>
              </a:rPr>
              <a:pPr/>
              <a:t>1</a:t>
            </a:fld>
            <a:endParaRPr lang="en-US" altLang="ar-JO" sz="1200">
              <a:latin typeface="Calibri" panose="020F0502020204030204" pitchFamily="34" charset="0"/>
            </a:endParaRPr>
          </a:p>
        </p:txBody>
      </p:sp>
    </p:spTree>
    <p:extLst>
      <p:ext uri="{BB962C8B-B14F-4D97-AF65-F5344CB8AC3E}">
        <p14:creationId xmlns:p14="http://schemas.microsoft.com/office/powerpoint/2010/main" val="2042409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7E819337-FA23-4555-8182-B64623EC3BFC}" type="slidenum">
              <a:rPr lang="en-US" altLang="ar-JO" smtClean="0">
                <a:latin typeface="Times" panose="02020603050405020304" pitchFamily="18" charset="0"/>
              </a:rPr>
              <a:pPr eaLnBrk="0" hangingPunct="0">
                <a:spcBef>
                  <a:spcPct val="0"/>
                </a:spcBef>
              </a:pPr>
              <a:t>10</a:t>
            </a:fld>
            <a:endParaRPr lang="en-US" altLang="ar-JO">
              <a:latin typeface="Times" panose="02020603050405020304" pitchFamily="18" charset="0"/>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JO" altLang="ar-JO">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378321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C0B2060C-3FD5-49E4-B19E-28275EE7183C}" type="slidenum">
              <a:rPr lang="en-US" altLang="ar-JO" smtClean="0">
                <a:latin typeface="Times" panose="02020603050405020304" pitchFamily="18" charset="0"/>
              </a:rPr>
              <a:pPr eaLnBrk="0" hangingPunct="0">
                <a:spcBef>
                  <a:spcPct val="0"/>
                </a:spcBef>
              </a:pPr>
              <a:t>11</a:t>
            </a:fld>
            <a:endParaRPr lang="en-US" altLang="ar-JO">
              <a:latin typeface="Times" panose="02020603050405020304" pitchFamily="18" charset="0"/>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JO" altLang="ar-JO">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616212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6A674E89-3CBB-4D52-940E-CF3102382A2E}" type="slidenum">
              <a:rPr lang="en-US" altLang="ar-JO" smtClean="0">
                <a:latin typeface="Times" panose="02020603050405020304" pitchFamily="18" charset="0"/>
              </a:rPr>
              <a:pPr eaLnBrk="0" hangingPunct="0">
                <a:spcBef>
                  <a:spcPct val="0"/>
                </a:spcBef>
              </a:pPr>
              <a:t>12</a:t>
            </a:fld>
            <a:endParaRPr lang="en-US" altLang="ar-JO">
              <a:latin typeface="Times" panose="02020603050405020304" pitchFamily="18"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indent="-457200" eaLnBrk="1" hangingPunct="1"/>
            <a:r>
              <a:rPr lang="en-US" altLang="ar-JO">
                <a:ea typeface="ＭＳ Ｐゴシック" panose="020B0600070205080204" pitchFamily="34" charset="-128"/>
                <a:cs typeface="Calibri" panose="020F0502020204030204" pitchFamily="34" charset="0"/>
              </a:rPr>
              <a:t>P = [  ] RT </a:t>
            </a:r>
            <a:endParaRPr lang="el-GR" altLang="ar-JO">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1661748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758D05C0-A980-4CF2-9C54-FBFAECA01A2D}" type="slidenum">
              <a:rPr lang="en-US" altLang="ar-JO" smtClean="0">
                <a:latin typeface="Times" panose="02020603050405020304" pitchFamily="18" charset="0"/>
              </a:rPr>
              <a:pPr eaLnBrk="0" hangingPunct="0">
                <a:spcBef>
                  <a:spcPct val="0"/>
                </a:spcBef>
              </a:pPr>
              <a:t>13</a:t>
            </a:fld>
            <a:endParaRPr lang="en-US" altLang="ar-JO">
              <a:latin typeface="Times" panose="02020603050405020304" pitchFamily="18"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JO" altLang="ar-JO">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140103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21AD59EF-3A02-444A-B1FE-D69B53AA4BA3}" type="slidenum">
              <a:rPr lang="en-US" altLang="ar-JO" smtClean="0">
                <a:latin typeface="Times" panose="02020603050405020304" pitchFamily="18" charset="0"/>
              </a:rPr>
              <a:pPr eaLnBrk="0" hangingPunct="0">
                <a:spcBef>
                  <a:spcPct val="0"/>
                </a:spcBef>
              </a:pPr>
              <a:t>14</a:t>
            </a:fld>
            <a:endParaRPr lang="en-US" altLang="ar-JO">
              <a:latin typeface="Times" panose="02020603050405020304" pitchFamily="18"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JO" altLang="ar-JO">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254715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D227AA33-B065-4564-9B89-3618F8242530}" type="slidenum">
              <a:rPr lang="en-US" altLang="ar-JO" smtClean="0">
                <a:latin typeface="Times" panose="02020603050405020304" pitchFamily="18" charset="0"/>
              </a:rPr>
              <a:pPr eaLnBrk="0" hangingPunct="0">
                <a:spcBef>
                  <a:spcPct val="0"/>
                </a:spcBef>
              </a:pPr>
              <a:t>17</a:t>
            </a:fld>
            <a:endParaRPr lang="en-US" altLang="ar-JO">
              <a:latin typeface="Times" panose="02020603050405020304" pitchFamily="18"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JO" altLang="ar-JO">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019269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24918C17-6C83-4CFA-B46F-1226400E1FD7}" type="slidenum">
              <a:rPr lang="en-US" altLang="ar-JO" smtClean="0">
                <a:latin typeface="Times" panose="02020603050405020304" pitchFamily="18" charset="0"/>
              </a:rPr>
              <a:pPr eaLnBrk="0" hangingPunct="0">
                <a:spcBef>
                  <a:spcPct val="0"/>
                </a:spcBef>
              </a:pPr>
              <a:t>18</a:t>
            </a:fld>
            <a:endParaRPr lang="en-US" altLang="ar-JO">
              <a:latin typeface="Times" panose="02020603050405020304" pitchFamily="18"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l-GR" altLang="ar-JO">
                <a:latin typeface="Century Schoolbook" panose="02040604050505020304" pitchFamily="18" charset="0"/>
                <a:ea typeface="ＭＳ Ｐゴシック" panose="020B0600070205080204" pitchFamily="34" charset="-128"/>
              </a:rPr>
              <a:t>Δ</a:t>
            </a:r>
            <a:r>
              <a:rPr lang="en-US" altLang="ar-JO">
                <a:latin typeface="Times" panose="02020603050405020304" pitchFamily="18" charset="0"/>
                <a:ea typeface="ＭＳ Ｐゴシック" panose="020B0600070205080204" pitchFamily="34" charset="-128"/>
              </a:rPr>
              <a:t>n = n</a:t>
            </a:r>
            <a:r>
              <a:rPr lang="en-US" altLang="ar-JO" baseline="-25000">
                <a:latin typeface="Times" panose="02020603050405020304" pitchFamily="18" charset="0"/>
                <a:ea typeface="ＭＳ Ｐゴシック" panose="020B0600070205080204" pitchFamily="34" charset="-128"/>
              </a:rPr>
              <a:t>g</a:t>
            </a:r>
            <a:r>
              <a:rPr lang="en-US" altLang="ar-JO">
                <a:latin typeface="Times" panose="02020603050405020304" pitchFamily="18" charset="0"/>
                <a:ea typeface="ＭＳ Ｐゴシック" panose="020B0600070205080204" pitchFamily="34" charset="-128"/>
              </a:rPr>
              <a:t> (P) – n</a:t>
            </a:r>
            <a:r>
              <a:rPr lang="en-US" altLang="ar-JO" baseline="-25000">
                <a:latin typeface="Times" panose="02020603050405020304" pitchFamily="18" charset="0"/>
                <a:ea typeface="ＭＳ Ｐゴシック" panose="020B0600070205080204" pitchFamily="34" charset="-128"/>
              </a:rPr>
              <a:t>g</a:t>
            </a:r>
            <a:r>
              <a:rPr lang="en-US" altLang="ar-JO">
                <a:latin typeface="Times" panose="02020603050405020304" pitchFamily="18" charset="0"/>
                <a:ea typeface="ＭＳ Ｐゴシック" panose="020B0600070205080204" pitchFamily="34" charset="-128"/>
              </a:rPr>
              <a:t> (R) = 2 – 4 = -2    ;    K</a:t>
            </a:r>
            <a:r>
              <a:rPr lang="en-US" altLang="ar-JO" baseline="-25000">
                <a:latin typeface="Times" panose="02020603050405020304" pitchFamily="18" charset="0"/>
                <a:ea typeface="ＭＳ Ｐゴシック" panose="020B0600070205080204" pitchFamily="34" charset="-128"/>
              </a:rPr>
              <a:t>p</a:t>
            </a:r>
            <a:r>
              <a:rPr lang="en-US" altLang="ar-JO">
                <a:latin typeface="Times" panose="02020603050405020304" pitchFamily="18" charset="0"/>
                <a:ea typeface="ＭＳ Ｐゴシック" panose="020B0600070205080204" pitchFamily="34" charset="-128"/>
              </a:rPr>
              <a:t>  &lt;   K   ( </a:t>
            </a:r>
            <a:r>
              <a:rPr lang="el-GR" altLang="ar-JO">
                <a:latin typeface="Century Schoolbook" panose="02040604050505020304" pitchFamily="18" charset="0"/>
                <a:ea typeface="ＭＳ Ｐゴシック" panose="020B0600070205080204" pitchFamily="34" charset="-128"/>
              </a:rPr>
              <a:t>Δ</a:t>
            </a:r>
            <a:r>
              <a:rPr lang="en-US" altLang="ar-JO">
                <a:latin typeface="Times" panose="02020603050405020304" pitchFamily="18" charset="0"/>
                <a:ea typeface="ＭＳ Ｐゴシック" panose="020B0600070205080204" pitchFamily="34" charset="-128"/>
              </a:rPr>
              <a:t>n is negative )    ;    decrease in the number of moles of the gaseous substances.</a:t>
            </a:r>
            <a:endParaRPr lang="ar-JO" altLang="ar-JO">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338229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8674A2A7-6797-46CB-8BEF-2BE3B3729F0C}" type="slidenum">
              <a:rPr lang="en-US" altLang="ar-JO" smtClean="0">
                <a:latin typeface="Times" panose="02020603050405020304" pitchFamily="18" charset="0"/>
              </a:rPr>
              <a:pPr eaLnBrk="0" hangingPunct="0">
                <a:spcBef>
                  <a:spcPct val="0"/>
                </a:spcBef>
              </a:pPr>
              <a:t>20</a:t>
            </a:fld>
            <a:endParaRPr lang="en-US" altLang="ar-JO">
              <a:latin typeface="Times" panose="02020603050405020304" pitchFamily="18"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JO" altLang="ar-JO">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069077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E1A64EF5-A780-490C-8863-7866A60728B3}" type="slidenum">
              <a:rPr lang="en-US" altLang="ar-JO" smtClean="0">
                <a:latin typeface="Times" panose="02020603050405020304" pitchFamily="18" charset="0"/>
              </a:rPr>
              <a:pPr eaLnBrk="0" hangingPunct="0">
                <a:spcBef>
                  <a:spcPct val="0"/>
                </a:spcBef>
              </a:pPr>
              <a:t>21</a:t>
            </a:fld>
            <a:endParaRPr lang="en-US" altLang="ar-JO">
              <a:latin typeface="Times" panose="02020603050405020304" pitchFamily="18" charset="0"/>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JO" altLang="ar-JO">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808258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602E8467-341A-4603-9582-8D57CDF4A648}" type="slidenum">
              <a:rPr lang="en-US" altLang="ar-JO" smtClean="0">
                <a:latin typeface="Times" panose="02020603050405020304" pitchFamily="18" charset="0"/>
              </a:rPr>
              <a:pPr eaLnBrk="0" hangingPunct="0">
                <a:spcBef>
                  <a:spcPct val="0"/>
                </a:spcBef>
              </a:pPr>
              <a:t>22</a:t>
            </a:fld>
            <a:endParaRPr lang="en-US" altLang="ar-JO">
              <a:latin typeface="Times" panose="02020603050405020304" pitchFamily="18" charset="0"/>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JO" altLang="ar-JO">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784588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JO" altLang="ar-JO">
              <a:ea typeface="ＭＳ Ｐゴシック" panose="020B0600070205080204" pitchFamily="34" charset="-128"/>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9973C42-DF55-4709-90A6-6B35EE5DD660}" type="slidenum">
              <a:rPr lang="en-US" altLang="ar-JO" sz="1200" smtClean="0">
                <a:latin typeface="Calibri" panose="020F0502020204030204" pitchFamily="34" charset="0"/>
              </a:rPr>
              <a:pPr/>
              <a:t>2</a:t>
            </a:fld>
            <a:endParaRPr lang="en-US" altLang="ar-JO" sz="1200">
              <a:latin typeface="Calibri" panose="020F0502020204030204" pitchFamily="34" charset="0"/>
            </a:endParaRPr>
          </a:p>
        </p:txBody>
      </p:sp>
    </p:spTree>
    <p:extLst>
      <p:ext uri="{BB962C8B-B14F-4D97-AF65-F5344CB8AC3E}">
        <p14:creationId xmlns:p14="http://schemas.microsoft.com/office/powerpoint/2010/main" val="3715834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B282C8B2-1A1A-40A7-8D13-9DB85DE1896E}" type="slidenum">
              <a:rPr lang="en-US" altLang="ar-JO" smtClean="0">
                <a:latin typeface="Times" panose="02020603050405020304" pitchFamily="18" charset="0"/>
              </a:rPr>
              <a:pPr eaLnBrk="0" hangingPunct="0">
                <a:spcBef>
                  <a:spcPct val="0"/>
                </a:spcBef>
              </a:pPr>
              <a:t>23</a:t>
            </a:fld>
            <a:endParaRPr lang="en-US" altLang="ar-JO">
              <a:latin typeface="Times" panose="02020603050405020304" pitchFamily="18" charset="0"/>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JO" altLang="ar-JO">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959825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39DF363A-D074-471B-B8FC-4848F6109BC5}" type="slidenum">
              <a:rPr lang="en-US" altLang="ar-JO" smtClean="0">
                <a:latin typeface="Times" panose="02020603050405020304" pitchFamily="18" charset="0"/>
              </a:rPr>
              <a:pPr eaLnBrk="0" hangingPunct="0">
                <a:spcBef>
                  <a:spcPct val="0"/>
                </a:spcBef>
              </a:pPr>
              <a:t>24</a:t>
            </a:fld>
            <a:endParaRPr lang="en-US" altLang="ar-JO">
              <a:latin typeface="Times" panose="02020603050405020304" pitchFamily="18" charset="0"/>
            </a:endParaRPr>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ar-JO">
                <a:latin typeface="Times" panose="02020603050405020304" pitchFamily="18" charset="0"/>
                <a:ea typeface="ＭＳ Ｐゴシック" panose="020B0600070205080204" pitchFamily="34" charset="-128"/>
              </a:rPr>
              <a:t>Large (or &gt;1); small (or &lt; 1)</a:t>
            </a:r>
          </a:p>
        </p:txBody>
      </p:sp>
    </p:spTree>
    <p:extLst>
      <p:ext uri="{BB962C8B-B14F-4D97-AF65-F5344CB8AC3E}">
        <p14:creationId xmlns:p14="http://schemas.microsoft.com/office/powerpoint/2010/main" val="145760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DD92E7D5-EB18-4B32-AC5E-F781DEE198EC}" type="slidenum">
              <a:rPr lang="en-US" altLang="ar-JO" smtClean="0">
                <a:latin typeface="Times" panose="02020603050405020304" pitchFamily="18" charset="0"/>
              </a:rPr>
              <a:pPr eaLnBrk="0" hangingPunct="0">
                <a:spcBef>
                  <a:spcPct val="0"/>
                </a:spcBef>
              </a:pPr>
              <a:t>25</a:t>
            </a:fld>
            <a:endParaRPr lang="en-US" altLang="ar-JO">
              <a:latin typeface="Times" panose="02020603050405020304" pitchFamily="18"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ar-JO">
                <a:latin typeface="Times" panose="02020603050405020304" pitchFamily="18" charset="0"/>
                <a:ea typeface="ＭＳ Ｐゴシック" panose="020B0600070205080204" pitchFamily="34" charset="-128"/>
              </a:rPr>
              <a:t>Note: Use the red box animation to assist in explaining how to solve the problem.</a:t>
            </a:r>
          </a:p>
          <a:p>
            <a:pPr eaLnBrk="1" hangingPunct="1"/>
            <a:endParaRPr lang="en-US" altLang="ar-JO">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641812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6E82C8DA-67C0-4959-B7CB-B172DF2144CA}" type="slidenum">
              <a:rPr lang="en-US" altLang="ar-JO" smtClean="0">
                <a:latin typeface="Times" panose="02020603050405020304" pitchFamily="18" charset="0"/>
              </a:rPr>
              <a:pPr eaLnBrk="0" hangingPunct="0">
                <a:spcBef>
                  <a:spcPct val="0"/>
                </a:spcBef>
              </a:pPr>
              <a:t>26</a:t>
            </a:fld>
            <a:endParaRPr lang="en-US" altLang="ar-JO">
              <a:latin typeface="Times" panose="02020603050405020304" pitchFamily="18" charset="0"/>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ar-JO">
                <a:latin typeface="Times" panose="02020603050405020304" pitchFamily="18" charset="0"/>
                <a:ea typeface="ＭＳ Ｐゴシック" panose="020B0600070205080204" pitchFamily="34" charset="-128"/>
              </a:rPr>
              <a:t>The value for K is 0.333. </a:t>
            </a:r>
          </a:p>
          <a:p>
            <a:pPr eaLnBrk="1" hangingPunct="1"/>
            <a:endParaRPr lang="en-US" altLang="ar-JO">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524454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40C20375-97DD-476E-8530-26BAA211AF08}" type="slidenum">
              <a:rPr lang="en-US" altLang="ar-JO" smtClean="0">
                <a:latin typeface="Times" panose="02020603050405020304" pitchFamily="18" charset="0"/>
              </a:rPr>
              <a:pPr eaLnBrk="0" hangingPunct="0">
                <a:spcBef>
                  <a:spcPct val="0"/>
                </a:spcBef>
              </a:pPr>
              <a:t>28</a:t>
            </a:fld>
            <a:endParaRPr lang="en-US" altLang="ar-JO">
              <a:latin typeface="Times" panose="02020603050405020304" pitchFamily="18" charset="0"/>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ar-JO">
                <a:latin typeface="Times" panose="02020603050405020304" pitchFamily="18" charset="0"/>
                <a:ea typeface="ＭＳ Ｐゴシック" panose="020B0600070205080204" pitchFamily="34" charset="-128"/>
              </a:rPr>
              <a:t>K = [FeSCN</a:t>
            </a:r>
            <a:r>
              <a:rPr lang="en-US" altLang="ar-JO" baseline="30000">
                <a:latin typeface="Times" panose="02020603050405020304" pitchFamily="18" charset="0"/>
                <a:ea typeface="ＭＳ Ｐゴシック" panose="020B0600070205080204" pitchFamily="34" charset="-128"/>
              </a:rPr>
              <a:t>2+</a:t>
            </a:r>
            <a:r>
              <a:rPr lang="en-US" altLang="ar-JO">
                <a:latin typeface="Times" panose="02020603050405020304" pitchFamily="18" charset="0"/>
                <a:ea typeface="ＭＳ Ｐゴシック" panose="020B0600070205080204" pitchFamily="34" charset="-128"/>
              </a:rPr>
              <a:t>]/[SCN</a:t>
            </a:r>
            <a:r>
              <a:rPr lang="en-US" altLang="ar-JO" sz="1400" baseline="30000">
                <a:latin typeface="Times" panose="02020603050405020304" pitchFamily="18" charset="0"/>
                <a:ea typeface="ＭＳ Ｐゴシック" panose="020B0600070205080204" pitchFamily="34" charset="-128"/>
              </a:rPr>
              <a:t>-</a:t>
            </a:r>
            <a:r>
              <a:rPr lang="en-US" altLang="ar-JO">
                <a:latin typeface="Times" panose="02020603050405020304" pitchFamily="18" charset="0"/>
                <a:ea typeface="ＭＳ Ｐゴシック" panose="020B0600070205080204" pitchFamily="34" charset="-128"/>
              </a:rPr>
              <a:t>][Fe</a:t>
            </a:r>
            <a:r>
              <a:rPr lang="en-US" altLang="ar-JO" baseline="30000">
                <a:latin typeface="Times" panose="02020603050405020304" pitchFamily="18" charset="0"/>
                <a:ea typeface="ＭＳ Ｐゴシック" panose="020B0600070205080204" pitchFamily="34" charset="-128"/>
              </a:rPr>
              <a:t>3+</a:t>
            </a:r>
            <a:r>
              <a:rPr lang="en-US" altLang="ar-JO">
                <a:latin typeface="Times" panose="02020603050405020304" pitchFamily="18" charset="0"/>
                <a:ea typeface="ＭＳ Ｐゴシック" panose="020B0600070205080204" pitchFamily="34" charset="-128"/>
              </a:rPr>
              <a:t>] = 0.3333</a:t>
            </a:r>
          </a:p>
          <a:p>
            <a:pPr eaLnBrk="1" hangingPunct="1"/>
            <a:r>
              <a:rPr lang="en-US" altLang="ar-JO">
                <a:latin typeface="Times" panose="02020603050405020304" pitchFamily="18" charset="0"/>
                <a:ea typeface="ＭＳ Ｐゴシック" panose="020B0600070205080204" pitchFamily="34" charset="-128"/>
              </a:rPr>
              <a:t>The equilibrium concentrations are: [Fe</a:t>
            </a:r>
            <a:r>
              <a:rPr lang="en-US" altLang="ar-JO" baseline="30000">
                <a:latin typeface="Times" panose="02020603050405020304" pitchFamily="18" charset="0"/>
                <a:ea typeface="ＭＳ Ｐゴシック" panose="020B0600070205080204" pitchFamily="34" charset="-128"/>
              </a:rPr>
              <a:t>3+</a:t>
            </a:r>
            <a:r>
              <a:rPr lang="en-US" altLang="ar-JO">
                <a:latin typeface="Times" panose="02020603050405020304" pitchFamily="18" charset="0"/>
                <a:ea typeface="ＭＳ Ｐゴシック" panose="020B0600070205080204" pitchFamily="34" charset="-128"/>
              </a:rPr>
              <a:t>] = (10.0 – x) ; [SCN</a:t>
            </a:r>
            <a:r>
              <a:rPr lang="en-US" altLang="ar-JO" sz="2000" baseline="30000">
                <a:latin typeface="Times" panose="02020603050405020304" pitchFamily="18" charset="0"/>
                <a:ea typeface="ＭＳ Ｐゴシック" panose="020B0600070205080204" pitchFamily="34" charset="-128"/>
              </a:rPr>
              <a:t>-</a:t>
            </a:r>
            <a:r>
              <a:rPr lang="en-US" altLang="ar-JO">
                <a:latin typeface="Times" panose="02020603050405020304" pitchFamily="18" charset="0"/>
                <a:ea typeface="ＭＳ Ｐゴシック" panose="020B0600070205080204" pitchFamily="34" charset="-128"/>
              </a:rPr>
              <a:t>] = (8.00 – x)  ; [FeSCN</a:t>
            </a:r>
            <a:r>
              <a:rPr lang="en-US" altLang="ar-JO" baseline="30000">
                <a:latin typeface="Times" panose="02020603050405020304" pitchFamily="18" charset="0"/>
                <a:ea typeface="ＭＳ Ｐゴシック" panose="020B0600070205080204" pitchFamily="34" charset="-128"/>
              </a:rPr>
              <a:t>2+</a:t>
            </a:r>
            <a:r>
              <a:rPr lang="en-US" altLang="ar-JO">
                <a:latin typeface="Times" panose="02020603050405020304" pitchFamily="18" charset="0"/>
                <a:ea typeface="ＭＳ Ｐゴシック" panose="020B0600070205080204" pitchFamily="34" charset="-128"/>
              </a:rPr>
              <a:t>] = x</a:t>
            </a:r>
          </a:p>
          <a:p>
            <a:pPr eaLnBrk="1" hangingPunct="1"/>
            <a:r>
              <a:rPr lang="en-US" altLang="ar-JO">
                <a:latin typeface="Times" panose="02020603050405020304" pitchFamily="18" charset="0"/>
                <a:ea typeface="ＭＳ Ｐゴシック" panose="020B0600070205080204" pitchFamily="34" charset="-128"/>
              </a:rPr>
              <a:t>0.333 = x / (10.0 – x) (8.00 – x). This is a quadratic equation.   x = - b </a:t>
            </a:r>
            <a:r>
              <a:rPr lang="en-US" altLang="ar-JO">
                <a:latin typeface="Cambria" panose="02040503050406030204" pitchFamily="18" charset="0"/>
                <a:ea typeface="ＭＳ Ｐゴシック" panose="020B0600070205080204" pitchFamily="34" charset="-128"/>
              </a:rPr>
              <a:t>± </a:t>
            </a:r>
            <a:r>
              <a:rPr lang="en-US" altLang="ar-JO">
                <a:latin typeface="Times" panose="02020603050405020304" pitchFamily="18" charset="0"/>
                <a:ea typeface="ＭＳ Ｐゴシック" panose="020B0600070205080204" pitchFamily="34" charset="-128"/>
              </a:rPr>
              <a:t>(b</a:t>
            </a:r>
            <a:r>
              <a:rPr lang="en-US" altLang="ar-JO" baseline="30000">
                <a:latin typeface="Times" panose="02020603050405020304" pitchFamily="18" charset="0"/>
                <a:ea typeface="ＭＳ Ｐゴシック" panose="020B0600070205080204" pitchFamily="34" charset="-128"/>
              </a:rPr>
              <a:t>2</a:t>
            </a:r>
            <a:r>
              <a:rPr lang="en-US" altLang="ar-JO">
                <a:latin typeface="Times" panose="02020603050405020304" pitchFamily="18" charset="0"/>
                <a:ea typeface="ＭＳ Ｐゴシック" panose="020B0600070205080204" pitchFamily="34" charset="-128"/>
              </a:rPr>
              <a:t> – 4ac)</a:t>
            </a:r>
            <a:r>
              <a:rPr lang="en-US" altLang="ar-JO" baseline="38000">
                <a:latin typeface="Times" panose="02020603050405020304" pitchFamily="18" charset="0"/>
                <a:ea typeface="ＭＳ Ｐゴシック" panose="020B0600070205080204" pitchFamily="34" charset="-128"/>
              </a:rPr>
              <a:t>1/2</a:t>
            </a:r>
            <a:r>
              <a:rPr lang="en-US" altLang="ar-JO">
                <a:latin typeface="Times" panose="02020603050405020304" pitchFamily="18" charset="0"/>
                <a:ea typeface="ＭＳ Ｐゴシック" panose="020B0600070205080204" pitchFamily="34" charset="-128"/>
              </a:rPr>
              <a:t>/ 2a</a:t>
            </a:r>
          </a:p>
          <a:p>
            <a:pPr eaLnBrk="1" hangingPunct="1"/>
            <a:r>
              <a:rPr lang="en-US" altLang="ar-JO">
                <a:latin typeface="Times" panose="02020603050405020304" pitchFamily="18" charset="0"/>
                <a:ea typeface="ＭＳ Ｐゴシック" panose="020B0600070205080204" pitchFamily="34" charset="-128"/>
              </a:rPr>
              <a:t>The answer is:  5.00 M. </a:t>
            </a:r>
          </a:p>
        </p:txBody>
      </p:sp>
    </p:spTree>
    <p:extLst>
      <p:ext uri="{BB962C8B-B14F-4D97-AF65-F5344CB8AC3E}">
        <p14:creationId xmlns:p14="http://schemas.microsoft.com/office/powerpoint/2010/main" val="24481547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CDDF0BCE-9667-4FFB-9A06-E41828C01650}" type="slidenum">
              <a:rPr lang="en-US" altLang="ar-JO" smtClean="0">
                <a:latin typeface="Times" panose="02020603050405020304" pitchFamily="18" charset="0"/>
              </a:rPr>
              <a:pPr eaLnBrk="0" hangingPunct="0">
                <a:spcBef>
                  <a:spcPct val="0"/>
                </a:spcBef>
              </a:pPr>
              <a:t>30</a:t>
            </a:fld>
            <a:endParaRPr lang="en-US" altLang="ar-JO">
              <a:latin typeface="Times" panose="02020603050405020304" pitchFamily="18"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JO" altLang="ar-JO">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7639162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1E9D5DFE-FAFD-44A2-AF0D-085A13EE544D}" type="slidenum">
              <a:rPr lang="en-US" altLang="ar-JO" smtClean="0">
                <a:latin typeface="Times" panose="02020603050405020304" pitchFamily="18" charset="0"/>
              </a:rPr>
              <a:pPr eaLnBrk="0" hangingPunct="0">
                <a:spcBef>
                  <a:spcPct val="0"/>
                </a:spcBef>
              </a:pPr>
              <a:t>31</a:t>
            </a:fld>
            <a:endParaRPr lang="en-US" altLang="ar-JO">
              <a:latin typeface="Times" panose="02020603050405020304" pitchFamily="18" charset="0"/>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JO" altLang="ar-JO">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7797523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F056825D-121F-45A4-9BD9-391134B0CAFF}" type="slidenum">
              <a:rPr lang="en-US" altLang="ar-JO" smtClean="0">
                <a:latin typeface="Times" panose="02020603050405020304" pitchFamily="18" charset="0"/>
              </a:rPr>
              <a:pPr eaLnBrk="0" hangingPunct="0">
                <a:spcBef>
                  <a:spcPct val="0"/>
                </a:spcBef>
              </a:pPr>
              <a:t>32</a:t>
            </a:fld>
            <a:endParaRPr lang="en-US" altLang="ar-JO">
              <a:latin typeface="Times" panose="02020603050405020304" pitchFamily="18" charset="0"/>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JO" altLang="ar-JO">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6351932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C8D6778E-A40D-4CBD-B459-D634A5A38386}" type="slidenum">
              <a:rPr lang="en-US" altLang="ar-JO" smtClean="0">
                <a:latin typeface="Times" panose="02020603050405020304" pitchFamily="18" charset="0"/>
              </a:rPr>
              <a:pPr eaLnBrk="0" hangingPunct="0">
                <a:spcBef>
                  <a:spcPct val="0"/>
                </a:spcBef>
              </a:pPr>
              <a:t>33</a:t>
            </a:fld>
            <a:endParaRPr lang="en-US" altLang="ar-JO">
              <a:latin typeface="Times" panose="02020603050405020304" pitchFamily="18" charset="0"/>
            </a:endParaRPr>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ar-JO">
                <a:latin typeface="Times" panose="02020603050405020304" pitchFamily="18" charset="0"/>
                <a:ea typeface="ＭＳ Ｐゴシック" panose="020B0600070205080204" pitchFamily="34" charset="-128"/>
              </a:rPr>
              <a:t>Q1 = 1/9x5 = 0.0222   ;    Q &lt;  K   so, we are </a:t>
            </a:r>
            <a:r>
              <a:rPr lang="en-US" altLang="ar-JO" u="sng">
                <a:latin typeface="Times" panose="02020603050405020304" pitchFamily="18" charset="0"/>
                <a:ea typeface="ＭＳ Ｐゴシック" panose="020B0600070205080204" pitchFamily="34" charset="-128"/>
              </a:rPr>
              <a:t>before</a:t>
            </a:r>
            <a:r>
              <a:rPr lang="en-US" altLang="ar-JO">
                <a:latin typeface="Times" panose="02020603050405020304" pitchFamily="18" charset="0"/>
                <a:ea typeface="ＭＳ Ｐゴシック" panose="020B0600070205080204" pitchFamily="34" charset="-128"/>
              </a:rPr>
              <a:t> equilibrium    ;    the reaction goes in the </a:t>
            </a:r>
            <a:r>
              <a:rPr lang="en-US" altLang="ar-JO" u="sng">
                <a:latin typeface="Times" panose="02020603050405020304" pitchFamily="18" charset="0"/>
                <a:ea typeface="ＭＳ Ｐゴシック" panose="020B0600070205080204" pitchFamily="34" charset="-128"/>
              </a:rPr>
              <a:t>forward</a:t>
            </a:r>
            <a:r>
              <a:rPr lang="en-US" altLang="ar-JO">
                <a:latin typeface="Times" panose="02020603050405020304" pitchFamily="18" charset="0"/>
                <a:ea typeface="ＭＳ Ｐゴシック" panose="020B0600070205080204" pitchFamily="34" charset="-128"/>
              </a:rPr>
              <a:t> direction. </a:t>
            </a:r>
            <a:r>
              <a:rPr lang="en-US" altLang="ar-JO">
                <a:latin typeface="Times" panose="02020603050405020304" pitchFamily="18" charset="0"/>
                <a:ea typeface="ＭＳ Ｐゴシック" panose="020B0600070205080204" pitchFamily="34" charset="-128"/>
                <a:sym typeface="Symbol" panose="05050102010706020507" pitchFamily="18" charset="2"/>
              </a:rPr>
              <a:t></a:t>
            </a:r>
            <a:endParaRPr lang="en-US" altLang="ar-JO">
              <a:latin typeface="Times" panose="02020603050405020304" pitchFamily="18" charset="0"/>
              <a:ea typeface="ＭＳ Ｐゴシック" panose="020B0600070205080204" pitchFamily="34" charset="-128"/>
            </a:endParaRPr>
          </a:p>
          <a:p>
            <a:pPr eaLnBrk="1" hangingPunct="1"/>
            <a:r>
              <a:rPr lang="en-US" altLang="ar-JO">
                <a:latin typeface="Times" panose="02020603050405020304" pitchFamily="18" charset="0"/>
                <a:ea typeface="ＭＳ Ｐゴシック" panose="020B0600070205080204" pitchFamily="34" charset="-128"/>
              </a:rPr>
              <a:t>Q2 = 5/3x2 = 0.833     ;    Q  &gt; K   so, we are </a:t>
            </a:r>
            <a:r>
              <a:rPr lang="en-US" altLang="ar-JO" u="sng">
                <a:latin typeface="Times" panose="02020603050405020304" pitchFamily="18" charset="0"/>
                <a:ea typeface="ＭＳ Ｐゴシック" panose="020B0600070205080204" pitchFamily="34" charset="-128"/>
              </a:rPr>
              <a:t>after</a:t>
            </a:r>
            <a:r>
              <a:rPr lang="en-US" altLang="ar-JO">
                <a:latin typeface="Times" panose="02020603050405020304" pitchFamily="18" charset="0"/>
                <a:ea typeface="ＭＳ Ｐゴシック" panose="020B0600070205080204" pitchFamily="34" charset="-128"/>
              </a:rPr>
              <a:t> equilibrium       ;    the reaction goes in the </a:t>
            </a:r>
            <a:r>
              <a:rPr lang="en-US" altLang="ar-JO" u="sng">
                <a:latin typeface="Times" panose="02020603050405020304" pitchFamily="18" charset="0"/>
                <a:ea typeface="ＭＳ Ｐゴシック" panose="020B0600070205080204" pitchFamily="34" charset="-128"/>
              </a:rPr>
              <a:t>reverse</a:t>
            </a:r>
            <a:r>
              <a:rPr lang="en-US" altLang="ar-JO">
                <a:latin typeface="Times" panose="02020603050405020304" pitchFamily="18" charset="0"/>
                <a:ea typeface="ＭＳ Ｐゴシック" panose="020B0600070205080204" pitchFamily="34" charset="-128"/>
              </a:rPr>
              <a:t> direction. </a:t>
            </a:r>
            <a:r>
              <a:rPr lang="en-US" altLang="ar-JO">
                <a:latin typeface="Times" panose="02020603050405020304" pitchFamily="18" charset="0"/>
                <a:ea typeface="ＭＳ Ｐゴシック" panose="020B0600070205080204" pitchFamily="34" charset="-128"/>
                <a:sym typeface="Symbol" panose="05050102010706020507" pitchFamily="18" charset="2"/>
              </a:rPr>
              <a:t></a:t>
            </a:r>
            <a:endParaRPr lang="en-US" altLang="ar-JO">
              <a:latin typeface="Times" panose="02020603050405020304" pitchFamily="18" charset="0"/>
              <a:ea typeface="ＭＳ Ｐゴシック" panose="020B0600070205080204" pitchFamily="34" charset="-128"/>
            </a:endParaRPr>
          </a:p>
          <a:p>
            <a:pPr eaLnBrk="1" hangingPunct="1"/>
            <a:r>
              <a:rPr lang="en-US" altLang="ar-JO">
                <a:latin typeface="Times" panose="02020603050405020304" pitchFamily="18" charset="0"/>
                <a:ea typeface="ＭＳ Ｐゴシック" panose="020B0600070205080204" pitchFamily="34" charset="-128"/>
              </a:rPr>
              <a:t>Q3 = 6/2x9 = 1/3        ;    Q  = K   so, we are </a:t>
            </a:r>
            <a:r>
              <a:rPr lang="en-US" altLang="ar-JO" u="sng">
                <a:latin typeface="Times" panose="02020603050405020304" pitchFamily="18" charset="0"/>
                <a:ea typeface="ＭＳ Ｐゴシック" panose="020B0600070205080204" pitchFamily="34" charset="-128"/>
              </a:rPr>
              <a:t>at equilibrium</a:t>
            </a:r>
            <a:r>
              <a:rPr lang="en-US" altLang="ar-JO">
                <a:latin typeface="Times" panose="02020603050405020304" pitchFamily="18" charset="0"/>
                <a:ea typeface="ＭＳ Ｐゴシック" panose="020B0600070205080204" pitchFamily="34" charset="-128"/>
              </a:rPr>
              <a:t>            ;                                                                         </a:t>
            </a:r>
            <a:r>
              <a:rPr lang="en-US" altLang="ar-JO">
                <a:ea typeface="ＭＳ Ｐゴシック" panose="020B0600070205080204" pitchFamily="34" charset="-128"/>
              </a:rPr>
              <a:t>⥦</a:t>
            </a:r>
            <a:endParaRPr lang="en-US" altLang="ar-JO">
              <a:latin typeface="Times" panose="02020603050405020304" pitchFamily="18" charset="0"/>
              <a:ea typeface="ＭＳ Ｐゴシック" panose="020B0600070205080204" pitchFamily="34" charset="-128"/>
            </a:endParaRPr>
          </a:p>
          <a:p>
            <a:pPr eaLnBrk="1" hangingPunct="1"/>
            <a:r>
              <a:rPr lang="en-US" altLang="ar-JO">
                <a:latin typeface="Times" panose="02020603050405020304" pitchFamily="18" charset="0"/>
                <a:ea typeface="ＭＳ Ｐゴシック" panose="020B0600070205080204" pitchFamily="34" charset="-128"/>
              </a:rPr>
              <a:t>----------------------------------------------------------------------------------------------------------------------</a:t>
            </a:r>
          </a:p>
          <a:p>
            <a:pPr eaLnBrk="1" hangingPunct="1"/>
            <a:r>
              <a:rPr lang="en-US" altLang="ar-JO">
                <a:latin typeface="Times" panose="02020603050405020304" pitchFamily="18" charset="0"/>
                <a:ea typeface="ＭＳ Ｐゴシック" panose="020B0600070205080204" pitchFamily="34" charset="-128"/>
              </a:rPr>
              <a:t>Take the second case:   Q  &gt; K </a:t>
            </a:r>
          </a:p>
          <a:p>
            <a:pPr eaLnBrk="1" hangingPunct="1"/>
            <a:endParaRPr lang="en-US" altLang="ar-JO">
              <a:latin typeface="Times" panose="02020603050405020304" pitchFamily="18" charset="0"/>
              <a:ea typeface="ＭＳ Ｐゴシック" panose="020B0600070205080204" pitchFamily="34" charset="-128"/>
            </a:endParaRPr>
          </a:p>
          <a:p>
            <a:pPr eaLnBrk="1" hangingPunct="1"/>
            <a:endParaRPr lang="en-US" altLang="ar-JO">
              <a:latin typeface="Times" panose="02020603050405020304" pitchFamily="18" charset="0"/>
              <a:ea typeface="ＭＳ Ｐゴシック" panose="020B0600070205080204" pitchFamily="34" charset="-128"/>
            </a:endParaRPr>
          </a:p>
          <a:p>
            <a:pPr eaLnBrk="1" hangingPunct="1"/>
            <a:endParaRPr lang="en-US" altLang="ar-JO">
              <a:latin typeface="Times" panose="02020603050405020304" pitchFamily="18" charset="0"/>
              <a:ea typeface="ＭＳ Ｐゴシック" panose="020B0600070205080204" pitchFamily="34" charset="-128"/>
            </a:endParaRPr>
          </a:p>
          <a:p>
            <a:pPr eaLnBrk="1" hangingPunct="1"/>
            <a:endParaRPr lang="en-US" altLang="ar-JO">
              <a:latin typeface="Times" panose="02020603050405020304" pitchFamily="18" charset="0"/>
              <a:ea typeface="ＭＳ Ｐゴシック" panose="020B0600070205080204" pitchFamily="34" charset="-128"/>
            </a:endParaRPr>
          </a:p>
          <a:p>
            <a:pPr eaLnBrk="1" hangingPunct="1"/>
            <a:endParaRPr lang="en-US" altLang="ar-JO">
              <a:latin typeface="Times" panose="02020603050405020304" pitchFamily="18" charset="0"/>
              <a:ea typeface="ＭＳ Ｐゴシック" panose="020B0600070205080204" pitchFamily="34" charset="-128"/>
            </a:endParaRPr>
          </a:p>
          <a:p>
            <a:pPr eaLnBrk="1" hangingPunct="1"/>
            <a:endParaRPr lang="en-US" altLang="ar-JO">
              <a:latin typeface="Times" panose="02020603050405020304" pitchFamily="18" charset="0"/>
              <a:ea typeface="ＭＳ Ｐゴシック" panose="020B0600070205080204" pitchFamily="34" charset="-128"/>
            </a:endParaRPr>
          </a:p>
          <a:p>
            <a:pPr eaLnBrk="1" hangingPunct="1"/>
            <a:r>
              <a:rPr lang="en-US" altLang="ar-JO">
                <a:latin typeface="Times" panose="02020603050405020304" pitchFamily="18" charset="0"/>
                <a:ea typeface="ＭＳ Ｐゴシック" panose="020B0600070205080204" pitchFamily="34" charset="-128"/>
              </a:rPr>
              <a:t>                                                                           </a:t>
            </a:r>
            <a:r>
              <a:rPr lang="en-US" altLang="ar-JO">
                <a:latin typeface="Times" panose="02020603050405020304" pitchFamily="18" charset="0"/>
                <a:ea typeface="ＭＳ Ｐゴシック" panose="020B0600070205080204" pitchFamily="34" charset="-128"/>
                <a:sym typeface="Symbol" panose="05050102010706020507" pitchFamily="18" charset="2"/>
              </a:rPr>
              <a:t>  </a:t>
            </a:r>
            <a:endParaRPr lang="ar-JO" altLang="ar-JO">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509938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ar-JO">
                <a:ea typeface="ＭＳ Ｐゴシック" panose="020B0600070205080204" pitchFamily="34" charset="-128"/>
              </a:rPr>
              <a:t>Q = 5/2x3 = 0.833</a:t>
            </a:r>
          </a:p>
          <a:p>
            <a:r>
              <a:rPr lang="en-US" altLang="ar-JO">
                <a:ea typeface="ＭＳ Ｐゴシック" panose="020B0600070205080204" pitchFamily="34" charset="-128"/>
              </a:rPr>
              <a:t>K = 0.333</a:t>
            </a:r>
          </a:p>
          <a:p>
            <a:r>
              <a:rPr lang="en-US" altLang="ar-JO">
                <a:ea typeface="ＭＳ Ｐゴシック" panose="020B0600070205080204" pitchFamily="34" charset="-128"/>
              </a:rPr>
              <a:t>Q is more than K , reverse </a:t>
            </a:r>
            <a:endParaRPr lang="ar-JO" altLang="ar-JO">
              <a:ea typeface="ＭＳ Ｐゴシック" panose="020B0600070205080204" pitchFamily="34" charset="-128"/>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3BC1A2B-E4D3-4A9E-823B-5AA5ABE14CC8}" type="slidenum">
              <a:rPr lang="en-US" altLang="ar-JO" sz="1200" smtClean="0">
                <a:latin typeface="Calibri" panose="020F0502020204030204" pitchFamily="34" charset="0"/>
              </a:rPr>
              <a:pPr/>
              <a:t>34</a:t>
            </a:fld>
            <a:endParaRPr lang="en-US" altLang="ar-JO" sz="1200">
              <a:latin typeface="Calibri" panose="020F0502020204030204" pitchFamily="34" charset="0"/>
            </a:endParaRPr>
          </a:p>
        </p:txBody>
      </p:sp>
    </p:spTree>
    <p:extLst>
      <p:ext uri="{BB962C8B-B14F-4D97-AF65-F5344CB8AC3E}">
        <p14:creationId xmlns:p14="http://schemas.microsoft.com/office/powerpoint/2010/main" val="56042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9E377154-AF4F-49D8-A267-C7A1049295CE}" type="slidenum">
              <a:rPr lang="en-US" altLang="ar-JO" smtClean="0">
                <a:latin typeface="Times" panose="02020603050405020304" pitchFamily="18" charset="0"/>
              </a:rPr>
              <a:pPr eaLnBrk="0" hangingPunct="0">
                <a:spcBef>
                  <a:spcPct val="0"/>
                </a:spcBef>
              </a:pPr>
              <a:t>3</a:t>
            </a:fld>
            <a:endParaRPr lang="en-US" altLang="ar-JO">
              <a:latin typeface="Times" panose="02020603050405020304" pitchFamily="18" charset="0"/>
            </a:endParaRPr>
          </a:p>
        </p:txBody>
      </p:sp>
      <p:sp>
        <p:nvSpPr>
          <p:cNvPr id="14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JO" altLang="ar-JO">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1290924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03F2DC4F-6057-4620-815F-4B07224EF943}" type="slidenum">
              <a:rPr lang="en-US" altLang="ar-JO" smtClean="0">
                <a:latin typeface="Times" panose="02020603050405020304" pitchFamily="18" charset="0"/>
              </a:rPr>
              <a:pPr eaLnBrk="0" hangingPunct="0">
                <a:spcBef>
                  <a:spcPct val="0"/>
                </a:spcBef>
              </a:pPr>
              <a:t>35</a:t>
            </a:fld>
            <a:endParaRPr lang="en-US" altLang="ar-JO">
              <a:latin typeface="Times" panose="02020603050405020304" pitchFamily="18" charset="0"/>
            </a:endParaRPr>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ar-JO">
                <a:latin typeface="Times" panose="02020603050405020304" pitchFamily="18" charset="0"/>
                <a:ea typeface="ＭＳ Ｐゴシック" panose="020B0600070205080204" pitchFamily="34" charset="-128"/>
              </a:rPr>
              <a:t>Trial #1: [Fe</a:t>
            </a:r>
            <a:r>
              <a:rPr lang="en-US" altLang="ar-JO" baseline="30000">
                <a:latin typeface="Times" panose="02020603050405020304" pitchFamily="18" charset="0"/>
                <a:ea typeface="ＭＳ Ｐゴシック" panose="020B0600070205080204" pitchFamily="34" charset="-128"/>
              </a:rPr>
              <a:t>3+</a:t>
            </a:r>
            <a:r>
              <a:rPr lang="en-US" altLang="ar-JO">
                <a:latin typeface="Times" panose="02020603050405020304" pitchFamily="18" charset="0"/>
                <a:ea typeface="ＭＳ Ｐゴシック" panose="020B0600070205080204" pitchFamily="34" charset="-128"/>
              </a:rPr>
              <a:t>] = 6.00 M; [SCN</a:t>
            </a:r>
            <a:r>
              <a:rPr lang="en-US" altLang="ar-JO" baseline="30000">
                <a:latin typeface="Times" panose="02020603050405020304" pitchFamily="18" charset="0"/>
                <a:ea typeface="ＭＳ Ｐゴシック" panose="020B0600070205080204" pitchFamily="34" charset="-128"/>
              </a:rPr>
              <a:t>-</a:t>
            </a:r>
            <a:r>
              <a:rPr lang="en-US" altLang="ar-JO">
                <a:latin typeface="Times" panose="02020603050405020304" pitchFamily="18" charset="0"/>
                <a:ea typeface="ＭＳ Ｐゴシック" panose="020B0600070205080204" pitchFamily="34" charset="-128"/>
              </a:rPr>
              <a:t>] = 2.00 M; [FeSCN</a:t>
            </a:r>
            <a:r>
              <a:rPr lang="en-US" altLang="ar-JO" baseline="30000">
                <a:latin typeface="Times" panose="02020603050405020304" pitchFamily="18" charset="0"/>
                <a:ea typeface="ＭＳ Ｐゴシック" panose="020B0600070205080204" pitchFamily="34" charset="-128"/>
              </a:rPr>
              <a:t>2+</a:t>
            </a:r>
            <a:r>
              <a:rPr lang="en-US" altLang="ar-JO">
                <a:latin typeface="Times" panose="02020603050405020304" pitchFamily="18" charset="0"/>
                <a:ea typeface="ＭＳ Ｐゴシック" panose="020B0600070205080204" pitchFamily="34" charset="-128"/>
              </a:rPr>
              <a:t>] = 4.00 M</a:t>
            </a:r>
          </a:p>
          <a:p>
            <a:pPr eaLnBrk="1" hangingPunct="1"/>
            <a:r>
              <a:rPr lang="en-US" altLang="ar-JO">
                <a:latin typeface="Times" panose="02020603050405020304" pitchFamily="18" charset="0"/>
                <a:ea typeface="ＭＳ Ｐゴシック" panose="020B0600070205080204" pitchFamily="34" charset="-128"/>
              </a:rPr>
              <a:t>Trial #2: [Fe</a:t>
            </a:r>
            <a:r>
              <a:rPr lang="en-US" altLang="ar-JO" baseline="30000">
                <a:latin typeface="Times" panose="02020603050405020304" pitchFamily="18" charset="0"/>
                <a:ea typeface="ＭＳ Ｐゴシック" panose="020B0600070205080204" pitchFamily="34" charset="-128"/>
              </a:rPr>
              <a:t>3+</a:t>
            </a:r>
            <a:r>
              <a:rPr lang="en-US" altLang="ar-JO">
                <a:latin typeface="Times" panose="02020603050405020304" pitchFamily="18" charset="0"/>
                <a:ea typeface="ＭＳ Ｐゴシック" panose="020B0600070205080204" pitchFamily="34" charset="-128"/>
              </a:rPr>
              <a:t>] = 4.00 M; [SCN</a:t>
            </a:r>
            <a:r>
              <a:rPr lang="en-US" altLang="ar-JO" baseline="30000">
                <a:latin typeface="Times" panose="02020603050405020304" pitchFamily="18" charset="0"/>
                <a:ea typeface="ＭＳ Ｐゴシック" panose="020B0600070205080204" pitchFamily="34" charset="-128"/>
              </a:rPr>
              <a:t>-</a:t>
            </a:r>
            <a:r>
              <a:rPr lang="en-US" altLang="ar-JO">
                <a:latin typeface="Times" panose="02020603050405020304" pitchFamily="18" charset="0"/>
                <a:ea typeface="ＭＳ Ｐゴシック" panose="020B0600070205080204" pitchFamily="34" charset="-128"/>
              </a:rPr>
              <a:t>] = 3.00 M; [FeSCN</a:t>
            </a:r>
            <a:r>
              <a:rPr lang="en-US" altLang="ar-JO" baseline="30000">
                <a:latin typeface="Times" panose="02020603050405020304" pitchFamily="18" charset="0"/>
                <a:ea typeface="ＭＳ Ｐゴシック" panose="020B0600070205080204" pitchFamily="34" charset="-128"/>
              </a:rPr>
              <a:t>2+</a:t>
            </a:r>
            <a:r>
              <a:rPr lang="en-US" altLang="ar-JO">
                <a:latin typeface="Times" panose="02020603050405020304" pitchFamily="18" charset="0"/>
                <a:ea typeface="ＭＳ Ｐゴシック" panose="020B0600070205080204" pitchFamily="34" charset="-128"/>
              </a:rPr>
              <a:t>] = 4.00 M</a:t>
            </a:r>
          </a:p>
          <a:p>
            <a:pPr eaLnBrk="1" hangingPunct="1"/>
            <a:r>
              <a:rPr lang="en-US" altLang="ar-JO">
                <a:latin typeface="Times" panose="02020603050405020304" pitchFamily="18" charset="0"/>
                <a:ea typeface="ＭＳ Ｐゴシック" panose="020B0600070205080204" pitchFamily="34" charset="-128"/>
              </a:rPr>
              <a:t>Trial #3: [Fe</a:t>
            </a:r>
            <a:r>
              <a:rPr lang="en-US" altLang="ar-JO" baseline="30000">
                <a:latin typeface="Times" panose="02020603050405020304" pitchFamily="18" charset="0"/>
                <a:ea typeface="ＭＳ Ｐゴシック" panose="020B0600070205080204" pitchFamily="34" charset="-128"/>
              </a:rPr>
              <a:t>3+</a:t>
            </a:r>
            <a:r>
              <a:rPr lang="en-US" altLang="ar-JO">
                <a:latin typeface="Times" panose="02020603050405020304" pitchFamily="18" charset="0"/>
                <a:ea typeface="ＭＳ Ｐゴシック" panose="020B0600070205080204" pitchFamily="34" charset="-128"/>
              </a:rPr>
              <a:t>] = 2.00 M; [SCN</a:t>
            </a:r>
            <a:r>
              <a:rPr lang="en-US" altLang="ar-JO" baseline="30000">
                <a:latin typeface="Times" panose="02020603050405020304" pitchFamily="18" charset="0"/>
                <a:ea typeface="ＭＳ Ｐゴシック" panose="020B0600070205080204" pitchFamily="34" charset="-128"/>
              </a:rPr>
              <a:t>-</a:t>
            </a:r>
            <a:r>
              <a:rPr lang="en-US" altLang="ar-JO">
                <a:latin typeface="Times" panose="02020603050405020304" pitchFamily="18" charset="0"/>
                <a:ea typeface="ＭＳ Ｐゴシック" panose="020B0600070205080204" pitchFamily="34" charset="-128"/>
              </a:rPr>
              <a:t>] = 9.00 M; [FeSCN</a:t>
            </a:r>
            <a:r>
              <a:rPr lang="en-US" altLang="ar-JO" baseline="30000">
                <a:latin typeface="Times" panose="02020603050405020304" pitchFamily="18" charset="0"/>
                <a:ea typeface="ＭＳ Ｐゴシック" panose="020B0600070205080204" pitchFamily="34" charset="-128"/>
              </a:rPr>
              <a:t>2+</a:t>
            </a:r>
            <a:r>
              <a:rPr lang="en-US" altLang="ar-JO">
                <a:latin typeface="Times" panose="02020603050405020304" pitchFamily="18" charset="0"/>
                <a:ea typeface="ＭＳ Ｐゴシック" panose="020B0600070205080204" pitchFamily="34" charset="-128"/>
              </a:rPr>
              <a:t>] = 6.00 M</a:t>
            </a:r>
          </a:p>
          <a:p>
            <a:pPr eaLnBrk="1" hangingPunct="1"/>
            <a:r>
              <a:rPr lang="en-US" altLang="ar-JO">
                <a:latin typeface="Times" panose="02020603050405020304" pitchFamily="18" charset="0"/>
                <a:ea typeface="ＭＳ Ｐゴシック" panose="020B0600070205080204" pitchFamily="34" charset="-128"/>
              </a:rPr>
              <a:t>This problem will provide a good discussion of Q vs. K. Trial #1 proceeds to the right to reach equilibrium, Trial #2 proceeds to the left, and Trial #3 is at equilibrium. Watch for students setting up an ICE chart without thinking about which direction the reaction must proceed initially. Be prepared for some discussion about the fact that in the Change row we can have a </a:t>
            </a:r>
            <a:r>
              <a:rPr lang="ja-JP" altLang="en-US">
                <a:latin typeface="Times" panose="02020603050405020304" pitchFamily="18" charset="0"/>
                <a:ea typeface="ＭＳ Ｐゴシック" panose="020B0600070205080204" pitchFamily="34" charset="-128"/>
              </a:rPr>
              <a:t>“</a:t>
            </a:r>
            <a:r>
              <a:rPr lang="en-US" altLang="ja-JP">
                <a:latin typeface="Times" panose="02020603050405020304" pitchFamily="18" charset="0"/>
                <a:ea typeface="ＭＳ Ｐゴシック" panose="020B0600070205080204" pitchFamily="34" charset="-128"/>
              </a:rPr>
              <a:t>-x</a:t>
            </a:r>
            <a:r>
              <a:rPr lang="ja-JP" altLang="en-US">
                <a:latin typeface="Times" panose="02020603050405020304" pitchFamily="18" charset="0"/>
                <a:ea typeface="ＭＳ Ｐゴシック" panose="020B0600070205080204" pitchFamily="34" charset="-128"/>
              </a:rPr>
              <a:t>”</a:t>
            </a:r>
            <a:r>
              <a:rPr lang="en-US" altLang="ja-JP">
                <a:latin typeface="Times" panose="02020603050405020304" pitchFamily="18" charset="0"/>
                <a:ea typeface="ＭＳ Ｐゴシック" panose="020B0600070205080204" pitchFamily="34" charset="-128"/>
              </a:rPr>
              <a:t> on the right side and a </a:t>
            </a:r>
            <a:r>
              <a:rPr lang="ja-JP" altLang="en-US">
                <a:latin typeface="Times" panose="02020603050405020304" pitchFamily="18" charset="0"/>
                <a:ea typeface="ＭＳ Ｐゴシック" panose="020B0600070205080204" pitchFamily="34" charset="-128"/>
              </a:rPr>
              <a:t>“</a:t>
            </a:r>
            <a:r>
              <a:rPr lang="en-US" altLang="ja-JP">
                <a:latin typeface="Times" panose="02020603050405020304" pitchFamily="18" charset="0"/>
                <a:ea typeface="ＭＳ Ｐゴシック" panose="020B0600070205080204" pitchFamily="34" charset="-128"/>
              </a:rPr>
              <a:t>+x</a:t>
            </a:r>
            <a:r>
              <a:rPr lang="ja-JP" altLang="en-US">
                <a:latin typeface="Times" panose="02020603050405020304" pitchFamily="18" charset="0"/>
                <a:ea typeface="ＭＳ Ｐゴシック" panose="020B0600070205080204" pitchFamily="34" charset="-128"/>
              </a:rPr>
              <a:t>”</a:t>
            </a:r>
            <a:r>
              <a:rPr lang="en-US" altLang="ja-JP">
                <a:latin typeface="Times" panose="02020603050405020304" pitchFamily="18" charset="0"/>
                <a:ea typeface="ＭＳ Ｐゴシック" panose="020B0600070205080204" pitchFamily="34" charset="-128"/>
              </a:rPr>
              <a:t> on the left side and still use the same expression for K. Use this so that students can think about the direction the reaction must proceed initially so that they needed memorize a relationship between Q and K.</a:t>
            </a:r>
          </a:p>
          <a:p>
            <a:pPr eaLnBrk="1" hangingPunct="1"/>
            <a:r>
              <a:rPr lang="en-US" altLang="ar-JO">
                <a:latin typeface="Times" panose="02020603050405020304" pitchFamily="18" charset="0"/>
                <a:ea typeface="ＭＳ Ｐゴシック" panose="020B0600070205080204" pitchFamily="34" charset="-128"/>
              </a:rPr>
              <a:t>The students can solve this with the quadratic but it is not necessary. The numbers have been chosen to be relatively easy to solve. Tell the students the problems will not always have numbers like these, so take the time to understand what is going on (so the math doesn</a:t>
            </a:r>
            <a:r>
              <a:rPr lang="ja-JP" altLang="en-US">
                <a:latin typeface="Times" panose="02020603050405020304" pitchFamily="18" charset="0"/>
                <a:ea typeface="ＭＳ Ｐゴシック" panose="020B0600070205080204" pitchFamily="34" charset="-128"/>
              </a:rPr>
              <a:t>’</a:t>
            </a:r>
            <a:r>
              <a:rPr lang="en-US" altLang="ja-JP">
                <a:latin typeface="Times" panose="02020603050405020304" pitchFamily="18" charset="0"/>
                <a:ea typeface="ＭＳ Ｐゴシック" panose="020B0600070205080204" pitchFamily="34" charset="-128"/>
              </a:rPr>
              <a:t>t </a:t>
            </a:r>
            <a:r>
              <a:rPr lang="ja-JP" altLang="en-US">
                <a:latin typeface="Times" panose="02020603050405020304" pitchFamily="18" charset="0"/>
                <a:ea typeface="ＭＳ Ｐゴシック" panose="020B0600070205080204" pitchFamily="34" charset="-128"/>
              </a:rPr>
              <a:t>“</a:t>
            </a:r>
            <a:r>
              <a:rPr lang="en-US" altLang="ja-JP">
                <a:latin typeface="Times" panose="02020603050405020304" pitchFamily="18" charset="0"/>
                <a:ea typeface="ＭＳ Ｐゴシック" panose="020B0600070205080204" pitchFamily="34" charset="-128"/>
              </a:rPr>
              <a:t>get in the way</a:t>
            </a:r>
            <a:r>
              <a:rPr lang="ja-JP" altLang="en-US">
                <a:latin typeface="Times" panose="02020603050405020304" pitchFamily="18" charset="0"/>
                <a:ea typeface="ＭＳ Ｐゴシック" panose="020B0600070205080204" pitchFamily="34" charset="-128"/>
              </a:rPr>
              <a:t>”</a:t>
            </a:r>
            <a:r>
              <a:rPr lang="en-US" altLang="ja-JP">
                <a:latin typeface="Times" panose="02020603050405020304" pitchFamily="18" charset="0"/>
                <a:ea typeface="ＭＳ Ｐゴシック" panose="020B0600070205080204" pitchFamily="34" charset="-128"/>
              </a:rPr>
              <a:t>).</a:t>
            </a:r>
          </a:p>
          <a:p>
            <a:pPr eaLnBrk="1" hangingPunct="1"/>
            <a:endParaRPr lang="en-US" altLang="ar-JO">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5437453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A66E8562-EBF0-4594-BA79-BDB816A890D5}" type="slidenum">
              <a:rPr lang="en-US" altLang="ar-JO" smtClean="0">
                <a:latin typeface="Times" panose="02020603050405020304" pitchFamily="18" charset="0"/>
              </a:rPr>
              <a:pPr eaLnBrk="0" hangingPunct="0">
                <a:spcBef>
                  <a:spcPct val="0"/>
                </a:spcBef>
              </a:pPr>
              <a:t>36</a:t>
            </a:fld>
            <a:endParaRPr lang="en-US" altLang="ar-JO">
              <a:latin typeface="Times" panose="02020603050405020304" pitchFamily="18" charset="0"/>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JO" altLang="ar-JO">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286018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9844AA5B-BF30-47D6-A8B8-E84379D1B51A}" type="slidenum">
              <a:rPr lang="en-US" altLang="ar-JO" smtClean="0">
                <a:latin typeface="Times" panose="02020603050405020304" pitchFamily="18" charset="0"/>
              </a:rPr>
              <a:pPr eaLnBrk="0" hangingPunct="0">
                <a:spcBef>
                  <a:spcPct val="0"/>
                </a:spcBef>
              </a:pPr>
              <a:t>37</a:t>
            </a:fld>
            <a:endParaRPr lang="en-US" altLang="ar-JO">
              <a:latin typeface="Times" panose="02020603050405020304" pitchFamily="18" charset="0"/>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JO" altLang="ar-JO">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9121613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1ADFE0B5-6D84-4B06-BFC0-9C5FCD2F1D51}" type="slidenum">
              <a:rPr lang="en-US" altLang="ar-JO" smtClean="0">
                <a:latin typeface="Times" panose="02020603050405020304" pitchFamily="18" charset="0"/>
              </a:rPr>
              <a:pPr eaLnBrk="0" hangingPunct="0">
                <a:spcBef>
                  <a:spcPct val="0"/>
                </a:spcBef>
              </a:pPr>
              <a:t>39</a:t>
            </a:fld>
            <a:endParaRPr lang="en-US" altLang="ar-JO">
              <a:latin typeface="Times" panose="02020603050405020304" pitchFamily="18" charset="0"/>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JO" altLang="ar-JO">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609353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6F75B8FF-68C6-4ACD-A2A7-650BCFEEA2CD}" type="slidenum">
              <a:rPr lang="en-US" altLang="ar-JO" smtClean="0">
                <a:latin typeface="Times" panose="02020603050405020304" pitchFamily="18" charset="0"/>
              </a:rPr>
              <a:pPr eaLnBrk="0" hangingPunct="0">
                <a:spcBef>
                  <a:spcPct val="0"/>
                </a:spcBef>
              </a:pPr>
              <a:t>4</a:t>
            </a:fld>
            <a:endParaRPr lang="en-US" altLang="ar-JO">
              <a:latin typeface="Times" panose="02020603050405020304" pitchFamily="18"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JO" altLang="ar-JO">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320332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A092F4E6-84EB-4B23-B433-DB8AE23806DC}" type="slidenum">
              <a:rPr lang="en-US" altLang="ar-JO" smtClean="0">
                <a:latin typeface="Times" panose="02020603050405020304" pitchFamily="18" charset="0"/>
              </a:rPr>
              <a:pPr eaLnBrk="0" hangingPunct="0">
                <a:spcBef>
                  <a:spcPct val="0"/>
                </a:spcBef>
              </a:pPr>
              <a:t>5</a:t>
            </a:fld>
            <a:endParaRPr lang="en-US" altLang="ar-JO">
              <a:latin typeface="Times" panose="02020603050405020304" pitchFamily="18" charset="0"/>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JO" altLang="ar-JO">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898062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2C6D4566-895C-4DFB-B803-C6858A475906}" type="slidenum">
              <a:rPr lang="en-US" altLang="ar-JO" smtClean="0">
                <a:latin typeface="Times" panose="02020603050405020304" pitchFamily="18" charset="0"/>
              </a:rPr>
              <a:pPr eaLnBrk="0" hangingPunct="0">
                <a:spcBef>
                  <a:spcPct val="0"/>
                </a:spcBef>
              </a:pPr>
              <a:t>6</a:t>
            </a:fld>
            <a:endParaRPr lang="en-US" altLang="ar-JO">
              <a:latin typeface="Times" panose="02020603050405020304" pitchFamily="18" charset="0"/>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ar-JO">
                <a:latin typeface="Times" panose="02020603050405020304" pitchFamily="18" charset="0"/>
                <a:ea typeface="ＭＳ Ｐゴシック" panose="020B0600070205080204" pitchFamily="34" charset="-128"/>
              </a:rPr>
              <a:t>K = [NH3]2/[N2][H2]3</a:t>
            </a:r>
            <a:endParaRPr lang="ar-JO" altLang="ar-JO">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78503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7AB220F0-A6BC-4E7F-A5DF-850602F80EC8}" type="slidenum">
              <a:rPr lang="en-US" altLang="ar-JO" smtClean="0">
                <a:latin typeface="Times" panose="02020603050405020304" pitchFamily="18" charset="0"/>
              </a:rPr>
              <a:pPr eaLnBrk="0" hangingPunct="0">
                <a:spcBef>
                  <a:spcPct val="0"/>
                </a:spcBef>
              </a:pPr>
              <a:t>7</a:t>
            </a:fld>
            <a:endParaRPr lang="en-US" altLang="ar-JO">
              <a:latin typeface="Times" panose="02020603050405020304" pitchFamily="18" charset="0"/>
            </a:endParaRPr>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ar-JO">
                <a:latin typeface="Times" panose="02020603050405020304" pitchFamily="18" charset="0"/>
                <a:ea typeface="ＭＳ Ｐゴシック" panose="020B0600070205080204" pitchFamily="34" charset="-128"/>
              </a:rPr>
              <a:t>l C   +   m  D    </a:t>
            </a:r>
            <a:r>
              <a:rPr lang="en-US" altLang="ar-JO">
                <a:latin typeface="Cambria" panose="02040503050406030204" pitchFamily="18" charset="0"/>
                <a:ea typeface="ＭＳ Ｐゴシック" panose="020B0600070205080204" pitchFamily="34" charset="-128"/>
                <a:sym typeface="Symbol" panose="05050102010706020507" pitchFamily="18" charset="2"/>
              </a:rPr>
              <a:t>⥦</a:t>
            </a:r>
            <a:r>
              <a:rPr lang="en-US" altLang="ar-JO">
                <a:latin typeface="Times" panose="02020603050405020304" pitchFamily="18" charset="0"/>
                <a:ea typeface="ＭＳ Ｐゴシック" panose="020B0600070205080204" pitchFamily="34" charset="-128"/>
              </a:rPr>
              <a:t>     j A  +  k B       K’</a:t>
            </a:r>
            <a:endParaRPr lang="ar-JO" altLang="ar-JO">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113621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A07EFE33-DAEF-4DCA-BEEA-3EB57B71101E}" type="slidenum">
              <a:rPr lang="en-US" altLang="ar-JO" smtClean="0">
                <a:latin typeface="Times" panose="02020603050405020304" pitchFamily="18" charset="0"/>
              </a:rPr>
              <a:pPr eaLnBrk="0" hangingPunct="0">
                <a:spcBef>
                  <a:spcPct val="0"/>
                </a:spcBef>
              </a:pPr>
              <a:t>8</a:t>
            </a:fld>
            <a:endParaRPr lang="en-US" altLang="ar-JO">
              <a:latin typeface="Times" panose="02020603050405020304" pitchFamily="18" charset="0"/>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ar-JO">
                <a:latin typeface="Times" panose="02020603050405020304" pitchFamily="18" charset="0"/>
                <a:ea typeface="ＭＳ Ｐゴシック" panose="020B0600070205080204" pitchFamily="34" charset="-128"/>
              </a:rPr>
              <a:t>This is the opposite scenario of the previous slide. The concentrations of water and CO will </a:t>
            </a:r>
            <a:r>
              <a:rPr lang="en-US" altLang="ar-JO" u="sng">
                <a:latin typeface="Times" panose="02020603050405020304" pitchFamily="18" charset="0"/>
                <a:ea typeface="ＭＳ Ｐゴシック" panose="020B0600070205080204" pitchFamily="34" charset="-128"/>
              </a:rPr>
              <a:t>increase</a:t>
            </a:r>
            <a:r>
              <a:rPr lang="en-US" altLang="ar-JO">
                <a:latin typeface="Times" panose="02020603050405020304" pitchFamily="18" charset="0"/>
                <a:ea typeface="ＭＳ Ｐゴシック" panose="020B0600070205080204" pitchFamily="34" charset="-128"/>
              </a:rPr>
              <a:t>. The concentration of carbon dioxide </a:t>
            </a:r>
            <a:r>
              <a:rPr lang="en-US" altLang="ar-JO" u="sng">
                <a:latin typeface="Times" panose="02020603050405020304" pitchFamily="18" charset="0"/>
                <a:ea typeface="ＭＳ Ｐゴシック" panose="020B0600070205080204" pitchFamily="34" charset="-128"/>
              </a:rPr>
              <a:t>decreases</a:t>
            </a:r>
            <a:r>
              <a:rPr lang="en-US" altLang="ar-JO">
                <a:latin typeface="Times" panose="02020603050405020304" pitchFamily="18" charset="0"/>
                <a:ea typeface="ＭＳ Ｐゴシック" panose="020B0600070205080204" pitchFamily="34" charset="-128"/>
              </a:rPr>
              <a:t> and the concentration of hydrogen will be </a:t>
            </a:r>
            <a:r>
              <a:rPr lang="en-US" altLang="ar-JO" u="sng">
                <a:latin typeface="Times" panose="02020603050405020304" pitchFamily="18" charset="0"/>
                <a:ea typeface="ＭＳ Ｐゴシック" panose="020B0600070205080204" pitchFamily="34" charset="-128"/>
              </a:rPr>
              <a:t>higher</a:t>
            </a:r>
            <a:r>
              <a:rPr lang="en-US" altLang="ar-JO">
                <a:latin typeface="Times" panose="02020603050405020304" pitchFamily="18" charset="0"/>
                <a:ea typeface="ＭＳ Ｐゴシック" panose="020B0600070205080204" pitchFamily="34" charset="-128"/>
              </a:rPr>
              <a:t> than the original equilibrium concentration. </a:t>
            </a:r>
          </a:p>
        </p:txBody>
      </p:sp>
    </p:spTree>
    <p:extLst>
      <p:ext uri="{BB962C8B-B14F-4D97-AF65-F5344CB8AC3E}">
        <p14:creationId xmlns:p14="http://schemas.microsoft.com/office/powerpoint/2010/main" val="571488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787D6864-5C9E-4EC3-BA24-FA67A9F7DFE3}" type="slidenum">
              <a:rPr lang="en-US" altLang="ar-JO" smtClean="0">
                <a:latin typeface="Times" panose="02020603050405020304" pitchFamily="18" charset="0"/>
              </a:rPr>
              <a:pPr eaLnBrk="0" hangingPunct="0">
                <a:spcBef>
                  <a:spcPct val="0"/>
                </a:spcBef>
              </a:pPr>
              <a:t>9</a:t>
            </a:fld>
            <a:endParaRPr lang="en-US" altLang="ar-JO">
              <a:latin typeface="Times" panose="02020603050405020304" pitchFamily="18" charset="0"/>
            </a:endParaRPr>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JO" altLang="ar-JO">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3718593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0" y="1828800"/>
            <a:ext cx="9144000" cy="1470025"/>
          </a:xfrm>
          <a:prstGeom prst="rect">
            <a:avLst/>
          </a:prstGeom>
          <a:solidFill>
            <a:srgbClr val="4E55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defRPr/>
            </a:pPr>
            <a:r>
              <a:rPr lang="en-US" altLang="ar-JO" sz="3000">
                <a:solidFill>
                  <a:srgbClr val="FFFFFF"/>
                </a:solidFill>
              </a:rPr>
              <a:t>Chapter 13</a:t>
            </a:r>
          </a:p>
        </p:txBody>
      </p:sp>
      <p:sp>
        <p:nvSpPr>
          <p:cNvPr id="3" name="Rectangle 2"/>
          <p:cNvSpPr>
            <a:spLocks noChangeArrowheads="1"/>
          </p:cNvSpPr>
          <p:nvPr userDrawn="1"/>
        </p:nvSpPr>
        <p:spPr bwMode="auto">
          <a:xfrm>
            <a:off x="0" y="3576638"/>
            <a:ext cx="9144000" cy="1470025"/>
          </a:xfrm>
          <a:prstGeom prst="rect">
            <a:avLst/>
          </a:prstGeom>
          <a:solidFill>
            <a:srgbClr val="4E55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defRPr/>
            </a:pPr>
            <a:r>
              <a:rPr lang="en-US" altLang="ar-JO" sz="3000" i="1">
                <a:solidFill>
                  <a:srgbClr val="FFFFFF"/>
                </a:solidFill>
              </a:rPr>
              <a:t>Chemical Equilibrium</a:t>
            </a:r>
          </a:p>
        </p:txBody>
      </p:sp>
      <p:pic>
        <p:nvPicPr>
          <p:cNvPr id="4" name="Picture 14" descr="Chemistry 9e Cover lores.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838200"/>
            <a:ext cx="4192588" cy="5181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07244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a:t>Click to edit Master title style</a:t>
            </a:r>
          </a:p>
        </p:txBody>
      </p:sp>
      <p:sp>
        <p:nvSpPr>
          <p:cNvPr id="3" name="Content Placeholder 2"/>
          <p:cNvSpPr>
            <a:spLocks noGrp="1"/>
          </p:cNvSpPr>
          <p:nvPr>
            <p:ph idx="1"/>
          </p:nvPr>
        </p:nvSpPr>
        <p:spPr>
          <a:xfrm>
            <a:off x="114300" y="2133600"/>
            <a:ext cx="88519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01273690"/>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a:t>Click to edit Master title style</a:t>
            </a:r>
          </a:p>
        </p:txBody>
      </p:sp>
      <p:sp>
        <p:nvSpPr>
          <p:cNvPr id="3" name="Content Placeholder 2"/>
          <p:cNvSpPr>
            <a:spLocks noGrp="1"/>
          </p:cNvSpPr>
          <p:nvPr>
            <p:ph idx="1"/>
          </p:nvPr>
        </p:nvSpPr>
        <p:spPr>
          <a:xfrm>
            <a:off x="114300" y="2133600"/>
            <a:ext cx="88519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1640169"/>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a:t>Click to edit Master title style</a:t>
            </a:r>
          </a:p>
        </p:txBody>
      </p:sp>
      <p:sp>
        <p:nvSpPr>
          <p:cNvPr id="3" name="Content Placeholder 2"/>
          <p:cNvSpPr>
            <a:spLocks noGrp="1"/>
          </p:cNvSpPr>
          <p:nvPr>
            <p:ph idx="1"/>
          </p:nvPr>
        </p:nvSpPr>
        <p:spPr>
          <a:xfrm>
            <a:off x="114300" y="2133600"/>
            <a:ext cx="88519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4578156"/>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a:t>Click to edit Master title style</a:t>
            </a:r>
          </a:p>
        </p:txBody>
      </p:sp>
      <p:sp>
        <p:nvSpPr>
          <p:cNvPr id="3" name="Content Placeholder 2"/>
          <p:cNvSpPr>
            <a:spLocks noGrp="1"/>
          </p:cNvSpPr>
          <p:nvPr>
            <p:ph idx="1"/>
          </p:nvPr>
        </p:nvSpPr>
        <p:spPr>
          <a:xfrm>
            <a:off x="114300" y="2133600"/>
            <a:ext cx="88519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0732142"/>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a:t>Click to edit Master title style</a:t>
            </a:r>
          </a:p>
        </p:txBody>
      </p:sp>
      <p:sp>
        <p:nvSpPr>
          <p:cNvPr id="3" name="Content Placeholder 2"/>
          <p:cNvSpPr>
            <a:spLocks noGrp="1"/>
          </p:cNvSpPr>
          <p:nvPr>
            <p:ph idx="1"/>
          </p:nvPr>
        </p:nvSpPr>
        <p:spPr>
          <a:xfrm>
            <a:off x="114300" y="2133600"/>
            <a:ext cx="88519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45185155"/>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a:t>Click to edit Master title style</a:t>
            </a:r>
          </a:p>
        </p:txBody>
      </p:sp>
      <p:sp>
        <p:nvSpPr>
          <p:cNvPr id="3" name="Content Placeholder 2"/>
          <p:cNvSpPr>
            <a:spLocks noGrp="1"/>
          </p:cNvSpPr>
          <p:nvPr>
            <p:ph idx="1"/>
          </p:nvPr>
        </p:nvSpPr>
        <p:spPr>
          <a:xfrm>
            <a:off x="114300" y="2133600"/>
            <a:ext cx="88519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920723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a:t>Click to edit Master title style</a:t>
            </a:r>
          </a:p>
        </p:txBody>
      </p:sp>
      <p:sp>
        <p:nvSpPr>
          <p:cNvPr id="3" name="Content Placeholder 2"/>
          <p:cNvSpPr>
            <a:spLocks noGrp="1"/>
          </p:cNvSpPr>
          <p:nvPr>
            <p:ph idx="1"/>
          </p:nvPr>
        </p:nvSpPr>
        <p:spPr>
          <a:xfrm>
            <a:off x="114300" y="2133600"/>
            <a:ext cx="88519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4125483"/>
      </p:ext>
    </p:extLst>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JO"/>
              <a:t>Click to edit Master text styles</a:t>
            </a:r>
          </a:p>
          <a:p>
            <a:pPr lvl="1"/>
            <a:r>
              <a:rPr lang="en-US" altLang="ar-JO"/>
              <a:t>Second level</a:t>
            </a:r>
          </a:p>
          <a:p>
            <a:pPr lvl="2"/>
            <a:r>
              <a:rPr lang="en-US" altLang="ar-JO"/>
              <a:t>Third level</a:t>
            </a:r>
          </a:p>
          <a:p>
            <a:pPr lvl="3"/>
            <a:r>
              <a:rPr lang="en-US" altLang="ar-JO"/>
              <a:t>Fourth level</a:t>
            </a:r>
          </a:p>
          <a:p>
            <a:pPr lvl="4"/>
            <a:r>
              <a:rPr lang="en-US" altLang="ar-JO"/>
              <a:t>Fifth level</a:t>
            </a:r>
          </a:p>
        </p:txBody>
      </p:sp>
      <p:grpSp>
        <p:nvGrpSpPr>
          <p:cNvPr id="1027" name="Group 8"/>
          <p:cNvGrpSpPr>
            <a:grpSpLocks/>
          </p:cNvGrpSpPr>
          <p:nvPr userDrawn="1"/>
        </p:nvGrpSpPr>
        <p:grpSpPr bwMode="auto">
          <a:xfrm>
            <a:off x="0" y="0"/>
            <a:ext cx="9144000" cy="1208088"/>
            <a:chOff x="0" y="0"/>
            <a:chExt cx="9144000" cy="1207511"/>
          </a:xfrm>
        </p:grpSpPr>
        <p:pic>
          <p:nvPicPr>
            <p:cNvPr id="1030" name="Picture 6" descr="screenshot_1968.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1028"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ar-JO"/>
          </a:p>
        </p:txBody>
      </p:sp>
      <p:sp>
        <p:nvSpPr>
          <p:cNvPr id="102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a:latin typeface="Calibri" charset="0"/>
                <a:cs typeface="Calibri" charset="0"/>
              </a:rPr>
              <a:t>Section 13.1</a:t>
            </a:r>
          </a:p>
          <a:p>
            <a:pPr eaLnBrk="1" hangingPunct="1">
              <a:defRPr/>
            </a:pPr>
            <a:r>
              <a:rPr lang="en-US" sz="3000" i="1" dirty="0">
                <a:latin typeface="Calibri" charset="0"/>
                <a:cs typeface="Calibri" charset="0"/>
              </a:rPr>
              <a:t>The Equilibrium Condition</a:t>
            </a:r>
          </a:p>
        </p:txBody>
      </p:sp>
    </p:spTree>
  </p:cSld>
  <p:clrMap bg1="lt1" tx1="dk1" bg2="lt2" tx2="dk2" accent1="accent1" accent2="accent2" accent3="accent3" accent4="accent4" accent5="accent5" accent6="accent6" hlink="hlink" folHlink="folHlink"/>
  <p:sldLayoutIdLst>
    <p:sldLayoutId id="2147484036" r:id="rId1"/>
    <p:sldLayoutId id="2147484029" r:id="rId2"/>
  </p:sldLayoutIdLst>
  <p:transition spd="slow"/>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JO"/>
              <a:t>Click to edit Master text styles</a:t>
            </a:r>
          </a:p>
          <a:p>
            <a:pPr lvl="1"/>
            <a:r>
              <a:rPr lang="en-US" altLang="ar-JO"/>
              <a:t>Second level</a:t>
            </a:r>
          </a:p>
          <a:p>
            <a:pPr lvl="2"/>
            <a:r>
              <a:rPr lang="en-US" altLang="ar-JO"/>
              <a:t>Third level</a:t>
            </a:r>
          </a:p>
          <a:p>
            <a:pPr lvl="3"/>
            <a:r>
              <a:rPr lang="en-US" altLang="ar-JO"/>
              <a:t>Fourth level</a:t>
            </a:r>
          </a:p>
          <a:p>
            <a:pPr lvl="4"/>
            <a:r>
              <a:rPr lang="en-US" altLang="ar-JO"/>
              <a:t>Fifth level</a:t>
            </a:r>
          </a:p>
        </p:txBody>
      </p:sp>
      <p:grpSp>
        <p:nvGrpSpPr>
          <p:cNvPr id="2051" name="Group 8"/>
          <p:cNvGrpSpPr>
            <a:grpSpLocks/>
          </p:cNvGrpSpPr>
          <p:nvPr userDrawn="1"/>
        </p:nvGrpSpPr>
        <p:grpSpPr bwMode="auto">
          <a:xfrm>
            <a:off x="0" y="0"/>
            <a:ext cx="9144000" cy="1208088"/>
            <a:chOff x="0" y="0"/>
            <a:chExt cx="9144000" cy="1207511"/>
          </a:xfrm>
        </p:grpSpPr>
        <p:pic>
          <p:nvPicPr>
            <p:cNvPr id="2054" name="Picture 6" descr="screenshot_1968.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2052"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ar-JO"/>
          </a:p>
        </p:txBody>
      </p:sp>
      <p:sp>
        <p:nvSpPr>
          <p:cNvPr id="4101"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a:latin typeface="Calibri" charset="0"/>
                <a:cs typeface="Calibri" charset="0"/>
              </a:rPr>
              <a:t>Section 13.2</a:t>
            </a:r>
          </a:p>
          <a:p>
            <a:pPr eaLnBrk="1" hangingPunct="1">
              <a:defRPr/>
            </a:pPr>
            <a:r>
              <a:rPr lang="en-US" sz="3000" i="1" dirty="0">
                <a:latin typeface="Calibri" charset="0"/>
                <a:cs typeface="Calibri" charset="0"/>
              </a:rPr>
              <a:t>The Equilibrium Constant</a:t>
            </a:r>
          </a:p>
        </p:txBody>
      </p:sp>
    </p:spTree>
  </p:cSld>
  <p:clrMap bg1="lt1" tx1="dk1" bg2="lt2" tx2="dk2" accent1="accent1" accent2="accent2" accent3="accent3" accent4="accent4" accent5="accent5" accent6="accent6" hlink="hlink" folHlink="folHlink"/>
  <p:sldLayoutIdLst>
    <p:sldLayoutId id="2147484030" r:id="rId1"/>
  </p:sldLayoutIdLst>
  <p:transition spd="slow"/>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JO"/>
              <a:t>Click to edit Master text styles</a:t>
            </a:r>
          </a:p>
          <a:p>
            <a:pPr lvl="1"/>
            <a:r>
              <a:rPr lang="en-US" altLang="ar-JO"/>
              <a:t>Second level</a:t>
            </a:r>
          </a:p>
          <a:p>
            <a:pPr lvl="2"/>
            <a:r>
              <a:rPr lang="en-US" altLang="ar-JO"/>
              <a:t>Third level</a:t>
            </a:r>
          </a:p>
          <a:p>
            <a:pPr lvl="3"/>
            <a:r>
              <a:rPr lang="en-US" altLang="ar-JO"/>
              <a:t>Fourth level</a:t>
            </a:r>
          </a:p>
          <a:p>
            <a:pPr lvl="4"/>
            <a:r>
              <a:rPr lang="en-US" altLang="ar-JO"/>
              <a:t>Fifth level</a:t>
            </a:r>
          </a:p>
        </p:txBody>
      </p:sp>
      <p:grpSp>
        <p:nvGrpSpPr>
          <p:cNvPr id="3075" name="Group 8"/>
          <p:cNvGrpSpPr>
            <a:grpSpLocks/>
          </p:cNvGrpSpPr>
          <p:nvPr userDrawn="1"/>
        </p:nvGrpSpPr>
        <p:grpSpPr bwMode="auto">
          <a:xfrm>
            <a:off x="0" y="0"/>
            <a:ext cx="9144000" cy="1208088"/>
            <a:chOff x="0" y="0"/>
            <a:chExt cx="9144000" cy="1207511"/>
          </a:xfrm>
        </p:grpSpPr>
        <p:pic>
          <p:nvPicPr>
            <p:cNvPr id="3078" name="Picture 6" descr="screenshot_1968.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3076"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ar-JO"/>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a:latin typeface="Calibri" charset="0"/>
                <a:cs typeface="Calibri" charset="0"/>
              </a:rPr>
              <a:t>Section 13.3</a:t>
            </a:r>
          </a:p>
          <a:p>
            <a:pPr eaLnBrk="1" hangingPunct="1">
              <a:defRPr/>
            </a:pPr>
            <a:r>
              <a:rPr lang="en-US" sz="3000" i="1" dirty="0">
                <a:latin typeface="Calibri" charset="0"/>
                <a:cs typeface="Calibri" charset="0"/>
              </a:rPr>
              <a:t>Equilibrium Expressions Involving Pressures</a:t>
            </a:r>
          </a:p>
        </p:txBody>
      </p:sp>
    </p:spTree>
  </p:cSld>
  <p:clrMap bg1="lt1" tx1="dk1" bg2="lt2" tx2="dk2" accent1="accent1" accent2="accent2" accent3="accent3" accent4="accent4" accent5="accent5" accent6="accent6" hlink="hlink" folHlink="folHlink"/>
  <p:sldLayoutIdLst>
    <p:sldLayoutId id="2147484031" r:id="rId1"/>
  </p:sldLayoutIdLst>
  <p:transition spd="slow"/>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JO"/>
              <a:t>Click to edit Master text styles</a:t>
            </a:r>
          </a:p>
          <a:p>
            <a:pPr lvl="1"/>
            <a:r>
              <a:rPr lang="en-US" altLang="ar-JO"/>
              <a:t>Second level</a:t>
            </a:r>
          </a:p>
          <a:p>
            <a:pPr lvl="2"/>
            <a:r>
              <a:rPr lang="en-US" altLang="ar-JO"/>
              <a:t>Third level</a:t>
            </a:r>
          </a:p>
          <a:p>
            <a:pPr lvl="3"/>
            <a:r>
              <a:rPr lang="en-US" altLang="ar-JO"/>
              <a:t>Fourth level</a:t>
            </a:r>
          </a:p>
          <a:p>
            <a:pPr lvl="4"/>
            <a:r>
              <a:rPr lang="en-US" altLang="ar-JO"/>
              <a:t>Fifth level</a:t>
            </a:r>
          </a:p>
        </p:txBody>
      </p:sp>
      <p:grpSp>
        <p:nvGrpSpPr>
          <p:cNvPr id="4099" name="Group 8"/>
          <p:cNvGrpSpPr>
            <a:grpSpLocks/>
          </p:cNvGrpSpPr>
          <p:nvPr userDrawn="1"/>
        </p:nvGrpSpPr>
        <p:grpSpPr bwMode="auto">
          <a:xfrm>
            <a:off x="0" y="0"/>
            <a:ext cx="9144000" cy="1208088"/>
            <a:chOff x="0" y="0"/>
            <a:chExt cx="9144000" cy="1207511"/>
          </a:xfrm>
        </p:grpSpPr>
        <p:pic>
          <p:nvPicPr>
            <p:cNvPr id="4102" name="Picture 6" descr="screenshot_1968.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4100"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ar-JO"/>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a:latin typeface="Calibri" charset="0"/>
                <a:cs typeface="Calibri" charset="0"/>
              </a:rPr>
              <a:t>Section 13.4</a:t>
            </a:r>
          </a:p>
          <a:p>
            <a:pPr eaLnBrk="1" hangingPunct="1">
              <a:defRPr/>
            </a:pPr>
            <a:r>
              <a:rPr lang="en-US" sz="3000" i="1" dirty="0">
                <a:latin typeface="Calibri" charset="0"/>
                <a:cs typeface="Calibri" charset="0"/>
              </a:rPr>
              <a:t>Heterogeneous </a:t>
            </a:r>
            <a:r>
              <a:rPr lang="en-US" sz="3000" i="1" dirty="0" err="1">
                <a:latin typeface="Calibri" charset="0"/>
                <a:cs typeface="Calibri" charset="0"/>
              </a:rPr>
              <a:t>Equilibria</a:t>
            </a:r>
            <a:endParaRPr lang="en-US" sz="3000" i="1" dirty="0">
              <a:latin typeface="Calibri" charset="0"/>
              <a:cs typeface="Calibri" charset="0"/>
            </a:endParaRPr>
          </a:p>
        </p:txBody>
      </p:sp>
    </p:spTree>
  </p:cSld>
  <p:clrMap bg1="lt1" tx1="dk1" bg2="lt2" tx2="dk2" accent1="accent1" accent2="accent2" accent3="accent3" accent4="accent4" accent5="accent5" accent6="accent6" hlink="hlink" folHlink="folHlink"/>
  <p:sldLayoutIdLst>
    <p:sldLayoutId id="2147484032" r:id="rId1"/>
  </p:sldLayoutIdLst>
  <p:transition spd="slow"/>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JO"/>
              <a:t>Click to edit Master text styles</a:t>
            </a:r>
          </a:p>
          <a:p>
            <a:pPr lvl="1"/>
            <a:r>
              <a:rPr lang="en-US" altLang="ar-JO"/>
              <a:t>Second level</a:t>
            </a:r>
          </a:p>
          <a:p>
            <a:pPr lvl="2"/>
            <a:r>
              <a:rPr lang="en-US" altLang="ar-JO"/>
              <a:t>Third level</a:t>
            </a:r>
          </a:p>
          <a:p>
            <a:pPr lvl="3"/>
            <a:r>
              <a:rPr lang="en-US" altLang="ar-JO"/>
              <a:t>Fourth level</a:t>
            </a:r>
          </a:p>
          <a:p>
            <a:pPr lvl="4"/>
            <a:r>
              <a:rPr lang="en-US" altLang="ar-JO"/>
              <a:t>Fifth level</a:t>
            </a:r>
          </a:p>
        </p:txBody>
      </p:sp>
      <p:grpSp>
        <p:nvGrpSpPr>
          <p:cNvPr id="5123" name="Group 8"/>
          <p:cNvGrpSpPr>
            <a:grpSpLocks/>
          </p:cNvGrpSpPr>
          <p:nvPr userDrawn="1"/>
        </p:nvGrpSpPr>
        <p:grpSpPr bwMode="auto">
          <a:xfrm>
            <a:off x="0" y="0"/>
            <a:ext cx="9144000" cy="1208088"/>
            <a:chOff x="0" y="0"/>
            <a:chExt cx="9144000" cy="1207511"/>
          </a:xfrm>
        </p:grpSpPr>
        <p:pic>
          <p:nvPicPr>
            <p:cNvPr id="5126" name="Picture 6" descr="screenshot_1968.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5124"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ar-JO"/>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a:latin typeface="Calibri" charset="0"/>
                <a:cs typeface="Calibri" charset="0"/>
              </a:rPr>
              <a:t>Section 13.5</a:t>
            </a:r>
          </a:p>
          <a:p>
            <a:pPr eaLnBrk="1" hangingPunct="1">
              <a:defRPr/>
            </a:pPr>
            <a:r>
              <a:rPr lang="en-US" sz="3000" i="1" dirty="0">
                <a:latin typeface="Calibri" charset="0"/>
                <a:cs typeface="Calibri" charset="0"/>
              </a:rPr>
              <a:t>Applications of the Equilibrium Constant</a:t>
            </a:r>
          </a:p>
        </p:txBody>
      </p:sp>
    </p:spTree>
  </p:cSld>
  <p:clrMap bg1="lt1" tx1="dk1" bg2="lt2" tx2="dk2" accent1="accent1" accent2="accent2" accent3="accent3" accent4="accent4" accent5="accent5" accent6="accent6" hlink="hlink" folHlink="folHlink"/>
  <p:sldLayoutIdLst>
    <p:sldLayoutId id="2147484033" r:id="rId1"/>
  </p:sldLayoutIdLst>
  <p:transition spd="slow"/>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JO"/>
              <a:t>Click to edit Master text styles</a:t>
            </a:r>
          </a:p>
          <a:p>
            <a:pPr lvl="1"/>
            <a:r>
              <a:rPr lang="en-US" altLang="ar-JO"/>
              <a:t>Second level</a:t>
            </a:r>
          </a:p>
          <a:p>
            <a:pPr lvl="2"/>
            <a:r>
              <a:rPr lang="en-US" altLang="ar-JO"/>
              <a:t>Third level</a:t>
            </a:r>
          </a:p>
          <a:p>
            <a:pPr lvl="3"/>
            <a:r>
              <a:rPr lang="en-US" altLang="ar-JO"/>
              <a:t>Fourth level</a:t>
            </a:r>
          </a:p>
          <a:p>
            <a:pPr lvl="4"/>
            <a:r>
              <a:rPr lang="en-US" altLang="ar-JO"/>
              <a:t>Fifth level</a:t>
            </a:r>
          </a:p>
        </p:txBody>
      </p:sp>
      <p:grpSp>
        <p:nvGrpSpPr>
          <p:cNvPr id="6147" name="Group 8"/>
          <p:cNvGrpSpPr>
            <a:grpSpLocks/>
          </p:cNvGrpSpPr>
          <p:nvPr userDrawn="1"/>
        </p:nvGrpSpPr>
        <p:grpSpPr bwMode="auto">
          <a:xfrm>
            <a:off x="0" y="0"/>
            <a:ext cx="9144000" cy="1208088"/>
            <a:chOff x="0" y="0"/>
            <a:chExt cx="9144000" cy="1207511"/>
          </a:xfrm>
        </p:grpSpPr>
        <p:pic>
          <p:nvPicPr>
            <p:cNvPr id="6150" name="Picture 6" descr="screenshot_1968.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6148"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ar-JO"/>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a:latin typeface="Calibri" charset="0"/>
                <a:cs typeface="Calibri" charset="0"/>
              </a:rPr>
              <a:t>Section 13.6</a:t>
            </a:r>
          </a:p>
          <a:p>
            <a:pPr eaLnBrk="1" hangingPunct="1">
              <a:defRPr/>
            </a:pPr>
            <a:r>
              <a:rPr lang="en-US" sz="3000" i="1" dirty="0">
                <a:latin typeface="Calibri" charset="0"/>
                <a:cs typeface="Calibri" charset="0"/>
              </a:rPr>
              <a:t>Solving Equilibrium Problems</a:t>
            </a:r>
          </a:p>
        </p:txBody>
      </p:sp>
    </p:spTree>
  </p:cSld>
  <p:clrMap bg1="lt1" tx1="dk1" bg2="lt2" tx2="dk2" accent1="accent1" accent2="accent2" accent3="accent3" accent4="accent4" accent5="accent5" accent6="accent6" hlink="hlink" folHlink="folHlink"/>
  <p:sldLayoutIdLst>
    <p:sldLayoutId id="2147484034" r:id="rId1"/>
  </p:sldLayoutIdLst>
  <p:transition spd="slow"/>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JO"/>
              <a:t>Click to edit Master text styles</a:t>
            </a:r>
          </a:p>
          <a:p>
            <a:pPr lvl="1"/>
            <a:r>
              <a:rPr lang="en-US" altLang="ar-JO"/>
              <a:t>Second level</a:t>
            </a:r>
          </a:p>
          <a:p>
            <a:pPr lvl="2"/>
            <a:r>
              <a:rPr lang="en-US" altLang="ar-JO"/>
              <a:t>Third level</a:t>
            </a:r>
          </a:p>
          <a:p>
            <a:pPr lvl="3"/>
            <a:r>
              <a:rPr lang="en-US" altLang="ar-JO"/>
              <a:t>Fourth level</a:t>
            </a:r>
          </a:p>
          <a:p>
            <a:pPr lvl="4"/>
            <a:r>
              <a:rPr lang="en-US" altLang="ar-JO"/>
              <a:t>Fifth level</a:t>
            </a:r>
          </a:p>
        </p:txBody>
      </p:sp>
      <p:grpSp>
        <p:nvGrpSpPr>
          <p:cNvPr id="7171" name="Group 8"/>
          <p:cNvGrpSpPr>
            <a:grpSpLocks/>
          </p:cNvGrpSpPr>
          <p:nvPr userDrawn="1"/>
        </p:nvGrpSpPr>
        <p:grpSpPr bwMode="auto">
          <a:xfrm>
            <a:off x="0" y="0"/>
            <a:ext cx="9144000" cy="1208088"/>
            <a:chOff x="0" y="0"/>
            <a:chExt cx="9144000" cy="1207511"/>
          </a:xfrm>
        </p:grpSpPr>
        <p:pic>
          <p:nvPicPr>
            <p:cNvPr id="7174" name="Picture 6" descr="screenshot_1968.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7172"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ar-JO"/>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3000">
                <a:latin typeface="Calibri" pitchFamily="34" charset="0"/>
              </a:rPr>
              <a:t>Section 13.7</a:t>
            </a:r>
          </a:p>
          <a:p>
            <a:pPr eaLnBrk="1" hangingPunct="1">
              <a:defRPr/>
            </a:pPr>
            <a:r>
              <a:rPr lang="en-US" sz="3000" i="1">
                <a:latin typeface="Calibri" pitchFamily="34" charset="0"/>
              </a:rPr>
              <a:t>Le Châtelier</a:t>
            </a:r>
            <a:r>
              <a:rPr lang="en-US" altLang="en-US" sz="3000" i="1">
                <a:latin typeface="Calibri" pitchFamily="34" charset="0"/>
              </a:rPr>
              <a:t>’</a:t>
            </a:r>
            <a:r>
              <a:rPr lang="en-US" sz="3000" i="1">
                <a:latin typeface="Calibri" pitchFamily="34" charset="0"/>
              </a:rPr>
              <a:t>s Principle</a:t>
            </a:r>
          </a:p>
        </p:txBody>
      </p:sp>
    </p:spTree>
  </p:cSld>
  <p:clrMap bg1="lt1" tx1="dk1" bg2="lt2" tx2="dk2" accent1="accent1" accent2="accent2" accent3="accent3" accent4="accent4" accent5="accent5" accent6="accent6" hlink="hlink" folHlink="folHlink"/>
  <p:sldLayoutIdLst>
    <p:sldLayoutId id="2147484035" r:id="rId1"/>
  </p:sldLayoutIdLst>
  <p:transition spd="slow"/>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9.wmf"/><Relationship Id="rId5" Type="http://schemas.openxmlformats.org/officeDocument/2006/relationships/oleObject" Target="../embeddings/oleObject5.bin"/><Relationship Id="rId4" Type="http://schemas.openxmlformats.org/officeDocument/2006/relationships/image" Target="../media/image6.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2.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3.wmf"/></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idx="1"/>
          </p:nvPr>
        </p:nvSpPr>
        <p:spPr>
          <a:xfrm>
            <a:off x="0" y="1219200"/>
            <a:ext cx="9144000" cy="5627688"/>
          </a:xfrm>
        </p:spPr>
        <p:txBody>
          <a:bodyPr/>
          <a:lstStyle/>
          <a:p>
            <a:pPr eaLnBrk="1" hangingPunct="1"/>
            <a:r>
              <a:rPr lang="en-US" altLang="ar-JO" sz="2800">
                <a:latin typeface="Calibri" panose="020F0502020204030204" pitchFamily="34" charset="0"/>
                <a:ea typeface="ＭＳ Ｐゴシック" panose="020B0600070205080204" pitchFamily="34" charset="-128"/>
                <a:cs typeface="Calibri" panose="020F0502020204030204" pitchFamily="34" charset="0"/>
              </a:rPr>
              <a:t>K - </a:t>
            </a:r>
            <a:r>
              <a:rPr lang="en-US" altLang="ar-JO" sz="2400">
                <a:latin typeface="Calibri" panose="020F0502020204030204" pitchFamily="34" charset="0"/>
                <a:ea typeface="ＭＳ Ｐゴシック" panose="020B0600070205080204" pitchFamily="34" charset="-128"/>
                <a:cs typeface="Calibri" panose="020F0502020204030204" pitchFamily="34" charset="0"/>
              </a:rPr>
              <a:t>always has the same value at a given temperature regardless of the amounts of reactants or products that are initially present.</a:t>
            </a:r>
          </a:p>
          <a:p>
            <a:pPr eaLnBrk="1" hangingPunct="1"/>
            <a:endParaRPr lang="en-US" altLang="ar-JO" sz="2800">
              <a:latin typeface="Calibri" panose="020F0502020204030204" pitchFamily="34" charset="0"/>
              <a:ea typeface="ＭＳ Ｐゴシック" panose="020B0600070205080204" pitchFamily="34" charset="-128"/>
              <a:cs typeface="Calibri" panose="020F0502020204030204" pitchFamily="34" charset="0"/>
            </a:endParaRPr>
          </a:p>
          <a:p>
            <a:pPr eaLnBrk="1" hangingPunct="1"/>
            <a:endParaRPr lang="en-US" altLang="ar-JO" sz="280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27651"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ar-JO" sz="1000">
                <a:solidFill>
                  <a:schemeClr val="tx1"/>
                </a:solidFill>
                <a:cs typeface="Arial" panose="020B0604020202020204" pitchFamily="34" charset="0"/>
              </a:rPr>
              <a:t>Copyright © Cengage Learning. All rights reserved</a:t>
            </a:r>
          </a:p>
        </p:txBody>
      </p:sp>
      <p:sp>
        <p:nvSpPr>
          <p:cNvPr id="27652"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521C2408-CA6C-405F-80A2-FBF4081838FC}" type="slidenum">
              <a:rPr lang="en-US" altLang="ar-JO" sz="1000">
                <a:solidFill>
                  <a:schemeClr val="tx1"/>
                </a:solidFill>
                <a:cs typeface="Arial" panose="020B0604020202020204" pitchFamily="34" charset="0"/>
              </a:rPr>
              <a:pPr>
                <a:spcBef>
                  <a:spcPct val="0"/>
                </a:spcBef>
                <a:buClrTx/>
                <a:buFontTx/>
                <a:buNone/>
              </a:pPr>
              <a:t>10</a:t>
            </a:fld>
            <a:endParaRPr lang="en-US" altLang="ar-JO" sz="1000">
              <a:solidFill>
                <a:schemeClr val="tx1"/>
              </a:solidFill>
              <a:cs typeface="Arial" panose="020B0604020202020204" pitchFamily="34" charset="0"/>
            </a:endParaRPr>
          </a:p>
        </p:txBody>
      </p:sp>
      <p:sp>
        <p:nvSpPr>
          <p:cNvPr id="27653" name="Rectangle 3"/>
          <p:cNvSpPr>
            <a:spLocks noChangeArrowheads="1"/>
          </p:cNvSpPr>
          <p:nvPr/>
        </p:nvSpPr>
        <p:spPr bwMode="auto">
          <a:xfrm>
            <a:off x="0" y="3041650"/>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endParaRPr lang="ar-JO" altLang="ar-JO" sz="2400">
              <a:solidFill>
                <a:schemeClr val="tx1"/>
              </a:solidFill>
              <a:cs typeface="Arial" panose="020B0604020202020204" pitchFamily="34" charset="0"/>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idx="1"/>
          </p:nvPr>
        </p:nvSpPr>
        <p:spPr>
          <a:xfrm>
            <a:off x="0" y="1371600"/>
            <a:ext cx="9144000" cy="5334000"/>
          </a:xfrm>
        </p:spPr>
        <p:txBody>
          <a:bodyPr/>
          <a:lstStyle/>
          <a:p>
            <a:pPr marL="285750" indent="-285750" eaLnBrk="1" hangingPunct="1"/>
            <a:r>
              <a:rPr lang="en-US" altLang="ar-JO" sz="2400">
                <a:latin typeface="Calibri" panose="020F0502020204030204" pitchFamily="34" charset="0"/>
                <a:ea typeface="ＭＳ Ｐゴシック" panose="020B0600070205080204" pitchFamily="34" charset="-128"/>
                <a:cs typeface="Calibri" panose="020F0502020204030204" pitchFamily="34" charset="0"/>
              </a:rPr>
              <a:t>K  is the equilibrium expression in terms of concentrations. </a:t>
            </a:r>
          </a:p>
          <a:p>
            <a:pPr marL="285750" indent="-285750" eaLnBrk="1" hangingPunct="1"/>
            <a:r>
              <a:rPr lang="en-US" altLang="ar-JO" sz="2400">
                <a:latin typeface="Calibri" panose="020F0502020204030204" pitchFamily="34" charset="0"/>
                <a:ea typeface="ＭＳ Ｐゴシック" panose="020B0600070205080204" pitchFamily="34" charset="-128"/>
                <a:cs typeface="Calibri" panose="020F0502020204030204" pitchFamily="34" charset="0"/>
              </a:rPr>
              <a:t>K</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p</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is the equilibrium expression in terms of the </a:t>
            </a:r>
            <a:r>
              <a:rPr lang="en-US" altLang="ar-JO" sz="2400" u="sng">
                <a:latin typeface="Calibri" panose="020F0502020204030204" pitchFamily="34" charset="0"/>
                <a:ea typeface="ＭＳ Ｐゴシック" panose="020B0600070205080204" pitchFamily="34" charset="-128"/>
                <a:cs typeface="Calibri" panose="020F0502020204030204" pitchFamily="34" charset="0"/>
              </a:rPr>
              <a:t>partial pressures</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of the gaseous constituents of the reaction.</a:t>
            </a:r>
          </a:p>
          <a:p>
            <a:pPr marL="285750" indent="-285750" eaLnBrk="1" hangingPunct="1"/>
            <a:r>
              <a:rPr lang="en-US" altLang="ar-JO" sz="2400">
                <a:latin typeface="Calibri" panose="020F0502020204030204" pitchFamily="34" charset="0"/>
                <a:ea typeface="ＭＳ Ｐゴシック" panose="020B0600070205080204" pitchFamily="34" charset="-128"/>
                <a:cs typeface="Calibri" panose="020F0502020204030204" pitchFamily="34" charset="0"/>
              </a:rPr>
              <a:t>PV = nRT</a:t>
            </a:r>
          </a:p>
          <a:p>
            <a:pPr marL="285750" indent="-285750" eaLnBrk="1" hangingPunct="1"/>
            <a:r>
              <a:rPr lang="en-US" altLang="ar-JO" sz="2400">
                <a:latin typeface="Calibri" panose="020F0502020204030204" pitchFamily="34" charset="0"/>
                <a:ea typeface="ＭＳ Ｐゴシック" panose="020B0600070205080204" pitchFamily="34" charset="-128"/>
                <a:cs typeface="Calibri" panose="020F0502020204030204" pitchFamily="34" charset="0"/>
              </a:rPr>
              <a:t>Concentration ,  [   ]  =  n/V  =  P/RT</a:t>
            </a:r>
          </a:p>
          <a:p>
            <a:pPr marL="285750" indent="-285750" eaLnBrk="1" hangingPunct="1"/>
            <a:r>
              <a:rPr lang="en-US" altLang="ar-JO" sz="2400">
                <a:latin typeface="Calibri" panose="020F0502020204030204" pitchFamily="34" charset="0"/>
                <a:ea typeface="ＭＳ Ｐゴシック" panose="020B0600070205080204" pitchFamily="34" charset="-128"/>
                <a:cs typeface="Calibri" panose="020F0502020204030204" pitchFamily="34" charset="0"/>
              </a:rPr>
              <a:t>The concentration can be calculated if we know the pressure and the temperature of the gas.</a:t>
            </a:r>
          </a:p>
          <a:p>
            <a:pPr marL="285750" indent="-285750" eaLnBrk="1" hangingPunct="1"/>
            <a:r>
              <a:rPr lang="en-US" altLang="ar-JO" sz="2400">
                <a:latin typeface="Calibri" panose="020F0502020204030204" pitchFamily="34" charset="0"/>
                <a:ea typeface="ＭＳ Ｐゴシック" panose="020B0600070205080204" pitchFamily="34" charset="-128"/>
                <a:cs typeface="Calibri" panose="020F0502020204030204" pitchFamily="34" charset="0"/>
              </a:rPr>
              <a:t>P = [  ] RT </a:t>
            </a:r>
            <a:endParaRPr lang="el-GR" altLang="ar-JO" sz="240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29699"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ar-JO" sz="1000">
                <a:solidFill>
                  <a:schemeClr val="tx1"/>
                </a:solidFill>
                <a:cs typeface="Arial" panose="020B0604020202020204" pitchFamily="34" charset="0"/>
              </a:rPr>
              <a:t>Copyright © Cengage Learning. All rights reserved</a:t>
            </a:r>
          </a:p>
        </p:txBody>
      </p:sp>
      <p:sp>
        <p:nvSpPr>
          <p:cNvPr id="29700"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68C6D531-1F86-41C3-BA10-DA1F292D3224}" type="slidenum">
              <a:rPr lang="en-US" altLang="ar-JO" sz="1000">
                <a:solidFill>
                  <a:schemeClr val="tx1"/>
                </a:solidFill>
                <a:cs typeface="Arial" panose="020B0604020202020204" pitchFamily="34" charset="0"/>
              </a:rPr>
              <a:pPr>
                <a:spcBef>
                  <a:spcPct val="0"/>
                </a:spcBef>
                <a:buClrTx/>
                <a:buFontTx/>
                <a:buNone/>
              </a:pPr>
              <a:t>11</a:t>
            </a:fld>
            <a:endParaRPr lang="en-US" altLang="ar-JO" sz="1000">
              <a:solidFill>
                <a:schemeClr val="tx1"/>
              </a:solidFill>
              <a:cs typeface="Arial" panose="020B0604020202020204" pitchFamily="34" charset="0"/>
            </a:endParaRPr>
          </a:p>
        </p:txBody>
      </p:sp>
      <p:sp>
        <p:nvSpPr>
          <p:cNvPr id="29701" name="Rectangle 3"/>
          <p:cNvSpPr>
            <a:spLocks noChangeArrowheads="1"/>
          </p:cNvSpPr>
          <p:nvPr/>
        </p:nvSpPr>
        <p:spPr bwMode="auto">
          <a:xfrm>
            <a:off x="0" y="3041650"/>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endParaRPr lang="ar-JO" altLang="ar-JO" sz="2400">
              <a:solidFill>
                <a:schemeClr val="tx1"/>
              </a:solidFill>
              <a:cs typeface="Arial" panose="020B0604020202020204" pitchFamily="34" charset="0"/>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14300" y="1295400"/>
            <a:ext cx="8851900" cy="517525"/>
          </a:xfrm>
        </p:spPr>
        <p:txBody>
          <a:bodyPr/>
          <a:lstStyle/>
          <a:p>
            <a:pPr eaLnBrk="1" hangingPunct="1">
              <a:spcBef>
                <a:spcPct val="20000"/>
              </a:spcBef>
            </a:pPr>
            <a:r>
              <a:rPr lang="en-US" altLang="ar-JO" sz="2400">
                <a:latin typeface="Calibri" panose="020F0502020204030204" pitchFamily="34" charset="0"/>
                <a:ea typeface="ＭＳ Ｐゴシック" panose="020B0600070205080204" pitchFamily="34" charset="-128"/>
                <a:cs typeface="Calibri" panose="020F0502020204030204" pitchFamily="34" charset="0"/>
              </a:rPr>
              <a:t>Example</a:t>
            </a:r>
          </a:p>
        </p:txBody>
      </p:sp>
      <p:sp>
        <p:nvSpPr>
          <p:cNvPr id="31747" name="Rectangle 3"/>
          <p:cNvSpPr>
            <a:spLocks noGrp="1" noChangeArrowheads="1"/>
          </p:cNvSpPr>
          <p:nvPr>
            <p:ph idx="1"/>
          </p:nvPr>
        </p:nvSpPr>
        <p:spPr>
          <a:xfrm>
            <a:off x="114300" y="1812925"/>
            <a:ext cx="8851900" cy="3140075"/>
          </a:xfrm>
        </p:spPr>
        <p:txBody>
          <a:bodyPr/>
          <a:lstStyle/>
          <a:p>
            <a:pPr marL="457200" indent="-457200" eaLnBrk="1" hangingPunct="1">
              <a:buFontTx/>
              <a:buNone/>
            </a:pPr>
            <a:r>
              <a:rPr lang="en-US" altLang="ar-JO" sz="2800">
                <a:latin typeface="Calibri" panose="020F0502020204030204" pitchFamily="34" charset="0"/>
                <a:ea typeface="ＭＳ Ｐゴシック" panose="020B0600070205080204" pitchFamily="34" charset="-128"/>
                <a:cs typeface="Calibri" panose="020F0502020204030204" pitchFamily="34" charset="0"/>
              </a:rPr>
              <a:t>		    N</a:t>
            </a:r>
            <a:r>
              <a:rPr lang="en-US" altLang="ar-JO" sz="2800" baseline="-25000">
                <a:latin typeface="Calibri" panose="020F0502020204030204" pitchFamily="34" charset="0"/>
                <a:ea typeface="ＭＳ Ｐゴシック" panose="020B0600070205080204" pitchFamily="34" charset="-128"/>
                <a:cs typeface="Calibri" panose="020F0502020204030204" pitchFamily="34" charset="0"/>
              </a:rPr>
              <a:t>2</a:t>
            </a:r>
            <a:r>
              <a:rPr lang="en-US" altLang="ar-JO" sz="2800">
                <a:latin typeface="Calibri" panose="020F0502020204030204" pitchFamily="34" charset="0"/>
                <a:ea typeface="ＭＳ Ｐゴシック" panose="020B0600070205080204" pitchFamily="34" charset="-128"/>
                <a:cs typeface="Calibri" panose="020F0502020204030204" pitchFamily="34" charset="0"/>
              </a:rPr>
              <a:t>(</a:t>
            </a:r>
            <a:r>
              <a:rPr lang="en-US" altLang="ar-JO" sz="2800" i="1">
                <a:latin typeface="Calibri" panose="020F0502020204030204" pitchFamily="34" charset="0"/>
                <a:ea typeface="ＭＳ Ｐゴシック" panose="020B0600070205080204" pitchFamily="34" charset="-128"/>
                <a:cs typeface="Calibri" panose="020F0502020204030204" pitchFamily="34" charset="0"/>
              </a:rPr>
              <a:t>g</a:t>
            </a:r>
            <a:r>
              <a:rPr lang="en-US" altLang="ar-JO" sz="2800">
                <a:latin typeface="Calibri" panose="020F0502020204030204" pitchFamily="34" charset="0"/>
                <a:ea typeface="ＭＳ Ｐゴシック" panose="020B0600070205080204" pitchFamily="34" charset="-128"/>
                <a:cs typeface="Calibri" panose="020F0502020204030204" pitchFamily="34" charset="0"/>
              </a:rPr>
              <a:t>)  + 3H</a:t>
            </a:r>
            <a:r>
              <a:rPr lang="en-US" altLang="ar-JO" sz="2800" baseline="-25000">
                <a:latin typeface="Calibri" panose="020F0502020204030204" pitchFamily="34" charset="0"/>
                <a:ea typeface="ＭＳ Ｐゴシック" panose="020B0600070205080204" pitchFamily="34" charset="-128"/>
                <a:cs typeface="Calibri" panose="020F0502020204030204" pitchFamily="34" charset="0"/>
              </a:rPr>
              <a:t>2</a:t>
            </a:r>
            <a:r>
              <a:rPr lang="en-US" altLang="ar-JO" sz="2800">
                <a:latin typeface="Calibri" panose="020F0502020204030204" pitchFamily="34" charset="0"/>
                <a:ea typeface="ＭＳ Ｐゴシック" panose="020B0600070205080204" pitchFamily="34" charset="-128"/>
                <a:cs typeface="Calibri" panose="020F0502020204030204" pitchFamily="34" charset="0"/>
              </a:rPr>
              <a:t>(</a:t>
            </a:r>
            <a:r>
              <a:rPr lang="en-US" altLang="ar-JO" sz="2800" i="1">
                <a:latin typeface="Calibri" panose="020F0502020204030204" pitchFamily="34" charset="0"/>
                <a:ea typeface="ＭＳ Ｐゴシック" panose="020B0600070205080204" pitchFamily="34" charset="-128"/>
                <a:cs typeface="Calibri" panose="020F0502020204030204" pitchFamily="34" charset="0"/>
              </a:rPr>
              <a:t>g</a:t>
            </a:r>
            <a:r>
              <a:rPr lang="en-US" altLang="ar-JO" sz="2800">
                <a:latin typeface="Calibri" panose="020F0502020204030204" pitchFamily="34" charset="0"/>
                <a:ea typeface="ＭＳ Ｐゴシック" panose="020B0600070205080204" pitchFamily="34" charset="-128"/>
                <a:cs typeface="Calibri" panose="020F0502020204030204" pitchFamily="34" charset="0"/>
              </a:rPr>
              <a:t>)                2NH</a:t>
            </a:r>
            <a:r>
              <a:rPr lang="en-US" altLang="ar-JO" sz="2800" baseline="-25000">
                <a:latin typeface="Calibri" panose="020F0502020204030204" pitchFamily="34" charset="0"/>
                <a:ea typeface="ＭＳ Ｐゴシック" panose="020B0600070205080204" pitchFamily="34" charset="-128"/>
                <a:cs typeface="Calibri" panose="020F0502020204030204" pitchFamily="34" charset="0"/>
              </a:rPr>
              <a:t>3</a:t>
            </a:r>
            <a:r>
              <a:rPr lang="en-US" altLang="ar-JO" sz="2800">
                <a:latin typeface="Calibri" panose="020F0502020204030204" pitchFamily="34" charset="0"/>
                <a:ea typeface="ＭＳ Ｐゴシック" panose="020B0600070205080204" pitchFamily="34" charset="-128"/>
                <a:cs typeface="Calibri" panose="020F0502020204030204" pitchFamily="34" charset="0"/>
              </a:rPr>
              <a:t>(</a:t>
            </a:r>
            <a:r>
              <a:rPr lang="en-US" altLang="ar-JO" sz="2800" i="1">
                <a:latin typeface="Calibri" panose="020F0502020204030204" pitchFamily="34" charset="0"/>
                <a:ea typeface="ＭＳ Ｐゴシック" panose="020B0600070205080204" pitchFamily="34" charset="-128"/>
                <a:cs typeface="Calibri" panose="020F0502020204030204" pitchFamily="34" charset="0"/>
              </a:rPr>
              <a:t>g</a:t>
            </a:r>
            <a:r>
              <a:rPr lang="en-US" altLang="ar-JO" sz="2800">
                <a:latin typeface="Calibri" panose="020F0502020204030204" pitchFamily="34" charset="0"/>
                <a:ea typeface="ＭＳ Ｐゴシック" panose="020B0600070205080204" pitchFamily="34" charset="-128"/>
                <a:cs typeface="Calibri" panose="020F0502020204030204" pitchFamily="34" charset="0"/>
              </a:rPr>
              <a:t>)</a:t>
            </a:r>
          </a:p>
        </p:txBody>
      </p:sp>
      <p:sp>
        <p:nvSpPr>
          <p:cNvPr id="31748"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ar-JO" sz="1000">
                <a:solidFill>
                  <a:schemeClr val="tx1"/>
                </a:solidFill>
                <a:cs typeface="Arial" panose="020B0604020202020204" pitchFamily="34" charset="0"/>
              </a:rPr>
              <a:t>Copyright © Cengage Learning. All rights reserved</a:t>
            </a:r>
          </a:p>
        </p:txBody>
      </p:sp>
      <p:sp>
        <p:nvSpPr>
          <p:cNvPr id="31749"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405480D8-E2A1-4571-AD35-BB6258D21664}" type="slidenum">
              <a:rPr lang="en-US" altLang="ar-JO" sz="1000">
                <a:solidFill>
                  <a:schemeClr val="tx1"/>
                </a:solidFill>
                <a:cs typeface="Arial" panose="020B0604020202020204" pitchFamily="34" charset="0"/>
              </a:rPr>
              <a:pPr>
                <a:spcBef>
                  <a:spcPct val="0"/>
                </a:spcBef>
                <a:buClrTx/>
                <a:buFontTx/>
                <a:buNone/>
              </a:pPr>
              <a:t>12</a:t>
            </a:fld>
            <a:endParaRPr lang="en-US" altLang="ar-JO" sz="1000">
              <a:solidFill>
                <a:schemeClr val="tx1"/>
              </a:solidFill>
              <a:cs typeface="Arial" panose="020B0604020202020204" pitchFamily="34" charset="0"/>
            </a:endParaRPr>
          </a:p>
        </p:txBody>
      </p:sp>
      <p:sp>
        <p:nvSpPr>
          <p:cNvPr id="31750" name="Rectangle 4"/>
          <p:cNvSpPr>
            <a:spLocks noChangeArrowheads="1"/>
          </p:cNvSpPr>
          <p:nvPr/>
        </p:nvSpPr>
        <p:spPr bwMode="auto">
          <a:xfrm>
            <a:off x="0" y="3041650"/>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endParaRPr lang="ar-JO" altLang="ar-JO" sz="2400">
              <a:solidFill>
                <a:schemeClr val="tx1"/>
              </a:solidFill>
              <a:cs typeface="Arial" panose="020B0604020202020204" pitchFamily="34" charset="0"/>
            </a:endParaRPr>
          </a:p>
        </p:txBody>
      </p:sp>
      <p:grpSp>
        <p:nvGrpSpPr>
          <p:cNvPr id="31751" name="Group 5"/>
          <p:cNvGrpSpPr>
            <a:grpSpLocks/>
          </p:cNvGrpSpPr>
          <p:nvPr/>
        </p:nvGrpSpPr>
        <p:grpSpPr bwMode="auto">
          <a:xfrm>
            <a:off x="3775075" y="1974850"/>
            <a:ext cx="873125" cy="228600"/>
            <a:chOff x="3408" y="288"/>
            <a:chExt cx="288" cy="192"/>
          </a:xfrm>
        </p:grpSpPr>
        <p:grpSp>
          <p:nvGrpSpPr>
            <p:cNvPr id="31757" name="Group 6"/>
            <p:cNvGrpSpPr>
              <a:grpSpLocks/>
            </p:cNvGrpSpPr>
            <p:nvPr/>
          </p:nvGrpSpPr>
          <p:grpSpPr bwMode="auto">
            <a:xfrm>
              <a:off x="3408" y="288"/>
              <a:ext cx="288" cy="48"/>
              <a:chOff x="3408" y="288"/>
              <a:chExt cx="288" cy="48"/>
            </a:xfrm>
          </p:grpSpPr>
          <p:sp>
            <p:nvSpPr>
              <p:cNvPr id="31761" name="Line 7"/>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31762" name="Line 8"/>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nvGrpSpPr>
            <p:cNvPr id="31758" name="Group 9"/>
            <p:cNvGrpSpPr>
              <a:grpSpLocks/>
            </p:cNvGrpSpPr>
            <p:nvPr/>
          </p:nvGrpSpPr>
          <p:grpSpPr bwMode="auto">
            <a:xfrm flipH="1" flipV="1">
              <a:off x="3408" y="432"/>
              <a:ext cx="288" cy="48"/>
              <a:chOff x="3408" y="288"/>
              <a:chExt cx="288" cy="48"/>
            </a:xfrm>
          </p:grpSpPr>
          <p:sp>
            <p:nvSpPr>
              <p:cNvPr id="31759" name="Line 10"/>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31760" name="Line 11"/>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sp>
        <p:nvSpPr>
          <p:cNvPr id="31752" name="Rectangle 12"/>
          <p:cNvSpPr>
            <a:spLocks noChangeArrowheads="1"/>
          </p:cNvSpPr>
          <p:nvPr/>
        </p:nvSpPr>
        <p:spPr bwMode="auto">
          <a:xfrm>
            <a:off x="0" y="2203450"/>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endParaRPr lang="ar-JO" altLang="ar-JO" sz="2400">
              <a:solidFill>
                <a:schemeClr val="tx1"/>
              </a:solidFill>
              <a:cs typeface="Arial" panose="020B0604020202020204" pitchFamily="34" charset="0"/>
            </a:endParaRPr>
          </a:p>
        </p:txBody>
      </p:sp>
      <p:sp>
        <p:nvSpPr>
          <p:cNvPr id="31753" name="Rectangle 13"/>
          <p:cNvSpPr>
            <a:spLocks noChangeArrowheads="1"/>
          </p:cNvSpPr>
          <p:nvPr/>
        </p:nvSpPr>
        <p:spPr bwMode="auto">
          <a:xfrm>
            <a:off x="0" y="2436813"/>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endParaRPr lang="ar-JO" altLang="ar-JO" sz="2400">
              <a:solidFill>
                <a:schemeClr val="tx1"/>
              </a:solidFill>
              <a:cs typeface="Arial" panose="020B0604020202020204" pitchFamily="34" charset="0"/>
            </a:endParaRPr>
          </a:p>
        </p:txBody>
      </p:sp>
      <p:graphicFrame>
        <p:nvGraphicFramePr>
          <p:cNvPr id="31754" name="Object 32"/>
          <p:cNvGraphicFramePr>
            <a:graphicFrameLocks noChangeAspect="1"/>
          </p:cNvGraphicFramePr>
          <p:nvPr/>
        </p:nvGraphicFramePr>
        <p:xfrm>
          <a:off x="4364038" y="3240088"/>
          <a:ext cx="2562225" cy="1524000"/>
        </p:xfrm>
        <a:graphic>
          <a:graphicData uri="http://schemas.openxmlformats.org/presentationml/2006/ole">
            <mc:AlternateContent xmlns:mc="http://schemas.openxmlformats.org/markup-compatibility/2006">
              <mc:Choice xmlns:v="urn:schemas-microsoft-com:vml" Requires="v">
                <p:oleObj name="Equation" r:id="rId3" imgW="2565400" imgH="1524000" progId="Equation.BREE5">
                  <p:embed/>
                </p:oleObj>
              </mc:Choice>
              <mc:Fallback>
                <p:oleObj name="Equation" r:id="rId3" imgW="2565400" imgH="1524000" progId="Equation.BREE5">
                  <p:embed/>
                  <p:pic>
                    <p:nvPicPr>
                      <p:cNvPr id="31754" name="Object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4038" y="3240088"/>
                        <a:ext cx="25622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55" name="Rectangle 15"/>
          <p:cNvSpPr>
            <a:spLocks noChangeArrowheads="1"/>
          </p:cNvSpPr>
          <p:nvPr/>
        </p:nvSpPr>
        <p:spPr bwMode="auto">
          <a:xfrm>
            <a:off x="0" y="2651125"/>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endParaRPr lang="ar-JO" altLang="ar-JO" sz="2400">
              <a:solidFill>
                <a:schemeClr val="tx1"/>
              </a:solidFill>
              <a:cs typeface="Arial" panose="020B0604020202020204" pitchFamily="34" charset="0"/>
            </a:endParaRPr>
          </a:p>
        </p:txBody>
      </p:sp>
      <p:graphicFrame>
        <p:nvGraphicFramePr>
          <p:cNvPr id="31756" name="Object 33"/>
          <p:cNvGraphicFramePr>
            <a:graphicFrameLocks noChangeAspect="1"/>
          </p:cNvGraphicFramePr>
          <p:nvPr/>
        </p:nvGraphicFramePr>
        <p:xfrm>
          <a:off x="762000" y="3389313"/>
          <a:ext cx="2209800" cy="1095375"/>
        </p:xfrm>
        <a:graphic>
          <a:graphicData uri="http://schemas.openxmlformats.org/presentationml/2006/ole">
            <mc:AlternateContent xmlns:mc="http://schemas.openxmlformats.org/markup-compatibility/2006">
              <mc:Choice xmlns:v="urn:schemas-microsoft-com:vml" Requires="v">
                <p:oleObj name="Equation" r:id="rId5" imgW="2209800" imgH="1092200" progId="Equation.BREE5">
                  <p:embed/>
                </p:oleObj>
              </mc:Choice>
              <mc:Fallback>
                <p:oleObj name="Equation" r:id="rId5" imgW="2209800" imgH="1092200" progId="Equation.BREE5">
                  <p:embed/>
                  <p:pic>
                    <p:nvPicPr>
                      <p:cNvPr id="31756" name="Object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3389313"/>
                        <a:ext cx="22098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14300" y="1295400"/>
            <a:ext cx="8851900" cy="530225"/>
          </a:xfrm>
        </p:spPr>
        <p:txBody>
          <a:bodyPr/>
          <a:lstStyle/>
          <a:p>
            <a:pPr eaLnBrk="1" hangingPunct="1">
              <a:spcBef>
                <a:spcPct val="20000"/>
              </a:spcBef>
            </a:pPr>
            <a:r>
              <a:rPr lang="en-US" altLang="ar-JO" sz="2400">
                <a:latin typeface="Calibri" panose="020F0502020204030204" pitchFamily="34" charset="0"/>
                <a:ea typeface="ＭＳ Ｐゴシック" panose="020B0600070205080204" pitchFamily="34" charset="-128"/>
                <a:cs typeface="Calibri" panose="020F0502020204030204" pitchFamily="34" charset="0"/>
              </a:rPr>
              <a:t>Example</a:t>
            </a:r>
          </a:p>
        </p:txBody>
      </p:sp>
      <p:sp>
        <p:nvSpPr>
          <p:cNvPr id="33795" name="Rectangle 3"/>
          <p:cNvSpPr>
            <a:spLocks noGrp="1" noChangeArrowheads="1"/>
          </p:cNvSpPr>
          <p:nvPr>
            <p:ph idx="1"/>
          </p:nvPr>
        </p:nvSpPr>
        <p:spPr>
          <a:xfrm>
            <a:off x="114300" y="1825625"/>
            <a:ext cx="8851900" cy="4879975"/>
          </a:xfrm>
        </p:spPr>
        <p:txBody>
          <a:bodyPr/>
          <a:lstStyle/>
          <a:p>
            <a:pPr marL="457200" indent="-457200" eaLnBrk="1" hangingPunct="1">
              <a:buFontTx/>
              <a:buNone/>
            </a:pPr>
            <a:r>
              <a:rPr lang="en-US" altLang="ar-JO" sz="2800">
                <a:latin typeface="Calibri" panose="020F0502020204030204" pitchFamily="34" charset="0"/>
                <a:ea typeface="ＭＳ Ｐゴシック" panose="020B0600070205080204" pitchFamily="34" charset="-128"/>
                <a:cs typeface="Calibri" panose="020F0502020204030204" pitchFamily="34" charset="0"/>
              </a:rPr>
              <a:t>		 N</a:t>
            </a:r>
            <a:r>
              <a:rPr lang="en-US" altLang="ar-JO" sz="2800" baseline="-25000">
                <a:latin typeface="Calibri" panose="020F0502020204030204" pitchFamily="34" charset="0"/>
                <a:ea typeface="ＭＳ Ｐゴシック" panose="020B0600070205080204" pitchFamily="34" charset="-128"/>
                <a:cs typeface="Calibri" panose="020F0502020204030204" pitchFamily="34" charset="0"/>
              </a:rPr>
              <a:t>2(</a:t>
            </a:r>
            <a:r>
              <a:rPr lang="en-US" altLang="ar-JO" sz="2800" i="1" baseline="-25000">
                <a:latin typeface="Calibri" panose="020F0502020204030204" pitchFamily="34" charset="0"/>
                <a:ea typeface="ＭＳ Ｐゴシック" panose="020B0600070205080204" pitchFamily="34" charset="-128"/>
                <a:cs typeface="Calibri" panose="020F0502020204030204" pitchFamily="34" charset="0"/>
              </a:rPr>
              <a:t>g</a:t>
            </a:r>
            <a:r>
              <a:rPr lang="en-US" altLang="ar-JO" sz="2800" baseline="-25000">
                <a:latin typeface="Calibri" panose="020F0502020204030204" pitchFamily="34" charset="0"/>
                <a:ea typeface="ＭＳ Ｐゴシック" panose="020B0600070205080204" pitchFamily="34" charset="-128"/>
                <a:cs typeface="Calibri" panose="020F0502020204030204" pitchFamily="34" charset="0"/>
              </a:rPr>
              <a:t>)</a:t>
            </a:r>
            <a:r>
              <a:rPr lang="en-US" altLang="ar-JO" sz="2800">
                <a:latin typeface="Calibri" panose="020F0502020204030204" pitchFamily="34" charset="0"/>
                <a:ea typeface="ＭＳ Ｐゴシック" panose="020B0600070205080204" pitchFamily="34" charset="-128"/>
                <a:cs typeface="Calibri" panose="020F0502020204030204" pitchFamily="34" charset="0"/>
              </a:rPr>
              <a:t> + 3H</a:t>
            </a:r>
            <a:r>
              <a:rPr lang="en-US" altLang="ar-JO" sz="2800" baseline="-25000">
                <a:latin typeface="Calibri" panose="020F0502020204030204" pitchFamily="34" charset="0"/>
                <a:ea typeface="ＭＳ Ｐゴシック" panose="020B0600070205080204" pitchFamily="34" charset="-128"/>
                <a:cs typeface="Calibri" panose="020F0502020204030204" pitchFamily="34" charset="0"/>
              </a:rPr>
              <a:t>2(</a:t>
            </a:r>
            <a:r>
              <a:rPr lang="en-US" altLang="ar-JO" sz="2800" i="1" baseline="-25000">
                <a:latin typeface="Calibri" panose="020F0502020204030204" pitchFamily="34" charset="0"/>
                <a:ea typeface="ＭＳ Ｐゴシック" panose="020B0600070205080204" pitchFamily="34" charset="-128"/>
                <a:cs typeface="Calibri" panose="020F0502020204030204" pitchFamily="34" charset="0"/>
              </a:rPr>
              <a:t>g</a:t>
            </a:r>
            <a:r>
              <a:rPr lang="en-US" altLang="ar-JO" sz="2800" baseline="-25000">
                <a:latin typeface="Calibri" panose="020F0502020204030204" pitchFamily="34" charset="0"/>
                <a:ea typeface="ＭＳ Ｐゴシック" panose="020B0600070205080204" pitchFamily="34" charset="-128"/>
                <a:cs typeface="Calibri" panose="020F0502020204030204" pitchFamily="34" charset="0"/>
              </a:rPr>
              <a:t>) </a:t>
            </a:r>
            <a:r>
              <a:rPr lang="en-US" altLang="ar-JO" sz="2800">
                <a:latin typeface="Calibri" panose="020F0502020204030204" pitchFamily="34" charset="0"/>
                <a:ea typeface="ＭＳ Ｐゴシック" panose="020B0600070205080204" pitchFamily="34" charset="-128"/>
                <a:cs typeface="Calibri" panose="020F0502020204030204" pitchFamily="34" charset="0"/>
              </a:rPr>
              <a:t>           2NH</a:t>
            </a:r>
            <a:r>
              <a:rPr lang="en-US" altLang="ar-JO" sz="2800" baseline="-25000">
                <a:latin typeface="Calibri" panose="020F0502020204030204" pitchFamily="34" charset="0"/>
                <a:ea typeface="ＭＳ Ｐゴシック" panose="020B0600070205080204" pitchFamily="34" charset="-128"/>
                <a:cs typeface="Calibri" panose="020F0502020204030204" pitchFamily="34" charset="0"/>
              </a:rPr>
              <a:t>3(</a:t>
            </a:r>
            <a:r>
              <a:rPr lang="en-US" altLang="ar-JO" sz="2800" i="1" baseline="-25000">
                <a:latin typeface="Calibri" panose="020F0502020204030204" pitchFamily="34" charset="0"/>
                <a:ea typeface="ＭＳ Ｐゴシック" panose="020B0600070205080204" pitchFamily="34" charset="-128"/>
                <a:cs typeface="Calibri" panose="020F0502020204030204" pitchFamily="34" charset="0"/>
              </a:rPr>
              <a:t>g</a:t>
            </a:r>
            <a:r>
              <a:rPr lang="en-US" altLang="ar-JO" sz="2800" baseline="-25000">
                <a:latin typeface="Calibri" panose="020F0502020204030204" pitchFamily="34" charset="0"/>
                <a:ea typeface="ＭＳ Ｐゴシック" panose="020B0600070205080204" pitchFamily="34" charset="-128"/>
                <a:cs typeface="Calibri" panose="020F0502020204030204" pitchFamily="34" charset="0"/>
              </a:rPr>
              <a:t>) </a:t>
            </a:r>
            <a:endParaRPr lang="en-US" altLang="ar-JO" sz="2800">
              <a:latin typeface="Calibri" panose="020F0502020204030204" pitchFamily="34" charset="0"/>
              <a:ea typeface="ＭＳ Ｐゴシック" panose="020B0600070205080204" pitchFamily="34" charset="-128"/>
              <a:cs typeface="Calibri" panose="020F0502020204030204" pitchFamily="34" charset="0"/>
            </a:endParaRPr>
          </a:p>
          <a:p>
            <a:pPr marL="457200" indent="-457200" eaLnBrk="1" hangingPunct="1">
              <a:buFontTx/>
              <a:buNone/>
            </a:pPr>
            <a:endParaRPr lang="en-US" altLang="ar-JO" sz="2800">
              <a:latin typeface="Calibri" panose="020F0502020204030204" pitchFamily="34" charset="0"/>
              <a:ea typeface="ＭＳ Ｐゴシック" panose="020B0600070205080204" pitchFamily="34" charset="-128"/>
              <a:cs typeface="Calibri" panose="020F0502020204030204" pitchFamily="34" charset="0"/>
            </a:endParaRPr>
          </a:p>
          <a:p>
            <a:pPr marL="457200" indent="-457200" eaLnBrk="1" hangingPunct="1">
              <a:buFontTx/>
              <a:buNone/>
            </a:pPr>
            <a:r>
              <a:rPr lang="en-US" altLang="ar-JO" sz="2400">
                <a:latin typeface="Calibri" panose="020F0502020204030204" pitchFamily="34" charset="0"/>
                <a:ea typeface="ＭＳ Ｐゴシック" panose="020B0600070205080204" pitchFamily="34" charset="-128"/>
                <a:cs typeface="Calibri" panose="020F0502020204030204" pitchFamily="34" charset="0"/>
              </a:rPr>
              <a:t>Equilibrium partial </a:t>
            </a:r>
            <a:r>
              <a:rPr lang="en-US" altLang="ar-JO" sz="2400" u="sng">
                <a:latin typeface="Calibri" panose="020F0502020204030204" pitchFamily="34" charset="0"/>
                <a:ea typeface="ＭＳ Ｐゴシック" panose="020B0600070205080204" pitchFamily="34" charset="-128"/>
                <a:cs typeface="Calibri" panose="020F0502020204030204" pitchFamily="34" charset="0"/>
              </a:rPr>
              <a:t>pressures</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at a certain temperature:</a:t>
            </a:r>
            <a:endParaRPr lang="el-GR" altLang="ar-JO" sz="240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3796"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ar-JO" sz="1000">
                <a:solidFill>
                  <a:schemeClr val="tx1"/>
                </a:solidFill>
                <a:cs typeface="Arial" panose="020B0604020202020204" pitchFamily="34" charset="0"/>
              </a:rPr>
              <a:t>Copyright © Cengage Learning. All rights reserved</a:t>
            </a:r>
          </a:p>
        </p:txBody>
      </p:sp>
      <p:sp>
        <p:nvSpPr>
          <p:cNvPr id="33797"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65F4E442-BF54-4150-BE5D-12683BE30FD8}" type="slidenum">
              <a:rPr lang="en-US" altLang="ar-JO" sz="1000">
                <a:solidFill>
                  <a:schemeClr val="tx1"/>
                </a:solidFill>
                <a:cs typeface="Arial" panose="020B0604020202020204" pitchFamily="34" charset="0"/>
              </a:rPr>
              <a:pPr>
                <a:spcBef>
                  <a:spcPct val="0"/>
                </a:spcBef>
                <a:buClrTx/>
                <a:buFontTx/>
                <a:buNone/>
              </a:pPr>
              <a:t>13</a:t>
            </a:fld>
            <a:endParaRPr lang="en-US" altLang="ar-JO" sz="1000">
              <a:solidFill>
                <a:schemeClr val="tx1"/>
              </a:solidFill>
              <a:cs typeface="Arial" panose="020B0604020202020204" pitchFamily="34" charset="0"/>
            </a:endParaRPr>
          </a:p>
        </p:txBody>
      </p:sp>
      <p:sp>
        <p:nvSpPr>
          <p:cNvPr id="33798" name="Rectangle 4"/>
          <p:cNvSpPr>
            <a:spLocks noChangeArrowheads="1"/>
          </p:cNvSpPr>
          <p:nvPr/>
        </p:nvSpPr>
        <p:spPr bwMode="auto">
          <a:xfrm>
            <a:off x="0" y="3041650"/>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endParaRPr lang="ar-JO" altLang="ar-JO" sz="2400">
              <a:solidFill>
                <a:schemeClr val="tx1"/>
              </a:solidFill>
              <a:cs typeface="Arial" panose="020B0604020202020204" pitchFamily="34" charset="0"/>
            </a:endParaRPr>
          </a:p>
        </p:txBody>
      </p:sp>
      <p:grpSp>
        <p:nvGrpSpPr>
          <p:cNvPr id="33799" name="Group 5"/>
          <p:cNvGrpSpPr>
            <a:grpSpLocks/>
          </p:cNvGrpSpPr>
          <p:nvPr/>
        </p:nvGrpSpPr>
        <p:grpSpPr bwMode="auto">
          <a:xfrm>
            <a:off x="3079750" y="1947863"/>
            <a:ext cx="533400" cy="304800"/>
            <a:chOff x="3408" y="288"/>
            <a:chExt cx="288" cy="192"/>
          </a:xfrm>
        </p:grpSpPr>
        <p:grpSp>
          <p:nvGrpSpPr>
            <p:cNvPr id="33802" name="Group 6"/>
            <p:cNvGrpSpPr>
              <a:grpSpLocks/>
            </p:cNvGrpSpPr>
            <p:nvPr/>
          </p:nvGrpSpPr>
          <p:grpSpPr bwMode="auto">
            <a:xfrm>
              <a:off x="3408" y="288"/>
              <a:ext cx="288" cy="48"/>
              <a:chOff x="3408" y="288"/>
              <a:chExt cx="288" cy="48"/>
            </a:xfrm>
          </p:grpSpPr>
          <p:sp>
            <p:nvSpPr>
              <p:cNvPr id="33806" name="Line 7"/>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33807" name="Line 8"/>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nvGrpSpPr>
            <p:cNvPr id="33803" name="Group 9"/>
            <p:cNvGrpSpPr>
              <a:grpSpLocks/>
            </p:cNvGrpSpPr>
            <p:nvPr/>
          </p:nvGrpSpPr>
          <p:grpSpPr bwMode="auto">
            <a:xfrm flipH="1" flipV="1">
              <a:off x="3408" y="432"/>
              <a:ext cx="288" cy="48"/>
              <a:chOff x="3408" y="288"/>
              <a:chExt cx="288" cy="48"/>
            </a:xfrm>
          </p:grpSpPr>
          <p:sp>
            <p:nvSpPr>
              <p:cNvPr id="33804" name="Line 10"/>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33805" name="Line 11"/>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sp>
        <p:nvSpPr>
          <p:cNvPr id="33800" name="Rectangle 12"/>
          <p:cNvSpPr>
            <a:spLocks noChangeArrowheads="1"/>
          </p:cNvSpPr>
          <p:nvPr/>
        </p:nvSpPr>
        <p:spPr bwMode="auto">
          <a:xfrm>
            <a:off x="0" y="2203450"/>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endParaRPr lang="ar-JO" altLang="ar-JO" sz="2400">
              <a:solidFill>
                <a:schemeClr val="tx1"/>
              </a:solidFill>
              <a:cs typeface="Arial" panose="020B0604020202020204" pitchFamily="34" charset="0"/>
            </a:endParaRPr>
          </a:p>
        </p:txBody>
      </p:sp>
      <p:graphicFrame>
        <p:nvGraphicFramePr>
          <p:cNvPr id="33801" name="Object 23"/>
          <p:cNvGraphicFramePr>
            <a:graphicFrameLocks noChangeAspect="1"/>
          </p:cNvGraphicFramePr>
          <p:nvPr/>
        </p:nvGraphicFramePr>
        <p:xfrm>
          <a:off x="2133600" y="3502025"/>
          <a:ext cx="3133725" cy="1990725"/>
        </p:xfrm>
        <a:graphic>
          <a:graphicData uri="http://schemas.openxmlformats.org/presentationml/2006/ole">
            <mc:AlternateContent xmlns:mc="http://schemas.openxmlformats.org/markup-compatibility/2006">
              <mc:Choice xmlns:v="urn:schemas-microsoft-com:vml" Requires="v">
                <p:oleObj name="Equation" r:id="rId3" imgW="3136900" imgH="1993900" progId="Equation.BREE5">
                  <p:embed/>
                </p:oleObj>
              </mc:Choice>
              <mc:Fallback>
                <p:oleObj name="Equation" r:id="rId3" imgW="3136900" imgH="1993900" progId="Equation.BREE5">
                  <p:embed/>
                  <p:pic>
                    <p:nvPicPr>
                      <p:cNvPr id="33801" name="Object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502025"/>
                        <a:ext cx="313372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14300" y="1295400"/>
            <a:ext cx="8851900" cy="598488"/>
          </a:xfrm>
        </p:spPr>
        <p:txBody>
          <a:bodyPr/>
          <a:lstStyle/>
          <a:p>
            <a:pPr eaLnBrk="1" hangingPunct="1">
              <a:spcBef>
                <a:spcPct val="20000"/>
              </a:spcBef>
            </a:pPr>
            <a:r>
              <a:rPr lang="en-US" altLang="ar-JO" sz="2400">
                <a:latin typeface="Calibri" panose="020F0502020204030204" pitchFamily="34" charset="0"/>
                <a:ea typeface="ＭＳ Ｐゴシック" panose="020B0600070205080204" pitchFamily="34" charset="-128"/>
                <a:cs typeface="Calibri" panose="020F0502020204030204" pitchFamily="34" charset="0"/>
              </a:rPr>
              <a:t>Example:  Calculate K</a:t>
            </a:r>
            <a:r>
              <a:rPr lang="en-US" altLang="ar-JO" sz="2400" baseline="-12000">
                <a:latin typeface="Calibri" panose="020F0502020204030204" pitchFamily="34" charset="0"/>
                <a:ea typeface="ＭＳ Ｐゴシック" panose="020B0600070205080204" pitchFamily="34" charset="-128"/>
                <a:cs typeface="Calibri" panose="020F0502020204030204" pitchFamily="34" charset="0"/>
              </a:rPr>
              <a:t>p</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for the reaction?</a:t>
            </a:r>
          </a:p>
        </p:txBody>
      </p:sp>
      <p:sp>
        <p:nvSpPr>
          <p:cNvPr id="35843" name="Rectangle 3"/>
          <p:cNvSpPr>
            <a:spLocks noGrp="1" noChangeArrowheads="1"/>
          </p:cNvSpPr>
          <p:nvPr>
            <p:ph idx="1"/>
          </p:nvPr>
        </p:nvSpPr>
        <p:spPr>
          <a:xfrm>
            <a:off x="184150" y="2098675"/>
            <a:ext cx="8851900" cy="4895850"/>
          </a:xfrm>
        </p:spPr>
        <p:txBody>
          <a:bodyPr/>
          <a:lstStyle/>
          <a:p>
            <a:pPr marL="457200" indent="-457200" eaLnBrk="1" hangingPunct="1">
              <a:buFontTx/>
              <a:buNone/>
            </a:pPr>
            <a:r>
              <a:rPr lang="en-US" altLang="ar-JO" sz="2800">
                <a:latin typeface="Calibri" panose="020F0502020204030204" pitchFamily="34" charset="0"/>
                <a:ea typeface="ＭＳ Ｐゴシック" panose="020B0600070205080204" pitchFamily="34" charset="-128"/>
                <a:cs typeface="Calibri" panose="020F0502020204030204" pitchFamily="34" charset="0"/>
              </a:rPr>
              <a:t>		    </a:t>
            </a:r>
            <a:r>
              <a:rPr lang="en-US" altLang="ar-JO" sz="2400">
                <a:latin typeface="Calibri" panose="020F0502020204030204" pitchFamily="34" charset="0"/>
                <a:ea typeface="ＭＳ Ｐゴシック" panose="020B0600070205080204" pitchFamily="34" charset="-128"/>
                <a:cs typeface="Calibri" panose="020F0502020204030204" pitchFamily="34" charset="0"/>
              </a:rPr>
              <a:t>N</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2(</a:t>
            </a:r>
            <a:r>
              <a:rPr lang="en-US" altLang="ar-JO" sz="2400" i="1" baseline="-25000">
                <a:latin typeface="Calibri" panose="020F0502020204030204" pitchFamily="34" charset="0"/>
                <a:ea typeface="ＭＳ Ｐゴシック" panose="020B0600070205080204" pitchFamily="34" charset="-128"/>
                <a:cs typeface="Calibri" panose="020F0502020204030204" pitchFamily="34" charset="0"/>
              </a:rPr>
              <a:t>g</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  3H</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2(</a:t>
            </a:r>
            <a:r>
              <a:rPr lang="en-US" altLang="ar-JO" sz="2400" i="1" baseline="-25000">
                <a:latin typeface="Calibri" panose="020F0502020204030204" pitchFamily="34" charset="0"/>
                <a:ea typeface="ＭＳ Ｐゴシック" panose="020B0600070205080204" pitchFamily="34" charset="-128"/>
                <a:cs typeface="Calibri" panose="020F0502020204030204" pitchFamily="34" charset="0"/>
              </a:rPr>
              <a:t>g</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2NH</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3(</a:t>
            </a:r>
            <a:r>
              <a:rPr lang="en-US" altLang="ar-JO" sz="2400" i="1" baseline="-25000">
                <a:latin typeface="Calibri" panose="020F0502020204030204" pitchFamily="34" charset="0"/>
                <a:ea typeface="ＭＳ Ｐゴシック" panose="020B0600070205080204" pitchFamily="34" charset="-128"/>
                <a:cs typeface="Calibri" panose="020F0502020204030204" pitchFamily="34" charset="0"/>
              </a:rPr>
              <a:t>g</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a:t>
            </a:r>
            <a:endParaRPr lang="en-US" altLang="ar-JO" sz="2400">
              <a:latin typeface="Calibri" panose="020F0502020204030204" pitchFamily="34" charset="0"/>
              <a:ea typeface="ＭＳ Ｐゴシック" panose="020B0600070205080204" pitchFamily="34" charset="-128"/>
              <a:cs typeface="Calibri" panose="020F0502020204030204" pitchFamily="34" charset="0"/>
            </a:endParaRPr>
          </a:p>
          <a:p>
            <a:pPr marL="457200" indent="-457200" eaLnBrk="1" hangingPunct="1">
              <a:buFontTx/>
              <a:buNone/>
            </a:pPr>
            <a:endParaRPr lang="en-US" altLang="ar-JO" sz="280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5844"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ar-JO" sz="1000">
                <a:solidFill>
                  <a:schemeClr val="tx1"/>
                </a:solidFill>
                <a:cs typeface="Arial" panose="020B0604020202020204" pitchFamily="34" charset="0"/>
              </a:rPr>
              <a:t>Copyright © Cengage Learning. All rights reserved</a:t>
            </a:r>
          </a:p>
        </p:txBody>
      </p:sp>
      <p:sp>
        <p:nvSpPr>
          <p:cNvPr id="35845"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A563EB82-A0E9-45DE-B272-2B034F4A8366}" type="slidenum">
              <a:rPr lang="en-US" altLang="ar-JO" sz="1000">
                <a:solidFill>
                  <a:schemeClr val="tx1"/>
                </a:solidFill>
                <a:cs typeface="Arial" panose="020B0604020202020204" pitchFamily="34" charset="0"/>
              </a:rPr>
              <a:pPr>
                <a:spcBef>
                  <a:spcPct val="0"/>
                </a:spcBef>
                <a:buClrTx/>
                <a:buFontTx/>
                <a:buNone/>
              </a:pPr>
              <a:t>14</a:t>
            </a:fld>
            <a:endParaRPr lang="en-US" altLang="ar-JO" sz="1000">
              <a:solidFill>
                <a:schemeClr val="tx1"/>
              </a:solidFill>
              <a:cs typeface="Arial" panose="020B0604020202020204" pitchFamily="34" charset="0"/>
            </a:endParaRPr>
          </a:p>
        </p:txBody>
      </p:sp>
      <p:sp>
        <p:nvSpPr>
          <p:cNvPr id="35846" name="Rectangle 4"/>
          <p:cNvSpPr>
            <a:spLocks noChangeArrowheads="1"/>
          </p:cNvSpPr>
          <p:nvPr/>
        </p:nvSpPr>
        <p:spPr bwMode="auto">
          <a:xfrm>
            <a:off x="0" y="3041650"/>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endParaRPr lang="ar-JO" altLang="ar-JO" sz="2400">
              <a:solidFill>
                <a:schemeClr val="tx1"/>
              </a:solidFill>
              <a:cs typeface="Arial" panose="020B0604020202020204" pitchFamily="34" charset="0"/>
            </a:endParaRPr>
          </a:p>
        </p:txBody>
      </p:sp>
      <p:grpSp>
        <p:nvGrpSpPr>
          <p:cNvPr id="35847" name="Group 5"/>
          <p:cNvGrpSpPr>
            <a:grpSpLocks/>
          </p:cNvGrpSpPr>
          <p:nvPr/>
        </p:nvGrpSpPr>
        <p:grpSpPr bwMode="auto">
          <a:xfrm>
            <a:off x="3384550" y="2243138"/>
            <a:ext cx="846138" cy="228600"/>
            <a:chOff x="3408" y="288"/>
            <a:chExt cx="288" cy="192"/>
          </a:xfrm>
        </p:grpSpPr>
        <p:grpSp>
          <p:nvGrpSpPr>
            <p:cNvPr id="35855" name="Group 6"/>
            <p:cNvGrpSpPr>
              <a:grpSpLocks/>
            </p:cNvGrpSpPr>
            <p:nvPr/>
          </p:nvGrpSpPr>
          <p:grpSpPr bwMode="auto">
            <a:xfrm>
              <a:off x="3408" y="288"/>
              <a:ext cx="288" cy="48"/>
              <a:chOff x="3408" y="288"/>
              <a:chExt cx="288" cy="48"/>
            </a:xfrm>
          </p:grpSpPr>
          <p:sp>
            <p:nvSpPr>
              <p:cNvPr id="35859" name="Line 7"/>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35860" name="Line 8"/>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nvGrpSpPr>
            <p:cNvPr id="35856" name="Group 9"/>
            <p:cNvGrpSpPr>
              <a:grpSpLocks/>
            </p:cNvGrpSpPr>
            <p:nvPr/>
          </p:nvGrpSpPr>
          <p:grpSpPr bwMode="auto">
            <a:xfrm flipH="1" flipV="1">
              <a:off x="3408" y="432"/>
              <a:ext cx="288" cy="48"/>
              <a:chOff x="3408" y="288"/>
              <a:chExt cx="288" cy="48"/>
            </a:xfrm>
          </p:grpSpPr>
          <p:sp>
            <p:nvSpPr>
              <p:cNvPr id="35857" name="Line 10"/>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35858" name="Line 11"/>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sp>
        <p:nvSpPr>
          <p:cNvPr id="35848" name="Rectangle 12"/>
          <p:cNvSpPr>
            <a:spLocks noChangeArrowheads="1"/>
          </p:cNvSpPr>
          <p:nvPr/>
        </p:nvSpPr>
        <p:spPr bwMode="auto">
          <a:xfrm>
            <a:off x="0" y="2203450"/>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endParaRPr lang="ar-JO" altLang="ar-JO" sz="2400">
              <a:solidFill>
                <a:schemeClr val="tx1"/>
              </a:solidFill>
              <a:cs typeface="Arial" panose="020B0604020202020204" pitchFamily="34" charset="0"/>
            </a:endParaRPr>
          </a:p>
        </p:txBody>
      </p:sp>
      <p:sp>
        <p:nvSpPr>
          <p:cNvPr id="35849" name="Rectangle 13"/>
          <p:cNvSpPr>
            <a:spLocks noChangeArrowheads="1"/>
          </p:cNvSpPr>
          <p:nvPr/>
        </p:nvSpPr>
        <p:spPr bwMode="auto">
          <a:xfrm>
            <a:off x="0" y="2436813"/>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endParaRPr lang="ar-JO" altLang="ar-JO" sz="2400">
              <a:solidFill>
                <a:schemeClr val="tx1"/>
              </a:solidFill>
              <a:cs typeface="Arial" panose="020B0604020202020204" pitchFamily="34" charset="0"/>
            </a:endParaRPr>
          </a:p>
        </p:txBody>
      </p:sp>
      <p:graphicFrame>
        <p:nvGraphicFramePr>
          <p:cNvPr id="35850" name="Object 40"/>
          <p:cNvGraphicFramePr>
            <a:graphicFrameLocks noChangeAspect="1"/>
          </p:cNvGraphicFramePr>
          <p:nvPr/>
        </p:nvGraphicFramePr>
        <p:xfrm>
          <a:off x="2851150" y="2574925"/>
          <a:ext cx="2254250" cy="1341438"/>
        </p:xfrm>
        <a:graphic>
          <a:graphicData uri="http://schemas.openxmlformats.org/presentationml/2006/ole">
            <mc:AlternateContent xmlns:mc="http://schemas.openxmlformats.org/markup-compatibility/2006">
              <mc:Choice xmlns:v="urn:schemas-microsoft-com:vml" Requires="v">
                <p:oleObj name="Equation" r:id="rId3" imgW="2565400" imgH="1524000" progId="Equation.BREE5">
                  <p:embed/>
                </p:oleObj>
              </mc:Choice>
              <mc:Fallback>
                <p:oleObj name="Equation" r:id="rId3" imgW="2565400" imgH="1524000" progId="Equation.BREE5">
                  <p:embed/>
                  <p:pic>
                    <p:nvPicPr>
                      <p:cNvPr id="35850" name="Object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1150" y="2574925"/>
                        <a:ext cx="22542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51" name="Rectangle 15"/>
          <p:cNvSpPr>
            <a:spLocks noChangeArrowheads="1"/>
          </p:cNvSpPr>
          <p:nvPr/>
        </p:nvSpPr>
        <p:spPr bwMode="auto">
          <a:xfrm>
            <a:off x="0" y="2574925"/>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endParaRPr lang="ar-JO" altLang="ar-JO" sz="2400">
              <a:solidFill>
                <a:schemeClr val="tx1"/>
              </a:solidFill>
              <a:cs typeface="Arial" panose="020B0604020202020204" pitchFamily="34" charset="0"/>
            </a:endParaRPr>
          </a:p>
        </p:txBody>
      </p:sp>
      <p:graphicFrame>
        <p:nvGraphicFramePr>
          <p:cNvPr id="35852" name="Object 41"/>
          <p:cNvGraphicFramePr>
            <a:graphicFrameLocks noChangeAspect="1"/>
          </p:cNvGraphicFramePr>
          <p:nvPr/>
        </p:nvGraphicFramePr>
        <p:xfrm>
          <a:off x="2362200" y="4197350"/>
          <a:ext cx="4114800" cy="1025525"/>
        </p:xfrm>
        <a:graphic>
          <a:graphicData uri="http://schemas.openxmlformats.org/presentationml/2006/ole">
            <mc:AlternateContent xmlns:mc="http://schemas.openxmlformats.org/markup-compatibility/2006">
              <mc:Choice xmlns:v="urn:schemas-microsoft-com:vml" Requires="v">
                <p:oleObj name="Equation" r:id="rId5" imgW="5003800" imgH="1244600" progId="Equation.BREE5">
                  <p:embed/>
                </p:oleObj>
              </mc:Choice>
              <mc:Fallback>
                <p:oleObj name="Equation" r:id="rId5" imgW="5003800" imgH="1244600" progId="Equation.BREE5">
                  <p:embed/>
                  <p:pic>
                    <p:nvPicPr>
                      <p:cNvPr id="35852" name="Object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4197350"/>
                        <a:ext cx="41148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53" name="Rectangle 17"/>
          <p:cNvSpPr>
            <a:spLocks noChangeArrowheads="1"/>
          </p:cNvSpPr>
          <p:nvPr/>
        </p:nvSpPr>
        <p:spPr bwMode="auto">
          <a:xfrm>
            <a:off x="0" y="2936875"/>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endParaRPr lang="ar-JO" altLang="ar-JO" sz="2400">
              <a:solidFill>
                <a:schemeClr val="tx1"/>
              </a:solidFill>
              <a:cs typeface="Arial" panose="020B0604020202020204" pitchFamily="34" charset="0"/>
            </a:endParaRPr>
          </a:p>
        </p:txBody>
      </p:sp>
      <p:graphicFrame>
        <p:nvGraphicFramePr>
          <p:cNvPr id="35854" name="Object 42"/>
          <p:cNvGraphicFramePr>
            <a:graphicFrameLocks noChangeAspect="1"/>
          </p:cNvGraphicFramePr>
          <p:nvPr/>
        </p:nvGraphicFramePr>
        <p:xfrm>
          <a:off x="3314700" y="5584825"/>
          <a:ext cx="2209800" cy="481013"/>
        </p:xfrm>
        <a:graphic>
          <a:graphicData uri="http://schemas.openxmlformats.org/presentationml/2006/ole">
            <mc:AlternateContent xmlns:mc="http://schemas.openxmlformats.org/markup-compatibility/2006">
              <mc:Choice xmlns:v="urn:schemas-microsoft-com:vml" Requires="v">
                <p:oleObj name="Equation" r:id="rId7" imgW="2400300" imgH="520700" progId="Equation.BREE5">
                  <p:embed/>
                </p:oleObj>
              </mc:Choice>
              <mc:Fallback>
                <p:oleObj name="Equation" r:id="rId7" imgW="2400300" imgH="520700" progId="Equation.BREE5">
                  <p:embed/>
                  <p:pic>
                    <p:nvPicPr>
                      <p:cNvPr id="35854" name="Object 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14700" y="5584825"/>
                        <a:ext cx="22098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114300" y="1219200"/>
            <a:ext cx="8851900" cy="5638800"/>
          </a:xfrm>
        </p:spPr>
        <p:txBody>
          <a:bodyPr/>
          <a:lstStyle/>
          <a:p>
            <a:r>
              <a:rPr lang="en-US" altLang="ar-JO" sz="2400">
                <a:latin typeface="Calibri" panose="020F0502020204030204" pitchFamily="34" charset="0"/>
                <a:ea typeface="ＭＳ Ｐゴシック" panose="020B0600070205080204" pitchFamily="34" charset="-128"/>
                <a:cs typeface="Calibri" panose="020F0502020204030204" pitchFamily="34" charset="0"/>
              </a:rPr>
              <a:t>P = [  ] RT     OR    [  ] = P/RT</a:t>
            </a:r>
            <a:endParaRPr lang="el-GR" altLang="ar-JO" sz="2400">
              <a:latin typeface="Calibri" panose="020F0502020204030204" pitchFamily="34" charset="0"/>
              <a:ea typeface="ＭＳ Ｐゴシック" panose="020B0600070205080204" pitchFamily="34" charset="-128"/>
              <a:cs typeface="Calibri" panose="020F0502020204030204" pitchFamily="34" charset="0"/>
            </a:endParaRPr>
          </a:p>
          <a:p>
            <a:r>
              <a:rPr lang="en-US" altLang="ar-JO" sz="2400">
                <a:latin typeface="Calibri" panose="020F0502020204030204" pitchFamily="34" charset="0"/>
                <a:ea typeface="ＭＳ Ｐゴシック" panose="020B0600070205080204" pitchFamily="34" charset="-128"/>
                <a:cs typeface="Calibri" panose="020F0502020204030204" pitchFamily="34" charset="0"/>
              </a:rPr>
              <a:t>When concentrations are replaced by P/RT in the equilibrium constant expression K, a new equilibrium constant in terms of partial pressures is obtained, K</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p</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Specific relation between K and K</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p</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that depends on the temperature and the constant R will be obtained. This relation is found to depend on the change in the number of moles of the gaseous substances that appear in the reaction, </a:t>
            </a:r>
            <a:r>
              <a:rPr lang="el-GR" altLang="ar-JO" sz="2400">
                <a:latin typeface="Calibri" panose="020F0502020204030204" pitchFamily="34" charset="0"/>
                <a:ea typeface="ＭＳ Ｐゴシック" panose="020B0600070205080204" pitchFamily="34" charset="-128"/>
                <a:cs typeface="Calibri" panose="020F0502020204030204" pitchFamily="34" charset="0"/>
              </a:rPr>
              <a:t>Δ</a:t>
            </a:r>
            <a:r>
              <a:rPr lang="en-US" altLang="ar-JO" sz="2400">
                <a:latin typeface="Calibri" panose="020F0502020204030204" pitchFamily="34" charset="0"/>
                <a:ea typeface="ＭＳ Ｐゴシック" panose="020B0600070205080204" pitchFamily="34" charset="-128"/>
                <a:cs typeface="Calibri" panose="020F0502020204030204" pitchFamily="34" charset="0"/>
              </a:rPr>
              <a:t>n</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g</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a:t>
            </a:r>
            <a:endParaRPr lang="ar-JO" altLang="ar-JO" sz="240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ChangeAspect="1" noMove="1" noResize="1" noEditPoints="1" noAdjustHandles="1" noChangeArrowheads="1" noChangeShapeType="1" noTextEdit="1"/>
          </p:cNvSpPr>
          <p:nvPr>
            <p:ph idx="1"/>
          </p:nvPr>
        </p:nvSpPr>
        <p:spPr>
          <a:xfrm>
            <a:off x="0" y="1219200"/>
            <a:ext cx="9372600" cy="5638800"/>
          </a:xfrm>
          <a:blipFill rotWithShape="0">
            <a:blip r:embed="rId2"/>
            <a:stretch>
              <a:fillRect l="-1170" t="-865" b="-24865"/>
            </a:stretch>
          </a:blipFill>
        </p:spPr>
        <p:txBody>
          <a:bodyPr/>
          <a:lstStyle/>
          <a:p>
            <a:pPr>
              <a:defRPr/>
            </a:pPr>
            <a:r>
              <a:rPr lang="ar-JO">
                <a:noFill/>
              </a:rPr>
              <a:t> </a:t>
            </a:r>
          </a:p>
        </p:txBody>
      </p:sp>
      <p:grpSp>
        <p:nvGrpSpPr>
          <p:cNvPr id="38915" name="Group 5"/>
          <p:cNvGrpSpPr>
            <a:grpSpLocks/>
          </p:cNvGrpSpPr>
          <p:nvPr/>
        </p:nvGrpSpPr>
        <p:grpSpPr bwMode="auto">
          <a:xfrm>
            <a:off x="4652963" y="2219325"/>
            <a:ext cx="533400" cy="304800"/>
            <a:chOff x="3408" y="288"/>
            <a:chExt cx="288" cy="192"/>
          </a:xfrm>
        </p:grpSpPr>
        <p:grpSp>
          <p:nvGrpSpPr>
            <p:cNvPr id="38916" name="Group 6"/>
            <p:cNvGrpSpPr>
              <a:grpSpLocks/>
            </p:cNvGrpSpPr>
            <p:nvPr/>
          </p:nvGrpSpPr>
          <p:grpSpPr bwMode="auto">
            <a:xfrm>
              <a:off x="3408" y="288"/>
              <a:ext cx="288" cy="48"/>
              <a:chOff x="3408" y="288"/>
              <a:chExt cx="288" cy="48"/>
            </a:xfrm>
          </p:grpSpPr>
          <p:sp>
            <p:nvSpPr>
              <p:cNvPr id="38920" name="Line 7"/>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38921" name="Line 8"/>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nvGrpSpPr>
            <p:cNvPr id="38917" name="Group 9"/>
            <p:cNvGrpSpPr>
              <a:grpSpLocks/>
            </p:cNvGrpSpPr>
            <p:nvPr/>
          </p:nvGrpSpPr>
          <p:grpSpPr bwMode="auto">
            <a:xfrm flipH="1" flipV="1">
              <a:off x="3408" y="432"/>
              <a:ext cx="288" cy="48"/>
              <a:chOff x="3408" y="288"/>
              <a:chExt cx="288" cy="48"/>
            </a:xfrm>
          </p:grpSpPr>
          <p:sp>
            <p:nvSpPr>
              <p:cNvPr id="38918" name="Line 10"/>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38919" name="Line 11"/>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14300" y="1295400"/>
            <a:ext cx="8851900" cy="533400"/>
          </a:xfrm>
        </p:spPr>
        <p:txBody>
          <a:bodyPr/>
          <a:lstStyle/>
          <a:p>
            <a:pPr eaLnBrk="1" hangingPunct="1">
              <a:spcBef>
                <a:spcPct val="20000"/>
              </a:spcBef>
            </a:pPr>
            <a:r>
              <a:rPr lang="en-US" altLang="ar-JO" sz="2400">
                <a:latin typeface="Calibri" panose="020F0502020204030204" pitchFamily="34" charset="0"/>
                <a:ea typeface="ＭＳ Ｐゴシック" panose="020B0600070205080204" pitchFamily="34" charset="-128"/>
                <a:cs typeface="Calibri" panose="020F0502020204030204" pitchFamily="34" charset="0"/>
              </a:rPr>
              <a:t>The Relationship Between K and K</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p</a:t>
            </a:r>
          </a:p>
        </p:txBody>
      </p:sp>
      <p:sp>
        <p:nvSpPr>
          <p:cNvPr id="39939" name="Rectangle 3"/>
          <p:cNvSpPr>
            <a:spLocks noGrp="1" noChangeArrowheads="1"/>
          </p:cNvSpPr>
          <p:nvPr>
            <p:ph idx="1"/>
          </p:nvPr>
        </p:nvSpPr>
        <p:spPr>
          <a:xfrm>
            <a:off x="114300" y="1828800"/>
            <a:ext cx="8851900" cy="4876800"/>
          </a:xfrm>
        </p:spPr>
        <p:txBody>
          <a:bodyPr/>
          <a:lstStyle/>
          <a:p>
            <a:pPr marL="457200" indent="-457200" eaLnBrk="1" hangingPunct="1">
              <a:buFontTx/>
              <a:buNone/>
            </a:pPr>
            <a:r>
              <a:rPr lang="en-US" altLang="ar-JO" sz="2800">
                <a:latin typeface="Calibri" panose="020F0502020204030204" pitchFamily="34" charset="0"/>
                <a:ea typeface="ＭＳ Ｐゴシック" panose="020B0600070205080204" pitchFamily="34" charset="-128"/>
                <a:cs typeface="Calibri" panose="020F0502020204030204" pitchFamily="34" charset="0"/>
              </a:rPr>
              <a:t>				</a:t>
            </a:r>
            <a:r>
              <a:rPr lang="en-US" altLang="ar-JO" sz="2400">
                <a:latin typeface="Calibri" panose="020F0502020204030204" pitchFamily="34" charset="0"/>
                <a:ea typeface="ＭＳ Ｐゴシック" panose="020B0600070205080204" pitchFamily="34" charset="-128"/>
                <a:cs typeface="Calibri" panose="020F0502020204030204" pitchFamily="34" charset="0"/>
              </a:rPr>
              <a:t>K</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p</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 K(RT)</a:t>
            </a:r>
            <a:r>
              <a:rPr lang="el-GR" altLang="ar-JO" sz="2400" baseline="44000">
                <a:latin typeface="Calibri" panose="020F0502020204030204" pitchFamily="34" charset="0"/>
                <a:ea typeface="ＭＳ Ｐゴシック" panose="020B0600070205080204" pitchFamily="34" charset="-128"/>
                <a:cs typeface="Calibri" panose="020F0502020204030204" pitchFamily="34" charset="0"/>
              </a:rPr>
              <a:t>Δ</a:t>
            </a:r>
            <a:r>
              <a:rPr lang="en-US" altLang="ar-JO" sz="2400" baseline="44000">
                <a:latin typeface="Calibri" panose="020F0502020204030204" pitchFamily="34" charset="0"/>
                <a:ea typeface="ＭＳ Ｐゴシック" panose="020B0600070205080204" pitchFamily="34" charset="-128"/>
                <a:cs typeface="Calibri" panose="020F0502020204030204" pitchFamily="34" charset="0"/>
              </a:rPr>
              <a:t>n</a:t>
            </a:r>
            <a:r>
              <a:rPr lang="en-US" altLang="ar-JO" sz="2400" baseline="32000">
                <a:latin typeface="Calibri" panose="020F0502020204030204" pitchFamily="34" charset="0"/>
                <a:ea typeface="ＭＳ Ｐゴシック" panose="020B0600070205080204" pitchFamily="34" charset="-128"/>
                <a:cs typeface="Calibri" panose="020F0502020204030204" pitchFamily="34" charset="0"/>
              </a:rPr>
              <a:t>g</a:t>
            </a:r>
          </a:p>
          <a:p>
            <a:pPr marL="457200" indent="-457200" eaLnBrk="1" hangingPunct="1">
              <a:buFontTx/>
              <a:buNone/>
            </a:pPr>
            <a:endParaRPr lang="en-US" altLang="ar-JO" sz="2400" i="1" baseline="30000">
              <a:latin typeface="Calibri" panose="020F0502020204030204" pitchFamily="34" charset="0"/>
              <a:ea typeface="ＭＳ Ｐゴシック" panose="020B0600070205080204" pitchFamily="34" charset="-128"/>
              <a:cs typeface="Calibri" panose="020F0502020204030204" pitchFamily="34" charset="0"/>
            </a:endParaRPr>
          </a:p>
          <a:p>
            <a:pPr marL="457200" indent="-457200" eaLnBrk="1" hangingPunct="1"/>
            <a:r>
              <a:rPr lang="el-GR" altLang="ar-JO" sz="2400">
                <a:latin typeface="Calibri" panose="020F0502020204030204" pitchFamily="34" charset="0"/>
                <a:ea typeface="ＭＳ Ｐゴシック" panose="020B0600070205080204" pitchFamily="34" charset="-128"/>
                <a:cs typeface="Calibri" panose="020F0502020204030204" pitchFamily="34" charset="0"/>
              </a:rPr>
              <a:t>Δ</a:t>
            </a:r>
            <a:r>
              <a:rPr lang="en-US" altLang="ar-JO" sz="2400">
                <a:latin typeface="Calibri" panose="020F0502020204030204" pitchFamily="34" charset="0"/>
                <a:ea typeface="ＭＳ Ｐゴシック" panose="020B0600070205080204" pitchFamily="34" charset="-128"/>
                <a:cs typeface="Calibri" panose="020F0502020204030204" pitchFamily="34" charset="0"/>
              </a:rPr>
              <a:t>n</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g</a:t>
            </a:r>
            <a:r>
              <a:rPr lang="en-US" altLang="ar-JO" sz="2400" i="1">
                <a:latin typeface="Calibri" panose="020F0502020204030204" pitchFamily="34" charset="0"/>
                <a:ea typeface="ＭＳ Ｐゴシック" panose="020B0600070205080204" pitchFamily="34" charset="-128"/>
                <a:cs typeface="Calibri" panose="020F0502020204030204" pitchFamily="34" charset="0"/>
              </a:rPr>
              <a:t> </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sum of the coefficients of the gaseous products minus the sum of the coefficients of the gaseous reactants.  </a:t>
            </a:r>
          </a:p>
          <a:p>
            <a:pPr marL="457200" indent="-457200" eaLnBrk="1" hangingPunct="1"/>
            <a:r>
              <a:rPr lang="en-US" altLang="ar-JO" sz="2400">
                <a:latin typeface="Calibri" panose="020F0502020204030204" pitchFamily="34" charset="0"/>
                <a:ea typeface="ＭＳ Ｐゴシック" panose="020B0600070205080204" pitchFamily="34" charset="-128"/>
                <a:cs typeface="Calibri" panose="020F0502020204030204" pitchFamily="34" charset="0"/>
              </a:rPr>
              <a:t>R = 0.08206 L·atm./mol·K</a:t>
            </a:r>
          </a:p>
          <a:p>
            <a:pPr marL="457200" indent="-457200" eaLnBrk="1" hangingPunct="1"/>
            <a:r>
              <a:rPr lang="en-US" altLang="ar-JO" sz="2400">
                <a:latin typeface="Calibri" panose="020F0502020204030204" pitchFamily="34" charset="0"/>
                <a:ea typeface="ＭＳ Ｐゴシック" panose="020B0600070205080204" pitchFamily="34" charset="-128"/>
                <a:cs typeface="Calibri" panose="020F0502020204030204" pitchFamily="34" charset="0"/>
              </a:rPr>
              <a:t>T = temperature (in Kelvin)</a:t>
            </a:r>
          </a:p>
          <a:p>
            <a:pPr marL="457200" indent="-457200" eaLnBrk="1" hangingPunct="1"/>
            <a:r>
              <a:rPr lang="el-GR" altLang="ar-JO" sz="2400">
                <a:latin typeface="Calibri" panose="020F0502020204030204" pitchFamily="34" charset="0"/>
                <a:ea typeface="ＭＳ Ｐゴシック" panose="020B0600070205080204" pitchFamily="34" charset="-128"/>
                <a:cs typeface="Calibri" panose="020F0502020204030204" pitchFamily="34" charset="0"/>
              </a:rPr>
              <a:t>Δ</a:t>
            </a:r>
            <a:r>
              <a:rPr lang="en-US" altLang="ar-JO" sz="2400">
                <a:latin typeface="Calibri" panose="020F0502020204030204" pitchFamily="34" charset="0"/>
                <a:ea typeface="ＭＳ Ｐゴシック" panose="020B0600070205080204" pitchFamily="34" charset="-128"/>
                <a:cs typeface="Calibri" panose="020F0502020204030204" pitchFamily="34" charset="0"/>
              </a:rPr>
              <a:t>n</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g</a:t>
            </a:r>
            <a:r>
              <a:rPr lang="en-US" altLang="ar-JO" sz="2400" i="1">
                <a:latin typeface="Calibri" panose="020F0502020204030204" pitchFamily="34" charset="0"/>
                <a:ea typeface="ＭＳ Ｐゴシック" panose="020B0600070205080204" pitchFamily="34" charset="-128"/>
                <a:cs typeface="Calibri" panose="020F0502020204030204" pitchFamily="34" charset="0"/>
              </a:rPr>
              <a:t> </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n</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g</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(P) – n</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g</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(R) </a:t>
            </a:r>
          </a:p>
        </p:txBody>
      </p:sp>
      <p:sp>
        <p:nvSpPr>
          <p:cNvPr id="39940"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ar-JO" sz="1000">
                <a:solidFill>
                  <a:schemeClr val="tx1"/>
                </a:solidFill>
                <a:cs typeface="Arial" panose="020B0604020202020204" pitchFamily="34" charset="0"/>
              </a:rPr>
              <a:t>Copyright © Cengage Learning. All rights reserved</a:t>
            </a:r>
          </a:p>
        </p:txBody>
      </p:sp>
      <p:sp>
        <p:nvSpPr>
          <p:cNvPr id="39941"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F2C8C6B1-DC3B-41B9-9BCD-E0740D285591}" type="slidenum">
              <a:rPr lang="en-US" altLang="ar-JO" sz="1000">
                <a:solidFill>
                  <a:schemeClr val="tx1"/>
                </a:solidFill>
                <a:cs typeface="Arial" panose="020B0604020202020204" pitchFamily="34" charset="0"/>
              </a:rPr>
              <a:pPr>
                <a:spcBef>
                  <a:spcPct val="0"/>
                </a:spcBef>
                <a:buClrTx/>
                <a:buFontTx/>
                <a:buNone/>
              </a:pPr>
              <a:t>17</a:t>
            </a:fld>
            <a:endParaRPr lang="en-US" altLang="ar-JO" sz="1000">
              <a:solidFill>
                <a:schemeClr val="tx1"/>
              </a:solidFill>
              <a:cs typeface="Arial" panose="020B0604020202020204" pitchFamily="34" charset="0"/>
            </a:endParaRPr>
          </a:p>
        </p:txBody>
      </p:sp>
      <p:sp>
        <p:nvSpPr>
          <p:cNvPr id="39942" name="Rectangle 4"/>
          <p:cNvSpPr>
            <a:spLocks noChangeArrowheads="1"/>
          </p:cNvSpPr>
          <p:nvPr/>
        </p:nvSpPr>
        <p:spPr bwMode="auto">
          <a:xfrm>
            <a:off x="0" y="3041650"/>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endParaRPr lang="ar-JO" altLang="ar-JO" sz="2400">
              <a:solidFill>
                <a:schemeClr val="tx1"/>
              </a:solidFill>
              <a:cs typeface="Arial" panose="020B0604020202020204" pitchFamily="34" charset="0"/>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14300" y="1295400"/>
            <a:ext cx="8851900" cy="593725"/>
          </a:xfrm>
        </p:spPr>
        <p:txBody>
          <a:bodyPr/>
          <a:lstStyle/>
          <a:p>
            <a:pPr eaLnBrk="1" hangingPunct="1">
              <a:spcBef>
                <a:spcPct val="20000"/>
              </a:spcBef>
            </a:pPr>
            <a:r>
              <a:rPr lang="en-US" altLang="ar-JO" sz="2400">
                <a:latin typeface="Calibri" panose="020F0502020204030204" pitchFamily="34" charset="0"/>
                <a:ea typeface="ＭＳ Ｐゴシック" panose="020B0600070205080204" pitchFamily="34" charset="-128"/>
                <a:cs typeface="Calibri" panose="020F0502020204030204" pitchFamily="34" charset="0"/>
              </a:rPr>
              <a:t>Example</a:t>
            </a:r>
          </a:p>
        </p:txBody>
      </p:sp>
      <p:sp>
        <p:nvSpPr>
          <p:cNvPr id="41987" name="Rectangle 3"/>
          <p:cNvSpPr>
            <a:spLocks noGrp="1" noChangeArrowheads="1"/>
          </p:cNvSpPr>
          <p:nvPr>
            <p:ph idx="1"/>
          </p:nvPr>
        </p:nvSpPr>
        <p:spPr>
          <a:xfrm>
            <a:off x="114300" y="1828800"/>
            <a:ext cx="8851900" cy="4876800"/>
          </a:xfrm>
        </p:spPr>
        <p:txBody>
          <a:bodyPr/>
          <a:lstStyle/>
          <a:p>
            <a:pPr marL="0" indent="0" eaLnBrk="1" hangingPunct="1">
              <a:buFontTx/>
              <a:buNone/>
            </a:pPr>
            <a:r>
              <a:rPr lang="en-US" altLang="ar-JO" sz="2800">
                <a:latin typeface="Calibri" panose="020F0502020204030204" pitchFamily="34" charset="0"/>
                <a:ea typeface="ＭＳ Ｐゴシック" panose="020B0600070205080204" pitchFamily="34" charset="-128"/>
                <a:cs typeface="Calibri" panose="020F0502020204030204" pitchFamily="34" charset="0"/>
              </a:rPr>
              <a:t>	          </a:t>
            </a:r>
            <a:r>
              <a:rPr lang="en-US" altLang="ar-JO" sz="2400">
                <a:latin typeface="Calibri" panose="020F0502020204030204" pitchFamily="34" charset="0"/>
                <a:ea typeface="ＭＳ Ｐゴシック" panose="020B0600070205080204" pitchFamily="34" charset="-128"/>
                <a:cs typeface="Calibri" panose="020F0502020204030204" pitchFamily="34" charset="0"/>
              </a:rPr>
              <a:t>N</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2(</a:t>
            </a:r>
            <a:r>
              <a:rPr lang="en-US" altLang="ar-JO" sz="2400" i="1" baseline="-25000">
                <a:latin typeface="Calibri" panose="020F0502020204030204" pitchFamily="34" charset="0"/>
                <a:ea typeface="ＭＳ Ｐゴシック" panose="020B0600070205080204" pitchFamily="34" charset="-128"/>
                <a:cs typeface="Calibri" panose="020F0502020204030204" pitchFamily="34" charset="0"/>
              </a:rPr>
              <a:t>g</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+ 3H</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2(</a:t>
            </a:r>
            <a:r>
              <a:rPr lang="en-US" altLang="ar-JO" sz="2400" i="1" baseline="-25000">
                <a:latin typeface="Calibri" panose="020F0502020204030204" pitchFamily="34" charset="0"/>
                <a:ea typeface="ＭＳ Ｐゴシック" panose="020B0600070205080204" pitchFamily="34" charset="-128"/>
                <a:cs typeface="Calibri" panose="020F0502020204030204" pitchFamily="34" charset="0"/>
              </a:rPr>
              <a:t>g</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  </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2NH</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3(</a:t>
            </a:r>
            <a:r>
              <a:rPr lang="en-US" altLang="ar-JO" sz="2400" i="1" baseline="-25000">
                <a:latin typeface="Calibri" panose="020F0502020204030204" pitchFamily="34" charset="0"/>
                <a:ea typeface="ＭＳ Ｐゴシック" panose="020B0600070205080204" pitchFamily="34" charset="-128"/>
                <a:cs typeface="Calibri" panose="020F0502020204030204" pitchFamily="34" charset="0"/>
              </a:rPr>
              <a:t>g</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 </a:t>
            </a:r>
            <a:endParaRPr lang="en-US" altLang="ar-JO" sz="2400">
              <a:latin typeface="Calibri" panose="020F0502020204030204" pitchFamily="34" charset="0"/>
              <a:ea typeface="ＭＳ Ｐゴシック" panose="020B0600070205080204" pitchFamily="34" charset="-128"/>
              <a:cs typeface="Calibri" panose="020F0502020204030204" pitchFamily="34" charset="0"/>
            </a:endParaRPr>
          </a:p>
          <a:p>
            <a:pPr marL="0" indent="0" eaLnBrk="1" hangingPunct="1">
              <a:buFontTx/>
              <a:buNone/>
            </a:pPr>
            <a:r>
              <a:rPr lang="en-US" altLang="ar-JO" sz="2400">
                <a:latin typeface="Calibri" panose="020F0502020204030204" pitchFamily="34" charset="0"/>
                <a:ea typeface="ＭＳ Ｐゴシック" panose="020B0600070205080204" pitchFamily="34" charset="-128"/>
                <a:cs typeface="Calibri" panose="020F0502020204030204" pitchFamily="34" charset="0"/>
              </a:rPr>
              <a:t>  Using the value of K</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p</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(3.9 × 10</a:t>
            </a:r>
            <a:r>
              <a:rPr lang="en-US" altLang="ar-JO" sz="2400" baseline="30000">
                <a:latin typeface="Calibri" panose="020F0502020204030204" pitchFamily="34" charset="0"/>
                <a:ea typeface="ＭＳ Ｐゴシック" panose="020B0600070205080204" pitchFamily="34" charset="-128"/>
                <a:cs typeface="Calibri" panose="020F0502020204030204" pitchFamily="34" charset="0"/>
              </a:rPr>
              <a:t>4</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from the previous</a:t>
            </a:r>
            <a:br>
              <a:rPr lang="en-US" altLang="ar-JO" sz="2400">
                <a:latin typeface="Calibri" panose="020F0502020204030204" pitchFamily="34" charset="0"/>
                <a:ea typeface="ＭＳ Ｐゴシック" panose="020B0600070205080204" pitchFamily="34" charset="-128"/>
                <a:cs typeface="Calibri" panose="020F0502020204030204" pitchFamily="34" charset="0"/>
              </a:rPr>
            </a:br>
            <a:r>
              <a:rPr lang="en-US" altLang="ar-JO" sz="2400">
                <a:latin typeface="Calibri" panose="020F0502020204030204" pitchFamily="34" charset="0"/>
                <a:ea typeface="ＭＳ Ｐゴシック" panose="020B0600070205080204" pitchFamily="34" charset="-128"/>
                <a:cs typeface="Calibri" panose="020F0502020204030204" pitchFamily="34" charset="0"/>
              </a:rPr>
              <a:t>  example, calculate the value of </a:t>
            </a:r>
            <a:r>
              <a:rPr lang="en-US" altLang="ar-JO" sz="2400" i="1">
                <a:latin typeface="Calibri" panose="020F0502020204030204" pitchFamily="34" charset="0"/>
                <a:ea typeface="ＭＳ Ｐゴシック" panose="020B0600070205080204" pitchFamily="34" charset="-128"/>
                <a:cs typeface="Calibri" panose="020F0502020204030204" pitchFamily="34" charset="0"/>
              </a:rPr>
              <a:t>K</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at 35°C.</a:t>
            </a:r>
          </a:p>
          <a:p>
            <a:pPr marL="0" indent="0" eaLnBrk="1" hangingPunct="1">
              <a:buFontTx/>
              <a:buNone/>
            </a:pPr>
            <a:r>
              <a:rPr lang="en-US" altLang="ar-JO" sz="2400">
                <a:latin typeface="Calibri" panose="020F0502020204030204" pitchFamily="34" charset="0"/>
                <a:ea typeface="ＭＳ Ｐゴシック" panose="020B0600070205080204" pitchFamily="34" charset="-128"/>
                <a:cs typeface="Calibri" panose="020F0502020204030204" pitchFamily="34" charset="0"/>
              </a:rPr>
              <a:t>                                     K</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p</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 </a:t>
            </a:r>
            <a:r>
              <a:rPr lang="en-US" altLang="ar-JO" sz="240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K</a:t>
            </a:r>
            <a:r>
              <a:rPr lang="en-US" altLang="ar-JO" sz="2400">
                <a:latin typeface="Calibri" panose="020F0502020204030204" pitchFamily="34" charset="0"/>
                <a:ea typeface="ＭＳ Ｐゴシック" panose="020B0600070205080204" pitchFamily="34" charset="-128"/>
                <a:cs typeface="Calibri" panose="020F0502020204030204" pitchFamily="34" charset="0"/>
              </a:rPr>
              <a:t>(RT)</a:t>
            </a:r>
            <a:r>
              <a:rPr lang="el-GR" altLang="ar-JO" sz="2400" baseline="44000">
                <a:latin typeface="Calibri" panose="020F0502020204030204" pitchFamily="34" charset="0"/>
                <a:ea typeface="ＭＳ Ｐゴシック" panose="020B0600070205080204" pitchFamily="34" charset="-128"/>
                <a:cs typeface="Calibri" panose="020F0502020204030204" pitchFamily="34" charset="0"/>
              </a:rPr>
              <a:t>Δ</a:t>
            </a:r>
            <a:r>
              <a:rPr lang="en-US" altLang="ar-JO" sz="2400" baseline="44000">
                <a:latin typeface="Calibri" panose="020F0502020204030204" pitchFamily="34" charset="0"/>
                <a:ea typeface="ＭＳ Ｐゴシック" panose="020B0600070205080204" pitchFamily="34" charset="-128"/>
                <a:cs typeface="Calibri" panose="020F0502020204030204" pitchFamily="34" charset="0"/>
              </a:rPr>
              <a:t>n</a:t>
            </a:r>
            <a:r>
              <a:rPr lang="en-US" altLang="ar-JO" sz="2400" baseline="32000">
                <a:latin typeface="Calibri" panose="020F0502020204030204" pitchFamily="34" charset="0"/>
                <a:ea typeface="ＭＳ Ｐゴシック" panose="020B0600070205080204" pitchFamily="34" charset="-128"/>
                <a:cs typeface="Calibri" panose="020F0502020204030204" pitchFamily="34" charset="0"/>
              </a:rPr>
              <a:t>g</a:t>
            </a:r>
            <a:endParaRPr lang="en-US" altLang="ar-JO" sz="2400">
              <a:latin typeface="Calibri" panose="020F0502020204030204" pitchFamily="34" charset="0"/>
              <a:ea typeface="ＭＳ Ｐゴシック" panose="020B0600070205080204" pitchFamily="34" charset="-128"/>
              <a:cs typeface="Calibri" panose="020F0502020204030204" pitchFamily="34" charset="0"/>
            </a:endParaRPr>
          </a:p>
          <a:p>
            <a:pPr marL="0" indent="0" eaLnBrk="1" hangingPunct="1">
              <a:buFont typeface="Wingdings" panose="05000000000000000000" pitchFamily="2" charset="2"/>
              <a:buNone/>
            </a:pPr>
            <a:r>
              <a:rPr lang="en-US" altLang="ar-JO" sz="2400">
                <a:latin typeface="Calibri" panose="020F0502020204030204" pitchFamily="34" charset="0"/>
                <a:ea typeface="ＭＳ Ｐゴシック" panose="020B0600070205080204" pitchFamily="34" charset="-128"/>
                <a:cs typeface="Calibri" panose="020F0502020204030204" pitchFamily="34" charset="0"/>
              </a:rPr>
              <a:t>          3.9x10</a:t>
            </a:r>
            <a:r>
              <a:rPr lang="en-US" altLang="ar-JO" sz="2400" baseline="38000">
                <a:latin typeface="Calibri" panose="020F0502020204030204" pitchFamily="34" charset="0"/>
                <a:ea typeface="ＭＳ Ｐゴシック" panose="020B0600070205080204" pitchFamily="34" charset="-128"/>
                <a:cs typeface="Calibri" panose="020F0502020204030204" pitchFamily="34" charset="0"/>
              </a:rPr>
              <a:t>4</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 </a:t>
            </a:r>
            <a:r>
              <a:rPr lang="en-US" altLang="ar-JO" sz="240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K</a:t>
            </a:r>
            <a:r>
              <a:rPr lang="en-US" altLang="ar-JO" sz="2400">
                <a:latin typeface="Calibri" panose="020F0502020204030204" pitchFamily="34" charset="0"/>
                <a:ea typeface="ＭＳ Ｐゴシック" panose="020B0600070205080204" pitchFamily="34" charset="-128"/>
                <a:cs typeface="Calibri" panose="020F0502020204030204" pitchFamily="34" charset="0"/>
              </a:rPr>
              <a:t>(0.0821 L.atm/mol.K x 308K)</a:t>
            </a:r>
            <a:r>
              <a:rPr lang="en-US" altLang="ar-JO" sz="2400" baseline="38000">
                <a:latin typeface="Calibri" panose="020F0502020204030204" pitchFamily="34" charset="0"/>
                <a:ea typeface="ＭＳ Ｐゴシック" panose="020B0600070205080204" pitchFamily="34" charset="-128"/>
                <a:cs typeface="Calibri" panose="020F0502020204030204" pitchFamily="34" charset="0"/>
              </a:rPr>
              <a:t>2-4</a:t>
            </a:r>
            <a:endParaRPr lang="el-GR" altLang="ar-JO" sz="2400" baseline="38000">
              <a:latin typeface="Calibri" panose="020F0502020204030204" pitchFamily="34" charset="0"/>
              <a:ea typeface="ＭＳ Ｐゴシック" panose="020B0600070205080204" pitchFamily="34" charset="-128"/>
              <a:cs typeface="Calibri" panose="020F0502020204030204" pitchFamily="34" charset="0"/>
            </a:endParaRPr>
          </a:p>
          <a:p>
            <a:pPr marL="0" indent="0" eaLnBrk="1" hangingPunct="1">
              <a:buFontTx/>
              <a:buNone/>
            </a:pPr>
            <a:r>
              <a:rPr lang="en-US" altLang="ar-JO" sz="2400">
                <a:latin typeface="Calibri" panose="020F0502020204030204" pitchFamily="34" charset="0"/>
                <a:ea typeface="ＭＳ Ｐゴシック" panose="020B0600070205080204" pitchFamily="34" charset="-128"/>
                <a:cs typeface="Calibri" panose="020F0502020204030204" pitchFamily="34" charset="0"/>
              </a:rPr>
              <a:t>                   K = 2.5 x 10</a:t>
            </a:r>
            <a:r>
              <a:rPr lang="en-US" altLang="ar-JO" sz="2400" baseline="38000">
                <a:latin typeface="Calibri" panose="020F0502020204030204" pitchFamily="34" charset="0"/>
                <a:ea typeface="ＭＳ Ｐゴシック" panose="020B0600070205080204" pitchFamily="34" charset="-128"/>
                <a:cs typeface="Calibri" panose="020F0502020204030204" pitchFamily="34" charset="0"/>
              </a:rPr>
              <a:t>7</a:t>
            </a:r>
            <a:endParaRPr lang="en-US" altLang="ar-JO" sz="2400">
              <a:latin typeface="Calibri" panose="020F0502020204030204" pitchFamily="34" charset="0"/>
              <a:ea typeface="ＭＳ Ｐゴシック" panose="020B0600070205080204" pitchFamily="34" charset="-128"/>
              <a:cs typeface="Calibri" panose="020F0502020204030204" pitchFamily="34" charset="0"/>
            </a:endParaRPr>
          </a:p>
          <a:p>
            <a:pPr marL="0" indent="0" eaLnBrk="1" hangingPunct="1">
              <a:buFontTx/>
              <a:buNone/>
            </a:pPr>
            <a:r>
              <a:rPr lang="en-US" altLang="ar-JO" sz="2400">
                <a:latin typeface="Calibri" panose="020F0502020204030204" pitchFamily="34" charset="0"/>
                <a:ea typeface="ＭＳ Ｐゴシック" panose="020B0600070205080204" pitchFamily="34" charset="-128"/>
                <a:cs typeface="Calibri" panose="020F0502020204030204" pitchFamily="34" charset="0"/>
              </a:rPr>
              <a:t>   Note:    K</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p</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&lt;  K    (</a:t>
            </a:r>
            <a:r>
              <a:rPr lang="el-GR" altLang="ar-JO" sz="2400" u="sng">
                <a:latin typeface="Century Schoolbook" panose="02040604050505020304" pitchFamily="18" charset="0"/>
                <a:ea typeface="ＭＳ Ｐゴシック" panose="020B0600070205080204" pitchFamily="34" charset="-128"/>
                <a:cs typeface="Calibri" panose="020F0502020204030204" pitchFamily="34" charset="0"/>
              </a:rPr>
              <a:t>Δ</a:t>
            </a:r>
            <a:r>
              <a:rPr lang="en-US" altLang="ar-JO" sz="2400" u="sng">
                <a:latin typeface="Century Schoolbook" panose="02040604050505020304" pitchFamily="18" charset="0"/>
                <a:ea typeface="ＭＳ Ｐゴシック" panose="020B0600070205080204" pitchFamily="34" charset="-128"/>
                <a:cs typeface="Calibri" panose="020F0502020204030204" pitchFamily="34" charset="0"/>
              </a:rPr>
              <a:t>n</a:t>
            </a:r>
            <a:r>
              <a:rPr lang="en-US" altLang="ar-JO" sz="2400" u="sng" baseline="-25000">
                <a:latin typeface="Calibri" panose="020F0502020204030204" pitchFamily="34" charset="0"/>
                <a:ea typeface="ＭＳ Ｐゴシック" panose="020B0600070205080204" pitchFamily="34" charset="-128"/>
                <a:cs typeface="Calibri" panose="020F0502020204030204" pitchFamily="34" charset="0"/>
              </a:rPr>
              <a:t>g</a:t>
            </a:r>
            <a:r>
              <a:rPr lang="en-US" altLang="ar-JO" sz="2400" u="sng">
                <a:latin typeface="Century Schoolbook" panose="02040604050505020304" pitchFamily="18" charset="0"/>
                <a:ea typeface="ＭＳ Ｐゴシック" panose="020B0600070205080204" pitchFamily="34" charset="-128"/>
                <a:cs typeface="Calibri" panose="020F0502020204030204" pitchFamily="34" charset="0"/>
              </a:rPr>
              <a:t> </a:t>
            </a:r>
            <a:r>
              <a:rPr lang="en-US" altLang="ar-JO" sz="2400" u="sng">
                <a:latin typeface="Calibri" panose="020F0502020204030204" pitchFamily="34" charset="0"/>
                <a:ea typeface="ＭＳ Ｐゴシック" panose="020B0600070205080204" pitchFamily="34" charset="-128"/>
                <a:cs typeface="Calibri" panose="020F0502020204030204" pitchFamily="34" charset="0"/>
              </a:rPr>
              <a:t>is negative</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a:t>
            </a:r>
          </a:p>
        </p:txBody>
      </p:sp>
      <p:sp>
        <p:nvSpPr>
          <p:cNvPr id="41988"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ar-JO" sz="1000">
                <a:solidFill>
                  <a:schemeClr val="tx1"/>
                </a:solidFill>
                <a:cs typeface="Arial" panose="020B0604020202020204" pitchFamily="34" charset="0"/>
              </a:rPr>
              <a:t>Copyright © Cengage Learning. All rights reserved</a:t>
            </a:r>
          </a:p>
        </p:txBody>
      </p:sp>
      <p:sp>
        <p:nvSpPr>
          <p:cNvPr id="41989"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C4208D7C-6828-432B-B088-9343155095E7}" type="slidenum">
              <a:rPr lang="en-US" altLang="ar-JO" sz="1000">
                <a:solidFill>
                  <a:schemeClr val="tx1"/>
                </a:solidFill>
                <a:cs typeface="Arial" panose="020B0604020202020204" pitchFamily="34" charset="0"/>
              </a:rPr>
              <a:pPr>
                <a:spcBef>
                  <a:spcPct val="0"/>
                </a:spcBef>
                <a:buClrTx/>
                <a:buFontTx/>
                <a:buNone/>
              </a:pPr>
              <a:t>18</a:t>
            </a:fld>
            <a:endParaRPr lang="en-US" altLang="ar-JO" sz="1000">
              <a:solidFill>
                <a:schemeClr val="tx1"/>
              </a:solidFill>
              <a:cs typeface="Arial" panose="020B0604020202020204" pitchFamily="34" charset="0"/>
            </a:endParaRPr>
          </a:p>
        </p:txBody>
      </p:sp>
      <p:sp>
        <p:nvSpPr>
          <p:cNvPr id="41990" name="Rectangle 4"/>
          <p:cNvSpPr>
            <a:spLocks noChangeArrowheads="1"/>
          </p:cNvSpPr>
          <p:nvPr/>
        </p:nvSpPr>
        <p:spPr bwMode="auto">
          <a:xfrm>
            <a:off x="0" y="3041650"/>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endParaRPr lang="ar-JO" altLang="ar-JO" sz="2400">
              <a:solidFill>
                <a:schemeClr val="tx1"/>
              </a:solidFill>
              <a:cs typeface="Arial" panose="020B0604020202020204" pitchFamily="34" charset="0"/>
            </a:endParaRPr>
          </a:p>
        </p:txBody>
      </p:sp>
      <p:grpSp>
        <p:nvGrpSpPr>
          <p:cNvPr id="41991" name="Group 5"/>
          <p:cNvGrpSpPr>
            <a:grpSpLocks/>
          </p:cNvGrpSpPr>
          <p:nvPr/>
        </p:nvGrpSpPr>
        <p:grpSpPr bwMode="auto">
          <a:xfrm>
            <a:off x="3651250" y="2032000"/>
            <a:ext cx="463550" cy="228600"/>
            <a:chOff x="3408" y="288"/>
            <a:chExt cx="288" cy="192"/>
          </a:xfrm>
        </p:grpSpPr>
        <p:grpSp>
          <p:nvGrpSpPr>
            <p:cNvPr id="41994" name="Group 6"/>
            <p:cNvGrpSpPr>
              <a:grpSpLocks/>
            </p:cNvGrpSpPr>
            <p:nvPr/>
          </p:nvGrpSpPr>
          <p:grpSpPr bwMode="auto">
            <a:xfrm>
              <a:off x="3408" y="288"/>
              <a:ext cx="288" cy="48"/>
              <a:chOff x="3408" y="288"/>
              <a:chExt cx="288" cy="48"/>
            </a:xfrm>
          </p:grpSpPr>
          <p:sp>
            <p:nvSpPr>
              <p:cNvPr id="41998" name="Line 7"/>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41999" name="Line 8"/>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nvGrpSpPr>
            <p:cNvPr id="41995" name="Group 9"/>
            <p:cNvGrpSpPr>
              <a:grpSpLocks/>
            </p:cNvGrpSpPr>
            <p:nvPr/>
          </p:nvGrpSpPr>
          <p:grpSpPr bwMode="auto">
            <a:xfrm flipH="1" flipV="1">
              <a:off x="3408" y="432"/>
              <a:ext cx="288" cy="48"/>
              <a:chOff x="3408" y="288"/>
              <a:chExt cx="288" cy="48"/>
            </a:xfrm>
          </p:grpSpPr>
          <p:sp>
            <p:nvSpPr>
              <p:cNvPr id="41996" name="Line 10"/>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41997" name="Line 11"/>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sp>
        <p:nvSpPr>
          <p:cNvPr id="41992" name="Rectangle 12"/>
          <p:cNvSpPr>
            <a:spLocks noChangeArrowheads="1"/>
          </p:cNvSpPr>
          <p:nvPr/>
        </p:nvSpPr>
        <p:spPr bwMode="auto">
          <a:xfrm>
            <a:off x="0" y="2203450"/>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endParaRPr lang="ar-JO" altLang="ar-JO" sz="2400">
              <a:solidFill>
                <a:schemeClr val="tx1"/>
              </a:solidFill>
              <a:cs typeface="Arial" panose="020B0604020202020204" pitchFamily="34" charset="0"/>
            </a:endParaRPr>
          </a:p>
        </p:txBody>
      </p:sp>
      <p:sp>
        <p:nvSpPr>
          <p:cNvPr id="41993" name="Rectangle 13"/>
          <p:cNvSpPr>
            <a:spLocks noChangeArrowheads="1"/>
          </p:cNvSpPr>
          <p:nvPr/>
        </p:nvSpPr>
        <p:spPr bwMode="auto">
          <a:xfrm>
            <a:off x="0" y="2336800"/>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endParaRPr lang="ar-JO" altLang="ar-JO" sz="2400">
              <a:solidFill>
                <a:schemeClr val="tx1"/>
              </a:solidFill>
              <a:cs typeface="Arial" panose="020B0604020202020204" pitchFamily="34" charset="0"/>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1295400"/>
            <a:ext cx="8851900" cy="5791200"/>
          </a:xfrm>
        </p:spPr>
        <p:txBody>
          <a:bodyPr/>
          <a:lstStyle/>
          <a:p>
            <a:pPr>
              <a:defRPr/>
            </a:pPr>
            <a:r>
              <a:rPr lang="en-US" sz="2400" dirty="0"/>
              <a:t>K</a:t>
            </a:r>
            <a:r>
              <a:rPr lang="en-US" sz="2400" baseline="-25000" dirty="0"/>
              <a:t>p</a:t>
            </a:r>
            <a:r>
              <a:rPr lang="en-US" sz="2400" dirty="0"/>
              <a:t> = K (RT)</a:t>
            </a:r>
            <a:r>
              <a:rPr lang="el-GR" sz="2400" baseline="50000" dirty="0">
                <a:latin typeface="Century Schoolbook" panose="02040604050505020304" pitchFamily="18" charset="0"/>
              </a:rPr>
              <a:t>Δ</a:t>
            </a:r>
            <a:r>
              <a:rPr lang="en-US" sz="2400" baseline="50000" dirty="0"/>
              <a:t>n</a:t>
            </a:r>
            <a:r>
              <a:rPr lang="en-US" sz="2400" baseline="32000" dirty="0"/>
              <a:t>g</a:t>
            </a:r>
            <a:r>
              <a:rPr lang="en-US" sz="2400" baseline="50000" dirty="0"/>
              <a:t> </a:t>
            </a:r>
            <a:r>
              <a:rPr lang="en-US" sz="2400" dirty="0"/>
              <a:t>     ;   </a:t>
            </a:r>
            <a:r>
              <a:rPr lang="el-GR" sz="2400" dirty="0">
                <a:latin typeface="Century Schoolbook" panose="02040604050505020304" pitchFamily="18" charset="0"/>
              </a:rPr>
              <a:t>Δ</a:t>
            </a:r>
            <a:r>
              <a:rPr lang="en-US" sz="2400" dirty="0"/>
              <a:t>n</a:t>
            </a:r>
            <a:r>
              <a:rPr lang="en-US" sz="2400" baseline="-36000" dirty="0"/>
              <a:t>g</a:t>
            </a:r>
            <a:r>
              <a:rPr lang="en-US" sz="2400" dirty="0"/>
              <a:t> = n</a:t>
            </a:r>
            <a:r>
              <a:rPr lang="en-US" sz="2400" baseline="-36000" dirty="0"/>
              <a:t>g</a:t>
            </a:r>
            <a:r>
              <a:rPr lang="en-US" sz="2400" dirty="0"/>
              <a:t>(P) – n</a:t>
            </a:r>
            <a:r>
              <a:rPr lang="en-US" sz="2400" baseline="-36000" dirty="0"/>
              <a:t>g</a:t>
            </a:r>
            <a:r>
              <a:rPr lang="en-US" sz="2400" dirty="0"/>
              <a:t>(R)</a:t>
            </a:r>
          </a:p>
          <a:p>
            <a:pPr>
              <a:defRPr/>
            </a:pPr>
            <a:r>
              <a:rPr lang="en-US" sz="2400" dirty="0"/>
              <a:t>K</a:t>
            </a:r>
            <a:r>
              <a:rPr lang="en-US" sz="2400" baseline="-25000" dirty="0"/>
              <a:t>p</a:t>
            </a:r>
            <a:r>
              <a:rPr lang="en-US" sz="2400" dirty="0"/>
              <a:t> = K  when  </a:t>
            </a:r>
            <a:r>
              <a:rPr lang="el-GR" sz="2400" dirty="0">
                <a:latin typeface="Century Schoolbook" panose="02040604050505020304" pitchFamily="18" charset="0"/>
              </a:rPr>
              <a:t>Δ</a:t>
            </a:r>
            <a:r>
              <a:rPr lang="en-US" sz="2400" dirty="0"/>
              <a:t>n</a:t>
            </a:r>
            <a:r>
              <a:rPr lang="en-US" sz="2400" baseline="-36000" dirty="0"/>
              <a:t>g</a:t>
            </a:r>
            <a:r>
              <a:rPr lang="en-US" sz="2400" dirty="0"/>
              <a:t>  = 0</a:t>
            </a:r>
          </a:p>
          <a:p>
            <a:pPr marL="0" indent="0">
              <a:buFont typeface="Wingdings" panose="05000000000000000000" pitchFamily="2" charset="2"/>
              <a:buNone/>
              <a:defRPr/>
            </a:pPr>
            <a:r>
              <a:rPr lang="en-US" sz="2400" dirty="0"/>
              <a:t>                H</a:t>
            </a:r>
            <a:r>
              <a:rPr lang="en-US" sz="2400" baseline="-25000" dirty="0"/>
              <a:t>2 (g)</a:t>
            </a:r>
            <a:r>
              <a:rPr lang="en-US" sz="2400" dirty="0"/>
              <a:t>    +     I</a:t>
            </a:r>
            <a:r>
              <a:rPr lang="en-US" sz="2400" baseline="-25000" dirty="0"/>
              <a:t>2 (g)                      </a:t>
            </a:r>
            <a:r>
              <a:rPr lang="en-US" sz="2400" dirty="0">
                <a:solidFill>
                  <a:srgbClr val="C00000"/>
                </a:solidFill>
              </a:rPr>
              <a:t>2</a:t>
            </a:r>
            <a:r>
              <a:rPr lang="en-US" sz="2400" dirty="0"/>
              <a:t>HI</a:t>
            </a:r>
            <a:r>
              <a:rPr lang="en-US" sz="2400" baseline="-25000" dirty="0"/>
              <a:t>(g)</a:t>
            </a:r>
            <a:endParaRPr lang="en-US" sz="2400" dirty="0"/>
          </a:p>
          <a:p>
            <a:pPr>
              <a:defRPr/>
            </a:pPr>
            <a:endParaRPr lang="en-US" sz="2400" baseline="50000" dirty="0"/>
          </a:p>
          <a:p>
            <a:pPr>
              <a:defRPr/>
            </a:pPr>
            <a:r>
              <a:rPr lang="en-US" sz="2400" dirty="0"/>
              <a:t> K</a:t>
            </a:r>
            <a:r>
              <a:rPr lang="en-US" sz="2400" baseline="-25000" dirty="0"/>
              <a:t>p</a:t>
            </a:r>
            <a:r>
              <a:rPr lang="en-US" sz="2400" dirty="0"/>
              <a:t> &gt;  K  when </a:t>
            </a:r>
            <a:r>
              <a:rPr lang="el-GR" sz="2400" dirty="0">
                <a:latin typeface="Century Schoolbook" panose="02040604050505020304" pitchFamily="18" charset="0"/>
              </a:rPr>
              <a:t>Δ</a:t>
            </a:r>
            <a:r>
              <a:rPr lang="en-US" sz="2400" dirty="0"/>
              <a:t>n</a:t>
            </a:r>
            <a:r>
              <a:rPr lang="en-US" sz="2400" baseline="-36000" dirty="0"/>
              <a:t>g</a:t>
            </a:r>
            <a:r>
              <a:rPr lang="en-US" sz="2400" dirty="0"/>
              <a:t> &gt; 0  ;   N</a:t>
            </a:r>
            <a:r>
              <a:rPr lang="en-US" sz="2400" baseline="-25000" dirty="0"/>
              <a:t>2</a:t>
            </a:r>
            <a:r>
              <a:rPr lang="en-US" sz="2400" dirty="0"/>
              <a:t>O</a:t>
            </a:r>
            <a:r>
              <a:rPr lang="en-US" sz="2400" baseline="-25000" dirty="0"/>
              <a:t>2(g)</a:t>
            </a:r>
            <a:r>
              <a:rPr lang="en-US" sz="2400" dirty="0"/>
              <a:t>               </a:t>
            </a:r>
            <a:r>
              <a:rPr lang="en-US" sz="2400" dirty="0">
                <a:solidFill>
                  <a:srgbClr val="C00000"/>
                </a:solidFill>
              </a:rPr>
              <a:t>2</a:t>
            </a:r>
            <a:r>
              <a:rPr lang="en-US" sz="2400" dirty="0"/>
              <a:t>NO</a:t>
            </a:r>
            <a:r>
              <a:rPr lang="en-US" sz="2400" baseline="-25000" dirty="0"/>
              <a:t>2(g)</a:t>
            </a:r>
            <a:r>
              <a:rPr lang="en-US" sz="2400" dirty="0"/>
              <a:t>  </a:t>
            </a:r>
          </a:p>
          <a:p>
            <a:pPr marL="0" indent="0">
              <a:buFont typeface="Wingdings" panose="05000000000000000000" pitchFamily="2" charset="2"/>
              <a:buNone/>
              <a:defRPr/>
            </a:pPr>
            <a:r>
              <a:rPr lang="en-US" sz="2400" dirty="0"/>
              <a:t>         (increase in n of gaseous products)</a:t>
            </a:r>
          </a:p>
          <a:p>
            <a:pPr>
              <a:defRPr/>
            </a:pPr>
            <a:r>
              <a:rPr lang="en-US" sz="2400" dirty="0"/>
              <a:t> K</a:t>
            </a:r>
            <a:r>
              <a:rPr lang="en-US" sz="2400" baseline="-25000" dirty="0"/>
              <a:t>p</a:t>
            </a:r>
            <a:r>
              <a:rPr lang="en-US" sz="2400" dirty="0"/>
              <a:t> &lt;  K ,when </a:t>
            </a:r>
            <a:r>
              <a:rPr lang="el-GR" sz="2400" dirty="0">
                <a:latin typeface="Century Schoolbook" panose="02040604050505020304" pitchFamily="18" charset="0"/>
              </a:rPr>
              <a:t>Δ</a:t>
            </a:r>
            <a:r>
              <a:rPr lang="en-US" sz="2400" dirty="0"/>
              <a:t>n</a:t>
            </a:r>
            <a:r>
              <a:rPr lang="en-US" sz="2400" baseline="-36000" dirty="0"/>
              <a:t>g</a:t>
            </a:r>
            <a:r>
              <a:rPr lang="en-US" sz="2400" dirty="0"/>
              <a:t> &lt; 0  ;  </a:t>
            </a:r>
            <a:r>
              <a:rPr lang="en-US" sz="2400" dirty="0">
                <a:solidFill>
                  <a:srgbClr val="C00000"/>
                </a:solidFill>
              </a:rPr>
              <a:t>2</a:t>
            </a:r>
            <a:r>
              <a:rPr lang="en-US" sz="2400" dirty="0"/>
              <a:t>NO</a:t>
            </a:r>
            <a:r>
              <a:rPr lang="en-US" sz="2400" baseline="-25000" dirty="0"/>
              <a:t>(g)</a:t>
            </a:r>
            <a:r>
              <a:rPr lang="en-US" sz="2400" dirty="0"/>
              <a:t> + Cl</a:t>
            </a:r>
            <a:r>
              <a:rPr lang="en-US" sz="2400" baseline="-25000" dirty="0"/>
              <a:t>2 (g)</a:t>
            </a:r>
            <a:r>
              <a:rPr lang="en-US" sz="2400" dirty="0"/>
              <a:t>                 </a:t>
            </a:r>
            <a:r>
              <a:rPr lang="en-US" sz="2400" dirty="0">
                <a:solidFill>
                  <a:srgbClr val="C00000"/>
                </a:solidFill>
              </a:rPr>
              <a:t>2</a:t>
            </a:r>
            <a:r>
              <a:rPr lang="en-US" sz="2400" dirty="0"/>
              <a:t>NOCl</a:t>
            </a:r>
            <a:r>
              <a:rPr lang="en-US" sz="2400" baseline="-25000" dirty="0"/>
              <a:t>(g)</a:t>
            </a:r>
            <a:endParaRPr lang="en-US" sz="2400" dirty="0"/>
          </a:p>
          <a:p>
            <a:pPr marL="0" indent="0">
              <a:buFont typeface="Wingdings" panose="05000000000000000000" pitchFamily="2" charset="2"/>
              <a:buNone/>
              <a:defRPr/>
            </a:pPr>
            <a:r>
              <a:rPr lang="en-US" sz="2400" dirty="0"/>
              <a:t>       (decrease in the n of the gaseous products)</a:t>
            </a:r>
          </a:p>
          <a:p>
            <a:pPr>
              <a:defRPr/>
            </a:pPr>
            <a:endParaRPr lang="ar-JO" baseline="50000" dirty="0"/>
          </a:p>
        </p:txBody>
      </p:sp>
      <p:grpSp>
        <p:nvGrpSpPr>
          <p:cNvPr id="44035" name="Group 5"/>
          <p:cNvGrpSpPr>
            <a:grpSpLocks/>
          </p:cNvGrpSpPr>
          <p:nvPr/>
        </p:nvGrpSpPr>
        <p:grpSpPr bwMode="auto">
          <a:xfrm>
            <a:off x="3260725" y="2286000"/>
            <a:ext cx="625475" cy="304800"/>
            <a:chOff x="3408" y="288"/>
            <a:chExt cx="288" cy="192"/>
          </a:xfrm>
        </p:grpSpPr>
        <p:grpSp>
          <p:nvGrpSpPr>
            <p:cNvPr id="44050" name="Group 6"/>
            <p:cNvGrpSpPr>
              <a:grpSpLocks/>
            </p:cNvGrpSpPr>
            <p:nvPr/>
          </p:nvGrpSpPr>
          <p:grpSpPr bwMode="auto">
            <a:xfrm>
              <a:off x="3408" y="288"/>
              <a:ext cx="288" cy="48"/>
              <a:chOff x="3408" y="288"/>
              <a:chExt cx="288" cy="48"/>
            </a:xfrm>
          </p:grpSpPr>
          <p:sp>
            <p:nvSpPr>
              <p:cNvPr id="44054" name="Line 7"/>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44055" name="Line 8"/>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nvGrpSpPr>
            <p:cNvPr id="44051" name="Group 9"/>
            <p:cNvGrpSpPr>
              <a:grpSpLocks/>
            </p:cNvGrpSpPr>
            <p:nvPr/>
          </p:nvGrpSpPr>
          <p:grpSpPr bwMode="auto">
            <a:xfrm flipH="1" flipV="1">
              <a:off x="3408" y="432"/>
              <a:ext cx="288" cy="48"/>
              <a:chOff x="3408" y="288"/>
              <a:chExt cx="288" cy="48"/>
            </a:xfrm>
          </p:grpSpPr>
          <p:sp>
            <p:nvSpPr>
              <p:cNvPr id="44052" name="Line 10"/>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44053" name="Line 11"/>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grpSp>
        <p:nvGrpSpPr>
          <p:cNvPr id="44036" name="Group 5"/>
          <p:cNvGrpSpPr>
            <a:grpSpLocks/>
          </p:cNvGrpSpPr>
          <p:nvPr/>
        </p:nvGrpSpPr>
        <p:grpSpPr bwMode="auto">
          <a:xfrm>
            <a:off x="5397500" y="3930650"/>
            <a:ext cx="655638" cy="228600"/>
            <a:chOff x="3408" y="288"/>
            <a:chExt cx="288" cy="192"/>
          </a:xfrm>
        </p:grpSpPr>
        <p:grpSp>
          <p:nvGrpSpPr>
            <p:cNvPr id="44044" name="Group 6"/>
            <p:cNvGrpSpPr>
              <a:grpSpLocks/>
            </p:cNvGrpSpPr>
            <p:nvPr/>
          </p:nvGrpSpPr>
          <p:grpSpPr bwMode="auto">
            <a:xfrm>
              <a:off x="3408" y="288"/>
              <a:ext cx="288" cy="48"/>
              <a:chOff x="3408" y="288"/>
              <a:chExt cx="288" cy="48"/>
            </a:xfrm>
          </p:grpSpPr>
          <p:sp>
            <p:nvSpPr>
              <p:cNvPr id="44048" name="Line 7"/>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44049" name="Line 8"/>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nvGrpSpPr>
            <p:cNvPr id="44045" name="Group 9"/>
            <p:cNvGrpSpPr>
              <a:grpSpLocks/>
            </p:cNvGrpSpPr>
            <p:nvPr/>
          </p:nvGrpSpPr>
          <p:grpSpPr bwMode="auto">
            <a:xfrm flipH="1" flipV="1">
              <a:off x="3408" y="432"/>
              <a:ext cx="288" cy="48"/>
              <a:chOff x="3408" y="288"/>
              <a:chExt cx="288" cy="48"/>
            </a:xfrm>
          </p:grpSpPr>
          <p:sp>
            <p:nvSpPr>
              <p:cNvPr id="44046" name="Line 10"/>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44047" name="Line 11"/>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grpSp>
        <p:nvGrpSpPr>
          <p:cNvPr id="44037" name="Group 5"/>
          <p:cNvGrpSpPr>
            <a:grpSpLocks/>
          </p:cNvGrpSpPr>
          <p:nvPr/>
        </p:nvGrpSpPr>
        <p:grpSpPr bwMode="auto">
          <a:xfrm>
            <a:off x="4646613" y="3030538"/>
            <a:ext cx="641350" cy="228600"/>
            <a:chOff x="3408" y="288"/>
            <a:chExt cx="288" cy="192"/>
          </a:xfrm>
        </p:grpSpPr>
        <p:grpSp>
          <p:nvGrpSpPr>
            <p:cNvPr id="44038" name="Group 6"/>
            <p:cNvGrpSpPr>
              <a:grpSpLocks/>
            </p:cNvGrpSpPr>
            <p:nvPr/>
          </p:nvGrpSpPr>
          <p:grpSpPr bwMode="auto">
            <a:xfrm>
              <a:off x="3408" y="288"/>
              <a:ext cx="288" cy="48"/>
              <a:chOff x="3408" y="288"/>
              <a:chExt cx="288" cy="48"/>
            </a:xfrm>
          </p:grpSpPr>
          <p:sp>
            <p:nvSpPr>
              <p:cNvPr id="44042" name="Line 7"/>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44043" name="Line 8"/>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nvGrpSpPr>
            <p:cNvPr id="44039" name="Group 9"/>
            <p:cNvGrpSpPr>
              <a:grpSpLocks/>
            </p:cNvGrpSpPr>
            <p:nvPr/>
          </p:nvGrpSpPr>
          <p:grpSpPr bwMode="auto">
            <a:xfrm flipH="1" flipV="1">
              <a:off x="3408" y="432"/>
              <a:ext cx="288" cy="48"/>
              <a:chOff x="3408" y="288"/>
              <a:chExt cx="288" cy="48"/>
            </a:xfrm>
          </p:grpSpPr>
          <p:sp>
            <p:nvSpPr>
              <p:cNvPr id="44040" name="Line 10"/>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44041" name="Line 11"/>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ar-JO">
                <a:latin typeface="Calibri" panose="020F0502020204030204" pitchFamily="34" charset="0"/>
                <a:ea typeface="ＭＳ Ｐゴシック" panose="020B0600070205080204" pitchFamily="34" charset="-128"/>
                <a:cs typeface="Calibri" panose="020F0502020204030204" pitchFamily="34" charset="0"/>
              </a:rPr>
              <a:t>Chemical Equilibrium</a:t>
            </a:r>
            <a:endParaRPr lang="ar-JO" altLang="ar-JO">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 name="Content Placeholder 2"/>
          <p:cNvSpPr>
            <a:spLocks noGrp="1"/>
          </p:cNvSpPr>
          <p:nvPr>
            <p:ph idx="1"/>
          </p:nvPr>
        </p:nvSpPr>
        <p:spPr>
          <a:xfrm>
            <a:off x="114300" y="2133600"/>
            <a:ext cx="8851900" cy="4800600"/>
          </a:xfrm>
        </p:spPr>
        <p:txBody>
          <a:bodyPr/>
          <a:lstStyle/>
          <a:p>
            <a:pPr>
              <a:defRPr/>
            </a:pPr>
            <a:r>
              <a:rPr lang="en-US" dirty="0"/>
              <a:t>Describes reactions that </a:t>
            </a:r>
            <a:r>
              <a:rPr lang="en-US" u="sng" dirty="0"/>
              <a:t>do not</a:t>
            </a:r>
            <a:r>
              <a:rPr lang="en-US" dirty="0"/>
              <a:t> go to completion.</a:t>
            </a:r>
          </a:p>
          <a:p>
            <a:pPr marL="0" indent="0" algn="ctr">
              <a:buFont typeface="Wingdings" panose="05000000000000000000" pitchFamily="2" charset="2"/>
              <a:buNone/>
              <a:defRPr/>
            </a:pPr>
            <a:r>
              <a:rPr lang="en-US" dirty="0"/>
              <a:t>Reactants                Products</a:t>
            </a:r>
          </a:p>
          <a:p>
            <a:pPr>
              <a:defRPr/>
            </a:pPr>
            <a:r>
              <a:rPr lang="en-US" dirty="0"/>
              <a:t>After equilibrium is reached, none of the reactants or products has a concentration of zero.</a:t>
            </a:r>
          </a:p>
          <a:p>
            <a:pPr>
              <a:defRPr/>
            </a:pPr>
            <a:r>
              <a:rPr lang="en-US" dirty="0"/>
              <a:t>Forward Reaction    →</a:t>
            </a:r>
          </a:p>
          <a:p>
            <a:pPr>
              <a:defRPr/>
            </a:pPr>
            <a:r>
              <a:rPr lang="en-US" dirty="0"/>
              <a:t>Reverse Reaction     ←</a:t>
            </a:r>
          </a:p>
          <a:p>
            <a:pPr>
              <a:defRPr/>
            </a:pPr>
            <a:r>
              <a:rPr lang="en-US" dirty="0" err="1">
                <a:solidFill>
                  <a:srgbClr val="FF0000"/>
                </a:solidFill>
              </a:rPr>
              <a:t>HCl</a:t>
            </a:r>
            <a:r>
              <a:rPr lang="en-US" dirty="0">
                <a:solidFill>
                  <a:srgbClr val="FF0000"/>
                </a:solidFill>
              </a:rPr>
              <a:t> + </a:t>
            </a:r>
            <a:r>
              <a:rPr lang="en-US" dirty="0" err="1">
                <a:solidFill>
                  <a:srgbClr val="FF0000"/>
                </a:solidFill>
              </a:rPr>
              <a:t>NaOH</a:t>
            </a:r>
            <a:r>
              <a:rPr lang="en-US" dirty="0">
                <a:solidFill>
                  <a:srgbClr val="FF0000"/>
                </a:solidFill>
              </a:rPr>
              <a:t>   X</a:t>
            </a:r>
          </a:p>
          <a:p>
            <a:pPr>
              <a:defRPr/>
            </a:pPr>
            <a:r>
              <a:rPr lang="en-US" dirty="0" err="1">
                <a:solidFill>
                  <a:srgbClr val="FF0000"/>
                </a:solidFill>
              </a:rPr>
              <a:t>NaCl</a:t>
            </a:r>
            <a:r>
              <a:rPr lang="en-US" dirty="0">
                <a:solidFill>
                  <a:srgbClr val="FF0000"/>
                </a:solidFill>
              </a:rPr>
              <a:t> + AgNO3   X</a:t>
            </a:r>
            <a:endParaRPr lang="ar-JO" dirty="0">
              <a:solidFill>
                <a:srgbClr val="FF0000"/>
              </a:solidFill>
            </a:endParaRPr>
          </a:p>
        </p:txBody>
      </p:sp>
      <p:grpSp>
        <p:nvGrpSpPr>
          <p:cNvPr id="11268" name="Group 5"/>
          <p:cNvGrpSpPr>
            <a:grpSpLocks/>
          </p:cNvGrpSpPr>
          <p:nvPr/>
        </p:nvGrpSpPr>
        <p:grpSpPr bwMode="auto">
          <a:xfrm>
            <a:off x="4329113" y="2895600"/>
            <a:ext cx="533400" cy="304800"/>
            <a:chOff x="3408" y="288"/>
            <a:chExt cx="288" cy="192"/>
          </a:xfrm>
        </p:grpSpPr>
        <p:grpSp>
          <p:nvGrpSpPr>
            <p:cNvPr id="11270" name="Group 6"/>
            <p:cNvGrpSpPr>
              <a:grpSpLocks/>
            </p:cNvGrpSpPr>
            <p:nvPr/>
          </p:nvGrpSpPr>
          <p:grpSpPr bwMode="auto">
            <a:xfrm>
              <a:off x="3408" y="288"/>
              <a:ext cx="288" cy="48"/>
              <a:chOff x="3408" y="288"/>
              <a:chExt cx="288" cy="48"/>
            </a:xfrm>
          </p:grpSpPr>
          <p:sp>
            <p:nvSpPr>
              <p:cNvPr id="11274" name="Line 7"/>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11275" name="Line 8"/>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nvGrpSpPr>
            <p:cNvPr id="11271" name="Group 9"/>
            <p:cNvGrpSpPr>
              <a:grpSpLocks/>
            </p:cNvGrpSpPr>
            <p:nvPr/>
          </p:nvGrpSpPr>
          <p:grpSpPr bwMode="auto">
            <a:xfrm flipH="1" flipV="1">
              <a:off x="3408" y="432"/>
              <a:ext cx="288" cy="48"/>
              <a:chOff x="3408" y="288"/>
              <a:chExt cx="288" cy="48"/>
            </a:xfrm>
          </p:grpSpPr>
          <p:sp>
            <p:nvSpPr>
              <p:cNvPr id="11272" name="Line 10"/>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11273" name="Line 11"/>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cxnSp>
        <p:nvCxnSpPr>
          <p:cNvPr id="12" name="Straight Arrow Connector 11"/>
          <p:cNvCxnSpPr/>
          <p:nvPr/>
        </p:nvCxnSpPr>
        <p:spPr bwMode="auto">
          <a:xfrm>
            <a:off x="4329113" y="5867400"/>
            <a:ext cx="1081087"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22263" y="1295400"/>
            <a:ext cx="8851900" cy="698500"/>
          </a:xfrm>
        </p:spPr>
        <p:txBody>
          <a:bodyPr/>
          <a:lstStyle/>
          <a:p>
            <a:pPr eaLnBrk="1" hangingPunct="1">
              <a:spcBef>
                <a:spcPct val="20000"/>
              </a:spcBef>
            </a:pPr>
            <a:r>
              <a:rPr lang="en-US" altLang="ar-JO" sz="2400">
                <a:latin typeface="Calibri" panose="020F0502020204030204" pitchFamily="34" charset="0"/>
                <a:ea typeface="ＭＳ Ｐゴシック" panose="020B0600070205080204" pitchFamily="34" charset="-128"/>
                <a:cs typeface="Calibri" panose="020F0502020204030204" pitchFamily="34" charset="0"/>
              </a:rPr>
              <a:t>Homogeneous Equilibria</a:t>
            </a:r>
          </a:p>
        </p:txBody>
      </p:sp>
      <p:sp>
        <p:nvSpPr>
          <p:cNvPr id="45059" name="Rectangle 3"/>
          <p:cNvSpPr>
            <a:spLocks noGrp="1" noChangeArrowheads="1"/>
          </p:cNvSpPr>
          <p:nvPr>
            <p:ph idx="1"/>
          </p:nvPr>
        </p:nvSpPr>
        <p:spPr>
          <a:xfrm>
            <a:off x="114300" y="2133600"/>
            <a:ext cx="8191500" cy="4572000"/>
          </a:xfrm>
        </p:spPr>
        <p:txBody>
          <a:bodyPr/>
          <a:lstStyle/>
          <a:p>
            <a:pPr marL="457200" indent="-457200" eaLnBrk="1" hangingPunct="1"/>
            <a:r>
              <a:rPr lang="en-US" altLang="ar-JO" sz="2400">
                <a:latin typeface="Calibri" panose="020F0502020204030204" pitchFamily="34" charset="0"/>
                <a:ea typeface="ＭＳ Ｐゴシック" panose="020B0600070205080204" pitchFamily="34" charset="-128"/>
                <a:cs typeface="Calibri" panose="020F0502020204030204" pitchFamily="34" charset="0"/>
              </a:rPr>
              <a:t>Homogeneous equilibria – involve the same phase:</a:t>
            </a:r>
          </a:p>
          <a:p>
            <a:pPr marL="457200" indent="-457200" eaLnBrk="1" hangingPunct="1">
              <a:buFontTx/>
              <a:buNone/>
            </a:pPr>
            <a:r>
              <a:rPr lang="en-US" altLang="ar-JO" sz="2400">
                <a:latin typeface="Calibri" panose="020F0502020204030204" pitchFamily="34" charset="0"/>
                <a:ea typeface="ＭＳ Ｐゴシック" panose="020B0600070205080204" pitchFamily="34" charset="-128"/>
                <a:cs typeface="Calibri" panose="020F0502020204030204" pitchFamily="34" charset="0"/>
              </a:rPr>
              <a:t>		N</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2(</a:t>
            </a:r>
            <a:r>
              <a:rPr lang="en-US" altLang="ar-JO" sz="2400" i="1" baseline="-25000">
                <a:latin typeface="Calibri" panose="020F0502020204030204" pitchFamily="34" charset="0"/>
                <a:ea typeface="ＭＳ Ｐゴシック" panose="020B0600070205080204" pitchFamily="34" charset="-128"/>
                <a:cs typeface="Calibri" panose="020F0502020204030204" pitchFamily="34" charset="0"/>
              </a:rPr>
              <a:t>g</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  </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3H</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2(</a:t>
            </a:r>
            <a:r>
              <a:rPr lang="en-US" altLang="ar-JO" sz="2400" i="1" baseline="-25000">
                <a:latin typeface="Calibri" panose="020F0502020204030204" pitchFamily="34" charset="0"/>
                <a:ea typeface="ＭＳ Ｐゴシック" panose="020B0600070205080204" pitchFamily="34" charset="-128"/>
                <a:cs typeface="Calibri" panose="020F0502020204030204" pitchFamily="34" charset="0"/>
              </a:rPr>
              <a:t>g</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2NH</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3(</a:t>
            </a:r>
            <a:r>
              <a:rPr lang="en-US" altLang="ar-JO" sz="2400" i="1" baseline="-25000">
                <a:latin typeface="Calibri" panose="020F0502020204030204" pitchFamily="34" charset="0"/>
                <a:ea typeface="ＭＳ Ｐゴシック" panose="020B0600070205080204" pitchFamily="34" charset="-128"/>
                <a:cs typeface="Calibri" panose="020F0502020204030204" pitchFamily="34" charset="0"/>
              </a:rPr>
              <a:t>g</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a:t>
            </a:r>
            <a:endParaRPr lang="en-US" altLang="ar-JO" sz="2400">
              <a:latin typeface="Calibri" panose="020F0502020204030204" pitchFamily="34" charset="0"/>
              <a:ea typeface="ＭＳ Ｐゴシック" panose="020B0600070205080204" pitchFamily="34" charset="-128"/>
              <a:cs typeface="Calibri" panose="020F0502020204030204" pitchFamily="34" charset="0"/>
            </a:endParaRPr>
          </a:p>
          <a:p>
            <a:pPr marL="457200" indent="-457200" eaLnBrk="1" hangingPunct="1">
              <a:buFontTx/>
              <a:buNone/>
            </a:pPr>
            <a:endParaRPr lang="en-US" altLang="ar-JO" sz="2400">
              <a:latin typeface="Calibri" panose="020F0502020204030204" pitchFamily="34" charset="0"/>
              <a:ea typeface="ＭＳ Ｐゴシック" panose="020B0600070205080204" pitchFamily="34" charset="-128"/>
              <a:cs typeface="Calibri" panose="020F0502020204030204" pitchFamily="34" charset="0"/>
            </a:endParaRPr>
          </a:p>
          <a:p>
            <a:pPr marL="457200" indent="-457200" eaLnBrk="1" hangingPunct="1">
              <a:buFontTx/>
              <a:buNone/>
            </a:pPr>
            <a:r>
              <a:rPr lang="en-US" altLang="ar-JO" sz="2400">
                <a:latin typeface="Calibri" panose="020F0502020204030204" pitchFamily="34" charset="0"/>
                <a:ea typeface="ＭＳ Ｐゴシック" panose="020B0600070205080204" pitchFamily="34" charset="-128"/>
                <a:cs typeface="Calibri" panose="020F0502020204030204" pitchFamily="34" charset="0"/>
              </a:rPr>
              <a:t>		HCN</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i="1" baseline="-25000">
                <a:latin typeface="Calibri" panose="020F0502020204030204" pitchFamily="34" charset="0"/>
                <a:ea typeface="ＭＳ Ｐゴシック" panose="020B0600070205080204" pitchFamily="34" charset="-128"/>
                <a:cs typeface="Calibri" panose="020F0502020204030204" pitchFamily="34" charset="0"/>
              </a:rPr>
              <a:t>aq</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H</a:t>
            </a:r>
            <a:r>
              <a:rPr lang="en-US" altLang="ar-JO" sz="2400" baseline="3000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i="1" baseline="-25000">
                <a:latin typeface="Calibri" panose="020F0502020204030204" pitchFamily="34" charset="0"/>
                <a:ea typeface="ＭＳ Ｐゴシック" panose="020B0600070205080204" pitchFamily="34" charset="-128"/>
                <a:cs typeface="Calibri" panose="020F0502020204030204" pitchFamily="34" charset="0"/>
              </a:rPr>
              <a:t>aq</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 </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   CN</a:t>
            </a:r>
            <a:r>
              <a:rPr lang="en-US" altLang="ar-JO" sz="2400" baseline="3000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i="1" baseline="-25000">
                <a:latin typeface="Calibri" panose="020F0502020204030204" pitchFamily="34" charset="0"/>
                <a:ea typeface="ＭＳ Ｐゴシック" panose="020B0600070205080204" pitchFamily="34" charset="-128"/>
                <a:cs typeface="Calibri" panose="020F0502020204030204" pitchFamily="34" charset="0"/>
              </a:rPr>
              <a:t>aq</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 </a:t>
            </a:r>
            <a:endParaRPr lang="en-US" altLang="ar-JO" sz="240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5060"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ar-JO" sz="1000">
                <a:solidFill>
                  <a:schemeClr val="tx1"/>
                </a:solidFill>
                <a:cs typeface="Arial" panose="020B0604020202020204" pitchFamily="34" charset="0"/>
              </a:rPr>
              <a:t>Copyright © Cengage Learning. All rights reserved</a:t>
            </a:r>
          </a:p>
        </p:txBody>
      </p:sp>
      <p:sp>
        <p:nvSpPr>
          <p:cNvPr id="45061"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DD43503E-CFDE-4FE5-A40D-4465DD576C7B}" type="slidenum">
              <a:rPr lang="en-US" altLang="ar-JO" sz="1000">
                <a:solidFill>
                  <a:schemeClr val="tx1"/>
                </a:solidFill>
                <a:cs typeface="Arial" panose="020B0604020202020204" pitchFamily="34" charset="0"/>
              </a:rPr>
              <a:pPr>
                <a:spcBef>
                  <a:spcPct val="0"/>
                </a:spcBef>
                <a:buClrTx/>
                <a:buFontTx/>
                <a:buNone/>
              </a:pPr>
              <a:t>20</a:t>
            </a:fld>
            <a:endParaRPr lang="en-US" altLang="ar-JO" sz="1000">
              <a:solidFill>
                <a:schemeClr val="tx1"/>
              </a:solidFill>
              <a:cs typeface="Arial" panose="020B0604020202020204" pitchFamily="34" charset="0"/>
            </a:endParaRPr>
          </a:p>
        </p:txBody>
      </p:sp>
      <p:sp>
        <p:nvSpPr>
          <p:cNvPr id="45062" name="Rectangle 4"/>
          <p:cNvSpPr>
            <a:spLocks noChangeArrowheads="1"/>
          </p:cNvSpPr>
          <p:nvPr/>
        </p:nvSpPr>
        <p:spPr bwMode="auto">
          <a:xfrm>
            <a:off x="0" y="3041650"/>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endParaRPr lang="ar-JO" altLang="ar-JO" sz="2400">
              <a:solidFill>
                <a:schemeClr val="tx1"/>
              </a:solidFill>
              <a:cs typeface="Arial" panose="020B0604020202020204" pitchFamily="34" charset="0"/>
            </a:endParaRPr>
          </a:p>
        </p:txBody>
      </p:sp>
      <p:grpSp>
        <p:nvGrpSpPr>
          <p:cNvPr id="45063" name="Group 5"/>
          <p:cNvGrpSpPr>
            <a:grpSpLocks/>
          </p:cNvGrpSpPr>
          <p:nvPr/>
        </p:nvGrpSpPr>
        <p:grpSpPr bwMode="auto">
          <a:xfrm>
            <a:off x="2903538" y="2725738"/>
            <a:ext cx="952500" cy="228600"/>
            <a:chOff x="3408" y="288"/>
            <a:chExt cx="288" cy="192"/>
          </a:xfrm>
        </p:grpSpPr>
        <p:grpSp>
          <p:nvGrpSpPr>
            <p:cNvPr id="45071" name="Group 6"/>
            <p:cNvGrpSpPr>
              <a:grpSpLocks/>
            </p:cNvGrpSpPr>
            <p:nvPr/>
          </p:nvGrpSpPr>
          <p:grpSpPr bwMode="auto">
            <a:xfrm>
              <a:off x="3408" y="288"/>
              <a:ext cx="288" cy="48"/>
              <a:chOff x="3408" y="288"/>
              <a:chExt cx="288" cy="48"/>
            </a:xfrm>
          </p:grpSpPr>
          <p:sp>
            <p:nvSpPr>
              <p:cNvPr id="45075" name="Line 7"/>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45076" name="Line 8"/>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nvGrpSpPr>
            <p:cNvPr id="45072" name="Group 9"/>
            <p:cNvGrpSpPr>
              <a:grpSpLocks/>
            </p:cNvGrpSpPr>
            <p:nvPr/>
          </p:nvGrpSpPr>
          <p:grpSpPr bwMode="auto">
            <a:xfrm flipH="1" flipV="1">
              <a:off x="3408" y="432"/>
              <a:ext cx="288" cy="48"/>
              <a:chOff x="3408" y="288"/>
              <a:chExt cx="288" cy="48"/>
            </a:xfrm>
          </p:grpSpPr>
          <p:sp>
            <p:nvSpPr>
              <p:cNvPr id="45073" name="Line 10"/>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45074" name="Line 11"/>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grpSp>
        <p:nvGrpSpPr>
          <p:cNvPr id="45064" name="Group 12"/>
          <p:cNvGrpSpPr>
            <a:grpSpLocks/>
          </p:cNvGrpSpPr>
          <p:nvPr/>
        </p:nvGrpSpPr>
        <p:grpSpPr bwMode="auto">
          <a:xfrm>
            <a:off x="2282825" y="3533775"/>
            <a:ext cx="938213" cy="228600"/>
            <a:chOff x="3408" y="288"/>
            <a:chExt cx="288" cy="192"/>
          </a:xfrm>
        </p:grpSpPr>
        <p:grpSp>
          <p:nvGrpSpPr>
            <p:cNvPr id="45065" name="Group 13"/>
            <p:cNvGrpSpPr>
              <a:grpSpLocks/>
            </p:cNvGrpSpPr>
            <p:nvPr/>
          </p:nvGrpSpPr>
          <p:grpSpPr bwMode="auto">
            <a:xfrm>
              <a:off x="3408" y="288"/>
              <a:ext cx="288" cy="48"/>
              <a:chOff x="3408" y="288"/>
              <a:chExt cx="288" cy="48"/>
            </a:xfrm>
          </p:grpSpPr>
          <p:sp>
            <p:nvSpPr>
              <p:cNvPr id="45069" name="Line 14"/>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45070" name="Line 15"/>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nvGrpSpPr>
            <p:cNvPr id="45066" name="Group 16"/>
            <p:cNvGrpSpPr>
              <a:grpSpLocks/>
            </p:cNvGrpSpPr>
            <p:nvPr/>
          </p:nvGrpSpPr>
          <p:grpSpPr bwMode="auto">
            <a:xfrm flipH="1" flipV="1">
              <a:off x="3408" y="432"/>
              <a:ext cx="288" cy="48"/>
              <a:chOff x="3408" y="288"/>
              <a:chExt cx="288" cy="48"/>
            </a:xfrm>
          </p:grpSpPr>
          <p:sp>
            <p:nvSpPr>
              <p:cNvPr id="45067" name="Line 17"/>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45068" name="Line 18"/>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spcBef>
                <a:spcPct val="20000"/>
              </a:spcBef>
            </a:pPr>
            <a:r>
              <a:rPr lang="en-US" altLang="ar-JO" sz="2400">
                <a:latin typeface="Calibri" panose="020F0502020204030204" pitchFamily="34" charset="0"/>
                <a:ea typeface="ＭＳ Ｐゴシック" panose="020B0600070205080204" pitchFamily="34" charset="-128"/>
                <a:cs typeface="Calibri" panose="020F0502020204030204" pitchFamily="34" charset="0"/>
              </a:rPr>
              <a:t>Heterogeneous Equilibria</a:t>
            </a:r>
          </a:p>
        </p:txBody>
      </p:sp>
      <p:sp>
        <p:nvSpPr>
          <p:cNvPr id="47107" name="Rectangle 3"/>
          <p:cNvSpPr>
            <a:spLocks noGrp="1" noChangeArrowheads="1"/>
          </p:cNvSpPr>
          <p:nvPr>
            <p:ph idx="1"/>
          </p:nvPr>
        </p:nvSpPr>
        <p:spPr>
          <a:xfrm>
            <a:off x="114300" y="2133600"/>
            <a:ext cx="9029700" cy="4572000"/>
          </a:xfrm>
        </p:spPr>
        <p:txBody>
          <a:bodyPr/>
          <a:lstStyle/>
          <a:p>
            <a:pPr marL="457200" indent="-457200" eaLnBrk="1" hangingPunct="1"/>
            <a:r>
              <a:rPr lang="en-US" altLang="ar-JO" sz="2400">
                <a:latin typeface="Calibri" panose="020F0502020204030204" pitchFamily="34" charset="0"/>
                <a:ea typeface="ＭＳ Ｐゴシック" panose="020B0600070205080204" pitchFamily="34" charset="-128"/>
                <a:cs typeface="Calibri" panose="020F0502020204030204" pitchFamily="34" charset="0"/>
              </a:rPr>
              <a:t>Heterogeneous equilibria – involve more than one phase:</a:t>
            </a:r>
          </a:p>
          <a:p>
            <a:pPr marL="457200" indent="-457200" eaLnBrk="1" hangingPunct="1">
              <a:buFontTx/>
              <a:buNone/>
            </a:pPr>
            <a:r>
              <a:rPr lang="en-US" altLang="ar-JO" sz="2800">
                <a:latin typeface="Calibri" panose="020F0502020204030204" pitchFamily="34" charset="0"/>
                <a:ea typeface="ＭＳ Ｐゴシック" panose="020B0600070205080204" pitchFamily="34" charset="-128"/>
                <a:cs typeface="Calibri" panose="020F0502020204030204" pitchFamily="34" charset="0"/>
              </a:rPr>
              <a:t>		2KClO</a:t>
            </a:r>
            <a:r>
              <a:rPr lang="en-US" altLang="ar-JO" sz="2800" baseline="-25000">
                <a:latin typeface="Calibri" panose="020F0502020204030204" pitchFamily="34" charset="0"/>
                <a:ea typeface="ＭＳ Ｐゴシック" panose="020B0600070205080204" pitchFamily="34" charset="-128"/>
                <a:cs typeface="Calibri" panose="020F0502020204030204" pitchFamily="34" charset="0"/>
              </a:rPr>
              <a:t>3(</a:t>
            </a:r>
            <a:r>
              <a:rPr lang="en-US" altLang="ar-JO" sz="2800" i="1" baseline="-25000">
                <a:latin typeface="Calibri" panose="020F0502020204030204" pitchFamily="34" charset="0"/>
                <a:ea typeface="ＭＳ Ｐゴシック" panose="020B0600070205080204" pitchFamily="34" charset="-128"/>
                <a:cs typeface="Calibri" panose="020F0502020204030204" pitchFamily="34" charset="0"/>
              </a:rPr>
              <a:t>s</a:t>
            </a:r>
            <a:r>
              <a:rPr lang="en-US" altLang="ar-JO" sz="2800" baseline="-25000">
                <a:latin typeface="Calibri" panose="020F0502020204030204" pitchFamily="34" charset="0"/>
                <a:ea typeface="ＭＳ Ｐゴシック" panose="020B0600070205080204" pitchFamily="34" charset="-128"/>
                <a:cs typeface="Calibri" panose="020F0502020204030204" pitchFamily="34" charset="0"/>
              </a:rPr>
              <a:t>)</a:t>
            </a:r>
            <a:r>
              <a:rPr lang="en-US" altLang="ar-JO" sz="2800">
                <a:latin typeface="Calibri" panose="020F0502020204030204" pitchFamily="34" charset="0"/>
                <a:ea typeface="ＭＳ Ｐゴシック" panose="020B0600070205080204" pitchFamily="34" charset="-128"/>
                <a:cs typeface="Calibri" panose="020F0502020204030204" pitchFamily="34" charset="0"/>
              </a:rPr>
              <a:t>             2KCl</a:t>
            </a:r>
            <a:r>
              <a:rPr lang="en-US" altLang="ar-JO" sz="2800" baseline="-25000">
                <a:latin typeface="Calibri" panose="020F0502020204030204" pitchFamily="34" charset="0"/>
                <a:ea typeface="ＭＳ Ｐゴシック" panose="020B0600070205080204" pitchFamily="34" charset="-128"/>
                <a:cs typeface="Calibri" panose="020F0502020204030204" pitchFamily="34" charset="0"/>
              </a:rPr>
              <a:t>(</a:t>
            </a:r>
            <a:r>
              <a:rPr lang="en-US" altLang="ar-JO" sz="2800" i="1" baseline="-25000">
                <a:latin typeface="Calibri" panose="020F0502020204030204" pitchFamily="34" charset="0"/>
                <a:ea typeface="ＭＳ Ｐゴシック" panose="020B0600070205080204" pitchFamily="34" charset="-128"/>
                <a:cs typeface="Calibri" panose="020F0502020204030204" pitchFamily="34" charset="0"/>
              </a:rPr>
              <a:t>s</a:t>
            </a:r>
            <a:r>
              <a:rPr lang="en-US" altLang="ar-JO" sz="2800" baseline="-25000">
                <a:latin typeface="Calibri" panose="020F0502020204030204" pitchFamily="34" charset="0"/>
                <a:ea typeface="ＭＳ Ｐゴシック" panose="020B0600070205080204" pitchFamily="34" charset="-128"/>
                <a:cs typeface="Calibri" panose="020F0502020204030204" pitchFamily="34" charset="0"/>
              </a:rPr>
              <a:t>) </a:t>
            </a:r>
            <a:r>
              <a:rPr lang="en-US" altLang="ar-JO" sz="2800">
                <a:latin typeface="Calibri" panose="020F0502020204030204" pitchFamily="34" charset="0"/>
                <a:ea typeface="ＭＳ Ｐゴシック" panose="020B0600070205080204" pitchFamily="34" charset="-128"/>
                <a:cs typeface="Calibri" panose="020F0502020204030204" pitchFamily="34" charset="0"/>
              </a:rPr>
              <a:t> + 3O</a:t>
            </a:r>
            <a:r>
              <a:rPr lang="en-US" altLang="ar-JO" sz="2800" baseline="-25000">
                <a:latin typeface="Calibri" panose="020F0502020204030204" pitchFamily="34" charset="0"/>
                <a:ea typeface="ＭＳ Ｐゴシック" panose="020B0600070205080204" pitchFamily="34" charset="-128"/>
                <a:cs typeface="Calibri" panose="020F0502020204030204" pitchFamily="34" charset="0"/>
              </a:rPr>
              <a:t>2(</a:t>
            </a:r>
            <a:r>
              <a:rPr lang="en-US" altLang="ar-JO" sz="2800" i="1" baseline="-25000">
                <a:latin typeface="Calibri" panose="020F0502020204030204" pitchFamily="34" charset="0"/>
                <a:ea typeface="ＭＳ Ｐゴシック" panose="020B0600070205080204" pitchFamily="34" charset="-128"/>
                <a:cs typeface="Calibri" panose="020F0502020204030204" pitchFamily="34" charset="0"/>
              </a:rPr>
              <a:t>g</a:t>
            </a:r>
            <a:r>
              <a:rPr lang="en-US" altLang="ar-JO" sz="2800" baseline="-25000">
                <a:latin typeface="Calibri" panose="020F0502020204030204" pitchFamily="34" charset="0"/>
                <a:ea typeface="ＭＳ Ｐゴシック" panose="020B0600070205080204" pitchFamily="34" charset="-128"/>
                <a:cs typeface="Calibri" panose="020F0502020204030204" pitchFamily="34" charset="0"/>
              </a:rPr>
              <a:t>) </a:t>
            </a:r>
          </a:p>
          <a:p>
            <a:pPr marL="457200" indent="-457200" eaLnBrk="1" hangingPunct="1">
              <a:buFontTx/>
              <a:buNone/>
            </a:pPr>
            <a:endParaRPr lang="en-US" altLang="ar-JO" sz="2800">
              <a:latin typeface="Calibri" panose="020F0502020204030204" pitchFamily="34" charset="0"/>
              <a:ea typeface="ＭＳ Ｐゴシック" panose="020B0600070205080204" pitchFamily="34" charset="-128"/>
              <a:cs typeface="Calibri" panose="020F0502020204030204" pitchFamily="34" charset="0"/>
            </a:endParaRPr>
          </a:p>
          <a:p>
            <a:pPr marL="457200" indent="-457200" eaLnBrk="1" hangingPunct="1">
              <a:buFontTx/>
              <a:buNone/>
            </a:pPr>
            <a:r>
              <a:rPr lang="en-US" altLang="ar-JO" sz="2800">
                <a:latin typeface="Calibri" panose="020F0502020204030204" pitchFamily="34" charset="0"/>
                <a:ea typeface="ＭＳ Ｐゴシック" panose="020B0600070205080204" pitchFamily="34" charset="-128"/>
                <a:cs typeface="Calibri" panose="020F0502020204030204" pitchFamily="34" charset="0"/>
              </a:rPr>
              <a:t>	     2H</a:t>
            </a:r>
            <a:r>
              <a:rPr lang="en-US" altLang="ar-JO" sz="2800" baseline="-25000">
                <a:latin typeface="Calibri" panose="020F0502020204030204" pitchFamily="34" charset="0"/>
                <a:ea typeface="ＭＳ Ｐゴシック" panose="020B0600070205080204" pitchFamily="34" charset="-128"/>
                <a:cs typeface="Calibri" panose="020F0502020204030204" pitchFamily="34" charset="0"/>
              </a:rPr>
              <a:t>2</a:t>
            </a:r>
            <a:r>
              <a:rPr lang="en-US" altLang="ar-JO" sz="2800">
                <a:latin typeface="Calibri" panose="020F0502020204030204" pitchFamily="34" charset="0"/>
                <a:ea typeface="ＭＳ Ｐゴシック" panose="020B0600070205080204" pitchFamily="34" charset="-128"/>
                <a:cs typeface="Calibri" panose="020F0502020204030204" pitchFamily="34" charset="0"/>
              </a:rPr>
              <a:t>O</a:t>
            </a:r>
            <a:r>
              <a:rPr lang="en-US" altLang="ar-JO" sz="2800" baseline="-25000">
                <a:latin typeface="Calibri" panose="020F0502020204030204" pitchFamily="34" charset="0"/>
                <a:ea typeface="ＭＳ Ｐゴシック" panose="020B0600070205080204" pitchFamily="34" charset="-128"/>
                <a:cs typeface="Calibri" panose="020F0502020204030204" pitchFamily="34" charset="0"/>
              </a:rPr>
              <a:t>(l) </a:t>
            </a:r>
            <a:r>
              <a:rPr lang="en-US" altLang="ar-JO" sz="2800">
                <a:latin typeface="Calibri" panose="020F0502020204030204" pitchFamily="34" charset="0"/>
                <a:ea typeface="ＭＳ Ｐゴシック" panose="020B0600070205080204" pitchFamily="34" charset="-128"/>
                <a:cs typeface="Calibri" panose="020F0502020204030204" pitchFamily="34" charset="0"/>
              </a:rPr>
              <a:t>               2H</a:t>
            </a:r>
            <a:r>
              <a:rPr lang="en-US" altLang="ar-JO" sz="2800" baseline="-25000">
                <a:latin typeface="Calibri" panose="020F0502020204030204" pitchFamily="34" charset="0"/>
                <a:ea typeface="ＭＳ Ｐゴシック" panose="020B0600070205080204" pitchFamily="34" charset="-128"/>
                <a:cs typeface="Calibri" panose="020F0502020204030204" pitchFamily="34" charset="0"/>
              </a:rPr>
              <a:t>2(</a:t>
            </a:r>
            <a:r>
              <a:rPr lang="en-US" altLang="ar-JO" sz="2800" i="1" baseline="-25000">
                <a:latin typeface="Calibri" panose="020F0502020204030204" pitchFamily="34" charset="0"/>
                <a:ea typeface="ＭＳ Ｐゴシック" panose="020B0600070205080204" pitchFamily="34" charset="-128"/>
                <a:cs typeface="Calibri" panose="020F0502020204030204" pitchFamily="34" charset="0"/>
              </a:rPr>
              <a:t>g</a:t>
            </a:r>
            <a:r>
              <a:rPr lang="en-US" altLang="ar-JO" sz="2800" baseline="-25000">
                <a:latin typeface="Calibri" panose="020F0502020204030204" pitchFamily="34" charset="0"/>
                <a:ea typeface="ＭＳ Ｐゴシック" panose="020B0600070205080204" pitchFamily="34" charset="-128"/>
                <a:cs typeface="Calibri" panose="020F0502020204030204" pitchFamily="34" charset="0"/>
              </a:rPr>
              <a:t>) </a:t>
            </a:r>
            <a:r>
              <a:rPr lang="en-US" altLang="ar-JO" sz="2800">
                <a:latin typeface="Calibri" panose="020F0502020204030204" pitchFamily="34" charset="0"/>
                <a:ea typeface="ＭＳ Ｐゴシック" panose="020B0600070205080204" pitchFamily="34" charset="-128"/>
                <a:cs typeface="Calibri" panose="020F0502020204030204" pitchFamily="34" charset="0"/>
              </a:rPr>
              <a:t> +  O</a:t>
            </a:r>
            <a:r>
              <a:rPr lang="en-US" altLang="ar-JO" sz="2800" baseline="-25000">
                <a:latin typeface="Calibri" panose="020F0502020204030204" pitchFamily="34" charset="0"/>
                <a:ea typeface="ＭＳ Ｐゴシック" panose="020B0600070205080204" pitchFamily="34" charset="-128"/>
                <a:cs typeface="Calibri" panose="020F0502020204030204" pitchFamily="34" charset="0"/>
              </a:rPr>
              <a:t>2(</a:t>
            </a:r>
            <a:r>
              <a:rPr lang="en-US" altLang="ar-JO" sz="2800" i="1" baseline="-25000">
                <a:latin typeface="Calibri" panose="020F0502020204030204" pitchFamily="34" charset="0"/>
                <a:ea typeface="ＭＳ Ｐゴシック" panose="020B0600070205080204" pitchFamily="34" charset="-128"/>
                <a:cs typeface="Calibri" panose="020F0502020204030204" pitchFamily="34" charset="0"/>
              </a:rPr>
              <a:t>g</a:t>
            </a:r>
            <a:r>
              <a:rPr lang="en-US" altLang="ar-JO" sz="2800" baseline="-25000">
                <a:latin typeface="Calibri" panose="020F0502020204030204" pitchFamily="34" charset="0"/>
                <a:ea typeface="ＭＳ Ｐゴシック" panose="020B0600070205080204" pitchFamily="34" charset="-128"/>
                <a:cs typeface="Calibri" panose="020F0502020204030204" pitchFamily="34" charset="0"/>
              </a:rPr>
              <a:t>) </a:t>
            </a:r>
            <a:endParaRPr lang="en-US" altLang="ar-JO" sz="2800">
              <a:latin typeface="Calibri" panose="020F0502020204030204" pitchFamily="34" charset="0"/>
              <a:ea typeface="ＭＳ Ｐゴシック" panose="020B0600070205080204" pitchFamily="34" charset="-128"/>
              <a:cs typeface="Calibri" panose="020F0502020204030204" pitchFamily="34" charset="0"/>
            </a:endParaRPr>
          </a:p>
          <a:p>
            <a:pPr marL="457200" indent="-457200" eaLnBrk="1" hangingPunct="1">
              <a:buFontTx/>
              <a:buNone/>
            </a:pPr>
            <a:endParaRPr lang="en-US" altLang="ar-JO" sz="280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7108"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ar-JO" sz="1000">
                <a:solidFill>
                  <a:schemeClr val="tx1"/>
                </a:solidFill>
                <a:cs typeface="Arial" panose="020B0604020202020204" pitchFamily="34" charset="0"/>
              </a:rPr>
              <a:t>Copyright © Cengage Learning. All rights reserved</a:t>
            </a:r>
          </a:p>
        </p:txBody>
      </p:sp>
      <p:sp>
        <p:nvSpPr>
          <p:cNvPr id="47109"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669C321C-60C5-49FD-86B5-04AF761D7D3D}" type="slidenum">
              <a:rPr lang="en-US" altLang="ar-JO" sz="1000">
                <a:solidFill>
                  <a:schemeClr val="tx1"/>
                </a:solidFill>
                <a:cs typeface="Arial" panose="020B0604020202020204" pitchFamily="34" charset="0"/>
              </a:rPr>
              <a:pPr>
                <a:spcBef>
                  <a:spcPct val="0"/>
                </a:spcBef>
                <a:buClrTx/>
                <a:buFontTx/>
                <a:buNone/>
              </a:pPr>
              <a:t>21</a:t>
            </a:fld>
            <a:endParaRPr lang="en-US" altLang="ar-JO" sz="1000">
              <a:solidFill>
                <a:schemeClr val="tx1"/>
              </a:solidFill>
              <a:cs typeface="Arial" panose="020B0604020202020204" pitchFamily="34" charset="0"/>
            </a:endParaRPr>
          </a:p>
        </p:txBody>
      </p:sp>
      <p:sp>
        <p:nvSpPr>
          <p:cNvPr id="47110" name="Rectangle 4"/>
          <p:cNvSpPr>
            <a:spLocks noChangeArrowheads="1"/>
          </p:cNvSpPr>
          <p:nvPr/>
        </p:nvSpPr>
        <p:spPr bwMode="auto">
          <a:xfrm>
            <a:off x="0" y="3041650"/>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endParaRPr lang="ar-JO" altLang="ar-JO" sz="2400">
              <a:solidFill>
                <a:schemeClr val="tx1"/>
              </a:solidFill>
              <a:cs typeface="Arial" panose="020B0604020202020204" pitchFamily="34" charset="0"/>
            </a:endParaRPr>
          </a:p>
        </p:txBody>
      </p:sp>
      <p:grpSp>
        <p:nvGrpSpPr>
          <p:cNvPr id="47111" name="Group 5"/>
          <p:cNvGrpSpPr>
            <a:grpSpLocks/>
          </p:cNvGrpSpPr>
          <p:nvPr/>
        </p:nvGrpSpPr>
        <p:grpSpPr bwMode="auto">
          <a:xfrm>
            <a:off x="2601913" y="2773363"/>
            <a:ext cx="533400" cy="304800"/>
            <a:chOff x="3408" y="288"/>
            <a:chExt cx="288" cy="192"/>
          </a:xfrm>
        </p:grpSpPr>
        <p:grpSp>
          <p:nvGrpSpPr>
            <p:cNvPr id="47119" name="Group 6"/>
            <p:cNvGrpSpPr>
              <a:grpSpLocks/>
            </p:cNvGrpSpPr>
            <p:nvPr/>
          </p:nvGrpSpPr>
          <p:grpSpPr bwMode="auto">
            <a:xfrm>
              <a:off x="3408" y="288"/>
              <a:ext cx="288" cy="48"/>
              <a:chOff x="3408" y="288"/>
              <a:chExt cx="288" cy="48"/>
            </a:xfrm>
          </p:grpSpPr>
          <p:sp>
            <p:nvSpPr>
              <p:cNvPr id="47123" name="Line 7"/>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47124" name="Line 8"/>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nvGrpSpPr>
            <p:cNvPr id="47120" name="Group 9"/>
            <p:cNvGrpSpPr>
              <a:grpSpLocks/>
            </p:cNvGrpSpPr>
            <p:nvPr/>
          </p:nvGrpSpPr>
          <p:grpSpPr bwMode="auto">
            <a:xfrm flipH="1" flipV="1">
              <a:off x="3408" y="432"/>
              <a:ext cx="288" cy="48"/>
              <a:chOff x="3408" y="288"/>
              <a:chExt cx="288" cy="48"/>
            </a:xfrm>
          </p:grpSpPr>
          <p:sp>
            <p:nvSpPr>
              <p:cNvPr id="47121" name="Line 10"/>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47122" name="Line 11"/>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grpSp>
        <p:nvGrpSpPr>
          <p:cNvPr id="47112" name="Group 12"/>
          <p:cNvGrpSpPr>
            <a:grpSpLocks/>
          </p:cNvGrpSpPr>
          <p:nvPr/>
        </p:nvGrpSpPr>
        <p:grpSpPr bwMode="auto">
          <a:xfrm>
            <a:off x="2371725" y="3810000"/>
            <a:ext cx="533400" cy="304800"/>
            <a:chOff x="3408" y="288"/>
            <a:chExt cx="288" cy="192"/>
          </a:xfrm>
        </p:grpSpPr>
        <p:grpSp>
          <p:nvGrpSpPr>
            <p:cNvPr id="47113" name="Group 13"/>
            <p:cNvGrpSpPr>
              <a:grpSpLocks/>
            </p:cNvGrpSpPr>
            <p:nvPr/>
          </p:nvGrpSpPr>
          <p:grpSpPr bwMode="auto">
            <a:xfrm>
              <a:off x="3408" y="288"/>
              <a:ext cx="288" cy="48"/>
              <a:chOff x="3408" y="288"/>
              <a:chExt cx="288" cy="48"/>
            </a:xfrm>
          </p:grpSpPr>
          <p:sp>
            <p:nvSpPr>
              <p:cNvPr id="47117" name="Line 14"/>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47118" name="Line 15"/>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nvGrpSpPr>
            <p:cNvPr id="47114" name="Group 16"/>
            <p:cNvGrpSpPr>
              <a:grpSpLocks/>
            </p:cNvGrpSpPr>
            <p:nvPr/>
          </p:nvGrpSpPr>
          <p:grpSpPr bwMode="auto">
            <a:xfrm flipH="1" flipV="1">
              <a:off x="3408" y="432"/>
              <a:ext cx="288" cy="48"/>
              <a:chOff x="3408" y="288"/>
              <a:chExt cx="288" cy="48"/>
            </a:xfrm>
          </p:grpSpPr>
          <p:sp>
            <p:nvSpPr>
              <p:cNvPr id="47115" name="Line 17"/>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47116" name="Line 18"/>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idx="1"/>
          </p:nvPr>
        </p:nvSpPr>
        <p:spPr>
          <a:xfrm>
            <a:off x="114300" y="1371600"/>
            <a:ext cx="8851900" cy="5257800"/>
          </a:xfrm>
        </p:spPr>
        <p:txBody>
          <a:bodyPr/>
          <a:lstStyle/>
          <a:p>
            <a:pPr marL="457200" indent="-457200" eaLnBrk="1" hangingPunct="1"/>
            <a:r>
              <a:rPr lang="en-US" altLang="ar-JO" sz="2400">
                <a:latin typeface="Calibri" panose="020F0502020204030204" pitchFamily="34" charset="0"/>
                <a:ea typeface="ＭＳ Ｐゴシック" panose="020B0600070205080204" pitchFamily="34" charset="-128"/>
                <a:cs typeface="Calibri" panose="020F0502020204030204" pitchFamily="34" charset="0"/>
              </a:rPr>
              <a:t>The position of a </a:t>
            </a:r>
            <a:r>
              <a:rPr lang="en-US" altLang="ar-JO" sz="2400" u="sng">
                <a:latin typeface="Calibri" panose="020F0502020204030204" pitchFamily="34" charset="0"/>
                <a:ea typeface="ＭＳ Ｐゴシック" panose="020B0600070205080204" pitchFamily="34" charset="-128"/>
                <a:cs typeface="Calibri" panose="020F0502020204030204" pitchFamily="34" charset="0"/>
              </a:rPr>
              <a:t>heterogeneous</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equilibrium does </a:t>
            </a:r>
            <a:r>
              <a:rPr lang="en-US" altLang="ar-JO" sz="2400" u="sng">
                <a:latin typeface="Calibri" panose="020F0502020204030204" pitchFamily="34" charset="0"/>
                <a:ea typeface="ＭＳ Ｐゴシック" panose="020B0600070205080204" pitchFamily="34" charset="-128"/>
                <a:cs typeface="Calibri" panose="020F0502020204030204" pitchFamily="34" charset="0"/>
              </a:rPr>
              <a:t>not</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depend on the amounts of </a:t>
            </a:r>
            <a:r>
              <a:rPr lang="en-US" altLang="ar-JO" sz="2400" u="sng">
                <a:latin typeface="Calibri" panose="020F0502020204030204" pitchFamily="34" charset="0"/>
                <a:ea typeface="ＭＳ Ｐゴシック" panose="020B0600070205080204" pitchFamily="34" charset="-128"/>
                <a:cs typeface="Calibri" panose="020F0502020204030204" pitchFamily="34" charset="0"/>
              </a:rPr>
              <a:t>pure solids or liquids </a:t>
            </a:r>
            <a:r>
              <a:rPr lang="en-US" altLang="ar-JO" sz="2400">
                <a:latin typeface="Calibri" panose="020F0502020204030204" pitchFamily="34" charset="0"/>
                <a:ea typeface="ＭＳ Ｐゴシック" panose="020B0600070205080204" pitchFamily="34" charset="-128"/>
                <a:cs typeface="Calibri" panose="020F0502020204030204" pitchFamily="34" charset="0"/>
              </a:rPr>
              <a:t>present because their concentrations are constant.</a:t>
            </a:r>
          </a:p>
          <a:p>
            <a:pPr marL="901700" lvl="1" indent="-444500" eaLnBrk="1" hangingPunct="1">
              <a:buFont typeface="Wingdings" panose="05000000000000000000" pitchFamily="2" charset="2"/>
              <a:buNone/>
            </a:pPr>
            <a:r>
              <a:rPr lang="en-US" altLang="ar-JO">
                <a:latin typeface="Calibri" panose="020F0502020204030204" pitchFamily="34" charset="0"/>
                <a:ea typeface="ＭＳ Ｐゴシック" panose="020B0600070205080204" pitchFamily="34" charset="-128"/>
                <a:cs typeface="Calibri" panose="020F0502020204030204" pitchFamily="34" charset="0"/>
              </a:rPr>
              <a:t>		 </a:t>
            </a:r>
          </a:p>
          <a:p>
            <a:pPr marL="901700" lvl="1" indent="-444500" eaLnBrk="1" hangingPunct="1">
              <a:buFont typeface="Wingdings" panose="05000000000000000000" pitchFamily="2" charset="2"/>
              <a:buNone/>
            </a:pPr>
            <a:r>
              <a:rPr lang="en-US" altLang="ar-JO" sz="2400">
                <a:latin typeface="Calibri" panose="020F0502020204030204" pitchFamily="34" charset="0"/>
                <a:ea typeface="ＭＳ Ｐゴシック" panose="020B0600070205080204" pitchFamily="34" charset="-128"/>
                <a:cs typeface="Calibri" panose="020F0502020204030204" pitchFamily="34" charset="0"/>
              </a:rPr>
              <a:t>2KClO</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3(</a:t>
            </a:r>
            <a:r>
              <a:rPr lang="en-US" altLang="ar-JO" sz="2400" i="1" baseline="-25000">
                <a:latin typeface="Calibri" panose="020F0502020204030204" pitchFamily="34" charset="0"/>
                <a:ea typeface="ＭＳ Ｐゴシック" panose="020B0600070205080204" pitchFamily="34" charset="-128"/>
                <a:cs typeface="Calibri" panose="020F0502020204030204" pitchFamily="34" charset="0"/>
              </a:rPr>
              <a:t>s</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2KCl</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i="1" baseline="-25000">
                <a:latin typeface="Calibri" panose="020F0502020204030204" pitchFamily="34" charset="0"/>
                <a:ea typeface="ＭＳ Ｐゴシック" panose="020B0600070205080204" pitchFamily="34" charset="-128"/>
                <a:cs typeface="Calibri" panose="020F0502020204030204" pitchFamily="34" charset="0"/>
              </a:rPr>
              <a:t>s</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 </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  </a:t>
            </a:r>
            <a:r>
              <a:rPr lang="en-US" altLang="ar-JO" sz="240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3</a:t>
            </a:r>
            <a:r>
              <a:rPr lang="en-US" altLang="ar-JO" sz="2400">
                <a:latin typeface="Calibri" panose="020F0502020204030204" pitchFamily="34" charset="0"/>
                <a:ea typeface="ＭＳ Ｐゴシック" panose="020B0600070205080204" pitchFamily="34" charset="-128"/>
                <a:cs typeface="Calibri" panose="020F0502020204030204" pitchFamily="34" charset="0"/>
              </a:rPr>
              <a:t>O</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2(</a:t>
            </a:r>
            <a:r>
              <a:rPr lang="en-US" altLang="ar-JO" sz="2400" i="1" baseline="-25000">
                <a:latin typeface="Calibri" panose="020F0502020204030204" pitchFamily="34" charset="0"/>
                <a:ea typeface="ＭＳ Ｐゴシック" panose="020B0600070205080204" pitchFamily="34" charset="-128"/>
                <a:cs typeface="Calibri" panose="020F0502020204030204" pitchFamily="34" charset="0"/>
              </a:rPr>
              <a:t>g</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 </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   P(O</a:t>
            </a:r>
            <a:r>
              <a:rPr lang="en-US" altLang="ar-JO" sz="2400" baseline="-36000">
                <a:latin typeface="Calibri" panose="020F0502020204030204" pitchFamily="34" charset="0"/>
                <a:ea typeface="ＭＳ Ｐゴシック" panose="020B0600070205080204" pitchFamily="34" charset="-128"/>
                <a:cs typeface="Calibri" panose="020F0502020204030204" pitchFamily="34" charset="0"/>
              </a:rPr>
              <a:t>2</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 3.1 atm.</a:t>
            </a:r>
          </a:p>
          <a:p>
            <a:pPr marL="901700" lvl="1" indent="-444500" eaLnBrk="1" hangingPunct="1">
              <a:buFont typeface="Wingdings" panose="05000000000000000000" pitchFamily="2" charset="2"/>
              <a:buNone/>
            </a:pPr>
            <a:r>
              <a:rPr lang="en-US" altLang="ar-JO" sz="2400">
                <a:latin typeface="Calibri" panose="020F0502020204030204" pitchFamily="34" charset="0"/>
                <a:ea typeface="ＭＳ Ｐゴシック" panose="020B0600070205080204" pitchFamily="34" charset="-128"/>
                <a:cs typeface="Calibri" panose="020F0502020204030204" pitchFamily="34" charset="0"/>
              </a:rPr>
              <a:t> </a:t>
            </a:r>
          </a:p>
          <a:p>
            <a:pPr marL="901700" lvl="1" indent="-444500" eaLnBrk="1" hangingPunct="1">
              <a:buFont typeface="Wingdings" panose="05000000000000000000" pitchFamily="2" charset="2"/>
              <a:buNone/>
            </a:pPr>
            <a:r>
              <a:rPr lang="en-US" altLang="ar-JO" sz="2400">
                <a:latin typeface="Calibri" panose="020F0502020204030204" pitchFamily="34" charset="0"/>
                <a:ea typeface="ＭＳ Ｐゴシック" panose="020B0600070205080204" pitchFamily="34" charset="-128"/>
                <a:cs typeface="Calibri" panose="020F0502020204030204" pitchFamily="34" charset="0"/>
              </a:rPr>
              <a:t>      K</a:t>
            </a:r>
            <a:r>
              <a:rPr lang="en-US" altLang="ar-JO" sz="2400" baseline="-36000">
                <a:latin typeface="Calibri" panose="020F0502020204030204" pitchFamily="34" charset="0"/>
                <a:ea typeface="ＭＳ Ｐゴシック" panose="020B0600070205080204" pitchFamily="34" charset="-128"/>
                <a:cs typeface="Calibri" panose="020F0502020204030204" pitchFamily="34" charset="0"/>
              </a:rPr>
              <a:t>p</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 P</a:t>
            </a:r>
            <a:r>
              <a:rPr lang="en-US" altLang="ar-JO" sz="2400" baseline="3800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3</a:t>
            </a:r>
            <a:r>
              <a:rPr lang="en-US" altLang="ar-JO" sz="2400">
                <a:latin typeface="Calibri" panose="020F0502020204030204" pitchFamily="34" charset="0"/>
                <a:ea typeface="ＭＳ Ｐゴシック" panose="020B0600070205080204" pitchFamily="34" charset="-128"/>
                <a:cs typeface="Calibri" panose="020F0502020204030204" pitchFamily="34" charset="0"/>
              </a:rPr>
              <a:t>(O</a:t>
            </a:r>
            <a:r>
              <a:rPr lang="en-US" altLang="ar-JO" sz="2400" baseline="-36000">
                <a:latin typeface="Calibri" panose="020F0502020204030204" pitchFamily="34" charset="0"/>
                <a:ea typeface="ＭＳ Ｐゴシック" panose="020B0600070205080204" pitchFamily="34" charset="-128"/>
                <a:cs typeface="Calibri" panose="020F0502020204030204" pitchFamily="34" charset="0"/>
              </a:rPr>
              <a:t>2</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        K</a:t>
            </a:r>
            <a:r>
              <a:rPr lang="en-US" altLang="ar-JO" sz="2400" baseline="-36000">
                <a:latin typeface="Calibri" panose="020F0502020204030204" pitchFamily="34" charset="0"/>
                <a:ea typeface="ＭＳ Ｐゴシック" panose="020B0600070205080204" pitchFamily="34" charset="-128"/>
                <a:cs typeface="Calibri" panose="020F0502020204030204" pitchFamily="34" charset="0"/>
              </a:rPr>
              <a:t>p</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&gt;  K    ;    </a:t>
            </a:r>
            <a:r>
              <a:rPr lang="en-US" altLang="ar-JO" sz="2400">
                <a:latin typeface="Calibri" panose="020F0502020204030204" pitchFamily="34" charset="0"/>
                <a:ea typeface="ＭＳ Ｐゴシック" panose="020B0600070205080204" pitchFamily="34" charset="-128"/>
                <a:cs typeface="Calibri" panose="020F0502020204030204" pitchFamily="34" charset="0"/>
                <a:sym typeface="Symbol" panose="05050102010706020507" pitchFamily="18" charset="2"/>
              </a:rPr>
              <a:t>n</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sym typeface="Symbol" panose="05050102010706020507" pitchFamily="18" charset="2"/>
              </a:rPr>
              <a:t>g</a:t>
            </a:r>
            <a:r>
              <a:rPr lang="en-US" altLang="ar-JO" sz="2400">
                <a:latin typeface="Calibri" panose="020F0502020204030204" pitchFamily="34" charset="0"/>
                <a:ea typeface="ＭＳ Ｐゴシック" panose="020B0600070205080204" pitchFamily="34" charset="-128"/>
                <a:cs typeface="Calibri" panose="020F0502020204030204" pitchFamily="34" charset="0"/>
                <a:sym typeface="Symbol" panose="05050102010706020507" pitchFamily="18" charset="2"/>
              </a:rPr>
              <a:t> = 3 &gt; 0</a:t>
            </a:r>
            <a:endParaRPr lang="en-US" altLang="ar-JO" sz="240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9155"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ar-JO" sz="1000">
                <a:solidFill>
                  <a:schemeClr val="tx1"/>
                </a:solidFill>
                <a:cs typeface="Arial" panose="020B0604020202020204" pitchFamily="34" charset="0"/>
              </a:rPr>
              <a:t>Copyright © Cengage Learning. All rights reserved</a:t>
            </a:r>
          </a:p>
        </p:txBody>
      </p:sp>
      <p:sp>
        <p:nvSpPr>
          <p:cNvPr id="49156"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0AFD30A0-6002-413B-B673-850F898BF32F}" type="slidenum">
              <a:rPr lang="en-US" altLang="ar-JO" sz="1000">
                <a:solidFill>
                  <a:schemeClr val="tx1"/>
                </a:solidFill>
                <a:cs typeface="Arial" panose="020B0604020202020204" pitchFamily="34" charset="0"/>
              </a:rPr>
              <a:pPr>
                <a:spcBef>
                  <a:spcPct val="0"/>
                </a:spcBef>
                <a:buClrTx/>
                <a:buFontTx/>
                <a:buNone/>
              </a:pPr>
              <a:t>22</a:t>
            </a:fld>
            <a:endParaRPr lang="en-US" altLang="ar-JO" sz="1000">
              <a:solidFill>
                <a:schemeClr val="tx1"/>
              </a:solidFill>
              <a:cs typeface="Arial" panose="020B0604020202020204" pitchFamily="34" charset="0"/>
            </a:endParaRPr>
          </a:p>
        </p:txBody>
      </p:sp>
      <p:sp>
        <p:nvSpPr>
          <p:cNvPr id="49157" name="Rectangle 3"/>
          <p:cNvSpPr>
            <a:spLocks noChangeArrowheads="1"/>
          </p:cNvSpPr>
          <p:nvPr/>
        </p:nvSpPr>
        <p:spPr bwMode="auto">
          <a:xfrm>
            <a:off x="0" y="3041650"/>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endParaRPr lang="ar-JO" altLang="ar-JO" sz="2400">
              <a:solidFill>
                <a:schemeClr val="tx1"/>
              </a:solidFill>
              <a:cs typeface="Arial" panose="020B0604020202020204" pitchFamily="34" charset="0"/>
            </a:endParaRPr>
          </a:p>
        </p:txBody>
      </p:sp>
      <p:grpSp>
        <p:nvGrpSpPr>
          <p:cNvPr id="49158" name="Group 4"/>
          <p:cNvGrpSpPr>
            <a:grpSpLocks/>
          </p:cNvGrpSpPr>
          <p:nvPr/>
        </p:nvGrpSpPr>
        <p:grpSpPr bwMode="auto">
          <a:xfrm>
            <a:off x="1993900" y="3154363"/>
            <a:ext cx="901700" cy="230187"/>
            <a:chOff x="3408" y="288"/>
            <a:chExt cx="288" cy="192"/>
          </a:xfrm>
        </p:grpSpPr>
        <p:grpSp>
          <p:nvGrpSpPr>
            <p:cNvPr id="49161" name="Group 5"/>
            <p:cNvGrpSpPr>
              <a:grpSpLocks/>
            </p:cNvGrpSpPr>
            <p:nvPr/>
          </p:nvGrpSpPr>
          <p:grpSpPr bwMode="auto">
            <a:xfrm>
              <a:off x="3408" y="288"/>
              <a:ext cx="288" cy="48"/>
              <a:chOff x="3408" y="288"/>
              <a:chExt cx="288" cy="48"/>
            </a:xfrm>
          </p:grpSpPr>
          <p:sp>
            <p:nvSpPr>
              <p:cNvPr id="49165" name="Line 6"/>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49166" name="Line 7"/>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nvGrpSpPr>
            <p:cNvPr id="49162" name="Group 8"/>
            <p:cNvGrpSpPr>
              <a:grpSpLocks/>
            </p:cNvGrpSpPr>
            <p:nvPr/>
          </p:nvGrpSpPr>
          <p:grpSpPr bwMode="auto">
            <a:xfrm flipH="1" flipV="1">
              <a:off x="3408" y="432"/>
              <a:ext cx="288" cy="48"/>
              <a:chOff x="3408" y="288"/>
              <a:chExt cx="288" cy="48"/>
            </a:xfrm>
          </p:grpSpPr>
          <p:sp>
            <p:nvSpPr>
              <p:cNvPr id="49163" name="Line 9"/>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49164" name="Line 10"/>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sp>
        <p:nvSpPr>
          <p:cNvPr id="49159" name="Rectangle 11"/>
          <p:cNvSpPr>
            <a:spLocks noChangeArrowheads="1"/>
          </p:cNvSpPr>
          <p:nvPr/>
        </p:nvSpPr>
        <p:spPr bwMode="auto">
          <a:xfrm>
            <a:off x="0" y="2932113"/>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endParaRPr lang="ar-JO" altLang="ar-JO" sz="2400">
              <a:solidFill>
                <a:schemeClr val="tx1"/>
              </a:solidFill>
              <a:cs typeface="Arial" panose="020B0604020202020204" pitchFamily="34" charset="0"/>
            </a:endParaRPr>
          </a:p>
        </p:txBody>
      </p:sp>
      <p:graphicFrame>
        <p:nvGraphicFramePr>
          <p:cNvPr id="49160" name="Object 22"/>
          <p:cNvGraphicFramePr>
            <a:graphicFrameLocks noChangeAspect="1"/>
          </p:cNvGraphicFramePr>
          <p:nvPr/>
        </p:nvGraphicFramePr>
        <p:xfrm>
          <a:off x="3189288" y="4708525"/>
          <a:ext cx="1384300" cy="474663"/>
        </p:xfrm>
        <a:graphic>
          <a:graphicData uri="http://schemas.openxmlformats.org/presentationml/2006/ole">
            <mc:AlternateContent xmlns:mc="http://schemas.openxmlformats.org/markup-compatibility/2006">
              <mc:Choice xmlns:v="urn:schemas-microsoft-com:vml" Requires="v">
                <p:oleObj name="Equation" r:id="rId3" imgW="1548728" imgH="533169" progId="Equation.BREE5">
                  <p:embed/>
                </p:oleObj>
              </mc:Choice>
              <mc:Fallback>
                <p:oleObj name="Equation" r:id="rId3" imgW="1548728" imgH="533169" progId="Equation.BREE5">
                  <p:embed/>
                  <p:pic>
                    <p:nvPicPr>
                      <p:cNvPr id="49160"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9288" y="4708525"/>
                        <a:ext cx="13843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3"/>
          <p:cNvSpPr>
            <a:spLocks noGrp="1" noChangeArrowheads="1"/>
          </p:cNvSpPr>
          <p:nvPr>
            <p:ph type="title"/>
          </p:nvPr>
        </p:nvSpPr>
        <p:spPr>
          <a:xfrm>
            <a:off x="114300" y="1295400"/>
            <a:ext cx="8851900" cy="533400"/>
          </a:xfrm>
        </p:spPr>
        <p:txBody>
          <a:bodyPr/>
          <a:lstStyle/>
          <a:p>
            <a:pPr eaLnBrk="1" hangingPunct="1">
              <a:spcBef>
                <a:spcPct val="20000"/>
              </a:spcBef>
            </a:pPr>
            <a:r>
              <a:rPr lang="en-US" altLang="ar-JO" sz="2400">
                <a:latin typeface="Calibri" panose="020F0502020204030204" pitchFamily="34" charset="0"/>
                <a:ea typeface="ＭＳ Ｐゴシック" panose="020B0600070205080204" pitchFamily="34" charset="-128"/>
                <a:cs typeface="Calibri" panose="020F0502020204030204" pitchFamily="34" charset="0"/>
              </a:rPr>
              <a:t>The Extent of a Reaction</a:t>
            </a:r>
            <a:endParaRPr lang="en-US" altLang="ar-JO" sz="2400" i="1">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2227" name="Rectangle 2"/>
          <p:cNvSpPr>
            <a:spLocks noGrp="1" noChangeArrowheads="1"/>
          </p:cNvSpPr>
          <p:nvPr>
            <p:ph idx="1"/>
          </p:nvPr>
        </p:nvSpPr>
        <p:spPr>
          <a:xfrm>
            <a:off x="0" y="2133600"/>
            <a:ext cx="9144000" cy="4713288"/>
          </a:xfrm>
        </p:spPr>
        <p:txBody>
          <a:bodyPr/>
          <a:lstStyle/>
          <a:p>
            <a:pPr marL="223838" indent="-223838" eaLnBrk="1" hangingPunct="1">
              <a:defRPr/>
            </a:pP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A value of K much </a:t>
            </a:r>
            <a:r>
              <a:rPr lang="en-US" altLang="ar-JO" sz="2400" u="sng" dirty="0">
                <a:latin typeface="Calibri" panose="020F0502020204030204" pitchFamily="34" charset="0"/>
                <a:ea typeface="ＭＳ Ｐゴシック" panose="020B0600070205080204" pitchFamily="34" charset="-128"/>
                <a:cs typeface="Calibri" panose="020F0502020204030204" pitchFamily="34" charset="0"/>
              </a:rPr>
              <a:t>larger than 1 </a:t>
            </a: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means that at equilibrium the </a:t>
            </a:r>
            <a:br>
              <a:rPr lang="en-US" altLang="ar-JO" sz="2400" dirty="0">
                <a:latin typeface="Calibri" panose="020F0502020204030204" pitchFamily="34" charset="0"/>
                <a:ea typeface="ＭＳ Ｐゴシック" panose="020B0600070205080204" pitchFamily="34" charset="-128"/>
                <a:cs typeface="Calibri" panose="020F0502020204030204" pitchFamily="34" charset="0"/>
              </a:rPr>
            </a:b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reaction system consists of mostly products.  </a:t>
            </a:r>
            <a:r>
              <a:rPr lang="en-US" altLang="ar-JO" sz="2400" i="1" u="sng" dirty="0">
                <a:latin typeface="Calibri" panose="020F0502020204030204" pitchFamily="34" charset="0"/>
                <a:ea typeface="ＭＳ Ｐゴシック" panose="020B0600070205080204" pitchFamily="34" charset="-128"/>
                <a:cs typeface="Calibri" panose="020F0502020204030204" pitchFamily="34" charset="0"/>
              </a:rPr>
              <a:t>OR</a:t>
            </a: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  The equilibrium </a:t>
            </a:r>
            <a:br>
              <a:rPr lang="en-US" altLang="ar-JO" sz="2400" dirty="0">
                <a:latin typeface="Calibri" panose="020F0502020204030204" pitchFamily="34" charset="0"/>
                <a:ea typeface="ＭＳ Ｐゴシック" panose="020B0600070205080204" pitchFamily="34" charset="-128"/>
                <a:cs typeface="Calibri" panose="020F0502020204030204" pitchFamily="34" charset="0"/>
              </a:rPr>
            </a:br>
            <a:r>
              <a:rPr lang="en-US" altLang="ar-JO" sz="2400" u="sng" dirty="0">
                <a:latin typeface="Calibri" panose="020F0502020204030204" pitchFamily="34" charset="0"/>
                <a:ea typeface="ＭＳ Ｐゴシック" panose="020B0600070205080204" pitchFamily="34" charset="-128"/>
                <a:cs typeface="Calibri" panose="020F0502020204030204" pitchFamily="34" charset="0"/>
              </a:rPr>
              <a:t>lies</a:t>
            </a: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 to the </a:t>
            </a:r>
            <a:r>
              <a:rPr lang="en-US" altLang="ar-JO" sz="2400" u="sng" dirty="0">
                <a:solidFill>
                  <a:srgbClr val="C00000"/>
                </a:solidFill>
                <a:latin typeface="Calibri" panose="020F0502020204030204" pitchFamily="34" charset="0"/>
                <a:ea typeface="ＭＳ Ｐゴシック" panose="020B0600070205080204" pitchFamily="34" charset="-128"/>
                <a:cs typeface="Calibri" panose="020F0502020204030204" pitchFamily="34" charset="0"/>
              </a:rPr>
              <a:t>right</a:t>
            </a: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 </a:t>
            </a:r>
          </a:p>
          <a:p>
            <a:pPr marL="228600" indent="-228600" eaLnBrk="1" hangingPunct="1">
              <a:defRPr/>
            </a:pP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A very small value of K means that the system at equilibrium consists of mostly reactants. </a:t>
            </a:r>
            <a:r>
              <a:rPr lang="en-US" altLang="ar-JO" sz="2400" i="1" u="sng" dirty="0">
                <a:latin typeface="Calibri" panose="020F0502020204030204" pitchFamily="34" charset="0"/>
                <a:ea typeface="ＭＳ Ｐゴシック" panose="020B0600070205080204" pitchFamily="34" charset="-128"/>
                <a:cs typeface="Calibri" panose="020F0502020204030204" pitchFamily="34" charset="0"/>
              </a:rPr>
              <a:t>OR</a:t>
            </a: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  The equilibrium position is far to the </a:t>
            </a:r>
            <a:r>
              <a:rPr lang="en-US" altLang="ar-JO" sz="2400" u="sng" dirty="0">
                <a:solidFill>
                  <a:srgbClr val="C00000"/>
                </a:solidFill>
                <a:latin typeface="Calibri" panose="020F0502020204030204" pitchFamily="34" charset="0"/>
                <a:ea typeface="ＭＳ Ｐゴシック" panose="020B0600070205080204" pitchFamily="34" charset="-128"/>
                <a:cs typeface="Calibri" panose="020F0502020204030204" pitchFamily="34" charset="0"/>
              </a:rPr>
              <a:t>left</a:t>
            </a:r>
            <a:r>
              <a:rPr lang="en-US" altLang="ar-JO" sz="2400" dirty="0">
                <a:solidFill>
                  <a:srgbClr val="C00000"/>
                </a:solidFill>
                <a:latin typeface="Calibri" panose="020F0502020204030204" pitchFamily="34" charset="0"/>
                <a:ea typeface="ＭＳ Ｐゴシック" panose="020B0600070205080204" pitchFamily="34" charset="-128"/>
                <a:cs typeface="Calibri" panose="020F0502020204030204" pitchFamily="34" charset="0"/>
              </a:rPr>
              <a:t>. </a:t>
            </a: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The Reaction does not occur to any significant extent.</a:t>
            </a:r>
          </a:p>
          <a:p>
            <a:pPr marL="228600" indent="-228600" eaLnBrk="1" hangingPunct="1">
              <a:defRPr/>
            </a:pPr>
            <a:endParaRPr lang="en-US" altLang="ar-JO" sz="2800" dirty="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1204"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ar-JO" sz="1000">
                <a:solidFill>
                  <a:schemeClr val="tx1"/>
                </a:solidFill>
                <a:cs typeface="Arial" panose="020B0604020202020204" pitchFamily="34" charset="0"/>
              </a:rPr>
              <a:t>Copyright © Cengage Learning. All rights reserved</a:t>
            </a:r>
          </a:p>
        </p:txBody>
      </p:sp>
      <p:sp>
        <p:nvSpPr>
          <p:cNvPr id="51205"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CE8071D4-FE80-47D9-B729-526D6822DEBB}" type="slidenum">
              <a:rPr lang="en-US" altLang="ar-JO" sz="1000">
                <a:solidFill>
                  <a:schemeClr val="tx1"/>
                </a:solidFill>
                <a:cs typeface="Arial" panose="020B0604020202020204" pitchFamily="34" charset="0"/>
              </a:rPr>
              <a:pPr>
                <a:spcBef>
                  <a:spcPct val="0"/>
                </a:spcBef>
                <a:buClrTx/>
                <a:buFontTx/>
                <a:buNone/>
              </a:pPr>
              <a:t>23</a:t>
            </a:fld>
            <a:endParaRPr lang="en-US" altLang="ar-JO" sz="1000">
              <a:solidFill>
                <a:schemeClr val="tx1"/>
              </a:solidFill>
              <a:cs typeface="Arial" panose="020B0604020202020204" pitchFamily="34" charset="0"/>
            </a:endParaRPr>
          </a:p>
        </p:txBody>
      </p:sp>
      <p:sp>
        <p:nvSpPr>
          <p:cNvPr id="51206" name="Rectangle 4"/>
          <p:cNvSpPr>
            <a:spLocks noChangeArrowheads="1"/>
          </p:cNvSpPr>
          <p:nvPr/>
        </p:nvSpPr>
        <p:spPr bwMode="auto">
          <a:xfrm>
            <a:off x="0" y="3051175"/>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endParaRPr lang="ar-JO" altLang="ar-JO" sz="2400">
              <a:solidFill>
                <a:schemeClr val="tx1"/>
              </a:solidFill>
              <a:cs typeface="Arial" panose="020B0604020202020204" pitchFamily="34" charset="0"/>
            </a:endParaRPr>
          </a:p>
        </p:txBody>
      </p:sp>
      <p:sp>
        <p:nvSpPr>
          <p:cNvPr id="51207" name="Rectangle 5"/>
          <p:cNvSpPr>
            <a:spLocks noChangeArrowheads="1"/>
          </p:cNvSpPr>
          <p:nvPr/>
        </p:nvSpPr>
        <p:spPr bwMode="auto">
          <a:xfrm>
            <a:off x="0" y="3051175"/>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endParaRPr lang="ar-JO" altLang="ar-JO" sz="2400">
              <a:solidFill>
                <a:schemeClr val="tx1"/>
              </a:solidFill>
              <a:cs typeface="Arial" panose="020B0604020202020204" pitchFamily="34" charset="0"/>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3"/>
          <p:cNvSpPr>
            <a:spLocks noGrp="1" noChangeArrowheads="1"/>
          </p:cNvSpPr>
          <p:nvPr>
            <p:ph idx="1"/>
          </p:nvPr>
        </p:nvSpPr>
        <p:spPr/>
        <p:txBody>
          <a:bodyPr/>
          <a:lstStyle/>
          <a:p>
            <a:pPr marL="285750" indent="-285750" eaLnBrk="1" hangingPunct="1">
              <a:defRPr/>
            </a:pP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If the equilibrium lies to the </a:t>
            </a:r>
            <a:r>
              <a:rPr lang="en-US" altLang="ar-JO" sz="2400" dirty="0">
                <a:solidFill>
                  <a:srgbClr val="C00000"/>
                </a:solidFill>
                <a:latin typeface="Calibri" panose="020F0502020204030204" pitchFamily="34" charset="0"/>
                <a:ea typeface="ＭＳ Ｐゴシック" panose="020B0600070205080204" pitchFamily="34" charset="-128"/>
                <a:cs typeface="Calibri" panose="020F0502020204030204" pitchFamily="34" charset="0"/>
              </a:rPr>
              <a:t>right (toward the products)</a:t>
            </a: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 the value for K is    </a:t>
            </a:r>
            <a:r>
              <a:rPr lang="en-US" altLang="ar-JO" sz="2400" dirty="0">
                <a:solidFill>
                  <a:srgbClr val="009900"/>
                </a:solidFill>
                <a:latin typeface="Calibri" panose="020F0502020204030204" pitchFamily="34" charset="0"/>
                <a:ea typeface="ＭＳ Ｐゴシック" panose="020B0600070205080204" pitchFamily="34" charset="-128"/>
                <a:cs typeface="Calibri" panose="020F0502020204030204" pitchFamily="34" charset="0"/>
              </a:rPr>
              <a:t>Larger than 1.</a:t>
            </a:r>
          </a:p>
          <a:p>
            <a:pPr indent="-285750" eaLnBrk="1" hangingPunct="1">
              <a:defRPr/>
            </a:pP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If the equilibrium lies to the </a:t>
            </a:r>
            <a:r>
              <a:rPr lang="en-US" altLang="ar-JO" sz="2400" dirty="0">
                <a:solidFill>
                  <a:srgbClr val="C00000"/>
                </a:solidFill>
                <a:latin typeface="Calibri" panose="020F0502020204030204" pitchFamily="34" charset="0"/>
                <a:ea typeface="ＭＳ Ｐゴシック" panose="020B0600070205080204" pitchFamily="34" charset="-128"/>
                <a:cs typeface="Calibri" panose="020F0502020204030204" pitchFamily="34" charset="0"/>
              </a:rPr>
              <a:t>left (towards the reactants)</a:t>
            </a: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 the value for K is   </a:t>
            </a:r>
            <a:r>
              <a:rPr lang="en-US" altLang="ar-JO" sz="2400" dirty="0">
                <a:solidFill>
                  <a:srgbClr val="009900"/>
                </a:solidFill>
                <a:latin typeface="Calibri" panose="020F0502020204030204" pitchFamily="34" charset="0"/>
                <a:ea typeface="ＭＳ Ｐゴシック" panose="020B0600070205080204" pitchFamily="34" charset="-128"/>
                <a:cs typeface="Calibri" panose="020F0502020204030204" pitchFamily="34" charset="0"/>
              </a:rPr>
              <a:t>Smaller than 1.</a:t>
            </a:r>
          </a:p>
          <a:p>
            <a:pPr marL="469900" indent="1588" eaLnBrk="1" hangingPunct="1">
              <a:buFontTx/>
              <a:buNone/>
              <a:defRPr/>
            </a:pPr>
            <a:endParaRPr lang="en-US" altLang="ar-JO" sz="2800" dirty="0">
              <a:solidFill>
                <a:srgbClr val="009900"/>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3251"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ar-JO" sz="1000">
                <a:solidFill>
                  <a:schemeClr val="tx1"/>
                </a:solidFill>
                <a:cs typeface="Arial" panose="020B0604020202020204" pitchFamily="34" charset="0"/>
              </a:rPr>
              <a:t>Copyright © Cengage Learning. All rights reserved</a:t>
            </a:r>
          </a:p>
        </p:txBody>
      </p:sp>
      <p:sp>
        <p:nvSpPr>
          <p:cNvPr id="53252"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340A94A7-332B-42FF-BE5C-C282E90DFEF4}" type="slidenum">
              <a:rPr lang="en-US" altLang="ar-JO" sz="1000">
                <a:solidFill>
                  <a:schemeClr val="tx1"/>
                </a:solidFill>
                <a:cs typeface="Arial" panose="020B0604020202020204" pitchFamily="34" charset="0"/>
              </a:rPr>
              <a:pPr>
                <a:spcBef>
                  <a:spcPct val="0"/>
                </a:spcBef>
                <a:buClrTx/>
                <a:buFontTx/>
                <a:buNone/>
              </a:pPr>
              <a:t>24</a:t>
            </a:fld>
            <a:endParaRPr lang="en-US" altLang="ar-JO" sz="1000">
              <a:solidFill>
                <a:schemeClr val="tx1"/>
              </a:solidFill>
              <a:cs typeface="Arial" panose="020B0604020202020204" pitchFamily="34" charset="0"/>
            </a:endParaRPr>
          </a:p>
        </p:txBody>
      </p:sp>
      <p:sp>
        <p:nvSpPr>
          <p:cNvPr id="53253" name="Rectangle 5"/>
          <p:cNvSpPr>
            <a:spLocks noChangeArrowheads="1"/>
          </p:cNvSpPr>
          <p:nvPr/>
        </p:nvSpPr>
        <p:spPr bwMode="auto">
          <a:xfrm>
            <a:off x="0" y="2670175"/>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endParaRPr lang="ar-JO" altLang="ar-JO" sz="2400">
              <a:solidFill>
                <a:schemeClr val="tx1"/>
              </a:solidFill>
              <a:cs typeface="Arial" panose="020B0604020202020204" pitchFamily="34" charset="0"/>
            </a:endParaRPr>
          </a:p>
        </p:txBody>
      </p:sp>
      <p:sp>
        <p:nvSpPr>
          <p:cNvPr id="9" name="TextBox 8"/>
          <p:cNvSpPr txBox="1"/>
          <p:nvPr/>
        </p:nvSpPr>
        <p:spPr>
          <a:xfrm>
            <a:off x="39688" y="1427163"/>
            <a:ext cx="3581400" cy="460375"/>
          </a:xfrm>
          <a:prstGeom prst="rect">
            <a:avLst/>
          </a:prstGeom>
          <a:gradFill flip="none" rotWithShape="1">
            <a:gsLst>
              <a:gs pos="0">
                <a:schemeClr val="accent4">
                  <a:alpha val="60000"/>
                </a:schemeClr>
              </a:gs>
              <a:gs pos="100000">
                <a:srgbClr val="FFFFFF"/>
              </a:gs>
            </a:gsLst>
            <a:path path="shape">
              <a:fillToRect l="50000" t="50000" r="50000" b="50000"/>
            </a:path>
            <a:tileRect/>
          </a:gradFill>
          <a:ln>
            <a:noFill/>
            <a:prstDash val="dot"/>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en-US" b="1" i="1" dirty="0">
                <a:solidFill>
                  <a:srgbClr val="681166"/>
                </a:solidFill>
                <a:effectLst>
                  <a:outerShdw blurRad="38100" dist="38100" dir="2700000" algn="tl">
                    <a:srgbClr val="000000"/>
                  </a:outerShdw>
                </a:effectLst>
                <a:latin typeface="Calibri" pitchFamily="34" charset="0"/>
              </a:rPr>
              <a:t>CONCEPT CHECK!</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3"/>
          <p:cNvSpPr>
            <a:spLocks noGrp="1" noChangeArrowheads="1"/>
          </p:cNvSpPr>
          <p:nvPr>
            <p:ph idx="1"/>
          </p:nvPr>
        </p:nvSpPr>
        <p:spPr>
          <a:xfrm>
            <a:off x="0" y="1881188"/>
            <a:ext cx="9144000" cy="4965700"/>
          </a:xfrm>
        </p:spPr>
        <p:txBody>
          <a:bodyPr/>
          <a:lstStyle/>
          <a:p>
            <a:pPr marL="228600" indent="-228600" eaLnBrk="1" hangingPunct="1">
              <a:buFontTx/>
              <a:buNone/>
              <a:defRPr/>
            </a:pP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 Numerical problems come in two different ways:</a:t>
            </a:r>
          </a:p>
          <a:p>
            <a:pPr marL="228600" indent="-228600" eaLnBrk="1" hangingPunct="1">
              <a:buFontTx/>
              <a:buNone/>
              <a:defRPr/>
            </a:pPr>
            <a:r>
              <a:rPr lang="en-US" altLang="ar-JO" sz="2400" dirty="0">
                <a:solidFill>
                  <a:srgbClr val="00B050"/>
                </a:solidFill>
                <a:latin typeface="Calibri" panose="020F0502020204030204" pitchFamily="34" charset="0"/>
                <a:ea typeface="ＭＳ Ｐゴシック" panose="020B0600070205080204" pitchFamily="34" charset="-128"/>
                <a:cs typeface="Calibri" panose="020F0502020204030204" pitchFamily="34" charset="0"/>
              </a:rPr>
              <a:t>(I) The initial concentrations </a:t>
            </a:r>
            <a:r>
              <a:rPr lang="en-US" altLang="ar-JO" sz="2400" u="sng" dirty="0">
                <a:solidFill>
                  <a:srgbClr val="00B050"/>
                </a:solidFill>
                <a:latin typeface="Calibri" panose="020F0502020204030204" pitchFamily="34" charset="0"/>
                <a:ea typeface="ＭＳ Ｐゴシック" panose="020B0600070205080204" pitchFamily="34" charset="-128"/>
                <a:cs typeface="Calibri" panose="020F0502020204030204" pitchFamily="34" charset="0"/>
              </a:rPr>
              <a:t>and</a:t>
            </a:r>
            <a:r>
              <a:rPr lang="en-US" altLang="ar-JO" sz="2400" dirty="0">
                <a:solidFill>
                  <a:srgbClr val="00B050"/>
                </a:solidFill>
                <a:latin typeface="Calibri" panose="020F0502020204030204" pitchFamily="34" charset="0"/>
                <a:ea typeface="ＭＳ Ｐゴシック" panose="020B0600070205080204" pitchFamily="34" charset="-128"/>
                <a:cs typeface="Calibri" panose="020F0502020204030204" pitchFamily="34" charset="0"/>
              </a:rPr>
              <a:t> the </a:t>
            </a:r>
            <a:r>
              <a:rPr lang="en-US" altLang="ar-JO" sz="2400" u="sng" dirty="0">
                <a:solidFill>
                  <a:srgbClr val="00B050"/>
                </a:solidFill>
                <a:latin typeface="Calibri" panose="020F0502020204030204" pitchFamily="34" charset="0"/>
                <a:ea typeface="ＭＳ Ｐゴシック" panose="020B0600070205080204" pitchFamily="34" charset="-128"/>
                <a:cs typeface="Calibri" panose="020F0502020204030204" pitchFamily="34" charset="0"/>
              </a:rPr>
              <a:t>equilibrium</a:t>
            </a:r>
            <a:r>
              <a:rPr lang="en-US" altLang="ar-JO" sz="2400" dirty="0">
                <a:solidFill>
                  <a:srgbClr val="00B050"/>
                </a:solidFill>
                <a:latin typeface="Calibri" panose="020F0502020204030204" pitchFamily="34" charset="0"/>
                <a:ea typeface="ＭＳ Ｐゴシック" panose="020B0600070205080204" pitchFamily="34" charset="-128"/>
                <a:cs typeface="Calibri" panose="020F0502020204030204" pitchFamily="34" charset="0"/>
              </a:rPr>
              <a:t> concentration of </a:t>
            </a:r>
            <a:r>
              <a:rPr lang="en-US" altLang="ar-JO" sz="2400" u="sng" dirty="0">
                <a:solidFill>
                  <a:srgbClr val="00B050"/>
                </a:solidFill>
                <a:latin typeface="Calibri" panose="020F0502020204030204" pitchFamily="34" charset="0"/>
                <a:ea typeface="ＭＳ Ｐゴシック" panose="020B0600070205080204" pitchFamily="34" charset="-128"/>
                <a:cs typeface="Calibri" panose="020F0502020204030204" pitchFamily="34" charset="0"/>
              </a:rPr>
              <a:t>one</a:t>
            </a:r>
            <a:r>
              <a:rPr lang="en-US" altLang="ar-JO" sz="2400" dirty="0">
                <a:solidFill>
                  <a:srgbClr val="00B050"/>
                </a:solidFill>
                <a:latin typeface="Calibri" panose="020F0502020204030204" pitchFamily="34" charset="0"/>
                <a:ea typeface="ＭＳ Ｐゴシック" panose="020B0600070205080204" pitchFamily="34" charset="-128"/>
                <a:cs typeface="Calibri" panose="020F0502020204030204" pitchFamily="34" charset="0"/>
              </a:rPr>
              <a:t> of the reactants or products are known. Asks to calculate K.</a:t>
            </a:r>
          </a:p>
          <a:p>
            <a:pPr marL="465138" indent="-350838" eaLnBrk="1" hangingPunct="1">
              <a:buFontTx/>
              <a:buNone/>
              <a:defRPr/>
            </a:pP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Consider the reaction represented by the equation:</a:t>
            </a:r>
          </a:p>
          <a:p>
            <a:pPr marL="465138" indent="-465138" eaLnBrk="1" hangingPunct="1">
              <a:buFontTx/>
              <a:buNone/>
              <a:defRPr/>
            </a:pP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		Fe</a:t>
            </a:r>
            <a:r>
              <a:rPr lang="en-US" altLang="ar-JO" sz="2400" baseline="30000" dirty="0">
                <a:latin typeface="Calibri" panose="020F0502020204030204" pitchFamily="34" charset="0"/>
                <a:ea typeface="ＭＳ Ｐゴシック" panose="020B0600070205080204" pitchFamily="34" charset="-128"/>
                <a:cs typeface="Calibri" panose="020F0502020204030204" pitchFamily="34" charset="0"/>
              </a:rPr>
              <a:t>3+</a:t>
            </a:r>
            <a:r>
              <a:rPr lang="en-US" altLang="ar-JO" sz="2400" baseline="-25000" dirty="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i="1" baseline="-25000" dirty="0" err="1">
                <a:latin typeface="Calibri" panose="020F0502020204030204" pitchFamily="34" charset="0"/>
                <a:ea typeface="ＭＳ Ｐゴシック" panose="020B0600070205080204" pitchFamily="34" charset="-128"/>
                <a:cs typeface="Calibri" panose="020F0502020204030204" pitchFamily="34" charset="0"/>
              </a:rPr>
              <a:t>aq</a:t>
            </a:r>
            <a:r>
              <a:rPr lang="en-US" altLang="ar-JO" sz="2400" baseline="-25000" dirty="0">
                <a:latin typeface="Calibri" panose="020F0502020204030204" pitchFamily="34" charset="0"/>
                <a:ea typeface="ＭＳ Ｐゴシック" panose="020B0600070205080204" pitchFamily="34" charset="-128"/>
                <a:cs typeface="Calibri" panose="020F0502020204030204" pitchFamily="34" charset="0"/>
              </a:rPr>
              <a:t>) </a:t>
            </a: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 +   SCN</a:t>
            </a:r>
            <a:r>
              <a:rPr lang="en-US" altLang="ar-JO" sz="2400" baseline="30000" dirty="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baseline="-25000" dirty="0">
                <a:latin typeface="Calibri" panose="020F0502020204030204" pitchFamily="34" charset="0"/>
                <a:ea typeface="ＭＳ Ｐゴシック" panose="020B0600070205080204" pitchFamily="34" charset="-128"/>
                <a:cs typeface="Calibri" panose="020F0502020204030204" pitchFamily="34" charset="0"/>
              </a:rPr>
              <a:t> (</a:t>
            </a:r>
            <a:r>
              <a:rPr lang="en-US" altLang="ar-JO" sz="2400" i="1" baseline="-25000" dirty="0" err="1">
                <a:latin typeface="Calibri" panose="020F0502020204030204" pitchFamily="34" charset="0"/>
                <a:ea typeface="ＭＳ Ｐゴシック" panose="020B0600070205080204" pitchFamily="34" charset="-128"/>
                <a:cs typeface="Calibri" panose="020F0502020204030204" pitchFamily="34" charset="0"/>
              </a:rPr>
              <a:t>aq</a:t>
            </a:r>
            <a:r>
              <a:rPr lang="en-US" altLang="ar-JO" sz="2400" baseline="-25000" dirty="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              FeSCN</a:t>
            </a:r>
            <a:r>
              <a:rPr lang="en-US" altLang="ar-JO" sz="2400" baseline="30000" dirty="0">
                <a:latin typeface="Calibri" panose="020F0502020204030204" pitchFamily="34" charset="0"/>
                <a:ea typeface="ＭＳ Ｐゴシック" panose="020B0600070205080204" pitchFamily="34" charset="-128"/>
                <a:cs typeface="Calibri" panose="020F0502020204030204" pitchFamily="34" charset="0"/>
              </a:rPr>
              <a:t>2+</a:t>
            </a:r>
            <a:r>
              <a:rPr lang="en-US" altLang="ar-JO" sz="2400" baseline="-25000" dirty="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i="1" baseline="-25000" dirty="0" err="1">
                <a:latin typeface="Calibri" panose="020F0502020204030204" pitchFamily="34" charset="0"/>
                <a:ea typeface="ＭＳ Ｐゴシック" panose="020B0600070205080204" pitchFamily="34" charset="-128"/>
                <a:cs typeface="Calibri" panose="020F0502020204030204" pitchFamily="34" charset="0"/>
              </a:rPr>
              <a:t>aq</a:t>
            </a:r>
            <a:r>
              <a:rPr lang="en-US" altLang="ar-JO" sz="2400" baseline="-25000" dirty="0">
                <a:latin typeface="Calibri" panose="020F0502020204030204" pitchFamily="34" charset="0"/>
                <a:ea typeface="ＭＳ Ｐゴシック" panose="020B0600070205080204" pitchFamily="34" charset="-128"/>
                <a:cs typeface="Calibri" panose="020F0502020204030204" pitchFamily="34" charset="0"/>
              </a:rPr>
              <a:t>)</a:t>
            </a:r>
          </a:p>
          <a:p>
            <a:pPr marL="114300" indent="0" eaLnBrk="1" hangingPunct="1">
              <a:spcBef>
                <a:spcPts val="1200"/>
              </a:spcBef>
              <a:buFontTx/>
              <a:buNone/>
              <a:defRPr/>
            </a:pP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6.00 </a:t>
            </a:r>
            <a:r>
              <a:rPr lang="en-US" altLang="ar-JO" sz="2400" i="1" dirty="0">
                <a:latin typeface="Calibri" panose="020F0502020204030204" pitchFamily="34" charset="0"/>
                <a:ea typeface="ＭＳ Ｐゴシック" panose="020B0600070205080204" pitchFamily="34" charset="-128"/>
                <a:cs typeface="Calibri" panose="020F0502020204030204" pitchFamily="34" charset="0"/>
              </a:rPr>
              <a:t>M</a:t>
            </a: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 Fe</a:t>
            </a:r>
            <a:r>
              <a:rPr lang="en-US" altLang="ar-JO" sz="2400" baseline="30000" dirty="0">
                <a:latin typeface="Calibri" panose="020F0502020204030204" pitchFamily="34" charset="0"/>
                <a:ea typeface="ＭＳ Ｐゴシック" panose="020B0600070205080204" pitchFamily="34" charset="-128"/>
                <a:cs typeface="Calibri" panose="020F0502020204030204" pitchFamily="34" charset="0"/>
              </a:rPr>
              <a:t>3+</a:t>
            </a:r>
            <a:r>
              <a:rPr lang="en-US" altLang="ar-JO" sz="2000" dirty="0">
                <a:latin typeface="Calibri" panose="020F0502020204030204" pitchFamily="34" charset="0"/>
                <a:ea typeface="ＭＳ Ｐゴシック" panose="020B0600070205080204" pitchFamily="34" charset="-128"/>
                <a:cs typeface="Calibri" panose="020F0502020204030204" pitchFamily="34" charset="0"/>
              </a:rPr>
              <a:t>(</a:t>
            </a:r>
            <a:r>
              <a:rPr lang="en-US" altLang="ar-JO" sz="2000" dirty="0" err="1">
                <a:latin typeface="Calibri" panose="020F0502020204030204" pitchFamily="34" charset="0"/>
                <a:ea typeface="ＭＳ Ｐゴシック" panose="020B0600070205080204" pitchFamily="34" charset="-128"/>
                <a:cs typeface="Calibri" panose="020F0502020204030204" pitchFamily="34" charset="0"/>
              </a:rPr>
              <a:t>aq</a:t>
            </a:r>
            <a:r>
              <a:rPr lang="en-US" altLang="ar-JO" sz="2000" dirty="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 and 10.0 </a:t>
            </a:r>
            <a:r>
              <a:rPr lang="en-US" altLang="ar-JO" sz="2400" i="1" dirty="0">
                <a:latin typeface="Calibri" panose="020F0502020204030204" pitchFamily="34" charset="0"/>
                <a:ea typeface="ＭＳ Ｐゴシック" panose="020B0600070205080204" pitchFamily="34" charset="-128"/>
                <a:cs typeface="Calibri" panose="020F0502020204030204" pitchFamily="34" charset="0"/>
              </a:rPr>
              <a:t>M</a:t>
            </a: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 SCN</a:t>
            </a:r>
            <a:r>
              <a:rPr lang="en-US" altLang="ar-JO" sz="2400" baseline="30000" dirty="0">
                <a:latin typeface="Calibri" panose="020F0502020204030204" pitchFamily="34" charset="0"/>
                <a:ea typeface="ＭＳ Ｐゴシック" panose="020B0600070205080204" pitchFamily="34" charset="-128"/>
                <a:cs typeface="Calibri" panose="020F0502020204030204" pitchFamily="34" charset="0"/>
              </a:rPr>
              <a:t>-</a:t>
            </a:r>
            <a:r>
              <a:rPr lang="en-US" altLang="ar-JO" sz="2000" dirty="0">
                <a:latin typeface="Calibri" panose="020F0502020204030204" pitchFamily="34" charset="0"/>
                <a:ea typeface="ＭＳ Ｐゴシック" panose="020B0600070205080204" pitchFamily="34" charset="-128"/>
                <a:cs typeface="Calibri" panose="020F0502020204030204" pitchFamily="34" charset="0"/>
              </a:rPr>
              <a:t>(</a:t>
            </a:r>
            <a:r>
              <a:rPr lang="en-US" altLang="ar-JO" sz="2000" dirty="0" err="1">
                <a:latin typeface="Calibri" panose="020F0502020204030204" pitchFamily="34" charset="0"/>
                <a:ea typeface="ＭＳ Ｐゴシック" panose="020B0600070205080204" pitchFamily="34" charset="-128"/>
                <a:cs typeface="Calibri" panose="020F0502020204030204" pitchFamily="34" charset="0"/>
              </a:rPr>
              <a:t>aq</a:t>
            </a:r>
            <a:r>
              <a:rPr lang="en-US" altLang="ar-JO" sz="2000" dirty="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 are mixed at a certain temperature and at equilibrium the concentration of FeSCN</a:t>
            </a:r>
            <a:r>
              <a:rPr lang="en-US" altLang="ar-JO" sz="2400" baseline="30000" dirty="0">
                <a:latin typeface="Calibri" panose="020F0502020204030204" pitchFamily="34" charset="0"/>
                <a:ea typeface="ＭＳ Ｐゴシック" panose="020B0600070205080204" pitchFamily="34" charset="-128"/>
                <a:cs typeface="Calibri" panose="020F0502020204030204" pitchFamily="34" charset="0"/>
              </a:rPr>
              <a:t>2+</a:t>
            </a:r>
            <a:r>
              <a:rPr lang="en-US" altLang="ar-JO" sz="2000" dirty="0">
                <a:latin typeface="Calibri" panose="020F0502020204030204" pitchFamily="34" charset="0"/>
                <a:ea typeface="ＭＳ Ｐゴシック" panose="020B0600070205080204" pitchFamily="34" charset="-128"/>
                <a:cs typeface="Calibri" panose="020F0502020204030204" pitchFamily="34" charset="0"/>
              </a:rPr>
              <a:t>(</a:t>
            </a:r>
            <a:r>
              <a:rPr lang="en-US" altLang="ar-JO" sz="2000" dirty="0" err="1">
                <a:latin typeface="Calibri" panose="020F0502020204030204" pitchFamily="34" charset="0"/>
                <a:ea typeface="ＭＳ Ｐゴシック" panose="020B0600070205080204" pitchFamily="34" charset="-128"/>
                <a:cs typeface="Calibri" panose="020F0502020204030204" pitchFamily="34" charset="0"/>
              </a:rPr>
              <a:t>aq</a:t>
            </a:r>
            <a:r>
              <a:rPr lang="en-US" altLang="ar-JO" sz="2000" dirty="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 is 4.00 </a:t>
            </a:r>
            <a:r>
              <a:rPr lang="en-US" altLang="ar-JO" sz="2400" i="1" dirty="0">
                <a:latin typeface="Calibri" panose="020F0502020204030204" pitchFamily="34" charset="0"/>
                <a:ea typeface="ＭＳ Ｐゴシック" panose="020B0600070205080204" pitchFamily="34" charset="-128"/>
                <a:cs typeface="Calibri" panose="020F0502020204030204" pitchFamily="34" charset="0"/>
              </a:rPr>
              <a:t>M</a:t>
            </a: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  </a:t>
            </a:r>
          </a:p>
          <a:p>
            <a:pPr marL="465138" indent="-465138" eaLnBrk="1" hangingPunct="1">
              <a:buFontTx/>
              <a:buNone/>
              <a:defRPr/>
            </a:pPr>
            <a:r>
              <a:rPr lang="en-US" altLang="ar-JO" sz="2400" dirty="0">
                <a:solidFill>
                  <a:schemeClr val="accent4">
                    <a:lumMod val="75000"/>
                  </a:schemeClr>
                </a:solidFill>
                <a:latin typeface="Calibri" panose="020F0502020204030204" pitchFamily="34" charset="0"/>
                <a:ea typeface="ＭＳ Ｐゴシック" panose="020B0600070205080204" pitchFamily="34" charset="-128"/>
                <a:cs typeface="Calibri" panose="020F0502020204030204" pitchFamily="34" charset="0"/>
              </a:rPr>
              <a:t> Calculate the </a:t>
            </a:r>
            <a:r>
              <a:rPr lang="en-US" altLang="ar-JO" sz="2400" dirty="0">
                <a:solidFill>
                  <a:srgbClr val="0000FF"/>
                </a:solidFill>
                <a:latin typeface="Calibri" panose="020F0502020204030204" pitchFamily="34" charset="0"/>
                <a:ea typeface="ＭＳ Ｐゴシック" panose="020B0600070205080204" pitchFamily="34" charset="-128"/>
                <a:cs typeface="Calibri" panose="020F0502020204030204" pitchFamily="34" charset="0"/>
              </a:rPr>
              <a:t>value for the equilibrium constant, K, for this reaction?</a:t>
            </a:r>
            <a:endParaRPr lang="en-US" altLang="ar-JO" sz="2000" baseline="30000" dirty="0">
              <a:solidFill>
                <a:srgbClr val="009900"/>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5299"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ar-JO" sz="1000">
                <a:solidFill>
                  <a:schemeClr val="tx1"/>
                </a:solidFill>
                <a:cs typeface="Arial" panose="020B0604020202020204" pitchFamily="34" charset="0"/>
              </a:rPr>
              <a:t>Copyright © Cengage Learning. All rights reserved</a:t>
            </a:r>
          </a:p>
        </p:txBody>
      </p:sp>
      <p:sp>
        <p:nvSpPr>
          <p:cNvPr id="55300"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4EAF5220-4AD7-4F7A-8BDC-CEDF29D97DC0}" type="slidenum">
              <a:rPr lang="en-US" altLang="ar-JO" sz="1000">
                <a:solidFill>
                  <a:schemeClr val="tx1"/>
                </a:solidFill>
                <a:cs typeface="Arial" panose="020B0604020202020204" pitchFamily="34" charset="0"/>
              </a:rPr>
              <a:pPr>
                <a:spcBef>
                  <a:spcPct val="0"/>
                </a:spcBef>
                <a:buClrTx/>
                <a:buFontTx/>
                <a:buNone/>
              </a:pPr>
              <a:t>25</a:t>
            </a:fld>
            <a:endParaRPr lang="en-US" altLang="ar-JO" sz="1000">
              <a:solidFill>
                <a:schemeClr val="tx1"/>
              </a:solidFill>
              <a:cs typeface="Arial" panose="020B0604020202020204" pitchFamily="34" charset="0"/>
            </a:endParaRPr>
          </a:p>
        </p:txBody>
      </p:sp>
      <p:grpSp>
        <p:nvGrpSpPr>
          <p:cNvPr id="55301" name="Group 5"/>
          <p:cNvGrpSpPr>
            <a:grpSpLocks/>
          </p:cNvGrpSpPr>
          <p:nvPr/>
        </p:nvGrpSpPr>
        <p:grpSpPr bwMode="auto">
          <a:xfrm>
            <a:off x="3462338" y="3657600"/>
            <a:ext cx="533400" cy="304800"/>
            <a:chOff x="3408" y="288"/>
            <a:chExt cx="288" cy="192"/>
          </a:xfrm>
        </p:grpSpPr>
        <p:grpSp>
          <p:nvGrpSpPr>
            <p:cNvPr id="55303" name="Group 6"/>
            <p:cNvGrpSpPr>
              <a:grpSpLocks/>
            </p:cNvGrpSpPr>
            <p:nvPr/>
          </p:nvGrpSpPr>
          <p:grpSpPr bwMode="auto">
            <a:xfrm>
              <a:off x="3408" y="288"/>
              <a:ext cx="288" cy="48"/>
              <a:chOff x="3408" y="288"/>
              <a:chExt cx="288" cy="48"/>
            </a:xfrm>
          </p:grpSpPr>
          <p:sp>
            <p:nvSpPr>
              <p:cNvPr id="55307" name="Line 7"/>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55308" name="Line 8"/>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nvGrpSpPr>
            <p:cNvPr id="55304" name="Group 9"/>
            <p:cNvGrpSpPr>
              <a:grpSpLocks/>
            </p:cNvGrpSpPr>
            <p:nvPr/>
          </p:nvGrpSpPr>
          <p:grpSpPr bwMode="auto">
            <a:xfrm flipH="1" flipV="1">
              <a:off x="3408" y="432"/>
              <a:ext cx="288" cy="48"/>
              <a:chOff x="3408" y="288"/>
              <a:chExt cx="288" cy="48"/>
            </a:xfrm>
          </p:grpSpPr>
          <p:sp>
            <p:nvSpPr>
              <p:cNvPr id="55305" name="Line 10"/>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55306" name="Line 11"/>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sp>
        <p:nvSpPr>
          <p:cNvPr id="18" name="TextBox 17"/>
          <p:cNvSpPr txBox="1"/>
          <p:nvPr/>
        </p:nvSpPr>
        <p:spPr>
          <a:xfrm>
            <a:off x="39688" y="1419225"/>
            <a:ext cx="6665912" cy="461963"/>
          </a:xfrm>
          <a:prstGeom prst="rect">
            <a:avLst/>
          </a:prstGeom>
          <a:gradFill flip="none" rotWithShape="1">
            <a:gsLst>
              <a:gs pos="0">
                <a:schemeClr val="accent4">
                  <a:alpha val="60000"/>
                </a:schemeClr>
              </a:gs>
              <a:gs pos="100000">
                <a:srgbClr val="FFFFFF"/>
              </a:gs>
            </a:gsLst>
            <a:path path="shape">
              <a:fillToRect l="50000" t="50000" r="50000" b="50000"/>
            </a:path>
            <a:tileRect/>
          </a:gradFill>
          <a:ln>
            <a:noFill/>
            <a:prstDash val="dot"/>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b="1" i="1" dirty="0">
                <a:solidFill>
                  <a:srgbClr val="681166"/>
                </a:solidFill>
                <a:effectLst>
                  <a:outerShdw blurRad="38100" dist="38100" dir="2700000" algn="tl">
                    <a:srgbClr val="000000"/>
                  </a:outerShdw>
                </a:effectLst>
                <a:latin typeface="Calibri" pitchFamily="34" charset="0"/>
              </a:rPr>
              <a:t>Numerical problems on equilibrium:</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6119" name="Rectangle 7"/>
          <p:cNvSpPr>
            <a:spLocks noGrp="1" noChangeArrowheads="1"/>
          </p:cNvSpPr>
          <p:nvPr>
            <p:ph idx="1"/>
          </p:nvPr>
        </p:nvSpPr>
        <p:spPr>
          <a:xfrm>
            <a:off x="0" y="1295400"/>
            <a:ext cx="9144000" cy="5867400"/>
          </a:xfrm>
        </p:spPr>
        <p:txBody>
          <a:bodyPr/>
          <a:lstStyle/>
          <a:p>
            <a:pPr eaLnBrk="1" hangingPunct="1">
              <a:buFontTx/>
              <a:buNone/>
              <a:tabLst>
                <a:tab pos="2173288" algn="l"/>
              </a:tabLst>
            </a:pP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                         Fe</a:t>
            </a:r>
            <a:r>
              <a:rPr lang="en-US" altLang="ar-JO" sz="2400" baseline="30000" dirty="0">
                <a:latin typeface="Calibri" panose="020F0502020204030204" pitchFamily="34" charset="0"/>
                <a:ea typeface="ＭＳ Ｐゴシック" panose="020B0600070205080204" pitchFamily="34" charset="-128"/>
                <a:cs typeface="Calibri" panose="020F0502020204030204" pitchFamily="34" charset="0"/>
              </a:rPr>
              <a:t>3+</a:t>
            </a:r>
            <a:r>
              <a:rPr lang="en-US" altLang="ar-JO" sz="2400" baseline="-25000" dirty="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i="1" baseline="-25000" dirty="0" err="1">
                <a:latin typeface="Calibri" panose="020F0502020204030204" pitchFamily="34" charset="0"/>
                <a:ea typeface="ＭＳ Ｐゴシック" panose="020B0600070205080204" pitchFamily="34" charset="-128"/>
                <a:cs typeface="Calibri" panose="020F0502020204030204" pitchFamily="34" charset="0"/>
              </a:rPr>
              <a:t>aq</a:t>
            </a:r>
            <a:r>
              <a:rPr lang="en-US" altLang="ar-JO" sz="2400" baseline="-25000" dirty="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 +  SCN</a:t>
            </a:r>
            <a:r>
              <a:rPr lang="en-US" altLang="ar-JO" sz="2400" baseline="30000" dirty="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baseline="-25000" dirty="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i="1" baseline="-25000" dirty="0" err="1">
                <a:latin typeface="Calibri" panose="020F0502020204030204" pitchFamily="34" charset="0"/>
                <a:ea typeface="ＭＳ Ｐゴシック" panose="020B0600070205080204" pitchFamily="34" charset="-128"/>
                <a:cs typeface="Calibri" panose="020F0502020204030204" pitchFamily="34" charset="0"/>
              </a:rPr>
              <a:t>aq</a:t>
            </a:r>
            <a:r>
              <a:rPr lang="en-US" altLang="ar-JO" sz="2400" baseline="-25000" dirty="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               FeSCN</a:t>
            </a:r>
            <a:r>
              <a:rPr lang="en-US" altLang="ar-JO" sz="2400" baseline="30000" dirty="0">
                <a:latin typeface="Calibri" panose="020F0502020204030204" pitchFamily="34" charset="0"/>
                <a:ea typeface="ＭＳ Ｐゴシック" panose="020B0600070205080204" pitchFamily="34" charset="-128"/>
                <a:cs typeface="Calibri" panose="020F0502020204030204" pitchFamily="34" charset="0"/>
              </a:rPr>
              <a:t>2+</a:t>
            </a:r>
            <a:r>
              <a:rPr lang="en-US" altLang="ar-JO" sz="2400" baseline="-25000" dirty="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i="1" baseline="-25000" dirty="0" err="1">
                <a:latin typeface="Calibri" panose="020F0502020204030204" pitchFamily="34" charset="0"/>
                <a:ea typeface="ＭＳ Ｐゴシック" panose="020B0600070205080204" pitchFamily="34" charset="-128"/>
                <a:cs typeface="Calibri" panose="020F0502020204030204" pitchFamily="34" charset="0"/>
              </a:rPr>
              <a:t>aq</a:t>
            </a:r>
            <a:r>
              <a:rPr lang="en-US" altLang="ar-JO" sz="2400" baseline="-25000" dirty="0">
                <a:latin typeface="Calibri" panose="020F0502020204030204" pitchFamily="34" charset="0"/>
                <a:ea typeface="ＭＳ Ｐゴシック" panose="020B0600070205080204" pitchFamily="34" charset="-128"/>
                <a:cs typeface="Calibri" panose="020F0502020204030204" pitchFamily="34" charset="0"/>
              </a:rPr>
              <a:t>)</a:t>
            </a:r>
            <a:endParaRPr lang="en-US" altLang="ar-JO" sz="2400" dirty="0">
              <a:latin typeface="Calibri" panose="020F0502020204030204" pitchFamily="34" charset="0"/>
              <a:ea typeface="ＭＳ Ｐゴシック" panose="020B0600070205080204" pitchFamily="34" charset="-128"/>
              <a:cs typeface="Calibri" panose="020F0502020204030204" pitchFamily="34" charset="0"/>
            </a:endParaRPr>
          </a:p>
          <a:p>
            <a:pPr eaLnBrk="1" hangingPunct="1">
              <a:buFontTx/>
              <a:buNone/>
              <a:tabLst>
                <a:tab pos="2173288" algn="l"/>
              </a:tabLst>
            </a:pP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Initially:           6.00	  10.00	                   0.00</a:t>
            </a:r>
          </a:p>
          <a:p>
            <a:pPr eaLnBrk="1" hangingPunct="1">
              <a:buFontTx/>
              <a:buNone/>
              <a:tabLst>
                <a:tab pos="2173288" algn="l"/>
              </a:tabLst>
            </a:pPr>
            <a:r>
              <a:rPr lang="en-US" altLang="ar-JO" sz="2400" u="sng" dirty="0">
                <a:latin typeface="Calibri" panose="020F0502020204030204" pitchFamily="34" charset="0"/>
                <a:ea typeface="ＭＳ Ｐゴシック" panose="020B0600070205080204" pitchFamily="34" charset="-128"/>
                <a:cs typeface="Calibri" panose="020F0502020204030204" pitchFamily="34" charset="0"/>
              </a:rPr>
              <a:t>Change:        – 4.00        – 4.00 	     + 4.00  </a:t>
            </a:r>
          </a:p>
          <a:p>
            <a:pPr eaLnBrk="1" hangingPunct="1">
              <a:buFontTx/>
              <a:buNone/>
              <a:tabLst>
                <a:tab pos="2173288" algn="l"/>
              </a:tabLst>
            </a:pP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Equilibrium:   </a:t>
            </a:r>
            <a:r>
              <a:rPr lang="en-US" altLang="ar-JO" sz="2400" dirty="0">
                <a:solidFill>
                  <a:srgbClr val="C00000"/>
                </a:solidFill>
                <a:latin typeface="Calibri" panose="020F0502020204030204" pitchFamily="34" charset="0"/>
                <a:ea typeface="ＭＳ Ｐゴシック" panose="020B0600070205080204" pitchFamily="34" charset="-128"/>
                <a:cs typeface="Calibri" panose="020F0502020204030204" pitchFamily="34" charset="0"/>
              </a:rPr>
              <a:t>2.00            6.00		     4.00</a:t>
            </a:r>
          </a:p>
          <a:p>
            <a:pPr eaLnBrk="1" hangingPunct="1">
              <a:buFontTx/>
              <a:buNone/>
              <a:tabLst>
                <a:tab pos="2173288" algn="l"/>
              </a:tabLst>
            </a:pPr>
            <a:endParaRPr lang="en-US" altLang="ar-JO" sz="2400" dirty="0">
              <a:latin typeface="Calibri" panose="020F0502020204030204" pitchFamily="34" charset="0"/>
              <a:ea typeface="ＭＳ Ｐゴシック" panose="020B0600070205080204" pitchFamily="34" charset="-128"/>
              <a:cs typeface="Calibri" panose="020F0502020204030204" pitchFamily="34" charset="0"/>
            </a:endParaRPr>
          </a:p>
          <a:p>
            <a:pPr eaLnBrk="1" hangingPunct="1">
              <a:buFontTx/>
              <a:buNone/>
              <a:tabLst>
                <a:tab pos="2173288" algn="l"/>
              </a:tabLst>
            </a:pPr>
            <a:endParaRPr lang="en-US" altLang="ar-JO" sz="2400" dirty="0">
              <a:latin typeface="Calibri" panose="020F0502020204030204" pitchFamily="34" charset="0"/>
              <a:ea typeface="ＭＳ Ｐゴシック" panose="020B0600070205080204" pitchFamily="34" charset="-128"/>
              <a:cs typeface="Calibri" panose="020F0502020204030204" pitchFamily="34" charset="0"/>
            </a:endParaRPr>
          </a:p>
          <a:p>
            <a:pPr eaLnBrk="1" hangingPunct="1">
              <a:buFontTx/>
              <a:buNone/>
              <a:tabLst>
                <a:tab pos="2173288" algn="l"/>
              </a:tabLst>
            </a:pP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			</a:t>
            </a:r>
          </a:p>
          <a:p>
            <a:pPr eaLnBrk="1" hangingPunct="1">
              <a:buFontTx/>
              <a:buNone/>
              <a:tabLst>
                <a:tab pos="2173288" algn="l"/>
              </a:tabLst>
            </a:pP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			        </a:t>
            </a:r>
            <a:r>
              <a:rPr lang="en-US" altLang="ar-JO" sz="2400" dirty="0">
                <a:solidFill>
                  <a:srgbClr val="009900"/>
                </a:solidFill>
                <a:latin typeface="Calibri" panose="020F0502020204030204" pitchFamily="34" charset="0"/>
                <a:ea typeface="ＭＳ Ｐゴシック" panose="020B0600070205080204" pitchFamily="34" charset="-128"/>
                <a:cs typeface="Calibri" panose="020F0502020204030204" pitchFamily="34" charset="0"/>
              </a:rPr>
              <a:t>K = 1/3 = 0.3333</a:t>
            </a:r>
          </a:p>
        </p:txBody>
      </p:sp>
      <p:sp>
        <p:nvSpPr>
          <p:cNvPr id="57347"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ar-JO" sz="1000">
                <a:solidFill>
                  <a:schemeClr val="tx1"/>
                </a:solidFill>
                <a:cs typeface="Arial" panose="020B0604020202020204" pitchFamily="34" charset="0"/>
              </a:rPr>
              <a:t>Copyright © Cengage Learning. All rights reserved</a:t>
            </a:r>
          </a:p>
        </p:txBody>
      </p:sp>
      <p:sp>
        <p:nvSpPr>
          <p:cNvPr id="57348"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64889F45-0940-4659-9EED-854230C6166E}" type="slidenum">
              <a:rPr lang="en-US" altLang="ar-JO" sz="1000">
                <a:solidFill>
                  <a:schemeClr val="tx1"/>
                </a:solidFill>
                <a:cs typeface="Arial" panose="020B0604020202020204" pitchFamily="34" charset="0"/>
              </a:rPr>
              <a:pPr>
                <a:spcBef>
                  <a:spcPct val="0"/>
                </a:spcBef>
                <a:buClrTx/>
                <a:buFontTx/>
                <a:buNone/>
              </a:pPr>
              <a:t>26</a:t>
            </a:fld>
            <a:endParaRPr lang="en-US" altLang="ar-JO" sz="1000">
              <a:solidFill>
                <a:schemeClr val="tx1"/>
              </a:solidFill>
              <a:cs typeface="Arial" panose="020B0604020202020204" pitchFamily="34" charset="0"/>
            </a:endParaRPr>
          </a:p>
        </p:txBody>
      </p:sp>
      <p:sp>
        <p:nvSpPr>
          <p:cNvPr id="57349" name="Rectangle 3"/>
          <p:cNvSpPr>
            <a:spLocks noChangeArrowheads="1"/>
          </p:cNvSpPr>
          <p:nvPr/>
        </p:nvSpPr>
        <p:spPr bwMode="auto">
          <a:xfrm>
            <a:off x="0" y="3051175"/>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endParaRPr lang="ar-JO" altLang="ar-JO" sz="2400">
              <a:solidFill>
                <a:schemeClr val="tx1"/>
              </a:solidFill>
              <a:cs typeface="Arial" panose="020B0604020202020204" pitchFamily="34" charset="0"/>
            </a:endParaRPr>
          </a:p>
        </p:txBody>
      </p:sp>
      <p:sp>
        <p:nvSpPr>
          <p:cNvPr id="57350" name="Rectangle 4"/>
          <p:cNvSpPr>
            <a:spLocks noChangeArrowheads="1"/>
          </p:cNvSpPr>
          <p:nvPr/>
        </p:nvSpPr>
        <p:spPr bwMode="auto">
          <a:xfrm>
            <a:off x="0" y="3051175"/>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endParaRPr lang="ar-JO" altLang="ar-JO" sz="2400">
              <a:solidFill>
                <a:schemeClr val="tx1"/>
              </a:solidFill>
              <a:cs typeface="Arial" panose="020B0604020202020204" pitchFamily="34" charset="0"/>
            </a:endParaRPr>
          </a:p>
        </p:txBody>
      </p:sp>
      <p:sp>
        <p:nvSpPr>
          <p:cNvPr id="57351" name="Rectangle 5"/>
          <p:cNvSpPr>
            <a:spLocks noChangeArrowheads="1"/>
          </p:cNvSpPr>
          <p:nvPr/>
        </p:nvSpPr>
        <p:spPr bwMode="auto">
          <a:xfrm>
            <a:off x="0" y="2717800"/>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endParaRPr lang="ar-JO" altLang="ar-JO" sz="2400">
              <a:solidFill>
                <a:schemeClr val="tx1"/>
              </a:solidFill>
              <a:cs typeface="Arial" panose="020B0604020202020204" pitchFamily="34" charset="0"/>
            </a:endParaRPr>
          </a:p>
        </p:txBody>
      </p:sp>
      <p:sp>
        <p:nvSpPr>
          <p:cNvPr id="57352" name="Rectangle 6"/>
          <p:cNvSpPr>
            <a:spLocks noChangeArrowheads="1"/>
          </p:cNvSpPr>
          <p:nvPr/>
        </p:nvSpPr>
        <p:spPr bwMode="auto">
          <a:xfrm>
            <a:off x="0" y="2717800"/>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endParaRPr lang="ar-JO" altLang="ar-JO" sz="2400">
              <a:solidFill>
                <a:schemeClr val="tx1"/>
              </a:solidFill>
              <a:cs typeface="Arial" panose="020B0604020202020204" pitchFamily="34" charset="0"/>
            </a:endParaRPr>
          </a:p>
        </p:txBody>
      </p:sp>
      <p:grpSp>
        <p:nvGrpSpPr>
          <p:cNvPr id="57353" name="Group 8"/>
          <p:cNvGrpSpPr>
            <a:grpSpLocks/>
          </p:cNvGrpSpPr>
          <p:nvPr/>
        </p:nvGrpSpPr>
        <p:grpSpPr bwMode="auto">
          <a:xfrm>
            <a:off x="4159250" y="1423988"/>
            <a:ext cx="533400" cy="228600"/>
            <a:chOff x="3408" y="288"/>
            <a:chExt cx="288" cy="192"/>
          </a:xfrm>
        </p:grpSpPr>
        <p:grpSp>
          <p:nvGrpSpPr>
            <p:cNvPr id="57356" name="Group 9"/>
            <p:cNvGrpSpPr>
              <a:grpSpLocks/>
            </p:cNvGrpSpPr>
            <p:nvPr/>
          </p:nvGrpSpPr>
          <p:grpSpPr bwMode="auto">
            <a:xfrm>
              <a:off x="3408" y="288"/>
              <a:ext cx="288" cy="48"/>
              <a:chOff x="3408" y="288"/>
              <a:chExt cx="288" cy="48"/>
            </a:xfrm>
          </p:grpSpPr>
          <p:sp>
            <p:nvSpPr>
              <p:cNvPr id="57360" name="Line 10"/>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57361" name="Line 11"/>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nvGrpSpPr>
            <p:cNvPr id="57357" name="Group 12"/>
            <p:cNvGrpSpPr>
              <a:grpSpLocks/>
            </p:cNvGrpSpPr>
            <p:nvPr/>
          </p:nvGrpSpPr>
          <p:grpSpPr bwMode="auto">
            <a:xfrm flipH="1" flipV="1">
              <a:off x="3408" y="432"/>
              <a:ext cx="288" cy="48"/>
              <a:chOff x="3408" y="288"/>
              <a:chExt cx="288" cy="48"/>
            </a:xfrm>
          </p:grpSpPr>
          <p:sp>
            <p:nvSpPr>
              <p:cNvPr id="57358" name="Line 13"/>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57359" name="Line 14"/>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sp>
        <p:nvSpPr>
          <p:cNvPr id="57354" name="Rectangle 15"/>
          <p:cNvSpPr>
            <a:spLocks noChangeArrowheads="1"/>
          </p:cNvSpPr>
          <p:nvPr/>
        </p:nvSpPr>
        <p:spPr bwMode="auto">
          <a:xfrm>
            <a:off x="0" y="-2301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endParaRPr lang="ar-JO" altLang="ar-JO" sz="2400">
              <a:solidFill>
                <a:schemeClr val="tx1"/>
              </a:solidFill>
              <a:cs typeface="Arial" panose="020B0604020202020204" pitchFamily="34" charset="0"/>
            </a:endParaRPr>
          </a:p>
        </p:txBody>
      </p:sp>
      <p:graphicFrame>
        <p:nvGraphicFramePr>
          <p:cNvPr id="57355" name="Object 26"/>
          <p:cNvGraphicFramePr>
            <a:graphicFrameLocks noChangeAspect="1"/>
          </p:cNvGraphicFramePr>
          <p:nvPr/>
        </p:nvGraphicFramePr>
        <p:xfrm>
          <a:off x="1552575" y="3181350"/>
          <a:ext cx="4537075" cy="781050"/>
        </p:xfrm>
        <a:graphic>
          <a:graphicData uri="http://schemas.openxmlformats.org/presentationml/2006/ole">
            <mc:AlternateContent xmlns:mc="http://schemas.openxmlformats.org/markup-compatibility/2006">
              <mc:Choice xmlns:v="urn:schemas-microsoft-com:vml" Requires="v">
                <p:oleObj name="Equation" r:id="rId3" imgW="6362700" imgH="1092200" progId="Equation.BREE5">
                  <p:embed/>
                </p:oleObj>
              </mc:Choice>
              <mc:Fallback>
                <p:oleObj name="Equation" r:id="rId3" imgW="6362700" imgH="1092200" progId="Equation.BREE5">
                  <p:embed/>
                  <p:pic>
                    <p:nvPicPr>
                      <p:cNvPr id="57355"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2575" y="3181350"/>
                        <a:ext cx="45370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46119">
                                            <p:txEl>
                                              <p:pRg st="7" end="7"/>
                                            </p:txEl>
                                          </p:spTgt>
                                        </p:tgtEl>
                                        <p:attrNameLst>
                                          <p:attrName>style.visibility</p:attrName>
                                        </p:attrNameLst>
                                      </p:cBhvr>
                                      <p:to>
                                        <p:strVal val="visible"/>
                                      </p:to>
                                    </p:set>
                                    <p:animEffect transition="in" filter="wipe(left)">
                                      <p:cBhvr>
                                        <p:cTn id="7" dur="2000"/>
                                        <p:tgtEl>
                                          <p:spTgt spid="3461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ar-JO" dirty="0"/>
              <a:t>At equilibrium: [C] = 3.0M</a:t>
            </a:r>
            <a:endParaRPr lang="ar-JO" altLang="ar-JO" dirty="0"/>
          </a:p>
        </p:txBody>
      </p:sp>
      <p:sp>
        <p:nvSpPr>
          <p:cNvPr id="6656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584" t="-1200"/>
            </a:stretch>
          </a:blipFill>
        </p:spPr>
        <p:txBody>
          <a:bodyPr/>
          <a:lstStyle/>
          <a:p>
            <a:pPr marL="0" indent="0">
              <a:buNone/>
            </a:pPr>
            <a:r>
              <a:rPr lang="ar-JO" sz="2400" dirty="0"/>
              <a:t> </a:t>
            </a:r>
          </a:p>
        </p:txBody>
      </p:sp>
      <p:grpSp>
        <p:nvGrpSpPr>
          <p:cNvPr id="59396" name="Group 5"/>
          <p:cNvGrpSpPr>
            <a:grpSpLocks/>
          </p:cNvGrpSpPr>
          <p:nvPr/>
        </p:nvGrpSpPr>
        <p:grpSpPr bwMode="auto">
          <a:xfrm>
            <a:off x="4786313" y="2349500"/>
            <a:ext cx="852487" cy="228600"/>
            <a:chOff x="3408" y="288"/>
            <a:chExt cx="288" cy="192"/>
          </a:xfrm>
        </p:grpSpPr>
        <p:grpSp>
          <p:nvGrpSpPr>
            <p:cNvPr id="59397" name="Group 6"/>
            <p:cNvGrpSpPr>
              <a:grpSpLocks/>
            </p:cNvGrpSpPr>
            <p:nvPr/>
          </p:nvGrpSpPr>
          <p:grpSpPr bwMode="auto">
            <a:xfrm>
              <a:off x="3408" y="288"/>
              <a:ext cx="288" cy="48"/>
              <a:chOff x="3408" y="288"/>
              <a:chExt cx="288" cy="48"/>
            </a:xfrm>
          </p:grpSpPr>
          <p:sp>
            <p:nvSpPr>
              <p:cNvPr id="59401" name="Line 7"/>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59402" name="Line 8"/>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nvGrpSpPr>
            <p:cNvPr id="59398" name="Group 9"/>
            <p:cNvGrpSpPr>
              <a:grpSpLocks/>
            </p:cNvGrpSpPr>
            <p:nvPr/>
          </p:nvGrpSpPr>
          <p:grpSpPr bwMode="auto">
            <a:xfrm flipH="1" flipV="1">
              <a:off x="3408" y="432"/>
              <a:ext cx="288" cy="48"/>
              <a:chOff x="3408" y="288"/>
              <a:chExt cx="288" cy="48"/>
            </a:xfrm>
          </p:grpSpPr>
          <p:sp>
            <p:nvSpPr>
              <p:cNvPr id="59399" name="Line 10"/>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59400" name="Line 11"/>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63" name="Rectangle 3"/>
          <p:cNvSpPr>
            <a:spLocks noGrp="1" noRot="1" noChangeAspect="1" noMove="1" noResize="1" noEditPoints="1" noAdjustHandles="1" noChangeArrowheads="1" noChangeShapeType="1" noTextEdit="1"/>
          </p:cNvSpPr>
          <p:nvPr>
            <p:ph idx="1"/>
          </p:nvPr>
        </p:nvSpPr>
        <p:spPr>
          <a:xfrm>
            <a:off x="-1" y="1219200"/>
            <a:ext cx="9144001" cy="6019800"/>
          </a:xfrm>
          <a:blipFill rotWithShape="0">
            <a:blip r:embed="rId3"/>
            <a:stretch>
              <a:fillRect l="-1000" t="-810"/>
            </a:stretch>
          </a:blipFill>
        </p:spPr>
        <p:txBody>
          <a:bodyPr/>
          <a:lstStyle/>
          <a:p>
            <a:pPr marL="0" indent="0">
              <a:buFont typeface="Wingdings" panose="05000000000000000000" pitchFamily="2" charset="2"/>
              <a:buNone/>
              <a:defRPr/>
            </a:pPr>
            <a:r>
              <a:rPr lang="ar-JO">
                <a:noFill/>
              </a:rPr>
              <a:t> </a:t>
            </a:r>
          </a:p>
        </p:txBody>
      </p:sp>
      <p:sp>
        <p:nvSpPr>
          <p:cNvPr id="60419"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11FF33BF-593F-4F7A-8EE5-C09C14EE4AD8}" type="slidenum">
              <a:rPr lang="en-US" altLang="ar-JO" sz="1000">
                <a:solidFill>
                  <a:schemeClr val="tx1"/>
                </a:solidFill>
                <a:cs typeface="Arial" panose="020B0604020202020204" pitchFamily="34" charset="0"/>
              </a:rPr>
              <a:pPr>
                <a:spcBef>
                  <a:spcPct val="0"/>
                </a:spcBef>
                <a:buClrTx/>
                <a:buFontTx/>
                <a:buNone/>
              </a:pPr>
              <a:t>28</a:t>
            </a:fld>
            <a:endParaRPr lang="en-US" altLang="ar-JO" sz="1000">
              <a:solidFill>
                <a:schemeClr val="tx1"/>
              </a:solidFill>
              <a:cs typeface="Arial" panose="020B0604020202020204" pitchFamily="34" charset="0"/>
            </a:endParaRPr>
          </a:p>
        </p:txBody>
      </p:sp>
      <p:grpSp>
        <p:nvGrpSpPr>
          <p:cNvPr id="60420" name="Group 5"/>
          <p:cNvGrpSpPr>
            <a:grpSpLocks/>
          </p:cNvGrpSpPr>
          <p:nvPr/>
        </p:nvGrpSpPr>
        <p:grpSpPr bwMode="auto">
          <a:xfrm>
            <a:off x="5859463" y="3546475"/>
            <a:ext cx="533400" cy="304800"/>
            <a:chOff x="3408" y="288"/>
            <a:chExt cx="288" cy="192"/>
          </a:xfrm>
        </p:grpSpPr>
        <p:grpSp>
          <p:nvGrpSpPr>
            <p:cNvPr id="60421" name="Group 6"/>
            <p:cNvGrpSpPr>
              <a:grpSpLocks/>
            </p:cNvGrpSpPr>
            <p:nvPr/>
          </p:nvGrpSpPr>
          <p:grpSpPr bwMode="auto">
            <a:xfrm>
              <a:off x="3408" y="288"/>
              <a:ext cx="288" cy="48"/>
              <a:chOff x="3408" y="288"/>
              <a:chExt cx="288" cy="48"/>
            </a:xfrm>
          </p:grpSpPr>
          <p:sp>
            <p:nvSpPr>
              <p:cNvPr id="60425" name="Line 7"/>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60426" name="Line 8"/>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nvGrpSpPr>
            <p:cNvPr id="60422" name="Group 9"/>
            <p:cNvGrpSpPr>
              <a:grpSpLocks/>
            </p:cNvGrpSpPr>
            <p:nvPr/>
          </p:nvGrpSpPr>
          <p:grpSpPr bwMode="auto">
            <a:xfrm flipH="1" flipV="1">
              <a:off x="3408" y="432"/>
              <a:ext cx="288" cy="48"/>
              <a:chOff x="3408" y="288"/>
              <a:chExt cx="288" cy="48"/>
            </a:xfrm>
          </p:grpSpPr>
          <p:sp>
            <p:nvSpPr>
              <p:cNvPr id="60423" name="Line 10"/>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60424" name="Line 11"/>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533400"/>
          </a:xfrm>
        </p:spPr>
        <p:txBody>
          <a:bodyPr/>
          <a:lstStyle/>
          <a:p>
            <a:r>
              <a:rPr lang="en-US" sz="2400" i="1" u="sng" dirty="0"/>
              <a:t>Example</a:t>
            </a:r>
            <a:r>
              <a:rPr lang="en-US" dirty="0"/>
              <a:t>:</a:t>
            </a:r>
            <a:endParaRPr lang="ar-JO"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828800"/>
                <a:ext cx="9448800" cy="4876800"/>
              </a:xfrm>
            </p:spPr>
            <p:txBody>
              <a:bodyPr/>
              <a:lstStyle/>
              <a:p>
                <a:pPr marL="0" indent="0">
                  <a:buNone/>
                </a:pPr>
                <a:r>
                  <a:rPr lang="en-US" sz="2400" dirty="0"/>
                  <a:t>Consider the reaction below where the initial concentrations of the reactants are 6.0 M each. </a:t>
                </a:r>
              </a:p>
              <a:p>
                <a:pPr marL="0" indent="0">
                  <a:buNone/>
                </a:pP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                      Fe</a:t>
                </a:r>
                <a:r>
                  <a:rPr lang="en-US" altLang="ar-JO" sz="2400" baseline="30000" dirty="0">
                    <a:latin typeface="Calibri" panose="020F0502020204030204" pitchFamily="34" charset="0"/>
                    <a:ea typeface="ＭＳ Ｐゴシック" panose="020B0600070205080204" pitchFamily="34" charset="-128"/>
                    <a:cs typeface="Calibri" panose="020F0502020204030204" pitchFamily="34" charset="0"/>
                  </a:rPr>
                  <a:t>3+</a:t>
                </a:r>
                <a:r>
                  <a:rPr lang="en-US" altLang="ar-JO" sz="2400" baseline="-25000" dirty="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i="1" baseline="-25000" dirty="0" err="1">
                    <a:latin typeface="Calibri" panose="020F0502020204030204" pitchFamily="34" charset="0"/>
                    <a:ea typeface="ＭＳ Ｐゴシック" panose="020B0600070205080204" pitchFamily="34" charset="-128"/>
                    <a:cs typeface="Calibri" panose="020F0502020204030204" pitchFamily="34" charset="0"/>
                  </a:rPr>
                  <a:t>aq</a:t>
                </a:r>
                <a:r>
                  <a:rPr lang="en-US" altLang="ar-JO" sz="2400" baseline="-25000" dirty="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    +     SCN</a:t>
                </a:r>
                <a:r>
                  <a:rPr lang="en-US" altLang="ar-JO" sz="2400" baseline="30000" dirty="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baseline="-25000" dirty="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i="1" baseline="-25000" dirty="0" err="1">
                    <a:latin typeface="Calibri" panose="020F0502020204030204" pitchFamily="34" charset="0"/>
                    <a:ea typeface="ＭＳ Ｐゴシック" panose="020B0600070205080204" pitchFamily="34" charset="-128"/>
                    <a:cs typeface="Calibri" panose="020F0502020204030204" pitchFamily="34" charset="0"/>
                  </a:rPr>
                  <a:t>aq</a:t>
                </a:r>
                <a:r>
                  <a:rPr lang="en-US" altLang="ar-JO" sz="2400" baseline="-25000" dirty="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                 FeSCN</a:t>
                </a:r>
                <a:r>
                  <a:rPr lang="en-US" altLang="ar-JO" sz="2400" baseline="30000" dirty="0">
                    <a:latin typeface="Calibri" panose="020F0502020204030204" pitchFamily="34" charset="0"/>
                    <a:ea typeface="ＭＳ Ｐゴシック" panose="020B0600070205080204" pitchFamily="34" charset="-128"/>
                    <a:cs typeface="Calibri" panose="020F0502020204030204" pitchFamily="34" charset="0"/>
                  </a:rPr>
                  <a:t>2+</a:t>
                </a:r>
                <a:r>
                  <a:rPr lang="en-US" altLang="ar-JO" sz="2400" baseline="-25000" dirty="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i="1" baseline="-25000" dirty="0" err="1">
                    <a:latin typeface="Calibri" panose="020F0502020204030204" pitchFamily="34" charset="0"/>
                    <a:ea typeface="ＭＳ Ｐゴシック" panose="020B0600070205080204" pitchFamily="34" charset="-128"/>
                    <a:cs typeface="Calibri" panose="020F0502020204030204" pitchFamily="34" charset="0"/>
                  </a:rPr>
                  <a:t>aq</a:t>
                </a:r>
                <a:r>
                  <a:rPr lang="en-US" altLang="ar-JO" sz="2400" baseline="-25000" dirty="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        </a:t>
                </a:r>
                <a:r>
                  <a:rPr lang="en-US" altLang="ar-JO" sz="2400" dirty="0">
                    <a:solidFill>
                      <a:srgbClr val="002060"/>
                    </a:solidFill>
                    <a:latin typeface="Calibri" panose="020F0502020204030204" pitchFamily="34" charset="0"/>
                    <a:ea typeface="ＭＳ Ｐゴシック" panose="020B0600070205080204" pitchFamily="34" charset="-128"/>
                    <a:cs typeface="Calibri" panose="020F0502020204030204" pitchFamily="34" charset="0"/>
                  </a:rPr>
                  <a:t>K=1/3</a:t>
                </a:r>
              </a:p>
              <a:p>
                <a:pPr marL="0" indent="0">
                  <a:buNone/>
                </a:pPr>
                <a:r>
                  <a:rPr lang="en-US" sz="2400" dirty="0"/>
                  <a:t>                    6.0 M             6.0 M                          0</a:t>
                </a:r>
              </a:p>
              <a:p>
                <a:pPr marL="0" indent="0">
                  <a:buNone/>
                </a:pPr>
                <a:r>
                  <a:rPr lang="en-US" sz="2400" dirty="0"/>
                  <a:t>                   (6.0-x)            (6.0-x)                          x</a:t>
                </a:r>
              </a:p>
              <a:p>
                <a:pPr marL="0" indent="0">
                  <a:buNone/>
                </a:pPr>
                <a:r>
                  <a:rPr lang="en-US" sz="2400" dirty="0"/>
                  <a:t>Calculate the equilibrium concentration of </a:t>
                </a:r>
                <a:r>
                  <a:rPr lang="en-US" altLang="ar-JO" sz="2400">
                    <a:latin typeface="Calibri" panose="020F0502020204030204" pitchFamily="34" charset="0"/>
                    <a:ea typeface="ＭＳ Ｐゴシック" panose="020B0600070205080204" pitchFamily="34" charset="-128"/>
                    <a:cs typeface="Calibri" panose="020F0502020204030204" pitchFamily="34" charset="0"/>
                  </a:rPr>
                  <a:t>FeSCN</a:t>
                </a:r>
                <a:r>
                  <a:rPr lang="en-US" altLang="ar-JO" sz="2400" baseline="30000">
                    <a:latin typeface="Calibri" panose="020F0502020204030204" pitchFamily="34" charset="0"/>
                    <a:ea typeface="ＭＳ Ｐゴシック" panose="020B0600070205080204" pitchFamily="34" charset="-128"/>
                    <a:cs typeface="Calibri" panose="020F0502020204030204" pitchFamily="34" charset="0"/>
                  </a:rPr>
                  <a:t>2+</a:t>
                </a:r>
                <a:r>
                  <a:rPr lang="en-US" sz="2400"/>
                  <a:t>?</a:t>
                </a:r>
                <a:endParaRPr lang="en-US" sz="2400" dirty="0"/>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𝐾</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3</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𝑥</m:t>
                          </m:r>
                        </m:num>
                        <m:den>
                          <m:d>
                            <m:dPr>
                              <m:ctrlPr>
                                <a:rPr lang="en-US" sz="2400" b="0" i="1" smtClean="0">
                                  <a:latin typeface="Cambria Math" panose="02040503050406030204" pitchFamily="18" charset="0"/>
                                </a:rPr>
                              </m:ctrlPr>
                            </m:dPr>
                            <m:e>
                              <m:r>
                                <a:rPr lang="en-US" sz="2400" b="0" i="1" smtClean="0">
                                  <a:latin typeface="Cambria Math" panose="02040503050406030204" pitchFamily="18" charset="0"/>
                                </a:rPr>
                                <m:t>6</m:t>
                              </m:r>
                              <m:r>
                                <a:rPr lang="en-US" sz="2400" b="0" i="1" smtClean="0">
                                  <a:latin typeface="Cambria Math" panose="02040503050406030204" pitchFamily="18" charset="0"/>
                                </a:rPr>
                                <m:t>.</m:t>
                              </m:r>
                              <m:r>
                                <a:rPr lang="en-US" sz="2400" b="0" i="1" smtClean="0">
                                  <a:latin typeface="Cambria Math" panose="02040503050406030204" pitchFamily="18" charset="0"/>
                                </a:rPr>
                                <m:t>0</m:t>
                              </m:r>
                              <m:r>
                                <a:rPr lang="en-US" sz="2400" b="0" i="1" smtClean="0">
                                  <a:latin typeface="Cambria Math" panose="02040503050406030204" pitchFamily="18" charset="0"/>
                                </a:rPr>
                                <m:t>−</m:t>
                              </m:r>
                              <m:r>
                                <a:rPr lang="en-US" sz="2400" b="0" i="1" smtClean="0">
                                  <a:latin typeface="Cambria Math" panose="02040503050406030204" pitchFamily="18" charset="0"/>
                                </a:rPr>
                                <m:t>𝑥</m:t>
                              </m:r>
                            </m:e>
                          </m:d>
                          <m:d>
                            <m:dPr>
                              <m:ctrlPr>
                                <a:rPr lang="en-US" sz="2400" b="0" i="1" smtClean="0">
                                  <a:latin typeface="Cambria Math" panose="02040503050406030204" pitchFamily="18" charset="0"/>
                                </a:rPr>
                              </m:ctrlPr>
                            </m:dPr>
                            <m:e>
                              <m:r>
                                <a:rPr lang="en-US" sz="2400" b="0" i="1" smtClean="0">
                                  <a:latin typeface="Cambria Math" panose="02040503050406030204" pitchFamily="18" charset="0"/>
                                </a:rPr>
                                <m:t>6</m:t>
                              </m:r>
                              <m:r>
                                <a:rPr lang="en-US" sz="2400" b="0" i="1" smtClean="0">
                                  <a:latin typeface="Cambria Math" panose="02040503050406030204" pitchFamily="18" charset="0"/>
                                </a:rPr>
                                <m:t>.</m:t>
                              </m:r>
                              <m:r>
                                <a:rPr lang="en-US" sz="2400" b="0" i="1" smtClean="0">
                                  <a:latin typeface="Cambria Math" panose="02040503050406030204" pitchFamily="18" charset="0"/>
                                </a:rPr>
                                <m:t>0</m:t>
                              </m:r>
                              <m:r>
                                <a:rPr lang="en-US" sz="2400" b="0" i="1" smtClean="0">
                                  <a:latin typeface="Cambria Math" panose="02040503050406030204" pitchFamily="18" charset="0"/>
                                </a:rPr>
                                <m:t>−</m:t>
                              </m:r>
                              <m:r>
                                <a:rPr lang="en-US" sz="2400" b="0" i="1" smtClean="0">
                                  <a:latin typeface="Cambria Math" panose="02040503050406030204" pitchFamily="18" charset="0"/>
                                </a:rPr>
                                <m:t>𝑥</m:t>
                              </m:r>
                            </m:e>
                          </m:d>
                        </m:den>
                      </m:f>
                      <m:r>
                        <a:rPr lang="en-US" sz="2400" b="0" i="1" smtClean="0">
                          <a:latin typeface="Cambria Math" panose="02040503050406030204" pitchFamily="18" charset="0"/>
                        </a:rPr>
                        <m:t> </m:t>
                      </m:r>
                    </m:oMath>
                  </m:oMathPara>
                </a14:m>
                <a:endParaRPr lang="en-US" sz="2400" dirty="0"/>
              </a:p>
              <a:p>
                <a:pPr marL="0" indent="0">
                  <a:lnSpc>
                    <a:spcPct val="150000"/>
                  </a:lnSpc>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r>
                        <a:rPr lang="en-US" sz="2400" b="0" i="1" baseline="34000" smtClean="0">
                          <a:latin typeface="Cambria Math" panose="02040503050406030204" pitchFamily="18" charset="0"/>
                        </a:rPr>
                        <m:t>2</m:t>
                      </m:r>
                      <m:r>
                        <a:rPr lang="en-US" sz="2400" b="0" i="1" smtClean="0">
                          <a:latin typeface="Cambria Math" panose="02040503050406030204" pitchFamily="18" charset="0"/>
                        </a:rPr>
                        <m:t>−</m:t>
                      </m:r>
                      <m:r>
                        <a:rPr lang="en-US" sz="2400" b="0" i="1" smtClean="0">
                          <a:latin typeface="Cambria Math" panose="02040503050406030204" pitchFamily="18" charset="0"/>
                        </a:rPr>
                        <m:t>15</m:t>
                      </m:r>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36</m:t>
                      </m:r>
                      <m:r>
                        <a:rPr lang="en-US" sz="2400" b="0" i="1" smtClean="0">
                          <a:latin typeface="Cambria Math" panose="02040503050406030204" pitchFamily="18" charset="0"/>
                        </a:rPr>
                        <m:t>=</m:t>
                      </m:r>
                      <m:r>
                        <a:rPr lang="en-US" sz="2400" b="0" i="1" smtClean="0">
                          <a:latin typeface="Cambria Math" panose="02040503050406030204" pitchFamily="18" charset="0"/>
                        </a:rPr>
                        <m:t>0</m:t>
                      </m:r>
                      <m:r>
                        <a:rPr lang="en-US" sz="2400" b="0" i="1" smtClean="0">
                          <a:latin typeface="Cambria Math" panose="02040503050406030204" pitchFamily="18" charset="0"/>
                        </a:rPr>
                        <m:t>    ;  </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12</m:t>
                          </m:r>
                        </m:e>
                      </m:d>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3</m:t>
                          </m:r>
                        </m:e>
                      </m:d>
                      <m:r>
                        <a:rPr lang="en-US" sz="2400" b="0" i="1" smtClean="0">
                          <a:latin typeface="Cambria Math" panose="02040503050406030204" pitchFamily="18" charset="0"/>
                        </a:rPr>
                        <m:t>=</m:t>
                      </m:r>
                      <m:r>
                        <a:rPr lang="en-US" sz="2400" b="0" i="1" smtClean="0">
                          <a:latin typeface="Cambria Math" panose="02040503050406030204" pitchFamily="18" charset="0"/>
                        </a:rPr>
                        <m:t>0</m:t>
                      </m:r>
                    </m:oMath>
                  </m:oMathPara>
                </a14:m>
                <a:endParaRPr lang="en-US" sz="2400" b="0" dirty="0"/>
              </a:p>
              <a:p>
                <a:pPr marL="0" indent="0">
                  <a:buNone/>
                </a:pPr>
                <a:r>
                  <a:rPr lang="en-US" sz="2400" dirty="0"/>
                  <a:t>So, x=12 (</a:t>
                </a:r>
                <a:r>
                  <a:rPr lang="en-US" sz="2400" dirty="0">
                    <a:solidFill>
                      <a:srgbClr val="C00000"/>
                    </a:solidFill>
                  </a:rPr>
                  <a:t>neglect</a:t>
                </a:r>
                <a:r>
                  <a:rPr lang="en-US" sz="2400" dirty="0"/>
                  <a:t>) and x=3 ….. From which the equilibrium concentration of = x = 3.0 M</a:t>
                </a:r>
              </a:p>
              <a:p>
                <a:pPr marL="0" indent="0">
                  <a:buNone/>
                </a:pPr>
                <a:endParaRPr lang="en-US" sz="2400" dirty="0"/>
              </a:p>
              <a:p>
                <a:pPr marL="0" indent="0">
                  <a:buNone/>
                </a:pPr>
                <a:endParaRPr lang="ar-JO"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828800"/>
                <a:ext cx="9448800" cy="4876800"/>
              </a:xfrm>
              <a:blipFill rotWithShape="0">
                <a:blip r:embed="rId2"/>
                <a:stretch>
                  <a:fillRect l="-968" t="-1000" b="-16625"/>
                </a:stretch>
              </a:blipFill>
            </p:spPr>
            <p:txBody>
              <a:bodyPr/>
              <a:lstStyle/>
              <a:p>
                <a:r>
                  <a:rPr lang="ar-JO">
                    <a:noFill/>
                  </a:rPr>
                  <a:t> </a:t>
                </a:r>
              </a:p>
            </p:txBody>
          </p:sp>
        </mc:Fallback>
      </mc:AlternateContent>
      <p:grpSp>
        <p:nvGrpSpPr>
          <p:cNvPr id="4" name="Group 5"/>
          <p:cNvGrpSpPr>
            <a:grpSpLocks/>
          </p:cNvGrpSpPr>
          <p:nvPr/>
        </p:nvGrpSpPr>
        <p:grpSpPr bwMode="auto">
          <a:xfrm>
            <a:off x="4419600" y="2742127"/>
            <a:ext cx="533400" cy="304800"/>
            <a:chOff x="3408" y="288"/>
            <a:chExt cx="288" cy="192"/>
          </a:xfrm>
        </p:grpSpPr>
        <p:grpSp>
          <p:nvGrpSpPr>
            <p:cNvPr id="5" name="Group 6"/>
            <p:cNvGrpSpPr>
              <a:grpSpLocks/>
            </p:cNvGrpSpPr>
            <p:nvPr/>
          </p:nvGrpSpPr>
          <p:grpSpPr bwMode="auto">
            <a:xfrm>
              <a:off x="3408" y="288"/>
              <a:ext cx="288" cy="48"/>
              <a:chOff x="3408" y="288"/>
              <a:chExt cx="288" cy="48"/>
            </a:xfrm>
          </p:grpSpPr>
          <p:sp>
            <p:nvSpPr>
              <p:cNvPr id="9" name="Line 7"/>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10" name="Line 8"/>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nvGrpSpPr>
            <p:cNvPr id="6" name="Group 9"/>
            <p:cNvGrpSpPr>
              <a:grpSpLocks/>
            </p:cNvGrpSpPr>
            <p:nvPr/>
          </p:nvGrpSpPr>
          <p:grpSpPr bwMode="auto">
            <a:xfrm flipH="1" flipV="1">
              <a:off x="3408" y="432"/>
              <a:ext cx="288" cy="48"/>
              <a:chOff x="3408" y="288"/>
              <a:chExt cx="288" cy="48"/>
            </a:xfrm>
          </p:grpSpPr>
          <p:sp>
            <p:nvSpPr>
              <p:cNvPr id="7" name="Line 10"/>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8" name="Line 11"/>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spTree>
    <p:extLst>
      <p:ext uri="{BB962C8B-B14F-4D97-AF65-F5344CB8AC3E}">
        <p14:creationId xmlns:p14="http://schemas.microsoft.com/office/powerpoint/2010/main" val="83495662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Footer Placeholder 3"/>
          <p:cNvSpPr>
            <a:spLocks noGrp="1"/>
          </p:cNvSpPr>
          <p:nvPr>
            <p:ph type="ftr" sz="quarter" idx="4294967295"/>
          </p:nvPr>
        </p:nvSpPr>
        <p:spPr bwMode="auto">
          <a:xfrm>
            <a:off x="87313" y="6618288"/>
            <a:ext cx="5867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ar-JO" sz="1000">
                <a:solidFill>
                  <a:schemeClr val="tx1"/>
                </a:solidFill>
                <a:cs typeface="Arial" panose="020B0604020202020204" pitchFamily="34" charset="0"/>
              </a:rPr>
              <a:t>Copyright © Cengage Learning. All rights reserved</a:t>
            </a:r>
          </a:p>
        </p:txBody>
      </p:sp>
      <p:sp>
        <p:nvSpPr>
          <p:cNvPr id="13315" name="Slide Number Placeholder 4"/>
          <p:cNvSpPr>
            <a:spLocks noGrp="1"/>
          </p:cNvSpPr>
          <p:nvPr>
            <p:ph type="sldNum" sz="quarter" idx="4294967295"/>
          </p:nvPr>
        </p:nvSpPr>
        <p:spPr bwMode="auto">
          <a:xfrm>
            <a:off x="66294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0D3F7CC0-3C55-4245-A49D-004896BB9D8D}" type="slidenum">
              <a:rPr lang="en-US" altLang="ar-JO" sz="1000">
                <a:solidFill>
                  <a:schemeClr val="tx1"/>
                </a:solidFill>
                <a:cs typeface="Arial" panose="020B0604020202020204" pitchFamily="34" charset="0"/>
              </a:rPr>
              <a:pPr>
                <a:spcBef>
                  <a:spcPct val="0"/>
                </a:spcBef>
                <a:buClrTx/>
                <a:buFontTx/>
                <a:buNone/>
              </a:pPr>
              <a:t>3</a:t>
            </a:fld>
            <a:endParaRPr lang="en-US" altLang="ar-JO" sz="1000">
              <a:solidFill>
                <a:schemeClr val="tx1"/>
              </a:solidFill>
              <a:cs typeface="Arial" panose="020B0604020202020204" pitchFamily="34" charset="0"/>
            </a:endParaRPr>
          </a:p>
        </p:txBody>
      </p:sp>
      <p:sp>
        <p:nvSpPr>
          <p:cNvPr id="13316" name="Rectangle 2"/>
          <p:cNvSpPr>
            <a:spLocks noGrp="1" noChangeArrowheads="1"/>
          </p:cNvSpPr>
          <p:nvPr>
            <p:ph type="title"/>
          </p:nvPr>
        </p:nvSpPr>
        <p:spPr/>
        <p:txBody>
          <a:bodyPr/>
          <a:lstStyle/>
          <a:p>
            <a:pPr eaLnBrk="1" hangingPunct="1">
              <a:spcBef>
                <a:spcPct val="20000"/>
              </a:spcBef>
            </a:pPr>
            <a:r>
              <a:rPr lang="en-US" altLang="ar-JO" sz="2800">
                <a:latin typeface="Calibri" panose="020F0502020204030204" pitchFamily="34" charset="0"/>
                <a:ea typeface="ＭＳ Ｐゴシック" panose="020B0600070205080204" pitchFamily="34" charset="-128"/>
                <a:cs typeface="Calibri" panose="020F0502020204030204" pitchFamily="34" charset="0"/>
              </a:rPr>
              <a:t>The Changes with Time in the Rates of Forward and Reverse Reactions</a:t>
            </a:r>
          </a:p>
        </p:txBody>
      </p:sp>
      <p:sp>
        <p:nvSpPr>
          <p:cNvPr id="13317" name="Rectangle 3"/>
          <p:cNvSpPr>
            <a:spLocks noChangeArrowheads="1"/>
          </p:cNvSpPr>
          <p:nvPr/>
        </p:nvSpPr>
        <p:spPr bwMode="auto">
          <a:xfrm>
            <a:off x="0" y="3041650"/>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endParaRPr lang="ar-JO" altLang="ar-JO" sz="2400">
              <a:solidFill>
                <a:schemeClr val="tx1"/>
              </a:solidFill>
              <a:cs typeface="Arial" panose="020B0604020202020204" pitchFamily="34" charset="0"/>
            </a:endParaRPr>
          </a:p>
        </p:txBody>
      </p:sp>
      <p:pic>
        <p:nvPicPr>
          <p:cNvPr id="13318"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00113" y="2590800"/>
            <a:ext cx="73437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3"/>
          <p:cNvSpPr>
            <a:spLocks noGrp="1" noChangeArrowheads="1"/>
          </p:cNvSpPr>
          <p:nvPr>
            <p:ph type="title"/>
          </p:nvPr>
        </p:nvSpPr>
        <p:spPr/>
        <p:txBody>
          <a:bodyPr/>
          <a:lstStyle/>
          <a:p>
            <a:pPr eaLnBrk="1" hangingPunct="1">
              <a:spcBef>
                <a:spcPct val="20000"/>
              </a:spcBef>
            </a:pPr>
            <a:r>
              <a:rPr lang="en-US" altLang="ar-JO" sz="2400">
                <a:latin typeface="Calibri" panose="020F0502020204030204" pitchFamily="34" charset="0"/>
                <a:ea typeface="ＭＳ Ｐゴシック" panose="020B0600070205080204" pitchFamily="34" charset="-128"/>
                <a:cs typeface="Calibri" panose="020F0502020204030204" pitchFamily="34" charset="0"/>
              </a:rPr>
              <a:t>Reaction Quotient, </a:t>
            </a:r>
            <a:r>
              <a:rPr lang="en-US" altLang="ar-JO" sz="2400" i="1">
                <a:latin typeface="Calibri" panose="020F0502020204030204" pitchFamily="34" charset="0"/>
                <a:ea typeface="ＭＳ Ｐゴシック" panose="020B0600070205080204" pitchFamily="34" charset="-128"/>
                <a:cs typeface="Calibri" panose="020F0502020204030204" pitchFamily="34" charset="0"/>
              </a:rPr>
              <a:t>Q</a:t>
            </a:r>
          </a:p>
        </p:txBody>
      </p:sp>
      <p:sp>
        <p:nvSpPr>
          <p:cNvPr id="54275" name="Rectangle 2"/>
          <p:cNvSpPr>
            <a:spLocks noGrp="1" noRot="1" noChangeAspect="1" noMove="1" noResize="1" noEditPoints="1" noAdjustHandles="1" noChangeArrowheads="1" noChangeShapeType="1" noTextEdit="1"/>
          </p:cNvSpPr>
          <p:nvPr>
            <p:ph idx="1"/>
          </p:nvPr>
        </p:nvSpPr>
        <p:spPr>
          <a:xfrm>
            <a:off x="0" y="1993900"/>
            <a:ext cx="9144000" cy="4852988"/>
          </a:xfrm>
          <a:blipFill rotWithShape="0">
            <a:blip r:embed="rId3"/>
            <a:stretch>
              <a:fillRect l="-867" t="-1005"/>
            </a:stretch>
          </a:blipFill>
        </p:spPr>
        <p:txBody>
          <a:bodyPr/>
          <a:lstStyle/>
          <a:p>
            <a:pPr marL="0" indent="0">
              <a:buFont typeface="Wingdings" panose="05000000000000000000" pitchFamily="2" charset="2"/>
              <a:buNone/>
              <a:defRPr/>
            </a:pPr>
            <a:r>
              <a:rPr lang="ar-JO" dirty="0">
                <a:noFill/>
              </a:rPr>
              <a:t> </a:t>
            </a:r>
          </a:p>
        </p:txBody>
      </p:sp>
      <p:sp>
        <p:nvSpPr>
          <p:cNvPr id="64516"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ar-JO" sz="1000">
                <a:solidFill>
                  <a:schemeClr val="tx1"/>
                </a:solidFill>
                <a:cs typeface="Arial" panose="020B0604020202020204" pitchFamily="34" charset="0"/>
              </a:rPr>
              <a:t>Copyright © Cengage Learning. All rights reserved</a:t>
            </a:r>
          </a:p>
        </p:txBody>
      </p:sp>
      <p:sp>
        <p:nvSpPr>
          <p:cNvPr id="64517"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98861F82-33D6-40F0-BEF0-6707641D25B4}" type="slidenum">
              <a:rPr lang="en-US" altLang="ar-JO" sz="1000">
                <a:solidFill>
                  <a:schemeClr val="tx1"/>
                </a:solidFill>
                <a:cs typeface="Arial" panose="020B0604020202020204" pitchFamily="34" charset="0"/>
              </a:rPr>
              <a:pPr>
                <a:spcBef>
                  <a:spcPct val="0"/>
                </a:spcBef>
                <a:buClrTx/>
                <a:buFontTx/>
                <a:buNone/>
              </a:pPr>
              <a:t>30</a:t>
            </a:fld>
            <a:endParaRPr lang="en-US" altLang="ar-JO" sz="1000">
              <a:solidFill>
                <a:schemeClr val="tx1"/>
              </a:solidFill>
              <a:cs typeface="Arial" panose="020B0604020202020204" pitchFamily="34" charset="0"/>
            </a:endParaRPr>
          </a:p>
        </p:txBody>
      </p:sp>
      <p:sp>
        <p:nvSpPr>
          <p:cNvPr id="64518" name="Rectangle 4"/>
          <p:cNvSpPr>
            <a:spLocks noChangeArrowheads="1"/>
          </p:cNvSpPr>
          <p:nvPr/>
        </p:nvSpPr>
        <p:spPr bwMode="auto">
          <a:xfrm>
            <a:off x="0" y="3051175"/>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endParaRPr lang="ar-JO" altLang="ar-JO" sz="2400">
              <a:solidFill>
                <a:schemeClr val="tx1"/>
              </a:solidFill>
              <a:cs typeface="Arial" panose="020B0604020202020204" pitchFamily="34" charset="0"/>
            </a:endParaRPr>
          </a:p>
        </p:txBody>
      </p:sp>
      <p:sp>
        <p:nvSpPr>
          <p:cNvPr id="64519" name="Rectangle 5"/>
          <p:cNvSpPr>
            <a:spLocks noChangeArrowheads="1"/>
          </p:cNvSpPr>
          <p:nvPr/>
        </p:nvSpPr>
        <p:spPr bwMode="auto">
          <a:xfrm>
            <a:off x="0" y="3051175"/>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endParaRPr lang="ar-JO" altLang="ar-JO" sz="2400">
              <a:solidFill>
                <a:schemeClr val="tx1"/>
              </a:solidFill>
              <a:cs typeface="Arial" panose="020B0604020202020204" pitchFamily="34" charset="0"/>
            </a:endParaRPr>
          </a:p>
        </p:txBody>
      </p:sp>
      <p:grpSp>
        <p:nvGrpSpPr>
          <p:cNvPr id="64520" name="Group 5"/>
          <p:cNvGrpSpPr>
            <a:grpSpLocks/>
          </p:cNvGrpSpPr>
          <p:nvPr/>
        </p:nvGrpSpPr>
        <p:grpSpPr bwMode="auto">
          <a:xfrm>
            <a:off x="3746500" y="3359150"/>
            <a:ext cx="533400" cy="304800"/>
            <a:chOff x="3408" y="288"/>
            <a:chExt cx="288" cy="192"/>
          </a:xfrm>
        </p:grpSpPr>
        <p:grpSp>
          <p:nvGrpSpPr>
            <p:cNvPr id="64521" name="Group 6"/>
            <p:cNvGrpSpPr>
              <a:grpSpLocks/>
            </p:cNvGrpSpPr>
            <p:nvPr/>
          </p:nvGrpSpPr>
          <p:grpSpPr bwMode="auto">
            <a:xfrm>
              <a:off x="3408" y="288"/>
              <a:ext cx="288" cy="48"/>
              <a:chOff x="3408" y="288"/>
              <a:chExt cx="288" cy="48"/>
            </a:xfrm>
          </p:grpSpPr>
          <p:sp>
            <p:nvSpPr>
              <p:cNvPr id="64525" name="Line 7"/>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64526" name="Line 8"/>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nvGrpSpPr>
            <p:cNvPr id="64522" name="Group 9"/>
            <p:cNvGrpSpPr>
              <a:grpSpLocks/>
            </p:cNvGrpSpPr>
            <p:nvPr/>
          </p:nvGrpSpPr>
          <p:grpSpPr bwMode="auto">
            <a:xfrm flipH="1" flipV="1">
              <a:off x="3408" y="432"/>
              <a:ext cx="288" cy="48"/>
              <a:chOff x="3408" y="288"/>
              <a:chExt cx="288" cy="48"/>
            </a:xfrm>
          </p:grpSpPr>
          <p:sp>
            <p:nvSpPr>
              <p:cNvPr id="64523" name="Line 10"/>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64524" name="Line 11"/>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Footer Placeholder 3"/>
          <p:cNvSpPr>
            <a:spLocks noGrp="1"/>
          </p:cNvSpPr>
          <p:nvPr>
            <p:ph type="ftr" sz="quarter" idx="4294967295"/>
          </p:nvPr>
        </p:nvSpPr>
        <p:spPr bwMode="auto">
          <a:xfrm>
            <a:off x="87313" y="6618288"/>
            <a:ext cx="5867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ar-JO" sz="1000">
                <a:solidFill>
                  <a:schemeClr val="tx1"/>
                </a:solidFill>
                <a:cs typeface="Arial" panose="020B0604020202020204" pitchFamily="34" charset="0"/>
              </a:rPr>
              <a:t>Copyright © Cengage Learning. All rights reserved</a:t>
            </a:r>
          </a:p>
        </p:txBody>
      </p:sp>
      <p:sp>
        <p:nvSpPr>
          <p:cNvPr id="66563" name="Slide Number Placeholder 4"/>
          <p:cNvSpPr>
            <a:spLocks noGrp="1"/>
          </p:cNvSpPr>
          <p:nvPr>
            <p:ph type="sldNum" sz="quarter" idx="4294967295"/>
          </p:nvPr>
        </p:nvSpPr>
        <p:spPr bwMode="auto">
          <a:xfrm>
            <a:off x="66294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C3CDC7D8-A0BE-4D74-B67A-4E3CEE3AB6D1}" type="slidenum">
              <a:rPr lang="en-US" altLang="ar-JO" sz="1000">
                <a:solidFill>
                  <a:schemeClr val="tx1"/>
                </a:solidFill>
                <a:cs typeface="Arial" panose="020B0604020202020204" pitchFamily="34" charset="0"/>
              </a:rPr>
              <a:pPr>
                <a:spcBef>
                  <a:spcPct val="0"/>
                </a:spcBef>
                <a:buClrTx/>
                <a:buFontTx/>
                <a:buNone/>
              </a:pPr>
              <a:t>31</a:t>
            </a:fld>
            <a:endParaRPr lang="en-US" altLang="ar-JO" sz="1000">
              <a:solidFill>
                <a:schemeClr val="tx1"/>
              </a:solidFill>
              <a:cs typeface="Arial" panose="020B0604020202020204" pitchFamily="34" charset="0"/>
            </a:endParaRPr>
          </a:p>
        </p:txBody>
      </p:sp>
      <p:sp>
        <p:nvSpPr>
          <p:cNvPr id="66564" name="Rectangle 2"/>
          <p:cNvSpPr>
            <a:spLocks noGrp="1" noChangeArrowheads="1"/>
          </p:cNvSpPr>
          <p:nvPr>
            <p:ph type="title"/>
          </p:nvPr>
        </p:nvSpPr>
        <p:spPr/>
        <p:txBody>
          <a:bodyPr/>
          <a:lstStyle/>
          <a:p>
            <a:pPr eaLnBrk="1" hangingPunct="1">
              <a:spcBef>
                <a:spcPct val="20000"/>
              </a:spcBef>
            </a:pPr>
            <a:r>
              <a:rPr lang="en-US" altLang="ar-JO" sz="2800">
                <a:latin typeface="Calibri" panose="020F0502020204030204" pitchFamily="34" charset="0"/>
                <a:ea typeface="ＭＳ Ｐゴシック" panose="020B0600070205080204" pitchFamily="34" charset="-128"/>
                <a:cs typeface="Calibri" panose="020F0502020204030204" pitchFamily="34" charset="0"/>
              </a:rPr>
              <a:t>The Changes with Time in the Rates of Forward and Reverse Reactions</a:t>
            </a:r>
          </a:p>
        </p:txBody>
      </p:sp>
      <p:sp>
        <p:nvSpPr>
          <p:cNvPr id="66565" name="Rectangle 3"/>
          <p:cNvSpPr>
            <a:spLocks noChangeArrowheads="1"/>
          </p:cNvSpPr>
          <p:nvPr/>
        </p:nvSpPr>
        <p:spPr bwMode="auto">
          <a:xfrm>
            <a:off x="0" y="3041650"/>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endParaRPr lang="ar-JO" altLang="ar-JO" sz="2400">
              <a:solidFill>
                <a:schemeClr val="tx1"/>
              </a:solidFill>
              <a:cs typeface="Arial" panose="020B0604020202020204" pitchFamily="34" charset="0"/>
            </a:endParaRPr>
          </a:p>
        </p:txBody>
      </p:sp>
      <p:pic>
        <p:nvPicPr>
          <p:cNvPr id="66566"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00113" y="2590800"/>
            <a:ext cx="73437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3"/>
          <p:cNvSpPr>
            <a:spLocks noGrp="1" noChangeArrowheads="1"/>
          </p:cNvSpPr>
          <p:nvPr>
            <p:ph type="title"/>
          </p:nvPr>
        </p:nvSpPr>
        <p:spPr/>
        <p:txBody>
          <a:bodyPr/>
          <a:lstStyle/>
          <a:p>
            <a:pPr eaLnBrk="1" hangingPunct="1">
              <a:spcBef>
                <a:spcPct val="20000"/>
              </a:spcBef>
            </a:pPr>
            <a:r>
              <a:rPr lang="en-US" altLang="ar-JO" sz="2400">
                <a:latin typeface="Calibri" panose="020F0502020204030204" pitchFamily="34" charset="0"/>
                <a:ea typeface="ＭＳ Ｐゴシック" panose="020B0600070205080204" pitchFamily="34" charset="-128"/>
                <a:cs typeface="Calibri" panose="020F0502020204030204" pitchFamily="34" charset="0"/>
              </a:rPr>
              <a:t>Reaction Quotient, </a:t>
            </a:r>
            <a:r>
              <a:rPr lang="en-US" altLang="ar-JO" sz="2400" i="1">
                <a:latin typeface="Calibri" panose="020F0502020204030204" pitchFamily="34" charset="0"/>
                <a:ea typeface="ＭＳ Ｐゴシック" panose="020B0600070205080204" pitchFamily="34" charset="-128"/>
                <a:cs typeface="Calibri" panose="020F0502020204030204" pitchFamily="34" charset="0"/>
              </a:rPr>
              <a:t>Q</a:t>
            </a:r>
          </a:p>
        </p:txBody>
      </p:sp>
      <p:sp>
        <p:nvSpPr>
          <p:cNvPr id="68611" name="Rectangle 2"/>
          <p:cNvSpPr>
            <a:spLocks noGrp="1" noChangeArrowheads="1"/>
          </p:cNvSpPr>
          <p:nvPr>
            <p:ph idx="1"/>
          </p:nvPr>
        </p:nvSpPr>
        <p:spPr>
          <a:xfrm>
            <a:off x="0" y="2133600"/>
            <a:ext cx="9144000" cy="4572000"/>
          </a:xfrm>
        </p:spPr>
        <p:txBody>
          <a:bodyPr/>
          <a:lstStyle/>
          <a:p>
            <a:pPr marL="465138" indent="-465138" eaLnBrk="1" hangingPunct="1"/>
            <a:r>
              <a:rPr lang="en-US" altLang="ar-JO" sz="2400">
                <a:solidFill>
                  <a:srgbClr val="0000FF"/>
                </a:solidFill>
                <a:latin typeface="Calibri" panose="020F0502020204030204" pitchFamily="34" charset="0"/>
                <a:ea typeface="ＭＳ Ｐゴシック" panose="020B0600070205080204" pitchFamily="34" charset="-128"/>
                <a:cs typeface="Calibri" panose="020F0502020204030204" pitchFamily="34" charset="0"/>
              </a:rPr>
              <a:t>Q = K</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The system is at equilibrium. No shift will occur.</a:t>
            </a:r>
          </a:p>
          <a:p>
            <a:pPr marL="465138" indent="-465138" eaLnBrk="1" hangingPunct="1"/>
            <a:r>
              <a:rPr lang="en-US" altLang="ar-JO" sz="2400">
                <a:solidFill>
                  <a:srgbClr val="0000FF"/>
                </a:solidFill>
                <a:latin typeface="Calibri" panose="020F0502020204030204" pitchFamily="34" charset="0"/>
                <a:ea typeface="ＭＳ Ｐゴシック" panose="020B0600070205080204" pitchFamily="34" charset="-128"/>
                <a:cs typeface="Calibri" panose="020F0502020204030204" pitchFamily="34" charset="0"/>
              </a:rPr>
              <a:t>Q &gt; K</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The system shifts to the </a:t>
            </a:r>
            <a:r>
              <a:rPr lang="en-US" altLang="ar-JO" sz="2400">
                <a:solidFill>
                  <a:srgbClr val="C00000"/>
                </a:solidFill>
                <a:latin typeface="Calibri" panose="020F0502020204030204" pitchFamily="34" charset="0"/>
                <a:ea typeface="ＭＳ Ｐゴシック" panose="020B0600070205080204" pitchFamily="34" charset="-128"/>
                <a:cs typeface="Calibri" panose="020F0502020204030204" pitchFamily="34" charset="0"/>
              </a:rPr>
              <a:t>left</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a:t>
            </a:r>
            <a:r>
              <a:rPr lang="en-US" altLang="ar-JO" sz="2400">
                <a:solidFill>
                  <a:srgbClr val="002060"/>
                </a:solidFill>
                <a:latin typeface="Calibri" panose="020F0502020204030204" pitchFamily="34" charset="0"/>
                <a:ea typeface="ＭＳ Ｐゴシック" panose="020B0600070205080204" pitchFamily="34" charset="-128"/>
                <a:cs typeface="Calibri" panose="020F0502020204030204" pitchFamily="34" charset="0"/>
              </a:rPr>
              <a:t>After equilibrium ←</a:t>
            </a:r>
          </a:p>
          <a:p>
            <a:pPr marL="900113" lvl="1" indent="-433388" eaLnBrk="1" hangingPunct="1"/>
            <a:r>
              <a:rPr lang="en-US" altLang="ar-JO" sz="2400">
                <a:latin typeface="Calibri" panose="020F0502020204030204" pitchFamily="34" charset="0"/>
                <a:ea typeface="ＭＳ Ｐゴシック" panose="020B0600070205080204" pitchFamily="34" charset="-128"/>
                <a:cs typeface="Calibri" panose="020F0502020204030204" pitchFamily="34" charset="0"/>
              </a:rPr>
              <a:t>Consuming products and forming reactants, until equilibrium is achieved.</a:t>
            </a:r>
          </a:p>
          <a:p>
            <a:pPr marL="465138" indent="-465138" eaLnBrk="1" hangingPunct="1"/>
            <a:r>
              <a:rPr lang="en-US" altLang="ar-JO" sz="2400">
                <a:solidFill>
                  <a:srgbClr val="0000FF"/>
                </a:solidFill>
                <a:latin typeface="Calibri" panose="020F0502020204030204" pitchFamily="34" charset="0"/>
                <a:ea typeface="ＭＳ Ｐゴシック" panose="020B0600070205080204" pitchFamily="34" charset="-128"/>
                <a:cs typeface="Calibri" panose="020F0502020204030204" pitchFamily="34" charset="0"/>
              </a:rPr>
              <a:t>Q &lt; K</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The system shifts to the </a:t>
            </a:r>
            <a:r>
              <a:rPr lang="en-US" altLang="ar-JO" sz="2400">
                <a:solidFill>
                  <a:srgbClr val="C00000"/>
                </a:solidFill>
                <a:latin typeface="Calibri" panose="020F0502020204030204" pitchFamily="34" charset="0"/>
                <a:ea typeface="ＭＳ Ｐゴシック" panose="020B0600070205080204" pitchFamily="34" charset="-128"/>
                <a:cs typeface="Calibri" panose="020F0502020204030204" pitchFamily="34" charset="0"/>
              </a:rPr>
              <a:t>right</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a:t>
            </a:r>
            <a:r>
              <a:rPr lang="en-US" altLang="ar-JO" sz="2400">
                <a:solidFill>
                  <a:srgbClr val="002060"/>
                </a:solidFill>
                <a:latin typeface="Calibri" panose="020F0502020204030204" pitchFamily="34" charset="0"/>
                <a:ea typeface="ＭＳ Ｐゴシック" panose="020B0600070205080204" pitchFamily="34" charset="-128"/>
                <a:cs typeface="Calibri" panose="020F0502020204030204" pitchFamily="34" charset="0"/>
              </a:rPr>
              <a:t>Before equilibrium</a:t>
            </a:r>
          </a:p>
          <a:p>
            <a:pPr marL="465138" indent="-465138" eaLnBrk="1" hangingPunct="1"/>
            <a:r>
              <a:rPr lang="en-US" altLang="ar-JO" sz="2400">
                <a:latin typeface="Calibri" panose="020F0502020204030204" pitchFamily="34" charset="0"/>
                <a:ea typeface="ＭＳ Ｐゴシック" panose="020B0600070205080204" pitchFamily="34" charset="-128"/>
                <a:cs typeface="Calibri" panose="020F0502020204030204" pitchFamily="34" charset="0"/>
              </a:rPr>
              <a:t>Consuming reactants and forming products, to attain equilibrium. →</a:t>
            </a:r>
          </a:p>
        </p:txBody>
      </p:sp>
      <p:sp>
        <p:nvSpPr>
          <p:cNvPr id="68612"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ar-JO" sz="1000">
                <a:solidFill>
                  <a:schemeClr val="tx1"/>
                </a:solidFill>
                <a:cs typeface="Arial" panose="020B0604020202020204" pitchFamily="34" charset="0"/>
              </a:rPr>
              <a:t>Copyright © Cengage Learning. All rights reserved</a:t>
            </a:r>
          </a:p>
        </p:txBody>
      </p:sp>
      <p:sp>
        <p:nvSpPr>
          <p:cNvPr id="68613"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342BFCD7-12C6-45AC-BF48-08CAC6A886A1}" type="slidenum">
              <a:rPr lang="en-US" altLang="ar-JO" sz="1000">
                <a:solidFill>
                  <a:schemeClr val="tx1"/>
                </a:solidFill>
                <a:cs typeface="Arial" panose="020B0604020202020204" pitchFamily="34" charset="0"/>
              </a:rPr>
              <a:pPr>
                <a:spcBef>
                  <a:spcPct val="0"/>
                </a:spcBef>
                <a:buClrTx/>
                <a:buFontTx/>
                <a:buNone/>
              </a:pPr>
              <a:t>32</a:t>
            </a:fld>
            <a:endParaRPr lang="en-US" altLang="ar-JO" sz="1000">
              <a:solidFill>
                <a:schemeClr val="tx1"/>
              </a:solidFill>
              <a:cs typeface="Arial" panose="020B0604020202020204" pitchFamily="34" charset="0"/>
            </a:endParaRPr>
          </a:p>
        </p:txBody>
      </p:sp>
      <p:sp>
        <p:nvSpPr>
          <p:cNvPr id="68614" name="Rectangle 4"/>
          <p:cNvSpPr>
            <a:spLocks noChangeArrowheads="1"/>
          </p:cNvSpPr>
          <p:nvPr/>
        </p:nvSpPr>
        <p:spPr bwMode="auto">
          <a:xfrm>
            <a:off x="0" y="3051175"/>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endParaRPr lang="ar-JO" altLang="ar-JO" sz="2400">
              <a:solidFill>
                <a:schemeClr val="tx1"/>
              </a:solidFill>
              <a:cs typeface="Arial" panose="020B0604020202020204" pitchFamily="34" charset="0"/>
            </a:endParaRPr>
          </a:p>
        </p:txBody>
      </p:sp>
      <p:sp>
        <p:nvSpPr>
          <p:cNvPr id="68615" name="Rectangle 5"/>
          <p:cNvSpPr>
            <a:spLocks noChangeArrowheads="1"/>
          </p:cNvSpPr>
          <p:nvPr/>
        </p:nvSpPr>
        <p:spPr bwMode="auto">
          <a:xfrm>
            <a:off x="0" y="3051175"/>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endParaRPr lang="ar-JO" altLang="ar-JO" sz="2400">
              <a:solidFill>
                <a:schemeClr val="tx1"/>
              </a:solidFill>
              <a:cs typeface="Arial" panose="020B0604020202020204" pitchFamily="34" charset="0"/>
            </a:endParaRPr>
          </a:p>
        </p:txBody>
      </p:sp>
      <p:sp>
        <p:nvSpPr>
          <p:cNvPr id="68616" name="Rectangle 6"/>
          <p:cNvSpPr>
            <a:spLocks noChangeArrowheads="1"/>
          </p:cNvSpPr>
          <p:nvPr/>
        </p:nvSpPr>
        <p:spPr bwMode="auto">
          <a:xfrm>
            <a:off x="0" y="2779713"/>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endParaRPr lang="ar-JO" altLang="ar-JO" sz="2400">
              <a:solidFill>
                <a:schemeClr val="tx1"/>
              </a:solidFill>
              <a:cs typeface="Arial" panose="020B0604020202020204" pitchFamily="34" charset="0"/>
            </a:endParaRP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3"/>
          <p:cNvSpPr>
            <a:spLocks noGrp="1" noChangeArrowheads="1"/>
          </p:cNvSpPr>
          <p:nvPr>
            <p:ph idx="1"/>
          </p:nvPr>
        </p:nvSpPr>
        <p:spPr>
          <a:xfrm>
            <a:off x="114300" y="1371600"/>
            <a:ext cx="8851900" cy="4648200"/>
          </a:xfrm>
        </p:spPr>
        <p:txBody>
          <a:bodyPr/>
          <a:lstStyle/>
          <a:p>
            <a:pPr marL="465138" indent="-465138" eaLnBrk="1" hangingPunct="1">
              <a:buFontTx/>
              <a:buNone/>
            </a:pPr>
            <a:r>
              <a:rPr lang="en-US" altLang="ar-JO" sz="2800">
                <a:latin typeface="Calibri" panose="020F0502020204030204" pitchFamily="34" charset="0"/>
                <a:ea typeface="ＭＳ Ｐゴシック" panose="020B0600070205080204" pitchFamily="34" charset="-128"/>
                <a:cs typeface="Calibri" panose="020F0502020204030204" pitchFamily="34" charset="0"/>
              </a:rPr>
              <a:t>	</a:t>
            </a:r>
            <a:r>
              <a:rPr lang="en-US" altLang="ar-JO" sz="2400" i="1">
                <a:latin typeface="Calibri" panose="020F0502020204030204" pitchFamily="34" charset="0"/>
                <a:ea typeface="ＭＳ Ｐゴシック" panose="020B0600070205080204" pitchFamily="34" charset="-128"/>
                <a:cs typeface="Calibri" panose="020F0502020204030204" pitchFamily="34" charset="0"/>
              </a:rPr>
              <a:t>Q and K</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a:t>
            </a:r>
          </a:p>
          <a:p>
            <a:pPr marL="465138" indent="-465138" eaLnBrk="1" hangingPunct="1">
              <a:buFontTx/>
              <a:buNone/>
            </a:pPr>
            <a:r>
              <a:rPr lang="en-US" altLang="ar-JO" sz="2400">
                <a:latin typeface="Calibri" panose="020F0502020204030204" pitchFamily="34" charset="0"/>
                <a:ea typeface="ＭＳ Ｐゴシック" panose="020B0600070205080204" pitchFamily="34" charset="-128"/>
                <a:cs typeface="Calibri" panose="020F0502020204030204" pitchFamily="34" charset="0"/>
              </a:rPr>
              <a:t>      Consider the reaction represented by the equation:</a:t>
            </a:r>
          </a:p>
          <a:p>
            <a:pPr marL="465138" indent="-465138" eaLnBrk="1" hangingPunct="1">
              <a:buFontTx/>
              <a:buNone/>
            </a:pPr>
            <a:r>
              <a:rPr lang="en-US" altLang="ar-JO" sz="2400">
                <a:latin typeface="Calibri" panose="020F0502020204030204" pitchFamily="34" charset="0"/>
                <a:ea typeface="ＭＳ Ｐゴシック" panose="020B0600070205080204" pitchFamily="34" charset="-128"/>
                <a:cs typeface="Calibri" panose="020F0502020204030204" pitchFamily="34" charset="0"/>
              </a:rPr>
              <a:t>			Fe</a:t>
            </a:r>
            <a:r>
              <a:rPr lang="en-US" altLang="ar-JO" sz="2400" baseline="30000">
                <a:latin typeface="Calibri" panose="020F0502020204030204" pitchFamily="34" charset="0"/>
                <a:ea typeface="ＭＳ Ｐゴシック" panose="020B0600070205080204" pitchFamily="34" charset="-128"/>
                <a:cs typeface="Calibri" panose="020F0502020204030204" pitchFamily="34" charset="0"/>
              </a:rPr>
              <a:t>3+</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i="1" baseline="-25000">
                <a:latin typeface="Calibri" panose="020F0502020204030204" pitchFamily="34" charset="0"/>
                <a:ea typeface="ＭＳ Ｐゴシック" panose="020B0600070205080204" pitchFamily="34" charset="-128"/>
                <a:cs typeface="Calibri" panose="020F0502020204030204" pitchFamily="34" charset="0"/>
              </a:rPr>
              <a:t>aq</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 </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    SCN</a:t>
            </a:r>
            <a:r>
              <a:rPr lang="en-US" altLang="ar-JO" sz="2400" baseline="3000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i="1" baseline="-25000">
                <a:latin typeface="Calibri" panose="020F0502020204030204" pitchFamily="34" charset="0"/>
                <a:ea typeface="ＭＳ Ｐゴシック" panose="020B0600070205080204" pitchFamily="34" charset="-128"/>
                <a:cs typeface="Calibri" panose="020F0502020204030204" pitchFamily="34" charset="0"/>
              </a:rPr>
              <a:t>aq</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 </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FeSCN</a:t>
            </a:r>
            <a:r>
              <a:rPr lang="en-US" altLang="ar-JO" sz="2400" baseline="30000">
                <a:latin typeface="Calibri" panose="020F0502020204030204" pitchFamily="34" charset="0"/>
                <a:ea typeface="ＭＳ Ｐゴシック" panose="020B0600070205080204" pitchFamily="34" charset="-128"/>
                <a:cs typeface="Calibri" panose="020F0502020204030204" pitchFamily="34" charset="0"/>
              </a:rPr>
              <a:t>2+</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i="1" baseline="-25000">
                <a:latin typeface="Calibri" panose="020F0502020204030204" pitchFamily="34" charset="0"/>
                <a:ea typeface="ＭＳ Ｐゴシック" panose="020B0600070205080204" pitchFamily="34" charset="-128"/>
                <a:cs typeface="Calibri" panose="020F0502020204030204" pitchFamily="34" charset="0"/>
              </a:rPr>
              <a:t>aq</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 </a:t>
            </a:r>
            <a:endParaRPr lang="en-US" altLang="ar-JO" sz="2400">
              <a:latin typeface="Calibri" panose="020F0502020204030204" pitchFamily="34" charset="0"/>
              <a:ea typeface="ＭＳ Ｐゴシック" panose="020B0600070205080204" pitchFamily="34" charset="-128"/>
              <a:cs typeface="Calibri" panose="020F0502020204030204" pitchFamily="34" charset="0"/>
            </a:endParaRPr>
          </a:p>
          <a:p>
            <a:pPr marL="465138" indent="-465138" eaLnBrk="1" hangingPunct="1">
              <a:buFontTx/>
              <a:buNone/>
            </a:pPr>
            <a:r>
              <a:rPr lang="en-US" altLang="ar-JO" sz="2400">
                <a:latin typeface="Calibri" panose="020F0502020204030204" pitchFamily="34" charset="0"/>
                <a:ea typeface="ＭＳ Ｐゴシック" panose="020B0600070205080204" pitchFamily="34" charset="-128"/>
                <a:cs typeface="Calibri" panose="020F0502020204030204" pitchFamily="34" charset="0"/>
              </a:rPr>
              <a:t>	Consider the following initial concentrations:	</a:t>
            </a:r>
          </a:p>
          <a:p>
            <a:pPr marL="465138" indent="-465138" eaLnBrk="1" hangingPunct="1">
              <a:buFontTx/>
              <a:buNone/>
            </a:pPr>
            <a:r>
              <a:rPr lang="en-US" altLang="ar-JO" sz="2400">
                <a:latin typeface="Calibri" panose="020F0502020204030204" pitchFamily="34" charset="0"/>
                <a:ea typeface="ＭＳ Ｐゴシック" panose="020B0600070205080204" pitchFamily="34" charset="-128"/>
                <a:cs typeface="Calibri" panose="020F0502020204030204" pitchFamily="34" charset="0"/>
              </a:rPr>
              <a:t>			   Fe</a:t>
            </a:r>
            <a:r>
              <a:rPr lang="en-US" altLang="ar-JO" sz="2400" baseline="30000">
                <a:latin typeface="Calibri" panose="020F0502020204030204" pitchFamily="34" charset="0"/>
                <a:ea typeface="ＭＳ Ｐゴシック" panose="020B0600070205080204" pitchFamily="34" charset="-128"/>
                <a:cs typeface="Calibri" panose="020F0502020204030204" pitchFamily="34" charset="0"/>
              </a:rPr>
              <a:t>3+</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SCN</a:t>
            </a:r>
            <a:r>
              <a:rPr lang="en-US" altLang="ar-JO" sz="2400" baseline="3000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FeSCN</a:t>
            </a:r>
            <a:r>
              <a:rPr lang="en-US" altLang="ar-JO" sz="2400" baseline="30000">
                <a:latin typeface="Calibri" panose="020F0502020204030204" pitchFamily="34" charset="0"/>
                <a:ea typeface="ＭＳ Ｐゴシック" panose="020B0600070205080204" pitchFamily="34" charset="-128"/>
                <a:cs typeface="Calibri" panose="020F0502020204030204" pitchFamily="34" charset="0"/>
              </a:rPr>
              <a:t>2+              </a:t>
            </a:r>
            <a:r>
              <a:rPr lang="en-US" altLang="ar-JO" sz="2400">
                <a:solidFill>
                  <a:srgbClr val="00B050"/>
                </a:solidFill>
                <a:latin typeface="Calibri" panose="020F0502020204030204" pitchFamily="34" charset="0"/>
                <a:ea typeface="ＭＳ Ｐゴシック" panose="020B0600070205080204" pitchFamily="34" charset="-128"/>
                <a:cs typeface="Calibri" panose="020F0502020204030204" pitchFamily="34" charset="0"/>
              </a:rPr>
              <a:t>Q</a:t>
            </a:r>
            <a:r>
              <a:rPr lang="en-US" altLang="ar-JO" sz="2400" baseline="30000">
                <a:latin typeface="Calibri" panose="020F0502020204030204" pitchFamily="34" charset="0"/>
                <a:ea typeface="ＭＳ Ｐゴシック" panose="020B0600070205080204" pitchFamily="34" charset="-128"/>
                <a:cs typeface="Calibri" panose="020F0502020204030204" pitchFamily="34" charset="0"/>
              </a:rPr>
              <a:t>     </a:t>
            </a:r>
          </a:p>
          <a:p>
            <a:pPr marL="465138" indent="-465138" eaLnBrk="1" hangingPunct="1">
              <a:buFontTx/>
              <a:buNone/>
            </a:pPr>
            <a:r>
              <a:rPr lang="en-US" altLang="ar-JO" sz="2400">
                <a:latin typeface="Calibri" panose="020F0502020204030204" pitchFamily="34" charset="0"/>
                <a:ea typeface="ＭＳ Ｐゴシック" panose="020B0600070205080204" pitchFamily="34" charset="-128"/>
                <a:cs typeface="Calibri" panose="020F0502020204030204" pitchFamily="34" charset="0"/>
              </a:rPr>
              <a:t>       Q1:	9.00 </a:t>
            </a:r>
            <a:r>
              <a:rPr lang="en-US" altLang="ar-JO" sz="2400" i="1">
                <a:latin typeface="Calibri" panose="020F0502020204030204" pitchFamily="34" charset="0"/>
                <a:ea typeface="ＭＳ Ｐゴシック" panose="020B0600070205080204" pitchFamily="34" charset="-128"/>
                <a:cs typeface="Calibri" panose="020F0502020204030204" pitchFamily="34" charset="0"/>
              </a:rPr>
              <a:t>M </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5.00 </a:t>
            </a:r>
            <a:r>
              <a:rPr lang="en-US" altLang="ar-JO" sz="2400" i="1">
                <a:latin typeface="Calibri" panose="020F0502020204030204" pitchFamily="34" charset="0"/>
                <a:ea typeface="ＭＳ Ｐゴシック" panose="020B0600070205080204" pitchFamily="34" charset="-128"/>
                <a:cs typeface="Calibri" panose="020F0502020204030204" pitchFamily="34" charset="0"/>
              </a:rPr>
              <a:t>M</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1.00 </a:t>
            </a:r>
            <a:r>
              <a:rPr lang="en-US" altLang="ar-JO" sz="2400" i="1">
                <a:latin typeface="Calibri" panose="020F0502020204030204" pitchFamily="34" charset="0"/>
                <a:ea typeface="ＭＳ Ｐゴシック" panose="020B0600070205080204" pitchFamily="34" charset="-128"/>
                <a:cs typeface="Calibri" panose="020F0502020204030204" pitchFamily="34" charset="0"/>
              </a:rPr>
              <a:t>M          </a:t>
            </a:r>
            <a:r>
              <a:rPr lang="en-US" altLang="ar-JO" sz="2400" i="1">
                <a:solidFill>
                  <a:srgbClr val="00B050"/>
                </a:solidFill>
                <a:latin typeface="Calibri" panose="020F0502020204030204" pitchFamily="34" charset="0"/>
                <a:ea typeface="ＭＳ Ｐゴシック" panose="020B0600070205080204" pitchFamily="34" charset="-128"/>
                <a:cs typeface="Calibri" panose="020F0502020204030204" pitchFamily="34" charset="0"/>
              </a:rPr>
              <a:t>0.0222</a:t>
            </a:r>
          </a:p>
          <a:p>
            <a:pPr marL="465138" indent="-465138" eaLnBrk="1" hangingPunct="1">
              <a:buFontTx/>
              <a:buNone/>
            </a:pPr>
            <a:r>
              <a:rPr lang="en-US" altLang="ar-JO" sz="2400">
                <a:latin typeface="Calibri" panose="020F0502020204030204" pitchFamily="34" charset="0"/>
                <a:ea typeface="ＭＳ Ｐゴシック" panose="020B0600070205080204" pitchFamily="34" charset="-128"/>
                <a:cs typeface="Calibri" panose="020F0502020204030204" pitchFamily="34" charset="0"/>
              </a:rPr>
              <a:t>	</a:t>
            </a:r>
            <a:r>
              <a:rPr lang="en-US" altLang="ar-JO" sz="2400">
                <a:solidFill>
                  <a:srgbClr val="C00000"/>
                </a:solidFill>
                <a:latin typeface="Calibri" panose="020F0502020204030204" pitchFamily="34" charset="0"/>
                <a:ea typeface="ＭＳ Ｐゴシック" panose="020B0600070205080204" pitchFamily="34" charset="-128"/>
                <a:cs typeface="Calibri" panose="020F0502020204030204" pitchFamily="34" charset="0"/>
              </a:rPr>
              <a:t>Q2:	             3.00 </a:t>
            </a:r>
            <a:r>
              <a:rPr lang="en-US" altLang="ar-JO" sz="2400" i="1">
                <a:solidFill>
                  <a:srgbClr val="C00000"/>
                </a:solidFill>
                <a:latin typeface="Calibri" panose="020F0502020204030204" pitchFamily="34" charset="0"/>
                <a:ea typeface="ＭＳ Ｐゴシック" panose="020B0600070205080204" pitchFamily="34" charset="-128"/>
                <a:cs typeface="Calibri" panose="020F0502020204030204" pitchFamily="34" charset="0"/>
              </a:rPr>
              <a:t>M</a:t>
            </a:r>
            <a:r>
              <a:rPr lang="en-US" altLang="ar-JO" sz="2400">
                <a:solidFill>
                  <a:srgbClr val="C00000"/>
                </a:solidFill>
                <a:latin typeface="Calibri" panose="020F0502020204030204" pitchFamily="34" charset="0"/>
                <a:ea typeface="ＭＳ Ｐゴシック" panose="020B0600070205080204" pitchFamily="34" charset="-128"/>
                <a:cs typeface="Calibri" panose="020F0502020204030204" pitchFamily="34" charset="0"/>
              </a:rPr>
              <a:t>	             2.00 </a:t>
            </a:r>
            <a:r>
              <a:rPr lang="en-US" altLang="ar-JO" sz="2400" i="1">
                <a:solidFill>
                  <a:srgbClr val="C00000"/>
                </a:solidFill>
                <a:latin typeface="Calibri" panose="020F0502020204030204" pitchFamily="34" charset="0"/>
                <a:ea typeface="ＭＳ Ｐゴシック" panose="020B0600070205080204" pitchFamily="34" charset="-128"/>
                <a:cs typeface="Calibri" panose="020F0502020204030204" pitchFamily="34" charset="0"/>
              </a:rPr>
              <a:t>M</a:t>
            </a:r>
            <a:r>
              <a:rPr lang="en-US" altLang="ar-JO" sz="2400">
                <a:solidFill>
                  <a:srgbClr val="C00000"/>
                </a:solidFill>
                <a:latin typeface="Calibri" panose="020F0502020204030204" pitchFamily="34" charset="0"/>
                <a:ea typeface="ＭＳ Ｐゴシック" panose="020B0600070205080204" pitchFamily="34" charset="-128"/>
                <a:cs typeface="Calibri" panose="020F0502020204030204" pitchFamily="34" charset="0"/>
              </a:rPr>
              <a:t>	                5.00 </a:t>
            </a:r>
            <a:r>
              <a:rPr lang="en-US" altLang="ar-JO" sz="2400" i="1">
                <a:solidFill>
                  <a:srgbClr val="C00000"/>
                </a:solidFill>
                <a:latin typeface="Calibri" panose="020F0502020204030204" pitchFamily="34" charset="0"/>
                <a:ea typeface="ＭＳ Ｐゴシック" panose="020B0600070205080204" pitchFamily="34" charset="-128"/>
                <a:cs typeface="Calibri" panose="020F0502020204030204" pitchFamily="34" charset="0"/>
              </a:rPr>
              <a:t>M          </a:t>
            </a:r>
            <a:r>
              <a:rPr lang="en-US" altLang="ar-JO" sz="2400" i="1">
                <a:solidFill>
                  <a:srgbClr val="00B050"/>
                </a:solidFill>
                <a:latin typeface="Calibri" panose="020F0502020204030204" pitchFamily="34" charset="0"/>
                <a:ea typeface="ＭＳ Ｐゴシック" panose="020B0600070205080204" pitchFamily="34" charset="-128"/>
                <a:cs typeface="Calibri" panose="020F0502020204030204" pitchFamily="34" charset="0"/>
              </a:rPr>
              <a:t>0.8333</a:t>
            </a:r>
          </a:p>
          <a:p>
            <a:pPr marL="465138" indent="-465138" eaLnBrk="1" hangingPunct="1">
              <a:buFont typeface="Wingdings" panose="05000000000000000000" pitchFamily="2" charset="2"/>
              <a:buNone/>
            </a:pPr>
            <a:r>
              <a:rPr lang="en-US" altLang="ar-JO" sz="2400">
                <a:latin typeface="Calibri" panose="020F0502020204030204" pitchFamily="34" charset="0"/>
                <a:ea typeface="ＭＳ Ｐゴシック" panose="020B0600070205080204" pitchFamily="34" charset="-128"/>
                <a:cs typeface="Calibri" panose="020F0502020204030204" pitchFamily="34" charset="0"/>
              </a:rPr>
              <a:t>	Q3:             2.00 </a:t>
            </a:r>
            <a:r>
              <a:rPr lang="en-US" altLang="ar-JO" sz="2400" i="1">
                <a:latin typeface="Calibri" panose="020F0502020204030204" pitchFamily="34" charset="0"/>
                <a:ea typeface="ＭＳ Ｐゴシック" panose="020B0600070205080204" pitchFamily="34" charset="-128"/>
                <a:cs typeface="Calibri" panose="020F0502020204030204" pitchFamily="34" charset="0"/>
              </a:rPr>
              <a:t>M</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9.00 </a:t>
            </a:r>
            <a:r>
              <a:rPr lang="en-US" altLang="ar-JO" sz="2400" i="1">
                <a:latin typeface="Calibri" panose="020F0502020204030204" pitchFamily="34" charset="0"/>
                <a:ea typeface="ＭＳ Ｐゴシック" panose="020B0600070205080204" pitchFamily="34" charset="-128"/>
                <a:cs typeface="Calibri" panose="020F0502020204030204" pitchFamily="34" charset="0"/>
              </a:rPr>
              <a:t>M</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6.00 </a:t>
            </a:r>
            <a:r>
              <a:rPr lang="en-US" altLang="ar-JO" sz="2400" i="1">
                <a:latin typeface="Calibri" panose="020F0502020204030204" pitchFamily="34" charset="0"/>
                <a:ea typeface="ＭＳ Ｐゴシック" panose="020B0600070205080204" pitchFamily="34" charset="-128"/>
                <a:cs typeface="Calibri" panose="020F0502020204030204" pitchFamily="34" charset="0"/>
              </a:rPr>
              <a:t>M          </a:t>
            </a:r>
            <a:r>
              <a:rPr lang="en-US" altLang="ar-JO" sz="2400" i="1">
                <a:solidFill>
                  <a:srgbClr val="00B050"/>
                </a:solidFill>
                <a:latin typeface="Calibri" panose="020F0502020204030204" pitchFamily="34" charset="0"/>
                <a:ea typeface="ＭＳ Ｐゴシック" panose="020B0600070205080204" pitchFamily="34" charset="-128"/>
                <a:cs typeface="Calibri" panose="020F0502020204030204" pitchFamily="34" charset="0"/>
              </a:rPr>
              <a:t>0.3333</a:t>
            </a:r>
          </a:p>
          <a:p>
            <a:pPr marL="465138" indent="-465138" eaLnBrk="1" hangingPunct="1">
              <a:buFontTx/>
              <a:buNone/>
            </a:pPr>
            <a:r>
              <a:rPr lang="en-US" altLang="ar-JO" sz="2400" i="1">
                <a:latin typeface="Calibri" panose="020F0502020204030204" pitchFamily="34" charset="0"/>
                <a:ea typeface="ＭＳ Ｐゴシック" panose="020B0600070205080204" pitchFamily="34" charset="-128"/>
                <a:cs typeface="Calibri" panose="020F0502020204030204" pitchFamily="34" charset="0"/>
              </a:rPr>
              <a:t>          </a:t>
            </a:r>
          </a:p>
          <a:p>
            <a:pPr marL="465138" indent="-465138" eaLnBrk="1" hangingPunct="1">
              <a:buFontTx/>
              <a:buNone/>
            </a:pPr>
            <a:r>
              <a:rPr lang="en-US" altLang="ar-JO" sz="2400">
                <a:solidFill>
                  <a:srgbClr val="0000FF"/>
                </a:solidFill>
                <a:latin typeface="Calibri" panose="020F0502020204030204" pitchFamily="34" charset="0"/>
                <a:ea typeface="ＭＳ Ｐゴシック" panose="020B0600070205080204" pitchFamily="34" charset="-128"/>
                <a:cs typeface="Calibri" panose="020F0502020204030204" pitchFamily="34" charset="0"/>
              </a:rPr>
              <a:t>	K = 0.3333 </a:t>
            </a:r>
          </a:p>
          <a:p>
            <a:pPr marL="465138" indent="-465138" eaLnBrk="1" hangingPunct="1">
              <a:buFontTx/>
              <a:buNone/>
            </a:pPr>
            <a:r>
              <a:rPr lang="en-US" altLang="ar-JO" sz="2400">
                <a:solidFill>
                  <a:srgbClr val="0000FF"/>
                </a:solidFill>
                <a:latin typeface="Calibri" panose="020F0502020204030204" pitchFamily="34" charset="0"/>
                <a:ea typeface="ＭＳ Ｐゴシック" panose="020B0600070205080204" pitchFamily="34" charset="-128"/>
                <a:cs typeface="Calibri" panose="020F0502020204030204" pitchFamily="34" charset="0"/>
              </a:rPr>
              <a:t>	Find the equilibrium concentrations for all species.</a:t>
            </a:r>
            <a:endParaRPr lang="en-US" altLang="ar-JO" sz="2400" i="1">
              <a:solidFill>
                <a:srgbClr val="0000FF"/>
              </a:solidFill>
              <a:latin typeface="Calibri" panose="020F0502020204030204" pitchFamily="34" charset="0"/>
              <a:ea typeface="ＭＳ Ｐゴシック" panose="020B0600070205080204" pitchFamily="34" charset="-128"/>
              <a:cs typeface="Calibri" panose="020F0502020204030204" pitchFamily="34" charset="0"/>
            </a:endParaRPr>
          </a:p>
          <a:p>
            <a:pPr marL="465138" indent="-465138" eaLnBrk="1" hangingPunct="1">
              <a:buFontTx/>
              <a:buNone/>
            </a:pPr>
            <a:endParaRPr lang="en-US" altLang="ar-JO" sz="2800" baseline="30000">
              <a:solidFill>
                <a:srgbClr val="009900"/>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70659"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ar-JO" sz="1000">
                <a:solidFill>
                  <a:schemeClr val="tx1"/>
                </a:solidFill>
                <a:cs typeface="Arial" panose="020B0604020202020204" pitchFamily="34" charset="0"/>
              </a:rPr>
              <a:t>Copyright © Cengage Learning. All rights reserved</a:t>
            </a:r>
          </a:p>
        </p:txBody>
      </p:sp>
      <p:sp>
        <p:nvSpPr>
          <p:cNvPr id="70660"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96277902-3324-4262-ACFA-0D454AB0E2F6}" type="slidenum">
              <a:rPr lang="en-US" altLang="ar-JO" sz="1000">
                <a:solidFill>
                  <a:schemeClr val="tx1"/>
                </a:solidFill>
                <a:cs typeface="Arial" panose="020B0604020202020204" pitchFamily="34" charset="0"/>
              </a:rPr>
              <a:pPr>
                <a:spcBef>
                  <a:spcPct val="0"/>
                </a:spcBef>
                <a:buClrTx/>
                <a:buFontTx/>
                <a:buNone/>
              </a:pPr>
              <a:t>33</a:t>
            </a:fld>
            <a:r>
              <a:rPr lang="en-US" altLang="ar-JO" sz="1000">
                <a:solidFill>
                  <a:schemeClr val="tx1"/>
                </a:solidFill>
                <a:cs typeface="Arial" panose="020B0604020202020204" pitchFamily="34" charset="0"/>
              </a:rPr>
              <a:t> K </a:t>
            </a:r>
          </a:p>
        </p:txBody>
      </p:sp>
      <p:grpSp>
        <p:nvGrpSpPr>
          <p:cNvPr id="70661" name="Group 5"/>
          <p:cNvGrpSpPr>
            <a:grpSpLocks/>
          </p:cNvGrpSpPr>
          <p:nvPr/>
        </p:nvGrpSpPr>
        <p:grpSpPr bwMode="auto">
          <a:xfrm>
            <a:off x="4540250" y="2428875"/>
            <a:ext cx="533400" cy="228600"/>
            <a:chOff x="3408" y="288"/>
            <a:chExt cx="288" cy="192"/>
          </a:xfrm>
        </p:grpSpPr>
        <p:grpSp>
          <p:nvGrpSpPr>
            <p:cNvPr id="70662" name="Group 6"/>
            <p:cNvGrpSpPr>
              <a:grpSpLocks/>
            </p:cNvGrpSpPr>
            <p:nvPr/>
          </p:nvGrpSpPr>
          <p:grpSpPr bwMode="auto">
            <a:xfrm>
              <a:off x="3408" y="288"/>
              <a:ext cx="288" cy="48"/>
              <a:chOff x="3408" y="288"/>
              <a:chExt cx="288" cy="48"/>
            </a:xfrm>
          </p:grpSpPr>
          <p:sp>
            <p:nvSpPr>
              <p:cNvPr id="70666" name="Line 7"/>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70667" name="Line 8"/>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nvGrpSpPr>
            <p:cNvPr id="70663" name="Group 9"/>
            <p:cNvGrpSpPr>
              <a:grpSpLocks/>
            </p:cNvGrpSpPr>
            <p:nvPr/>
          </p:nvGrpSpPr>
          <p:grpSpPr bwMode="auto">
            <a:xfrm flipH="1" flipV="1">
              <a:off x="3408" y="432"/>
              <a:ext cx="288" cy="48"/>
              <a:chOff x="3408" y="288"/>
              <a:chExt cx="288" cy="48"/>
            </a:xfrm>
          </p:grpSpPr>
          <p:sp>
            <p:nvSpPr>
              <p:cNvPr id="70664" name="Line 10"/>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70665" name="Line 11"/>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220200" cy="6629400"/>
          </a:xfrm>
        </p:spPr>
        <p:txBody>
          <a:bodyPr/>
          <a:lstStyle/>
          <a:p>
            <a:pPr marL="465138" indent="-465138" eaLnBrk="1" hangingPunct="1">
              <a:buFont typeface="Wingdings" panose="05000000000000000000" pitchFamily="2" charset="2"/>
              <a:buNone/>
              <a:defRPr/>
            </a:pPr>
            <a:r>
              <a:rPr lang="en-US" altLang="ar-JO" dirty="0">
                <a:latin typeface="Calibri" panose="020F0502020204030204" pitchFamily="34" charset="0"/>
                <a:ea typeface="ＭＳ Ｐゴシック" panose="020B0600070205080204" pitchFamily="34" charset="-128"/>
                <a:cs typeface="Calibri" panose="020F0502020204030204" pitchFamily="34" charset="0"/>
              </a:rPr>
              <a:t>             </a:t>
            </a:r>
            <a:r>
              <a:rPr lang="en-US" altLang="ar-JO" sz="2400" dirty="0">
                <a:solidFill>
                  <a:srgbClr val="C00000"/>
                </a:solidFill>
                <a:latin typeface="Times" panose="02020603050405020304" pitchFamily="18" charset="0"/>
                <a:ea typeface="ＭＳ Ｐゴシック" panose="020B0600070205080204" pitchFamily="34" charset="-128"/>
              </a:rPr>
              <a:t>Consider Q2:   Q  &gt;  K ,  </a:t>
            </a:r>
            <a:r>
              <a:rPr lang="en-US" altLang="ar-JO" sz="2400" dirty="0">
                <a:solidFill>
                  <a:srgbClr val="C00000"/>
                </a:solidFill>
                <a:latin typeface="Times" panose="02020603050405020304" pitchFamily="18" charset="0"/>
                <a:ea typeface="ＭＳ Ｐゴシック" panose="020B0600070205080204" pitchFamily="34" charset="-128"/>
                <a:sym typeface="Symbol" panose="05050102010706020507" pitchFamily="18" charset="2"/>
              </a:rPr>
              <a:t></a:t>
            </a:r>
            <a:endParaRPr lang="ar-JO" sz="2400" dirty="0">
              <a:solidFill>
                <a:srgbClr val="C00000"/>
              </a:solidFill>
            </a:endParaRPr>
          </a:p>
          <a:p>
            <a:pPr marL="465138" indent="-465138" eaLnBrk="1" hangingPunct="1">
              <a:buFontTx/>
              <a:buNone/>
              <a:defRPr/>
            </a:pP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                        Fe</a:t>
            </a:r>
            <a:r>
              <a:rPr lang="en-US" altLang="ar-JO" sz="2400" baseline="30000" dirty="0">
                <a:latin typeface="Calibri" panose="020F0502020204030204" pitchFamily="34" charset="0"/>
                <a:ea typeface="ＭＳ Ｐゴシック" panose="020B0600070205080204" pitchFamily="34" charset="-128"/>
                <a:cs typeface="Calibri" panose="020F0502020204030204" pitchFamily="34" charset="0"/>
              </a:rPr>
              <a:t>3+</a:t>
            </a:r>
            <a:r>
              <a:rPr lang="en-US" altLang="ar-JO" sz="2400" baseline="-25000" dirty="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i="1" baseline="-25000" dirty="0" err="1">
                <a:latin typeface="Calibri" panose="020F0502020204030204" pitchFamily="34" charset="0"/>
                <a:ea typeface="ＭＳ Ｐゴシック" panose="020B0600070205080204" pitchFamily="34" charset="-128"/>
                <a:cs typeface="Calibri" panose="020F0502020204030204" pitchFamily="34" charset="0"/>
              </a:rPr>
              <a:t>aq</a:t>
            </a:r>
            <a:r>
              <a:rPr lang="en-US" altLang="ar-JO" sz="2400" baseline="-25000" dirty="0">
                <a:latin typeface="Calibri" panose="020F0502020204030204" pitchFamily="34" charset="0"/>
                <a:ea typeface="ＭＳ Ｐゴシック" panose="020B0600070205080204" pitchFamily="34" charset="-128"/>
                <a:cs typeface="Calibri" panose="020F0502020204030204" pitchFamily="34" charset="0"/>
              </a:rPr>
              <a:t>) </a:t>
            </a: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  +   SCN</a:t>
            </a:r>
            <a:r>
              <a:rPr lang="en-US" altLang="ar-JO" sz="2400" baseline="30000" dirty="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baseline="-25000" dirty="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i="1" baseline="-25000" dirty="0" err="1">
                <a:latin typeface="Calibri" panose="020F0502020204030204" pitchFamily="34" charset="0"/>
                <a:ea typeface="ＭＳ Ｐゴシック" panose="020B0600070205080204" pitchFamily="34" charset="-128"/>
                <a:cs typeface="Calibri" panose="020F0502020204030204" pitchFamily="34" charset="0"/>
              </a:rPr>
              <a:t>aq</a:t>
            </a:r>
            <a:r>
              <a:rPr lang="en-US" altLang="ar-JO" sz="2400" baseline="-25000" dirty="0">
                <a:latin typeface="Calibri" panose="020F0502020204030204" pitchFamily="34" charset="0"/>
                <a:ea typeface="ＭＳ Ｐゴシック" panose="020B0600070205080204" pitchFamily="34" charset="-128"/>
                <a:cs typeface="Calibri" panose="020F0502020204030204" pitchFamily="34" charset="0"/>
              </a:rPr>
              <a:t>) </a:t>
            </a: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               FeSCN</a:t>
            </a:r>
            <a:r>
              <a:rPr lang="en-US" altLang="ar-JO" sz="2400" baseline="30000" dirty="0">
                <a:latin typeface="Calibri" panose="020F0502020204030204" pitchFamily="34" charset="0"/>
                <a:ea typeface="ＭＳ Ｐゴシック" panose="020B0600070205080204" pitchFamily="34" charset="-128"/>
                <a:cs typeface="Calibri" panose="020F0502020204030204" pitchFamily="34" charset="0"/>
              </a:rPr>
              <a:t>2+</a:t>
            </a:r>
            <a:r>
              <a:rPr lang="en-US" altLang="ar-JO" sz="2400" baseline="-25000" dirty="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i="1" baseline="-25000" dirty="0" err="1">
                <a:latin typeface="Calibri" panose="020F0502020204030204" pitchFamily="34" charset="0"/>
                <a:ea typeface="ＭＳ Ｐゴシック" panose="020B0600070205080204" pitchFamily="34" charset="-128"/>
                <a:cs typeface="Calibri" panose="020F0502020204030204" pitchFamily="34" charset="0"/>
              </a:rPr>
              <a:t>aq</a:t>
            </a:r>
            <a:r>
              <a:rPr lang="en-US" altLang="ar-JO" sz="2400" baseline="-25000" dirty="0">
                <a:latin typeface="Calibri" panose="020F0502020204030204" pitchFamily="34" charset="0"/>
                <a:ea typeface="ＭＳ Ｐゴシック" panose="020B0600070205080204" pitchFamily="34" charset="-128"/>
                <a:cs typeface="Calibri" panose="020F0502020204030204" pitchFamily="34" charset="0"/>
              </a:rPr>
              <a:t>) </a:t>
            </a:r>
            <a:endParaRPr lang="en-US" altLang="ar-JO" sz="2400" dirty="0">
              <a:latin typeface="Calibri" panose="020F0502020204030204" pitchFamily="34" charset="0"/>
              <a:ea typeface="ＭＳ Ｐゴシック" panose="020B0600070205080204" pitchFamily="34" charset="-128"/>
              <a:cs typeface="Calibri" panose="020F0502020204030204" pitchFamily="34" charset="0"/>
            </a:endParaRPr>
          </a:p>
          <a:p>
            <a:pPr marL="0" indent="0">
              <a:buFont typeface="Wingdings" panose="05000000000000000000" pitchFamily="2" charset="2"/>
              <a:buNone/>
              <a:defRPr/>
            </a:pPr>
            <a:r>
              <a:rPr lang="en-US" sz="2400" dirty="0"/>
              <a:t>          </a:t>
            </a:r>
            <a:r>
              <a:rPr lang="en-US" sz="2400" dirty="0" err="1"/>
              <a:t>Init.</a:t>
            </a:r>
            <a:r>
              <a:rPr lang="en-US" sz="2400" dirty="0"/>
              <a:t>:    3.00              2.0                         5.0</a:t>
            </a:r>
          </a:p>
          <a:p>
            <a:pPr marL="0" indent="0">
              <a:buFont typeface="Wingdings" panose="05000000000000000000" pitchFamily="2" charset="2"/>
              <a:buNone/>
              <a:defRPr/>
            </a:pPr>
            <a:r>
              <a:rPr lang="en-US" sz="2400" dirty="0"/>
              <a:t> At eq.:      (3.0 + x)       (2.0 + x)                 (5.0 – x)</a:t>
            </a:r>
          </a:p>
          <a:p>
            <a:pPr marL="0" indent="0">
              <a:buFont typeface="Wingdings" panose="05000000000000000000" pitchFamily="2" charset="2"/>
              <a:buNone/>
              <a:defRPr/>
            </a:pPr>
            <a:r>
              <a:rPr lang="en-US" sz="2400" dirty="0"/>
              <a:t>   K = 1/3 = (5.0 – x)/(3.0 + x)(2.0 + x)</a:t>
            </a:r>
          </a:p>
          <a:p>
            <a:pPr marL="0" indent="0">
              <a:buFont typeface="Wingdings" panose="05000000000000000000" pitchFamily="2" charset="2"/>
              <a:buNone/>
              <a:defRPr/>
            </a:pPr>
            <a:r>
              <a:rPr lang="en-US" sz="2400" dirty="0"/>
              <a:t>              3(5.0 – x) = (3.0 + x)(2.0 + x)</a:t>
            </a:r>
          </a:p>
          <a:p>
            <a:pPr marL="0" indent="0">
              <a:buFont typeface="Wingdings" panose="05000000000000000000" pitchFamily="2" charset="2"/>
              <a:buNone/>
              <a:defRPr/>
            </a:pPr>
            <a:r>
              <a:rPr lang="en-US" sz="2400" dirty="0"/>
              <a:t>                         x</a:t>
            </a:r>
            <a:r>
              <a:rPr lang="en-US" sz="2400" baseline="38000" dirty="0"/>
              <a:t>2</a:t>
            </a:r>
            <a:r>
              <a:rPr lang="en-US" sz="2400" dirty="0"/>
              <a:t> + 8x – 9 = 0</a:t>
            </a:r>
          </a:p>
          <a:p>
            <a:pPr marL="0" indent="0">
              <a:buFont typeface="Wingdings" panose="05000000000000000000" pitchFamily="2" charset="2"/>
              <a:buNone/>
              <a:defRPr/>
            </a:pPr>
            <a:r>
              <a:rPr lang="en-US" sz="2400" dirty="0"/>
              <a:t>       (x + 9)(x – 1) = 0   ;  x = -9 (</a:t>
            </a:r>
            <a:r>
              <a:rPr lang="en-US" sz="2400" i="1" dirty="0">
                <a:solidFill>
                  <a:srgbClr val="FF0000"/>
                </a:solidFill>
              </a:rPr>
              <a:t>neglect</a:t>
            </a:r>
            <a:r>
              <a:rPr lang="en-US" sz="2400" dirty="0"/>
              <a:t>) or </a:t>
            </a:r>
            <a:r>
              <a:rPr lang="en-US" sz="2400" dirty="0">
                <a:solidFill>
                  <a:srgbClr val="0070C0"/>
                </a:solidFill>
              </a:rPr>
              <a:t>+1</a:t>
            </a:r>
            <a:r>
              <a:rPr lang="en-US" sz="2400" dirty="0"/>
              <a:t> (</a:t>
            </a:r>
            <a:r>
              <a:rPr lang="en-US" sz="2400" dirty="0">
                <a:solidFill>
                  <a:srgbClr val="00B050"/>
                </a:solidFill>
              </a:rPr>
              <a:t>take this</a:t>
            </a:r>
            <a:r>
              <a:rPr lang="en-US" sz="2400" dirty="0"/>
              <a:t>). So:</a:t>
            </a:r>
          </a:p>
          <a:p>
            <a:pPr marL="0" indent="0">
              <a:buFont typeface="Wingdings" panose="05000000000000000000" pitchFamily="2" charset="2"/>
              <a:buNone/>
              <a:defRPr/>
            </a:pPr>
            <a:r>
              <a:rPr lang="en-US" sz="2400" dirty="0"/>
              <a:t>⸫   </a:t>
            </a: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The equilibrium concentrations are:</a:t>
            </a:r>
          </a:p>
          <a:p>
            <a:pPr marL="0" indent="0">
              <a:buFont typeface="Wingdings" panose="05000000000000000000" pitchFamily="2" charset="2"/>
              <a:buNone/>
              <a:defRPr/>
            </a:pP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       Fe</a:t>
            </a:r>
            <a:r>
              <a:rPr lang="en-US" altLang="ar-JO" sz="2400" baseline="30000" dirty="0">
                <a:latin typeface="Calibri" panose="020F0502020204030204" pitchFamily="34" charset="0"/>
                <a:ea typeface="ＭＳ Ｐゴシック" panose="020B0600070205080204" pitchFamily="34" charset="-128"/>
                <a:cs typeface="Calibri" panose="020F0502020204030204" pitchFamily="34" charset="0"/>
              </a:rPr>
              <a:t>3+ </a:t>
            </a: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 (3.0 + </a:t>
            </a:r>
            <a:r>
              <a:rPr lang="en-US" altLang="ar-JO" sz="2400" dirty="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x</a:t>
            </a: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 = 4.0 M       ;       SCN</a:t>
            </a:r>
            <a:r>
              <a:rPr lang="en-US" altLang="ar-JO" sz="2400" baseline="30000" dirty="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 (2.0 + </a:t>
            </a:r>
            <a:r>
              <a:rPr lang="en-US" altLang="ar-JO" sz="2400" dirty="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x</a:t>
            </a: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 = 3.0 M  ;   </a:t>
            </a:r>
          </a:p>
          <a:p>
            <a:pPr marL="0" indent="0">
              <a:buFont typeface="Wingdings" panose="05000000000000000000" pitchFamily="2" charset="2"/>
              <a:buNone/>
              <a:defRPr/>
            </a:pP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       FeSCN</a:t>
            </a:r>
            <a:r>
              <a:rPr lang="en-US" altLang="ar-JO" sz="2400" baseline="30000" dirty="0">
                <a:latin typeface="Calibri" panose="020F0502020204030204" pitchFamily="34" charset="0"/>
                <a:ea typeface="ＭＳ Ｐゴシック" panose="020B0600070205080204" pitchFamily="34" charset="-128"/>
                <a:cs typeface="Calibri" panose="020F0502020204030204" pitchFamily="34" charset="0"/>
              </a:rPr>
              <a:t>2+ </a:t>
            </a: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 (5.0 – </a:t>
            </a:r>
            <a:r>
              <a:rPr lang="en-US" altLang="ar-JO" sz="2400" dirty="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x</a:t>
            </a: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 = 4.0 M</a:t>
            </a:r>
            <a:endParaRPr lang="en-US" sz="2400" dirty="0"/>
          </a:p>
        </p:txBody>
      </p:sp>
      <p:grpSp>
        <p:nvGrpSpPr>
          <p:cNvPr id="72707" name="Group 5"/>
          <p:cNvGrpSpPr>
            <a:grpSpLocks/>
          </p:cNvGrpSpPr>
          <p:nvPr/>
        </p:nvGrpSpPr>
        <p:grpSpPr bwMode="auto">
          <a:xfrm>
            <a:off x="4265613" y="1836738"/>
            <a:ext cx="533400" cy="228600"/>
            <a:chOff x="3408" y="288"/>
            <a:chExt cx="288" cy="192"/>
          </a:xfrm>
        </p:grpSpPr>
        <p:grpSp>
          <p:nvGrpSpPr>
            <p:cNvPr id="72708" name="Group 6"/>
            <p:cNvGrpSpPr>
              <a:grpSpLocks/>
            </p:cNvGrpSpPr>
            <p:nvPr/>
          </p:nvGrpSpPr>
          <p:grpSpPr bwMode="auto">
            <a:xfrm>
              <a:off x="3408" y="288"/>
              <a:ext cx="288" cy="48"/>
              <a:chOff x="3408" y="288"/>
              <a:chExt cx="288" cy="48"/>
            </a:xfrm>
          </p:grpSpPr>
          <p:sp>
            <p:nvSpPr>
              <p:cNvPr id="72712" name="Line 7"/>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72713" name="Line 8"/>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nvGrpSpPr>
            <p:cNvPr id="72709" name="Group 9"/>
            <p:cNvGrpSpPr>
              <a:grpSpLocks/>
            </p:cNvGrpSpPr>
            <p:nvPr/>
          </p:nvGrpSpPr>
          <p:grpSpPr bwMode="auto">
            <a:xfrm flipH="1" flipV="1">
              <a:off x="3408" y="432"/>
              <a:ext cx="288" cy="48"/>
              <a:chOff x="3408" y="288"/>
              <a:chExt cx="288" cy="48"/>
            </a:xfrm>
          </p:grpSpPr>
          <p:sp>
            <p:nvSpPr>
              <p:cNvPr id="72710" name="Line 10"/>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72711" name="Line 11"/>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9427" name="Rectangle 3"/>
          <p:cNvSpPr>
            <a:spLocks noGrp="1" noChangeArrowheads="1"/>
          </p:cNvSpPr>
          <p:nvPr>
            <p:ph idx="1"/>
          </p:nvPr>
        </p:nvSpPr>
        <p:spPr>
          <a:xfrm>
            <a:off x="114300" y="1881188"/>
            <a:ext cx="8851900" cy="4616450"/>
          </a:xfrm>
        </p:spPr>
        <p:txBody>
          <a:bodyPr/>
          <a:lstStyle/>
          <a:p>
            <a:pPr eaLnBrk="1" hangingPunct="1">
              <a:buFontTx/>
              <a:buNone/>
            </a:pPr>
            <a:r>
              <a:rPr lang="en-US" altLang="ar-JO" sz="2800">
                <a:solidFill>
                  <a:srgbClr val="009900"/>
                </a:solidFill>
                <a:latin typeface="Calibri" panose="020F0502020204030204" pitchFamily="34" charset="0"/>
                <a:ea typeface="ＭＳ Ｐゴシック" panose="020B0600070205080204" pitchFamily="34" charset="-128"/>
                <a:cs typeface="Calibri" panose="020F0502020204030204" pitchFamily="34" charset="0"/>
              </a:rPr>
              <a:t>Q1:     [Fe</a:t>
            </a:r>
            <a:r>
              <a:rPr lang="en-US" altLang="ar-JO" sz="2800" baseline="30000">
                <a:solidFill>
                  <a:srgbClr val="009900"/>
                </a:solidFill>
                <a:latin typeface="Calibri" panose="020F0502020204030204" pitchFamily="34" charset="0"/>
                <a:ea typeface="ＭＳ Ｐゴシック" panose="020B0600070205080204" pitchFamily="34" charset="-128"/>
                <a:cs typeface="Calibri" panose="020F0502020204030204" pitchFamily="34" charset="0"/>
              </a:rPr>
              <a:t>3+</a:t>
            </a:r>
            <a:r>
              <a:rPr lang="en-US" altLang="ar-JO" sz="2800">
                <a:solidFill>
                  <a:srgbClr val="009900"/>
                </a:solidFill>
                <a:latin typeface="Calibri" panose="020F0502020204030204" pitchFamily="34" charset="0"/>
                <a:ea typeface="ＭＳ Ｐゴシック" panose="020B0600070205080204" pitchFamily="34" charset="-128"/>
                <a:cs typeface="Calibri" panose="020F0502020204030204" pitchFamily="34" charset="0"/>
              </a:rPr>
              <a:t>] = 6.00 M; [SCN</a:t>
            </a:r>
            <a:r>
              <a:rPr lang="en-US" altLang="ar-JO" sz="2800" baseline="30000">
                <a:solidFill>
                  <a:srgbClr val="009900"/>
                </a:solidFill>
                <a:latin typeface="Calibri" panose="020F0502020204030204" pitchFamily="34" charset="0"/>
                <a:ea typeface="ＭＳ Ｐゴシック" panose="020B0600070205080204" pitchFamily="34" charset="-128"/>
                <a:cs typeface="Calibri" panose="020F0502020204030204" pitchFamily="34" charset="0"/>
              </a:rPr>
              <a:t>-</a:t>
            </a:r>
            <a:r>
              <a:rPr lang="en-US" altLang="ar-JO" sz="2800">
                <a:solidFill>
                  <a:srgbClr val="009900"/>
                </a:solidFill>
                <a:latin typeface="Calibri" panose="020F0502020204030204" pitchFamily="34" charset="0"/>
                <a:ea typeface="ＭＳ Ｐゴシック" panose="020B0600070205080204" pitchFamily="34" charset="-128"/>
                <a:cs typeface="Calibri" panose="020F0502020204030204" pitchFamily="34" charset="0"/>
              </a:rPr>
              <a:t>] = 2.00 M; [FeSCN</a:t>
            </a:r>
            <a:r>
              <a:rPr lang="en-US" altLang="ar-JO" sz="2800" baseline="30000">
                <a:solidFill>
                  <a:srgbClr val="009900"/>
                </a:solidFill>
                <a:latin typeface="Calibri" panose="020F0502020204030204" pitchFamily="34" charset="0"/>
                <a:ea typeface="ＭＳ Ｐゴシック" panose="020B0600070205080204" pitchFamily="34" charset="-128"/>
                <a:cs typeface="Calibri" panose="020F0502020204030204" pitchFamily="34" charset="0"/>
              </a:rPr>
              <a:t>2+</a:t>
            </a:r>
            <a:r>
              <a:rPr lang="en-US" altLang="ar-JO" sz="2800">
                <a:solidFill>
                  <a:srgbClr val="009900"/>
                </a:solidFill>
                <a:latin typeface="Calibri" panose="020F0502020204030204" pitchFamily="34" charset="0"/>
                <a:ea typeface="ＭＳ Ｐゴシック" panose="020B0600070205080204" pitchFamily="34" charset="-128"/>
                <a:cs typeface="Calibri" panose="020F0502020204030204" pitchFamily="34" charset="0"/>
              </a:rPr>
              <a:t>] = 4.00 M</a:t>
            </a:r>
          </a:p>
          <a:p>
            <a:pPr eaLnBrk="1" hangingPunct="1">
              <a:buFontTx/>
              <a:buNone/>
            </a:pPr>
            <a:endParaRPr lang="en-US" altLang="ar-JO" sz="2800">
              <a:solidFill>
                <a:srgbClr val="009900"/>
              </a:solidFill>
              <a:latin typeface="Calibri" panose="020F0502020204030204" pitchFamily="34" charset="0"/>
              <a:ea typeface="ＭＳ Ｐゴシック" panose="020B0600070205080204" pitchFamily="34" charset="-128"/>
              <a:cs typeface="Calibri" panose="020F0502020204030204" pitchFamily="34" charset="0"/>
            </a:endParaRPr>
          </a:p>
          <a:p>
            <a:pPr eaLnBrk="1" hangingPunct="1">
              <a:buFontTx/>
              <a:buNone/>
            </a:pPr>
            <a:r>
              <a:rPr lang="en-US" altLang="ar-JO" sz="2800">
                <a:solidFill>
                  <a:srgbClr val="C00000"/>
                </a:solidFill>
                <a:latin typeface="Calibri" panose="020F0502020204030204" pitchFamily="34" charset="0"/>
                <a:ea typeface="ＭＳ Ｐゴシック" panose="020B0600070205080204" pitchFamily="34" charset="-128"/>
                <a:cs typeface="Calibri" panose="020F0502020204030204" pitchFamily="34" charset="0"/>
              </a:rPr>
              <a:t>Q2:     [Fe</a:t>
            </a:r>
            <a:r>
              <a:rPr lang="en-US" altLang="ar-JO" sz="2800" baseline="30000">
                <a:solidFill>
                  <a:srgbClr val="C00000"/>
                </a:solidFill>
                <a:latin typeface="Calibri" panose="020F0502020204030204" pitchFamily="34" charset="0"/>
                <a:ea typeface="ＭＳ Ｐゴシック" panose="020B0600070205080204" pitchFamily="34" charset="-128"/>
                <a:cs typeface="Calibri" panose="020F0502020204030204" pitchFamily="34" charset="0"/>
              </a:rPr>
              <a:t>3+</a:t>
            </a:r>
            <a:r>
              <a:rPr lang="en-US" altLang="ar-JO" sz="2800">
                <a:solidFill>
                  <a:srgbClr val="C00000"/>
                </a:solidFill>
                <a:latin typeface="Calibri" panose="020F0502020204030204" pitchFamily="34" charset="0"/>
                <a:ea typeface="ＭＳ Ｐゴシック" panose="020B0600070205080204" pitchFamily="34" charset="-128"/>
                <a:cs typeface="Calibri" panose="020F0502020204030204" pitchFamily="34" charset="0"/>
              </a:rPr>
              <a:t>] = 4.00 M; [SCN</a:t>
            </a:r>
            <a:r>
              <a:rPr lang="en-US" altLang="ar-JO" sz="2800" baseline="30000">
                <a:solidFill>
                  <a:srgbClr val="C00000"/>
                </a:solidFill>
                <a:latin typeface="Calibri" panose="020F0502020204030204" pitchFamily="34" charset="0"/>
                <a:ea typeface="ＭＳ Ｐゴシック" panose="020B0600070205080204" pitchFamily="34" charset="-128"/>
                <a:cs typeface="Calibri" panose="020F0502020204030204" pitchFamily="34" charset="0"/>
              </a:rPr>
              <a:t>-</a:t>
            </a:r>
            <a:r>
              <a:rPr lang="en-US" altLang="ar-JO" sz="2800">
                <a:solidFill>
                  <a:srgbClr val="C00000"/>
                </a:solidFill>
                <a:latin typeface="Calibri" panose="020F0502020204030204" pitchFamily="34" charset="0"/>
                <a:ea typeface="ＭＳ Ｐゴシック" panose="020B0600070205080204" pitchFamily="34" charset="-128"/>
                <a:cs typeface="Calibri" panose="020F0502020204030204" pitchFamily="34" charset="0"/>
              </a:rPr>
              <a:t>] = 3.00 M; [FeSCN</a:t>
            </a:r>
            <a:r>
              <a:rPr lang="en-US" altLang="ar-JO" sz="2800" baseline="30000">
                <a:solidFill>
                  <a:srgbClr val="C00000"/>
                </a:solidFill>
                <a:latin typeface="Calibri" panose="020F0502020204030204" pitchFamily="34" charset="0"/>
                <a:ea typeface="ＭＳ Ｐゴシック" panose="020B0600070205080204" pitchFamily="34" charset="-128"/>
                <a:cs typeface="Calibri" panose="020F0502020204030204" pitchFamily="34" charset="0"/>
              </a:rPr>
              <a:t>2+</a:t>
            </a:r>
            <a:r>
              <a:rPr lang="en-US" altLang="ar-JO" sz="2800">
                <a:solidFill>
                  <a:srgbClr val="C00000"/>
                </a:solidFill>
                <a:latin typeface="Calibri" panose="020F0502020204030204" pitchFamily="34" charset="0"/>
                <a:ea typeface="ＭＳ Ｐゴシック" panose="020B0600070205080204" pitchFamily="34" charset="-128"/>
                <a:cs typeface="Calibri" panose="020F0502020204030204" pitchFamily="34" charset="0"/>
              </a:rPr>
              <a:t>] = 4.00 M</a:t>
            </a:r>
          </a:p>
          <a:p>
            <a:pPr eaLnBrk="1" hangingPunct="1">
              <a:buFontTx/>
              <a:buNone/>
            </a:pPr>
            <a:endParaRPr lang="en-US" altLang="ar-JO" sz="2800">
              <a:solidFill>
                <a:srgbClr val="009900"/>
              </a:solidFill>
              <a:latin typeface="Calibri" panose="020F0502020204030204" pitchFamily="34" charset="0"/>
              <a:ea typeface="ＭＳ Ｐゴシック" panose="020B0600070205080204" pitchFamily="34" charset="-128"/>
              <a:cs typeface="Calibri" panose="020F0502020204030204" pitchFamily="34" charset="0"/>
            </a:endParaRPr>
          </a:p>
          <a:p>
            <a:pPr eaLnBrk="1" hangingPunct="1">
              <a:buFontTx/>
              <a:buNone/>
            </a:pPr>
            <a:r>
              <a:rPr lang="en-US" altLang="ar-JO" sz="2800">
                <a:solidFill>
                  <a:srgbClr val="009900"/>
                </a:solidFill>
                <a:latin typeface="Calibri" panose="020F0502020204030204" pitchFamily="34" charset="0"/>
                <a:ea typeface="ＭＳ Ｐゴシック" panose="020B0600070205080204" pitchFamily="34" charset="-128"/>
                <a:cs typeface="Calibri" panose="020F0502020204030204" pitchFamily="34" charset="0"/>
              </a:rPr>
              <a:t>Q3:     [Fe</a:t>
            </a:r>
            <a:r>
              <a:rPr lang="en-US" altLang="ar-JO" sz="2800" baseline="30000">
                <a:solidFill>
                  <a:srgbClr val="009900"/>
                </a:solidFill>
                <a:latin typeface="Calibri" panose="020F0502020204030204" pitchFamily="34" charset="0"/>
                <a:ea typeface="ＭＳ Ｐゴシック" panose="020B0600070205080204" pitchFamily="34" charset="-128"/>
                <a:cs typeface="Calibri" panose="020F0502020204030204" pitchFamily="34" charset="0"/>
              </a:rPr>
              <a:t>3+</a:t>
            </a:r>
            <a:r>
              <a:rPr lang="en-US" altLang="ar-JO" sz="2800">
                <a:solidFill>
                  <a:srgbClr val="009900"/>
                </a:solidFill>
                <a:latin typeface="Calibri" panose="020F0502020204030204" pitchFamily="34" charset="0"/>
                <a:ea typeface="ＭＳ Ｐゴシック" panose="020B0600070205080204" pitchFamily="34" charset="-128"/>
                <a:cs typeface="Calibri" panose="020F0502020204030204" pitchFamily="34" charset="0"/>
              </a:rPr>
              <a:t>] = 2.00 M; [SCN</a:t>
            </a:r>
            <a:r>
              <a:rPr lang="en-US" altLang="ar-JO" sz="2800" baseline="30000">
                <a:solidFill>
                  <a:srgbClr val="009900"/>
                </a:solidFill>
                <a:latin typeface="Calibri" panose="020F0502020204030204" pitchFamily="34" charset="0"/>
                <a:ea typeface="ＭＳ Ｐゴシック" panose="020B0600070205080204" pitchFamily="34" charset="-128"/>
                <a:cs typeface="Calibri" panose="020F0502020204030204" pitchFamily="34" charset="0"/>
              </a:rPr>
              <a:t>-</a:t>
            </a:r>
            <a:r>
              <a:rPr lang="en-US" altLang="ar-JO" sz="2800">
                <a:solidFill>
                  <a:srgbClr val="009900"/>
                </a:solidFill>
                <a:latin typeface="Calibri" panose="020F0502020204030204" pitchFamily="34" charset="0"/>
                <a:ea typeface="ＭＳ Ｐゴシック" panose="020B0600070205080204" pitchFamily="34" charset="-128"/>
                <a:cs typeface="Calibri" panose="020F0502020204030204" pitchFamily="34" charset="0"/>
              </a:rPr>
              <a:t>] = 9.00 M; [FeSCN</a:t>
            </a:r>
            <a:r>
              <a:rPr lang="en-US" altLang="ar-JO" sz="2800" baseline="30000">
                <a:solidFill>
                  <a:srgbClr val="009900"/>
                </a:solidFill>
                <a:latin typeface="Calibri" panose="020F0502020204030204" pitchFamily="34" charset="0"/>
                <a:ea typeface="ＭＳ Ｐゴシック" panose="020B0600070205080204" pitchFamily="34" charset="-128"/>
                <a:cs typeface="Calibri" panose="020F0502020204030204" pitchFamily="34" charset="0"/>
              </a:rPr>
              <a:t>2+</a:t>
            </a:r>
            <a:r>
              <a:rPr lang="en-US" altLang="ar-JO" sz="2800">
                <a:solidFill>
                  <a:srgbClr val="009900"/>
                </a:solidFill>
                <a:latin typeface="Calibri" panose="020F0502020204030204" pitchFamily="34" charset="0"/>
                <a:ea typeface="ＭＳ Ｐゴシック" panose="020B0600070205080204" pitchFamily="34" charset="-128"/>
                <a:cs typeface="Calibri" panose="020F0502020204030204" pitchFamily="34" charset="0"/>
              </a:rPr>
              <a:t>] = 6.00 M</a:t>
            </a:r>
          </a:p>
          <a:p>
            <a:pPr eaLnBrk="1" hangingPunct="1">
              <a:buFontTx/>
              <a:buNone/>
            </a:pPr>
            <a:endParaRPr lang="en-US" altLang="ar-JO" sz="2000" baseline="30000">
              <a:solidFill>
                <a:srgbClr val="009900"/>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74755"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ar-JO" sz="1000">
                <a:solidFill>
                  <a:schemeClr val="tx1"/>
                </a:solidFill>
                <a:cs typeface="Arial" panose="020B0604020202020204" pitchFamily="34" charset="0"/>
              </a:rPr>
              <a:t>Copyright © Cengage Learning. All rights reserved</a:t>
            </a:r>
          </a:p>
        </p:txBody>
      </p:sp>
      <p:sp>
        <p:nvSpPr>
          <p:cNvPr id="74756"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21EFEAF4-567F-48AE-9D82-917843690D96}" type="slidenum">
              <a:rPr lang="en-US" altLang="ar-JO" sz="1000">
                <a:solidFill>
                  <a:schemeClr val="tx1"/>
                </a:solidFill>
                <a:cs typeface="Arial" panose="020B0604020202020204" pitchFamily="34" charset="0"/>
              </a:rPr>
              <a:pPr>
                <a:spcBef>
                  <a:spcPct val="0"/>
                </a:spcBef>
                <a:buClrTx/>
                <a:buFontTx/>
                <a:buNone/>
              </a:pPr>
              <a:t>35</a:t>
            </a:fld>
            <a:endParaRPr lang="en-US" altLang="ar-JO" sz="1000">
              <a:solidFill>
                <a:schemeClr val="tx1"/>
              </a:solidFill>
              <a:cs typeface="Arial" panose="020B0604020202020204" pitchFamily="34" charset="0"/>
            </a:endParaRPr>
          </a:p>
        </p:txBody>
      </p:sp>
      <p:sp>
        <p:nvSpPr>
          <p:cNvPr id="8" name="TextBox 7"/>
          <p:cNvSpPr txBox="1"/>
          <p:nvPr/>
        </p:nvSpPr>
        <p:spPr>
          <a:xfrm>
            <a:off x="39688" y="1419225"/>
            <a:ext cx="3576637" cy="461963"/>
          </a:xfrm>
          <a:prstGeom prst="rect">
            <a:avLst/>
          </a:prstGeom>
          <a:gradFill flip="none" rotWithShape="1">
            <a:gsLst>
              <a:gs pos="0">
                <a:schemeClr val="accent4">
                  <a:alpha val="60000"/>
                </a:schemeClr>
              </a:gs>
              <a:gs pos="100000">
                <a:srgbClr val="FFFFFF"/>
              </a:gs>
            </a:gsLst>
            <a:path path="shape">
              <a:fillToRect l="50000" t="50000" r="50000" b="50000"/>
            </a:path>
            <a:tileRect/>
          </a:gradFill>
          <a:ln>
            <a:noFill/>
            <a:prstDash val="dot"/>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en-US" b="1" i="1" dirty="0">
                <a:solidFill>
                  <a:srgbClr val="681166"/>
                </a:solidFill>
                <a:effectLst>
                  <a:outerShdw blurRad="38100" dist="38100" dir="2700000" algn="tl">
                    <a:srgbClr val="000000"/>
                  </a:outerShdw>
                </a:effectLst>
                <a:latin typeface="Calibri" pitchFamily="34" charset="0"/>
              </a:rPr>
              <a:t>EXERCISE!</a:t>
            </a:r>
          </a:p>
        </p:txBody>
      </p:sp>
      <p:sp>
        <p:nvSpPr>
          <p:cNvPr id="74758" name="TextBox 2"/>
          <p:cNvSpPr txBox="1">
            <a:spLocks noChangeArrowheads="1"/>
          </p:cNvSpPr>
          <p:nvPr/>
        </p:nvSpPr>
        <p:spPr bwMode="auto">
          <a:xfrm>
            <a:off x="3616325" y="1419225"/>
            <a:ext cx="1236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ClrTx/>
              <a:buFontTx/>
              <a:buNone/>
            </a:pPr>
            <a:r>
              <a:rPr lang="en-US" altLang="ar-JO" sz="2400">
                <a:solidFill>
                  <a:srgbClr val="4E5575"/>
                </a:solidFill>
                <a:cs typeface="Arial" panose="020B0604020202020204" pitchFamily="34" charset="0"/>
              </a:rPr>
              <a:t>Answers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59427">
                                            <p:txEl>
                                              <p:pRg st="0" end="0"/>
                                            </p:txEl>
                                          </p:spTgt>
                                        </p:tgtEl>
                                        <p:attrNameLst>
                                          <p:attrName>style.visibility</p:attrName>
                                        </p:attrNameLst>
                                      </p:cBhvr>
                                      <p:to>
                                        <p:strVal val="visible"/>
                                      </p:to>
                                    </p:set>
                                    <p:animEffect transition="in" filter="wipe(left)">
                                      <p:cBhvr>
                                        <p:cTn id="7" dur="1000"/>
                                        <p:tgtEl>
                                          <p:spTgt spid="3594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59427">
                                            <p:txEl>
                                              <p:pRg st="2" end="2"/>
                                            </p:txEl>
                                          </p:spTgt>
                                        </p:tgtEl>
                                        <p:attrNameLst>
                                          <p:attrName>style.visibility</p:attrName>
                                        </p:attrNameLst>
                                      </p:cBhvr>
                                      <p:to>
                                        <p:strVal val="visible"/>
                                      </p:to>
                                    </p:set>
                                    <p:animEffect transition="in" filter="wipe(left)">
                                      <p:cBhvr>
                                        <p:cTn id="12" dur="1000"/>
                                        <p:tgtEl>
                                          <p:spTgt spid="35942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59427">
                                            <p:txEl>
                                              <p:pRg st="4" end="4"/>
                                            </p:txEl>
                                          </p:spTgt>
                                        </p:tgtEl>
                                        <p:attrNameLst>
                                          <p:attrName>style.visibility</p:attrName>
                                        </p:attrNameLst>
                                      </p:cBhvr>
                                      <p:to>
                                        <p:strVal val="visible"/>
                                      </p:to>
                                    </p:set>
                                    <p:animEffect transition="in" filter="wipe(left)">
                                      <p:cBhvr>
                                        <p:cTn id="17" dur="1000"/>
                                        <p:tgtEl>
                                          <p:spTgt spid="3594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idx="1"/>
          </p:nvPr>
        </p:nvSpPr>
        <p:spPr>
          <a:xfrm>
            <a:off x="114300" y="1371600"/>
            <a:ext cx="8851900" cy="5334000"/>
          </a:xfrm>
        </p:spPr>
        <p:txBody>
          <a:bodyPr/>
          <a:lstStyle/>
          <a:p>
            <a:pPr marL="457200" indent="-457200" eaLnBrk="1" hangingPunct="1"/>
            <a:endParaRPr lang="en-US" altLang="ar-JO" sz="2800">
              <a:latin typeface="Calibri" panose="020F0502020204030204" pitchFamily="34" charset="0"/>
              <a:ea typeface="ＭＳ Ｐゴシック" panose="020B0600070205080204" pitchFamily="34" charset="-128"/>
              <a:cs typeface="Calibri" panose="020F0502020204030204" pitchFamily="34" charset="0"/>
            </a:endParaRPr>
          </a:p>
          <a:p>
            <a:pPr marL="457200" indent="-457200" eaLnBrk="1" hangingPunct="1"/>
            <a:r>
              <a:rPr lang="en-US" altLang="ar-JO" sz="2400">
                <a:latin typeface="Calibri" panose="020F0502020204030204" pitchFamily="34" charset="0"/>
                <a:ea typeface="ＭＳ Ｐゴシック" panose="020B0600070205080204" pitchFamily="34" charset="-128"/>
                <a:cs typeface="Calibri" panose="020F0502020204030204" pitchFamily="34" charset="0"/>
              </a:rPr>
              <a:t>If a change is imposed on a system at equilibrium, the position of the equilibrium will shift in a direction that reduces that change.</a:t>
            </a:r>
          </a:p>
        </p:txBody>
      </p:sp>
      <p:sp>
        <p:nvSpPr>
          <p:cNvPr id="76803"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ar-JO" sz="1000">
                <a:solidFill>
                  <a:schemeClr val="tx1"/>
                </a:solidFill>
                <a:cs typeface="Arial" panose="020B0604020202020204" pitchFamily="34" charset="0"/>
              </a:rPr>
              <a:t>Copyright © Cengage Learning. All rights reserved</a:t>
            </a:r>
          </a:p>
        </p:txBody>
      </p:sp>
      <p:sp>
        <p:nvSpPr>
          <p:cNvPr id="76804"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F2576914-71E1-4E26-A944-7286F72375B6}" type="slidenum">
              <a:rPr lang="en-US" altLang="ar-JO" sz="1000">
                <a:solidFill>
                  <a:schemeClr val="tx1"/>
                </a:solidFill>
                <a:cs typeface="Arial" panose="020B0604020202020204" pitchFamily="34" charset="0"/>
              </a:rPr>
              <a:pPr>
                <a:spcBef>
                  <a:spcPct val="0"/>
                </a:spcBef>
                <a:buClrTx/>
                <a:buFontTx/>
                <a:buNone/>
              </a:pPr>
              <a:t>36</a:t>
            </a:fld>
            <a:endParaRPr lang="en-US" altLang="ar-JO" sz="1000">
              <a:solidFill>
                <a:schemeClr val="tx1"/>
              </a:solidFill>
              <a:cs typeface="Arial" panose="020B0604020202020204" pitchFamily="34" charset="0"/>
            </a:endParaRPr>
          </a:p>
        </p:txBody>
      </p:sp>
      <p:sp>
        <p:nvSpPr>
          <p:cNvPr id="76805" name="Rectangle 3"/>
          <p:cNvSpPr>
            <a:spLocks noChangeArrowheads="1"/>
          </p:cNvSpPr>
          <p:nvPr/>
        </p:nvSpPr>
        <p:spPr bwMode="auto">
          <a:xfrm>
            <a:off x="0" y="3041650"/>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endParaRPr lang="ar-JO" altLang="ar-JO" sz="2400">
              <a:solidFill>
                <a:schemeClr val="tx1"/>
              </a:solidFill>
              <a:cs typeface="Arial" panose="020B0604020202020204" pitchFamily="34" charset="0"/>
            </a:endParaRP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spcBef>
                <a:spcPct val="20000"/>
              </a:spcBef>
            </a:pPr>
            <a:r>
              <a:rPr lang="en-US" altLang="ar-JO" sz="2400">
                <a:latin typeface="Calibri" panose="020F0502020204030204" pitchFamily="34" charset="0"/>
                <a:ea typeface="ＭＳ Ｐゴシック" panose="020B0600070205080204" pitchFamily="34" charset="-128"/>
                <a:cs typeface="Calibri" panose="020F0502020204030204" pitchFamily="34" charset="0"/>
              </a:rPr>
              <a:t>Effects of Changes on the System</a:t>
            </a:r>
          </a:p>
        </p:txBody>
      </p:sp>
      <p:sp>
        <p:nvSpPr>
          <p:cNvPr id="78851" name="Rectangle 3"/>
          <p:cNvSpPr>
            <a:spLocks noGrp="1" noChangeArrowheads="1"/>
          </p:cNvSpPr>
          <p:nvPr>
            <p:ph idx="1"/>
          </p:nvPr>
        </p:nvSpPr>
        <p:spPr>
          <a:xfrm>
            <a:off x="0" y="2133600"/>
            <a:ext cx="9144000" cy="4800600"/>
          </a:xfrm>
        </p:spPr>
        <p:txBody>
          <a:bodyPr/>
          <a:lstStyle/>
          <a:p>
            <a:pPr marL="457200" indent="-457200" eaLnBrk="1" hangingPunct="1">
              <a:buFontTx/>
              <a:buAutoNum type="arabicPeriod"/>
            </a:pPr>
            <a:r>
              <a:rPr lang="en-US" altLang="ar-JO" sz="2400">
                <a:latin typeface="Calibri" panose="020F0502020204030204" pitchFamily="34" charset="0"/>
                <a:ea typeface="ＭＳ Ｐゴシック" panose="020B0600070205080204" pitchFamily="34" charset="-128"/>
                <a:cs typeface="Calibri" panose="020F0502020204030204" pitchFamily="34" charset="0"/>
              </a:rPr>
              <a:t>Concentration: The system will shift away upon addition of any component that is a part of the system. If a component is removed, the opposite effect occurs.</a:t>
            </a:r>
          </a:p>
          <a:p>
            <a:pPr marL="0" lvl="1" indent="0" eaLnBrk="1" hangingPunct="1">
              <a:buFont typeface="Wingdings" panose="05000000000000000000" pitchFamily="2" charset="2"/>
              <a:buNone/>
            </a:pPr>
            <a:r>
              <a:rPr lang="en-US" altLang="ar-JO" sz="2400">
                <a:latin typeface="Calibri" panose="020F0502020204030204" pitchFamily="34" charset="0"/>
                <a:ea typeface="ＭＳ Ｐゴシック" panose="020B0600070205080204" pitchFamily="34" charset="-128"/>
                <a:cs typeface="Calibri" panose="020F0502020204030204" pitchFamily="34" charset="0"/>
              </a:rPr>
              <a:t>               C</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2</a:t>
            </a:r>
            <a:r>
              <a:rPr lang="en-US" altLang="ar-JO" sz="2400">
                <a:latin typeface="Calibri" panose="020F0502020204030204" pitchFamily="34" charset="0"/>
                <a:ea typeface="ＭＳ Ｐゴシック" panose="020B0600070205080204" pitchFamily="34" charset="-128"/>
                <a:cs typeface="Calibri" panose="020F0502020204030204" pitchFamily="34" charset="0"/>
              </a:rPr>
              <a:t>H</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5</a:t>
            </a:r>
            <a:r>
              <a:rPr lang="en-US" altLang="ar-JO" sz="2400">
                <a:latin typeface="Calibri" panose="020F0502020204030204" pitchFamily="34" charset="0"/>
                <a:ea typeface="ＭＳ Ｐゴシック" panose="020B0600070205080204" pitchFamily="34" charset="-128"/>
                <a:cs typeface="Calibri" panose="020F0502020204030204" pitchFamily="34" charset="0"/>
              </a:rPr>
              <a:t>OH + 3O</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2</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a:t>
            </a:r>
            <a:r>
              <a:rPr lang="en-US" altLang="ar-JO" sz="2400">
                <a:solidFill>
                  <a:srgbClr val="000000"/>
                </a:solidFill>
                <a:latin typeface="Symbol" panose="05050102010706020507" pitchFamily="18" charset="2"/>
                <a:ea typeface="ＭＳ Ｐゴシック" panose="020B0600070205080204" pitchFamily="34" charset="-128"/>
                <a:cs typeface="Calibri" panose="020F0502020204030204" pitchFamily="34" charset="0"/>
              </a:rPr>
              <a:t>        </a:t>
            </a:r>
            <a:r>
              <a:rPr lang="en-US" altLang="ar-JO" sz="2400">
                <a:solidFill>
                  <a:srgbClr val="000000"/>
                </a:solidFill>
                <a:latin typeface="Calibri" panose="020F0502020204030204" pitchFamily="34" charset="0"/>
                <a:ea typeface="ＭＳ Ｐゴシック" panose="020B0600070205080204" pitchFamily="34" charset="-128"/>
                <a:cs typeface="Calibri" panose="020F0502020204030204" pitchFamily="34" charset="0"/>
              </a:rPr>
              <a:t>      2CO</a:t>
            </a:r>
            <a:r>
              <a:rPr lang="en-US" altLang="ar-JO" sz="2400" baseline="-25000">
                <a:solidFill>
                  <a:srgbClr val="000000"/>
                </a:solidFill>
                <a:latin typeface="Calibri" panose="020F0502020204030204" pitchFamily="34" charset="0"/>
                <a:ea typeface="ＭＳ Ｐゴシック" panose="020B0600070205080204" pitchFamily="34" charset="-128"/>
                <a:cs typeface="Calibri" panose="020F0502020204030204" pitchFamily="34" charset="0"/>
              </a:rPr>
              <a:t>2</a:t>
            </a:r>
            <a:r>
              <a:rPr lang="en-US" altLang="ar-JO" sz="2400">
                <a:solidFill>
                  <a:srgbClr val="000000"/>
                </a:solidFill>
                <a:latin typeface="Calibri" panose="020F0502020204030204" pitchFamily="34" charset="0"/>
                <a:ea typeface="ＭＳ Ｐゴシック" panose="020B0600070205080204" pitchFamily="34" charset="-128"/>
                <a:cs typeface="Calibri" panose="020F0502020204030204" pitchFamily="34" charset="0"/>
              </a:rPr>
              <a:t>  +  3H</a:t>
            </a:r>
            <a:r>
              <a:rPr lang="en-US" altLang="ar-JO" sz="2400" baseline="-25000">
                <a:solidFill>
                  <a:srgbClr val="000000"/>
                </a:solidFill>
                <a:latin typeface="Calibri" panose="020F0502020204030204" pitchFamily="34" charset="0"/>
                <a:ea typeface="ＭＳ Ｐゴシック" panose="020B0600070205080204" pitchFamily="34" charset="-128"/>
                <a:cs typeface="Calibri" panose="020F0502020204030204" pitchFamily="34" charset="0"/>
              </a:rPr>
              <a:t>2</a:t>
            </a:r>
            <a:r>
              <a:rPr lang="en-US" altLang="ar-JO" sz="2400">
                <a:solidFill>
                  <a:srgbClr val="000000"/>
                </a:solidFill>
                <a:latin typeface="Calibri" panose="020F0502020204030204" pitchFamily="34" charset="0"/>
                <a:ea typeface="ＭＳ Ｐゴシック" panose="020B0600070205080204" pitchFamily="34" charset="-128"/>
                <a:cs typeface="Calibri" panose="020F0502020204030204" pitchFamily="34" charset="0"/>
              </a:rPr>
              <a:t>O</a:t>
            </a:r>
          </a:p>
          <a:p>
            <a:pPr marL="0" lvl="1" indent="0" eaLnBrk="1" hangingPunct="1">
              <a:buFont typeface="Wingdings" panose="05000000000000000000" pitchFamily="2" charset="2"/>
              <a:buNone/>
            </a:pPr>
            <a:r>
              <a:rPr lang="en-US" altLang="ar-JO" sz="2400">
                <a:solidFill>
                  <a:srgbClr val="000000"/>
                </a:solidFill>
                <a:latin typeface="Calibri" panose="020F0502020204030204" pitchFamily="34" charset="0"/>
                <a:ea typeface="ＭＳ Ｐゴシック" panose="020B0600070205080204" pitchFamily="34" charset="-128"/>
                <a:cs typeface="Calibri" panose="020F0502020204030204" pitchFamily="34" charset="0"/>
              </a:rPr>
              <a:t>  </a:t>
            </a:r>
            <a:r>
              <a:rPr lang="en-US" altLang="ar-JO" sz="2400">
                <a:solidFill>
                  <a:srgbClr val="00B050"/>
                </a:solidFill>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i="1">
                <a:solidFill>
                  <a:srgbClr val="00B050"/>
                </a:solidFill>
                <a:latin typeface="Calibri" panose="020F0502020204030204" pitchFamily="34" charset="0"/>
                <a:ea typeface="ＭＳ Ｐゴシック" panose="020B0600070205080204" pitchFamily="34" charset="-128"/>
                <a:cs typeface="Calibri" panose="020F0502020204030204" pitchFamily="34" charset="0"/>
              </a:rPr>
              <a:t>Explain the effect of increasing or decreasing a reactant or product on the position of the equilibrium</a:t>
            </a:r>
            <a:r>
              <a:rPr lang="en-US" altLang="ar-JO" sz="2400">
                <a:solidFill>
                  <a:srgbClr val="00B050"/>
                </a:solidFill>
                <a:latin typeface="Calibri" panose="020F0502020204030204" pitchFamily="34" charset="0"/>
                <a:ea typeface="ＭＳ Ｐゴシック" panose="020B0600070205080204" pitchFamily="34" charset="-128"/>
                <a:cs typeface="Calibri" panose="020F0502020204030204" pitchFamily="34" charset="0"/>
              </a:rPr>
              <a:t>). </a:t>
            </a:r>
          </a:p>
          <a:p>
            <a:pPr marL="0" lvl="1" indent="0" eaLnBrk="1" hangingPunct="1">
              <a:buFont typeface="Wingdings" panose="05000000000000000000" pitchFamily="2" charset="2"/>
              <a:buNone/>
            </a:pPr>
            <a:r>
              <a:rPr lang="en-US" altLang="ar-JO" sz="2400">
                <a:solidFill>
                  <a:srgbClr val="00B050"/>
                </a:solidFill>
                <a:latin typeface="Calibri" panose="020F0502020204030204" pitchFamily="34" charset="0"/>
                <a:ea typeface="ＭＳ Ｐゴシック" panose="020B0600070205080204" pitchFamily="34" charset="-128"/>
                <a:cs typeface="Calibri" panose="020F0502020204030204" pitchFamily="34" charset="0"/>
              </a:rPr>
              <a:t>    </a:t>
            </a:r>
            <a:r>
              <a:rPr lang="en-US" altLang="ar-JO" sz="2400">
                <a:solidFill>
                  <a:srgbClr val="002060"/>
                </a:solidFill>
                <a:latin typeface="Calibri" panose="020F0502020204030204" pitchFamily="34" charset="0"/>
                <a:ea typeface="ＭＳ Ｐゴシック" panose="020B0600070205080204" pitchFamily="34" charset="-128"/>
                <a:cs typeface="Calibri" panose="020F0502020204030204" pitchFamily="34" charset="0"/>
              </a:rPr>
              <a:t>No change in the value of K</a:t>
            </a:r>
          </a:p>
          <a:p>
            <a:pPr marL="457200" indent="-457200" eaLnBrk="1" hangingPunct="1">
              <a:buFontTx/>
              <a:buNone/>
            </a:pPr>
            <a:endParaRPr lang="en-US" altLang="ar-JO" sz="280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78852"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ar-JO" sz="1000">
                <a:solidFill>
                  <a:schemeClr val="tx1"/>
                </a:solidFill>
                <a:cs typeface="Arial" panose="020B0604020202020204" pitchFamily="34" charset="0"/>
              </a:rPr>
              <a:t>Copyright © Cengage Learning. All rights reserved</a:t>
            </a:r>
          </a:p>
        </p:txBody>
      </p:sp>
      <p:sp>
        <p:nvSpPr>
          <p:cNvPr id="78853"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1504DE62-7522-4409-AE8F-6EABAEBBB677}" type="slidenum">
              <a:rPr lang="en-US" altLang="ar-JO" sz="1000">
                <a:solidFill>
                  <a:schemeClr val="tx1"/>
                </a:solidFill>
                <a:cs typeface="Arial" panose="020B0604020202020204" pitchFamily="34" charset="0"/>
              </a:rPr>
              <a:pPr>
                <a:spcBef>
                  <a:spcPct val="0"/>
                </a:spcBef>
                <a:buClrTx/>
                <a:buFontTx/>
                <a:buNone/>
              </a:pPr>
              <a:t>37</a:t>
            </a:fld>
            <a:endParaRPr lang="en-US" altLang="ar-JO" sz="1000">
              <a:solidFill>
                <a:schemeClr val="tx1"/>
              </a:solidFill>
              <a:cs typeface="Arial" panose="020B0604020202020204" pitchFamily="34" charset="0"/>
            </a:endParaRPr>
          </a:p>
        </p:txBody>
      </p:sp>
      <p:sp>
        <p:nvSpPr>
          <p:cNvPr id="78854" name="Rectangle 4"/>
          <p:cNvSpPr>
            <a:spLocks noChangeArrowheads="1"/>
          </p:cNvSpPr>
          <p:nvPr/>
        </p:nvSpPr>
        <p:spPr bwMode="auto">
          <a:xfrm>
            <a:off x="0" y="3041650"/>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endParaRPr lang="ar-JO" altLang="ar-JO" sz="2400">
              <a:solidFill>
                <a:schemeClr val="tx1"/>
              </a:solidFill>
              <a:cs typeface="Arial" panose="020B0604020202020204" pitchFamily="34" charset="0"/>
            </a:endParaRPr>
          </a:p>
        </p:txBody>
      </p:sp>
      <p:grpSp>
        <p:nvGrpSpPr>
          <p:cNvPr id="78855" name="Group 5"/>
          <p:cNvGrpSpPr>
            <a:grpSpLocks/>
          </p:cNvGrpSpPr>
          <p:nvPr/>
        </p:nvGrpSpPr>
        <p:grpSpPr bwMode="auto">
          <a:xfrm>
            <a:off x="3124200" y="3349625"/>
            <a:ext cx="533400" cy="304800"/>
            <a:chOff x="3408" y="288"/>
            <a:chExt cx="288" cy="192"/>
          </a:xfrm>
        </p:grpSpPr>
        <p:grpSp>
          <p:nvGrpSpPr>
            <p:cNvPr id="78856" name="Group 6"/>
            <p:cNvGrpSpPr>
              <a:grpSpLocks/>
            </p:cNvGrpSpPr>
            <p:nvPr/>
          </p:nvGrpSpPr>
          <p:grpSpPr bwMode="auto">
            <a:xfrm>
              <a:off x="3408" y="288"/>
              <a:ext cx="288" cy="48"/>
              <a:chOff x="3408" y="288"/>
              <a:chExt cx="288" cy="48"/>
            </a:xfrm>
          </p:grpSpPr>
          <p:sp>
            <p:nvSpPr>
              <p:cNvPr id="78860" name="Line 7"/>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78861" name="Line 8"/>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nvGrpSpPr>
            <p:cNvPr id="78857" name="Group 9"/>
            <p:cNvGrpSpPr>
              <a:grpSpLocks/>
            </p:cNvGrpSpPr>
            <p:nvPr/>
          </p:nvGrpSpPr>
          <p:grpSpPr bwMode="auto">
            <a:xfrm flipH="1" flipV="1">
              <a:off x="3408" y="432"/>
              <a:ext cx="288" cy="48"/>
              <a:chOff x="3408" y="288"/>
              <a:chExt cx="288" cy="48"/>
            </a:xfrm>
          </p:grpSpPr>
          <p:sp>
            <p:nvSpPr>
              <p:cNvPr id="78858" name="Line 10"/>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78859" name="Line 11"/>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98563"/>
            <a:ext cx="9144000" cy="5486400"/>
          </a:xfrm>
        </p:spPr>
        <p:txBody>
          <a:bodyPr/>
          <a:lstStyle/>
          <a:p>
            <a:pPr marL="457200" indent="-457200" eaLnBrk="1" hangingPunct="1">
              <a:buFontTx/>
              <a:buNone/>
              <a:defRPr/>
            </a:pPr>
            <a:r>
              <a:rPr lang="en-US" dirty="0">
                <a:solidFill>
                  <a:schemeClr val="accent4">
                    <a:lumMod val="50000"/>
                  </a:schemeClr>
                </a:solidFill>
              </a:rPr>
              <a:t>2. </a:t>
            </a: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Temperature:  </a:t>
            </a:r>
            <a:r>
              <a:rPr lang="en-US" altLang="ar-JO" sz="2400" i="1" dirty="0">
                <a:latin typeface="Calibri" panose="020F0502020204030204" pitchFamily="34" charset="0"/>
                <a:ea typeface="ＭＳ Ｐゴシック" panose="020B0600070205080204" pitchFamily="34" charset="-128"/>
                <a:cs typeface="Calibri" panose="020F0502020204030204" pitchFamily="34" charset="0"/>
              </a:rPr>
              <a:t>K</a:t>
            </a: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  will change depending upon the temperature. (endothermic – energy is a reactant; exothermic – energy is a product).</a:t>
            </a:r>
          </a:p>
          <a:p>
            <a:pPr marL="457200" indent="-457200" eaLnBrk="1" hangingPunct="1">
              <a:buFontTx/>
              <a:buNone/>
              <a:defRPr/>
            </a:pPr>
            <a:r>
              <a:rPr lang="en-US" sz="2400" dirty="0"/>
              <a:t>    </a:t>
            </a:r>
            <a:r>
              <a:rPr lang="en-US" sz="2400" i="1" u="sng" dirty="0">
                <a:solidFill>
                  <a:schemeClr val="accent4">
                    <a:lumMod val="50000"/>
                  </a:schemeClr>
                </a:solidFill>
              </a:rPr>
              <a:t>Exothermic reaction</a:t>
            </a:r>
            <a:r>
              <a:rPr lang="en-US" sz="2400" i="1" dirty="0"/>
              <a:t>:     </a:t>
            </a:r>
          </a:p>
          <a:p>
            <a:pPr marL="457200" indent="-457200" eaLnBrk="1" hangingPunct="1">
              <a:buFontTx/>
              <a:buNone/>
              <a:defRPr/>
            </a:pPr>
            <a:r>
              <a:rPr lang="en-US" sz="2400" dirty="0"/>
              <a:t>    CH</a:t>
            </a:r>
            <a:r>
              <a:rPr lang="en-US" sz="2400" baseline="-25000" dirty="0"/>
              <a:t>4</a:t>
            </a:r>
            <a:r>
              <a:rPr lang="en-US" sz="2400" dirty="0"/>
              <a:t> </a:t>
            </a:r>
            <a:r>
              <a:rPr lang="en-US" sz="2400" baseline="-25000" dirty="0"/>
              <a:t>(g)</a:t>
            </a:r>
            <a:r>
              <a:rPr lang="en-US" sz="2400" dirty="0"/>
              <a:t> + 2O</a:t>
            </a:r>
            <a:r>
              <a:rPr lang="en-US" sz="2400" baseline="-25000" dirty="0"/>
              <a:t>2</a:t>
            </a:r>
            <a:r>
              <a:rPr lang="en-US" sz="2400" dirty="0"/>
              <a:t> </a:t>
            </a:r>
            <a:r>
              <a:rPr lang="en-US" sz="2400" baseline="-25000" dirty="0"/>
              <a:t> (g)</a:t>
            </a:r>
            <a:r>
              <a:rPr lang="en-US" sz="2400" dirty="0"/>
              <a:t>→  CO</a:t>
            </a:r>
            <a:r>
              <a:rPr lang="en-US" sz="2400" baseline="-25000" dirty="0"/>
              <a:t>2</a:t>
            </a:r>
            <a:r>
              <a:rPr lang="en-US" sz="2400" dirty="0"/>
              <a:t> </a:t>
            </a:r>
            <a:r>
              <a:rPr lang="en-US" sz="2400" baseline="-25000" dirty="0"/>
              <a:t> (g)</a:t>
            </a:r>
            <a:r>
              <a:rPr lang="en-US" sz="2400" dirty="0"/>
              <a:t> +  2H</a:t>
            </a:r>
            <a:r>
              <a:rPr lang="en-US" sz="2400" baseline="-25000" dirty="0"/>
              <a:t>2</a:t>
            </a:r>
            <a:r>
              <a:rPr lang="en-US" sz="2400" dirty="0"/>
              <a:t>O </a:t>
            </a:r>
            <a:r>
              <a:rPr lang="en-US" sz="2400" baseline="-25000" dirty="0"/>
              <a:t>(g)</a:t>
            </a:r>
            <a:r>
              <a:rPr lang="en-US" sz="2400" dirty="0"/>
              <a:t>  +  </a:t>
            </a:r>
            <a:r>
              <a:rPr lang="en-US" sz="2400" dirty="0">
                <a:solidFill>
                  <a:srgbClr val="C00000"/>
                </a:solidFill>
              </a:rPr>
              <a:t>heat            T           </a:t>
            </a:r>
            <a:r>
              <a:rPr lang="en-US" sz="2400" dirty="0"/>
              <a:t>K</a:t>
            </a:r>
          </a:p>
          <a:p>
            <a:pPr marL="457200" indent="-457200" eaLnBrk="1" hangingPunct="1">
              <a:buFontTx/>
              <a:buNone/>
              <a:defRPr/>
            </a:pPr>
            <a:r>
              <a:rPr lang="pt-BR" sz="2400" dirty="0"/>
              <a:t>    </a:t>
            </a:r>
            <a:r>
              <a:rPr lang="pt-BR" sz="2400" i="1" u="sng" dirty="0">
                <a:solidFill>
                  <a:schemeClr val="accent4">
                    <a:lumMod val="50000"/>
                  </a:schemeClr>
                </a:solidFill>
              </a:rPr>
              <a:t>Endothermic: </a:t>
            </a:r>
            <a:r>
              <a:rPr lang="pt-BR" sz="2400" u="sng" dirty="0">
                <a:solidFill>
                  <a:schemeClr val="accent4">
                    <a:lumMod val="50000"/>
                  </a:schemeClr>
                </a:solidFill>
              </a:rPr>
              <a:t> </a:t>
            </a:r>
          </a:p>
          <a:p>
            <a:pPr marL="457200" indent="-457200" eaLnBrk="1" hangingPunct="1">
              <a:buFontTx/>
              <a:buNone/>
              <a:defRPr/>
            </a:pPr>
            <a:r>
              <a:rPr lang="pt-BR" sz="2400" dirty="0"/>
              <a:t>    Ba(OH)</a:t>
            </a:r>
            <a:r>
              <a:rPr lang="pt-BR" sz="2400" baseline="-25000" dirty="0"/>
              <a:t>2</a:t>
            </a:r>
            <a:r>
              <a:rPr lang="pt-BR" sz="2400" dirty="0"/>
              <a:t> + 2NH</a:t>
            </a:r>
            <a:r>
              <a:rPr lang="pt-BR" sz="2400" baseline="-25000" dirty="0"/>
              <a:t>4</a:t>
            </a:r>
            <a:r>
              <a:rPr lang="pt-BR" sz="2400" dirty="0"/>
              <a:t>Cl  + </a:t>
            </a:r>
            <a:r>
              <a:rPr lang="pt-BR" sz="2400" dirty="0">
                <a:solidFill>
                  <a:srgbClr val="C00000"/>
                </a:solidFill>
              </a:rPr>
              <a:t>heat</a:t>
            </a:r>
            <a:r>
              <a:rPr lang="pt-BR" sz="2400" dirty="0"/>
              <a:t>  → BaCl</a:t>
            </a:r>
            <a:r>
              <a:rPr lang="pt-BR" sz="2400" baseline="-25000" dirty="0"/>
              <a:t>2</a:t>
            </a:r>
            <a:r>
              <a:rPr lang="pt-BR" sz="2400" dirty="0"/>
              <a:t> + 2NH</a:t>
            </a:r>
            <a:r>
              <a:rPr lang="pt-BR" sz="2400" baseline="-25000" dirty="0"/>
              <a:t>3</a:t>
            </a:r>
            <a:r>
              <a:rPr lang="pt-BR" sz="2400" dirty="0"/>
              <a:t> + 2H</a:t>
            </a:r>
            <a:r>
              <a:rPr lang="pt-BR" sz="2400" baseline="-25000" dirty="0"/>
              <a:t>2</a:t>
            </a:r>
            <a:r>
              <a:rPr lang="pt-BR" sz="2400" dirty="0"/>
              <a:t>O       </a:t>
            </a:r>
            <a:r>
              <a:rPr lang="en-US" sz="2400" dirty="0">
                <a:solidFill>
                  <a:srgbClr val="C00000"/>
                </a:solidFill>
              </a:rPr>
              <a:t>T           </a:t>
            </a:r>
            <a:r>
              <a:rPr lang="en-US" sz="2400" dirty="0"/>
              <a:t>K</a:t>
            </a:r>
            <a:endParaRPr lang="en-US" altLang="ar-JO" sz="2400" dirty="0">
              <a:latin typeface="Calibri" panose="020F0502020204030204" pitchFamily="34" charset="0"/>
              <a:ea typeface="ＭＳ Ｐゴシック" panose="020B0600070205080204" pitchFamily="34" charset="-128"/>
              <a:cs typeface="Calibri" panose="020F0502020204030204" pitchFamily="34" charset="0"/>
            </a:endParaRPr>
          </a:p>
          <a:p>
            <a:pPr marL="457200" indent="-457200" eaLnBrk="1" hangingPunct="1">
              <a:buFontTx/>
              <a:buNone/>
              <a:defRPr/>
            </a:pPr>
            <a:r>
              <a:rPr lang="en-US" altLang="ar-JO" sz="2400" i="1" dirty="0">
                <a:solidFill>
                  <a:srgbClr val="00B050"/>
                </a:solidFill>
                <a:latin typeface="Calibri" panose="020F0502020204030204" pitchFamily="34" charset="0"/>
                <a:ea typeface="ＭＳ Ｐゴシック" panose="020B0600070205080204" pitchFamily="34" charset="-128"/>
                <a:cs typeface="Calibri" panose="020F0502020204030204" pitchFamily="34" charset="0"/>
              </a:rPr>
              <a:t>    </a:t>
            </a:r>
          </a:p>
          <a:p>
            <a:pPr marL="457200" indent="-457200" eaLnBrk="1" hangingPunct="1">
              <a:buFontTx/>
              <a:buNone/>
              <a:defRPr/>
            </a:pPr>
            <a:r>
              <a:rPr lang="en-US" altLang="ar-JO" sz="2400" i="1" dirty="0">
                <a:solidFill>
                  <a:srgbClr val="00B050"/>
                </a:solidFill>
                <a:latin typeface="Calibri" panose="020F0502020204030204" pitchFamily="34" charset="0"/>
                <a:ea typeface="ＭＳ Ｐゴシック" panose="020B0600070205080204" pitchFamily="34" charset="-128"/>
                <a:cs typeface="Calibri" panose="020F0502020204030204" pitchFamily="34" charset="0"/>
              </a:rPr>
              <a:t>(Explain the effect of increasing or decreasing the temperature on the position of equilibrium)</a:t>
            </a:r>
          </a:p>
          <a:p>
            <a:pPr>
              <a:defRPr/>
            </a:pPr>
            <a:endParaRPr lang="ar-JO" dirty="0"/>
          </a:p>
        </p:txBody>
      </p:sp>
      <p:cxnSp>
        <p:nvCxnSpPr>
          <p:cNvPr id="4" name="Straight Arrow Connector 3"/>
          <p:cNvCxnSpPr/>
          <p:nvPr/>
        </p:nvCxnSpPr>
        <p:spPr bwMode="auto">
          <a:xfrm flipV="1">
            <a:off x="6740525" y="2895600"/>
            <a:ext cx="0" cy="533400"/>
          </a:xfrm>
          <a:prstGeom prst="straightConnector1">
            <a:avLst/>
          </a:prstGeom>
          <a:solidFill>
            <a:schemeClr val="accent1"/>
          </a:solidFill>
          <a:ln w="25400" cap="flat" cmpd="sng" algn="ctr">
            <a:solidFill>
              <a:schemeClr val="bg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 name="Straight Arrow Connector 4"/>
          <p:cNvCxnSpPr/>
          <p:nvPr/>
        </p:nvCxnSpPr>
        <p:spPr bwMode="auto">
          <a:xfrm>
            <a:off x="7620000" y="2895600"/>
            <a:ext cx="0" cy="533400"/>
          </a:xfrm>
          <a:prstGeom prst="straightConnector1">
            <a:avLst/>
          </a:prstGeom>
          <a:solidFill>
            <a:schemeClr val="accent1"/>
          </a:solidFill>
          <a:ln w="25400" cap="flat" cmpd="sng" algn="ctr">
            <a:solidFill>
              <a:schemeClr val="bg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Arrow Connector 8"/>
          <p:cNvCxnSpPr/>
          <p:nvPr/>
        </p:nvCxnSpPr>
        <p:spPr bwMode="auto">
          <a:xfrm flipV="1">
            <a:off x="7162800" y="3733800"/>
            <a:ext cx="0" cy="533400"/>
          </a:xfrm>
          <a:prstGeom prst="straightConnector1">
            <a:avLst/>
          </a:prstGeom>
          <a:solidFill>
            <a:schemeClr val="accent1"/>
          </a:solidFill>
          <a:ln w="25400" cap="flat" cmpd="sng" algn="ctr">
            <a:solidFill>
              <a:schemeClr val="bg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 name="Straight Arrow Connector 9"/>
          <p:cNvCxnSpPr/>
          <p:nvPr/>
        </p:nvCxnSpPr>
        <p:spPr bwMode="auto">
          <a:xfrm flipV="1">
            <a:off x="8077200" y="3733800"/>
            <a:ext cx="0" cy="533400"/>
          </a:xfrm>
          <a:prstGeom prst="straightConnector1">
            <a:avLst/>
          </a:prstGeom>
          <a:solidFill>
            <a:schemeClr val="accent1"/>
          </a:solidFill>
          <a:ln w="25400" cap="flat" cmpd="sng" algn="ctr">
            <a:solidFill>
              <a:schemeClr val="bg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 name="Straight Arrow Connector 14"/>
          <p:cNvCxnSpPr/>
          <p:nvPr/>
        </p:nvCxnSpPr>
        <p:spPr bwMode="auto">
          <a:xfrm flipH="1">
            <a:off x="8001000" y="3124200"/>
            <a:ext cx="457200" cy="0"/>
          </a:xfrm>
          <a:prstGeom prst="straightConnector1">
            <a:avLst/>
          </a:prstGeom>
          <a:solidFill>
            <a:schemeClr val="accent1"/>
          </a:solidFill>
          <a:ln w="25400" cap="flat" cmpd="sng" algn="ctr">
            <a:solidFill>
              <a:schemeClr val="bg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 name="Straight Arrow Connector 17"/>
          <p:cNvCxnSpPr/>
          <p:nvPr/>
        </p:nvCxnSpPr>
        <p:spPr bwMode="auto">
          <a:xfrm flipV="1">
            <a:off x="8386763" y="3983038"/>
            <a:ext cx="447675" cy="0"/>
          </a:xfrm>
          <a:prstGeom prst="straightConnector1">
            <a:avLst/>
          </a:prstGeom>
          <a:solidFill>
            <a:schemeClr val="accent1"/>
          </a:solidFill>
          <a:ln w="25400" cap="flat" cmpd="sng" algn="ctr">
            <a:solidFill>
              <a:schemeClr val="bg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spcBef>
                <a:spcPct val="20000"/>
              </a:spcBef>
            </a:pPr>
            <a:r>
              <a:rPr lang="en-US" altLang="ar-JO" sz="2400">
                <a:latin typeface="Calibri" panose="020F0502020204030204" pitchFamily="34" charset="0"/>
                <a:ea typeface="ＭＳ Ｐゴシック" panose="020B0600070205080204" pitchFamily="34" charset="-128"/>
                <a:cs typeface="Calibri" panose="020F0502020204030204" pitchFamily="34" charset="0"/>
              </a:rPr>
              <a:t>Effects of Changes on the System</a:t>
            </a:r>
          </a:p>
        </p:txBody>
      </p:sp>
      <p:sp>
        <p:nvSpPr>
          <p:cNvPr id="87043" name="Rectangle 3"/>
          <p:cNvSpPr>
            <a:spLocks noGrp="1" noChangeArrowheads="1"/>
          </p:cNvSpPr>
          <p:nvPr>
            <p:ph idx="1"/>
          </p:nvPr>
        </p:nvSpPr>
        <p:spPr>
          <a:xfrm>
            <a:off x="0" y="2133600"/>
            <a:ext cx="9372600" cy="4724400"/>
          </a:xfrm>
        </p:spPr>
        <p:txBody>
          <a:bodyPr/>
          <a:lstStyle/>
          <a:p>
            <a:pPr marL="457200" indent="-457200" eaLnBrk="1" hangingPunct="1">
              <a:buFontTx/>
              <a:buAutoNum type="arabicPeriod" startAt="3"/>
              <a:defRPr/>
            </a:pP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Pressure effect at constant temperature, pressure that is due to a volume change (</a:t>
            </a:r>
            <a:r>
              <a:rPr lang="en-US" altLang="ar-JO" sz="2400" u="sng" dirty="0">
                <a:latin typeface="Calibri" panose="020F0502020204030204" pitchFamily="34" charset="0"/>
                <a:ea typeface="ＭＳ Ｐゴシック" panose="020B0600070205080204" pitchFamily="34" charset="-128"/>
                <a:cs typeface="Calibri" panose="020F0502020204030204" pitchFamily="34" charset="0"/>
              </a:rPr>
              <a:t>volume pressure</a:t>
            </a: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  </a:t>
            </a:r>
          </a:p>
          <a:p>
            <a:pPr marL="457200" lvl="1" indent="0" eaLnBrk="1" hangingPunct="1">
              <a:buFont typeface="Wingdings" panose="05000000000000000000" pitchFamily="2" charset="2"/>
              <a:buNone/>
              <a:defRPr/>
            </a:pP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            N</a:t>
            </a:r>
            <a:r>
              <a:rPr lang="en-US" altLang="ar-JO" sz="2400" baseline="-25000" dirty="0">
                <a:latin typeface="Calibri" panose="020F0502020204030204" pitchFamily="34" charset="0"/>
                <a:ea typeface="ＭＳ Ｐゴシック" panose="020B0600070205080204" pitchFamily="34" charset="-128"/>
                <a:cs typeface="Calibri" panose="020F0502020204030204" pitchFamily="34" charset="0"/>
              </a:rPr>
              <a:t>2</a:t>
            </a:r>
            <a:r>
              <a:rPr lang="en-US" sz="2400" baseline="-25000" dirty="0"/>
              <a:t> (g)</a:t>
            </a: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  +  3H</a:t>
            </a:r>
            <a:r>
              <a:rPr lang="en-US" altLang="ar-JO" sz="2400" baseline="-25000" dirty="0">
                <a:latin typeface="Calibri" panose="020F0502020204030204" pitchFamily="34" charset="0"/>
                <a:ea typeface="ＭＳ Ｐゴシック" panose="020B0600070205080204" pitchFamily="34" charset="-128"/>
                <a:cs typeface="Calibri" panose="020F0502020204030204" pitchFamily="34" charset="0"/>
              </a:rPr>
              <a:t>2</a:t>
            </a:r>
            <a:r>
              <a:rPr lang="en-US" sz="2400" baseline="-25000" dirty="0"/>
              <a:t> (g)</a:t>
            </a: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                2NH</a:t>
            </a:r>
            <a:r>
              <a:rPr lang="en-US" altLang="ar-JO" sz="2400" baseline="-25000" dirty="0">
                <a:latin typeface="Calibri" panose="020F0502020204030204" pitchFamily="34" charset="0"/>
                <a:ea typeface="ＭＳ Ｐゴシック" panose="020B0600070205080204" pitchFamily="34" charset="-128"/>
                <a:cs typeface="Calibri" panose="020F0502020204030204" pitchFamily="34" charset="0"/>
              </a:rPr>
              <a:t>3</a:t>
            </a:r>
            <a:r>
              <a:rPr lang="en-US" sz="2400" baseline="-25000" dirty="0"/>
              <a:t> (g)</a:t>
            </a:r>
            <a:endParaRPr lang="en-US" altLang="ar-JO" sz="2400" dirty="0">
              <a:latin typeface="Calibri" panose="020F0502020204030204" pitchFamily="34" charset="0"/>
              <a:ea typeface="ＭＳ Ｐゴシック" panose="020B0600070205080204" pitchFamily="34" charset="-128"/>
              <a:cs typeface="Calibri" panose="020F0502020204030204" pitchFamily="34" charset="0"/>
            </a:endParaRPr>
          </a:p>
          <a:p>
            <a:pPr marL="457200" lvl="1" indent="0" eaLnBrk="1" hangingPunct="1">
              <a:buFont typeface="Wingdings" panose="05000000000000000000" pitchFamily="2" charset="2"/>
              <a:buNone/>
              <a:defRPr/>
            </a:pP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            H</a:t>
            </a:r>
            <a:r>
              <a:rPr lang="en-US" altLang="ar-JO" sz="2400" baseline="-25000" dirty="0">
                <a:latin typeface="Calibri" panose="020F0502020204030204" pitchFamily="34" charset="0"/>
                <a:ea typeface="ＭＳ Ｐゴシック" panose="020B0600070205080204" pitchFamily="34" charset="-128"/>
                <a:cs typeface="Calibri" panose="020F0502020204030204" pitchFamily="34" charset="0"/>
              </a:rPr>
              <a:t>2</a:t>
            </a: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O</a:t>
            </a:r>
            <a:r>
              <a:rPr lang="en-US" sz="2400" baseline="-25000" dirty="0"/>
              <a:t> (g)</a:t>
            </a: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 +  CO</a:t>
            </a:r>
            <a:r>
              <a:rPr lang="en-US" sz="2400" baseline="-25000" dirty="0"/>
              <a:t> (g)</a:t>
            </a: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              H</a:t>
            </a:r>
            <a:r>
              <a:rPr lang="en-US" altLang="ar-JO" sz="2400" baseline="-25000" dirty="0">
                <a:latin typeface="Calibri" panose="020F0502020204030204" pitchFamily="34" charset="0"/>
                <a:ea typeface="ＭＳ Ｐゴシック" panose="020B0600070205080204" pitchFamily="34" charset="-128"/>
                <a:cs typeface="Calibri" panose="020F0502020204030204" pitchFamily="34" charset="0"/>
              </a:rPr>
              <a:t>2</a:t>
            </a:r>
            <a:r>
              <a:rPr lang="en-US" sz="2400" baseline="-25000" dirty="0"/>
              <a:t> (g)  </a:t>
            </a: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 +   CO</a:t>
            </a:r>
            <a:r>
              <a:rPr lang="en-US" altLang="ar-JO" sz="2400" baseline="-25000" dirty="0">
                <a:latin typeface="Calibri" panose="020F0502020204030204" pitchFamily="34" charset="0"/>
                <a:ea typeface="ＭＳ Ｐゴシック" panose="020B0600070205080204" pitchFamily="34" charset="-128"/>
                <a:cs typeface="Calibri" panose="020F0502020204030204" pitchFamily="34" charset="0"/>
              </a:rPr>
              <a:t>2</a:t>
            </a:r>
            <a:r>
              <a:rPr lang="en-US" sz="2400" baseline="-25000" dirty="0"/>
              <a:t> (g)</a:t>
            </a:r>
            <a:endParaRPr lang="en-US" altLang="ar-JO" sz="2400" dirty="0">
              <a:latin typeface="Calibri" panose="020F0502020204030204" pitchFamily="34" charset="0"/>
              <a:ea typeface="ＭＳ Ｐゴシック" panose="020B0600070205080204" pitchFamily="34" charset="-128"/>
              <a:cs typeface="Calibri" panose="020F0502020204030204" pitchFamily="34" charset="0"/>
            </a:endParaRPr>
          </a:p>
          <a:p>
            <a:pPr marL="171450" lvl="1" indent="0" eaLnBrk="1" hangingPunct="1">
              <a:buFont typeface="Wingdings" panose="05000000000000000000" pitchFamily="2" charset="2"/>
              <a:buNone/>
              <a:defRPr/>
            </a:pPr>
            <a:r>
              <a:rPr lang="en-US" altLang="ar-JO" sz="2400" i="1" dirty="0">
                <a:solidFill>
                  <a:srgbClr val="00B050"/>
                </a:solidFill>
                <a:latin typeface="Calibri" panose="020F0502020204030204" pitchFamily="34" charset="0"/>
                <a:ea typeface="ＭＳ Ｐゴシック" panose="020B0600070205080204" pitchFamily="34" charset="-128"/>
                <a:cs typeface="Calibri" panose="020F0502020204030204" pitchFamily="34" charset="0"/>
              </a:rPr>
              <a:t>(Explain the effect of change in volume on the position of  equilibrium)</a:t>
            </a:r>
          </a:p>
          <a:p>
            <a:pPr marL="57150" indent="0" eaLnBrk="1" hangingPunct="1">
              <a:buFont typeface="Wingdings" panose="05000000000000000000" pitchFamily="2" charset="2"/>
              <a:buNone/>
              <a:defRPr/>
            </a:pPr>
            <a:r>
              <a:rPr lang="en-US" altLang="ar-JO" sz="2400" dirty="0">
                <a:solidFill>
                  <a:schemeClr val="accent4">
                    <a:lumMod val="50000"/>
                  </a:schemeClr>
                </a:solidFill>
                <a:latin typeface="Calibri" panose="020F0502020204030204" pitchFamily="34" charset="0"/>
                <a:ea typeface="ＭＳ Ｐゴシック" panose="020B0600070205080204" pitchFamily="34" charset="-128"/>
                <a:cs typeface="Calibri" panose="020F0502020204030204" pitchFamily="34" charset="0"/>
              </a:rPr>
              <a:t>4.</a:t>
            </a: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 Addition of inert gas does not affect the equilibrium position. </a:t>
            </a:r>
            <a:br>
              <a:rPr lang="en-US" altLang="ar-JO" sz="2400" dirty="0">
                <a:latin typeface="Calibri" panose="020F0502020204030204" pitchFamily="34" charset="0"/>
                <a:ea typeface="ＭＳ Ｐゴシック" panose="020B0600070205080204" pitchFamily="34" charset="-128"/>
                <a:cs typeface="Calibri" panose="020F0502020204030204" pitchFamily="34" charset="0"/>
              </a:rPr>
            </a:b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    If “Ne” gas is added to any of the equilibria above, </a:t>
            </a:r>
            <a:br>
              <a:rPr lang="en-US" altLang="ar-JO" sz="2400" dirty="0">
                <a:latin typeface="Calibri" panose="020F0502020204030204" pitchFamily="34" charset="0"/>
                <a:ea typeface="ＭＳ Ｐゴシック" panose="020B0600070205080204" pitchFamily="34" charset="-128"/>
                <a:cs typeface="Calibri" panose="020F0502020204030204" pitchFamily="34" charset="0"/>
              </a:rPr>
            </a:b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    </a:t>
            </a:r>
          </a:p>
          <a:p>
            <a:pPr marL="57150" indent="0" eaLnBrk="1" hangingPunct="1">
              <a:buFont typeface="Wingdings" panose="05000000000000000000" pitchFamily="2" charset="2"/>
              <a:buNone/>
              <a:defRPr/>
            </a:pP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    K = [CO</a:t>
            </a:r>
            <a:r>
              <a:rPr lang="en-US" altLang="ar-JO" sz="2400" baseline="-25000" dirty="0">
                <a:latin typeface="Calibri" panose="020F0502020204030204" pitchFamily="34" charset="0"/>
                <a:ea typeface="ＭＳ Ｐゴシック" panose="020B0600070205080204" pitchFamily="34" charset="-128"/>
                <a:cs typeface="Calibri" panose="020F0502020204030204" pitchFamily="34" charset="0"/>
              </a:rPr>
              <a:t>2</a:t>
            </a: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][H</a:t>
            </a:r>
            <a:r>
              <a:rPr lang="en-US" altLang="ar-JO" sz="2400" baseline="-25000" dirty="0">
                <a:latin typeface="Calibri" panose="020F0502020204030204" pitchFamily="34" charset="0"/>
                <a:ea typeface="ＭＳ Ｐゴシック" panose="020B0600070205080204" pitchFamily="34" charset="-128"/>
                <a:cs typeface="Calibri" panose="020F0502020204030204" pitchFamily="34" charset="0"/>
              </a:rPr>
              <a:t>2</a:t>
            </a: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]/[CO][H</a:t>
            </a:r>
            <a:r>
              <a:rPr lang="en-US" altLang="ar-JO" sz="2400" baseline="-25000" dirty="0">
                <a:latin typeface="Calibri" panose="020F0502020204030204" pitchFamily="34" charset="0"/>
                <a:ea typeface="ＭＳ Ｐゴシック" panose="020B0600070205080204" pitchFamily="34" charset="-128"/>
                <a:cs typeface="Calibri" panose="020F0502020204030204" pitchFamily="34" charset="0"/>
              </a:rPr>
              <a:t>2</a:t>
            </a:r>
            <a:r>
              <a:rPr lang="en-US" altLang="ar-JO" sz="2400" dirty="0">
                <a:latin typeface="Calibri" panose="020F0502020204030204" pitchFamily="34" charset="0"/>
                <a:ea typeface="ＭＳ Ｐゴシック" panose="020B0600070205080204" pitchFamily="34" charset="-128"/>
                <a:cs typeface="Calibri" panose="020F0502020204030204" pitchFamily="34" charset="0"/>
              </a:rPr>
              <a:t>O], will not be affected.</a:t>
            </a:r>
          </a:p>
          <a:p>
            <a:pPr marL="457200" indent="-457200" eaLnBrk="1" hangingPunct="1">
              <a:buFontTx/>
              <a:buNone/>
              <a:defRPr/>
            </a:pPr>
            <a:endParaRPr lang="en-US" altLang="ar-JO" sz="2800" dirty="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81924"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ar-JO" sz="1000">
                <a:solidFill>
                  <a:schemeClr val="tx1"/>
                </a:solidFill>
                <a:cs typeface="Arial" panose="020B0604020202020204" pitchFamily="34" charset="0"/>
              </a:rPr>
              <a:t>Copyright © Cengage Learning. All rights reserved</a:t>
            </a:r>
          </a:p>
        </p:txBody>
      </p:sp>
      <p:sp>
        <p:nvSpPr>
          <p:cNvPr id="81925"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8C1B977E-F14A-4B99-9CC8-1CEAB5C59ACF}" type="slidenum">
              <a:rPr lang="en-US" altLang="ar-JO" sz="1000">
                <a:solidFill>
                  <a:schemeClr val="tx1"/>
                </a:solidFill>
                <a:cs typeface="Arial" panose="020B0604020202020204" pitchFamily="34" charset="0"/>
              </a:rPr>
              <a:pPr>
                <a:spcBef>
                  <a:spcPct val="0"/>
                </a:spcBef>
                <a:buClrTx/>
                <a:buFontTx/>
                <a:buNone/>
              </a:pPr>
              <a:t>39</a:t>
            </a:fld>
            <a:endParaRPr lang="en-US" altLang="ar-JO" sz="1000">
              <a:solidFill>
                <a:schemeClr val="tx1"/>
              </a:solidFill>
              <a:cs typeface="Arial" panose="020B0604020202020204" pitchFamily="34" charset="0"/>
            </a:endParaRPr>
          </a:p>
        </p:txBody>
      </p:sp>
      <p:sp>
        <p:nvSpPr>
          <p:cNvPr id="81926" name="Rectangle 4"/>
          <p:cNvSpPr>
            <a:spLocks noChangeArrowheads="1"/>
          </p:cNvSpPr>
          <p:nvPr/>
        </p:nvSpPr>
        <p:spPr bwMode="auto">
          <a:xfrm>
            <a:off x="0" y="3041650"/>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endParaRPr lang="ar-JO" altLang="ar-JO" sz="2400">
              <a:solidFill>
                <a:schemeClr val="tx1"/>
              </a:solidFill>
              <a:cs typeface="Arial" panose="020B0604020202020204" pitchFamily="34" charset="0"/>
            </a:endParaRPr>
          </a:p>
        </p:txBody>
      </p:sp>
      <p:grpSp>
        <p:nvGrpSpPr>
          <p:cNvPr id="81927" name="Group 5"/>
          <p:cNvGrpSpPr>
            <a:grpSpLocks/>
          </p:cNvGrpSpPr>
          <p:nvPr/>
        </p:nvGrpSpPr>
        <p:grpSpPr bwMode="auto">
          <a:xfrm>
            <a:off x="3349625" y="3113088"/>
            <a:ext cx="533400" cy="228600"/>
            <a:chOff x="3408" y="288"/>
            <a:chExt cx="288" cy="192"/>
          </a:xfrm>
        </p:grpSpPr>
        <p:grpSp>
          <p:nvGrpSpPr>
            <p:cNvPr id="81935" name="Group 6"/>
            <p:cNvGrpSpPr>
              <a:grpSpLocks/>
            </p:cNvGrpSpPr>
            <p:nvPr/>
          </p:nvGrpSpPr>
          <p:grpSpPr bwMode="auto">
            <a:xfrm>
              <a:off x="3408" y="288"/>
              <a:ext cx="288" cy="48"/>
              <a:chOff x="3408" y="288"/>
              <a:chExt cx="288" cy="48"/>
            </a:xfrm>
          </p:grpSpPr>
          <p:sp>
            <p:nvSpPr>
              <p:cNvPr id="81939" name="Line 7"/>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81940" name="Line 8"/>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nvGrpSpPr>
            <p:cNvPr id="81936" name="Group 9"/>
            <p:cNvGrpSpPr>
              <a:grpSpLocks/>
            </p:cNvGrpSpPr>
            <p:nvPr/>
          </p:nvGrpSpPr>
          <p:grpSpPr bwMode="auto">
            <a:xfrm flipH="1" flipV="1">
              <a:off x="3408" y="432"/>
              <a:ext cx="288" cy="48"/>
              <a:chOff x="3408" y="288"/>
              <a:chExt cx="288" cy="48"/>
            </a:xfrm>
          </p:grpSpPr>
          <p:sp>
            <p:nvSpPr>
              <p:cNvPr id="81937" name="Line 10"/>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81938" name="Line 11"/>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grpSp>
        <p:nvGrpSpPr>
          <p:cNvPr id="81928" name="Group 5"/>
          <p:cNvGrpSpPr>
            <a:grpSpLocks/>
          </p:cNvGrpSpPr>
          <p:nvPr/>
        </p:nvGrpSpPr>
        <p:grpSpPr bwMode="auto">
          <a:xfrm>
            <a:off x="3360738" y="3513138"/>
            <a:ext cx="533400" cy="228600"/>
            <a:chOff x="3408" y="288"/>
            <a:chExt cx="288" cy="192"/>
          </a:xfrm>
        </p:grpSpPr>
        <p:grpSp>
          <p:nvGrpSpPr>
            <p:cNvPr id="81929" name="Group 6"/>
            <p:cNvGrpSpPr>
              <a:grpSpLocks/>
            </p:cNvGrpSpPr>
            <p:nvPr/>
          </p:nvGrpSpPr>
          <p:grpSpPr bwMode="auto">
            <a:xfrm>
              <a:off x="3408" y="288"/>
              <a:ext cx="288" cy="48"/>
              <a:chOff x="3408" y="288"/>
              <a:chExt cx="288" cy="48"/>
            </a:xfrm>
          </p:grpSpPr>
          <p:sp>
            <p:nvSpPr>
              <p:cNvPr id="81933" name="Line 7"/>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81934" name="Line 8"/>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nvGrpSpPr>
            <p:cNvPr id="81930" name="Group 9"/>
            <p:cNvGrpSpPr>
              <a:grpSpLocks/>
            </p:cNvGrpSpPr>
            <p:nvPr/>
          </p:nvGrpSpPr>
          <p:grpSpPr bwMode="auto">
            <a:xfrm flipH="1" flipV="1">
              <a:off x="3408" y="432"/>
              <a:ext cx="288" cy="48"/>
              <a:chOff x="3408" y="288"/>
              <a:chExt cx="288" cy="48"/>
            </a:xfrm>
          </p:grpSpPr>
          <p:sp>
            <p:nvSpPr>
              <p:cNvPr id="81931" name="Line 10"/>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81932" name="Line 11"/>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Footer Placeholder 3"/>
          <p:cNvSpPr>
            <a:spLocks noGrp="1"/>
          </p:cNvSpPr>
          <p:nvPr>
            <p:ph type="ftr" sz="quarter" idx="4294967295"/>
          </p:nvPr>
        </p:nvSpPr>
        <p:spPr bwMode="auto">
          <a:xfrm>
            <a:off x="87313" y="6618288"/>
            <a:ext cx="5867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ar-JO" sz="1000">
                <a:solidFill>
                  <a:schemeClr val="tx1"/>
                </a:solidFill>
                <a:cs typeface="Arial" panose="020B0604020202020204" pitchFamily="34" charset="0"/>
              </a:rPr>
              <a:t>Copyright © Cengage Learning. All rights reserved</a:t>
            </a:r>
          </a:p>
        </p:txBody>
      </p:sp>
      <p:sp>
        <p:nvSpPr>
          <p:cNvPr id="15363" name="Slide Number Placeholder 4"/>
          <p:cNvSpPr>
            <a:spLocks noGrp="1"/>
          </p:cNvSpPr>
          <p:nvPr>
            <p:ph type="sldNum" sz="quarter" idx="4294967295"/>
          </p:nvPr>
        </p:nvSpPr>
        <p:spPr bwMode="auto">
          <a:xfrm>
            <a:off x="66294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3E20604B-6511-4FA5-8013-3899D6D3844E}" type="slidenum">
              <a:rPr lang="en-US" altLang="ar-JO" sz="1000">
                <a:solidFill>
                  <a:schemeClr val="tx1"/>
                </a:solidFill>
                <a:cs typeface="Arial" panose="020B0604020202020204" pitchFamily="34" charset="0"/>
              </a:rPr>
              <a:pPr>
                <a:spcBef>
                  <a:spcPct val="0"/>
                </a:spcBef>
                <a:buClrTx/>
                <a:buFontTx/>
                <a:buNone/>
              </a:pPr>
              <a:t>4</a:t>
            </a:fld>
            <a:endParaRPr lang="en-US" altLang="ar-JO" sz="1000">
              <a:solidFill>
                <a:schemeClr val="tx1"/>
              </a:solidFill>
              <a:cs typeface="Arial" panose="020B0604020202020204" pitchFamily="34" charset="0"/>
            </a:endParaRPr>
          </a:p>
        </p:txBody>
      </p:sp>
      <p:sp>
        <p:nvSpPr>
          <p:cNvPr id="15364" name="Rectangle 2"/>
          <p:cNvSpPr>
            <a:spLocks noGrp="1" noChangeArrowheads="1"/>
          </p:cNvSpPr>
          <p:nvPr>
            <p:ph type="title"/>
          </p:nvPr>
        </p:nvSpPr>
        <p:spPr/>
        <p:txBody>
          <a:bodyPr/>
          <a:lstStyle/>
          <a:p>
            <a:pPr eaLnBrk="1" hangingPunct="1">
              <a:spcBef>
                <a:spcPct val="20000"/>
              </a:spcBef>
            </a:pPr>
            <a:r>
              <a:rPr lang="en-US" altLang="ar-JO">
                <a:latin typeface="Calibri" panose="020F0502020204030204" pitchFamily="34" charset="0"/>
                <a:ea typeface="ＭＳ Ｐゴシック" panose="020B0600070205080204" pitchFamily="34" charset="-128"/>
                <a:cs typeface="Calibri" panose="020F0502020204030204" pitchFamily="34" charset="0"/>
              </a:rPr>
              <a:t>Chemical Equilibrium</a:t>
            </a:r>
          </a:p>
        </p:txBody>
      </p:sp>
      <p:sp>
        <p:nvSpPr>
          <p:cNvPr id="15365" name="Rectangle 3"/>
          <p:cNvSpPr>
            <a:spLocks noGrp="1" noChangeArrowheads="1"/>
          </p:cNvSpPr>
          <p:nvPr>
            <p:ph type="body" idx="1"/>
          </p:nvPr>
        </p:nvSpPr>
        <p:spPr>
          <a:xfrm>
            <a:off x="0" y="2019300"/>
            <a:ext cx="9144000" cy="4827588"/>
          </a:xfrm>
        </p:spPr>
        <p:txBody>
          <a:bodyPr/>
          <a:lstStyle/>
          <a:p>
            <a:pPr marL="457200" indent="-457200" eaLnBrk="1" hangingPunct="1"/>
            <a:r>
              <a:rPr lang="en-US" altLang="ar-JO" sz="2800">
                <a:latin typeface="Calibri" panose="020F0502020204030204" pitchFamily="34" charset="0"/>
                <a:ea typeface="ＭＳ Ｐゴシック" panose="020B0600070205080204" pitchFamily="34" charset="-128"/>
                <a:cs typeface="Calibri" panose="020F0502020204030204" pitchFamily="34" charset="0"/>
              </a:rPr>
              <a:t>A state of the system where the concentrations of all reactants and products remain constant with time.</a:t>
            </a:r>
          </a:p>
          <a:p>
            <a:pPr marL="457200" indent="-457200" eaLnBrk="1" hangingPunct="1"/>
            <a:r>
              <a:rPr lang="en-US" altLang="ar-JO" sz="2800">
                <a:latin typeface="Calibri" panose="020F0502020204030204" pitchFamily="34" charset="0"/>
                <a:ea typeface="ＭＳ Ｐゴシック" panose="020B0600070205080204" pitchFamily="34" charset="-128"/>
                <a:cs typeface="Calibri" panose="020F0502020204030204" pitchFamily="34" charset="0"/>
              </a:rPr>
              <a:t>Forward and reverse reactions have the same speed.</a:t>
            </a:r>
          </a:p>
          <a:p>
            <a:pPr marL="457200" indent="-457200" eaLnBrk="1" hangingPunct="1"/>
            <a:r>
              <a:rPr lang="en-US" altLang="ar-JO" sz="2800">
                <a:latin typeface="Calibri" panose="020F0502020204030204" pitchFamily="34" charset="0"/>
                <a:ea typeface="ＭＳ Ｐゴシック" panose="020B0600070205080204" pitchFamily="34" charset="-128"/>
                <a:cs typeface="Calibri" panose="020F0502020204030204" pitchFamily="34" charset="0"/>
              </a:rPr>
              <a:t>The equilibrium is </a:t>
            </a:r>
            <a:r>
              <a:rPr lang="en-US" altLang="ar-JO" sz="2800" u="sng">
                <a:latin typeface="Calibri" panose="020F0502020204030204" pitchFamily="34" charset="0"/>
                <a:ea typeface="ＭＳ Ｐゴシック" panose="020B0600070205080204" pitchFamily="34" charset="-128"/>
                <a:cs typeface="Calibri" panose="020F0502020204030204" pitchFamily="34" charset="0"/>
              </a:rPr>
              <a:t>dynamic</a:t>
            </a:r>
            <a:r>
              <a:rPr lang="en-US" altLang="ar-JO" sz="2800">
                <a:latin typeface="Calibri" panose="020F0502020204030204" pitchFamily="34" charset="0"/>
                <a:ea typeface="ＭＳ Ｐゴシック" panose="020B0600070205080204" pitchFamily="34" charset="-128"/>
                <a:cs typeface="Calibri" panose="020F0502020204030204" pitchFamily="34" charset="0"/>
              </a:rPr>
              <a:t>.</a:t>
            </a:r>
          </a:p>
        </p:txBody>
      </p:sp>
      <p:sp>
        <p:nvSpPr>
          <p:cNvPr id="15366" name="Rectangle 4"/>
          <p:cNvSpPr>
            <a:spLocks noChangeArrowheads="1"/>
          </p:cNvSpPr>
          <p:nvPr/>
        </p:nvSpPr>
        <p:spPr bwMode="auto">
          <a:xfrm>
            <a:off x="0" y="3041650"/>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endParaRPr lang="ar-JO" altLang="ar-JO" sz="2400">
              <a:solidFill>
                <a:schemeClr val="tx1"/>
              </a:solidFill>
              <a:cs typeface="Arial" panose="020B0604020202020204" pitchFamily="34" charset="0"/>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Footer Placeholder 3"/>
          <p:cNvSpPr>
            <a:spLocks noGrp="1"/>
          </p:cNvSpPr>
          <p:nvPr>
            <p:ph type="ftr" sz="quarter" idx="4294967295"/>
          </p:nvPr>
        </p:nvSpPr>
        <p:spPr bwMode="auto">
          <a:xfrm>
            <a:off x="87313" y="6618288"/>
            <a:ext cx="5867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ar-JO" sz="1000">
                <a:solidFill>
                  <a:schemeClr val="tx1"/>
                </a:solidFill>
                <a:cs typeface="Arial" panose="020B0604020202020204" pitchFamily="34" charset="0"/>
              </a:rPr>
              <a:t>Copyright © Cengage Learning. All rights reserved</a:t>
            </a:r>
          </a:p>
        </p:txBody>
      </p:sp>
      <p:sp>
        <p:nvSpPr>
          <p:cNvPr id="17411" name="Slide Number Placeholder 4"/>
          <p:cNvSpPr>
            <a:spLocks noGrp="1"/>
          </p:cNvSpPr>
          <p:nvPr>
            <p:ph type="sldNum" sz="quarter" idx="4294967295"/>
          </p:nvPr>
        </p:nvSpPr>
        <p:spPr bwMode="auto">
          <a:xfrm>
            <a:off x="66294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4B3EB2BD-71CA-4CF6-A136-757C609464B0}" type="slidenum">
              <a:rPr lang="en-US" altLang="ar-JO" sz="1000">
                <a:solidFill>
                  <a:schemeClr val="tx1"/>
                </a:solidFill>
                <a:cs typeface="Arial" panose="020B0604020202020204" pitchFamily="34" charset="0"/>
              </a:rPr>
              <a:pPr>
                <a:spcBef>
                  <a:spcPct val="0"/>
                </a:spcBef>
                <a:buClrTx/>
                <a:buFontTx/>
                <a:buNone/>
              </a:pPr>
              <a:t>5</a:t>
            </a:fld>
            <a:endParaRPr lang="en-US" altLang="ar-JO" sz="1000">
              <a:solidFill>
                <a:schemeClr val="tx1"/>
              </a:solidFill>
              <a:cs typeface="Arial" panose="020B0604020202020204" pitchFamily="34" charset="0"/>
            </a:endParaRPr>
          </a:p>
        </p:txBody>
      </p:sp>
      <p:sp>
        <p:nvSpPr>
          <p:cNvPr id="17412" name="Rectangle 2"/>
          <p:cNvSpPr>
            <a:spLocks noGrp="1" noChangeArrowheads="1"/>
          </p:cNvSpPr>
          <p:nvPr>
            <p:ph type="title"/>
          </p:nvPr>
        </p:nvSpPr>
        <p:spPr/>
        <p:txBody>
          <a:bodyPr/>
          <a:lstStyle/>
          <a:p>
            <a:pPr eaLnBrk="1" hangingPunct="1">
              <a:spcBef>
                <a:spcPct val="20000"/>
              </a:spcBef>
            </a:pPr>
            <a:r>
              <a:rPr lang="en-US" altLang="ar-JO">
                <a:latin typeface="Calibri" panose="020F0502020204030204" pitchFamily="34" charset="0"/>
                <a:ea typeface="ＭＳ Ｐゴシック" panose="020B0600070205080204" pitchFamily="34" charset="-128"/>
                <a:cs typeface="Calibri" panose="020F0502020204030204" pitchFamily="34" charset="0"/>
              </a:rPr>
              <a:t>Chemical Equilibrium (The Equilibrium is Dynamic)</a:t>
            </a:r>
          </a:p>
        </p:txBody>
      </p:sp>
      <p:sp>
        <p:nvSpPr>
          <p:cNvPr id="17413" name="Rectangle 3"/>
          <p:cNvSpPr>
            <a:spLocks noGrp="1" noChangeArrowheads="1"/>
          </p:cNvSpPr>
          <p:nvPr>
            <p:ph type="body" idx="1"/>
          </p:nvPr>
        </p:nvSpPr>
        <p:spPr>
          <a:xfrm>
            <a:off x="457200" y="2055813"/>
            <a:ext cx="8229600" cy="1373187"/>
          </a:xfrm>
        </p:spPr>
        <p:txBody>
          <a:bodyPr/>
          <a:lstStyle/>
          <a:p>
            <a:pPr marL="457200" indent="-457200" eaLnBrk="1" hangingPunct="1"/>
            <a:r>
              <a:rPr lang="en-US" altLang="ar-JO" sz="2800">
                <a:latin typeface="Calibri" panose="020F0502020204030204" pitchFamily="34" charset="0"/>
                <a:ea typeface="ＭＳ Ｐゴシック" panose="020B0600070205080204" pitchFamily="34" charset="-128"/>
                <a:cs typeface="Calibri" panose="020F0502020204030204" pitchFamily="34" charset="0"/>
              </a:rPr>
              <a:t>Concentrations reach levels where the rate of the forward reaction equals the rate of the reverse reaction.</a:t>
            </a:r>
          </a:p>
        </p:txBody>
      </p:sp>
      <p:sp>
        <p:nvSpPr>
          <p:cNvPr id="17414" name="Rectangle 4"/>
          <p:cNvSpPr>
            <a:spLocks noChangeArrowheads="1"/>
          </p:cNvSpPr>
          <p:nvPr/>
        </p:nvSpPr>
        <p:spPr bwMode="auto">
          <a:xfrm>
            <a:off x="0" y="3041650"/>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endParaRPr lang="ar-JO" altLang="ar-JO" sz="2400">
              <a:solidFill>
                <a:schemeClr val="tx1"/>
              </a:solidFill>
              <a:cs typeface="Arial" panose="020B0604020202020204" pitchFamily="34" charset="0"/>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Footer Placeholder 3"/>
          <p:cNvSpPr>
            <a:spLocks noGrp="1"/>
          </p:cNvSpPr>
          <p:nvPr>
            <p:ph type="ftr" sz="quarter" idx="4294967295"/>
          </p:nvPr>
        </p:nvSpPr>
        <p:spPr bwMode="auto">
          <a:xfrm>
            <a:off x="87313" y="6618288"/>
            <a:ext cx="5867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ar-JO" sz="1000">
                <a:solidFill>
                  <a:schemeClr val="tx1"/>
                </a:solidFill>
                <a:cs typeface="Arial" panose="020B0604020202020204" pitchFamily="34" charset="0"/>
              </a:rPr>
              <a:t>Copyright © Cengage Learning. All rights reserved</a:t>
            </a:r>
          </a:p>
        </p:txBody>
      </p:sp>
      <p:sp>
        <p:nvSpPr>
          <p:cNvPr id="19459" name="Slide Number Placeholder 4"/>
          <p:cNvSpPr>
            <a:spLocks noGrp="1"/>
          </p:cNvSpPr>
          <p:nvPr>
            <p:ph type="sldNum" sz="quarter" idx="4294967295"/>
          </p:nvPr>
        </p:nvSpPr>
        <p:spPr bwMode="auto">
          <a:xfrm>
            <a:off x="66294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B9C550D7-1EA7-4F5A-87D8-9C56E6342AE5}" type="slidenum">
              <a:rPr lang="en-US" altLang="ar-JO" sz="1000">
                <a:solidFill>
                  <a:schemeClr val="tx1"/>
                </a:solidFill>
                <a:cs typeface="Arial" panose="020B0604020202020204" pitchFamily="34" charset="0"/>
              </a:rPr>
              <a:pPr>
                <a:spcBef>
                  <a:spcPct val="0"/>
                </a:spcBef>
                <a:buClrTx/>
                <a:buFontTx/>
                <a:buNone/>
              </a:pPr>
              <a:t>6</a:t>
            </a:fld>
            <a:endParaRPr lang="en-US" altLang="ar-JO" sz="1000">
              <a:solidFill>
                <a:schemeClr val="tx1"/>
              </a:solidFill>
              <a:cs typeface="Arial" panose="020B0604020202020204" pitchFamily="34" charset="0"/>
            </a:endParaRPr>
          </a:p>
        </p:txBody>
      </p:sp>
      <p:sp>
        <p:nvSpPr>
          <p:cNvPr id="19460" name="Rectangle 2"/>
          <p:cNvSpPr>
            <a:spLocks noGrp="1" noChangeArrowheads="1"/>
          </p:cNvSpPr>
          <p:nvPr>
            <p:ph type="title"/>
          </p:nvPr>
        </p:nvSpPr>
        <p:spPr/>
        <p:txBody>
          <a:bodyPr/>
          <a:lstStyle/>
          <a:p>
            <a:pPr eaLnBrk="1" hangingPunct="1">
              <a:spcBef>
                <a:spcPct val="20000"/>
              </a:spcBef>
            </a:pPr>
            <a:r>
              <a:rPr lang="en-US" altLang="ar-JO">
                <a:latin typeface="Calibri" panose="020F0502020204030204" pitchFamily="34" charset="0"/>
                <a:ea typeface="ＭＳ Ｐゴシック" panose="020B0600070205080204" pitchFamily="34" charset="-128"/>
                <a:cs typeface="Calibri" panose="020F0502020204030204" pitchFamily="34" charset="0"/>
              </a:rPr>
              <a:t>Changes in Concentration with time:</a:t>
            </a:r>
          </a:p>
        </p:txBody>
      </p:sp>
      <p:sp>
        <p:nvSpPr>
          <p:cNvPr id="19461" name="Rectangle 3"/>
          <p:cNvSpPr>
            <a:spLocks noChangeArrowheads="1"/>
          </p:cNvSpPr>
          <p:nvPr/>
        </p:nvSpPr>
        <p:spPr bwMode="auto">
          <a:xfrm>
            <a:off x="0" y="3041650"/>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endParaRPr lang="ar-JO" altLang="ar-JO" sz="2400">
              <a:solidFill>
                <a:schemeClr val="tx1"/>
              </a:solidFill>
              <a:cs typeface="Arial" panose="020B0604020202020204" pitchFamily="34" charset="0"/>
            </a:endParaRPr>
          </a:p>
        </p:txBody>
      </p:sp>
      <p:grpSp>
        <p:nvGrpSpPr>
          <p:cNvPr id="19462" name="Group 5"/>
          <p:cNvGrpSpPr>
            <a:grpSpLocks/>
          </p:cNvGrpSpPr>
          <p:nvPr/>
        </p:nvGrpSpPr>
        <p:grpSpPr bwMode="auto">
          <a:xfrm>
            <a:off x="4724400" y="1828800"/>
            <a:ext cx="533400" cy="304800"/>
            <a:chOff x="3408" y="288"/>
            <a:chExt cx="288" cy="192"/>
          </a:xfrm>
        </p:grpSpPr>
        <p:grpSp>
          <p:nvGrpSpPr>
            <p:cNvPr id="19472" name="Group 6"/>
            <p:cNvGrpSpPr>
              <a:grpSpLocks/>
            </p:cNvGrpSpPr>
            <p:nvPr/>
          </p:nvGrpSpPr>
          <p:grpSpPr bwMode="auto">
            <a:xfrm>
              <a:off x="3408" y="288"/>
              <a:ext cx="288" cy="48"/>
              <a:chOff x="3408" y="288"/>
              <a:chExt cx="288" cy="48"/>
            </a:xfrm>
          </p:grpSpPr>
          <p:sp>
            <p:nvSpPr>
              <p:cNvPr id="19476" name="Line 7"/>
              <p:cNvSpPr>
                <a:spLocks noChangeShapeType="1"/>
              </p:cNvSpPr>
              <p:nvPr/>
            </p:nvSpPr>
            <p:spPr bwMode="auto">
              <a:xfrm>
                <a:off x="3408" y="336"/>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19477" name="Line 8"/>
              <p:cNvSpPr>
                <a:spLocks noChangeShapeType="1"/>
              </p:cNvSpPr>
              <p:nvPr/>
            </p:nvSpPr>
            <p:spPr bwMode="auto">
              <a:xfrm flipH="1" flipV="1">
                <a:off x="3600" y="288"/>
                <a:ext cx="96"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JO"/>
              </a:p>
            </p:txBody>
          </p:sp>
        </p:grpSp>
        <p:grpSp>
          <p:nvGrpSpPr>
            <p:cNvPr id="19473" name="Group 9"/>
            <p:cNvGrpSpPr>
              <a:grpSpLocks/>
            </p:cNvGrpSpPr>
            <p:nvPr/>
          </p:nvGrpSpPr>
          <p:grpSpPr bwMode="auto">
            <a:xfrm flipH="1" flipV="1">
              <a:off x="3408" y="432"/>
              <a:ext cx="288" cy="48"/>
              <a:chOff x="3408" y="288"/>
              <a:chExt cx="288" cy="48"/>
            </a:xfrm>
          </p:grpSpPr>
          <p:sp>
            <p:nvSpPr>
              <p:cNvPr id="19474" name="Line 10"/>
              <p:cNvSpPr>
                <a:spLocks noChangeShapeType="1"/>
              </p:cNvSpPr>
              <p:nvPr/>
            </p:nvSpPr>
            <p:spPr bwMode="auto">
              <a:xfrm>
                <a:off x="3408" y="336"/>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19475" name="Line 11"/>
              <p:cNvSpPr>
                <a:spLocks noChangeShapeType="1"/>
              </p:cNvSpPr>
              <p:nvPr/>
            </p:nvSpPr>
            <p:spPr bwMode="auto">
              <a:xfrm flipH="1" flipV="1">
                <a:off x="3600" y="288"/>
                <a:ext cx="96"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JO"/>
              </a:p>
            </p:txBody>
          </p:sp>
        </p:grpSp>
      </p:grpSp>
      <p:sp>
        <p:nvSpPr>
          <p:cNvPr id="19463" name="Rectangle 12"/>
          <p:cNvSpPr>
            <a:spLocks noGrp="1" noChangeArrowheads="1"/>
          </p:cNvSpPr>
          <p:nvPr>
            <p:ph type="body" idx="1"/>
          </p:nvPr>
        </p:nvSpPr>
        <p:spPr>
          <a:xfrm>
            <a:off x="457200" y="2052638"/>
            <a:ext cx="8229600" cy="655637"/>
          </a:xfrm>
        </p:spPr>
        <p:txBody>
          <a:bodyPr/>
          <a:lstStyle/>
          <a:p>
            <a:pPr algn="ctr" eaLnBrk="1" hangingPunct="1">
              <a:buFontTx/>
              <a:buNone/>
            </a:pPr>
            <a:r>
              <a:rPr lang="en-US" altLang="ar-JO">
                <a:latin typeface="Calibri" panose="020F0502020204030204" pitchFamily="34" charset="0"/>
                <a:ea typeface="ＭＳ Ｐゴシック" panose="020B0600070205080204" pitchFamily="34" charset="-128"/>
                <a:cs typeface="Calibri" panose="020F0502020204030204" pitchFamily="34" charset="0"/>
              </a:rPr>
              <a:t>N</a:t>
            </a:r>
            <a:r>
              <a:rPr lang="en-US" altLang="ar-JO" baseline="-25000">
                <a:latin typeface="Calibri" panose="020F0502020204030204" pitchFamily="34" charset="0"/>
                <a:ea typeface="ＭＳ Ｐゴシック" panose="020B0600070205080204" pitchFamily="34" charset="-128"/>
                <a:cs typeface="Calibri" panose="020F0502020204030204" pitchFamily="34" charset="0"/>
              </a:rPr>
              <a:t>2</a:t>
            </a:r>
            <a:r>
              <a:rPr lang="en-US" altLang="ar-JO">
                <a:latin typeface="Calibri" panose="020F0502020204030204" pitchFamily="34" charset="0"/>
                <a:ea typeface="ＭＳ Ｐゴシック" panose="020B0600070205080204" pitchFamily="34" charset="-128"/>
                <a:cs typeface="Calibri" panose="020F0502020204030204" pitchFamily="34" charset="0"/>
              </a:rPr>
              <a:t>(</a:t>
            </a:r>
            <a:r>
              <a:rPr lang="en-US" altLang="ar-JO" i="1">
                <a:latin typeface="Calibri" panose="020F0502020204030204" pitchFamily="34" charset="0"/>
                <a:ea typeface="ＭＳ Ｐゴシック" panose="020B0600070205080204" pitchFamily="34" charset="-128"/>
                <a:cs typeface="Calibri" panose="020F0502020204030204" pitchFamily="34" charset="0"/>
              </a:rPr>
              <a:t>g</a:t>
            </a:r>
            <a:r>
              <a:rPr lang="en-US" altLang="ar-JO">
                <a:latin typeface="Calibri" panose="020F0502020204030204" pitchFamily="34" charset="0"/>
                <a:ea typeface="ＭＳ Ｐゴシック" panose="020B0600070205080204" pitchFamily="34" charset="-128"/>
                <a:cs typeface="Calibri" panose="020F0502020204030204" pitchFamily="34" charset="0"/>
              </a:rPr>
              <a:t>) + 3H</a:t>
            </a:r>
            <a:r>
              <a:rPr lang="en-US" altLang="ar-JO" baseline="-25000">
                <a:latin typeface="Calibri" panose="020F0502020204030204" pitchFamily="34" charset="0"/>
                <a:ea typeface="ＭＳ Ｐゴシック" panose="020B0600070205080204" pitchFamily="34" charset="-128"/>
                <a:cs typeface="Calibri" panose="020F0502020204030204" pitchFamily="34" charset="0"/>
              </a:rPr>
              <a:t>2</a:t>
            </a:r>
            <a:r>
              <a:rPr lang="en-US" altLang="ar-JO">
                <a:latin typeface="Calibri" panose="020F0502020204030204" pitchFamily="34" charset="0"/>
                <a:ea typeface="ＭＳ Ｐゴシック" panose="020B0600070205080204" pitchFamily="34" charset="-128"/>
                <a:cs typeface="Calibri" panose="020F0502020204030204" pitchFamily="34" charset="0"/>
              </a:rPr>
              <a:t>(</a:t>
            </a:r>
            <a:r>
              <a:rPr lang="en-US" altLang="ar-JO" i="1">
                <a:latin typeface="Calibri" panose="020F0502020204030204" pitchFamily="34" charset="0"/>
                <a:ea typeface="ＭＳ Ｐゴシック" panose="020B0600070205080204" pitchFamily="34" charset="-128"/>
                <a:cs typeface="Calibri" panose="020F0502020204030204" pitchFamily="34" charset="0"/>
              </a:rPr>
              <a:t>g</a:t>
            </a:r>
            <a:r>
              <a:rPr lang="en-US" altLang="ar-JO">
                <a:latin typeface="Calibri" panose="020F0502020204030204" pitchFamily="34" charset="0"/>
                <a:ea typeface="ＭＳ Ｐゴシック" panose="020B0600070205080204" pitchFamily="34" charset="-128"/>
                <a:cs typeface="Calibri" panose="020F0502020204030204" pitchFamily="34" charset="0"/>
              </a:rPr>
              <a:t>)             2NH</a:t>
            </a:r>
            <a:r>
              <a:rPr lang="en-US" altLang="ar-JO" baseline="-25000">
                <a:latin typeface="Calibri" panose="020F0502020204030204" pitchFamily="34" charset="0"/>
                <a:ea typeface="ＭＳ Ｐゴシック" panose="020B0600070205080204" pitchFamily="34" charset="-128"/>
                <a:cs typeface="Calibri" panose="020F0502020204030204" pitchFamily="34" charset="0"/>
              </a:rPr>
              <a:t>3</a:t>
            </a:r>
            <a:r>
              <a:rPr lang="en-US" altLang="ar-JO">
                <a:latin typeface="Calibri" panose="020F0502020204030204" pitchFamily="34" charset="0"/>
                <a:ea typeface="ＭＳ Ｐゴシック" panose="020B0600070205080204" pitchFamily="34" charset="-128"/>
                <a:cs typeface="Calibri" panose="020F0502020204030204" pitchFamily="34" charset="0"/>
              </a:rPr>
              <a:t>(</a:t>
            </a:r>
            <a:r>
              <a:rPr lang="en-US" altLang="ar-JO" i="1">
                <a:latin typeface="Calibri" panose="020F0502020204030204" pitchFamily="34" charset="0"/>
                <a:ea typeface="ＭＳ Ｐゴシック" panose="020B0600070205080204" pitchFamily="34" charset="-128"/>
                <a:cs typeface="Calibri" panose="020F0502020204030204" pitchFamily="34" charset="0"/>
              </a:rPr>
              <a:t>g</a:t>
            </a:r>
            <a:r>
              <a:rPr lang="en-US" altLang="ar-JO">
                <a:latin typeface="Calibri" panose="020F0502020204030204" pitchFamily="34" charset="0"/>
                <a:ea typeface="ＭＳ Ｐゴシック" panose="020B0600070205080204" pitchFamily="34" charset="-128"/>
                <a:cs typeface="Calibri" panose="020F0502020204030204" pitchFamily="34" charset="0"/>
              </a:rPr>
              <a:t>) ; </a:t>
            </a:r>
          </a:p>
        </p:txBody>
      </p:sp>
      <p:pic>
        <p:nvPicPr>
          <p:cNvPr id="19464"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154238" y="3044825"/>
            <a:ext cx="4835525" cy="35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5" name="Group 5"/>
          <p:cNvGrpSpPr>
            <a:grpSpLocks/>
          </p:cNvGrpSpPr>
          <p:nvPr/>
        </p:nvGrpSpPr>
        <p:grpSpPr bwMode="auto">
          <a:xfrm>
            <a:off x="4635500" y="2243138"/>
            <a:ext cx="533400" cy="304800"/>
            <a:chOff x="3408" y="288"/>
            <a:chExt cx="288" cy="192"/>
          </a:xfrm>
        </p:grpSpPr>
        <p:grpSp>
          <p:nvGrpSpPr>
            <p:cNvPr id="19466" name="Group 6"/>
            <p:cNvGrpSpPr>
              <a:grpSpLocks/>
            </p:cNvGrpSpPr>
            <p:nvPr/>
          </p:nvGrpSpPr>
          <p:grpSpPr bwMode="auto">
            <a:xfrm>
              <a:off x="3408" y="288"/>
              <a:ext cx="288" cy="48"/>
              <a:chOff x="3408" y="288"/>
              <a:chExt cx="288" cy="48"/>
            </a:xfrm>
          </p:grpSpPr>
          <p:sp>
            <p:nvSpPr>
              <p:cNvPr id="19470" name="Line 7"/>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19471" name="Line 8"/>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nvGrpSpPr>
            <p:cNvPr id="19467" name="Group 9"/>
            <p:cNvGrpSpPr>
              <a:grpSpLocks/>
            </p:cNvGrpSpPr>
            <p:nvPr/>
          </p:nvGrpSpPr>
          <p:grpSpPr bwMode="auto">
            <a:xfrm flipH="1" flipV="1">
              <a:off x="3408" y="432"/>
              <a:ext cx="288" cy="48"/>
              <a:chOff x="3408" y="288"/>
              <a:chExt cx="288" cy="48"/>
            </a:xfrm>
          </p:grpSpPr>
          <p:sp>
            <p:nvSpPr>
              <p:cNvPr id="19468" name="Line 10"/>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19469" name="Line 11"/>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spcBef>
                <a:spcPct val="20000"/>
              </a:spcBef>
            </a:pPr>
            <a:r>
              <a:rPr lang="en-US" altLang="ar-JO" sz="2400">
                <a:latin typeface="Calibri" panose="020F0502020204030204" pitchFamily="34" charset="0"/>
                <a:ea typeface="ＭＳ Ｐゴシック" panose="020B0600070205080204" pitchFamily="34" charset="-128"/>
                <a:cs typeface="Calibri" panose="020F0502020204030204" pitchFamily="34" charset="0"/>
              </a:rPr>
              <a:t>Consider the following reaction at </a:t>
            </a:r>
            <a:r>
              <a:rPr lang="en-US" altLang="ar-JO" sz="2400" u="sng">
                <a:latin typeface="Calibri" panose="020F0502020204030204" pitchFamily="34" charset="0"/>
                <a:ea typeface="ＭＳ Ｐゴシック" panose="020B0600070205080204" pitchFamily="34" charset="-128"/>
                <a:cs typeface="Calibri" panose="020F0502020204030204" pitchFamily="34" charset="0"/>
              </a:rPr>
              <a:t>equilibrium</a:t>
            </a:r>
            <a:r>
              <a:rPr lang="en-US" altLang="ar-JO" sz="2400">
                <a:latin typeface="Calibri" panose="020F0502020204030204" pitchFamily="34" charset="0"/>
                <a:ea typeface="ＭＳ Ｐゴシック" panose="020B0600070205080204" pitchFamily="34" charset="-128"/>
                <a:cs typeface="Calibri" panose="020F0502020204030204" pitchFamily="34" charset="0"/>
              </a:rPr>
              <a:t>:</a:t>
            </a:r>
          </a:p>
        </p:txBody>
      </p:sp>
      <p:sp>
        <p:nvSpPr>
          <p:cNvPr id="18435" name="Rectangle 4"/>
          <p:cNvSpPr>
            <a:spLocks noGrp="1" noRot="1" noChangeAspect="1" noMove="1" noResize="1" noEditPoints="1" noAdjustHandles="1" noChangeArrowheads="1" noChangeShapeType="1" noTextEdit="1"/>
          </p:cNvSpPr>
          <p:nvPr>
            <p:ph idx="1"/>
          </p:nvPr>
        </p:nvSpPr>
        <p:spPr>
          <a:xfrm>
            <a:off x="114300" y="1905000"/>
            <a:ext cx="8851900" cy="4941888"/>
          </a:xfrm>
          <a:blipFill rotWithShape="0">
            <a:blip r:embed="rId3"/>
            <a:stretch>
              <a:fillRect l="-620" b="-56420"/>
            </a:stretch>
          </a:blipFill>
        </p:spPr>
        <p:txBody>
          <a:bodyPr/>
          <a:lstStyle/>
          <a:p>
            <a:pPr>
              <a:defRPr/>
            </a:pPr>
            <a:r>
              <a:rPr lang="ar-JO" dirty="0">
                <a:noFill/>
              </a:rPr>
              <a:t> </a:t>
            </a:r>
          </a:p>
        </p:txBody>
      </p:sp>
      <p:sp>
        <p:nvSpPr>
          <p:cNvPr id="21508"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ar-JO" sz="1000">
                <a:solidFill>
                  <a:schemeClr val="tx1"/>
                </a:solidFill>
                <a:cs typeface="Arial" panose="020B0604020202020204" pitchFamily="34" charset="0"/>
              </a:rPr>
              <a:t>Copyright © Cengage Learning. All rights reserved</a:t>
            </a:r>
          </a:p>
        </p:txBody>
      </p:sp>
      <p:sp>
        <p:nvSpPr>
          <p:cNvPr id="21509"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1B815E93-DBCC-4F73-8778-F02C8CC5AF91}" type="slidenum">
              <a:rPr lang="en-US" altLang="ar-JO" sz="1000">
                <a:solidFill>
                  <a:schemeClr val="tx1"/>
                </a:solidFill>
                <a:cs typeface="Arial" panose="020B0604020202020204" pitchFamily="34" charset="0"/>
              </a:rPr>
              <a:pPr>
                <a:spcBef>
                  <a:spcPct val="0"/>
                </a:spcBef>
                <a:buClrTx/>
                <a:buFontTx/>
                <a:buNone/>
              </a:pPr>
              <a:t>7</a:t>
            </a:fld>
            <a:endParaRPr lang="en-US" altLang="ar-JO" sz="1000">
              <a:solidFill>
                <a:schemeClr val="tx1"/>
              </a:solidFill>
              <a:cs typeface="Arial" panose="020B0604020202020204" pitchFamily="34" charset="0"/>
            </a:endParaRPr>
          </a:p>
        </p:txBody>
      </p:sp>
      <p:sp>
        <p:nvSpPr>
          <p:cNvPr id="21510" name="Rectangle 3"/>
          <p:cNvSpPr>
            <a:spLocks noChangeArrowheads="1"/>
          </p:cNvSpPr>
          <p:nvPr/>
        </p:nvSpPr>
        <p:spPr bwMode="auto">
          <a:xfrm>
            <a:off x="0" y="2817813"/>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endParaRPr lang="ar-JO" altLang="ar-JO" sz="2400">
              <a:solidFill>
                <a:schemeClr val="tx1"/>
              </a:solidFill>
              <a:cs typeface="Arial" panose="020B0604020202020204" pitchFamily="34" charset="0"/>
            </a:endParaRPr>
          </a:p>
        </p:txBody>
      </p:sp>
      <p:grpSp>
        <p:nvGrpSpPr>
          <p:cNvPr id="21511" name="Group 5"/>
          <p:cNvGrpSpPr>
            <a:grpSpLocks/>
          </p:cNvGrpSpPr>
          <p:nvPr/>
        </p:nvGrpSpPr>
        <p:grpSpPr bwMode="auto">
          <a:xfrm>
            <a:off x="3167063" y="2262188"/>
            <a:ext cx="685800" cy="304800"/>
            <a:chOff x="3408" y="288"/>
            <a:chExt cx="288" cy="192"/>
          </a:xfrm>
        </p:grpSpPr>
        <p:grpSp>
          <p:nvGrpSpPr>
            <p:cNvPr id="21515" name="Group 6"/>
            <p:cNvGrpSpPr>
              <a:grpSpLocks/>
            </p:cNvGrpSpPr>
            <p:nvPr/>
          </p:nvGrpSpPr>
          <p:grpSpPr bwMode="auto">
            <a:xfrm>
              <a:off x="3408" y="288"/>
              <a:ext cx="288" cy="48"/>
              <a:chOff x="3408" y="288"/>
              <a:chExt cx="288" cy="48"/>
            </a:xfrm>
          </p:grpSpPr>
          <p:sp>
            <p:nvSpPr>
              <p:cNvPr id="21519" name="Line 7"/>
              <p:cNvSpPr>
                <a:spLocks noChangeShapeType="1"/>
              </p:cNvSpPr>
              <p:nvPr/>
            </p:nvSpPr>
            <p:spPr bwMode="auto">
              <a:xfrm>
                <a:off x="3408" y="336"/>
                <a:ext cx="288"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21520" name="Line 8"/>
              <p:cNvSpPr>
                <a:spLocks noChangeShapeType="1"/>
              </p:cNvSpPr>
              <p:nvPr/>
            </p:nvSpPr>
            <p:spPr bwMode="auto">
              <a:xfrm flipH="1" flipV="1">
                <a:off x="3600" y="288"/>
                <a:ext cx="96" cy="4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ar-JO"/>
              </a:p>
            </p:txBody>
          </p:sp>
        </p:grpSp>
        <p:grpSp>
          <p:nvGrpSpPr>
            <p:cNvPr id="21516" name="Group 9"/>
            <p:cNvGrpSpPr>
              <a:grpSpLocks/>
            </p:cNvGrpSpPr>
            <p:nvPr/>
          </p:nvGrpSpPr>
          <p:grpSpPr bwMode="auto">
            <a:xfrm flipH="1" flipV="1">
              <a:off x="3408" y="432"/>
              <a:ext cx="288" cy="48"/>
              <a:chOff x="3408" y="288"/>
              <a:chExt cx="288" cy="48"/>
            </a:xfrm>
          </p:grpSpPr>
          <p:sp>
            <p:nvSpPr>
              <p:cNvPr id="21517" name="Line 10"/>
              <p:cNvSpPr>
                <a:spLocks noChangeShapeType="1"/>
              </p:cNvSpPr>
              <p:nvPr/>
            </p:nvSpPr>
            <p:spPr bwMode="auto">
              <a:xfrm>
                <a:off x="3408" y="336"/>
                <a:ext cx="288"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21518" name="Line 11"/>
              <p:cNvSpPr>
                <a:spLocks noChangeShapeType="1"/>
              </p:cNvSpPr>
              <p:nvPr/>
            </p:nvSpPr>
            <p:spPr bwMode="auto">
              <a:xfrm flipH="1" flipV="1">
                <a:off x="3600" y="288"/>
                <a:ext cx="96" cy="4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ar-JO"/>
              </a:p>
            </p:txBody>
          </p:sp>
        </p:grpSp>
      </p:grpSp>
      <p:sp>
        <p:nvSpPr>
          <p:cNvPr id="21512" name="Rectangle 18"/>
          <p:cNvSpPr>
            <a:spLocks noChangeArrowheads="1"/>
          </p:cNvSpPr>
          <p:nvPr/>
        </p:nvSpPr>
        <p:spPr bwMode="auto">
          <a:xfrm>
            <a:off x="6146800" y="4068763"/>
            <a:ext cx="0"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ClrTx/>
              <a:buFontTx/>
              <a:buNone/>
            </a:pPr>
            <a:r>
              <a:rPr lang="en-US" altLang="ar-JO" sz="6800">
                <a:solidFill>
                  <a:srgbClr val="000000"/>
                </a:solidFill>
                <a:cs typeface="Arial" panose="020B0604020202020204" pitchFamily="34" charset="0"/>
              </a:rPr>
              <a:t> </a:t>
            </a:r>
            <a:endParaRPr lang="en-US" altLang="ar-JO" sz="2400">
              <a:solidFill>
                <a:srgbClr val="000000"/>
              </a:solidFill>
              <a:cs typeface="Arial" panose="020B0604020202020204" pitchFamily="34" charset="0"/>
            </a:endParaRPr>
          </a:p>
        </p:txBody>
      </p:sp>
      <p:sp>
        <p:nvSpPr>
          <p:cNvPr id="21513" name="Rectangle 22"/>
          <p:cNvSpPr>
            <a:spLocks noChangeArrowheads="1"/>
          </p:cNvSpPr>
          <p:nvPr/>
        </p:nvSpPr>
        <p:spPr bwMode="auto">
          <a:xfrm>
            <a:off x="6089650" y="2841625"/>
            <a:ext cx="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ClrTx/>
              <a:buFontTx/>
              <a:buNone/>
            </a:pPr>
            <a:r>
              <a:rPr lang="en-US" altLang="ar-JO" sz="6800">
                <a:solidFill>
                  <a:srgbClr val="000000"/>
                </a:solidFill>
                <a:cs typeface="Arial" panose="020B0604020202020204" pitchFamily="34" charset="0"/>
              </a:rPr>
              <a:t> </a:t>
            </a:r>
            <a:endParaRPr lang="en-US" altLang="ar-JO" sz="2400">
              <a:solidFill>
                <a:srgbClr val="000000"/>
              </a:solidFill>
              <a:cs typeface="Arial" panose="020B0604020202020204" pitchFamily="34" charset="0"/>
            </a:endParaRPr>
          </a:p>
        </p:txBody>
      </p:sp>
      <p:sp>
        <p:nvSpPr>
          <p:cNvPr id="18450" name="Rectangle 24"/>
          <p:cNvSpPr>
            <a:spLocks noChangeArrowheads="1"/>
          </p:cNvSpPr>
          <p:nvPr/>
        </p:nvSpPr>
        <p:spPr bwMode="auto">
          <a:xfrm>
            <a:off x="4889500" y="2703513"/>
            <a:ext cx="447675"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ar-JO" sz="6800" dirty="0">
                <a:solidFill>
                  <a:schemeClr val="accent4">
                    <a:lumMod val="50000"/>
                  </a:schemeClr>
                </a:solidFill>
                <a:latin typeface="Calibri" panose="020F0502020204030204" pitchFamily="34" charset="0"/>
              </a:rPr>
              <a:t> </a:t>
            </a:r>
            <a:endParaRPr lang="en-US" altLang="ar-JO" dirty="0">
              <a:solidFill>
                <a:schemeClr val="accent4">
                  <a:lumMod val="50000"/>
                </a:schemeClr>
              </a:solidFill>
              <a:latin typeface="Calibri" panose="020F0502020204030204" pitchFamily="34" charset="0"/>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Footer Placeholder 3"/>
          <p:cNvSpPr>
            <a:spLocks noGrp="1"/>
          </p:cNvSpPr>
          <p:nvPr>
            <p:ph type="ftr" sz="quarter" idx="4294967295"/>
          </p:nvPr>
        </p:nvSpPr>
        <p:spPr bwMode="auto">
          <a:xfrm>
            <a:off x="87313" y="6618288"/>
            <a:ext cx="5867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ar-JO" sz="1000">
                <a:solidFill>
                  <a:schemeClr val="tx1"/>
                </a:solidFill>
                <a:cs typeface="Arial" panose="020B0604020202020204" pitchFamily="34" charset="0"/>
              </a:rPr>
              <a:t>Copyright © Cengage Learning. All rights reserved</a:t>
            </a:r>
          </a:p>
        </p:txBody>
      </p:sp>
      <p:sp>
        <p:nvSpPr>
          <p:cNvPr id="23555" name="Slide Number Placeholder 4"/>
          <p:cNvSpPr>
            <a:spLocks noGrp="1"/>
          </p:cNvSpPr>
          <p:nvPr>
            <p:ph type="sldNum" sz="quarter" idx="4294967295"/>
          </p:nvPr>
        </p:nvSpPr>
        <p:spPr bwMode="auto">
          <a:xfrm>
            <a:off x="66294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D768AE02-EC7F-4905-946C-85B6A20122F2}" type="slidenum">
              <a:rPr lang="en-US" altLang="ar-JO" sz="1000">
                <a:solidFill>
                  <a:schemeClr val="tx1"/>
                </a:solidFill>
                <a:cs typeface="Arial" panose="020B0604020202020204" pitchFamily="34" charset="0"/>
              </a:rPr>
              <a:pPr>
                <a:spcBef>
                  <a:spcPct val="0"/>
                </a:spcBef>
                <a:buClrTx/>
                <a:buFontTx/>
                <a:buNone/>
              </a:pPr>
              <a:t>8</a:t>
            </a:fld>
            <a:endParaRPr lang="en-US" altLang="ar-JO" sz="1000">
              <a:solidFill>
                <a:schemeClr val="tx1"/>
              </a:solidFill>
              <a:cs typeface="Arial" panose="020B0604020202020204" pitchFamily="34" charset="0"/>
            </a:endParaRPr>
          </a:p>
        </p:txBody>
      </p:sp>
      <p:sp>
        <p:nvSpPr>
          <p:cNvPr id="23556" name="Rectangle 3"/>
          <p:cNvSpPr>
            <a:spLocks noGrp="1" noChangeArrowheads="1"/>
          </p:cNvSpPr>
          <p:nvPr>
            <p:ph type="body" idx="1"/>
          </p:nvPr>
        </p:nvSpPr>
        <p:spPr>
          <a:xfrm>
            <a:off x="0" y="1295400"/>
            <a:ext cx="9296400" cy="5867400"/>
          </a:xfrm>
        </p:spPr>
        <p:txBody>
          <a:bodyPr/>
          <a:lstStyle/>
          <a:p>
            <a:pPr marL="469900" indent="1588" eaLnBrk="1" hangingPunct="1">
              <a:buFontTx/>
              <a:buNone/>
            </a:pPr>
            <a:r>
              <a:rPr lang="en-US" altLang="ar-JO" sz="2400">
                <a:latin typeface="Calibri" panose="020F0502020204030204" pitchFamily="34" charset="0"/>
                <a:ea typeface="ＭＳ Ｐゴシック" panose="020B0600070205080204" pitchFamily="34" charset="-128"/>
                <a:cs typeface="Calibri" panose="020F0502020204030204" pitchFamily="34" charset="0"/>
              </a:rPr>
              <a:t>Consider the following equilibria: </a:t>
            </a:r>
          </a:p>
          <a:p>
            <a:pPr marL="469900" indent="1588" eaLnBrk="1" hangingPunct="1">
              <a:buFontTx/>
              <a:buNone/>
            </a:pPr>
            <a:r>
              <a:rPr lang="en-US" altLang="ar-JO" sz="2400">
                <a:latin typeface="Calibri" panose="020F0502020204030204" pitchFamily="34" charset="0"/>
                <a:ea typeface="ＭＳ Ｐゴシック" panose="020B0600070205080204" pitchFamily="34" charset="-128"/>
                <a:cs typeface="Calibri" panose="020F0502020204030204" pitchFamily="34" charset="0"/>
              </a:rPr>
              <a:t>H</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2</a:t>
            </a:r>
            <a:r>
              <a:rPr lang="en-US" altLang="ar-JO" sz="2400">
                <a:latin typeface="Calibri" panose="020F0502020204030204" pitchFamily="34" charset="0"/>
                <a:ea typeface="ＭＳ Ｐゴシック" panose="020B0600070205080204" pitchFamily="34" charset="-128"/>
                <a:cs typeface="Calibri" panose="020F0502020204030204" pitchFamily="34" charset="0"/>
              </a:rPr>
              <a:t>O</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i="1" baseline="-25000">
                <a:latin typeface="Calibri" panose="020F0502020204030204" pitchFamily="34" charset="0"/>
                <a:ea typeface="ＭＳ Ｐゴシック" panose="020B0600070205080204" pitchFamily="34" charset="-128"/>
                <a:cs typeface="Calibri" panose="020F0502020204030204" pitchFamily="34" charset="0"/>
              </a:rPr>
              <a:t>g</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  CO</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i="1" baseline="-25000">
                <a:latin typeface="Calibri" panose="020F0502020204030204" pitchFamily="34" charset="0"/>
                <a:ea typeface="ＭＳ Ｐゴシック" panose="020B0600070205080204" pitchFamily="34" charset="-128"/>
                <a:cs typeface="Calibri" panose="020F0502020204030204" pitchFamily="34" charset="0"/>
              </a:rPr>
              <a:t>g</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 </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H</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2(</a:t>
            </a:r>
            <a:r>
              <a:rPr lang="en-US" altLang="ar-JO" sz="2400" i="1" baseline="-25000">
                <a:latin typeface="Calibri" panose="020F0502020204030204" pitchFamily="34" charset="0"/>
                <a:ea typeface="ＭＳ Ｐゴシック" panose="020B0600070205080204" pitchFamily="34" charset="-128"/>
                <a:cs typeface="Calibri" panose="020F0502020204030204" pitchFamily="34" charset="0"/>
              </a:rPr>
              <a:t>g</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  CO</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2(</a:t>
            </a:r>
            <a:r>
              <a:rPr lang="en-US" altLang="ar-JO" sz="2400" i="1" baseline="-25000">
                <a:latin typeface="Calibri" panose="020F0502020204030204" pitchFamily="34" charset="0"/>
                <a:ea typeface="ＭＳ Ｐゴシック" panose="020B0600070205080204" pitchFamily="34" charset="-128"/>
                <a:cs typeface="Calibri" panose="020F0502020204030204" pitchFamily="34" charset="0"/>
              </a:rPr>
              <a:t>g</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   K</a:t>
            </a:r>
            <a:br>
              <a:rPr lang="en-US" altLang="ar-JO" sz="2400">
                <a:latin typeface="Calibri" panose="020F0502020204030204" pitchFamily="34" charset="0"/>
                <a:ea typeface="ＭＳ Ｐゴシック" panose="020B0600070205080204" pitchFamily="34" charset="-128"/>
                <a:cs typeface="Calibri" panose="020F0502020204030204" pitchFamily="34" charset="0"/>
              </a:rPr>
            </a:br>
            <a:endParaRPr lang="en-US" altLang="ar-JO" sz="2400">
              <a:solidFill>
                <a:srgbClr val="00B050"/>
              </a:solidFill>
              <a:latin typeface="Calibri" panose="020F0502020204030204" pitchFamily="34" charset="0"/>
              <a:ea typeface="ＭＳ Ｐゴシック" panose="020B0600070205080204" pitchFamily="34" charset="-128"/>
              <a:cs typeface="Calibri" panose="020F0502020204030204" pitchFamily="34" charset="0"/>
            </a:endParaRPr>
          </a:p>
          <a:p>
            <a:pPr marL="469900" indent="1588" eaLnBrk="1" hangingPunct="1">
              <a:buFontTx/>
              <a:buNone/>
            </a:pPr>
            <a:r>
              <a:rPr lang="en-US" altLang="ar-JO" sz="2400">
                <a:solidFill>
                  <a:srgbClr val="00B050"/>
                </a:solidFill>
                <a:latin typeface="Calibri" panose="020F0502020204030204" pitchFamily="34" charset="0"/>
                <a:ea typeface="ＭＳ Ｐゴシック" panose="020B0600070205080204" pitchFamily="34" charset="-128"/>
                <a:cs typeface="Calibri" panose="020F0502020204030204" pitchFamily="34" charset="0"/>
              </a:rPr>
              <a:t>2</a:t>
            </a:r>
            <a:r>
              <a:rPr lang="en-US" altLang="ar-JO" sz="2400">
                <a:latin typeface="Calibri" panose="020F0502020204030204" pitchFamily="34" charset="0"/>
                <a:ea typeface="ＭＳ Ｐゴシック" panose="020B0600070205080204" pitchFamily="34" charset="-128"/>
                <a:cs typeface="Calibri" panose="020F0502020204030204" pitchFamily="34" charset="0"/>
              </a:rPr>
              <a:t>H</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2</a:t>
            </a:r>
            <a:r>
              <a:rPr lang="en-US" altLang="ar-JO" sz="2400">
                <a:latin typeface="Calibri" panose="020F0502020204030204" pitchFamily="34" charset="0"/>
                <a:ea typeface="ＭＳ Ｐゴシック" panose="020B0600070205080204" pitchFamily="34" charset="-128"/>
                <a:cs typeface="Calibri" panose="020F0502020204030204" pitchFamily="34" charset="0"/>
              </a:rPr>
              <a:t>O</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i="1" baseline="-25000">
                <a:latin typeface="Calibri" panose="020F0502020204030204" pitchFamily="34" charset="0"/>
                <a:ea typeface="ＭＳ Ｐゴシック" panose="020B0600070205080204" pitchFamily="34" charset="-128"/>
                <a:cs typeface="Calibri" panose="020F0502020204030204" pitchFamily="34" charset="0"/>
              </a:rPr>
              <a:t>g</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  </a:t>
            </a:r>
            <a:r>
              <a:rPr lang="en-US" altLang="ar-JO" sz="2400">
                <a:solidFill>
                  <a:srgbClr val="00B050"/>
                </a:solidFill>
                <a:latin typeface="Calibri" panose="020F0502020204030204" pitchFamily="34" charset="0"/>
                <a:ea typeface="ＭＳ Ｐゴシック" panose="020B0600070205080204" pitchFamily="34" charset="-128"/>
                <a:cs typeface="Calibri" panose="020F0502020204030204" pitchFamily="34" charset="0"/>
              </a:rPr>
              <a:t>2</a:t>
            </a:r>
            <a:r>
              <a:rPr lang="en-US" altLang="ar-JO" sz="2400">
                <a:latin typeface="Calibri" panose="020F0502020204030204" pitchFamily="34" charset="0"/>
                <a:ea typeface="ＭＳ Ｐゴシック" panose="020B0600070205080204" pitchFamily="34" charset="-128"/>
                <a:cs typeface="Calibri" panose="020F0502020204030204" pitchFamily="34" charset="0"/>
              </a:rPr>
              <a:t>CO</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i="1" baseline="-25000">
                <a:latin typeface="Calibri" panose="020F0502020204030204" pitchFamily="34" charset="0"/>
                <a:ea typeface="ＭＳ Ｐゴシック" panose="020B0600070205080204" pitchFamily="34" charset="-128"/>
                <a:cs typeface="Calibri" panose="020F0502020204030204" pitchFamily="34" charset="0"/>
              </a:rPr>
              <a:t>g</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 </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a:t>
            </a:r>
            <a:r>
              <a:rPr lang="en-US" altLang="ar-JO" sz="2400">
                <a:solidFill>
                  <a:srgbClr val="00B050"/>
                </a:solidFill>
                <a:latin typeface="Calibri" panose="020F0502020204030204" pitchFamily="34" charset="0"/>
                <a:ea typeface="ＭＳ Ｐゴシック" panose="020B0600070205080204" pitchFamily="34" charset="-128"/>
                <a:cs typeface="Calibri" panose="020F0502020204030204" pitchFamily="34" charset="0"/>
              </a:rPr>
              <a:t>2</a:t>
            </a:r>
            <a:r>
              <a:rPr lang="en-US" altLang="ar-JO" sz="2400">
                <a:latin typeface="Calibri" panose="020F0502020204030204" pitchFamily="34" charset="0"/>
                <a:ea typeface="ＭＳ Ｐゴシック" panose="020B0600070205080204" pitchFamily="34" charset="-128"/>
                <a:cs typeface="Calibri" panose="020F0502020204030204" pitchFamily="34" charset="0"/>
              </a:rPr>
              <a:t>H</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2(</a:t>
            </a:r>
            <a:r>
              <a:rPr lang="en-US" altLang="ar-JO" sz="2400" i="1" baseline="-25000">
                <a:latin typeface="Calibri" panose="020F0502020204030204" pitchFamily="34" charset="0"/>
                <a:ea typeface="ＭＳ Ｐゴシック" panose="020B0600070205080204" pitchFamily="34" charset="-128"/>
                <a:cs typeface="Calibri" panose="020F0502020204030204" pitchFamily="34" charset="0"/>
              </a:rPr>
              <a:t>g</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  </a:t>
            </a:r>
            <a:r>
              <a:rPr lang="en-US" altLang="ar-JO" sz="2400">
                <a:solidFill>
                  <a:srgbClr val="00B050"/>
                </a:solidFill>
                <a:latin typeface="Calibri" panose="020F0502020204030204" pitchFamily="34" charset="0"/>
                <a:ea typeface="ＭＳ Ｐゴシック" panose="020B0600070205080204" pitchFamily="34" charset="-128"/>
                <a:cs typeface="Calibri" panose="020F0502020204030204" pitchFamily="34" charset="0"/>
              </a:rPr>
              <a:t>2</a:t>
            </a:r>
            <a:r>
              <a:rPr lang="en-US" altLang="ar-JO" sz="2400">
                <a:latin typeface="Calibri" panose="020F0502020204030204" pitchFamily="34" charset="0"/>
                <a:ea typeface="ＭＳ Ｐゴシック" panose="020B0600070205080204" pitchFamily="34" charset="-128"/>
                <a:cs typeface="Calibri" panose="020F0502020204030204" pitchFamily="34" charset="0"/>
              </a:rPr>
              <a:t>CO</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2(</a:t>
            </a:r>
            <a:r>
              <a:rPr lang="en-US" altLang="ar-JO" sz="2400" i="1" baseline="-25000">
                <a:latin typeface="Calibri" panose="020F0502020204030204" pitchFamily="34" charset="0"/>
                <a:ea typeface="ＭＳ Ｐゴシック" panose="020B0600070205080204" pitchFamily="34" charset="-128"/>
                <a:cs typeface="Calibri" panose="020F0502020204030204" pitchFamily="34" charset="0"/>
              </a:rPr>
              <a:t>g</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   K’</a:t>
            </a:r>
            <a:br>
              <a:rPr lang="en-US" altLang="ar-JO" sz="2400">
                <a:latin typeface="Calibri" panose="020F0502020204030204" pitchFamily="34" charset="0"/>
                <a:ea typeface="ＭＳ Ｐゴシック" panose="020B0600070205080204" pitchFamily="34" charset="-128"/>
                <a:cs typeface="Calibri" panose="020F0502020204030204" pitchFamily="34" charset="0"/>
              </a:rPr>
            </a:br>
            <a:r>
              <a:rPr lang="en-US" altLang="ar-JO" sz="2400">
                <a:latin typeface="Calibri" panose="020F0502020204030204" pitchFamily="34" charset="0"/>
                <a:ea typeface="ＭＳ Ｐゴシック" panose="020B0600070205080204" pitchFamily="34" charset="-128"/>
                <a:cs typeface="Calibri" panose="020F0502020204030204" pitchFamily="34" charset="0"/>
              </a:rPr>
              <a:t>							</a:t>
            </a:r>
          </a:p>
          <a:p>
            <a:pPr marL="469900" indent="1588" eaLnBrk="1" hangingPunct="1">
              <a:buFont typeface="Wingdings" panose="05000000000000000000" pitchFamily="2" charset="2"/>
              <a:buNone/>
            </a:pPr>
            <a:r>
              <a:rPr lang="en-US" altLang="ar-JO" sz="2400">
                <a:latin typeface="Calibri" panose="020F0502020204030204" pitchFamily="34" charset="0"/>
                <a:ea typeface="ＭＳ Ｐゴシック" panose="020B0600070205080204" pitchFamily="34" charset="-128"/>
                <a:cs typeface="Calibri" panose="020F0502020204030204" pitchFamily="34" charset="0"/>
              </a:rPr>
              <a:t>H</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2(</a:t>
            </a:r>
            <a:r>
              <a:rPr lang="en-US" altLang="ar-JO" sz="2400" i="1" baseline="-25000">
                <a:latin typeface="Calibri" panose="020F0502020204030204" pitchFamily="34" charset="0"/>
                <a:ea typeface="ＭＳ Ｐゴシック" panose="020B0600070205080204" pitchFamily="34" charset="-128"/>
                <a:cs typeface="Calibri" panose="020F0502020204030204" pitchFamily="34" charset="0"/>
              </a:rPr>
              <a:t>g</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  CO</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2(</a:t>
            </a:r>
            <a:r>
              <a:rPr lang="en-US" altLang="ar-JO" sz="2400" i="1" baseline="-25000">
                <a:latin typeface="Calibri" panose="020F0502020204030204" pitchFamily="34" charset="0"/>
                <a:ea typeface="ＭＳ Ｐゴシック" panose="020B0600070205080204" pitchFamily="34" charset="-128"/>
                <a:cs typeface="Calibri" panose="020F0502020204030204" pitchFamily="34" charset="0"/>
              </a:rPr>
              <a:t>g</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H</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2</a:t>
            </a:r>
            <a:r>
              <a:rPr lang="en-US" altLang="ar-JO" sz="2400">
                <a:latin typeface="Calibri" panose="020F0502020204030204" pitchFamily="34" charset="0"/>
                <a:ea typeface="ＭＳ Ｐゴシック" panose="020B0600070205080204" pitchFamily="34" charset="-128"/>
                <a:cs typeface="Calibri" panose="020F0502020204030204" pitchFamily="34" charset="0"/>
              </a:rPr>
              <a:t>O</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i="1" baseline="-25000">
                <a:latin typeface="Calibri" panose="020F0502020204030204" pitchFamily="34" charset="0"/>
                <a:ea typeface="ＭＳ Ｐゴシック" panose="020B0600070205080204" pitchFamily="34" charset="-128"/>
                <a:cs typeface="Calibri" panose="020F0502020204030204" pitchFamily="34" charset="0"/>
              </a:rPr>
              <a:t>g</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   CO</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i="1" baseline="-25000">
                <a:latin typeface="Calibri" panose="020F0502020204030204" pitchFamily="34" charset="0"/>
                <a:ea typeface="ＭＳ Ｐゴシック" panose="020B0600070205080204" pitchFamily="34" charset="-128"/>
                <a:cs typeface="Calibri" panose="020F0502020204030204" pitchFamily="34" charset="0"/>
              </a:rPr>
              <a:t>g</a:t>
            </a:r>
            <a:r>
              <a:rPr lang="en-US" altLang="ar-JO" sz="2400" baseline="-25000">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K”</a:t>
            </a:r>
          </a:p>
          <a:p>
            <a:pPr marL="469900" indent="1588" eaLnBrk="1" hangingPunct="1">
              <a:spcBef>
                <a:spcPct val="0"/>
              </a:spcBef>
              <a:buFont typeface="Wingdings" panose="05000000000000000000" pitchFamily="2" charset="2"/>
              <a:buNone/>
            </a:pPr>
            <a:endParaRPr lang="en-US" altLang="ar-JO" sz="2400">
              <a:latin typeface="Calibri" panose="020F0502020204030204" pitchFamily="34" charset="0"/>
              <a:ea typeface="ＭＳ Ｐゴシック" panose="020B0600070205080204" pitchFamily="34" charset="-128"/>
              <a:cs typeface="Calibri" panose="020F0502020204030204" pitchFamily="34" charset="0"/>
            </a:endParaRPr>
          </a:p>
          <a:p>
            <a:pPr marL="469900" indent="1588" eaLnBrk="1" hangingPunct="1">
              <a:spcBef>
                <a:spcPct val="0"/>
              </a:spcBef>
              <a:buFont typeface="Wingdings" panose="05000000000000000000" pitchFamily="2" charset="2"/>
              <a:buNone/>
            </a:pPr>
            <a:r>
              <a:rPr lang="en-US" altLang="ar-JO" sz="2400">
                <a:latin typeface="Calibri" panose="020F0502020204030204" pitchFamily="34" charset="0"/>
                <a:ea typeface="ＭＳ Ｐゴシック" panose="020B0600070205080204" pitchFamily="34" charset="-128"/>
                <a:cs typeface="Calibri" panose="020F0502020204030204" pitchFamily="34" charset="0"/>
              </a:rPr>
              <a:t>K’ = K</a:t>
            </a:r>
            <a:r>
              <a:rPr lang="en-US" altLang="ar-JO" sz="2400" b="1" baseline="30000">
                <a:solidFill>
                  <a:srgbClr val="00B050"/>
                </a:solidFill>
                <a:latin typeface="Calibri" panose="020F0502020204030204" pitchFamily="34" charset="0"/>
                <a:ea typeface="ＭＳ Ｐゴシック" panose="020B0600070205080204" pitchFamily="34" charset="-128"/>
                <a:cs typeface="Calibri" panose="020F0502020204030204" pitchFamily="34" charset="0"/>
              </a:rPr>
              <a:t>2</a:t>
            </a:r>
            <a:r>
              <a:rPr lang="en-US" altLang="ar-JO" sz="2400">
                <a:latin typeface="Calibri" panose="020F0502020204030204" pitchFamily="34" charset="0"/>
                <a:ea typeface="ＭＳ Ｐゴシック" panose="020B0600070205080204" pitchFamily="34" charset="-128"/>
                <a:cs typeface="Calibri" panose="020F0502020204030204" pitchFamily="34" charset="0"/>
              </a:rPr>
              <a:t>               (concentrations doubled)</a:t>
            </a:r>
            <a:endParaRPr lang="en-US" altLang="ar-JO" sz="2400" baseline="30000">
              <a:solidFill>
                <a:srgbClr val="FF0000"/>
              </a:solidFill>
              <a:latin typeface="Calibri" panose="020F0502020204030204" pitchFamily="34" charset="0"/>
              <a:ea typeface="ＭＳ Ｐゴシック" panose="020B0600070205080204" pitchFamily="34" charset="-128"/>
              <a:cs typeface="Calibri" panose="020F0502020204030204" pitchFamily="34" charset="0"/>
            </a:endParaRPr>
          </a:p>
          <a:p>
            <a:pPr marL="469900" indent="1588" eaLnBrk="1" hangingPunct="1">
              <a:buFontTx/>
              <a:buNone/>
            </a:pPr>
            <a:r>
              <a:rPr lang="en-US" altLang="ar-JO" sz="2400">
                <a:latin typeface="Calibri" panose="020F0502020204030204" pitchFamily="34" charset="0"/>
                <a:ea typeface="ＭＳ Ｐゴシック" panose="020B0600070205080204" pitchFamily="34" charset="-128"/>
                <a:cs typeface="Calibri" panose="020F0502020204030204" pitchFamily="34" charset="0"/>
              </a:rPr>
              <a:t>K” = (1/K)         (reversing the reaction)</a:t>
            </a:r>
            <a:endParaRPr lang="en-US" altLang="ar-JO" sz="2400" baseline="30000">
              <a:solidFill>
                <a:srgbClr val="00B050"/>
              </a:solidFill>
              <a:latin typeface="Calibri" panose="020F0502020204030204" pitchFamily="34" charset="0"/>
              <a:ea typeface="ＭＳ Ｐゴシック" panose="020B0600070205080204" pitchFamily="34" charset="-128"/>
              <a:cs typeface="Calibri" panose="020F0502020204030204" pitchFamily="34" charset="0"/>
            </a:endParaRPr>
          </a:p>
          <a:p>
            <a:pPr marL="469900" indent="1588" eaLnBrk="1" hangingPunct="1">
              <a:buFont typeface="Wingdings" panose="05000000000000000000" pitchFamily="2" charset="2"/>
              <a:buNone/>
            </a:pPr>
            <a:endParaRPr lang="en-US" altLang="ar-JO" sz="2800" baseline="30000">
              <a:solidFill>
                <a:srgbClr val="FF0000"/>
              </a:solidFill>
              <a:latin typeface="Calibri" panose="020F0502020204030204" pitchFamily="34" charset="0"/>
              <a:ea typeface="ＭＳ Ｐゴシック" panose="020B0600070205080204" pitchFamily="34" charset="-128"/>
              <a:cs typeface="Calibri" panose="020F0502020204030204" pitchFamily="34" charset="0"/>
            </a:endParaRPr>
          </a:p>
        </p:txBody>
      </p:sp>
      <p:grpSp>
        <p:nvGrpSpPr>
          <p:cNvPr id="23557" name="Group 5"/>
          <p:cNvGrpSpPr>
            <a:grpSpLocks/>
          </p:cNvGrpSpPr>
          <p:nvPr/>
        </p:nvGrpSpPr>
        <p:grpSpPr bwMode="auto">
          <a:xfrm>
            <a:off x="2779713" y="2662238"/>
            <a:ext cx="758825" cy="228600"/>
            <a:chOff x="3408" y="288"/>
            <a:chExt cx="288" cy="192"/>
          </a:xfrm>
        </p:grpSpPr>
        <p:grpSp>
          <p:nvGrpSpPr>
            <p:cNvPr id="23572" name="Group 6"/>
            <p:cNvGrpSpPr>
              <a:grpSpLocks/>
            </p:cNvGrpSpPr>
            <p:nvPr/>
          </p:nvGrpSpPr>
          <p:grpSpPr bwMode="auto">
            <a:xfrm>
              <a:off x="3408" y="288"/>
              <a:ext cx="288" cy="48"/>
              <a:chOff x="3408" y="288"/>
              <a:chExt cx="288" cy="48"/>
            </a:xfrm>
          </p:grpSpPr>
          <p:sp>
            <p:nvSpPr>
              <p:cNvPr id="23576" name="Line 7"/>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23577" name="Line 8"/>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nvGrpSpPr>
            <p:cNvPr id="23573" name="Group 9"/>
            <p:cNvGrpSpPr>
              <a:grpSpLocks/>
            </p:cNvGrpSpPr>
            <p:nvPr/>
          </p:nvGrpSpPr>
          <p:grpSpPr bwMode="auto">
            <a:xfrm flipH="1" flipV="1">
              <a:off x="3408" y="432"/>
              <a:ext cx="288" cy="48"/>
              <a:chOff x="3408" y="288"/>
              <a:chExt cx="288" cy="48"/>
            </a:xfrm>
          </p:grpSpPr>
          <p:sp>
            <p:nvSpPr>
              <p:cNvPr id="23574" name="Line 10"/>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23575" name="Line 11"/>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grpSp>
        <p:nvGrpSpPr>
          <p:cNvPr id="23558" name="Group 5"/>
          <p:cNvGrpSpPr>
            <a:grpSpLocks/>
          </p:cNvGrpSpPr>
          <p:nvPr/>
        </p:nvGrpSpPr>
        <p:grpSpPr bwMode="auto">
          <a:xfrm>
            <a:off x="2420938" y="1874838"/>
            <a:ext cx="728662" cy="203200"/>
            <a:chOff x="3408" y="288"/>
            <a:chExt cx="288" cy="192"/>
          </a:xfrm>
        </p:grpSpPr>
        <p:grpSp>
          <p:nvGrpSpPr>
            <p:cNvPr id="23566" name="Group 6"/>
            <p:cNvGrpSpPr>
              <a:grpSpLocks/>
            </p:cNvGrpSpPr>
            <p:nvPr/>
          </p:nvGrpSpPr>
          <p:grpSpPr bwMode="auto">
            <a:xfrm>
              <a:off x="3408" y="288"/>
              <a:ext cx="288" cy="48"/>
              <a:chOff x="3408" y="288"/>
              <a:chExt cx="288" cy="48"/>
            </a:xfrm>
          </p:grpSpPr>
          <p:sp>
            <p:nvSpPr>
              <p:cNvPr id="23570" name="Line 7"/>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23571" name="Line 8"/>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nvGrpSpPr>
            <p:cNvPr id="23567" name="Group 9"/>
            <p:cNvGrpSpPr>
              <a:grpSpLocks/>
            </p:cNvGrpSpPr>
            <p:nvPr/>
          </p:nvGrpSpPr>
          <p:grpSpPr bwMode="auto">
            <a:xfrm flipH="1" flipV="1">
              <a:off x="3408" y="432"/>
              <a:ext cx="288" cy="48"/>
              <a:chOff x="3408" y="288"/>
              <a:chExt cx="288" cy="48"/>
            </a:xfrm>
          </p:grpSpPr>
          <p:sp>
            <p:nvSpPr>
              <p:cNvPr id="23568" name="Line 10"/>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23569" name="Line 11"/>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grpSp>
        <p:nvGrpSpPr>
          <p:cNvPr id="23559" name="Group 5"/>
          <p:cNvGrpSpPr>
            <a:grpSpLocks/>
          </p:cNvGrpSpPr>
          <p:nvPr/>
        </p:nvGrpSpPr>
        <p:grpSpPr bwMode="auto">
          <a:xfrm>
            <a:off x="2251075" y="3487738"/>
            <a:ext cx="898525" cy="171450"/>
            <a:chOff x="3408" y="288"/>
            <a:chExt cx="288" cy="192"/>
          </a:xfrm>
        </p:grpSpPr>
        <p:grpSp>
          <p:nvGrpSpPr>
            <p:cNvPr id="23560" name="Group 6"/>
            <p:cNvGrpSpPr>
              <a:grpSpLocks/>
            </p:cNvGrpSpPr>
            <p:nvPr/>
          </p:nvGrpSpPr>
          <p:grpSpPr bwMode="auto">
            <a:xfrm>
              <a:off x="3408" y="288"/>
              <a:ext cx="288" cy="48"/>
              <a:chOff x="3408" y="288"/>
              <a:chExt cx="288" cy="48"/>
            </a:xfrm>
          </p:grpSpPr>
          <p:sp>
            <p:nvSpPr>
              <p:cNvPr id="23564" name="Line 7"/>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23565" name="Line 8"/>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nvGrpSpPr>
            <p:cNvPr id="23561" name="Group 9"/>
            <p:cNvGrpSpPr>
              <a:grpSpLocks/>
            </p:cNvGrpSpPr>
            <p:nvPr/>
          </p:nvGrpSpPr>
          <p:grpSpPr bwMode="auto">
            <a:xfrm flipH="1" flipV="1">
              <a:off x="3408" y="432"/>
              <a:ext cx="288" cy="48"/>
              <a:chOff x="3408" y="288"/>
              <a:chExt cx="288" cy="48"/>
            </a:xfrm>
          </p:grpSpPr>
          <p:sp>
            <p:nvSpPr>
              <p:cNvPr id="23562" name="Line 10"/>
              <p:cNvSpPr>
                <a:spLocks noChangeShapeType="1"/>
              </p:cNvSpPr>
              <p:nvPr/>
            </p:nvSpPr>
            <p:spPr bwMode="auto">
              <a:xfrm>
                <a:off x="3408" y="336"/>
                <a:ext cx="2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23563" name="Line 11"/>
              <p:cNvSpPr>
                <a:spLocks noChangeShapeType="1"/>
              </p:cNvSpPr>
              <p:nvPr/>
            </p:nvSpPr>
            <p:spPr bwMode="auto">
              <a:xfrm flipH="1" flipV="1">
                <a:off x="3600" y="288"/>
                <a:ext cx="96"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ar-JO"/>
              </a:p>
            </p:txBody>
          </p:sp>
        </p:grpSp>
      </p:gr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spcBef>
                <a:spcPct val="20000"/>
              </a:spcBef>
            </a:pPr>
            <a:r>
              <a:rPr lang="en-US" altLang="ar-JO" sz="2400">
                <a:latin typeface="Calibri" panose="020F0502020204030204" pitchFamily="34" charset="0"/>
                <a:ea typeface="ＭＳ Ｐゴシック" panose="020B0600070205080204" pitchFamily="34" charset="-128"/>
                <a:cs typeface="Calibri" panose="020F0502020204030204" pitchFamily="34" charset="0"/>
              </a:rPr>
              <a:t>Conclusions About the Equilibrium Expression</a:t>
            </a:r>
          </a:p>
        </p:txBody>
      </p:sp>
      <p:sp>
        <p:nvSpPr>
          <p:cNvPr id="25603" name="Rectangle 3"/>
          <p:cNvSpPr>
            <a:spLocks noGrp="1" noChangeArrowheads="1"/>
          </p:cNvSpPr>
          <p:nvPr>
            <p:ph idx="1"/>
          </p:nvPr>
        </p:nvSpPr>
        <p:spPr>
          <a:xfrm>
            <a:off x="114300" y="1905000"/>
            <a:ext cx="8851900" cy="4800600"/>
          </a:xfrm>
        </p:spPr>
        <p:txBody>
          <a:bodyPr/>
          <a:lstStyle/>
          <a:p>
            <a:pPr marL="457200" indent="-457200" eaLnBrk="1" hangingPunct="1"/>
            <a:r>
              <a:rPr lang="en-US" altLang="ar-JO" sz="2400">
                <a:solidFill>
                  <a:srgbClr val="669900"/>
                </a:solidFill>
                <a:latin typeface="Calibri" panose="020F0502020204030204" pitchFamily="34" charset="0"/>
                <a:ea typeface="ＭＳ Ｐゴシック" panose="020B0600070205080204" pitchFamily="34" charset="-128"/>
                <a:cs typeface="Calibri" panose="020F0502020204030204" pitchFamily="34" charset="0"/>
              </a:rPr>
              <a:t>Equilibrium expression for a reaction is the reciprocal of that for the reverse reaction. K’ = 1/K</a:t>
            </a:r>
          </a:p>
          <a:p>
            <a:pPr marL="457200" indent="-457200" eaLnBrk="1" hangingPunct="1"/>
            <a:r>
              <a:rPr lang="en-US" altLang="ar-JO" sz="2400">
                <a:solidFill>
                  <a:srgbClr val="669900"/>
                </a:solidFill>
                <a:latin typeface="Calibri" panose="020F0502020204030204" pitchFamily="34" charset="0"/>
                <a:ea typeface="ＭＳ Ｐゴシック" panose="020B0600070205080204" pitchFamily="34" charset="-128"/>
                <a:cs typeface="Calibri" panose="020F0502020204030204" pitchFamily="34" charset="0"/>
              </a:rPr>
              <a:t>When the balanced equation for a reaction is multiplied by a factor of n, the equilibrium expression for the new reaction is the original expression raised to the n</a:t>
            </a:r>
            <a:r>
              <a:rPr lang="en-US" altLang="ar-JO" sz="2400" i="1">
                <a:solidFill>
                  <a:srgbClr val="669900"/>
                </a:solidFill>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a:solidFill>
                  <a:srgbClr val="669900"/>
                </a:solidFill>
                <a:latin typeface="Calibri" panose="020F0502020204030204" pitchFamily="34" charset="0"/>
                <a:ea typeface="ＭＳ Ｐゴシック" panose="020B0600070205080204" pitchFamily="34" charset="-128"/>
                <a:cs typeface="Calibri" panose="020F0502020204030204" pitchFamily="34" charset="0"/>
              </a:rPr>
              <a:t>th power; thus K</a:t>
            </a:r>
            <a:r>
              <a:rPr lang="en-US" altLang="ar-JO" sz="2400" baseline="-25000">
                <a:solidFill>
                  <a:srgbClr val="669900"/>
                </a:solidFill>
                <a:latin typeface="Calibri" panose="020F0502020204030204" pitchFamily="34" charset="0"/>
                <a:ea typeface="ＭＳ Ｐゴシック" panose="020B0600070205080204" pitchFamily="34" charset="-128"/>
                <a:cs typeface="Calibri" panose="020F0502020204030204" pitchFamily="34" charset="0"/>
              </a:rPr>
              <a:t>new</a:t>
            </a:r>
            <a:r>
              <a:rPr lang="en-US" altLang="ar-JO" sz="2400">
                <a:solidFill>
                  <a:srgbClr val="669900"/>
                </a:solidFill>
                <a:latin typeface="Calibri" panose="020F0502020204030204" pitchFamily="34" charset="0"/>
                <a:ea typeface="ＭＳ Ｐゴシック" panose="020B0600070205080204" pitchFamily="34" charset="-128"/>
                <a:cs typeface="Calibri" panose="020F0502020204030204" pitchFamily="34" charset="0"/>
              </a:rPr>
              <a:t> = (K</a:t>
            </a:r>
            <a:r>
              <a:rPr lang="en-US" altLang="ar-JO" sz="2400" baseline="-25000">
                <a:solidFill>
                  <a:srgbClr val="669900"/>
                </a:solidFill>
                <a:latin typeface="Calibri" panose="020F0502020204030204" pitchFamily="34" charset="0"/>
                <a:ea typeface="ＭＳ Ｐゴシック" panose="020B0600070205080204" pitchFamily="34" charset="-128"/>
                <a:cs typeface="Calibri" panose="020F0502020204030204" pitchFamily="34" charset="0"/>
              </a:rPr>
              <a:t>original</a:t>
            </a:r>
            <a:r>
              <a:rPr lang="en-US" altLang="ar-JO" sz="2400">
                <a:solidFill>
                  <a:srgbClr val="669900"/>
                </a:solidFill>
                <a:latin typeface="Calibri" panose="020F0502020204030204" pitchFamily="34" charset="0"/>
                <a:ea typeface="ＭＳ Ｐゴシック" panose="020B0600070205080204" pitchFamily="34" charset="-128"/>
                <a:cs typeface="Calibri" panose="020F0502020204030204" pitchFamily="34" charset="0"/>
              </a:rPr>
              <a:t>)</a:t>
            </a:r>
            <a:r>
              <a:rPr lang="en-US" altLang="ar-JO" sz="2400" baseline="30000">
                <a:solidFill>
                  <a:srgbClr val="669900"/>
                </a:solidFill>
                <a:latin typeface="Calibri" panose="020F0502020204030204" pitchFamily="34" charset="0"/>
                <a:ea typeface="ＭＳ Ｐゴシック" panose="020B0600070205080204" pitchFamily="34" charset="-128"/>
                <a:cs typeface="Calibri" panose="020F0502020204030204" pitchFamily="34" charset="0"/>
              </a:rPr>
              <a:t>n</a:t>
            </a:r>
            <a:r>
              <a:rPr lang="en-US" altLang="ar-JO" sz="2400" i="1" baseline="-25000">
                <a:solidFill>
                  <a:srgbClr val="669900"/>
                </a:solidFill>
                <a:latin typeface="Calibri" panose="020F0502020204030204" pitchFamily="34" charset="0"/>
                <a:ea typeface="ＭＳ Ｐゴシック" panose="020B0600070205080204" pitchFamily="34" charset="-128"/>
                <a:cs typeface="Calibri" panose="020F0502020204030204" pitchFamily="34" charset="0"/>
              </a:rPr>
              <a:t>.</a:t>
            </a:r>
          </a:p>
          <a:p>
            <a:pPr marL="457200" indent="-457200" eaLnBrk="1" hangingPunct="1"/>
            <a:r>
              <a:rPr lang="en-US" altLang="ar-JO" sz="2400">
                <a:solidFill>
                  <a:srgbClr val="669900"/>
                </a:solidFill>
                <a:latin typeface="Calibri" panose="020F0502020204030204" pitchFamily="34" charset="0"/>
                <a:ea typeface="ＭＳ Ｐゴシック" panose="020B0600070205080204" pitchFamily="34" charset="-128"/>
                <a:cs typeface="Calibri" panose="020F0502020204030204" pitchFamily="34" charset="0"/>
              </a:rPr>
              <a:t>K values are usually written without units.</a:t>
            </a:r>
          </a:p>
        </p:txBody>
      </p:sp>
      <p:sp>
        <p:nvSpPr>
          <p:cNvPr id="25604"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ar-JO" sz="1000">
                <a:solidFill>
                  <a:schemeClr val="tx1"/>
                </a:solidFill>
                <a:cs typeface="Arial" panose="020B0604020202020204" pitchFamily="34" charset="0"/>
              </a:rPr>
              <a:t>Copyright © Cengage Learning. All rights reserved</a:t>
            </a:r>
          </a:p>
        </p:txBody>
      </p:sp>
      <p:sp>
        <p:nvSpPr>
          <p:cNvPr id="25605"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BC806220-FA78-42D3-B97D-2D185ED9EAAC}" type="slidenum">
              <a:rPr lang="en-US" altLang="ar-JO" sz="1000">
                <a:solidFill>
                  <a:schemeClr val="tx1"/>
                </a:solidFill>
                <a:cs typeface="Arial" panose="020B0604020202020204" pitchFamily="34" charset="0"/>
              </a:rPr>
              <a:pPr>
                <a:spcBef>
                  <a:spcPct val="0"/>
                </a:spcBef>
                <a:buClrTx/>
                <a:buFontTx/>
                <a:buNone/>
              </a:pPr>
              <a:t>9</a:t>
            </a:fld>
            <a:endParaRPr lang="en-US" altLang="ar-JO" sz="1000">
              <a:solidFill>
                <a:schemeClr val="tx1"/>
              </a:solidFill>
              <a:cs typeface="Arial" panose="020B0604020202020204" pitchFamily="34" charset="0"/>
            </a:endParaRPr>
          </a:p>
        </p:txBody>
      </p:sp>
      <p:sp>
        <p:nvSpPr>
          <p:cNvPr id="25606" name="Rectangle 4"/>
          <p:cNvSpPr>
            <a:spLocks noChangeArrowheads="1"/>
          </p:cNvSpPr>
          <p:nvPr/>
        </p:nvSpPr>
        <p:spPr bwMode="auto">
          <a:xfrm>
            <a:off x="0" y="3041650"/>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endParaRPr lang="ar-JO" altLang="ar-JO" sz="2400">
              <a:solidFill>
                <a:schemeClr val="tx1"/>
              </a:solidFill>
              <a:cs typeface="Arial" panose="020B0604020202020204" pitchFamily="34" charset="0"/>
            </a:endParaRPr>
          </a:p>
        </p:txBody>
      </p:sp>
    </p:spTree>
  </p:cSld>
  <p:clrMapOvr>
    <a:masterClrMapping/>
  </p:clrMapOvr>
  <p:transition spd="slow"/>
</p:sld>
</file>

<file path=ppt/theme/theme1.xml><?xml version="1.0" encoding="utf-8"?>
<a:theme xmlns:a="http://schemas.openxmlformats.org/drawingml/2006/main" name="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9BD46E9B55C8342ADB8598C9C858FBF" ma:contentTypeVersion="4" ma:contentTypeDescription="Create a new document." ma:contentTypeScope="" ma:versionID="26902c0bbc0a0631d49f1753877a75d2">
  <xsd:schema xmlns:xsd="http://www.w3.org/2001/XMLSchema" xmlns:xs="http://www.w3.org/2001/XMLSchema" xmlns:p="http://schemas.microsoft.com/office/2006/metadata/properties" xmlns:ns2="9f49373f-1038-4bef-8acc-0a1a8d29e6fc" targetNamespace="http://schemas.microsoft.com/office/2006/metadata/properties" ma:root="true" ma:fieldsID="2eb6f7af730fd68981e7fb68b2927e16" ns2:_="">
    <xsd:import namespace="9f49373f-1038-4bef-8acc-0a1a8d29e6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49373f-1038-4bef-8acc-0a1a8d29e6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0F1936-3321-4B5E-8939-88006BE6CDD1}">
  <ds:schemaRefs>
    <ds:schemaRef ds:uri="http://schemas.microsoft.com/sharepoint/v3/contenttype/forms"/>
  </ds:schemaRefs>
</ds:datastoreItem>
</file>

<file path=customXml/itemProps2.xml><?xml version="1.0" encoding="utf-8"?>
<ds:datastoreItem xmlns:ds="http://schemas.openxmlformats.org/officeDocument/2006/customXml" ds:itemID="{1F45D8A9-5EED-458D-B8E1-E61B80F7DA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49373f-1038-4bef-8acc-0a1a8d29e6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Theme.thmx</Template>
  <TotalTime>2991</TotalTime>
  <Words>2144</Words>
  <Application>Microsoft Office PowerPoint</Application>
  <PresentationFormat>On-screen Show (4:3)</PresentationFormat>
  <Paragraphs>304</Paragraphs>
  <Slides>39</Slides>
  <Notes>33</Notes>
  <HiddenSlides>0</HiddenSlides>
  <MMClips>0</MMClips>
  <ScaleCrop>false</ScaleCrop>
  <HeadingPairs>
    <vt:vector size="4" baseType="variant">
      <vt:variant>
        <vt:lpstr>Theme</vt:lpstr>
      </vt:variant>
      <vt:variant>
        <vt:i4>7</vt:i4>
      </vt:variant>
      <vt:variant>
        <vt:lpstr>Slide Titles</vt:lpstr>
      </vt:variant>
      <vt:variant>
        <vt:i4>39</vt:i4>
      </vt:variant>
    </vt:vector>
  </HeadingPairs>
  <TitlesOfParts>
    <vt:vector size="46" baseType="lpstr">
      <vt:lpstr>Default Theme</vt:lpstr>
      <vt:lpstr>1_Default Theme</vt:lpstr>
      <vt:lpstr>2_Default Theme</vt:lpstr>
      <vt:lpstr>3_Default Theme</vt:lpstr>
      <vt:lpstr>4_Default Theme</vt:lpstr>
      <vt:lpstr>5_Default Theme</vt:lpstr>
      <vt:lpstr>6_Default Theme</vt:lpstr>
      <vt:lpstr>PowerPoint Presentation</vt:lpstr>
      <vt:lpstr>Chemical Equilibrium</vt:lpstr>
      <vt:lpstr>The Changes with Time in the Rates of Forward and Reverse Reactions</vt:lpstr>
      <vt:lpstr>Chemical Equilibrium</vt:lpstr>
      <vt:lpstr>Chemical Equilibrium (The Equilibrium is Dynamic)</vt:lpstr>
      <vt:lpstr>Changes in Concentration with time:</vt:lpstr>
      <vt:lpstr>Consider the following reaction at equilibrium:</vt:lpstr>
      <vt:lpstr>PowerPoint Presentation</vt:lpstr>
      <vt:lpstr>Conclusions About the Equilibrium Expression</vt:lpstr>
      <vt:lpstr>PowerPoint Presentation</vt:lpstr>
      <vt:lpstr>PowerPoint Presentation</vt:lpstr>
      <vt:lpstr>Example</vt:lpstr>
      <vt:lpstr>Example</vt:lpstr>
      <vt:lpstr>Example:  Calculate Kp for the reaction?</vt:lpstr>
      <vt:lpstr>PowerPoint Presentation</vt:lpstr>
      <vt:lpstr>PowerPoint Presentation</vt:lpstr>
      <vt:lpstr>The Relationship Between K and Kp</vt:lpstr>
      <vt:lpstr>Example</vt:lpstr>
      <vt:lpstr>PowerPoint Presentation</vt:lpstr>
      <vt:lpstr>Homogeneous Equilibria</vt:lpstr>
      <vt:lpstr>Heterogeneous Equilibria</vt:lpstr>
      <vt:lpstr>PowerPoint Presentation</vt:lpstr>
      <vt:lpstr>The Extent of a Reaction</vt:lpstr>
      <vt:lpstr>PowerPoint Presentation</vt:lpstr>
      <vt:lpstr>PowerPoint Presentation</vt:lpstr>
      <vt:lpstr>PowerPoint Presentation</vt:lpstr>
      <vt:lpstr>At equilibrium: [C] = 3.0M</vt:lpstr>
      <vt:lpstr>PowerPoint Presentation</vt:lpstr>
      <vt:lpstr>Example:</vt:lpstr>
      <vt:lpstr>Reaction Quotient, Q</vt:lpstr>
      <vt:lpstr>The Changes with Time in the Rates of Forward and Reverse Reactions</vt:lpstr>
      <vt:lpstr>Reaction Quotient, Q</vt:lpstr>
      <vt:lpstr>PowerPoint Presentation</vt:lpstr>
      <vt:lpstr>PowerPoint Presentation</vt:lpstr>
      <vt:lpstr>PowerPoint Presentation</vt:lpstr>
      <vt:lpstr>PowerPoint Presentation</vt:lpstr>
      <vt:lpstr>Effects of Changes on the System</vt:lpstr>
      <vt:lpstr>PowerPoint Presentation</vt:lpstr>
      <vt:lpstr>Effects of Changes on the System</vt:lpstr>
    </vt:vector>
  </TitlesOfParts>
  <Company>LMP Media,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282</cp:revision>
  <dcterms:created xsi:type="dcterms:W3CDTF">2013-01-11T23:56:13Z</dcterms:created>
  <dcterms:modified xsi:type="dcterms:W3CDTF">2022-11-10T05:30:39Z</dcterms:modified>
  <cp:contentStatus/>
</cp:coreProperties>
</file>