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7" r:id="rId4"/>
    <p:sldMasterId id="2147483763" r:id="rId5"/>
    <p:sldMasterId id="2147483776" r:id="rId6"/>
  </p:sldMasterIdLst>
  <p:notesMasterIdLst>
    <p:notesMasterId r:id="rId30"/>
  </p:notesMasterIdLst>
  <p:sldIdLst>
    <p:sldId id="581" r:id="rId7"/>
    <p:sldId id="691" r:id="rId8"/>
    <p:sldId id="490" r:id="rId9"/>
    <p:sldId id="362" r:id="rId10"/>
    <p:sldId id="594" r:id="rId11"/>
    <p:sldId id="265" r:id="rId12"/>
    <p:sldId id="600" r:id="rId13"/>
    <p:sldId id="606" r:id="rId14"/>
    <p:sldId id="617" r:id="rId15"/>
    <p:sldId id="616" r:id="rId16"/>
    <p:sldId id="673" r:id="rId17"/>
    <p:sldId id="664" r:id="rId18"/>
    <p:sldId id="674" r:id="rId19"/>
    <p:sldId id="619" r:id="rId20"/>
    <p:sldId id="657" r:id="rId21"/>
    <p:sldId id="414" r:id="rId22"/>
    <p:sldId id="436" r:id="rId23"/>
    <p:sldId id="313" r:id="rId24"/>
    <p:sldId id="686" r:id="rId25"/>
    <p:sldId id="687" r:id="rId26"/>
    <p:sldId id="395" r:id="rId27"/>
    <p:sldId id="491" r:id="rId28"/>
    <p:sldId id="5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05078-DA7B-4503-93DD-39B325F4B223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BB7B-E076-473A-A7EA-59CCB9D60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6F074-40E2-4C36-A963-6DF801526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136DF-314C-49E7-9A9D-D00F5F8C628D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2B48-2A75-4DF2-8371-4684B5F95A3D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99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91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7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8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70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5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99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7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8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35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6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3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3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7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4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1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305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823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59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350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245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858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41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533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05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05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9B04-D9C1-4C95-A613-67438F3B1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5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662D-4FF2-4D79-8D7A-0589F18B6E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1431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204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345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2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74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87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859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91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044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907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9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10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92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5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99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09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79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9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5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5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5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6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0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9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17-Apr-19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4FA8-A63C-4293-B721-B893C9B02575}" type="datetimeFigureOut">
              <a:rPr lang="en-US" smtClean="0"/>
              <a:pPr/>
              <a:t>17-Apr-19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135D-22F4-4E40-899C-3E944097E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0234-FA12-4D05-A805-3FA5CD3B1764}" type="datetimeFigureOut">
              <a:rPr lang="ar-SA" smtClean="0"/>
              <a:pPr/>
              <a:t>12/08/1440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6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12/08/1440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1371" t="5532" r="29500" b="15719"/>
          <a:stretch>
            <a:fillRect/>
          </a:stretch>
        </p:blipFill>
        <p:spPr bwMode="auto">
          <a:xfrm>
            <a:off x="3503640" y="-27480"/>
            <a:ext cx="4536630" cy="65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7392181" y="2870018"/>
            <a:ext cx="3059791" cy="1135063"/>
          </a:xfrm>
          <a:prstGeom prst="callout2">
            <a:avLst>
              <a:gd name="adj1" fmla="val -78947"/>
              <a:gd name="adj2" fmla="val 144699"/>
              <a:gd name="adj3" fmla="val 22422"/>
              <a:gd name="adj4" fmla="val 89951"/>
              <a:gd name="adj5" fmla="val 1861"/>
              <a:gd name="adj6" fmla="val 139415"/>
            </a:avLst>
          </a:prstGeom>
          <a:noFill/>
          <a:ln w="38100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Superior, inferior ganglion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8165136" y="4941211"/>
            <a:ext cx="1603375" cy="1135063"/>
          </a:xfrm>
          <a:prstGeom prst="callout2">
            <a:avLst>
              <a:gd name="adj1" fmla="val 46758"/>
              <a:gd name="adj2" fmla="val 13018"/>
              <a:gd name="adj3" fmla="val 56572"/>
              <a:gd name="adj4" fmla="val -6258"/>
              <a:gd name="adj5" fmla="val 21141"/>
              <a:gd name="adj6" fmla="val -56951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Carotid sheath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2882732" y="0"/>
            <a:ext cx="1861546" cy="476590"/>
          </a:xfrm>
          <a:prstGeom prst="callout2">
            <a:avLst>
              <a:gd name="adj1" fmla="val 49601"/>
              <a:gd name="adj2" fmla="val 85794"/>
              <a:gd name="adj3" fmla="val 55885"/>
              <a:gd name="adj4" fmla="val 147884"/>
              <a:gd name="adj5" fmla="val 208100"/>
              <a:gd name="adj6" fmla="val 15896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Jugular foramen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743" y="5546379"/>
            <a:ext cx="439261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 in neck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7392180" y="1556741"/>
            <a:ext cx="2627730" cy="1135063"/>
          </a:xfrm>
          <a:prstGeom prst="callout2">
            <a:avLst>
              <a:gd name="adj1" fmla="val 33331"/>
              <a:gd name="adj2" fmla="val 21718"/>
              <a:gd name="adj3" fmla="val 18530"/>
              <a:gd name="adj4" fmla="val -3358"/>
              <a:gd name="adj5" fmla="val 11203"/>
              <a:gd name="adj6" fmla="val -29293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Internal Carotid artery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flipH="1">
            <a:off x="3071580" y="2420861"/>
            <a:ext cx="2251464" cy="1135063"/>
          </a:xfrm>
          <a:prstGeom prst="callout2">
            <a:avLst>
              <a:gd name="adj1" fmla="val 46758"/>
              <a:gd name="adj2" fmla="val 13018"/>
              <a:gd name="adj3" fmla="val 27404"/>
              <a:gd name="adj4" fmla="val 1445"/>
              <a:gd name="adj5" fmla="val -24755"/>
              <a:gd name="adj6" fmla="val -13708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Internal jugular vein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24000" y="0"/>
            <a:ext cx="1224170" cy="2060810"/>
          </a:xfrm>
          <a:custGeom>
            <a:avLst/>
            <a:gdLst>
              <a:gd name="connsiteX0" fmla="*/ 577645 w 1128251"/>
              <a:gd name="connsiteY0" fmla="*/ 361335 h 5805948"/>
              <a:gd name="connsiteX1" fmla="*/ 754625 w 1128251"/>
              <a:gd name="connsiteY1" fmla="*/ 582561 h 5805948"/>
              <a:gd name="connsiteX2" fmla="*/ 769374 w 1128251"/>
              <a:gd name="connsiteY2" fmla="*/ 862781 h 5805948"/>
              <a:gd name="connsiteX3" fmla="*/ 666135 w 1128251"/>
              <a:gd name="connsiteY3" fmla="*/ 1172497 h 5805948"/>
              <a:gd name="connsiteX4" fmla="*/ 931606 w 1128251"/>
              <a:gd name="connsiteY4" fmla="*/ 1482213 h 5805948"/>
              <a:gd name="connsiteX5" fmla="*/ 1093838 w 1128251"/>
              <a:gd name="connsiteY5" fmla="*/ 1909916 h 5805948"/>
              <a:gd name="connsiteX6" fmla="*/ 1079090 w 1128251"/>
              <a:gd name="connsiteY6" fmla="*/ 2499852 h 5805948"/>
              <a:gd name="connsiteX7" fmla="*/ 798870 w 1128251"/>
              <a:gd name="connsiteY7" fmla="*/ 2986548 h 5805948"/>
              <a:gd name="connsiteX8" fmla="*/ 592393 w 1128251"/>
              <a:gd name="connsiteY8" fmla="*/ 3325761 h 5805948"/>
              <a:gd name="connsiteX9" fmla="*/ 754625 w 1128251"/>
              <a:gd name="connsiteY9" fmla="*/ 3723968 h 5805948"/>
              <a:gd name="connsiteX10" fmla="*/ 666135 w 1128251"/>
              <a:gd name="connsiteY10" fmla="*/ 4535129 h 5805948"/>
              <a:gd name="connsiteX11" fmla="*/ 489154 w 1128251"/>
              <a:gd name="connsiteY11" fmla="*/ 5302045 h 5805948"/>
              <a:gd name="connsiteX12" fmla="*/ 444909 w 1128251"/>
              <a:gd name="connsiteY12" fmla="*/ 5729748 h 5805948"/>
              <a:gd name="connsiteX13" fmla="*/ 61451 w 1128251"/>
              <a:gd name="connsiteY13" fmla="*/ 5744497 h 5805948"/>
              <a:gd name="connsiteX14" fmla="*/ 90948 w 1128251"/>
              <a:gd name="connsiteY14" fmla="*/ 5361039 h 5805948"/>
              <a:gd name="connsiteX15" fmla="*/ 46703 w 1128251"/>
              <a:gd name="connsiteY15" fmla="*/ 3915697 h 5805948"/>
              <a:gd name="connsiteX16" fmla="*/ 46703 w 1128251"/>
              <a:gd name="connsiteY16" fmla="*/ 2735826 h 5805948"/>
              <a:gd name="connsiteX17" fmla="*/ 46703 w 1128251"/>
              <a:gd name="connsiteY17" fmla="*/ 818535 h 5805948"/>
              <a:gd name="connsiteX18" fmla="*/ 46703 w 1128251"/>
              <a:gd name="connsiteY18" fmla="*/ 140110 h 5805948"/>
              <a:gd name="connsiteX19" fmla="*/ 46703 w 1128251"/>
              <a:gd name="connsiteY19" fmla="*/ 7374 h 5805948"/>
              <a:gd name="connsiteX20" fmla="*/ 326922 w 1128251"/>
              <a:gd name="connsiteY20" fmla="*/ 95864 h 5805948"/>
              <a:gd name="connsiteX21" fmla="*/ 607141 w 1128251"/>
              <a:gd name="connsiteY21" fmla="*/ 110613 h 5805948"/>
              <a:gd name="connsiteX22" fmla="*/ 710380 w 1128251"/>
              <a:gd name="connsiteY22" fmla="*/ 508819 h 58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28251" h="5805948">
                <a:moveTo>
                  <a:pt x="577645" y="361335"/>
                </a:moveTo>
                <a:cubicBezTo>
                  <a:pt x="650157" y="430161"/>
                  <a:pt x="722670" y="498987"/>
                  <a:pt x="754625" y="582561"/>
                </a:cubicBezTo>
                <a:cubicBezTo>
                  <a:pt x="786580" y="666135"/>
                  <a:pt x="784122" y="764458"/>
                  <a:pt x="769374" y="862781"/>
                </a:cubicBezTo>
                <a:cubicBezTo>
                  <a:pt x="754626" y="961104"/>
                  <a:pt x="639096" y="1069258"/>
                  <a:pt x="666135" y="1172497"/>
                </a:cubicBezTo>
                <a:cubicBezTo>
                  <a:pt x="693174" y="1275736"/>
                  <a:pt x="860322" y="1359310"/>
                  <a:pt x="931606" y="1482213"/>
                </a:cubicBezTo>
                <a:cubicBezTo>
                  <a:pt x="1002890" y="1605116"/>
                  <a:pt x="1069257" y="1740310"/>
                  <a:pt x="1093838" y="1909916"/>
                </a:cubicBezTo>
                <a:cubicBezTo>
                  <a:pt x="1118419" y="2079522"/>
                  <a:pt x="1128251" y="2320413"/>
                  <a:pt x="1079090" y="2499852"/>
                </a:cubicBezTo>
                <a:cubicBezTo>
                  <a:pt x="1029929" y="2679291"/>
                  <a:pt x="879986" y="2848897"/>
                  <a:pt x="798870" y="2986548"/>
                </a:cubicBezTo>
                <a:cubicBezTo>
                  <a:pt x="717754" y="3124200"/>
                  <a:pt x="599767" y="3202858"/>
                  <a:pt x="592393" y="3325761"/>
                </a:cubicBezTo>
                <a:cubicBezTo>
                  <a:pt x="585019" y="3448664"/>
                  <a:pt x="742335" y="3522407"/>
                  <a:pt x="754625" y="3723968"/>
                </a:cubicBezTo>
                <a:cubicBezTo>
                  <a:pt x="766915" y="3925529"/>
                  <a:pt x="710380" y="4272116"/>
                  <a:pt x="666135" y="4535129"/>
                </a:cubicBezTo>
                <a:cubicBezTo>
                  <a:pt x="621890" y="4798142"/>
                  <a:pt x="526025" y="5102942"/>
                  <a:pt x="489154" y="5302045"/>
                </a:cubicBezTo>
                <a:cubicBezTo>
                  <a:pt x="452283" y="5501148"/>
                  <a:pt x="516193" y="5656006"/>
                  <a:pt x="444909" y="5729748"/>
                </a:cubicBezTo>
                <a:cubicBezTo>
                  <a:pt x="373625" y="5803490"/>
                  <a:pt x="120444" y="5805948"/>
                  <a:pt x="61451" y="5744497"/>
                </a:cubicBezTo>
                <a:cubicBezTo>
                  <a:pt x="2458" y="5683046"/>
                  <a:pt x="93406" y="5665839"/>
                  <a:pt x="90948" y="5361039"/>
                </a:cubicBezTo>
                <a:cubicBezTo>
                  <a:pt x="88490" y="5056239"/>
                  <a:pt x="54077" y="4353233"/>
                  <a:pt x="46703" y="3915697"/>
                </a:cubicBezTo>
                <a:cubicBezTo>
                  <a:pt x="39329" y="3478162"/>
                  <a:pt x="46703" y="2735826"/>
                  <a:pt x="46703" y="2735826"/>
                </a:cubicBezTo>
                <a:lnTo>
                  <a:pt x="46703" y="818535"/>
                </a:lnTo>
                <a:lnTo>
                  <a:pt x="46703" y="140110"/>
                </a:lnTo>
                <a:cubicBezTo>
                  <a:pt x="46703" y="4917"/>
                  <a:pt x="0" y="14748"/>
                  <a:pt x="46703" y="7374"/>
                </a:cubicBezTo>
                <a:cubicBezTo>
                  <a:pt x="93406" y="0"/>
                  <a:pt x="233516" y="78658"/>
                  <a:pt x="326922" y="95864"/>
                </a:cubicBezTo>
                <a:cubicBezTo>
                  <a:pt x="420328" y="113071"/>
                  <a:pt x="543231" y="41787"/>
                  <a:pt x="607141" y="110613"/>
                </a:cubicBezTo>
                <a:cubicBezTo>
                  <a:pt x="671051" y="179439"/>
                  <a:pt x="710380" y="508819"/>
                  <a:pt x="710380" y="508819"/>
                </a:cubicBezTo>
              </a:path>
            </a:pathLst>
          </a:custGeom>
          <a:solidFill>
            <a:srgbClr val="CCFF9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91430" y="836640"/>
            <a:ext cx="3816530" cy="792110"/>
          </a:xfrm>
          <a:custGeom>
            <a:avLst/>
            <a:gdLst>
              <a:gd name="connsiteX0" fmla="*/ 0 w 3957403"/>
              <a:gd name="connsiteY0" fmla="*/ 1311639 h 1399081"/>
              <a:gd name="connsiteX1" fmla="*/ 389744 w 3957403"/>
              <a:gd name="connsiteY1" fmla="*/ 1356609 h 1399081"/>
              <a:gd name="connsiteX2" fmla="*/ 839449 w 3957403"/>
              <a:gd name="connsiteY2" fmla="*/ 1326629 h 1399081"/>
              <a:gd name="connsiteX3" fmla="*/ 1573967 w 3957403"/>
              <a:gd name="connsiteY3" fmla="*/ 921895 h 1399081"/>
              <a:gd name="connsiteX4" fmla="*/ 2188564 w 3957403"/>
              <a:gd name="connsiteY4" fmla="*/ 562131 h 1399081"/>
              <a:gd name="connsiteX5" fmla="*/ 2833141 w 3957403"/>
              <a:gd name="connsiteY5" fmla="*/ 262328 h 1399081"/>
              <a:gd name="connsiteX6" fmla="*/ 3282846 w 3957403"/>
              <a:gd name="connsiteY6" fmla="*/ 7495 h 1399081"/>
              <a:gd name="connsiteX7" fmla="*/ 3762531 w 3957403"/>
              <a:gd name="connsiteY7" fmla="*/ 217357 h 1399081"/>
              <a:gd name="connsiteX8" fmla="*/ 3957403 w 3957403"/>
              <a:gd name="connsiteY8" fmla="*/ 502170 h 139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403" h="1399081">
                <a:moveTo>
                  <a:pt x="0" y="1311639"/>
                </a:moveTo>
                <a:cubicBezTo>
                  <a:pt x="124918" y="1332875"/>
                  <a:pt x="249836" y="1354111"/>
                  <a:pt x="389744" y="1356609"/>
                </a:cubicBezTo>
                <a:cubicBezTo>
                  <a:pt x="529652" y="1359107"/>
                  <a:pt x="642079" y="1399081"/>
                  <a:pt x="839449" y="1326629"/>
                </a:cubicBezTo>
                <a:cubicBezTo>
                  <a:pt x="1036819" y="1254177"/>
                  <a:pt x="1349115" y="1049311"/>
                  <a:pt x="1573967" y="921895"/>
                </a:cubicBezTo>
                <a:cubicBezTo>
                  <a:pt x="1798819" y="794479"/>
                  <a:pt x="1978702" y="672059"/>
                  <a:pt x="2188564" y="562131"/>
                </a:cubicBezTo>
                <a:cubicBezTo>
                  <a:pt x="2398426" y="452203"/>
                  <a:pt x="2650761" y="354767"/>
                  <a:pt x="2833141" y="262328"/>
                </a:cubicBezTo>
                <a:cubicBezTo>
                  <a:pt x="3015521" y="169889"/>
                  <a:pt x="3127948" y="14990"/>
                  <a:pt x="3282846" y="7495"/>
                </a:cubicBezTo>
                <a:cubicBezTo>
                  <a:pt x="3437744" y="0"/>
                  <a:pt x="3650105" y="134911"/>
                  <a:pt x="3762531" y="217357"/>
                </a:cubicBezTo>
                <a:cubicBezTo>
                  <a:pt x="3874957" y="299803"/>
                  <a:pt x="3916180" y="400986"/>
                  <a:pt x="3957403" y="502170"/>
                </a:cubicBezTo>
              </a:path>
            </a:pathLst>
          </a:custGeom>
          <a:ln w="571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4356848">
            <a:off x="1797798" y="1443083"/>
            <a:ext cx="300251" cy="11663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1847410" y="3645030"/>
            <a:ext cx="1728240" cy="1296180"/>
          </a:xfrm>
          <a:prstGeom prst="callout2">
            <a:avLst>
              <a:gd name="adj1" fmla="val 13089"/>
              <a:gd name="adj2" fmla="val 46465"/>
              <a:gd name="adj3" fmla="val -21586"/>
              <a:gd name="adj4" fmla="val 34685"/>
              <a:gd name="adj5" fmla="val -158059"/>
              <a:gd name="adj6" fmla="val 3953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Vagus nerve </a:t>
            </a:r>
            <a:endParaRPr kumimoji="0" lang="en-US" altLang="zh-CN" sz="40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735950" y="2060810"/>
            <a:ext cx="549236" cy="1549493"/>
          </a:xfrm>
          <a:custGeom>
            <a:avLst/>
            <a:gdLst>
              <a:gd name="connsiteX0" fmla="*/ 520262 w 520262"/>
              <a:gd name="connsiteY0" fmla="*/ 1608082 h 1608082"/>
              <a:gd name="connsiteX1" fmla="*/ 110359 w 520262"/>
              <a:gd name="connsiteY1" fmla="*/ 1103586 h 1608082"/>
              <a:gd name="connsiteX2" fmla="*/ 0 w 520262"/>
              <a:gd name="connsiteY2" fmla="*/ 0 h 160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262" h="1608082">
                <a:moveTo>
                  <a:pt x="520262" y="1608082"/>
                </a:moveTo>
                <a:cubicBezTo>
                  <a:pt x="358665" y="1489841"/>
                  <a:pt x="197069" y="1371600"/>
                  <a:pt x="110359" y="1103586"/>
                </a:cubicBezTo>
                <a:cubicBezTo>
                  <a:pt x="23649" y="835572"/>
                  <a:pt x="11824" y="417786"/>
                  <a:pt x="0" y="0"/>
                </a:cubicBezTo>
              </a:path>
            </a:pathLst>
          </a:custGeom>
          <a:ln w="571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7608210" y="3933071"/>
            <a:ext cx="2664370" cy="1019175"/>
          </a:xfrm>
          <a:prstGeom prst="callout2">
            <a:avLst>
              <a:gd name="adj1" fmla="val 32672"/>
              <a:gd name="adj2" fmla="val 97772"/>
              <a:gd name="adj3" fmla="val -71044"/>
              <a:gd name="adj4" fmla="val 145710"/>
              <a:gd name="adj5" fmla="val -81249"/>
              <a:gd name="adj6" fmla="val 16655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accessory nerve (cranial root)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C92C2-A3D9-43DC-BDB0-AF7E26C83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" t="24348" r="18469" b="29973"/>
          <a:stretch/>
        </p:blipFill>
        <p:spPr>
          <a:xfrm>
            <a:off x="2028021" y="0"/>
            <a:ext cx="803614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7C0E2-5F88-4DC6-A6FC-693125A52EC8}"/>
              </a:ext>
            </a:extLst>
          </p:cNvPr>
          <p:cNvSpPr txBox="1"/>
          <p:nvPr/>
        </p:nvSpPr>
        <p:spPr>
          <a:xfrm>
            <a:off x="159027" y="0"/>
            <a:ext cx="401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Branches in the neck (MACSP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order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6424C6EA-81C6-4049-AAB1-72114074D4C4}"/>
              </a:ext>
            </a:extLst>
          </p:cNvPr>
          <p:cNvSpPr/>
          <p:nvPr/>
        </p:nvSpPr>
        <p:spPr>
          <a:xfrm>
            <a:off x="7591482" y="159026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5D2D4C4C-19D5-48A7-A6C5-7CC31043932F}"/>
              </a:ext>
            </a:extLst>
          </p:cNvPr>
          <p:cNvSpPr/>
          <p:nvPr/>
        </p:nvSpPr>
        <p:spPr>
          <a:xfrm>
            <a:off x="8415130" y="1470991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83FB5B21-2C29-4FD4-9C73-859B8E97ABAA}"/>
              </a:ext>
            </a:extLst>
          </p:cNvPr>
          <p:cNvSpPr/>
          <p:nvPr/>
        </p:nvSpPr>
        <p:spPr>
          <a:xfrm>
            <a:off x="9594574" y="2531166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E3981E2D-2057-4B89-AB49-46A7D9E3D52F}"/>
              </a:ext>
            </a:extLst>
          </p:cNvPr>
          <p:cNvSpPr/>
          <p:nvPr/>
        </p:nvSpPr>
        <p:spPr>
          <a:xfrm>
            <a:off x="9909164" y="3008243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F205D24C-597A-47F1-8188-2E8C9EB2B9A7}"/>
              </a:ext>
            </a:extLst>
          </p:cNvPr>
          <p:cNvSpPr/>
          <p:nvPr/>
        </p:nvSpPr>
        <p:spPr>
          <a:xfrm>
            <a:off x="2928730" y="3505200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AC482CF5-A9B5-493A-8E2C-24FF67A99CE1}"/>
              </a:ext>
            </a:extLst>
          </p:cNvPr>
          <p:cNvSpPr/>
          <p:nvPr/>
        </p:nvSpPr>
        <p:spPr>
          <a:xfrm>
            <a:off x="9316278" y="5274365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B9270A30-4D82-4EDA-8643-D30B3B3B4C49}"/>
              </a:ext>
            </a:extLst>
          </p:cNvPr>
          <p:cNvSpPr/>
          <p:nvPr/>
        </p:nvSpPr>
        <p:spPr>
          <a:xfrm>
            <a:off x="3083729" y="5181600"/>
            <a:ext cx="154999" cy="14030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CC4B-3821-4AD3-885C-0EA0D0D0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12889"/>
            <a:ext cx="11887200" cy="6581422"/>
          </a:xfrm>
        </p:spPr>
        <p:txBody>
          <a:bodyPr>
            <a:normAutofit fontScale="85000" lnSpcReduction="20000"/>
          </a:bodyPr>
          <a:lstStyle/>
          <a:p>
            <a:pPr marL="4762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in the neck (MACSP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ReCorder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Meningeal branch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meninges.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Auricular branch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supplies external auditory meatus. Outer surface of the tympanic membrane.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Pharyngeal   branch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(motor)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fibers are mostly derived from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cranial root of accessory nerve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shares in the formation of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pharyngeal plexus.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 fibers supply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All the muscles of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pharynx except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stylopharyngus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(supplied by 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glossopharengeal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nerve).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All the muscles of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palate except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tensor palate (supplied by nerve to medial pterygoid)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7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915E5-3A55-4A47-A6DD-D1B3F060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3" t="4252" r="24503" b="44358"/>
          <a:stretch/>
        </p:blipFill>
        <p:spPr>
          <a:xfrm>
            <a:off x="6652591" y="168965"/>
            <a:ext cx="4545496" cy="652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02870-E3AC-4A99-9151-287CF178DF62}"/>
              </a:ext>
            </a:extLst>
          </p:cNvPr>
          <p:cNvSpPr txBox="1"/>
          <p:nvPr/>
        </p:nvSpPr>
        <p:spPr>
          <a:xfrm>
            <a:off x="92765" y="119270"/>
            <a:ext cx="6215270" cy="6531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Laryngeal nerves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laryngeal nerve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Internal laryngeal nerve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(sensory): pierces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thyrohyoid membrane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mucous membrane of the upper 1/2 of larynx (above vocal cords) . It gives a branch to the root of the tongue receiving general and taste sensation.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External laryngeal nerve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(motor) to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cricothyroid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related to the superior thyroid artery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Recurrent laryngeal nerve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It 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closely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related to the inferior thyroid artery.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Motor: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all laryngeal muscles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cricothyroid supplied.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Sensory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mucus membrane of lower 1/2  of larynx  below vocal cords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llout: Line with No Border 3">
            <a:extLst>
              <a:ext uri="{FF2B5EF4-FFF2-40B4-BE49-F238E27FC236}">
                <a16:creationId xmlns:a16="http://schemas.microsoft.com/office/drawing/2014/main" id="{4647580C-9D72-43E2-91DE-3F877E6919EF}"/>
              </a:ext>
            </a:extLst>
          </p:cNvPr>
          <p:cNvSpPr/>
          <p:nvPr/>
        </p:nvSpPr>
        <p:spPr>
          <a:xfrm>
            <a:off x="9064487" y="4267200"/>
            <a:ext cx="3127513" cy="649357"/>
          </a:xfrm>
          <a:prstGeom prst="callout1">
            <a:avLst>
              <a:gd name="adj1" fmla="val 47321"/>
              <a:gd name="adj2" fmla="val 1836"/>
              <a:gd name="adj3" fmla="val 34949"/>
              <a:gd name="adj4" fmla="val -103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cricothyroid muscle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9443C3D8-A21B-4986-9BCA-41B431CCC7F2}"/>
              </a:ext>
            </a:extLst>
          </p:cNvPr>
          <p:cNvSpPr/>
          <p:nvPr/>
        </p:nvSpPr>
        <p:spPr>
          <a:xfrm>
            <a:off x="9634331" y="2882348"/>
            <a:ext cx="2557670" cy="649357"/>
          </a:xfrm>
          <a:prstGeom prst="callout1">
            <a:avLst>
              <a:gd name="adj1" fmla="val 37117"/>
              <a:gd name="adj2" fmla="val 17380"/>
              <a:gd name="adj3" fmla="val 28827"/>
              <a:gd name="adj4" fmla="val -150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Thyrohyoid membrane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5FB95A25-F772-43D4-8A80-7D413D78AA60}"/>
              </a:ext>
            </a:extLst>
          </p:cNvPr>
          <p:cNvSpPr/>
          <p:nvPr/>
        </p:nvSpPr>
        <p:spPr>
          <a:xfrm>
            <a:off x="8249478" y="508552"/>
            <a:ext cx="3127513" cy="649357"/>
          </a:xfrm>
          <a:prstGeom prst="callout1">
            <a:avLst>
              <a:gd name="adj1" fmla="val 306505"/>
              <a:gd name="adj2" fmla="val -6215"/>
              <a:gd name="adj3" fmla="val 61480"/>
              <a:gd name="adj4" fmla="val 11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Int. laryngeal 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04B79-4C5A-4D3A-9262-FE252E0B808F}"/>
              </a:ext>
            </a:extLst>
          </p:cNvPr>
          <p:cNvSpPr txBox="1"/>
          <p:nvPr/>
        </p:nvSpPr>
        <p:spPr>
          <a:xfrm>
            <a:off x="6308035" y="0"/>
            <a:ext cx="98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9FD67-79B8-4C12-88E1-7810DE2855A4}"/>
              </a:ext>
            </a:extLst>
          </p:cNvPr>
          <p:cNvSpPr txBox="1"/>
          <p:nvPr/>
        </p:nvSpPr>
        <p:spPr>
          <a:xfrm>
            <a:off x="8958470" y="4916557"/>
            <a:ext cx="31275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Recurrent laryngeal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2C282-67BB-4F1C-980A-0726DB999487}"/>
              </a:ext>
            </a:extLst>
          </p:cNvPr>
          <p:cNvSpPr txBox="1"/>
          <p:nvPr/>
        </p:nvSpPr>
        <p:spPr>
          <a:xfrm>
            <a:off x="9634331" y="3531705"/>
            <a:ext cx="24649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Ext. laryngeal 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D8324-C250-47E2-9403-AC8ED9A176B5}"/>
              </a:ext>
            </a:extLst>
          </p:cNvPr>
          <p:cNvSpPr txBox="1"/>
          <p:nvPr/>
        </p:nvSpPr>
        <p:spPr>
          <a:xfrm>
            <a:off x="9634331" y="1643270"/>
            <a:ext cx="156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Tongue</a:t>
            </a:r>
          </a:p>
        </p:txBody>
      </p:sp>
      <p:sp>
        <p:nvSpPr>
          <p:cNvPr id="12" name="Callout: Line with No Border 11">
            <a:extLst>
              <a:ext uri="{FF2B5EF4-FFF2-40B4-BE49-F238E27FC236}">
                <a16:creationId xmlns:a16="http://schemas.microsoft.com/office/drawing/2014/main" id="{FC8135A6-E72C-409E-8FD5-E15586A02994}"/>
              </a:ext>
            </a:extLst>
          </p:cNvPr>
          <p:cNvSpPr/>
          <p:nvPr/>
        </p:nvSpPr>
        <p:spPr>
          <a:xfrm>
            <a:off x="7460974" y="-52433"/>
            <a:ext cx="3737113" cy="649357"/>
          </a:xfrm>
          <a:prstGeom prst="callout1">
            <a:avLst>
              <a:gd name="adj1" fmla="val 259566"/>
              <a:gd name="adj2" fmla="val -1960"/>
              <a:gd name="adj3" fmla="val 61480"/>
              <a:gd name="adj4" fmla="val 11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laryngeal 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C0CF0-E141-4CDD-8F72-B0EE0DEEB224}"/>
              </a:ext>
            </a:extLst>
          </p:cNvPr>
          <p:cNvCxnSpPr>
            <a:stCxn id="10" idx="1"/>
          </p:cNvCxnSpPr>
          <p:nvPr/>
        </p:nvCxnSpPr>
        <p:spPr>
          <a:xfrm flipH="1">
            <a:off x="8348870" y="3762538"/>
            <a:ext cx="1285461" cy="1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9162C5-5EFC-48E3-808E-481ADC1528A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044070" y="5147390"/>
            <a:ext cx="914400" cy="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68567-2BFC-4B31-A201-6C5F718C8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8460" r="16342" b="6612"/>
          <a:stretch/>
        </p:blipFill>
        <p:spPr>
          <a:xfrm>
            <a:off x="3949148" y="172278"/>
            <a:ext cx="6122504" cy="6308036"/>
          </a:xfrm>
          <a:prstGeom prst="rect">
            <a:avLst/>
          </a:prstGeom>
        </p:spPr>
      </p:pic>
      <p:sp>
        <p:nvSpPr>
          <p:cNvPr id="2" name="Callout: Line with No Border 1">
            <a:extLst>
              <a:ext uri="{FF2B5EF4-FFF2-40B4-BE49-F238E27FC236}">
                <a16:creationId xmlns:a16="http://schemas.microsoft.com/office/drawing/2014/main" id="{3E53AB63-3DC3-451D-BB75-1AE09989621E}"/>
              </a:ext>
            </a:extLst>
          </p:cNvPr>
          <p:cNvSpPr/>
          <p:nvPr/>
        </p:nvSpPr>
        <p:spPr>
          <a:xfrm>
            <a:off x="8984974" y="4383156"/>
            <a:ext cx="3207026" cy="954156"/>
          </a:xfrm>
          <a:prstGeom prst="callout1">
            <a:avLst>
              <a:gd name="adj1" fmla="val 57639"/>
              <a:gd name="adj2" fmla="val 10262"/>
              <a:gd name="adj3" fmla="val 56944"/>
              <a:gd name="adj4" fmla="val -5196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Sternomastoid M</a:t>
            </a:r>
          </a:p>
        </p:txBody>
      </p:sp>
      <p:sp>
        <p:nvSpPr>
          <p:cNvPr id="4" name="Callout: Line with No Border 3">
            <a:extLst>
              <a:ext uri="{FF2B5EF4-FFF2-40B4-BE49-F238E27FC236}">
                <a16:creationId xmlns:a16="http://schemas.microsoft.com/office/drawing/2014/main" id="{515213E6-FFA1-4CEE-899A-2A93D1155D45}"/>
              </a:ext>
            </a:extLst>
          </p:cNvPr>
          <p:cNvSpPr/>
          <p:nvPr/>
        </p:nvSpPr>
        <p:spPr>
          <a:xfrm>
            <a:off x="8984974" y="3429000"/>
            <a:ext cx="3207026" cy="954156"/>
          </a:xfrm>
          <a:prstGeom prst="callout1">
            <a:avLst>
              <a:gd name="adj1" fmla="val 56250"/>
              <a:gd name="adj2" fmla="val 18526"/>
              <a:gd name="adj3" fmla="val 52777"/>
              <a:gd name="adj4" fmla="val -6064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Spinal part of accessory N.</a:t>
            </a: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F6AD39CF-C8D1-4DF0-92CD-09B8B1C47C26}"/>
              </a:ext>
            </a:extLst>
          </p:cNvPr>
          <p:cNvSpPr/>
          <p:nvPr/>
        </p:nvSpPr>
        <p:spPr>
          <a:xfrm>
            <a:off x="1258956" y="5060674"/>
            <a:ext cx="3207026" cy="954156"/>
          </a:xfrm>
          <a:prstGeom prst="callout1">
            <a:avLst>
              <a:gd name="adj1" fmla="val 20139"/>
              <a:gd name="adj2" fmla="val 130510"/>
              <a:gd name="adj3" fmla="val 22222"/>
              <a:gd name="adj4" fmla="val 82743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Trapezius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about 5 cm above the clavicle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81BB69BE-259F-4102-9447-B5E2053367C0}"/>
              </a:ext>
            </a:extLst>
          </p:cNvPr>
          <p:cNvSpPr/>
          <p:nvPr/>
        </p:nvSpPr>
        <p:spPr>
          <a:xfrm>
            <a:off x="1696278" y="3641035"/>
            <a:ext cx="3299792" cy="954156"/>
          </a:xfrm>
          <a:prstGeom prst="callout1">
            <a:avLst>
              <a:gd name="adj1" fmla="val 52084"/>
              <a:gd name="adj2" fmla="val 140270"/>
              <a:gd name="adj3" fmla="val 56944"/>
              <a:gd name="adj4" fmla="val 91671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Posterior triangle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on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levator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scapulae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llout: Line with No Border 6">
            <a:extLst>
              <a:ext uri="{FF2B5EF4-FFF2-40B4-BE49-F238E27FC236}">
                <a16:creationId xmlns:a16="http://schemas.microsoft.com/office/drawing/2014/main" id="{36479993-FA13-4187-B9BE-A5C3E96BB498}"/>
              </a:ext>
            </a:extLst>
          </p:cNvPr>
          <p:cNvSpPr/>
          <p:nvPr/>
        </p:nvSpPr>
        <p:spPr>
          <a:xfrm>
            <a:off x="1258956" y="2135258"/>
            <a:ext cx="3207026" cy="954156"/>
          </a:xfrm>
          <a:prstGeom prst="callout1">
            <a:avLst>
              <a:gd name="adj1" fmla="val 50695"/>
              <a:gd name="adj2" fmla="val 125138"/>
              <a:gd name="adj3" fmla="val 54166"/>
              <a:gd name="adj4" fmla="val 7985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Spinal part of accessory 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C1-C6</a:t>
            </a:r>
          </a:p>
        </p:txBody>
      </p:sp>
      <p:sp>
        <p:nvSpPr>
          <p:cNvPr id="9" name="Callout: Bent Line with No Border 8">
            <a:extLst>
              <a:ext uri="{FF2B5EF4-FFF2-40B4-BE49-F238E27FC236}">
                <a16:creationId xmlns:a16="http://schemas.microsoft.com/office/drawing/2014/main" id="{6D6B9972-EB58-46DE-A3A0-6523918333AB}"/>
              </a:ext>
            </a:extLst>
          </p:cNvPr>
          <p:cNvSpPr/>
          <p:nvPr/>
        </p:nvSpPr>
        <p:spPr>
          <a:xfrm>
            <a:off x="1417982" y="905293"/>
            <a:ext cx="2617305" cy="1079222"/>
          </a:xfrm>
          <a:prstGeom prst="callout2">
            <a:avLst>
              <a:gd name="adj1" fmla="val 61728"/>
              <a:gd name="adj2" fmla="val 147110"/>
              <a:gd name="adj3" fmla="val 58044"/>
              <a:gd name="adj4" fmla="val 100295"/>
              <a:gd name="adj5" fmla="val 86713"/>
              <a:gd name="adj6" fmla="val 14827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Cranial part of accessory N.</a:t>
            </a:r>
          </a:p>
        </p:txBody>
      </p:sp>
      <p:sp>
        <p:nvSpPr>
          <p:cNvPr id="10" name="Callout: Line with No Border 9">
            <a:extLst>
              <a:ext uri="{FF2B5EF4-FFF2-40B4-BE49-F238E27FC236}">
                <a16:creationId xmlns:a16="http://schemas.microsoft.com/office/drawing/2014/main" id="{5D98A583-22BB-4C0A-94B7-D32B65E40FAD}"/>
              </a:ext>
            </a:extLst>
          </p:cNvPr>
          <p:cNvSpPr/>
          <p:nvPr/>
        </p:nvSpPr>
        <p:spPr>
          <a:xfrm>
            <a:off x="3803374" y="-124234"/>
            <a:ext cx="3207026" cy="954156"/>
          </a:xfrm>
          <a:prstGeom prst="callout1">
            <a:avLst>
              <a:gd name="adj1" fmla="val 149306"/>
              <a:gd name="adj2" fmla="val 82163"/>
              <a:gd name="adj3" fmla="val 74999"/>
              <a:gd name="adj4" fmla="val 67453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Jugular foramen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C903E3-708B-4B51-9BC9-706E676E49E6}"/>
              </a:ext>
            </a:extLst>
          </p:cNvPr>
          <p:cNvCxnSpPr>
            <a:cxnSpLocks/>
          </p:cNvCxnSpPr>
          <p:nvPr/>
        </p:nvCxnSpPr>
        <p:spPr>
          <a:xfrm>
            <a:off x="7474226" y="1338470"/>
            <a:ext cx="145773" cy="79678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8EBE4F-9613-421E-B8DB-9E7758B1B8F8}"/>
              </a:ext>
            </a:extLst>
          </p:cNvPr>
          <p:cNvSpPr txBox="1"/>
          <p:nvPr/>
        </p:nvSpPr>
        <p:spPr>
          <a:xfrm>
            <a:off x="7474224" y="1213644"/>
            <a:ext cx="157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5" name="Callout: Line with No Border 14">
            <a:extLst>
              <a:ext uri="{FF2B5EF4-FFF2-40B4-BE49-F238E27FC236}">
                <a16:creationId xmlns:a16="http://schemas.microsoft.com/office/drawing/2014/main" id="{C2B7B02E-99F3-4767-B5A5-FE0E945668EA}"/>
              </a:ext>
            </a:extLst>
          </p:cNvPr>
          <p:cNvSpPr/>
          <p:nvPr/>
        </p:nvSpPr>
        <p:spPr>
          <a:xfrm>
            <a:off x="7156174" y="123412"/>
            <a:ext cx="3617844" cy="858909"/>
          </a:xfrm>
          <a:prstGeom prst="callout1">
            <a:avLst>
              <a:gd name="adj1" fmla="val 158563"/>
              <a:gd name="adj2" fmla="val -4284"/>
              <a:gd name="adj3" fmla="val 96600"/>
              <a:gd name="adj4" fmla="val 9944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cranial root joins the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vagus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nerve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llout: Line with No Border 15">
            <a:extLst>
              <a:ext uri="{FF2B5EF4-FFF2-40B4-BE49-F238E27FC236}">
                <a16:creationId xmlns:a16="http://schemas.microsoft.com/office/drawing/2014/main" id="{CFA89021-8A21-4087-A961-75960A4CD2C4}"/>
              </a:ext>
            </a:extLst>
          </p:cNvPr>
          <p:cNvSpPr/>
          <p:nvPr/>
        </p:nvSpPr>
        <p:spPr>
          <a:xfrm>
            <a:off x="9170505" y="2582932"/>
            <a:ext cx="3207026" cy="954156"/>
          </a:xfrm>
          <a:prstGeom prst="callout1">
            <a:avLst>
              <a:gd name="adj1" fmla="val 56250"/>
              <a:gd name="adj2" fmla="val 4064"/>
              <a:gd name="adj3" fmla="val 56944"/>
              <a:gd name="adj4" fmla="val -5196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Post. Belly of digastric</a:t>
            </a:r>
          </a:p>
        </p:txBody>
      </p:sp>
      <p:sp>
        <p:nvSpPr>
          <p:cNvPr id="17" name="Callout: Line with No Border 16">
            <a:extLst>
              <a:ext uri="{FF2B5EF4-FFF2-40B4-BE49-F238E27FC236}">
                <a16:creationId xmlns:a16="http://schemas.microsoft.com/office/drawing/2014/main" id="{772C8B13-83E7-4436-96E9-A81D6E32BBD1}"/>
              </a:ext>
            </a:extLst>
          </p:cNvPr>
          <p:cNvSpPr/>
          <p:nvPr/>
        </p:nvSpPr>
        <p:spPr>
          <a:xfrm>
            <a:off x="8925339" y="1828389"/>
            <a:ext cx="3207026" cy="954156"/>
          </a:xfrm>
          <a:prstGeom prst="callout1">
            <a:avLst>
              <a:gd name="adj1" fmla="val 57639"/>
              <a:gd name="adj2" fmla="val 10262"/>
              <a:gd name="adj3" fmla="val 58333"/>
              <a:gd name="adj4" fmla="val -5403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Styloid 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35EA5-F750-4D66-AF1E-4B5056108FFA}"/>
              </a:ext>
            </a:extLst>
          </p:cNvPr>
          <p:cNvSpPr txBox="1"/>
          <p:nvPr/>
        </p:nvSpPr>
        <p:spPr>
          <a:xfrm>
            <a:off x="172278" y="0"/>
            <a:ext cx="33130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Accessory nerve</a:t>
            </a:r>
          </a:p>
        </p:txBody>
      </p:sp>
      <p:sp>
        <p:nvSpPr>
          <p:cNvPr id="19" name="Star: 32 Points 18">
            <a:extLst>
              <a:ext uri="{FF2B5EF4-FFF2-40B4-BE49-F238E27FC236}">
                <a16:creationId xmlns:a16="http://schemas.microsoft.com/office/drawing/2014/main" id="{77AA50CD-5ADD-4BBF-9B5D-F490E0301F16}"/>
              </a:ext>
            </a:extLst>
          </p:cNvPr>
          <p:cNvSpPr/>
          <p:nvPr/>
        </p:nvSpPr>
        <p:spPr>
          <a:xfrm>
            <a:off x="6042989" y="1729413"/>
            <a:ext cx="331304" cy="255102"/>
          </a:xfrm>
          <a:prstGeom prst="star32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73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A738D-B6D3-4043-A813-1006425C1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13430"/>
          <a:stretch/>
        </p:blipFill>
        <p:spPr>
          <a:xfrm>
            <a:off x="198783" y="198783"/>
            <a:ext cx="11974416" cy="6598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60F52-6F3F-453F-A3D3-23C6C798A1F1}"/>
              </a:ext>
            </a:extLst>
          </p:cNvPr>
          <p:cNvSpPr txBox="1"/>
          <p:nvPr/>
        </p:nvSpPr>
        <p:spPr>
          <a:xfrm>
            <a:off x="198783" y="2438400"/>
            <a:ext cx="3233530" cy="58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6553184-D4E7-4029-AE5E-F4C179D39A8C}"/>
              </a:ext>
            </a:extLst>
          </p:cNvPr>
          <p:cNvSpPr/>
          <p:nvPr/>
        </p:nvSpPr>
        <p:spPr>
          <a:xfrm>
            <a:off x="3803374" y="2292626"/>
            <a:ext cx="318052" cy="113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A77C723D-C71D-44B4-8CE9-E1D866A6C4BF}"/>
              </a:ext>
            </a:extLst>
          </p:cNvPr>
          <p:cNvSpPr/>
          <p:nvPr/>
        </p:nvSpPr>
        <p:spPr>
          <a:xfrm>
            <a:off x="357809" y="2292626"/>
            <a:ext cx="3074504" cy="728870"/>
          </a:xfrm>
          <a:prstGeom prst="callout1">
            <a:avLst>
              <a:gd name="adj1" fmla="val 55114"/>
              <a:gd name="adj2" fmla="val 113650"/>
              <a:gd name="adj3" fmla="val 52500"/>
              <a:gd name="adj4" fmla="val 9227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jugular vein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219C4-7F32-419D-80B4-CBBDED5A3A05}"/>
              </a:ext>
            </a:extLst>
          </p:cNvPr>
          <p:cNvSpPr txBox="1"/>
          <p:nvPr/>
        </p:nvSpPr>
        <p:spPr>
          <a:xfrm>
            <a:off x="4320210" y="1205948"/>
            <a:ext cx="7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9A91C-6014-4BDD-BB94-F1E96EC4367E}"/>
              </a:ext>
            </a:extLst>
          </p:cNvPr>
          <p:cNvSpPr txBox="1"/>
          <p:nvPr/>
        </p:nvSpPr>
        <p:spPr>
          <a:xfrm>
            <a:off x="7301947" y="3843130"/>
            <a:ext cx="185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Hyoglossus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10A7D-9400-473F-9018-37FBD37E5EFC}"/>
              </a:ext>
            </a:extLst>
          </p:cNvPr>
          <p:cNvSpPr txBox="1"/>
          <p:nvPr/>
        </p:nvSpPr>
        <p:spPr>
          <a:xfrm>
            <a:off x="8229600" y="60877"/>
            <a:ext cx="3763617" cy="13124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Hypoglossal nerve</a:t>
            </a:r>
          </a:p>
          <a:p>
            <a:pPr marL="360045" marR="0" lvl="0" indent="-1797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supplies all muscles of the tongue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palatoglossus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6B319-1AE6-4EBB-8335-29A03346B4E7}"/>
              </a:ext>
            </a:extLst>
          </p:cNvPr>
          <p:cNvSpPr txBox="1"/>
          <p:nvPr/>
        </p:nvSpPr>
        <p:spPr>
          <a:xfrm>
            <a:off x="198783" y="754534"/>
            <a:ext cx="242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 nucleus in M.O.</a:t>
            </a:r>
          </a:p>
        </p:txBody>
      </p:sp>
    </p:spTree>
    <p:extLst>
      <p:ext uri="{BB962C8B-B14F-4D97-AF65-F5344CB8AC3E}">
        <p14:creationId xmlns:p14="http://schemas.microsoft.com/office/powerpoint/2010/main" val="196155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43672" y="0"/>
            <a:ext cx="4608512" cy="9807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002060"/>
                </a:solidFill>
              </a:rPr>
              <a:t>Subclavian artery</a:t>
            </a:r>
            <a:endParaRPr lang="ar-EG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D:\جامعة مؤتة\Integrated Modules\3- C V S\Images\6- blood vessel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7608" y="925359"/>
            <a:ext cx="7793502" cy="57569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12124" y="5470978"/>
            <a:ext cx="108012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4312" y="4293097"/>
            <a:ext cx="8640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2464" y="513135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0396" y="49430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340768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1= Brachiocephalic trunk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7912B-EC74-47BD-A6D1-41CBD745D08C}"/>
              </a:ext>
            </a:extLst>
          </p:cNvPr>
          <p:cNvSpPr txBox="1"/>
          <p:nvPr/>
        </p:nvSpPr>
        <p:spPr>
          <a:xfrm>
            <a:off x="9480376" y="60932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3388" y="1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Begin</a:t>
            </a:r>
          </a:p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parts</a:t>
            </a:r>
          </a:p>
        </p:txBody>
      </p:sp>
    </p:spTree>
    <p:extLst>
      <p:ext uri="{BB962C8B-B14F-4D97-AF65-F5344CB8AC3E}">
        <p14:creationId xmlns:p14="http://schemas.microsoft.com/office/powerpoint/2010/main" val="68526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6633"/>
            <a:ext cx="9036496" cy="677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SUBCLAVIAN ARTERY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Beginning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on both sides: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 subclavian artery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from the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 of aorta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1000"/>
              </a:spcAft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subclavian artery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brachiocephalic artery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Termination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at the outer border of the 1</a:t>
            </a:r>
            <a:r>
              <a:rPr lang="en-US" sz="26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rib and continues as axillary artery.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divided by the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scalenus anterior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into 3 parts: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25000"/>
              </a:lnSpc>
              <a:spcAft>
                <a:spcPts val="1000"/>
              </a:spcAft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1</a:t>
            </a:r>
            <a:r>
              <a:rPr lang="en-US" sz="26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25000"/>
              </a:lnSpc>
              <a:spcAft>
                <a:spcPts val="1000"/>
              </a:spcAft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2</a:t>
            </a:r>
            <a:r>
              <a:rPr lang="en-US" sz="26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25000"/>
              </a:lnSpc>
              <a:spcAft>
                <a:spcPts val="1000"/>
              </a:spcAft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3</a:t>
            </a:r>
            <a:r>
              <a:rPr lang="en-US" sz="26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6029F-2FBB-4336-9BC5-CC37041F35D7}"/>
              </a:ext>
            </a:extLst>
          </p:cNvPr>
          <p:cNvSpPr txBox="1"/>
          <p:nvPr/>
        </p:nvSpPr>
        <p:spPr>
          <a:xfrm>
            <a:off x="9480376" y="60932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401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甲状腺的动脉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272910" y="-1760"/>
            <a:ext cx="3695298" cy="685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1919536" y="1268760"/>
            <a:ext cx="2376264" cy="720080"/>
          </a:xfrm>
          <a:prstGeom prst="callout2">
            <a:avLst>
              <a:gd name="adj1" fmla="val 51624"/>
              <a:gd name="adj2" fmla="val 77753"/>
              <a:gd name="adj3" fmla="val 78267"/>
              <a:gd name="adj4" fmla="val 90540"/>
              <a:gd name="adj5" fmla="val 365709"/>
              <a:gd name="adj6" fmla="val 15087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Right Common carotid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7824192" y="1916832"/>
            <a:ext cx="2843808" cy="792088"/>
          </a:xfrm>
          <a:prstGeom prst="callout2">
            <a:avLst>
              <a:gd name="adj1" fmla="val 36167"/>
              <a:gd name="adj2" fmla="val 100721"/>
              <a:gd name="adj3" fmla="val 57078"/>
              <a:gd name="adj4" fmla="val 106835"/>
              <a:gd name="adj5" fmla="val 265528"/>
              <a:gd name="adj6" fmla="val 148085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Left Common carotid artery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8544272" y="4311502"/>
            <a:ext cx="2699792" cy="701675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167476"/>
              <a:gd name="adj6" fmla="val 179775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1524000" y="4725144"/>
            <a:ext cx="3275856" cy="936104"/>
          </a:xfrm>
          <a:prstGeom prst="callout2">
            <a:avLst>
              <a:gd name="adj1" fmla="val 69858"/>
              <a:gd name="adj2" fmla="val 73702"/>
              <a:gd name="adj3" fmla="val 68172"/>
              <a:gd name="adj4" fmla="val 81782"/>
              <a:gd name="adj5" fmla="val 4416"/>
              <a:gd name="adj6" fmla="val 133059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brachiocephalic trunk </a:t>
            </a:r>
            <a:endParaRPr lang="en-US" altLang="zh-CN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04111" y="260649"/>
            <a:ext cx="3096343" cy="830997"/>
            <a:chOff x="5840516" y="1676400"/>
            <a:chExt cx="2465284" cy="1393143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TextBox 11"/>
            <p:cNvSpPr txBox="1"/>
            <p:nvPr/>
          </p:nvSpPr>
          <p:spPr>
            <a:xfrm>
              <a:off x="7162800" y="1676400"/>
              <a:ext cx="1143000" cy="139314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ar-SA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5840516" y="2400716"/>
              <a:ext cx="1322285" cy="120719"/>
            </a:xfrm>
            <a:prstGeom prst="straightConnector1">
              <a:avLst/>
            </a:prstGeom>
            <a:grpFill/>
            <a:ln w="5715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13"/>
          <p:cNvSpPr>
            <a:spLocks/>
          </p:cNvSpPr>
          <p:nvPr/>
        </p:nvSpPr>
        <p:spPr bwMode="auto">
          <a:xfrm>
            <a:off x="1668016" y="260648"/>
            <a:ext cx="3419873" cy="504056"/>
          </a:xfrm>
          <a:prstGeom prst="callout2">
            <a:avLst>
              <a:gd name="adj1" fmla="val 52665"/>
              <a:gd name="adj2" fmla="val 91283"/>
              <a:gd name="adj3" fmla="val -7751"/>
              <a:gd name="adj4" fmla="val 110498"/>
              <a:gd name="adj5" fmla="val 65539"/>
              <a:gd name="adj6" fmla="val 111780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Upper border of Thyroid cartilage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64152" y="44625"/>
            <a:ext cx="792088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C3</a:t>
            </a:r>
            <a:endParaRPr lang="ar-SA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64152" y="828002"/>
            <a:ext cx="792088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C4</a:t>
            </a:r>
            <a:endParaRPr lang="ar-SA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3990" y="5517233"/>
            <a:ext cx="194421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276" t="8681" r="56380" b="47155"/>
          <a:stretch>
            <a:fillRect/>
          </a:stretch>
        </p:blipFill>
        <p:spPr bwMode="auto">
          <a:xfrm>
            <a:off x="2999656" y="0"/>
            <a:ext cx="5661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10"/>
          <p:cNvSpPr>
            <a:spLocks/>
          </p:cNvSpPr>
          <p:nvPr/>
        </p:nvSpPr>
        <p:spPr bwMode="auto">
          <a:xfrm flipH="1">
            <a:off x="7968208" y="3356993"/>
            <a:ext cx="2699792" cy="701675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-13519"/>
              <a:gd name="adj6" fmla="val 18353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External carotid artery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7608168" y="1484784"/>
            <a:ext cx="3059832" cy="1224136"/>
          </a:xfrm>
          <a:prstGeom prst="callout2">
            <a:avLst>
              <a:gd name="adj1" fmla="val 45719"/>
              <a:gd name="adj2" fmla="val 86227"/>
              <a:gd name="adj3" fmla="val 82948"/>
              <a:gd name="adj4" fmla="val 148863"/>
              <a:gd name="adj5" fmla="val 59479"/>
              <a:gd name="adj6" fmla="val 152683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Maxillary artery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524000" y="332656"/>
            <a:ext cx="2843808" cy="1080120"/>
          </a:xfrm>
          <a:prstGeom prst="callout2">
            <a:avLst>
              <a:gd name="adj1" fmla="val 34387"/>
              <a:gd name="adj2" fmla="val 74123"/>
              <a:gd name="adj3" fmla="val 27404"/>
              <a:gd name="adj4" fmla="val 115180"/>
              <a:gd name="adj5" fmla="val 168283"/>
              <a:gd name="adj6" fmla="val 144075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Superficial temporal artery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4964976"/>
            <a:ext cx="4139952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Upper border of thyroid cartilage  </a:t>
            </a:r>
            <a:endParaRPr lang="en-US" altLang="zh-CN" sz="3600" b="1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93419"/>
            <a:ext cx="3851920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Behind neck of mandible inside the parotid gland </a:t>
            </a:r>
            <a:endParaRPr lang="en-US" altLang="zh-CN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 flipH="1">
            <a:off x="1564073" y="1691864"/>
            <a:ext cx="4099881" cy="729024"/>
            <a:chOff x="5095197" y="1299247"/>
            <a:chExt cx="3264292" cy="1222189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TextBox 13"/>
            <p:cNvSpPr txBox="1"/>
            <p:nvPr/>
          </p:nvSpPr>
          <p:spPr>
            <a:xfrm>
              <a:off x="7216489" y="1299247"/>
              <a:ext cx="1143000" cy="980359"/>
            </a:xfrm>
            <a:prstGeom prst="rect">
              <a:avLst/>
            </a:prstGeom>
            <a:grpFill/>
            <a:ln>
              <a:solidFill>
                <a:srgbClr val="00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>
              <a:off x="5095197" y="1978198"/>
              <a:ext cx="2164089" cy="543238"/>
            </a:xfrm>
            <a:prstGeom prst="straightConnector1">
              <a:avLst/>
            </a:prstGeom>
            <a:grpFill/>
            <a:ln w="5715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83632" y="3068961"/>
            <a:ext cx="792088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C3</a:t>
            </a:r>
            <a:endParaRPr lang="ar-SA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83632" y="3861049"/>
            <a:ext cx="792088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C4</a:t>
            </a:r>
            <a:endParaRPr lang="ar-SA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711624" y="3717032"/>
            <a:ext cx="2376264" cy="116632"/>
          </a:xfrm>
          <a:prstGeom prst="straightConnector1">
            <a:avLst/>
          </a:prstGeom>
          <a:noFill/>
          <a:ln w="57150">
            <a:solidFill>
              <a:srgbClr val="00FF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0056" y="6165305"/>
            <a:ext cx="4067944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External carotid artery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281908-FF4E-4601-BD12-067496E195DB}"/>
              </a:ext>
            </a:extLst>
          </p:cNvPr>
          <p:cNvSpPr/>
          <p:nvPr/>
        </p:nvSpPr>
        <p:spPr>
          <a:xfrm>
            <a:off x="304800" y="159026"/>
            <a:ext cx="11489635" cy="628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3585210" algn="l"/>
                <a:tab pos="6057900" algn="r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OCULOMOTOR NERVE (3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passes forwards in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wall of cavernous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sinus. It enters the orbit through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orbital fissure </a:t>
            </a:r>
          </a:p>
          <a:p>
            <a:pPr marL="285750" indent="-285750">
              <a:lnSpc>
                <a:spcPct val="125000"/>
              </a:lnSpc>
              <a:buFontTx/>
              <a:buChar char="-"/>
              <a:tabLst>
                <a:tab pos="149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nerve gives a parasympathetic root to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ciliary ganglion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149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TROCHLEAR NERVE (4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>
              <a:lnSpc>
                <a:spcPct val="125000"/>
              </a:lnSpc>
              <a:tabLst>
                <a:tab pos="504825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passes forwards in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wall of cavernous sinus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Finally it enters the orbit through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orbital fissure.</a:t>
            </a:r>
          </a:p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149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ABDUCENT NERVE (6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tabLst>
                <a:tab pos="504825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enters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cavernous sinus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–lateral to the internal carotid artery.  Then it enters the orbit through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orbital fissure. </a:t>
            </a:r>
          </a:p>
          <a:p>
            <a:pPr marL="342900" lvl="0" indent="-342900" algn="ctr">
              <a:lnSpc>
                <a:spcPct val="130000"/>
              </a:lnSpc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 of the extra ocular muscles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  <a:spcAft>
                <a:spcPts val="1000"/>
              </a:spcAft>
              <a:tabLst>
                <a:tab pos="1498600" algn="l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[LR6 (SO4)3]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45" lvl="0">
              <a:lnSpc>
                <a:spcPct val="130000"/>
              </a:lnSpc>
              <a:spcAft>
                <a:spcPts val="1000"/>
              </a:spcAft>
              <a:tabLst>
                <a:tab pos="1498600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All extra-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 (Nr=7) are supplied by Oculomotor nerve (3rd) except </a:t>
            </a:r>
          </a:p>
          <a:p>
            <a:pPr marL="360045" lvl="0">
              <a:lnSpc>
                <a:spcPct val="130000"/>
              </a:lnSpc>
              <a:spcAft>
                <a:spcPts val="1000"/>
              </a:spcAft>
              <a:tabLst>
                <a:tab pos="14986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Lateral rectus (LR): supplied by the abducent (6th) nerve [LR 6] </a:t>
            </a:r>
          </a:p>
          <a:p>
            <a:pPr marL="360045" lvl="0">
              <a:lnSpc>
                <a:spcPct val="130000"/>
              </a:lnSpc>
              <a:spcAft>
                <a:spcPts val="1000"/>
              </a:spcAft>
              <a:tabLst>
                <a:tab pos="14986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Superior oblique (SO) supplied by the trochlear (4th) nerve [SO4]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5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11399" t="7875" r="58309" b="39954"/>
          <a:stretch>
            <a:fillRect/>
          </a:stretch>
        </p:blipFill>
        <p:spPr bwMode="auto">
          <a:xfrm>
            <a:off x="3215680" y="404664"/>
            <a:ext cx="663511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931962" y="2420889"/>
            <a:ext cx="3851920" cy="701675"/>
          </a:xfrm>
          <a:prstGeom prst="callout2">
            <a:avLst>
              <a:gd name="adj1" fmla="val 53804"/>
              <a:gd name="adj2" fmla="val 87102"/>
              <a:gd name="adj3" fmla="val 19794"/>
              <a:gd name="adj4" fmla="val 121569"/>
              <a:gd name="adj5" fmla="val -35087"/>
              <a:gd name="adj6" fmla="val 1374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1" algn="r" rtl="1"/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5- Occipital artery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7752184" y="3212977"/>
            <a:ext cx="2915816" cy="1019175"/>
          </a:xfrm>
          <a:prstGeom prst="callout2">
            <a:avLst>
              <a:gd name="adj1" fmla="val 11957"/>
              <a:gd name="adj2" fmla="val 83474"/>
              <a:gd name="adj3" fmla="val -28331"/>
              <a:gd name="adj4" fmla="val 151645"/>
              <a:gd name="adj5" fmla="val -58992"/>
              <a:gd name="adj6" fmla="val 149219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r" rtl="1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Lingual artery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668016" y="3501008"/>
            <a:ext cx="4211960" cy="1080120"/>
          </a:xfrm>
          <a:prstGeom prst="callout2">
            <a:avLst>
              <a:gd name="adj1" fmla="val 32361"/>
              <a:gd name="adj2" fmla="val 73899"/>
              <a:gd name="adj3" fmla="val -40793"/>
              <a:gd name="adj4" fmla="val 81726"/>
              <a:gd name="adj5" fmla="val -76017"/>
              <a:gd name="adj6" fmla="val 105200"/>
            </a:avLst>
          </a:prstGeom>
          <a:noFill/>
          <a:ln w="5715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 Ascending pharyngeal artery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7968208" y="1844824"/>
            <a:ext cx="2915816" cy="571500"/>
          </a:xfrm>
          <a:prstGeom prst="callout2">
            <a:avLst>
              <a:gd name="adj1" fmla="val 48408"/>
              <a:gd name="adj2" fmla="val 77921"/>
              <a:gd name="adj3" fmla="val -7907"/>
              <a:gd name="adj4" fmla="val 148842"/>
              <a:gd name="adj5" fmla="val 79276"/>
              <a:gd name="adj6" fmla="val 14981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1" algn="r" rtl="1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 Facial artery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7464152" y="4581128"/>
            <a:ext cx="3203848" cy="720080"/>
          </a:xfrm>
          <a:prstGeom prst="callout2">
            <a:avLst>
              <a:gd name="adj1" fmla="val 37514"/>
              <a:gd name="adj2" fmla="val 85236"/>
              <a:gd name="adj3" fmla="val 31215"/>
              <a:gd name="adj4" fmla="val 100015"/>
              <a:gd name="adj5" fmla="val -148910"/>
              <a:gd name="adj6" fmla="val 12941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1" algn="ctr" rtl="1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 Superior thyroid artery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1524000" y="1268761"/>
            <a:ext cx="3851920" cy="1019175"/>
          </a:xfrm>
          <a:prstGeom prst="callout2">
            <a:avLst>
              <a:gd name="adj1" fmla="val 32642"/>
              <a:gd name="adj2" fmla="val 70385"/>
              <a:gd name="adj3" fmla="val 55361"/>
              <a:gd name="adj4" fmla="val 106354"/>
              <a:gd name="adj5" fmla="val 28577"/>
              <a:gd name="adj6" fmla="val 111464"/>
            </a:avLst>
          </a:prstGeom>
          <a:noFill/>
          <a:ln w="5715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6- Posterior auricular artery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683976" y="4509121"/>
            <a:ext cx="3115880" cy="1019175"/>
          </a:xfrm>
          <a:prstGeom prst="callout2">
            <a:avLst>
              <a:gd name="adj1" fmla="val 34387"/>
              <a:gd name="adj2" fmla="val 74123"/>
              <a:gd name="adj3" fmla="val 27404"/>
              <a:gd name="adj4" fmla="val 115180"/>
              <a:gd name="adj5" fmla="val -161087"/>
              <a:gd name="adj6" fmla="val 148026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 carotid artery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2135560" y="116632"/>
            <a:ext cx="3600400" cy="1052736"/>
          </a:xfrm>
          <a:prstGeom prst="callout2">
            <a:avLst>
              <a:gd name="adj1" fmla="val 31764"/>
              <a:gd name="adj2" fmla="val 73666"/>
              <a:gd name="adj3" fmla="val 10410"/>
              <a:gd name="adj4" fmla="val 108555"/>
              <a:gd name="adj5" fmla="val 111983"/>
              <a:gd name="adj6" fmla="val 110415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Superficial temporal artery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flipH="1">
            <a:off x="7824192" y="548681"/>
            <a:ext cx="2448272" cy="720079"/>
          </a:xfrm>
          <a:prstGeom prst="callout2">
            <a:avLst>
              <a:gd name="adj1" fmla="val 53804"/>
              <a:gd name="adj2" fmla="val 94379"/>
              <a:gd name="adj3" fmla="val 25332"/>
              <a:gd name="adj4" fmla="val 147296"/>
              <a:gd name="adj5" fmla="val 112519"/>
              <a:gd name="adj6" fmla="val 14607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1" algn="r" rtl="1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Maxillary artery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3640" y="107922"/>
            <a:ext cx="4040832" cy="5847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terminal branches </a:t>
            </a:r>
            <a:endParaRPr lang="ar-SA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4920" y="6189343"/>
            <a:ext cx="8660496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of ECA= ASLFOP+ 2 terminal (MS)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4859" t="13757" r="21974" b="10439"/>
          <a:stretch>
            <a:fillRect/>
          </a:stretch>
        </p:blipFill>
        <p:spPr bwMode="auto">
          <a:xfrm>
            <a:off x="2783633" y="33338"/>
            <a:ext cx="6911975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27040" y="5805265"/>
            <a:ext cx="9306003" cy="769441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n w="11430"/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Tributaries IJV 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(SLFO-P-SIM) </a:t>
            </a:r>
            <a:r>
              <a:rPr lang="en-US" sz="4400" b="1" dirty="0">
                <a:ln w="11430"/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4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1524001" y="1412777"/>
            <a:ext cx="2772815" cy="1135063"/>
          </a:xfrm>
          <a:prstGeom prst="callout2">
            <a:avLst>
              <a:gd name="adj1" fmla="val 40045"/>
              <a:gd name="adj2" fmla="val 82494"/>
              <a:gd name="adj3" fmla="val 81187"/>
              <a:gd name="adj4" fmla="val 110825"/>
              <a:gd name="adj5" fmla="val 84889"/>
              <a:gd name="adj6" fmla="val 128025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SimSun" pitchFamily="2" charset="-122"/>
              </a:rPr>
              <a:t>Superior thyroid vein 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524000" y="3518074"/>
            <a:ext cx="2987824" cy="1135063"/>
          </a:xfrm>
          <a:prstGeom prst="callout2">
            <a:avLst>
              <a:gd name="adj1" fmla="val 29976"/>
              <a:gd name="adj2" fmla="val 94749"/>
              <a:gd name="adj3" fmla="val 36752"/>
              <a:gd name="adj4" fmla="val 122998"/>
              <a:gd name="adj5" fmla="val 8006"/>
              <a:gd name="adj6" fmla="val 121699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alibri"/>
                <a:ea typeface="SimSun" pitchFamily="2" charset="-122"/>
              </a:rPr>
              <a:t>Middle thyroid vein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06062" y="1772817"/>
            <a:ext cx="397851" cy="359709"/>
          </a:xfrm>
          <a:custGeom>
            <a:avLst/>
            <a:gdLst>
              <a:gd name="connsiteX0" fmla="*/ 0 w 541867"/>
              <a:gd name="connsiteY0" fmla="*/ 575733 h 575733"/>
              <a:gd name="connsiteX1" fmla="*/ 457200 w 541867"/>
              <a:gd name="connsiteY1" fmla="*/ 93133 h 575733"/>
              <a:gd name="connsiteX2" fmla="*/ 508000 w 541867"/>
              <a:gd name="connsiteY2" fmla="*/ 16933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575733">
                <a:moveTo>
                  <a:pt x="0" y="575733"/>
                </a:moveTo>
                <a:cubicBezTo>
                  <a:pt x="186266" y="380999"/>
                  <a:pt x="372533" y="186266"/>
                  <a:pt x="457200" y="93133"/>
                </a:cubicBezTo>
                <a:cubicBezTo>
                  <a:pt x="541867" y="0"/>
                  <a:pt x="524933" y="8466"/>
                  <a:pt x="508000" y="16933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1559496" y="1"/>
            <a:ext cx="2571768" cy="1019175"/>
          </a:xfrm>
          <a:prstGeom prst="callout2">
            <a:avLst>
              <a:gd name="adj1" fmla="val 49817"/>
              <a:gd name="adj2" fmla="val 15749"/>
              <a:gd name="adj3" fmla="val 119453"/>
              <a:gd name="adj4" fmla="val -3050"/>
              <a:gd name="adj5" fmla="val 184185"/>
              <a:gd name="adj6" fmla="val -3164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0000FF"/>
                </a:solidFill>
                <a:latin typeface="Calibri"/>
              </a:rPr>
              <a:t>Common facial vein 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8096232" y="2636913"/>
            <a:ext cx="2571768" cy="1019175"/>
          </a:xfrm>
          <a:prstGeom prst="callout2">
            <a:avLst>
              <a:gd name="adj1" fmla="val 39848"/>
              <a:gd name="adj2" fmla="val 16736"/>
              <a:gd name="adj3" fmla="val 12288"/>
              <a:gd name="adj4" fmla="val -92925"/>
              <a:gd name="adj5" fmla="val -62546"/>
              <a:gd name="adj6" fmla="val -117574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4000" b="1" dirty="0">
                <a:solidFill>
                  <a:srgbClr val="FF0000"/>
                </a:solidFill>
                <a:latin typeface="Calibri"/>
              </a:rPr>
              <a:t>Lingual  vein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BED22-09EA-494D-8525-D5477B8EEF3B}"/>
              </a:ext>
            </a:extLst>
          </p:cNvPr>
          <p:cNvSpPr/>
          <p:nvPr/>
        </p:nvSpPr>
        <p:spPr>
          <a:xfrm>
            <a:off x="7895186" y="132522"/>
            <a:ext cx="4137858" cy="237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0482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Beginning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as continuation of the sigmoid venous sinus.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0482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behind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-clavicular joint by joining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subclavian vein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form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brachiocephalic vein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DA318-BE98-440D-AB77-F65BB7144B33}"/>
              </a:ext>
            </a:extLst>
          </p:cNvPr>
          <p:cNvSpPr/>
          <p:nvPr/>
        </p:nvSpPr>
        <p:spPr>
          <a:xfrm>
            <a:off x="16245" y="3927279"/>
            <a:ext cx="2710796" cy="249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Superior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thyroid vein.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Lingual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vein.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Common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facial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vein.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Occipital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vein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Pharyngeal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venous plexus.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Sigmoid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sinus.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Inferior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petrosal sinus.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Middle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thyroid vein.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1A79F-4C2E-4187-802F-148ADF2A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7" y="535290"/>
            <a:ext cx="11622157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skull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formed of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bones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a- 1 movable;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mandible.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b- 21 immovable bones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articulating together by fibrous joints which are classified into;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lang="en-US" alt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Paired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(right and left)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Parietal.        	2- Temporal.        	 3- Zygomatic.           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Maxillary. 		5- Lacrimal.      	 6- Palatine.           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Nasal.                  8- Inferior concha.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- 5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Fontal.     		2- Occipital.   		3- Ethmoid.     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Sphenoid.         	5- Vomer.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Clip" r:id="rId4" imgW="3467100" imgH="5018088" progId="">
                  <p:embed/>
                </p:oleObj>
              </mc:Choice>
              <mc:Fallback>
                <p:oleObj name="Clip" r:id="rId4" imgW="3467100" imgH="5018088" progId="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Clip" r:id="rId6" imgW="3467100" imgH="5018088" progId="">
                  <p:embed/>
                </p:oleObj>
              </mc:Choice>
              <mc:Fallback>
                <p:oleObj name="Clip" r:id="rId6" imgW="3467100" imgH="5018088" progId="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Clip" r:id="rId11" imgW="3467100" imgH="5018088" progId="">
                  <p:embed/>
                </p:oleObj>
              </mc:Choice>
              <mc:Fallback>
                <p:oleObj name="Clip" r:id="rId11" imgW="3467100" imgH="5018088" progId="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8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A00AC-8519-4A51-A871-ED12E31AF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2615648" y="0"/>
            <a:ext cx="8993257" cy="6826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D7D54-BF61-4429-AC7C-BC46FE273D3A}"/>
              </a:ext>
            </a:extLst>
          </p:cNvPr>
          <p:cNvSpPr txBox="1"/>
          <p:nvPr/>
        </p:nvSpPr>
        <p:spPr>
          <a:xfrm>
            <a:off x="172278" y="0"/>
            <a:ext cx="3140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Trigeminal nerve (5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 cranial nerve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26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05244" y="1785926"/>
            <a:ext cx="6862757" cy="47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-145774" y="2409826"/>
            <a:ext cx="4384368" cy="1208017"/>
          </a:xfrm>
          <a:prstGeom prst="callout2">
            <a:avLst>
              <a:gd name="adj1" fmla="val 43130"/>
              <a:gd name="adj2" fmla="val 4565"/>
              <a:gd name="adj3" fmla="val 56980"/>
              <a:gd name="adj4" fmla="val -8701"/>
              <a:gd name="adj5" fmla="val 78387"/>
              <a:gd name="adj6" fmla="val -40030"/>
            </a:avLst>
          </a:prstGeom>
          <a:solidFill>
            <a:srgbClr val="FFFF00"/>
          </a:solidFill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Ophthalmic nerve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cavernous sinus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6888089" y="409226"/>
            <a:ext cx="2776541" cy="571503"/>
          </a:xfrm>
          <a:prstGeom prst="callout2">
            <a:avLst>
              <a:gd name="adj1" fmla="val 213499"/>
              <a:gd name="adj2" fmla="val 19313"/>
              <a:gd name="adj3" fmla="val 206626"/>
              <a:gd name="adj4" fmla="val 27234"/>
              <a:gd name="adj5" fmla="val 454469"/>
              <a:gd name="adj6" fmla="val -299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Lacrimal nerve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6096001" y="4149080"/>
            <a:ext cx="2022799" cy="1071570"/>
          </a:xfrm>
          <a:prstGeom prst="callout2">
            <a:avLst>
              <a:gd name="adj1" fmla="val 13151"/>
              <a:gd name="adj2" fmla="val 51602"/>
              <a:gd name="adj3" fmla="val 4961"/>
              <a:gd name="adj4" fmla="val 33502"/>
              <a:gd name="adj5" fmla="val -86278"/>
              <a:gd name="adj6" fmla="val 3140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Sup. Orbital fissure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4524384" y="267488"/>
            <a:ext cx="2714625" cy="857256"/>
          </a:xfrm>
          <a:prstGeom prst="callout2">
            <a:avLst>
              <a:gd name="adj1" fmla="val 54363"/>
              <a:gd name="adj2" fmla="val 42941"/>
              <a:gd name="adj3" fmla="val 59962"/>
              <a:gd name="adj4" fmla="val 62771"/>
              <a:gd name="adj5" fmla="val 313430"/>
              <a:gd name="adj6" fmla="val 8039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Frontal nerve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1524000" y="692697"/>
            <a:ext cx="2571736" cy="1019175"/>
          </a:xfrm>
          <a:prstGeom prst="callout2">
            <a:avLst>
              <a:gd name="adj1" fmla="val 81018"/>
              <a:gd name="adj2" fmla="val 28874"/>
              <a:gd name="adj3" fmla="val 188921"/>
              <a:gd name="adj4" fmla="val -89796"/>
              <a:gd name="adj5" fmla="val 252407"/>
              <a:gd name="adj6" fmla="val -9183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Nasociliary nerve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23007" y="154088"/>
            <a:ext cx="3468993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Three Branches enter orbit through S.O.F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F1E7E-3F1D-44E6-B901-5DBC0FFF489F}"/>
              </a:ext>
            </a:extLst>
          </p:cNvPr>
          <p:cNvSpPr txBox="1"/>
          <p:nvPr/>
        </p:nvSpPr>
        <p:spPr>
          <a:xfrm>
            <a:off x="0" y="3617843"/>
            <a:ext cx="3805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1- </a:t>
            </a:r>
            <a:r>
              <a:rPr lang="en-US" sz="2400" b="1" dirty="0">
                <a:solidFill>
                  <a:srgbClr val="FF0000"/>
                </a:solidFill>
              </a:rPr>
              <a:t>Frontal</a:t>
            </a:r>
            <a:r>
              <a:rPr lang="en-US" sz="2400" b="1" dirty="0"/>
              <a:t> </a:t>
            </a:r>
            <a:r>
              <a:rPr lang="en-US" sz="2400" dirty="0"/>
              <a:t>gives supratrochlear and supraorbital nerves</a:t>
            </a:r>
          </a:p>
          <a:p>
            <a:r>
              <a:rPr lang="en-US" sz="2400" b="1" dirty="0"/>
              <a:t>2- </a:t>
            </a:r>
            <a:r>
              <a:rPr lang="en-US" sz="2400" b="1" dirty="0">
                <a:solidFill>
                  <a:srgbClr val="FF0000"/>
                </a:solidFill>
              </a:rPr>
              <a:t>Lacrimal</a:t>
            </a:r>
            <a:r>
              <a:rPr lang="en-US" sz="2400" b="1" dirty="0"/>
              <a:t> </a:t>
            </a:r>
            <a:r>
              <a:rPr lang="en-US" sz="2400" dirty="0"/>
              <a:t>to the lacrimal gland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3- </a:t>
            </a:r>
            <a:r>
              <a:rPr lang="en-US" sz="2400" b="1" dirty="0" err="1">
                <a:solidFill>
                  <a:srgbClr val="FF0000"/>
                </a:solidFill>
              </a:rPr>
              <a:t>Nasociliary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the ciliary ganglia and para nasal sinuses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9097D-F0F1-4A09-B945-DEE1AFAA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28" y="39444"/>
            <a:ext cx="9870958" cy="6831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8DB59-5B6E-48BF-B6B6-743A1EBCD550}"/>
              </a:ext>
            </a:extLst>
          </p:cNvPr>
          <p:cNvSpPr txBox="1"/>
          <p:nvPr/>
        </p:nvSpPr>
        <p:spPr>
          <a:xfrm>
            <a:off x="3352800" y="1166191"/>
            <a:ext cx="1987826" cy="3847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Nervous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spinosus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B88839-F585-4E12-B18F-DECCC92669B2}"/>
              </a:ext>
            </a:extLst>
          </p:cNvPr>
          <p:cNvCxnSpPr/>
          <p:nvPr/>
        </p:nvCxnSpPr>
        <p:spPr>
          <a:xfrm flipH="1" flipV="1">
            <a:off x="5565913" y="1325217"/>
            <a:ext cx="251791" cy="848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EE07BA-314F-4929-8C95-9A22F886C2C6}"/>
              </a:ext>
            </a:extLst>
          </p:cNvPr>
          <p:cNvSpPr txBox="1"/>
          <p:nvPr/>
        </p:nvSpPr>
        <p:spPr>
          <a:xfrm>
            <a:off x="490330" y="5380383"/>
            <a:ext cx="33925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Mandibular nerve</a:t>
            </a:r>
          </a:p>
        </p:txBody>
      </p:sp>
    </p:spTree>
    <p:extLst>
      <p:ext uri="{BB962C8B-B14F-4D97-AF65-F5344CB8AC3E}">
        <p14:creationId xmlns:p14="http://schemas.microsoft.com/office/powerpoint/2010/main" val="154906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376A5-BE13-422F-8C9E-AEC63E26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" t="6377" r="11066" b="62898"/>
          <a:stretch/>
        </p:blipFill>
        <p:spPr>
          <a:xfrm>
            <a:off x="55340" y="323165"/>
            <a:ext cx="12136660" cy="634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821E5-3438-4550-8B01-EBBD10B6F8B4}"/>
              </a:ext>
            </a:extLst>
          </p:cNvPr>
          <p:cNvSpPr txBox="1"/>
          <p:nvPr/>
        </p:nvSpPr>
        <p:spPr>
          <a:xfrm>
            <a:off x="516834" y="0"/>
            <a:ext cx="51153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of maxillary nerve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DBFFB-ED8F-4BE1-9D9C-C5BF8BC9DE97}"/>
              </a:ext>
            </a:extLst>
          </p:cNvPr>
          <p:cNvSpPr txBox="1"/>
          <p:nvPr/>
        </p:nvSpPr>
        <p:spPr>
          <a:xfrm>
            <a:off x="3657601" y="1908313"/>
            <a:ext cx="331304" cy="99391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87969BFF-3CEC-427C-9059-CFC64438172A}"/>
              </a:ext>
            </a:extLst>
          </p:cNvPr>
          <p:cNvSpPr/>
          <p:nvPr/>
        </p:nvSpPr>
        <p:spPr>
          <a:xfrm>
            <a:off x="763166" y="1702904"/>
            <a:ext cx="2186609" cy="410817"/>
          </a:xfrm>
          <a:prstGeom prst="callout1">
            <a:avLst>
              <a:gd name="adj1" fmla="val 99395"/>
              <a:gd name="adj2" fmla="val 135118"/>
              <a:gd name="adj3" fmla="val 25402"/>
              <a:gd name="adj4" fmla="val 858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Lateral wall of cavernous sinus</a:t>
            </a:r>
          </a:p>
        </p:txBody>
      </p:sp>
    </p:spTree>
    <p:extLst>
      <p:ext uri="{BB962C8B-B14F-4D97-AF65-F5344CB8AC3E}">
        <p14:creationId xmlns:p14="http://schemas.microsoft.com/office/powerpoint/2010/main" val="322622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3AA60-4623-45D1-AC93-89EDA7F3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" t="50000" r="11341" b="14976"/>
          <a:stretch/>
        </p:blipFill>
        <p:spPr>
          <a:xfrm>
            <a:off x="593153" y="0"/>
            <a:ext cx="1161603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AEAB7-35C3-452F-8E1E-C2396ED6A255}"/>
              </a:ext>
            </a:extLst>
          </p:cNvPr>
          <p:cNvSpPr/>
          <p:nvPr/>
        </p:nvSpPr>
        <p:spPr>
          <a:xfrm>
            <a:off x="159026" y="193566"/>
            <a:ext cx="5249723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of maxillary Nerve (MGZPI)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FA1B6-1A43-44D7-AFF2-EB843CC871F5}"/>
              </a:ext>
            </a:extLst>
          </p:cNvPr>
          <p:cNvSpPr txBox="1"/>
          <p:nvPr/>
        </p:nvSpPr>
        <p:spPr>
          <a:xfrm>
            <a:off x="8706678" y="2531165"/>
            <a:ext cx="289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Inferior palpebral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BDCBA-F158-45E1-B24D-9EC14BA87C05}"/>
              </a:ext>
            </a:extLst>
          </p:cNvPr>
          <p:cNvSpPr txBox="1"/>
          <p:nvPr/>
        </p:nvSpPr>
        <p:spPr>
          <a:xfrm>
            <a:off x="9448800" y="3101009"/>
            <a:ext cx="229262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Lateral nasal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6BBBA-A71E-4CB3-8A1A-016EEEFEDE78}"/>
              </a:ext>
            </a:extLst>
          </p:cNvPr>
          <p:cNvSpPr txBox="1"/>
          <p:nvPr/>
        </p:nvSpPr>
        <p:spPr>
          <a:xfrm>
            <a:off x="9024730" y="3470341"/>
            <a:ext cx="246490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Superior labial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B055D7-6639-4E62-BB80-5A1E178413BB}"/>
              </a:ext>
            </a:extLst>
          </p:cNvPr>
          <p:cNvCxnSpPr/>
          <p:nvPr/>
        </p:nvCxnSpPr>
        <p:spPr>
          <a:xfrm flipH="1">
            <a:off x="7712765" y="4068417"/>
            <a:ext cx="4108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6C971F-3AF7-4B2E-B0D4-9B9245CB9659}"/>
              </a:ext>
            </a:extLst>
          </p:cNvPr>
          <p:cNvSpPr txBox="1"/>
          <p:nvPr/>
        </p:nvSpPr>
        <p:spPr>
          <a:xfrm>
            <a:off x="8706678" y="4409517"/>
            <a:ext cx="278295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canine &amp; incisive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83D36-5DDB-41B6-A419-7E1BBC6B1AB2}"/>
              </a:ext>
            </a:extLst>
          </p:cNvPr>
          <p:cNvSpPr txBox="1"/>
          <p:nvPr/>
        </p:nvSpPr>
        <p:spPr>
          <a:xfrm>
            <a:off x="4399722" y="6308035"/>
            <a:ext cx="133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premolar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CF510-566B-43D1-955A-70D310DB06EF}"/>
              </a:ext>
            </a:extLst>
          </p:cNvPr>
          <p:cNvSpPr txBox="1"/>
          <p:nvPr/>
        </p:nvSpPr>
        <p:spPr>
          <a:xfrm>
            <a:off x="3379304" y="4594183"/>
            <a:ext cx="133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61842-B495-4C8D-B00D-237AA69C815C}"/>
              </a:ext>
            </a:extLst>
          </p:cNvPr>
          <p:cNvSpPr txBox="1"/>
          <p:nvPr/>
        </p:nvSpPr>
        <p:spPr>
          <a:xfrm>
            <a:off x="8524342" y="4963515"/>
            <a:ext cx="3667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1- Lower teeth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2- Maxillary sinus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3- Lower eye lid, upper lib and lateral side of the nose</a:t>
            </a:r>
          </a:p>
        </p:txBody>
      </p:sp>
    </p:spTree>
    <p:extLst>
      <p:ext uri="{BB962C8B-B14F-4D97-AF65-F5344CB8AC3E}">
        <p14:creationId xmlns:p14="http://schemas.microsoft.com/office/powerpoint/2010/main" val="346934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3AA03-FB41-49FD-AE91-73E516F7B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6" t="3854" r="24920" b="71372"/>
          <a:stretch/>
        </p:blipFill>
        <p:spPr>
          <a:xfrm>
            <a:off x="3657600" y="662609"/>
            <a:ext cx="7165686" cy="5936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CE849-DACB-4896-B765-EAE68172FD8A}"/>
              </a:ext>
            </a:extLst>
          </p:cNvPr>
          <p:cNvSpPr txBox="1"/>
          <p:nvPr/>
        </p:nvSpPr>
        <p:spPr>
          <a:xfrm>
            <a:off x="7240443" y="1987826"/>
            <a:ext cx="39708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Superior constrictor muscle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6274B-35EC-4C87-B87C-36F0EAAA26A3}"/>
              </a:ext>
            </a:extLst>
          </p:cNvPr>
          <p:cNvSpPr txBox="1"/>
          <p:nvPr/>
        </p:nvSpPr>
        <p:spPr>
          <a:xfrm>
            <a:off x="6799381" y="5459895"/>
            <a:ext cx="317950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constrictor muscle</a:t>
            </a: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2FBEF119-835C-457A-999D-E457B2E464B6}"/>
              </a:ext>
            </a:extLst>
          </p:cNvPr>
          <p:cNvSpPr/>
          <p:nvPr/>
        </p:nvSpPr>
        <p:spPr>
          <a:xfrm>
            <a:off x="5446643" y="993913"/>
            <a:ext cx="3179506" cy="685222"/>
          </a:xfrm>
          <a:prstGeom prst="callout1">
            <a:avLst>
              <a:gd name="adj1" fmla="val 51628"/>
              <a:gd name="adj2" fmla="val 4588"/>
              <a:gd name="adj3" fmla="val 66084"/>
              <a:gd name="adj4" fmla="val -14159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carotid artery</a:t>
            </a: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526FCECB-93B4-4684-9193-005390EECB85}"/>
              </a:ext>
            </a:extLst>
          </p:cNvPr>
          <p:cNvSpPr/>
          <p:nvPr/>
        </p:nvSpPr>
        <p:spPr>
          <a:xfrm>
            <a:off x="90041" y="1058228"/>
            <a:ext cx="3179506" cy="685222"/>
          </a:xfrm>
          <a:prstGeom prst="callout1">
            <a:avLst>
              <a:gd name="adj1" fmla="val 45826"/>
              <a:gd name="adj2" fmla="val 115457"/>
              <a:gd name="adj3" fmla="val 62216"/>
              <a:gd name="adj4" fmla="val 9504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jugular vein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2DF35-82B5-48E9-A9D6-E97A308B1BE6}"/>
              </a:ext>
            </a:extLst>
          </p:cNvPr>
          <p:cNvSpPr txBox="1"/>
          <p:nvPr/>
        </p:nvSpPr>
        <p:spPr>
          <a:xfrm>
            <a:off x="2888973" y="132522"/>
            <a:ext cx="47840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Glossopharyngeal nerve</a:t>
            </a:r>
          </a:p>
        </p:txBody>
      </p:sp>
      <p:sp>
        <p:nvSpPr>
          <p:cNvPr id="9" name="Callout: Line with No Border 8">
            <a:extLst>
              <a:ext uri="{FF2B5EF4-FFF2-40B4-BE49-F238E27FC236}">
                <a16:creationId xmlns:a16="http://schemas.microsoft.com/office/drawing/2014/main" id="{0BC64A49-B629-4483-A1A7-DB8C745DA169}"/>
              </a:ext>
            </a:extLst>
          </p:cNvPr>
          <p:cNvSpPr/>
          <p:nvPr/>
        </p:nvSpPr>
        <p:spPr>
          <a:xfrm>
            <a:off x="284068" y="1764269"/>
            <a:ext cx="3179506" cy="685222"/>
          </a:xfrm>
          <a:prstGeom prst="callout1">
            <a:avLst>
              <a:gd name="adj1" fmla="val 36156"/>
              <a:gd name="adj2" fmla="val 131295"/>
              <a:gd name="adj3" fmla="val 54480"/>
              <a:gd name="adj4" fmla="val 81705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Styloid process</a:t>
            </a:r>
          </a:p>
        </p:txBody>
      </p:sp>
      <p:sp>
        <p:nvSpPr>
          <p:cNvPr id="10" name="Callout: Bent Line with No Border 9">
            <a:extLst>
              <a:ext uri="{FF2B5EF4-FFF2-40B4-BE49-F238E27FC236}">
                <a16:creationId xmlns:a16="http://schemas.microsoft.com/office/drawing/2014/main" id="{44B7DD45-0013-47A6-8589-19394EDB2182}"/>
              </a:ext>
            </a:extLst>
          </p:cNvPr>
          <p:cNvSpPr/>
          <p:nvPr/>
        </p:nvSpPr>
        <p:spPr>
          <a:xfrm>
            <a:off x="90041" y="3034748"/>
            <a:ext cx="3373533" cy="821635"/>
          </a:xfrm>
          <a:prstGeom prst="callout2">
            <a:avLst>
              <a:gd name="adj1" fmla="val 42944"/>
              <a:gd name="adj2" fmla="val 149584"/>
              <a:gd name="adj3" fmla="val 42943"/>
              <a:gd name="adj4" fmla="val 102360"/>
              <a:gd name="adj5" fmla="val 68952"/>
              <a:gd name="adj6" fmla="val 163496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Glossopharyngeal N with stylopharyngeus muscle</a:t>
            </a:r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D6A36A77-DBA4-4C40-B6B2-5024889AE091}"/>
              </a:ext>
            </a:extLst>
          </p:cNvPr>
          <p:cNvSpPr/>
          <p:nvPr/>
        </p:nvSpPr>
        <p:spPr>
          <a:xfrm>
            <a:off x="900294" y="4441640"/>
            <a:ext cx="3179506" cy="685222"/>
          </a:xfrm>
          <a:prstGeom prst="callout1">
            <a:avLst>
              <a:gd name="adj1" fmla="val 61298"/>
              <a:gd name="adj2" fmla="val 158387"/>
              <a:gd name="adj3" fmla="val 58348"/>
              <a:gd name="adj4" fmla="val 94209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carotid artery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24410C-69A0-473B-8906-9DB5AF6EADC7}"/>
              </a:ext>
            </a:extLst>
          </p:cNvPr>
          <p:cNvSpPr/>
          <p:nvPr/>
        </p:nvSpPr>
        <p:spPr>
          <a:xfrm>
            <a:off x="3463573" y="717297"/>
            <a:ext cx="1983069" cy="53008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llout: Line with No Border 12">
            <a:extLst>
              <a:ext uri="{FF2B5EF4-FFF2-40B4-BE49-F238E27FC236}">
                <a16:creationId xmlns:a16="http://schemas.microsoft.com/office/drawing/2014/main" id="{E4221149-DCC5-471C-A64C-42CB9FE81C16}"/>
              </a:ext>
            </a:extLst>
          </p:cNvPr>
          <p:cNvSpPr/>
          <p:nvPr/>
        </p:nvSpPr>
        <p:spPr>
          <a:xfrm>
            <a:off x="22926" y="273400"/>
            <a:ext cx="2866047" cy="685222"/>
          </a:xfrm>
          <a:prstGeom prst="callout1">
            <a:avLst>
              <a:gd name="adj1" fmla="val 80638"/>
              <a:gd name="adj2" fmla="val 145811"/>
              <a:gd name="adj3" fmla="val 64150"/>
              <a:gd name="adj4" fmla="val 86101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Jugular foramen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9C733-F499-47A5-A5A6-FDBE7D56DBF5}"/>
              </a:ext>
            </a:extLst>
          </p:cNvPr>
          <p:cNvSpPr txBox="1"/>
          <p:nvPr/>
        </p:nvSpPr>
        <p:spPr>
          <a:xfrm>
            <a:off x="8626149" y="3326296"/>
            <a:ext cx="209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196573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6B857-D477-45B0-9177-FF0EED42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5007"/>
          <a:stretch/>
        </p:blipFill>
        <p:spPr>
          <a:xfrm>
            <a:off x="650326" y="119270"/>
            <a:ext cx="11481639" cy="6738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0E91C-95BA-4CA8-8863-853916329493}"/>
              </a:ext>
            </a:extLst>
          </p:cNvPr>
          <p:cNvSpPr txBox="1"/>
          <p:nvPr/>
        </p:nvSpPr>
        <p:spPr>
          <a:xfrm>
            <a:off x="4638260" y="-56145"/>
            <a:ext cx="7553740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of glossopharyngeal 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(TCSP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ephone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1001</Words>
  <Application>Microsoft Office PowerPoint</Application>
  <PresentationFormat>Widescreen</PresentationFormat>
  <Paragraphs>322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Times New Roman</vt:lpstr>
      <vt:lpstr>Wingdings</vt:lpstr>
      <vt:lpstr>Office Theme</vt:lpstr>
      <vt:lpstr>7_Office Theme</vt:lpstr>
      <vt:lpstr>1_Office Theme</vt:lpstr>
      <vt:lpstr>2_Office Theme</vt:lpstr>
      <vt:lpstr>1_Default Design</vt:lpstr>
      <vt:lpstr>سمة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Subclavian artery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24</cp:revision>
  <dcterms:created xsi:type="dcterms:W3CDTF">2018-09-15T17:41:42Z</dcterms:created>
  <dcterms:modified xsi:type="dcterms:W3CDTF">2019-04-17T19:17:26Z</dcterms:modified>
</cp:coreProperties>
</file>