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0" r:id="rId2"/>
    <p:sldId id="321" r:id="rId3"/>
    <p:sldId id="318" r:id="rId4"/>
    <p:sldId id="319" r:id="rId5"/>
    <p:sldId id="287" r:id="rId6"/>
    <p:sldId id="322" r:id="rId7"/>
    <p:sldId id="289" r:id="rId8"/>
    <p:sldId id="290" r:id="rId9"/>
    <p:sldId id="291" r:id="rId10"/>
    <p:sldId id="292" r:id="rId11"/>
    <p:sldId id="293" r:id="rId12"/>
    <p:sldId id="294" r:id="rId13"/>
    <p:sldId id="324" r:id="rId14"/>
    <p:sldId id="331" r:id="rId15"/>
    <p:sldId id="325" r:id="rId16"/>
    <p:sldId id="33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34" r:id="rId35"/>
    <p:sldId id="313" r:id="rId36"/>
    <p:sldId id="333" r:id="rId37"/>
    <p:sldId id="314" r:id="rId38"/>
    <p:sldId id="315" r:id="rId39"/>
    <p:sldId id="329" r:id="rId40"/>
    <p:sldId id="326" r:id="rId41"/>
    <p:sldId id="327" r:id="rId42"/>
    <p:sldId id="328" r:id="rId43"/>
    <p:sldId id="33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3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E6F11-0112-4D6A-AD05-77ED8817BF1C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D5A2-E464-4604-A314-30B7E8EF116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855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7FAF03-1048-40D2-B1A1-31C0B6374AF0}" type="slidenum">
              <a:rPr lang="ar-SA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3FED5-2E1E-42BD-A397-D8B5AA781CCC}" type="slidenum">
              <a:rPr lang="ar-SA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A8E9B4-29E5-46CF-B0EE-2064545F834A}" type="slidenum">
              <a:rPr lang="ar-SA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1B171-AD5E-4613-8475-6CFE5870887E}" type="slidenum">
              <a:rPr lang="ar-SA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F64C5-1AFD-415D-9B47-595EE1130699}" type="slidenum">
              <a:rPr lang="ar-SA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01E986-BCFA-45B5-A861-64878DC6483E}" type="slidenum">
              <a:rPr lang="ar-SA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A30F21-4589-46AD-84B8-798961614ED4}" type="slidenum">
              <a:rPr lang="ar-SA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C296BA-B9E2-4587-AC8C-F2466F1F3D58}" type="slidenum">
              <a:rPr lang="ar-SA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130267-D22C-482C-8400-BF6424A489FD}" type="slidenum">
              <a:rPr lang="ar-SA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A155F9-BA31-47BA-B88E-C221D424BF1F}" type="slidenum">
              <a:rPr lang="ar-SA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04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0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865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57D0C967-109E-4788-B048-9622E3156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1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922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3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11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86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98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031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17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D622-19A2-4F5D-AA6A-679AC0C183B5}" type="datetimeFigureOut">
              <a:rPr lang="en-MY" smtClean="0"/>
              <a:t>5/7/2022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7DDB-336D-4A48-9084-B45FA6A3A3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30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image" Target="../media/image1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9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3A7193-31CE-4E7D-AB4C-2A5FB280B16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62458" y="260648"/>
            <a:ext cx="8807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The Range</a:t>
            </a:r>
          </a:p>
          <a:p>
            <a:r>
              <a:rPr lang="en-US" sz="2600" b="1" dirty="0"/>
              <a:t>simplest</a:t>
            </a:r>
            <a:endParaRPr lang="en-US" sz="2600" dirty="0"/>
          </a:p>
          <a:p>
            <a:r>
              <a:rPr lang="en-US" sz="2600" b="1" dirty="0"/>
              <a:t>most obvious one of dispersion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r>
              <a:rPr lang="en-US" sz="2600" dirty="0"/>
              <a:t> </a:t>
            </a:r>
            <a:r>
              <a:rPr lang="en-US" sz="2600" b="1" dirty="0"/>
              <a:t>It is the distance from the </a:t>
            </a:r>
            <a:r>
              <a:rPr lang="en-US" sz="2600" b="1" dirty="0">
                <a:solidFill>
                  <a:schemeClr val="accent1"/>
                </a:solidFill>
              </a:rPr>
              <a:t>smallest</a:t>
            </a:r>
            <a:r>
              <a:rPr lang="en-US" sz="2600" b="1" dirty="0"/>
              <a:t> to the </a:t>
            </a:r>
            <a:r>
              <a:rPr lang="en-US" sz="2600" b="1" dirty="0">
                <a:solidFill>
                  <a:schemeClr val="accent1"/>
                </a:solidFill>
              </a:rPr>
              <a:t>largest</a:t>
            </a:r>
          </a:p>
          <a:p>
            <a:r>
              <a:rPr lang="en-US" sz="2600" b="1" dirty="0"/>
              <a:t>     It </a:t>
            </a:r>
            <a:r>
              <a:rPr lang="en-US" sz="2600" b="1" i="1" dirty="0"/>
              <a:t>Obtained by   </a:t>
            </a:r>
          </a:p>
          <a:p>
            <a:r>
              <a:rPr lang="en-US" sz="2600" b="1" i="1" dirty="0">
                <a:solidFill>
                  <a:schemeClr val="accent1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subtracting </a:t>
            </a:r>
            <a:r>
              <a:rPr lang="en-US" sz="2600" b="1" dirty="0"/>
              <a:t>lowest value from the highest value in a set of data .</a:t>
            </a:r>
          </a:p>
          <a:p>
            <a:endParaRPr lang="en-US" sz="2600" b="1" dirty="0"/>
          </a:p>
          <a:p>
            <a:r>
              <a:rPr lang="en-US" sz="2600" b="1" dirty="0"/>
              <a:t>     Pulse rate</a:t>
            </a:r>
            <a:r>
              <a:rPr lang="en-US" sz="2600" dirty="0"/>
              <a:t>   </a:t>
            </a:r>
            <a:r>
              <a:rPr lang="en-US" sz="2600" b="1" dirty="0"/>
              <a:t>70   76    74    78    72     74     76</a:t>
            </a:r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     </a:t>
            </a:r>
            <a:r>
              <a:rPr lang="en-US" sz="2600" b="1" dirty="0">
                <a:solidFill>
                  <a:srgbClr val="FF0000"/>
                </a:solidFill>
              </a:rPr>
              <a:t>Range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= </a:t>
            </a:r>
            <a:r>
              <a:rPr lang="en-US" sz="2600" b="1" dirty="0"/>
              <a:t>78 – 70    = </a:t>
            </a:r>
            <a:r>
              <a:rPr lang="en-US" sz="26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97989" name="Rectangle 4"/>
          <p:cNvSpPr>
            <a:spLocks noChangeArrowheads="1"/>
          </p:cNvSpPr>
          <p:nvPr/>
        </p:nvSpPr>
        <p:spPr bwMode="auto">
          <a:xfrm>
            <a:off x="162459" y="4818708"/>
            <a:ext cx="8807896" cy="1200329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The range is best written </a:t>
            </a:r>
          </a:p>
          <a:p>
            <a:r>
              <a:rPr lang="en-US" sz="2400" b="1" dirty="0"/>
              <a:t>like rang of data (from- to)   70-78</a:t>
            </a:r>
          </a:p>
          <a:p>
            <a:r>
              <a:rPr lang="en-US" sz="2400" b="1" dirty="0"/>
              <a:t> rather than single-valued difference  which is much less </a:t>
            </a:r>
            <a:r>
              <a:rPr lang="en-US" sz="2400" b="1" dirty="0" smtClean="0"/>
              <a:t>informative</a:t>
            </a:r>
            <a:r>
              <a:rPr lang="en-US" sz="24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97990" name="AutoShape 5"/>
          <p:cNvSpPr>
            <a:spLocks noChangeArrowheads="1"/>
          </p:cNvSpPr>
          <p:nvPr/>
        </p:nvSpPr>
        <p:spPr bwMode="auto">
          <a:xfrm>
            <a:off x="6876256" y="6338887"/>
            <a:ext cx="1128713" cy="485775"/>
          </a:xfrm>
          <a:prstGeom prst="notchedRightArrow">
            <a:avLst>
              <a:gd name="adj1" fmla="val 50000"/>
              <a:gd name="adj2" fmla="val 5808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991" name="Rectangle 5"/>
          <p:cNvSpPr>
            <a:spLocks noChangeArrowheads="1"/>
          </p:cNvSpPr>
          <p:nvPr/>
        </p:nvSpPr>
        <p:spPr bwMode="auto">
          <a:xfrm>
            <a:off x="7079006" y="0"/>
            <a:ext cx="2064994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1400" dirty="0">
                <a:solidFill>
                  <a:srgbClr val="FF0000"/>
                </a:solidFill>
              </a:rPr>
              <a:t>1-</a:t>
            </a:r>
            <a:r>
              <a:rPr lang="en-US" sz="1400" b="1" dirty="0">
                <a:solidFill>
                  <a:srgbClr val="FF0000"/>
                </a:solidFill>
              </a:rPr>
              <a:t> Range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         </a:t>
            </a:r>
          </a:p>
          <a:p>
            <a:pPr rtl="0"/>
            <a:r>
              <a:rPr lang="en-US" sz="1400" b="1" dirty="0"/>
              <a:t> 2-Interquartile range</a:t>
            </a:r>
            <a:r>
              <a:rPr lang="en-US" sz="1400" dirty="0"/>
              <a:t>           </a:t>
            </a:r>
          </a:p>
          <a:p>
            <a:pPr rtl="0"/>
            <a:r>
              <a:rPr lang="en-US" sz="1400" dirty="0"/>
              <a:t>   </a:t>
            </a:r>
            <a:r>
              <a:rPr lang="en-US" sz="1400" b="1" dirty="0"/>
              <a:t>3- Variance</a:t>
            </a:r>
            <a:r>
              <a:rPr lang="en-US" sz="1400" dirty="0"/>
              <a:t> </a:t>
            </a:r>
          </a:p>
          <a:p>
            <a:pPr rtl="0"/>
            <a:r>
              <a:rPr lang="en-US" sz="1400" b="1" dirty="0"/>
              <a:t>4- Stander Deviation</a:t>
            </a:r>
            <a:r>
              <a:rPr lang="en-US" sz="1400" dirty="0"/>
              <a:t>  </a:t>
            </a:r>
          </a:p>
          <a:p>
            <a:pPr rtl="0"/>
            <a:r>
              <a:rPr lang="en-US" sz="1400" dirty="0"/>
              <a:t> </a:t>
            </a:r>
            <a:r>
              <a:rPr lang="en-US" sz="1400" b="1" dirty="0"/>
              <a:t>5- Coefficient of variance</a:t>
            </a:r>
            <a:endParaRPr lang="en-US" sz="1400" dirty="0"/>
          </a:p>
        </p:txBody>
      </p:sp>
      <p:sp>
        <p:nvSpPr>
          <p:cNvPr id="2979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F0A825-6CC9-4ACD-975B-93731C0D9B80}" type="slidenum">
              <a:rPr lang="ar-SA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DEE57-37AC-4BE1-A50E-FE407AE7F04C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0" y="533400"/>
            <a:ext cx="8964488" cy="584775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cs typeface="Arial" charset="0"/>
              </a:rPr>
              <a:t>The range is 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not affected </a:t>
            </a:r>
            <a:r>
              <a:rPr lang="en-US" sz="2600" b="1" dirty="0">
                <a:cs typeface="Arial" charset="0"/>
              </a:rPr>
              <a:t>by </a:t>
            </a:r>
            <a:r>
              <a:rPr lang="en-US" sz="2600" b="1" dirty="0" err="1">
                <a:cs typeface="Arial" charset="0"/>
              </a:rPr>
              <a:t>skewness</a:t>
            </a:r>
            <a:r>
              <a:rPr lang="en-US" sz="2600" dirty="0">
                <a:solidFill>
                  <a:srgbClr val="FFFFFF"/>
                </a:solidFill>
                <a:cs typeface="Arial" charset="0"/>
              </a:rPr>
              <a:t>,    but </a:t>
            </a:r>
          </a:p>
          <a:p>
            <a:pPr rtl="0">
              <a:buClr>
                <a:srgbClr val="CC3300"/>
              </a:buClr>
              <a:defRPr/>
            </a:pPr>
            <a:r>
              <a:rPr lang="en-US" sz="2600" b="1" dirty="0">
                <a:cs typeface="Arial" charset="0"/>
              </a:rPr>
              <a:t>       70 72    74    76    76    78    78               </a:t>
            </a:r>
            <a:r>
              <a:rPr lang="en-US" sz="2600" b="1" dirty="0" smtClean="0">
                <a:cs typeface="Arial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78-70  </a:t>
            </a:r>
            <a:r>
              <a:rPr lang="en-US" sz="2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70-78</a:t>
            </a:r>
            <a:r>
              <a:rPr lang="en-US" sz="26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26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endParaRPr lang="en-US" sz="2600" b="1" dirty="0"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sensitive</a:t>
            </a:r>
            <a:r>
              <a:rPr lang="en-US" sz="2600" b="1" dirty="0">
                <a:cs typeface="Arial" charset="0"/>
              </a:rPr>
              <a:t> to the addition or removal of an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outlier </a:t>
            </a:r>
            <a:r>
              <a:rPr lang="en-US" sz="2600" b="1" dirty="0" smtClean="0">
                <a:cs typeface="Arial" charset="0"/>
              </a:rPr>
              <a:t>value</a:t>
            </a:r>
            <a:endParaRPr lang="en-US" sz="2600" b="1" dirty="0"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 dirty="0">
                <a:cs typeface="Arial" charset="0"/>
              </a:rPr>
              <a:t>     66 70  74     90, 100  120 124          </a:t>
            </a:r>
            <a:r>
              <a:rPr lang="en-US" sz="2600" b="1" dirty="0" smtClean="0">
                <a:cs typeface="Arial" charset="0"/>
              </a:rPr>
              <a:t>124-66  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66-124</a:t>
            </a: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342900" indent="-342900" rtl="0">
              <a:buClr>
                <a:srgbClr val="CC3300"/>
              </a:buClr>
              <a:defRPr/>
            </a:pPr>
            <a:r>
              <a:rPr lang="en-US" sz="2600" b="1" dirty="0">
                <a:cs typeface="Arial" charset="0"/>
              </a:rPr>
              <a:t>  </a:t>
            </a:r>
          </a:p>
          <a:p>
            <a:pPr>
              <a:defRPr/>
            </a:pPr>
            <a:r>
              <a:rPr lang="en-US" sz="2600" dirty="0" smtClean="0">
                <a:cs typeface="Arial" charset="0"/>
              </a:rPr>
              <a:t>       </a:t>
            </a:r>
            <a:r>
              <a:rPr lang="en-US" sz="2600" u="sng" dirty="0" smtClean="0">
                <a:cs typeface="Arial" charset="0"/>
              </a:rPr>
              <a:t>I</a:t>
            </a:r>
            <a:r>
              <a:rPr lang="en-US" sz="2600" b="1" u="sng" dirty="0" smtClean="0">
                <a:cs typeface="Arial" charset="0"/>
              </a:rPr>
              <a:t>ts </a:t>
            </a:r>
            <a:r>
              <a:rPr lang="en-US" sz="2600" b="1" u="sng" dirty="0">
                <a:solidFill>
                  <a:srgbClr val="FF0000"/>
                </a:solidFill>
                <a:cs typeface="Arial" charset="0"/>
              </a:rPr>
              <a:t>disadvantage </a:t>
            </a:r>
            <a:endParaRPr lang="en-US" sz="2600" b="1" u="sng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sz="2600" b="1" dirty="0">
                <a:cs typeface="Arial" charset="0"/>
              </a:rPr>
              <a:t> </a:t>
            </a:r>
            <a:r>
              <a:rPr lang="en-US" sz="2600" b="1" dirty="0" smtClean="0">
                <a:cs typeface="Arial" charset="0"/>
              </a:rPr>
              <a:t>    </a:t>
            </a:r>
            <a:r>
              <a:rPr lang="en-US" sz="2600" dirty="0" smtClean="0">
                <a:cs typeface="Arial" charset="0"/>
              </a:rPr>
              <a:t>it </a:t>
            </a:r>
            <a:r>
              <a:rPr lang="en-US" sz="2600" dirty="0">
                <a:cs typeface="Arial" charset="0"/>
              </a:rPr>
              <a:t>is based on </a:t>
            </a:r>
            <a:r>
              <a:rPr lang="en-US" sz="2600" b="1" dirty="0">
                <a:cs typeface="Arial" charset="0"/>
              </a:rPr>
              <a:t>only two observations</a:t>
            </a:r>
            <a:r>
              <a:rPr lang="en-US" sz="2600" dirty="0">
                <a:cs typeface="Arial" charset="0"/>
              </a:rPr>
              <a:t> </a:t>
            </a:r>
            <a:endParaRPr lang="en-US" sz="2600" dirty="0" smtClean="0">
              <a:cs typeface="Arial" charset="0"/>
            </a:endParaRPr>
          </a:p>
          <a:p>
            <a:pPr algn="ctr" rtl="0">
              <a:defRPr/>
            </a:pPr>
            <a:r>
              <a:rPr lang="en-US" sz="2600" dirty="0" smtClean="0">
                <a:cs typeface="Arial" charset="0"/>
              </a:rPr>
              <a:t>(</a:t>
            </a:r>
            <a:r>
              <a:rPr lang="en-US" sz="2600" dirty="0">
                <a:cs typeface="Arial" charset="0"/>
              </a:rPr>
              <a:t>the lowest and highest value) and </a:t>
            </a:r>
          </a:p>
          <a:p>
            <a:pPr rtl="0">
              <a:buFont typeface="Wingdings" pitchFamily="2" charset="2"/>
              <a:buChar char="v"/>
              <a:defRPr/>
            </a:pPr>
            <a:r>
              <a:rPr lang="en-US" sz="26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give no idea about others, </a:t>
            </a:r>
          </a:p>
          <a:p>
            <a:pPr rtl="0">
              <a:buFont typeface="Wingdings" pitchFamily="2" charset="2"/>
              <a:buChar char="v"/>
              <a:defRPr/>
            </a:pPr>
            <a:r>
              <a:rPr lang="en-US" sz="2800" dirty="0">
                <a:cs typeface="Arial" charset="0"/>
              </a:rPr>
              <a:t>  not take into consideration other values in data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 smtClean="0">
                <a:cs typeface="Arial" charset="0"/>
              </a:rPr>
              <a:t>sensitive to an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outlier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value                   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Therefore </a:t>
            </a: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 smtClean="0">
                <a:cs typeface="Arial" charset="0"/>
              </a:rPr>
              <a:t>  </a:t>
            </a:r>
            <a:r>
              <a:rPr lang="en-US" sz="2800" b="1" dirty="0">
                <a:solidFill>
                  <a:prstClr val="black"/>
                </a:solidFill>
              </a:rPr>
              <a:t>It </a:t>
            </a:r>
            <a:r>
              <a:rPr lang="en-US" sz="2800" b="1" dirty="0">
                <a:solidFill>
                  <a:srgbClr val="FF0000"/>
                </a:solidFill>
              </a:rPr>
              <a:t>is </a:t>
            </a:r>
            <a:r>
              <a:rPr lang="en-US" sz="2800" b="1" u="sng" dirty="0">
                <a:solidFill>
                  <a:srgbClr val="FF0000"/>
                </a:solidFill>
              </a:rPr>
              <a:t>not very </a:t>
            </a:r>
            <a:r>
              <a:rPr lang="en-US" sz="2800" b="1" dirty="0">
                <a:solidFill>
                  <a:srgbClr val="FF0000"/>
                </a:solidFill>
              </a:rPr>
              <a:t>useful </a:t>
            </a:r>
            <a:r>
              <a:rPr lang="en-US" sz="2800" b="1" dirty="0">
                <a:solidFill>
                  <a:prstClr val="black"/>
                </a:solidFill>
              </a:rPr>
              <a:t>measures of variation,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        </a:t>
            </a:r>
            <a:r>
              <a:rPr lang="en-US" sz="2800" b="1" dirty="0">
                <a:solidFill>
                  <a:prstClr val="black"/>
                </a:solidFill>
              </a:rPr>
              <a:t>because it does </a:t>
            </a:r>
            <a:r>
              <a:rPr lang="en-US" sz="2800" b="1" dirty="0">
                <a:solidFill>
                  <a:srgbClr val="FF0000"/>
                </a:solidFill>
              </a:rPr>
              <a:t>not use  other </a:t>
            </a:r>
            <a:r>
              <a:rPr lang="en-US" sz="2800" b="1" dirty="0">
                <a:solidFill>
                  <a:prstClr val="black"/>
                </a:solidFill>
              </a:rPr>
              <a:t>observation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99013" name="Rectangle 6"/>
          <p:cNvSpPr>
            <a:spLocks noChangeArrowheads="1"/>
          </p:cNvSpPr>
          <p:nvPr/>
        </p:nvSpPr>
        <p:spPr bwMode="auto">
          <a:xfrm>
            <a:off x="5690037" y="6155530"/>
            <a:ext cx="1777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i="1" dirty="0">
                <a:solidFill>
                  <a:srgbClr val="002060"/>
                </a:solidFill>
              </a:rPr>
              <a:t>Therefore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6699FF"/>
                </a:solidFill>
              </a:rPr>
              <a:t>;</a:t>
            </a:r>
          </a:p>
        </p:txBody>
      </p:sp>
      <p:sp>
        <p:nvSpPr>
          <p:cNvPr id="299014" name="AutoShape 7"/>
          <p:cNvSpPr>
            <a:spLocks noChangeArrowheads="1"/>
          </p:cNvSpPr>
          <p:nvPr/>
        </p:nvSpPr>
        <p:spPr bwMode="auto">
          <a:xfrm>
            <a:off x="7696200" y="6172200"/>
            <a:ext cx="1128713" cy="485775"/>
          </a:xfrm>
          <a:prstGeom prst="notchedRightArrow">
            <a:avLst>
              <a:gd name="adj1" fmla="val 50000"/>
              <a:gd name="adj2" fmla="val 5808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90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B53192-61D9-4280-A411-22299E159299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21481" y="641826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B00016-E5FA-4827-B790-0C526344A74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0036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0038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00039" name="Rectangle 6"/>
          <p:cNvSpPr>
            <a:spLocks noChangeArrowheads="1"/>
          </p:cNvSpPr>
          <p:nvPr/>
        </p:nvSpPr>
        <p:spPr bwMode="auto">
          <a:xfrm>
            <a:off x="228600" y="3140968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800" b="1" i="1" dirty="0"/>
              <a:t>measure the variation of one observation from the other</a:t>
            </a:r>
            <a:r>
              <a:rPr lang="en-US" sz="2800" dirty="0"/>
              <a:t> </a:t>
            </a:r>
          </a:p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800" b="1" u="sng" dirty="0">
                <a:solidFill>
                  <a:srgbClr val="FF0000"/>
                </a:solidFill>
              </a:rPr>
              <a:t>Standard deviation</a:t>
            </a:r>
          </a:p>
        </p:txBody>
      </p:sp>
      <p:sp>
        <p:nvSpPr>
          <p:cNvPr id="300040" name="Rectangle 7"/>
          <p:cNvSpPr>
            <a:spLocks noChangeArrowheads="1"/>
          </p:cNvSpPr>
          <p:nvPr/>
        </p:nvSpPr>
        <p:spPr bwMode="auto">
          <a:xfrm>
            <a:off x="1158139" y="1681067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Interquartile rang  (I q r).</a:t>
            </a:r>
          </a:p>
        </p:txBody>
      </p:sp>
      <p:sp>
        <p:nvSpPr>
          <p:cNvPr id="300041" name="Rectangle 8"/>
          <p:cNvSpPr>
            <a:spLocks noChangeArrowheads="1"/>
          </p:cNvSpPr>
          <p:nvPr/>
        </p:nvSpPr>
        <p:spPr bwMode="auto">
          <a:xfrm>
            <a:off x="1158139" y="1154024"/>
            <a:ext cx="393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Sensitive an outlier value</a:t>
            </a:r>
          </a:p>
        </p:txBody>
      </p:sp>
      <p:sp>
        <p:nvSpPr>
          <p:cNvPr id="300043" name="Rectangle 6"/>
          <p:cNvSpPr>
            <a:spLocks noChangeArrowheads="1"/>
          </p:cNvSpPr>
          <p:nvPr/>
        </p:nvSpPr>
        <p:spPr bwMode="auto">
          <a:xfrm>
            <a:off x="4824442" y="661765"/>
            <a:ext cx="1811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i="1" dirty="0">
                <a:solidFill>
                  <a:srgbClr val="002060"/>
                </a:solidFill>
              </a:rPr>
              <a:t>Therefore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300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012C89-C9B8-4DE8-9C73-31B29A2973CB}" type="slidenum">
              <a:rPr lang="ar-SA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55976" y="5654675"/>
            <a:ext cx="3786720" cy="635221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Interquartile rang  (I q r).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FF0000"/>
                </a:solidFill>
              </a:rPr>
              <a:t>Percentile</a:t>
            </a:r>
          </a:p>
          <a:p>
            <a:r>
              <a:rPr lang="en-MY" sz="2800" b="1" dirty="0" smtClean="0"/>
              <a:t>A percentile provides information about how the data </a:t>
            </a:r>
          </a:p>
          <a:p>
            <a:r>
              <a:rPr lang="en-MY" sz="2800" b="1" dirty="0" smtClean="0"/>
              <a:t>are spread over the interval from the smallest value</a:t>
            </a:r>
          </a:p>
          <a:p>
            <a:r>
              <a:rPr lang="en-MY" sz="2800" b="1" dirty="0"/>
              <a:t> </a:t>
            </a:r>
            <a:r>
              <a:rPr lang="en-MY" sz="2800" b="1" dirty="0" smtClean="0"/>
              <a:t>          to the largest value.</a:t>
            </a:r>
            <a:endParaRPr lang="en-US" sz="2800" b="1" dirty="0" smtClean="0"/>
          </a:p>
          <a:p>
            <a:endParaRPr lang="en-MY" dirty="0" smtClean="0"/>
          </a:p>
          <a:p>
            <a:r>
              <a:rPr lang="en-MY" sz="2800" dirty="0" smtClean="0"/>
              <a:t>The </a:t>
            </a:r>
            <a:r>
              <a:rPr lang="en-MY" sz="2800" dirty="0" err="1" smtClean="0"/>
              <a:t>pth</a:t>
            </a:r>
            <a:r>
              <a:rPr lang="en-MY" sz="2800" dirty="0" smtClean="0"/>
              <a:t> percentile (25%) (30%)is a value such that at least p percent of the observations are less than or equal to this value and at least (100 - p) (75% ) (70%) percent of the observations are greater than or equal to this value.</a:t>
            </a:r>
            <a:endParaRPr lang="en-US" sz="2800" dirty="0" smtClean="0"/>
          </a:p>
          <a:p>
            <a:endParaRPr lang="en-MY" dirty="0" smtClean="0"/>
          </a:p>
          <a:p>
            <a:r>
              <a:rPr lang="en-MY" sz="2400" dirty="0" smtClean="0"/>
              <a:t>The </a:t>
            </a:r>
            <a:r>
              <a:rPr lang="en-MY" sz="2400" dirty="0" err="1" smtClean="0"/>
              <a:t>pth</a:t>
            </a:r>
            <a:r>
              <a:rPr lang="en-MY" sz="2400" dirty="0" smtClean="0"/>
              <a:t> percentile is a value so that </a:t>
            </a:r>
            <a:r>
              <a:rPr lang="en-MY" sz="2400" b="1" dirty="0" smtClean="0"/>
              <a:t>roughly p% of the data are smaller and (100-p)% of the data are larger</a:t>
            </a:r>
            <a:r>
              <a:rPr lang="en-MY" sz="2400" dirty="0" smtClean="0"/>
              <a:t>. Percentiles can be computed for ordinal, interval, or ratio data.</a:t>
            </a:r>
          </a:p>
          <a:p>
            <a:r>
              <a:rPr lang="en-MY" sz="2400" b="1" dirty="0" smtClean="0">
                <a:solidFill>
                  <a:srgbClr val="FF0000"/>
                </a:solidFill>
              </a:rPr>
              <a:t>Three Steps for computing a percentile</a:t>
            </a:r>
            <a:r>
              <a:rPr lang="en-MY" sz="24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1200" b="1" dirty="0" smtClean="0"/>
              <a:t>Sort the data from low to high;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1200" b="1" dirty="0" smtClean="0"/>
              <a:t>Count the number of values (n);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1200" b="1" dirty="0" smtClean="0"/>
              <a:t>Select the p*(n+1) observation</a:t>
            </a:r>
            <a:r>
              <a:rPr lang="en-MY" sz="2400" b="1" dirty="0" smtClean="0"/>
              <a:t>.</a:t>
            </a:r>
            <a:endParaRPr lang="en-MY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7452320" y="6021288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085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20486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</a:rPr>
              <a:t>Three Steps for computing a percentile</a:t>
            </a:r>
            <a:r>
              <a:rPr lang="en-MY" sz="28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800" b="1" dirty="0"/>
              <a:t>Sort the data from low to high;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800" b="1" dirty="0"/>
              <a:t>Count the number of values (n);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800" b="1" dirty="0"/>
              <a:t>Select the p*(n+1) observation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01899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/>
              <a:t>Examples</a:t>
            </a:r>
            <a:endParaRPr lang="en-MY" sz="2400" dirty="0" smtClean="0"/>
          </a:p>
          <a:p>
            <a:r>
              <a:rPr lang="en-MY" sz="2800" dirty="0" smtClean="0"/>
              <a:t>The following data represents cotinine levels in saliva (</a:t>
            </a:r>
            <a:r>
              <a:rPr lang="en-MY" sz="2800" dirty="0" err="1" smtClean="0"/>
              <a:t>nmol</a:t>
            </a:r>
            <a:r>
              <a:rPr lang="en-MY" sz="2800" dirty="0" smtClean="0"/>
              <a:t>/l) after smoking. We want to compute the 50th percentile.</a:t>
            </a:r>
          </a:p>
          <a:p>
            <a:r>
              <a:rPr lang="en-MY" sz="2800" dirty="0" smtClean="0"/>
              <a:t>73, 58, 67, 93, 33, 18, 147</a:t>
            </a:r>
          </a:p>
          <a:p>
            <a:endParaRPr lang="en-MY" sz="2800" dirty="0" smtClean="0"/>
          </a:p>
          <a:p>
            <a:r>
              <a:rPr lang="en-MY" sz="2800" dirty="0" smtClean="0">
                <a:solidFill>
                  <a:srgbClr val="FF0000"/>
                </a:solidFill>
              </a:rPr>
              <a:t>Sorted data: </a:t>
            </a:r>
            <a:r>
              <a:rPr lang="en-MY" sz="2800" dirty="0" smtClean="0"/>
              <a:t>18, 33, 58, 67, 73, 93, 147</a:t>
            </a:r>
          </a:p>
          <a:p>
            <a:r>
              <a:rPr lang="en-MY" sz="2800" dirty="0" smtClean="0"/>
              <a:t>There are </a:t>
            </a:r>
            <a:r>
              <a:rPr lang="en-MY" sz="2800" dirty="0" smtClean="0">
                <a:solidFill>
                  <a:srgbClr val="FF0000"/>
                </a:solidFill>
              </a:rPr>
              <a:t>n=7</a:t>
            </a:r>
            <a:r>
              <a:rPr lang="en-MY" sz="2800" dirty="0" smtClean="0"/>
              <a:t> observations.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Select 0.50*(7+1)=</a:t>
            </a:r>
            <a:r>
              <a:rPr lang="en-MY" sz="2800" b="1" dirty="0" smtClean="0">
                <a:solidFill>
                  <a:schemeClr val="tx2"/>
                </a:solidFill>
              </a:rPr>
              <a:t>4th observation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Therefore, the </a:t>
            </a:r>
            <a:r>
              <a:rPr lang="en-MY" sz="2800" b="1" dirty="0" smtClean="0">
                <a:solidFill>
                  <a:schemeClr val="tx2"/>
                </a:solidFill>
              </a:rPr>
              <a:t>50th percentile </a:t>
            </a:r>
            <a:r>
              <a:rPr lang="en-MY" sz="2800" dirty="0" smtClean="0">
                <a:solidFill>
                  <a:srgbClr val="FF0000"/>
                </a:solidFill>
              </a:rPr>
              <a:t>equals 67. </a:t>
            </a:r>
          </a:p>
          <a:p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Notice that there are </a:t>
            </a:r>
          </a:p>
          <a:p>
            <a:r>
              <a:rPr lang="en-MY" sz="2800" b="1" dirty="0" smtClean="0"/>
              <a:t>three observations larger than 67 and </a:t>
            </a:r>
          </a:p>
          <a:p>
            <a:r>
              <a:rPr lang="en-MY" sz="2800" b="1" dirty="0" smtClean="0"/>
              <a:t>three observations smaller than 67.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2071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/>
              <a:t>Examples</a:t>
            </a:r>
            <a:endParaRPr lang="en-MY" sz="2800" dirty="0"/>
          </a:p>
          <a:p>
            <a:r>
              <a:rPr lang="en-MY" sz="2800" dirty="0"/>
              <a:t>The following data represents cotinine levels in saliva (</a:t>
            </a:r>
            <a:r>
              <a:rPr lang="en-MY" sz="2800" dirty="0" err="1"/>
              <a:t>nmol</a:t>
            </a:r>
            <a:r>
              <a:rPr lang="en-MY" sz="2800" dirty="0"/>
              <a:t>/l) after smoking. We want to compute the </a:t>
            </a:r>
            <a:r>
              <a:rPr lang="en-MY" sz="2800" dirty="0" smtClean="0"/>
              <a:t>20th </a:t>
            </a:r>
            <a:r>
              <a:rPr lang="en-MY" sz="2800" dirty="0"/>
              <a:t>percentile.</a:t>
            </a:r>
          </a:p>
          <a:p>
            <a:r>
              <a:rPr lang="en-MY" sz="2800" dirty="0"/>
              <a:t>73, 58, 67, 93, 33, 18, </a:t>
            </a:r>
            <a:r>
              <a:rPr lang="en-MY" sz="2800" dirty="0" smtClean="0"/>
              <a:t>147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Sorted </a:t>
            </a:r>
            <a:r>
              <a:rPr lang="en-MY" sz="2800" dirty="0">
                <a:solidFill>
                  <a:srgbClr val="FF0000"/>
                </a:solidFill>
              </a:rPr>
              <a:t>data: </a:t>
            </a:r>
            <a:r>
              <a:rPr lang="en-MY" sz="2800" dirty="0"/>
              <a:t>18, 33, 58, 67, 73, 93, 147</a:t>
            </a:r>
          </a:p>
          <a:p>
            <a:endParaRPr lang="en-MY" sz="2800" dirty="0"/>
          </a:p>
          <a:p>
            <a:pPr lvl="0"/>
            <a:r>
              <a:rPr lang="en-MY" sz="2800" dirty="0">
                <a:solidFill>
                  <a:prstClr val="black"/>
                </a:solidFill>
              </a:rPr>
              <a:t>Suppose we want to compute the </a:t>
            </a:r>
            <a:r>
              <a:rPr lang="en-MY" sz="2800" dirty="0">
                <a:solidFill>
                  <a:srgbClr val="FF0000"/>
                </a:solidFill>
              </a:rPr>
              <a:t>20th percentile</a:t>
            </a:r>
            <a:r>
              <a:rPr lang="en-MY" sz="28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MY" sz="2800" dirty="0">
                <a:solidFill>
                  <a:prstClr val="black"/>
                </a:solidFill>
              </a:rPr>
              <a:t>Notice that </a:t>
            </a:r>
            <a:r>
              <a:rPr lang="en-MY" sz="2800" dirty="0">
                <a:solidFill>
                  <a:srgbClr val="FF0000"/>
                </a:solidFill>
              </a:rPr>
              <a:t>p*(n+1) </a:t>
            </a:r>
            <a:r>
              <a:rPr lang="en-MY" sz="2800" dirty="0">
                <a:solidFill>
                  <a:prstClr val="black"/>
                </a:solidFill>
              </a:rPr>
              <a:t>= </a:t>
            </a:r>
            <a:r>
              <a:rPr lang="en-MY" sz="2800" b="1" dirty="0">
                <a:solidFill>
                  <a:schemeClr val="tx2"/>
                </a:solidFill>
              </a:rPr>
              <a:t>0.20*(7+1)=</a:t>
            </a:r>
            <a:r>
              <a:rPr lang="en-MY" sz="2800" b="1" dirty="0">
                <a:solidFill>
                  <a:srgbClr val="FF0000"/>
                </a:solidFill>
              </a:rPr>
              <a:t>1.6.</a:t>
            </a:r>
            <a:r>
              <a:rPr lang="en-MY" sz="2800" dirty="0">
                <a:solidFill>
                  <a:prstClr val="black"/>
                </a:solidFill>
              </a:rPr>
              <a:t> This is not a whole number so we select halfway </a:t>
            </a:r>
            <a:r>
              <a:rPr lang="en-MY" sz="2800" b="1" dirty="0">
                <a:solidFill>
                  <a:schemeClr val="tx2"/>
                </a:solidFill>
              </a:rPr>
              <a:t>between 1st and 2nd </a:t>
            </a:r>
            <a:r>
              <a:rPr lang="en-MY" sz="2800" dirty="0">
                <a:solidFill>
                  <a:prstClr val="black"/>
                </a:solidFill>
              </a:rPr>
              <a:t>observation </a:t>
            </a:r>
          </a:p>
          <a:p>
            <a:pPr lvl="0"/>
            <a:r>
              <a:rPr lang="en-MY" sz="2800" dirty="0">
                <a:solidFill>
                  <a:prstClr val="black"/>
                </a:solidFill>
              </a:rPr>
              <a:t>they have to go </a:t>
            </a:r>
            <a:r>
              <a:rPr lang="en-MY" sz="2800" b="1" dirty="0">
                <a:solidFill>
                  <a:schemeClr val="tx2"/>
                </a:solidFill>
              </a:rPr>
              <a:t>six tenths of the way to the </a:t>
            </a:r>
            <a:r>
              <a:rPr lang="en-MY" sz="2800" dirty="0">
                <a:solidFill>
                  <a:prstClr val="black"/>
                </a:solidFill>
              </a:rPr>
              <a:t>second value. </a:t>
            </a:r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1429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65DAB0-366E-478D-B85B-23594050A98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713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F32F0DC-6DD9-4FFD-8856-35A8A87F70D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7140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7141" name="Rectangle 4"/>
          <p:cNvSpPr>
            <a:spLocks noChangeArrowheads="1"/>
          </p:cNvSpPr>
          <p:nvPr/>
        </p:nvSpPr>
        <p:spPr bwMode="auto">
          <a:xfrm>
            <a:off x="228600" y="3048000"/>
            <a:ext cx="8915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rtl="0"/>
            <a:r>
              <a:rPr lang="en-US" sz="2600" b="1" u="sng" dirty="0"/>
              <a:t>Calculation of percentile value</a:t>
            </a:r>
          </a:p>
          <a:p>
            <a:pPr marL="342900" indent="-342900" rtl="0"/>
            <a:r>
              <a:rPr lang="en-US" sz="2600" b="1" dirty="0"/>
              <a:t>the birth </a:t>
            </a:r>
            <a:r>
              <a:rPr lang="en-US" sz="2600" b="1" dirty="0" smtClean="0"/>
              <a:t>weight(</a:t>
            </a:r>
            <a:r>
              <a:rPr lang="en-US" sz="2600" b="1" dirty="0" err="1" smtClean="0"/>
              <a:t>grm</a:t>
            </a:r>
            <a:r>
              <a:rPr lang="en-US" sz="2600" b="1" dirty="0" smtClean="0"/>
              <a:t>) </a:t>
            </a:r>
            <a:r>
              <a:rPr lang="en-US" sz="2600" b="1" dirty="0"/>
              <a:t>of 30 infants which </a:t>
            </a:r>
            <a:r>
              <a:rPr lang="en-US" sz="2600" b="1" dirty="0" smtClean="0"/>
              <a:t> we </a:t>
            </a:r>
            <a:r>
              <a:rPr lang="en-US" sz="2600" b="1" dirty="0"/>
              <a:t>put in ascending order.</a:t>
            </a:r>
          </a:p>
          <a:p>
            <a:pPr marL="342900" indent="-342900" rtl="0"/>
            <a:r>
              <a:rPr lang="en-US" sz="2600" b="1" dirty="0"/>
              <a:t> 2860   2994   3193    3266    3287    3303    3388  </a:t>
            </a:r>
          </a:p>
          <a:p>
            <a:pPr marL="342900" indent="-342900" rtl="0">
              <a:buFontTx/>
              <a:buAutoNum type="arabicPlain" startAt="3399"/>
            </a:pPr>
            <a:r>
              <a:rPr lang="en-US" sz="2600" b="1" dirty="0"/>
              <a:t>    3400   3421    3447    3508    3541     3594   </a:t>
            </a:r>
          </a:p>
          <a:p>
            <a:pPr marL="342900" indent="-342900" rtl="0"/>
            <a:r>
              <a:rPr lang="en-US" sz="2600" b="1" dirty="0"/>
              <a:t>3613    3615    3650    3666   3710   3798</a:t>
            </a:r>
          </a:p>
          <a:p>
            <a:pPr marL="342900" indent="-342900" rtl="0">
              <a:buFontTx/>
              <a:buAutoNum type="arabicPlain" startAt="3800"/>
            </a:pPr>
            <a:r>
              <a:rPr lang="en-US" sz="2600" b="1" dirty="0"/>
              <a:t>   3886    3896    4006    4010     4090    4094  </a:t>
            </a:r>
          </a:p>
          <a:p>
            <a:pPr marL="342900" indent="-342900" rtl="0"/>
            <a:r>
              <a:rPr lang="en-US" sz="2600" b="1" dirty="0"/>
              <a:t> 4200    4206    4490</a:t>
            </a:r>
          </a:p>
        </p:txBody>
      </p:sp>
      <p:sp>
        <p:nvSpPr>
          <p:cNvPr id="347142" name="Rectangle 4"/>
          <p:cNvSpPr>
            <a:spLocks noChangeArrowheads="1"/>
          </p:cNvSpPr>
          <p:nvPr/>
        </p:nvSpPr>
        <p:spPr bwMode="auto">
          <a:xfrm>
            <a:off x="228600" y="228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sz="3200" b="1" u="sng" dirty="0">
                <a:solidFill>
                  <a:srgbClr val="FF0000"/>
                </a:solidFill>
              </a:rPr>
              <a:t>Calculation of percentile value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7144" name="Rectangle 7"/>
          <p:cNvSpPr>
            <a:spLocks noChangeArrowheads="1"/>
          </p:cNvSpPr>
          <p:nvPr/>
        </p:nvSpPr>
        <p:spPr bwMode="auto">
          <a:xfrm>
            <a:off x="228600" y="2133600"/>
            <a:ext cx="3581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For example </a:t>
            </a:r>
          </a:p>
          <a:p>
            <a:r>
              <a:rPr lang="en-US" sz="2600" b="1" dirty="0"/>
              <a:t>the </a:t>
            </a:r>
            <a:r>
              <a:rPr lang="en-US" sz="2600" b="1" dirty="0">
                <a:solidFill>
                  <a:srgbClr val="FF0000"/>
                </a:solidFill>
              </a:rPr>
              <a:t>20th percentile</a:t>
            </a:r>
          </a:p>
        </p:txBody>
      </p:sp>
      <p:sp>
        <p:nvSpPr>
          <p:cNvPr id="347145" name="Rectangle 8"/>
          <p:cNvSpPr>
            <a:spLocks noChangeArrowheads="1"/>
          </p:cNvSpPr>
          <p:nvPr/>
        </p:nvSpPr>
        <p:spPr bwMode="auto">
          <a:xfrm>
            <a:off x="609600" y="990600"/>
            <a:ext cx="7467600" cy="984250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The </a:t>
            </a:r>
            <a:r>
              <a:rPr lang="en-US" sz="2800" b="1" dirty="0" err="1">
                <a:solidFill>
                  <a:srgbClr val="000000"/>
                </a:solidFill>
              </a:rPr>
              <a:t>pth</a:t>
            </a:r>
            <a:r>
              <a:rPr lang="en-US" sz="28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the value in the p/100 (n+1) </a:t>
            </a:r>
            <a:r>
              <a:rPr lang="en-US" sz="2800" b="1" dirty="0" err="1">
                <a:solidFill>
                  <a:srgbClr val="000000"/>
                </a:solidFill>
              </a:rPr>
              <a:t>th</a:t>
            </a:r>
            <a:r>
              <a:rPr lang="en-US" sz="2800" b="1" dirty="0">
                <a:solidFill>
                  <a:srgbClr val="000000"/>
                </a:solidFill>
              </a:rPr>
              <a:t>  position.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7146" name="AutoShape 9"/>
          <p:cNvSpPr>
            <a:spLocks noChangeArrowheads="1"/>
          </p:cNvSpPr>
          <p:nvPr/>
        </p:nvSpPr>
        <p:spPr bwMode="auto">
          <a:xfrm>
            <a:off x="7162800" y="6172200"/>
            <a:ext cx="1585913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7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28F625-A6A3-446F-AC5D-8A68147F206F}" type="slidenum">
              <a:rPr lang="ar-SA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C6F6C8-58D0-4B91-B100-01AE5F76B78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81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FB821D6-EFC6-4370-8624-559DC25D5C5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8164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816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8167" name="Rectangle 2"/>
          <p:cNvSpPr>
            <a:spLocks noChangeArrowheads="1"/>
          </p:cNvSpPr>
          <p:nvPr/>
        </p:nvSpPr>
        <p:spPr bwMode="auto">
          <a:xfrm>
            <a:off x="107504" y="3636019"/>
            <a:ext cx="9087932" cy="20928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the birth weight of 30 infants which we put in ascending order.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b="1" dirty="0">
                <a:solidFill>
                  <a:srgbClr val="000000"/>
                </a:solidFill>
              </a:rPr>
              <a:t> 2860    2994   3193    3266    3287   </a:t>
            </a:r>
            <a:r>
              <a:rPr lang="en-US" sz="2600" b="1" dirty="0">
                <a:solidFill>
                  <a:srgbClr val="C49500"/>
                </a:solidFill>
              </a:rPr>
              <a:t> </a:t>
            </a:r>
            <a:r>
              <a:rPr lang="en-US" sz="2600" b="1" dirty="0"/>
              <a:t>3303 </a:t>
            </a:r>
            <a:r>
              <a:rPr lang="en-US" sz="2600" b="1" dirty="0">
                <a:solidFill>
                  <a:srgbClr val="C49500"/>
                </a:solidFill>
              </a:rPr>
              <a:t>   </a:t>
            </a:r>
            <a:r>
              <a:rPr lang="en-US" sz="2600" b="1" dirty="0">
                <a:solidFill>
                  <a:srgbClr val="660033"/>
                </a:solidFill>
              </a:rPr>
              <a:t>3388</a:t>
            </a:r>
            <a:r>
              <a:rPr lang="en-US" sz="2600" b="1" dirty="0">
                <a:solidFill>
                  <a:srgbClr val="00FF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 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48168" name="Rectangle 7"/>
          <p:cNvSpPr>
            <a:spLocks noChangeArrowheads="1"/>
          </p:cNvSpPr>
          <p:nvPr/>
        </p:nvSpPr>
        <p:spPr bwMode="auto">
          <a:xfrm>
            <a:off x="1638300" y="675620"/>
            <a:ext cx="6172200" cy="892552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err="1">
                <a:solidFill>
                  <a:srgbClr val="000000"/>
                </a:solidFill>
              </a:rPr>
              <a:t>pth</a:t>
            </a:r>
            <a:r>
              <a:rPr lang="en-US" sz="26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 the </a:t>
            </a:r>
            <a:r>
              <a:rPr lang="en-US" sz="2600" b="1" u="sng" dirty="0">
                <a:solidFill>
                  <a:srgbClr val="800000"/>
                </a:solidFill>
              </a:rPr>
              <a:t>value</a:t>
            </a:r>
            <a:r>
              <a:rPr lang="en-US" sz="2600" b="1" dirty="0">
                <a:solidFill>
                  <a:srgbClr val="000000"/>
                </a:solidFill>
              </a:rPr>
              <a:t> in the p/100 (n+1) </a:t>
            </a:r>
            <a:r>
              <a:rPr lang="en-US" sz="2600" b="1" dirty="0" err="1">
                <a:solidFill>
                  <a:srgbClr val="000000"/>
                </a:solidFill>
              </a:rPr>
              <a:t>th</a:t>
            </a:r>
            <a:r>
              <a:rPr lang="en-US" sz="2600" b="1" dirty="0">
                <a:solidFill>
                  <a:srgbClr val="000000"/>
                </a:solidFill>
              </a:rPr>
              <a:t>  position.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8169" name="Rectangle 8"/>
          <p:cNvSpPr>
            <a:spLocks noChangeArrowheads="1"/>
          </p:cNvSpPr>
          <p:nvPr/>
        </p:nvSpPr>
        <p:spPr bwMode="auto">
          <a:xfrm>
            <a:off x="457200" y="1600200"/>
            <a:ext cx="8458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the 20th percentile is the</a:t>
            </a:r>
          </a:p>
          <a:p>
            <a:r>
              <a:rPr lang="en-US" sz="2600" b="1" dirty="0"/>
              <a:t>             </a:t>
            </a:r>
            <a:r>
              <a:rPr lang="en-US" sz="2600" b="1" dirty="0">
                <a:solidFill>
                  <a:srgbClr val="FF0000"/>
                </a:solidFill>
              </a:rPr>
              <a:t>20/100(n+1)</a:t>
            </a:r>
            <a:r>
              <a:rPr lang="en-US" sz="2600" b="1" dirty="0"/>
              <a:t>   with the BW values</a:t>
            </a:r>
          </a:p>
          <a:p>
            <a:pPr lvl="1"/>
            <a:r>
              <a:rPr lang="en-US" sz="2600" b="1" dirty="0"/>
              <a:t>                           </a:t>
            </a:r>
            <a:r>
              <a:rPr lang="en-US" sz="2600" b="1" dirty="0">
                <a:solidFill>
                  <a:srgbClr val="FF0000"/>
                </a:solidFill>
              </a:rPr>
              <a:t>20/100 (30 +1)</a:t>
            </a:r>
          </a:p>
          <a:p>
            <a:r>
              <a:rPr lang="en-US" sz="2600" b="1" dirty="0"/>
              <a:t>              </a:t>
            </a:r>
            <a:r>
              <a:rPr lang="en-US" sz="2600" b="1" dirty="0">
                <a:solidFill>
                  <a:srgbClr val="0070C0"/>
                </a:solidFill>
              </a:rPr>
              <a:t>0.2x31 </a:t>
            </a:r>
            <a:r>
              <a:rPr lang="en-US" sz="2600" b="1" dirty="0"/>
              <a:t>observations= </a:t>
            </a:r>
            <a:r>
              <a:rPr lang="en-US" sz="2600" b="1" dirty="0">
                <a:solidFill>
                  <a:srgbClr val="FF0000"/>
                </a:solidFill>
              </a:rPr>
              <a:t>6.2observation</a:t>
            </a:r>
          </a:p>
        </p:txBody>
      </p:sp>
      <p:sp>
        <p:nvSpPr>
          <p:cNvPr id="348170" name="Rectangle 4"/>
          <p:cNvSpPr>
            <a:spLocks noChangeArrowheads="1"/>
          </p:cNvSpPr>
          <p:nvPr/>
        </p:nvSpPr>
        <p:spPr bwMode="auto">
          <a:xfrm>
            <a:off x="457200" y="1524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sz="2800" b="1" u="sng" dirty="0">
                <a:solidFill>
                  <a:srgbClr val="FF0000"/>
                </a:solidFill>
              </a:rPr>
              <a:t>Calculation of percentile value</a:t>
            </a:r>
          </a:p>
        </p:txBody>
      </p:sp>
      <p:sp>
        <p:nvSpPr>
          <p:cNvPr id="348171" name="AutoShape 10"/>
          <p:cNvSpPr>
            <a:spLocks noChangeArrowheads="1"/>
          </p:cNvSpPr>
          <p:nvPr/>
        </p:nvSpPr>
        <p:spPr bwMode="auto">
          <a:xfrm>
            <a:off x="7239000" y="6096000"/>
            <a:ext cx="1585913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8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DD3B74-58B0-445E-9449-2A9B32BC93EA}" type="slidenum">
              <a:rPr lang="ar-SA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860032" y="4077072"/>
            <a:ext cx="1887132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7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963231-05FF-4D9F-A2E6-7DBC30AA644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91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41D3248-3D1C-4DCB-881C-C2B559274CFD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9188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9190" name="Rectangle 5"/>
          <p:cNvSpPr>
            <a:spLocks noChangeArrowheads="1"/>
          </p:cNvSpPr>
          <p:nvPr/>
        </p:nvSpPr>
        <p:spPr bwMode="auto">
          <a:xfrm>
            <a:off x="304800" y="762000"/>
            <a:ext cx="8839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9191" name="Rectangle 5"/>
          <p:cNvSpPr>
            <a:spLocks noChangeArrowheads="1"/>
          </p:cNvSpPr>
          <p:nvPr/>
        </p:nvSpPr>
        <p:spPr bwMode="auto">
          <a:xfrm>
            <a:off x="0" y="2590800"/>
            <a:ext cx="8839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0"/>
            <a:r>
              <a:rPr lang="en-US" b="1">
                <a:solidFill>
                  <a:srgbClr val="009999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  <a:p>
            <a:pPr marL="342900" indent="-342900" rtl="0"/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304800" y="1066800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The 6th value is 3303 g</a:t>
            </a:r>
          </a:p>
          <a:p>
            <a:r>
              <a:rPr lang="en-US" sz="2800" b="1" dirty="0"/>
              <a:t>the 7th value is 3388 g</a:t>
            </a:r>
          </a:p>
        </p:txBody>
      </p:sp>
      <p:sp>
        <p:nvSpPr>
          <p:cNvPr id="349193" name="Rectangle 4"/>
          <p:cNvSpPr>
            <a:spLocks noChangeArrowheads="1"/>
          </p:cNvSpPr>
          <p:nvPr/>
        </p:nvSpPr>
        <p:spPr bwMode="auto">
          <a:xfrm>
            <a:off x="4114800" y="12954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 difference </a:t>
            </a:r>
            <a:r>
              <a:rPr lang="en-US" sz="2800" b="1" dirty="0" smtClean="0"/>
              <a:t>of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0" y="1965325"/>
            <a:ext cx="502920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99"/>
                </a:solidFill>
                <a:cs typeface="Arial" charset="0"/>
              </a:rPr>
              <a:t>the birth weight of 30 infants which we put in ascending order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.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2860    2994   3193    3266    3287</a:t>
            </a:r>
            <a:r>
              <a:rPr lang="en-US" sz="2400" b="1" dirty="0">
                <a:solidFill>
                  <a:srgbClr val="996600"/>
                </a:solidFill>
                <a:cs typeface="Arial" charset="0"/>
              </a:rPr>
              <a:t>   </a:t>
            </a:r>
            <a:r>
              <a:rPr lang="en-US" sz="2400" b="1" dirty="0">
                <a:cs typeface="Arial" charset="0"/>
              </a:rPr>
              <a:t>3303</a:t>
            </a:r>
            <a:r>
              <a:rPr lang="en-US" sz="2400" b="1" dirty="0">
                <a:ln>
                  <a:solidFill>
                    <a:srgbClr val="00B0F0"/>
                  </a:solidFill>
                </a:ln>
                <a:cs typeface="Arial" charset="0"/>
              </a:rPr>
              <a:t>    </a:t>
            </a:r>
            <a:r>
              <a:rPr lang="en-US" sz="2400" b="1" dirty="0">
                <a:cs typeface="Arial" charset="0"/>
              </a:rPr>
              <a:t>3388 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304800" y="2209800"/>
            <a:ext cx="3505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20th percentile is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3303 + 0.2 of 85 </a:t>
            </a:r>
            <a:r>
              <a:rPr lang="en-US" sz="2800" b="1" dirty="0"/>
              <a:t>g </a:t>
            </a:r>
          </a:p>
          <a:p>
            <a:r>
              <a:rPr lang="en-US" sz="2800" b="1" dirty="0"/>
              <a:t>    which is </a:t>
            </a:r>
          </a:p>
          <a:p>
            <a:r>
              <a:rPr lang="en-US" sz="2600" b="1" dirty="0"/>
              <a:t>3303g </a:t>
            </a:r>
            <a:r>
              <a:rPr lang="en-US" sz="2600" b="1" dirty="0" smtClean="0"/>
              <a:t>+                   = </a:t>
            </a:r>
            <a:endParaRPr lang="en-US" sz="2600" b="1" dirty="0"/>
          </a:p>
          <a:p>
            <a:r>
              <a:rPr lang="en-US" sz="2600" b="1" dirty="0"/>
              <a:t>=3303g+17g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= </a:t>
            </a:r>
            <a:r>
              <a:rPr lang="en-US" sz="2600" b="1" dirty="0" smtClean="0">
                <a:solidFill>
                  <a:srgbClr val="0070C0"/>
                </a:solidFill>
              </a:rPr>
              <a:t>3320  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381000" y="5013325"/>
            <a:ext cx="7467600" cy="923330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err="1">
                <a:solidFill>
                  <a:srgbClr val="000000"/>
                </a:solidFill>
              </a:rPr>
              <a:t>pth</a:t>
            </a:r>
            <a:r>
              <a:rPr lang="en-US" sz="26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 the </a:t>
            </a:r>
            <a:r>
              <a:rPr lang="en-US" sz="2600" b="1" u="sng" dirty="0">
                <a:solidFill>
                  <a:srgbClr val="000000"/>
                </a:solidFill>
              </a:rPr>
              <a:t>value</a:t>
            </a:r>
            <a:r>
              <a:rPr lang="en-US" sz="2600" b="1" dirty="0">
                <a:solidFill>
                  <a:srgbClr val="000000"/>
                </a:solidFill>
              </a:rPr>
              <a:t> in the p/100 (n+1) </a:t>
            </a:r>
            <a:r>
              <a:rPr lang="en-US" sz="2600" b="1" dirty="0" err="1">
                <a:solidFill>
                  <a:srgbClr val="000000"/>
                </a:solidFill>
              </a:rPr>
              <a:t>th</a:t>
            </a:r>
            <a:r>
              <a:rPr lang="en-US" sz="2600" b="1" dirty="0">
                <a:solidFill>
                  <a:srgbClr val="000000"/>
                </a:solidFill>
              </a:rPr>
              <a:t>  position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9197" name="Rectangle 4"/>
          <p:cNvSpPr>
            <a:spLocks noChangeArrowheads="1"/>
          </p:cNvSpPr>
          <p:nvPr/>
        </p:nvSpPr>
        <p:spPr bwMode="auto">
          <a:xfrm>
            <a:off x="228600" y="228600"/>
            <a:ext cx="480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rtl="0"/>
            <a:r>
              <a:rPr lang="en-US" sz="2600" b="1" u="sng" dirty="0" smtClean="0">
                <a:solidFill>
                  <a:srgbClr val="002060"/>
                </a:solidFill>
              </a:rPr>
              <a:t>Cont. ..</a:t>
            </a:r>
            <a:r>
              <a:rPr lang="en-US" sz="2000" b="1" u="sng" dirty="0" smtClean="0">
                <a:solidFill>
                  <a:srgbClr val="002060"/>
                </a:solidFill>
              </a:rPr>
              <a:t>Calculation </a:t>
            </a:r>
            <a:r>
              <a:rPr lang="en-US" sz="2000" b="1" u="sng" dirty="0">
                <a:solidFill>
                  <a:srgbClr val="002060"/>
                </a:solidFill>
              </a:rPr>
              <a:t>of percentile value</a:t>
            </a:r>
          </a:p>
        </p:txBody>
      </p:sp>
      <p:sp>
        <p:nvSpPr>
          <p:cNvPr id="349198" name="AutoShape 14"/>
          <p:cNvSpPr>
            <a:spLocks noChangeArrowheads="1"/>
          </p:cNvSpPr>
          <p:nvPr/>
        </p:nvSpPr>
        <p:spPr bwMode="auto">
          <a:xfrm>
            <a:off x="7556306" y="6105308"/>
            <a:ext cx="1585912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9199" name="Rectangle 17"/>
          <p:cNvSpPr>
            <a:spLocks noChangeArrowheads="1"/>
          </p:cNvSpPr>
          <p:nvPr/>
        </p:nvSpPr>
        <p:spPr bwMode="auto">
          <a:xfrm>
            <a:off x="3459164" y="5960130"/>
            <a:ext cx="4302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dirty="0"/>
              <a:t>Similarly we could calculate</a:t>
            </a:r>
          </a:p>
        </p:txBody>
      </p:sp>
      <p:sp>
        <p:nvSpPr>
          <p:cNvPr id="349201" name="Rounded Rectangle 16"/>
          <p:cNvSpPr>
            <a:spLocks noChangeArrowheads="1"/>
          </p:cNvSpPr>
          <p:nvPr/>
        </p:nvSpPr>
        <p:spPr bwMode="auto">
          <a:xfrm>
            <a:off x="3832122" y="3096255"/>
            <a:ext cx="1675981" cy="36004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92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C339EE-01A1-45EE-9690-2DC11FE1908B}" type="slidenum">
              <a:rPr lang="ar-SA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1261" y="1252855"/>
            <a:ext cx="1177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85 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345620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0.2x 85 g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528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7/5/2022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8268" y="2844224"/>
            <a:ext cx="1136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</a:t>
            </a:r>
            <a:endParaRPr lang="en-MY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16730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3DDA88-03A0-42DD-9892-02E3BEA66FF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0212" name="Rectangle 2"/>
          <p:cNvSpPr>
            <a:spLocks noChangeArrowheads="1"/>
          </p:cNvSpPr>
          <p:nvPr/>
        </p:nvSpPr>
        <p:spPr bwMode="auto">
          <a:xfrm>
            <a:off x="346511" y="563086"/>
            <a:ext cx="8322568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rtl="0"/>
            <a:r>
              <a:rPr lang="en-US" sz="2800" b="1" dirty="0" smtClean="0"/>
              <a:t>      </a:t>
            </a:r>
            <a:r>
              <a:rPr lang="en-US" sz="2600" b="1" u="sng" dirty="0" smtClean="0"/>
              <a:t>the </a:t>
            </a:r>
            <a:r>
              <a:rPr lang="en-US" sz="2600" b="1" u="sng" dirty="0" smtClean="0">
                <a:solidFill>
                  <a:srgbClr val="FF0000"/>
                </a:solidFill>
              </a:rPr>
              <a:t>deciles</a:t>
            </a:r>
            <a:r>
              <a:rPr lang="en-US" sz="2600" b="1" u="sng" dirty="0" smtClean="0"/>
              <a:t> </a:t>
            </a:r>
          </a:p>
          <a:p>
            <a:pPr marL="342900" indent="-342900" rtl="0"/>
            <a:r>
              <a:rPr lang="en-US" sz="2800" b="1" dirty="0" smtClean="0"/>
              <a:t>which subdivide the data values </a:t>
            </a:r>
          </a:p>
          <a:p>
            <a:pPr marL="342900" indent="-342900" rtl="0"/>
            <a:r>
              <a:rPr lang="en-US" sz="2800" b="1" dirty="0" smtClean="0">
                <a:solidFill>
                  <a:srgbClr val="FF0000"/>
                </a:solidFill>
              </a:rPr>
              <a:t>into 10 </a:t>
            </a:r>
            <a:r>
              <a:rPr lang="en-US" sz="2800" b="1" dirty="0" smtClean="0"/>
              <a:t>(not 100 )equal division, </a:t>
            </a:r>
          </a:p>
          <a:p>
            <a:pPr marL="342900" indent="-342900" rtl="0"/>
            <a:r>
              <a:rPr lang="en-US" sz="2800" b="1" dirty="0" smtClean="0"/>
              <a:t>             </a:t>
            </a:r>
            <a:r>
              <a:rPr lang="en-US" sz="2800" b="1" dirty="0"/>
              <a:t>and </a:t>
            </a:r>
            <a:endParaRPr lang="en-US" sz="2800" b="1" u="sng" dirty="0"/>
          </a:p>
          <a:p>
            <a:pPr marL="342900" indent="-342900" rtl="0"/>
            <a:r>
              <a:rPr lang="en-US" sz="2800" b="1" u="sng" dirty="0" smtClean="0"/>
              <a:t>   </a:t>
            </a:r>
            <a:r>
              <a:rPr lang="en-US" sz="2800" b="1" u="sng" dirty="0" smtClean="0">
                <a:solidFill>
                  <a:srgbClr val="FF0000"/>
                </a:solidFill>
              </a:rPr>
              <a:t>Quintiles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342900" indent="-342900" rtl="0"/>
            <a:r>
              <a:rPr lang="en-US" sz="2800" b="1" dirty="0"/>
              <a:t> which sub-divide the values into</a:t>
            </a:r>
          </a:p>
          <a:p>
            <a:pPr marL="342900" indent="-342900" rtl="0"/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five equal </a:t>
            </a:r>
            <a:r>
              <a:rPr lang="en-US" sz="2800" b="1" dirty="0" smtClean="0"/>
              <a:t>–sized groups </a:t>
            </a:r>
          </a:p>
          <a:p>
            <a:pPr marL="342900" indent="-342900" rtl="0"/>
            <a:r>
              <a:rPr lang="en-US" sz="2800" b="1" dirty="0" smtClean="0"/>
              <a:t>Collectively </a:t>
            </a:r>
            <a:r>
              <a:rPr lang="en-US" sz="2800" b="1" dirty="0"/>
              <a:t>we call</a:t>
            </a:r>
          </a:p>
          <a:p>
            <a:pPr marL="342900" indent="-342900" rtl="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800" b="1" dirty="0"/>
              <a:t> percentiles,</a:t>
            </a:r>
          </a:p>
          <a:p>
            <a:pPr marL="342900" indent="-34290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err="1" smtClean="0"/>
              <a:t>deciles</a:t>
            </a:r>
            <a:r>
              <a:rPr lang="en-US" b="1" dirty="0" err="1"/>
              <a:t>divide</a:t>
            </a:r>
            <a:r>
              <a:rPr lang="en-US" b="1" dirty="0"/>
              <a:t> the sorted data into ten equal parts, so that each part represents 1/10 of the sample or population</a:t>
            </a:r>
            <a:r>
              <a:rPr lang="en-US" dirty="0"/>
              <a:t>. 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</a:p>
          <a:p>
            <a:pPr marL="342900" indent="-342900" rtl="0">
              <a:buClr>
                <a:srgbClr val="009999"/>
              </a:buClr>
              <a:buFont typeface="Wingdings" pitchFamily="2" charset="2"/>
              <a:buChar char="v"/>
            </a:pPr>
            <a:r>
              <a:rPr lang="en-US" sz="2800" b="1" dirty="0"/>
              <a:t>quintiles                </a:t>
            </a:r>
          </a:p>
          <a:p>
            <a:pPr marL="342900" indent="-342900" rtl="0"/>
            <a:r>
              <a:rPr lang="en-US" sz="2600" b="1" dirty="0"/>
              <a:t> </a:t>
            </a:r>
            <a:endParaRPr lang="en-US" sz="2600" b="1" i="1" dirty="0"/>
          </a:p>
        </p:txBody>
      </p:sp>
      <p:sp>
        <p:nvSpPr>
          <p:cNvPr id="350213" name="Rectangle 3"/>
          <p:cNvSpPr>
            <a:spLocks noChangeArrowheads="1"/>
          </p:cNvSpPr>
          <p:nvPr/>
        </p:nvSpPr>
        <p:spPr bwMode="auto">
          <a:xfrm>
            <a:off x="58804" y="388402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000" b="1" u="sng" dirty="0"/>
              <a:t>cont. </a:t>
            </a:r>
            <a:r>
              <a:rPr lang="en-US" sz="2000" b="1" u="sng" dirty="0" smtClean="0"/>
              <a:t>……Calculation </a:t>
            </a:r>
            <a:r>
              <a:rPr lang="en-US" sz="2000" b="1" u="sng" dirty="0"/>
              <a:t>of percentile </a:t>
            </a:r>
            <a:r>
              <a:rPr lang="en-US" sz="2000" b="1" u="sng" dirty="0" smtClean="0"/>
              <a:t>value</a:t>
            </a:r>
            <a:endParaRPr lang="en-US" sz="2000" b="1" u="sn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1591" y="-44496"/>
            <a:ext cx="3672409" cy="181588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the birth weight of 30 infants which we put in ascending order.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2860    2994   3193    3266    3287    3303    3388  3399  3400   3421    3447    3508  3541   3594   3613   3615    3650    3666     3710    3798   3800 3886    3896    4006    4010     4090    4094   4200   4206    4490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350215" name="AutoShape 6"/>
          <p:cNvSpPr>
            <a:spLocks noChangeArrowheads="1"/>
          </p:cNvSpPr>
          <p:nvPr/>
        </p:nvSpPr>
        <p:spPr bwMode="auto">
          <a:xfrm>
            <a:off x="7558088" y="6096000"/>
            <a:ext cx="1585912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0216" name="Rectangle 6"/>
          <p:cNvSpPr>
            <a:spLocks noChangeArrowheads="1"/>
          </p:cNvSpPr>
          <p:nvPr/>
        </p:nvSpPr>
        <p:spPr bwMode="auto">
          <a:xfrm>
            <a:off x="3048000" y="4724400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n-tiles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0218" name="Rectangle 12"/>
          <p:cNvSpPr>
            <a:spLocks noChangeArrowheads="1"/>
          </p:cNvSpPr>
          <p:nvPr/>
        </p:nvSpPr>
        <p:spPr bwMode="auto">
          <a:xfrm>
            <a:off x="2195736" y="5836763"/>
            <a:ext cx="5976664" cy="923330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err="1">
                <a:solidFill>
                  <a:srgbClr val="000000"/>
                </a:solidFill>
              </a:rPr>
              <a:t>pth</a:t>
            </a:r>
            <a:r>
              <a:rPr lang="en-US" sz="26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 the </a:t>
            </a:r>
            <a:r>
              <a:rPr lang="en-US" sz="2600" b="1" u="sng" dirty="0">
                <a:solidFill>
                  <a:srgbClr val="000000"/>
                </a:solidFill>
              </a:rPr>
              <a:t>value</a:t>
            </a:r>
            <a:r>
              <a:rPr lang="en-US" sz="2600" b="1" dirty="0">
                <a:solidFill>
                  <a:srgbClr val="000000"/>
                </a:solidFill>
              </a:rPr>
              <a:t> in the p/100 (n+1) </a:t>
            </a:r>
            <a:r>
              <a:rPr lang="en-US" sz="2600" b="1" dirty="0" err="1">
                <a:solidFill>
                  <a:srgbClr val="000000"/>
                </a:solidFill>
              </a:rPr>
              <a:t>th</a:t>
            </a:r>
            <a:r>
              <a:rPr lang="en-US" sz="2600" b="1" dirty="0">
                <a:solidFill>
                  <a:srgbClr val="000000"/>
                </a:solidFill>
              </a:rPr>
              <a:t>  position.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02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DEF4F5-0FEB-4822-A994-BF0B381C4044}" type="slidenum">
              <a:rPr lang="ar-SA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536F6E-4068-4321-ADF2-C86543C7D241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1235" name="Rectangle 2"/>
          <p:cNvSpPr>
            <a:spLocks noChangeArrowheads="1"/>
          </p:cNvSpPr>
          <p:nvPr/>
        </p:nvSpPr>
        <p:spPr bwMode="auto">
          <a:xfrm>
            <a:off x="304800" y="379403"/>
            <a:ext cx="85344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Interquartile rang  (i q r</a:t>
            </a:r>
            <a:r>
              <a:rPr lang="en-US" sz="2800" b="1" u="sng" dirty="0" smtClean="0">
                <a:solidFill>
                  <a:srgbClr val="FF0000"/>
                </a:solidFill>
              </a:rPr>
              <a:t>).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/>
              <a:t>One solution to the problem of the sensitivity</a:t>
            </a:r>
          </a:p>
          <a:p>
            <a:r>
              <a:rPr lang="en-US" sz="2800" b="1" dirty="0"/>
              <a:t> to extreme value  (outlier) is to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rtl="0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</a:rPr>
              <a:t>chop the quarter(25 percent</a:t>
            </a:r>
            <a:r>
              <a:rPr lang="en-US" sz="2800" b="1" dirty="0"/>
              <a:t>) of the values of </a:t>
            </a:r>
            <a:r>
              <a:rPr lang="en-US" sz="2800" b="1" dirty="0">
                <a:solidFill>
                  <a:srgbClr val="FF0000"/>
                </a:solidFill>
              </a:rPr>
              <a:t>both ends</a:t>
            </a:r>
            <a:r>
              <a:rPr lang="en-US" sz="2800" b="1" dirty="0"/>
              <a:t> of the distribution </a:t>
            </a:r>
          </a:p>
          <a:p>
            <a:pPr rtl="0">
              <a:buFont typeface="Wingdings" pitchFamily="2" charset="2"/>
              <a:buNone/>
            </a:pPr>
            <a:r>
              <a:rPr lang="en-US" sz="2800" b="1" dirty="0"/>
              <a:t>      (which </a:t>
            </a:r>
            <a:r>
              <a:rPr lang="en-US" sz="2800" b="1" dirty="0">
                <a:solidFill>
                  <a:srgbClr val="0070C0"/>
                </a:solidFill>
              </a:rPr>
              <a:t>removes </a:t>
            </a:r>
            <a:r>
              <a:rPr lang="en-US" sz="2800" b="1" dirty="0"/>
              <a:t>any troublesome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u="sng" dirty="0">
                <a:solidFill>
                  <a:srgbClr val="0070C0"/>
                </a:solidFill>
              </a:rPr>
              <a:t>outliers</a:t>
            </a:r>
            <a:r>
              <a:rPr lang="en-US" sz="2800" b="1" dirty="0"/>
              <a:t>) </a:t>
            </a:r>
          </a:p>
          <a:p>
            <a:pPr rtl="0">
              <a:buFont typeface="Wingdings" pitchFamily="2" charset="2"/>
              <a:buNone/>
            </a:pPr>
            <a:endParaRPr lang="en-US" sz="2800" b="1" dirty="0"/>
          </a:p>
          <a:p>
            <a:pPr rtl="0">
              <a:buFont typeface="Wingdings" pitchFamily="2" charset="2"/>
              <a:buNone/>
            </a:pPr>
            <a:r>
              <a:rPr lang="en-US" sz="2800" b="1" dirty="0">
                <a:solidFill>
                  <a:srgbClr val="0070C0"/>
                </a:solidFill>
              </a:rPr>
              <a:t>then measure the range of the remaining values </a:t>
            </a:r>
          </a:p>
          <a:p>
            <a:pPr rtl="0">
              <a:buFont typeface="Wingdings" pitchFamily="2" charset="2"/>
              <a:buNone/>
            </a:pPr>
            <a:endParaRPr lang="en-US" sz="2800" b="1" dirty="0"/>
          </a:p>
          <a:p>
            <a:pPr rtl="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b="1" dirty="0"/>
              <a:t>this distance is called </a:t>
            </a:r>
          </a:p>
          <a:p>
            <a:pPr rtl="0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interquartile range or i q r 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rtl="0">
              <a:buFont typeface="Wingdings" pitchFamily="2" charset="2"/>
              <a:buChar char="q"/>
            </a:pP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51236" name="AutoShape 4"/>
          <p:cNvSpPr>
            <a:spLocks noChangeArrowheads="1"/>
          </p:cNvSpPr>
          <p:nvPr/>
        </p:nvSpPr>
        <p:spPr bwMode="auto">
          <a:xfrm>
            <a:off x="6781800" y="61722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12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1C9B61-9D2D-472E-9CE6-38C678FB8B1C}" type="slidenum">
              <a:rPr lang="ar-SA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A860DA-01E2-4D33-8DE4-8C62CBF086D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2260" name="Rectangle 3"/>
          <p:cNvSpPr>
            <a:spLocks noChangeArrowheads="1"/>
          </p:cNvSpPr>
          <p:nvPr/>
        </p:nvSpPr>
        <p:spPr bwMode="auto">
          <a:xfrm>
            <a:off x="506194" y="1447796"/>
            <a:ext cx="3962400" cy="1692771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first </a:t>
            </a:r>
            <a:r>
              <a:rPr lang="en-US" sz="2600" b="1" dirty="0" err="1">
                <a:solidFill>
                  <a:srgbClr val="0070C0"/>
                </a:solidFill>
              </a:rPr>
              <a:t>quarantile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882A1A"/>
                </a:solidFill>
              </a:rPr>
              <a:t>( </a:t>
            </a:r>
            <a:r>
              <a:rPr lang="en-US" sz="2600" b="1" dirty="0">
                <a:solidFill>
                  <a:srgbClr val="882A1A"/>
                </a:solidFill>
              </a:rPr>
              <a:t>Q1)</a:t>
            </a:r>
            <a:endParaRPr lang="en-US" sz="2600" dirty="0">
              <a:solidFill>
                <a:srgbClr val="882A1A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The value which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  <a:p>
            <a:r>
              <a:rPr lang="en-US" sz="2600" b="1" dirty="0">
                <a:solidFill>
                  <a:srgbClr val="000066"/>
                </a:solidFill>
              </a:rPr>
              <a:t>cuts off the </a:t>
            </a:r>
            <a:r>
              <a:rPr lang="en-US" sz="2600" b="1" u="sng" dirty="0">
                <a:solidFill>
                  <a:srgbClr val="FF0000"/>
                </a:solidFill>
              </a:rPr>
              <a:t>bottom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25 </a:t>
            </a:r>
            <a:r>
              <a:rPr lang="en-US" sz="2600" b="1" dirty="0">
                <a:solidFill>
                  <a:srgbClr val="0070C0"/>
                </a:solidFill>
              </a:rPr>
              <a:t>percent of values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endParaRPr lang="en-US" sz="2600" b="1" dirty="0">
              <a:solidFill>
                <a:srgbClr val="FFC000"/>
              </a:solidFill>
            </a:endParaRPr>
          </a:p>
        </p:txBody>
      </p:sp>
      <p:sp>
        <p:nvSpPr>
          <p:cNvPr id="352261" name="Rectangle 4"/>
          <p:cNvSpPr>
            <a:spLocks noChangeArrowheads="1"/>
          </p:cNvSpPr>
          <p:nvPr/>
        </p:nvSpPr>
        <p:spPr bwMode="auto">
          <a:xfrm>
            <a:off x="4644008" y="1447800"/>
            <a:ext cx="4271392" cy="1692771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third  </a:t>
            </a:r>
            <a:r>
              <a:rPr lang="en-US" sz="2600" b="1" dirty="0" err="1">
                <a:solidFill>
                  <a:srgbClr val="0070C0"/>
                </a:solidFill>
              </a:rPr>
              <a:t>quarantile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0066"/>
                </a:solidFill>
              </a:rPr>
              <a:t>(</a:t>
            </a:r>
            <a:r>
              <a:rPr lang="en-US" sz="2600" b="1" dirty="0">
                <a:solidFill>
                  <a:srgbClr val="000066"/>
                </a:solidFill>
              </a:rPr>
              <a:t>Q3)</a:t>
            </a:r>
            <a:endParaRPr lang="en-US" sz="2600" dirty="0">
              <a:solidFill>
                <a:srgbClr val="000066"/>
              </a:solidFill>
            </a:endParaRPr>
          </a:p>
          <a:p>
            <a:r>
              <a:rPr lang="en-US" sz="2600" b="1" dirty="0">
                <a:solidFill>
                  <a:srgbClr val="006600"/>
                </a:solidFill>
              </a:rPr>
              <a:t>The value which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  <a:p>
            <a:r>
              <a:rPr lang="en-US" sz="2600" b="1" dirty="0">
                <a:solidFill>
                  <a:srgbClr val="000066"/>
                </a:solidFill>
              </a:rPr>
              <a:t>cuts off the </a:t>
            </a:r>
            <a:r>
              <a:rPr lang="en-US" sz="2600" b="1" u="sng" dirty="0">
                <a:solidFill>
                  <a:srgbClr val="FF0000"/>
                </a:solidFill>
              </a:rPr>
              <a:t>top 25 </a:t>
            </a:r>
            <a:r>
              <a:rPr lang="en-US" sz="2600" b="1" dirty="0">
                <a:solidFill>
                  <a:srgbClr val="0070C0"/>
                </a:solidFill>
              </a:rPr>
              <a:t>percent of values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52262" name="Rectangle 5"/>
          <p:cNvSpPr>
            <a:spLocks noChangeArrowheads="1"/>
          </p:cNvSpPr>
          <p:nvPr/>
        </p:nvSpPr>
        <p:spPr bwMode="auto">
          <a:xfrm>
            <a:off x="304800" y="2286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Calculation of </a:t>
            </a:r>
            <a:r>
              <a:rPr lang="en-US" sz="2800" b="1" u="sng" dirty="0" err="1">
                <a:solidFill>
                  <a:srgbClr val="FF0000"/>
                </a:solidFill>
              </a:rPr>
              <a:t>iqr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600" b="1" dirty="0">
                <a:solidFill>
                  <a:srgbClr val="0070C0"/>
                </a:solidFill>
              </a:rPr>
              <a:t>To calculate </a:t>
            </a:r>
            <a:r>
              <a:rPr lang="en-US" sz="2600" b="1" dirty="0" err="1">
                <a:solidFill>
                  <a:srgbClr val="0070C0"/>
                </a:solidFill>
              </a:rPr>
              <a:t>iqr</a:t>
            </a:r>
            <a:r>
              <a:rPr lang="en-US" sz="2600" b="1" dirty="0">
                <a:solidFill>
                  <a:srgbClr val="0070C0"/>
                </a:solidFill>
              </a:rPr>
              <a:t> we need to determine two values</a:t>
            </a:r>
          </a:p>
        </p:txBody>
      </p:sp>
      <p:sp>
        <p:nvSpPr>
          <p:cNvPr id="352263" name="Rectangle 6"/>
          <p:cNvSpPr>
            <a:spLocks noChangeArrowheads="1"/>
          </p:cNvSpPr>
          <p:nvPr/>
        </p:nvSpPr>
        <p:spPr bwMode="auto">
          <a:xfrm>
            <a:off x="662552" y="3354012"/>
            <a:ext cx="7361695" cy="492443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</a:rPr>
              <a:t>The interquartile range is then written as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>
                <a:solidFill>
                  <a:srgbClr val="882A1A"/>
                </a:solidFill>
              </a:rPr>
              <a:t>(</a:t>
            </a:r>
            <a:r>
              <a:rPr lang="en-US" sz="2600" b="1" dirty="0">
                <a:solidFill>
                  <a:srgbClr val="882A1A"/>
                </a:solidFill>
              </a:rPr>
              <a:t>Q1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>
                <a:solidFill>
                  <a:srgbClr val="006600"/>
                </a:solidFill>
              </a:rPr>
              <a:t>to </a:t>
            </a:r>
            <a:r>
              <a:rPr lang="en-US" sz="2600" b="1" dirty="0">
                <a:solidFill>
                  <a:srgbClr val="000066"/>
                </a:solidFill>
              </a:rPr>
              <a:t>Q3</a:t>
            </a:r>
            <a:r>
              <a:rPr lang="en-US" sz="260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43556" y="4077072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birth weight of 30 infants which we put in ascending order.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2860    2994   3193    3266    3287    3303    </a:t>
            </a:r>
            <a:r>
              <a:rPr lang="en-US" sz="2000" b="1" dirty="0">
                <a:cs typeface="Arial" charset="0"/>
              </a:rPr>
              <a:t>3388  3399 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3400   3421    3447    3508  3541   3594   3613   3615    3650    3666     3710    3798   3800 3886   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3896    4006   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4010     4090    4094   4200   4206    4490</a:t>
            </a:r>
          </a:p>
        </p:txBody>
      </p:sp>
      <p:sp>
        <p:nvSpPr>
          <p:cNvPr id="352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4A26FE-4878-47CF-9817-3114E0242CCE}" type="slidenum">
              <a:rPr lang="ar-SA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66" y="4077072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31X 0.25  </a:t>
            </a:r>
            <a:r>
              <a:rPr lang="en-US" sz="2800" b="1" dirty="0" smtClean="0"/>
              <a:t>= </a:t>
            </a:r>
            <a:r>
              <a:rPr lang="en-US" sz="2800" b="1" dirty="0"/>
              <a:t>7.75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" y="5153413"/>
            <a:ext cx="2616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51023" y="4600292"/>
            <a:ext cx="1346448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7" y="5301208"/>
            <a:ext cx="150413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2"/>
          <p:cNvSpPr>
            <a:spLocks noChangeArrowheads="1"/>
          </p:cNvSpPr>
          <p:nvPr/>
        </p:nvSpPr>
        <p:spPr bwMode="auto">
          <a:xfrm>
            <a:off x="353113" y="1531550"/>
            <a:ext cx="2850735" cy="1323439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dirty="0">
                <a:solidFill>
                  <a:srgbClr val="0070C0"/>
                </a:solidFill>
              </a:rPr>
              <a:t>with the BW  data  </a:t>
            </a:r>
          </a:p>
          <a:p>
            <a:pPr rtl="0"/>
            <a:r>
              <a:rPr lang="en-US" sz="2600" dirty="0">
                <a:solidFill>
                  <a:srgbClr val="0070C0"/>
                </a:solidFill>
              </a:rPr>
              <a:t>Q1= 3396.25g and</a:t>
            </a:r>
          </a:p>
          <a:p>
            <a:pPr rtl="0"/>
            <a:r>
              <a:rPr lang="en-US" sz="2600" dirty="0">
                <a:solidFill>
                  <a:srgbClr val="0070C0"/>
                </a:solidFill>
              </a:rPr>
              <a:t> Q3 = 3923.50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996952"/>
            <a:ext cx="8735888" cy="2563813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the birth weight of 30 infants which we put in ascending order.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 2860    2994   3193    3266    3287    3303    </a:t>
            </a:r>
            <a:r>
              <a:rPr lang="en-US" sz="2600" b="1" dirty="0">
                <a:solidFill>
                  <a:srgbClr val="CC0099"/>
                </a:solidFill>
                <a:cs typeface="Arial" charset="0"/>
              </a:rPr>
              <a:t>3388  </a:t>
            </a:r>
            <a:r>
              <a:rPr lang="en-US" sz="2600" b="1" dirty="0" smtClean="0">
                <a:solidFill>
                  <a:srgbClr val="CC0099"/>
                </a:solidFill>
                <a:cs typeface="Arial" charset="0"/>
              </a:rPr>
              <a:t>  3399  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3400   3421    3447    3508  3541   3594   3613  3615  3650    3666     3710    3798   3800 3886   </a:t>
            </a:r>
            <a:r>
              <a:rPr lang="en-US" sz="2600" b="1" dirty="0" smtClean="0">
                <a:solidFill>
                  <a:srgbClr val="00B0F0"/>
                </a:solidFill>
                <a:cs typeface="Arial" charset="0"/>
              </a:rPr>
              <a:t>3896      4006    </a:t>
            </a:r>
            <a:r>
              <a:rPr lang="en-US" sz="2600" b="1" dirty="0">
                <a:solidFill>
                  <a:srgbClr val="000000"/>
                </a:solidFill>
                <a:cs typeface="Arial" charset="0"/>
              </a:rPr>
              <a:t>4010     4090    4094   4200   4206    4490</a:t>
            </a:r>
          </a:p>
        </p:txBody>
      </p:sp>
      <p:sp>
        <p:nvSpPr>
          <p:cNvPr id="353285" name="AutoShape 4"/>
          <p:cNvSpPr>
            <a:spLocks noChangeArrowheads="1"/>
          </p:cNvSpPr>
          <p:nvPr/>
        </p:nvSpPr>
        <p:spPr bwMode="auto">
          <a:xfrm>
            <a:off x="7696200" y="6372225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3287" name="Rectangle 6"/>
          <p:cNvSpPr>
            <a:spLocks noChangeArrowheads="1"/>
          </p:cNvSpPr>
          <p:nvPr/>
        </p:nvSpPr>
        <p:spPr bwMode="auto">
          <a:xfrm>
            <a:off x="304800" y="188640"/>
            <a:ext cx="7467600" cy="892552"/>
          </a:xfrm>
          <a:prstGeom prst="rect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err="1">
                <a:solidFill>
                  <a:srgbClr val="000000"/>
                </a:solidFill>
              </a:rPr>
              <a:t>pth</a:t>
            </a:r>
            <a:r>
              <a:rPr lang="en-US" sz="26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 the value in the p/100 (n+1) </a:t>
            </a:r>
            <a:r>
              <a:rPr lang="en-US" sz="2600" b="1" dirty="0" err="1">
                <a:solidFill>
                  <a:srgbClr val="000000"/>
                </a:solidFill>
              </a:rPr>
              <a:t>th</a:t>
            </a:r>
            <a:r>
              <a:rPr lang="en-US" sz="2600" b="1" dirty="0">
                <a:solidFill>
                  <a:srgbClr val="000000"/>
                </a:solidFill>
              </a:rPr>
              <a:t>  position.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3288" name="Rectangle 7"/>
          <p:cNvSpPr>
            <a:spLocks noChangeArrowheads="1"/>
          </p:cNvSpPr>
          <p:nvPr/>
        </p:nvSpPr>
        <p:spPr bwMode="auto">
          <a:xfrm>
            <a:off x="813486" y="5560765"/>
            <a:ext cx="5520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 dirty="0"/>
              <a:t>Therefore </a:t>
            </a:r>
            <a:r>
              <a:rPr lang="en-US" sz="2600" b="1" dirty="0" err="1"/>
              <a:t>iqr</a:t>
            </a:r>
            <a:r>
              <a:rPr lang="en-US" sz="2600" b="1" dirty="0"/>
              <a:t> =    3369. 25 to 3923.50)g</a:t>
            </a:r>
          </a:p>
        </p:txBody>
      </p:sp>
      <p:sp>
        <p:nvSpPr>
          <p:cNvPr id="353289" name="Rectangle 8"/>
          <p:cNvSpPr>
            <a:spLocks noChangeArrowheads="1"/>
          </p:cNvSpPr>
          <p:nvPr/>
        </p:nvSpPr>
        <p:spPr bwMode="auto">
          <a:xfrm>
            <a:off x="1359767" y="6100223"/>
            <a:ext cx="472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the middle 50 percent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3203848" y="1196752"/>
            <a:ext cx="5760639" cy="1692771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7.75</a:t>
            </a:r>
            <a:r>
              <a:rPr lang="en-US" sz="2600" b="1" baseline="30000" dirty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  3399-3388=11x.75=8.25+3388= </a:t>
            </a:r>
            <a:r>
              <a:rPr lang="en-US" sz="2600" dirty="0" smtClean="0"/>
              <a:t>3396.25</a:t>
            </a:r>
          </a:p>
          <a:p>
            <a:pPr rtl="0"/>
            <a:r>
              <a:rPr lang="en-US" sz="2600" dirty="0" smtClean="0"/>
              <a:t>              0.75x </a:t>
            </a:r>
            <a:r>
              <a:rPr lang="en-US" sz="2600" dirty="0" smtClean="0"/>
              <a:t>31=</a:t>
            </a:r>
            <a:r>
              <a:rPr lang="en-US" sz="2600" b="1" dirty="0" smtClean="0">
                <a:solidFill>
                  <a:srgbClr val="00B0F0"/>
                </a:solidFill>
              </a:rPr>
              <a:t>23.25</a:t>
            </a:r>
            <a:r>
              <a:rPr lang="en-US" sz="26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2600" dirty="0" smtClean="0">
                <a:solidFill>
                  <a:srgbClr val="00B0F0"/>
                </a:solidFill>
              </a:rPr>
              <a:t> </a:t>
            </a:r>
          </a:p>
          <a:p>
            <a:pPr rtl="0"/>
            <a:r>
              <a:rPr lang="en-US" sz="2600" b="1" dirty="0" smtClean="0"/>
              <a:t>4006-3896=110x.25=27.5+3896=3923.5</a:t>
            </a:r>
            <a:endParaRPr lang="en-US" sz="2600" b="1" dirty="0"/>
          </a:p>
        </p:txBody>
      </p:sp>
      <p:sp>
        <p:nvSpPr>
          <p:cNvPr id="3532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75392F-1309-460A-ADEF-B0E51E1C0255}" type="slidenum">
              <a:rPr lang="ar-SA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6732240" y="4149080"/>
            <a:ext cx="411956" cy="150876"/>
          </a:xfrm>
          <a:prstGeom prst="flowChartTerminato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05283"/>
            <a:ext cx="360040" cy="21602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34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63AD3E-71E1-4FDA-9BAB-52D7DBF5E4D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4307" name="Rectangle 4"/>
          <p:cNvSpPr>
            <a:spLocks noChangeArrowheads="1"/>
          </p:cNvSpPr>
          <p:nvPr/>
        </p:nvSpPr>
        <p:spPr bwMode="auto">
          <a:xfrm>
            <a:off x="186292" y="751820"/>
            <a:ext cx="8534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result tell us that </a:t>
            </a:r>
          </a:p>
          <a:p>
            <a:r>
              <a:rPr lang="en-US" sz="2600" b="1" dirty="0"/>
              <a:t>the middle </a:t>
            </a:r>
            <a:r>
              <a:rPr lang="en-US" sz="2600" b="1" dirty="0">
                <a:solidFill>
                  <a:srgbClr val="FF0000"/>
                </a:solidFill>
              </a:rPr>
              <a:t>50 percent </a:t>
            </a:r>
            <a:r>
              <a:rPr lang="en-US" sz="2600" b="1" dirty="0"/>
              <a:t>of infant weighed</a:t>
            </a:r>
            <a:r>
              <a:rPr lang="en-US" sz="2600" dirty="0"/>
              <a:t> </a:t>
            </a:r>
          </a:p>
          <a:p>
            <a:r>
              <a:rPr lang="en-US" sz="2600" dirty="0"/>
              <a:t>         </a:t>
            </a:r>
            <a:r>
              <a:rPr lang="en-US" sz="2600" b="1" dirty="0"/>
              <a:t>between </a:t>
            </a:r>
            <a:r>
              <a:rPr lang="en-US" sz="2600" b="1" dirty="0">
                <a:solidFill>
                  <a:srgbClr val="FF0000"/>
                </a:solidFill>
              </a:rPr>
              <a:t>3396.25 and 3923.50 g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</a:p>
          <a:p>
            <a:pPr rtl="0">
              <a:buClr>
                <a:srgbClr val="66FF33"/>
              </a:buClr>
              <a:buFont typeface="Wingdings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The interquartile range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</a:p>
          <a:p>
            <a:pPr rtl="0">
              <a:buClr>
                <a:srgbClr val="66FF33"/>
              </a:buClr>
              <a:buFont typeface="Wingdings" pitchFamily="2" charset="2"/>
              <a:buNone/>
            </a:pPr>
            <a:r>
              <a:rPr lang="en-US" sz="2600" b="1" u="sng" dirty="0"/>
              <a:t>indicate</a:t>
            </a:r>
            <a:r>
              <a:rPr lang="en-US" sz="2600" u="sng" dirty="0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 b="1" dirty="0"/>
              <a:t>the spread of the middle 50%of the distribution,</a:t>
            </a:r>
            <a:r>
              <a:rPr lang="en-US" sz="2600" dirty="0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endParaRPr lang="en-US" sz="2600" dirty="0"/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together with the median </a:t>
            </a:r>
            <a:r>
              <a:rPr lang="en-US" sz="2600" b="1" dirty="0">
                <a:solidFill>
                  <a:srgbClr val="0070C0"/>
                </a:solidFill>
              </a:rPr>
              <a:t>is  useful </a:t>
            </a:r>
            <a:r>
              <a:rPr lang="en-US" sz="2600" b="1" dirty="0"/>
              <a:t>adjunct (accessory) to the range</a:t>
            </a:r>
            <a:r>
              <a:rPr lang="en-US" sz="2600" dirty="0"/>
              <a:t> </a:t>
            </a:r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endParaRPr lang="en-US" sz="2600" dirty="0"/>
          </a:p>
          <a:p>
            <a:pPr marL="457200" indent="-457200" rtl="0"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600" b="1" dirty="0"/>
              <a:t>it is </a:t>
            </a:r>
            <a:r>
              <a:rPr lang="en-US" sz="2600" b="1" dirty="0">
                <a:solidFill>
                  <a:srgbClr val="FF0000"/>
                </a:solidFill>
              </a:rPr>
              <a:t>less sensitive </a:t>
            </a:r>
            <a:r>
              <a:rPr lang="en-US" sz="2600" b="1" dirty="0"/>
              <a:t>to the </a:t>
            </a:r>
            <a:r>
              <a:rPr lang="en-US" sz="2600" b="1" dirty="0">
                <a:solidFill>
                  <a:srgbClr val="0070C0"/>
                </a:solidFill>
              </a:rPr>
              <a:t>size of the sample            </a:t>
            </a:r>
            <a:r>
              <a:rPr lang="en-US" sz="2600" b="1" dirty="0"/>
              <a:t>providing that  this is not too small</a:t>
            </a:r>
          </a:p>
        </p:txBody>
      </p:sp>
      <p:sp>
        <p:nvSpPr>
          <p:cNvPr id="354308" name="Rectangle 5"/>
          <p:cNvSpPr>
            <a:spLocks noChangeArrowheads="1"/>
          </p:cNvSpPr>
          <p:nvPr/>
        </p:nvSpPr>
        <p:spPr bwMode="auto">
          <a:xfrm>
            <a:off x="611560" y="490210"/>
            <a:ext cx="3314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800" b="1" u="sng" dirty="0">
                <a:solidFill>
                  <a:srgbClr val="0070C0"/>
                </a:solidFill>
              </a:rPr>
              <a:t>Calculation of </a:t>
            </a:r>
            <a:r>
              <a:rPr lang="en-US" sz="2800" b="1" u="sng" dirty="0" err="1">
                <a:solidFill>
                  <a:srgbClr val="0070C0"/>
                </a:solidFill>
              </a:rPr>
              <a:t>iqr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3543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108A8B-8F38-4696-9938-32C0948D8AFD}" type="slidenum">
              <a:rPr lang="ar-SA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943EC2-EAEA-44C9-9919-BCE2A7A404C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5332" name="Rectangle 3"/>
          <p:cNvSpPr>
            <a:spLocks noChangeArrowheads="1"/>
          </p:cNvSpPr>
          <p:nvPr/>
        </p:nvSpPr>
        <p:spPr bwMode="auto">
          <a:xfrm>
            <a:off x="362031" y="287685"/>
            <a:ext cx="8305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The interquartile </a:t>
            </a:r>
            <a:r>
              <a:rPr lang="en-US" sz="2600" b="1" dirty="0" smtClean="0"/>
              <a:t>range</a:t>
            </a:r>
          </a:p>
          <a:p>
            <a:r>
              <a:rPr lang="en-US" sz="2600" b="1" dirty="0" smtClean="0"/>
              <a:t>is </a:t>
            </a:r>
            <a:r>
              <a:rPr lang="en-US" sz="2600" b="1" dirty="0"/>
              <a:t>not affected either by</a:t>
            </a:r>
          </a:p>
          <a:p>
            <a:r>
              <a:rPr lang="en-US" sz="2600" b="1" dirty="0" smtClean="0"/>
              <a:t> </a:t>
            </a:r>
            <a:endParaRPr lang="en-US" sz="2600" b="1" dirty="0"/>
          </a:p>
          <a:p>
            <a:pPr algn="ctr"/>
            <a:r>
              <a:rPr lang="en-US" sz="2600" dirty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BUT </a:t>
            </a:r>
          </a:p>
          <a:p>
            <a:endParaRPr lang="en-US" sz="2600" b="1" dirty="0"/>
          </a:p>
          <a:p>
            <a:r>
              <a:rPr lang="en-US" sz="2600" b="1" dirty="0"/>
              <a:t>it </a:t>
            </a:r>
            <a:r>
              <a:rPr lang="en-US" sz="2600" b="1" dirty="0">
                <a:solidFill>
                  <a:schemeClr val="tx2"/>
                </a:solidFill>
              </a:rPr>
              <a:t>does not use all of the information in the data set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 since it ignores the bottom and top quarter of values</a:t>
            </a:r>
            <a:r>
              <a:rPr lang="en-US" sz="2800" b="1" dirty="0"/>
              <a:t>.</a:t>
            </a:r>
          </a:p>
        </p:txBody>
      </p:sp>
      <p:sp>
        <p:nvSpPr>
          <p:cNvPr id="355333" name="AutoShape 4"/>
          <p:cNvSpPr>
            <a:spLocks noChangeArrowheads="1"/>
          </p:cNvSpPr>
          <p:nvPr/>
        </p:nvSpPr>
        <p:spPr bwMode="auto">
          <a:xfrm>
            <a:off x="7239000" y="60198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5" name="Rectangle 6"/>
          <p:cNvSpPr>
            <a:spLocks noChangeArrowheads="1"/>
          </p:cNvSpPr>
          <p:nvPr/>
        </p:nvSpPr>
        <p:spPr bwMode="auto">
          <a:xfrm>
            <a:off x="4590046" y="415752"/>
            <a:ext cx="2286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Outlier  </a:t>
            </a:r>
          </a:p>
          <a:p>
            <a:r>
              <a:rPr lang="en-US" sz="2600" b="1" dirty="0"/>
              <a:t> skewness</a:t>
            </a:r>
          </a:p>
        </p:txBody>
      </p:sp>
      <p:sp>
        <p:nvSpPr>
          <p:cNvPr id="355336" name="AutoShape 7"/>
          <p:cNvSpPr>
            <a:spLocks/>
          </p:cNvSpPr>
          <p:nvPr/>
        </p:nvSpPr>
        <p:spPr bwMode="auto">
          <a:xfrm>
            <a:off x="3735613" y="404664"/>
            <a:ext cx="838200" cy="914400"/>
          </a:xfrm>
          <a:prstGeom prst="leftBrace">
            <a:avLst>
              <a:gd name="adj1" fmla="val 909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88D7E5-2E66-4DD3-85CB-CF435DABB8AE}" type="slidenum">
              <a:rPr lang="ar-SA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8600" y="4077072"/>
            <a:ext cx="83038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i="1" dirty="0"/>
              <a:t>measure the variation of one observation from the other</a:t>
            </a:r>
            <a:r>
              <a:rPr lang="en-US" sz="2600" dirty="0"/>
              <a:t> </a:t>
            </a:r>
          </a:p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u="sng" dirty="0">
                <a:solidFill>
                  <a:srgbClr val="FF0000"/>
                </a:solidFill>
              </a:rPr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7948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A2ABCA-F896-441F-AA6F-05AB8CF391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51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C78AC64-FDA6-4B4D-B9BC-69BFB46DA47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95536" y="188640"/>
            <a:ext cx="896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endParaRPr lang="en-US" dirty="0">
              <a:latin typeface="Arial Black" pitchFamily="34" charset="0"/>
            </a:endParaRPr>
          </a:p>
          <a:p>
            <a:pPr rtl="0"/>
            <a:endParaRPr lang="en-US" dirty="0">
              <a:latin typeface="Arial Black" pitchFamily="34" charset="0"/>
            </a:endParaRP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680418" y="3049155"/>
            <a:ext cx="201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 dirty="0"/>
              <a:t>∑  X</a:t>
            </a:r>
            <a:endParaRPr lang="en-US" sz="2800" b="1" dirty="0"/>
          </a:p>
          <a:p>
            <a:pPr algn="ctr" rtl="0"/>
            <a:r>
              <a:rPr lang="en-US" sz="2800" b="1" dirty="0"/>
              <a:t>N  </a:t>
            </a:r>
            <a:r>
              <a:rPr lang="en-US" sz="2800" dirty="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84510"/>
              </p:ext>
            </p:extLst>
          </p:nvPr>
        </p:nvGraphicFramePr>
        <p:xfrm>
          <a:off x="2494755" y="3071091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755" y="3071091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3421784" y="3097900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05160" name="Straight Arrow Connector 9"/>
          <p:cNvCxnSpPr>
            <a:cxnSpLocks noChangeShapeType="1"/>
          </p:cNvCxnSpPr>
          <p:nvPr/>
        </p:nvCxnSpPr>
        <p:spPr bwMode="auto">
          <a:xfrm>
            <a:off x="30480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1" name="Straight Arrow Connector 10"/>
          <p:cNvCxnSpPr>
            <a:cxnSpLocks noChangeShapeType="1"/>
          </p:cNvCxnSpPr>
          <p:nvPr/>
        </p:nvCxnSpPr>
        <p:spPr bwMode="auto">
          <a:xfrm>
            <a:off x="1524000" y="31242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2" name="Straight Arrow Connector 11"/>
          <p:cNvCxnSpPr>
            <a:cxnSpLocks noChangeShapeType="1"/>
          </p:cNvCxnSpPr>
          <p:nvPr/>
        </p:nvCxnSpPr>
        <p:spPr bwMode="auto">
          <a:xfrm>
            <a:off x="21336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3" name="Straight Arrow Connector 12"/>
          <p:cNvCxnSpPr>
            <a:cxnSpLocks noChangeShapeType="1"/>
          </p:cNvCxnSpPr>
          <p:nvPr/>
        </p:nvCxnSpPr>
        <p:spPr bwMode="auto">
          <a:xfrm>
            <a:off x="825236" y="2033154"/>
            <a:ext cx="1397528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749652" y="2351809"/>
            <a:ext cx="762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5" name="Straight Arrow Connector 14"/>
          <p:cNvCxnSpPr>
            <a:cxnSpLocks noChangeShapeType="1"/>
          </p:cNvCxnSpPr>
          <p:nvPr/>
        </p:nvCxnSpPr>
        <p:spPr bwMode="auto">
          <a:xfrm rot="5400000">
            <a:off x="4419600" y="3048000"/>
            <a:ext cx="1295400" cy="990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6" name="Straight Arrow Connector 15"/>
          <p:cNvCxnSpPr>
            <a:cxnSpLocks noChangeShapeType="1"/>
          </p:cNvCxnSpPr>
          <p:nvPr/>
        </p:nvCxnSpPr>
        <p:spPr bwMode="auto">
          <a:xfrm rot="5400000">
            <a:off x="4000500" y="3390900"/>
            <a:ext cx="1219200" cy="381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7" name="Straight Arrow Connector 16"/>
          <p:cNvCxnSpPr>
            <a:cxnSpLocks noChangeShapeType="1"/>
          </p:cNvCxnSpPr>
          <p:nvPr/>
        </p:nvCxnSpPr>
        <p:spPr bwMode="auto">
          <a:xfrm>
            <a:off x="3581400" y="28956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1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D90FB0-B1AD-4052-BF59-47FAF0E1AF55}" type="slidenum">
              <a:rPr lang="ar-SA" sz="14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8670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75, 70, 75. 80, 85.          </a:t>
            </a:r>
            <a:r>
              <a:rPr lang="en-US" sz="2800" b="1" dirty="0"/>
              <a:t>Mean =  ????</a:t>
            </a:r>
            <a:endParaRPr lang="en-US" sz="2800" b="1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b="1" dirty="0">
                <a:latin typeface="Arial Black" pitchFamily="34" charset="0"/>
              </a:rPr>
              <a:t> 60, 65, 55, 70, 75, 75, ,70, 80</a:t>
            </a:r>
            <a:r>
              <a:rPr lang="en-US" sz="2800" dirty="0">
                <a:latin typeface="Arial Black" pitchFamily="34" charset="0"/>
              </a:rPr>
              <a:t>, </a:t>
            </a:r>
            <a:r>
              <a:rPr lang="en-US" sz="2800" b="1" dirty="0">
                <a:latin typeface="Arial Black" pitchFamily="34" charset="0"/>
              </a:rPr>
              <a:t>Mean</a:t>
            </a:r>
            <a:r>
              <a:rPr lang="en-US" sz="2800" dirty="0">
                <a:latin typeface="Arial Black" pitchFamily="34" charset="0"/>
              </a:rPr>
              <a:t>=  ????</a:t>
            </a:r>
          </a:p>
        </p:txBody>
      </p: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3595255" y="2008909"/>
            <a:ext cx="1205345" cy="11152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2433637" y="1974273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12"/>
          <p:cNvCxnSpPr>
            <a:cxnSpLocks noChangeShapeType="1"/>
          </p:cNvCxnSpPr>
          <p:nvPr/>
        </p:nvCxnSpPr>
        <p:spPr bwMode="auto">
          <a:xfrm>
            <a:off x="2849273" y="1802245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2"/>
          <p:cNvCxnSpPr>
            <a:cxnSpLocks noChangeShapeType="1"/>
          </p:cNvCxnSpPr>
          <p:nvPr/>
        </p:nvCxnSpPr>
        <p:spPr bwMode="auto">
          <a:xfrm>
            <a:off x="1676400" y="20851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2"/>
          <p:cNvCxnSpPr>
            <a:cxnSpLocks noChangeShapeType="1"/>
          </p:cNvCxnSpPr>
          <p:nvPr/>
        </p:nvCxnSpPr>
        <p:spPr bwMode="auto">
          <a:xfrm>
            <a:off x="4165600" y="20851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2"/>
          <p:cNvCxnSpPr>
            <a:cxnSpLocks noChangeShapeType="1"/>
          </p:cNvCxnSpPr>
          <p:nvPr/>
        </p:nvCxnSpPr>
        <p:spPr bwMode="auto">
          <a:xfrm>
            <a:off x="5239343" y="2161308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266605" y="3906233"/>
            <a:ext cx="3004284" cy="2931045"/>
            <a:chOff x="4211" y="5964"/>
            <a:chExt cx="3563" cy="3081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5310" y="828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 dirty="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211" y="601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 dirty="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 dirty="0">
                <a:solidFill>
                  <a:srgbClr val="000066"/>
                </a:solidFill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39674"/>
              </p:ext>
            </p:extLst>
          </p:nvPr>
        </p:nvGraphicFramePr>
        <p:xfrm>
          <a:off x="6278337" y="4849446"/>
          <a:ext cx="457200" cy="3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337" y="4849446"/>
                        <a:ext cx="457200" cy="3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194979" y="3743148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7732935" y="5600550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55722" y="4909885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404045" y="5722846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95018" y="4870909"/>
            <a:ext cx="4970396" cy="138499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(average) distance of all data values</a:t>
            </a:r>
            <a:r>
              <a:rPr lang="en-US" sz="2800" dirty="0"/>
              <a:t>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 all mean </a:t>
            </a:r>
            <a:r>
              <a:rPr lang="en-US" sz="2800" b="1" dirty="0"/>
              <a:t>of all values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1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5DE587-0BF4-485E-AC4A-73E679075D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ChangeArrowheads="1"/>
          </p:cNvSpPr>
          <p:nvPr/>
        </p:nvSpPr>
        <p:spPr bwMode="auto">
          <a:xfrm>
            <a:off x="251520" y="404664"/>
            <a:ext cx="871296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Standard </a:t>
            </a:r>
            <a:r>
              <a:rPr lang="en-US" sz="2800" b="1" u="sng" dirty="0" smtClean="0">
                <a:solidFill>
                  <a:srgbClr val="FF0000"/>
                </a:solidFill>
              </a:rPr>
              <a:t>deviation (SD)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 </a:t>
            </a:r>
            <a:r>
              <a:rPr lang="en-US" sz="2800" b="1" dirty="0"/>
              <a:t>The limitation of </a:t>
            </a:r>
            <a:r>
              <a:rPr lang="en-US" sz="2800" b="1" dirty="0" err="1"/>
              <a:t>iqr</a:t>
            </a:r>
            <a:r>
              <a:rPr lang="en-US" sz="2800" b="1" dirty="0"/>
              <a:t> it does </a:t>
            </a:r>
            <a:r>
              <a:rPr lang="en-US" sz="2800" b="1" dirty="0">
                <a:solidFill>
                  <a:schemeClr val="tx2"/>
                </a:solidFill>
              </a:rPr>
              <a:t>not use all of the information </a:t>
            </a:r>
            <a:r>
              <a:rPr lang="en-US" sz="2800" b="1" dirty="0"/>
              <a:t>in the data since it </a:t>
            </a:r>
            <a:r>
              <a:rPr lang="en-US" sz="2800" b="1" dirty="0">
                <a:solidFill>
                  <a:schemeClr val="tx2"/>
                </a:solidFill>
              </a:rPr>
              <a:t>omits the top and bottom </a:t>
            </a:r>
            <a:r>
              <a:rPr lang="en-US" sz="2800" b="1" dirty="0"/>
              <a:t>quarter of values.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An alternative approach use the idea of summarizing spread   by </a:t>
            </a:r>
            <a:r>
              <a:rPr lang="en-US" sz="2800" b="1" dirty="0" smtClean="0">
                <a:solidFill>
                  <a:srgbClr val="7030A0"/>
                </a:solidFill>
              </a:rPr>
              <a:t>   measuring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(average) distance of all data values</a:t>
            </a:r>
            <a:r>
              <a:rPr lang="en-US" sz="2800" dirty="0"/>
              <a:t>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 all mean </a:t>
            </a:r>
            <a:r>
              <a:rPr lang="en-US" sz="2800" b="1" dirty="0"/>
              <a:t>of all values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smaller the mean distance</a:t>
            </a:r>
            <a:r>
              <a:rPr lang="en-US" sz="2800" b="1" dirty="0"/>
              <a:t> is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 rtl="0">
              <a:buFont typeface="Wingdings" pitchFamily="2" charset="2"/>
              <a:buChar char="ü"/>
            </a:pPr>
            <a:r>
              <a:rPr lang="en-US" sz="2800" b="1" dirty="0" smtClean="0"/>
              <a:t>the </a:t>
            </a:r>
            <a:r>
              <a:rPr lang="en-US" sz="2800" b="1" dirty="0">
                <a:solidFill>
                  <a:srgbClr val="002060"/>
                </a:solidFill>
              </a:rPr>
              <a:t>narrower the spread of values </a:t>
            </a:r>
            <a:r>
              <a:rPr lang="en-US" sz="2800" b="1" dirty="0"/>
              <a:t>must be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     </a:t>
            </a:r>
            <a:r>
              <a:rPr lang="en-US" sz="2800" b="1" dirty="0"/>
              <a:t>and visa versa</a:t>
            </a:r>
            <a:r>
              <a:rPr lang="en-US" sz="2800" dirty="0"/>
              <a:t> </a:t>
            </a:r>
          </a:p>
          <a:p>
            <a:r>
              <a:rPr lang="en-US" sz="2800" dirty="0"/>
              <a:t>this is known as </a:t>
            </a:r>
            <a:r>
              <a:rPr lang="en-US" sz="2800" b="1" dirty="0">
                <a:solidFill>
                  <a:srgbClr val="FF0000"/>
                </a:solidFill>
              </a:rPr>
              <a:t>standard deviation </a:t>
            </a:r>
          </a:p>
        </p:txBody>
      </p:sp>
      <p:sp>
        <p:nvSpPr>
          <p:cNvPr id="3072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530A9-4018-4B6D-9825-A2D37C7EE75D}" type="slidenum">
              <a:rPr lang="ar-SA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14400" y="1600200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24000" y="2209800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5136356" y="1614055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1148195" y="4613564"/>
            <a:ext cx="1988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777345" y="4572000"/>
            <a:ext cx="1988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1333331" y="5017366"/>
            <a:ext cx="7415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Both shooters are hitting around the “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centre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” </a:t>
            </a:r>
            <a:endParaRPr lang="en-GB" b="1" i="1" dirty="0" smtClean="0">
              <a:solidFill>
                <a:srgbClr val="660066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but shooter B is more “accurate” </a:t>
            </a: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517525" y="533400"/>
            <a:ext cx="4976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3200" b="1" dirty="0" smtClean="0">
                <a:solidFill>
                  <a:schemeClr val="accent6"/>
                </a:solidFill>
                <a:cs typeface="+mn-cs"/>
              </a:rPr>
              <a:t>Measures of Dispersion</a:t>
            </a:r>
            <a:endParaRPr lang="en-US" sz="3200" b="1" dirty="0" smtClean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79FCF-6493-4D3C-A755-2219F191E5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28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58483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</a:rPr>
              <a:t>The smaller the mean distance</a:t>
            </a:r>
            <a:r>
              <a:rPr lang="en-US" sz="2000" b="1" dirty="0"/>
              <a:t> is</a:t>
            </a:r>
            <a:r>
              <a:rPr lang="en-US" sz="2000" dirty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002060"/>
                </a:solidFill>
              </a:rPr>
              <a:t>narrower the spread of values 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8533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94EFA8-02E9-41B4-B1D1-698C6AF222D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82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47A1775-B860-4D2D-8433-1F9C15CC472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82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38326"/>
              </p:ext>
            </p:extLst>
          </p:nvPr>
        </p:nvGraphicFramePr>
        <p:xfrm>
          <a:off x="300602" y="3825919"/>
          <a:ext cx="15128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Equation" r:id="rId4" imgW="609336" imgH="253890" progId="Equation.3">
                  <p:embed/>
                </p:oleObj>
              </mc:Choice>
              <mc:Fallback>
                <p:oleObj name="Equation" r:id="rId4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02" y="3825919"/>
                        <a:ext cx="15128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586930"/>
              </p:ext>
            </p:extLst>
          </p:nvPr>
        </p:nvGraphicFramePr>
        <p:xfrm>
          <a:off x="3563888" y="4237875"/>
          <a:ext cx="1397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6" imgW="672808" imgH="215806" progId="Equation.3">
                  <p:embed/>
                </p:oleObj>
              </mc:Choice>
              <mc:Fallback>
                <p:oleObj name="Equation" r:id="rId6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237875"/>
                        <a:ext cx="1397000" cy="45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35678"/>
              </p:ext>
            </p:extLst>
          </p:nvPr>
        </p:nvGraphicFramePr>
        <p:xfrm>
          <a:off x="5486400" y="4321738"/>
          <a:ext cx="280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8" imgW="1269449" imgH="253890" progId="Equation.3">
                  <p:embed/>
                </p:oleObj>
              </mc:Choice>
              <mc:Fallback>
                <p:oleObj name="Equation" r:id="rId8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21738"/>
                        <a:ext cx="2808287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4"/>
          <p:cNvGraphicFramePr>
            <a:graphicFrameLocks noChangeAspect="1"/>
          </p:cNvGraphicFramePr>
          <p:nvPr/>
        </p:nvGraphicFramePr>
        <p:xfrm>
          <a:off x="3810000" y="5029200"/>
          <a:ext cx="14398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10" imgW="444114" imgH="215713" progId="Equation.3">
                  <p:embed/>
                </p:oleObj>
              </mc:Choice>
              <mc:Fallback>
                <p:oleObj name="Equation" r:id="rId10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439863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10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3" name="Rectangle 31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4" name="Rectangle 33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5" name="Rectangle 36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92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56239"/>
              </p:ext>
            </p:extLst>
          </p:nvPr>
        </p:nvGraphicFramePr>
        <p:xfrm>
          <a:off x="2060274" y="377629"/>
          <a:ext cx="5493113" cy="3627435"/>
        </p:xfrm>
        <a:graphic>
          <a:graphicData uri="http://schemas.openxmlformats.org/drawingml/2006/table">
            <a:tbl>
              <a:tblPr/>
              <a:tblGrid>
                <a:gridCol w="21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 No.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score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8271" name="AutoShape 179"/>
          <p:cNvSpPr>
            <a:spLocks noChangeArrowheads="1"/>
          </p:cNvSpPr>
          <p:nvPr/>
        </p:nvSpPr>
        <p:spPr bwMode="auto">
          <a:xfrm>
            <a:off x="7391400" y="6096000"/>
            <a:ext cx="1509713" cy="485775"/>
          </a:xfrm>
          <a:prstGeom prst="notchedRightArrow">
            <a:avLst>
              <a:gd name="adj1" fmla="val 50000"/>
              <a:gd name="adj2" fmla="val 7769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272" name="Rectangle 13"/>
          <p:cNvSpPr>
            <a:spLocks noChangeArrowheads="1"/>
          </p:cNvSpPr>
          <p:nvPr/>
        </p:nvSpPr>
        <p:spPr bwMode="auto">
          <a:xfrm>
            <a:off x="6553200" y="5137506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????</a:t>
            </a:r>
          </a:p>
        </p:txBody>
      </p:sp>
      <p:grpSp>
        <p:nvGrpSpPr>
          <p:cNvPr id="308273" name="Group 13"/>
          <p:cNvGrpSpPr>
            <a:grpSpLocks/>
          </p:cNvGrpSpPr>
          <p:nvPr/>
        </p:nvGrpSpPr>
        <p:grpSpPr bwMode="auto">
          <a:xfrm>
            <a:off x="228600" y="4176713"/>
            <a:ext cx="2743200" cy="2452687"/>
            <a:chOff x="4274" y="5964"/>
            <a:chExt cx="3500" cy="3081"/>
          </a:xfrm>
        </p:grpSpPr>
        <p:sp>
          <p:nvSpPr>
            <p:cNvPr id="308280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81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2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3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4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5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6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7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8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9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0" name="Text Box 22"/>
            <p:cNvSpPr txBox="1">
              <a:spLocks noChangeArrowheads="1"/>
            </p:cNvSpPr>
            <p:nvPr/>
          </p:nvSpPr>
          <p:spPr bwMode="auto">
            <a:xfrm>
              <a:off x="5441" y="827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1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2" name="Text Box 20"/>
            <p:cNvSpPr txBox="1">
              <a:spLocks noChangeArrowheads="1"/>
            </p:cNvSpPr>
            <p:nvPr/>
          </p:nvSpPr>
          <p:spPr bwMode="auto">
            <a:xfrm>
              <a:off x="4274" y="598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000066"/>
                </a:solidFill>
              </a:endParaRPr>
            </a:p>
          </p:txBody>
        </p:sp>
        <p:sp>
          <p:nvSpPr>
            <p:cNvPr id="308293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4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5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6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7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8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sp>
        <p:nvSpPr>
          <p:cNvPr id="308274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5" name="Text Box 20"/>
          <p:cNvSpPr txBox="1">
            <a:spLocks noChangeArrowheads="1"/>
          </p:cNvSpPr>
          <p:nvPr/>
        </p:nvSpPr>
        <p:spPr bwMode="auto">
          <a:xfrm>
            <a:off x="2057400" y="48768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6" name="Text Box 20"/>
          <p:cNvSpPr txBox="1">
            <a:spLocks noChangeArrowheads="1"/>
          </p:cNvSpPr>
          <p:nvPr/>
        </p:nvSpPr>
        <p:spPr bwMode="auto">
          <a:xfrm>
            <a:off x="2133600" y="54102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7" name="Text Box 20"/>
          <p:cNvSpPr txBox="1">
            <a:spLocks noChangeArrowheads="1"/>
          </p:cNvSpPr>
          <p:nvPr/>
        </p:nvSpPr>
        <p:spPr bwMode="auto">
          <a:xfrm>
            <a:off x="228600" y="55626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CF2B36-B70F-4977-9103-81BD89B17B86}" type="slidenum">
              <a:rPr lang="ar-SA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30827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000"/>
            <a:ext cx="13255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021611"/>
              </p:ext>
            </p:extLst>
          </p:nvPr>
        </p:nvGraphicFramePr>
        <p:xfrm>
          <a:off x="1094407" y="4951575"/>
          <a:ext cx="475485" cy="30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13" imgW="203024" imgH="203024" progId="Equation.3">
                  <p:embed/>
                </p:oleObj>
              </mc:Choice>
              <mc:Fallback>
                <p:oleObj name="Equation" r:id="rId1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407" y="4951575"/>
                        <a:ext cx="475485" cy="303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5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E3DD62-2D5A-480D-AA9A-8A2BCF6195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13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20A520E-D867-46D9-B38F-558CB93415B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1364" name="Rectangle 9"/>
          <p:cNvSpPr>
            <a:spLocks noChangeArrowheads="1"/>
          </p:cNvSpPr>
          <p:nvPr/>
        </p:nvSpPr>
        <p:spPr bwMode="auto">
          <a:xfrm>
            <a:off x="228599" y="531267"/>
            <a:ext cx="54305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 Description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statistics  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summarization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228599" y="1979113"/>
            <a:ext cx="823183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/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Presentation  </a:t>
            </a:r>
            <a:r>
              <a:rPr lang="en-US" sz="28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4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</a:t>
            </a:r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Numerical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</a:t>
            </a:r>
          </a:p>
          <a:p>
            <a:pPr rtl="0" eaLnBrk="0" hangingPunct="0"/>
            <a:endParaRPr lang="en-US" b="1" dirty="0">
              <a:solidFill>
                <a:srgbClr val="66FF33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800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ea typeface="Times New Roman" pitchFamily="18" charset="0"/>
                <a:cs typeface="Simplified Arabic" pitchFamily="18" charset="-78"/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  <a:endParaRPr lang="en-US" sz="2800" b="1" dirty="0">
              <a:solidFill>
                <a:srgbClr val="660066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70" name="Rectangle 6"/>
          <p:cNvSpPr>
            <a:spLocks noChangeArrowheads="1"/>
          </p:cNvSpPr>
          <p:nvPr/>
        </p:nvSpPr>
        <p:spPr bwMode="auto">
          <a:xfrm>
            <a:off x="215105" y="4026884"/>
            <a:ext cx="86542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this approach might not be enough,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comparisons</a:t>
            </a: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 between one set of data &amp; another </a:t>
            </a:r>
          </a:p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summarize data  by one more  step further .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presenting a set of data by a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           single Numerical </a:t>
            </a:r>
            <a:r>
              <a:rPr lang="en-US" sz="2800" b="1" i="1" dirty="0" smtClean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value</a:t>
            </a:r>
            <a:endParaRPr lang="en-US" sz="2800" b="1" i="1" dirty="0">
              <a:solidFill>
                <a:srgbClr val="FF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380499" y="2869570"/>
            <a:ext cx="166688" cy="872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39952" y="1372542"/>
            <a:ext cx="1313892" cy="792088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29014" y="1408546"/>
            <a:ext cx="1069658" cy="720080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0444" y="2423979"/>
            <a:ext cx="784979" cy="710704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3171" y="2368884"/>
            <a:ext cx="599256" cy="70334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B579DF-CA45-49D0-9B71-F6F211F019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92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FB5D13B-3BA1-4C31-9C90-6216FFA1E0E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92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888491"/>
              </p:ext>
            </p:extLst>
          </p:nvPr>
        </p:nvGraphicFramePr>
        <p:xfrm>
          <a:off x="3544888" y="6218383"/>
          <a:ext cx="1657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Microsoft Equation 3.0" r:id="rId4" imgW="609336" imgH="253890" progId="Equation.3">
                  <p:embed/>
                </p:oleObj>
              </mc:Choice>
              <mc:Fallback>
                <p:oleObj name="Microsoft Equation 3.0" r:id="rId4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6218383"/>
                        <a:ext cx="1657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81816"/>
              </p:ext>
            </p:extLst>
          </p:nvPr>
        </p:nvGraphicFramePr>
        <p:xfrm>
          <a:off x="6113552" y="5921375"/>
          <a:ext cx="2089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Microsoft Equation 3.0" r:id="rId6" imgW="698197" imgH="291973" progId="Equation.3">
                  <p:embed/>
                </p:oleObj>
              </mc:Choice>
              <mc:Fallback>
                <p:oleObj name="Microsoft Equation 3.0" r:id="rId6" imgW="69819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552" y="5921375"/>
                        <a:ext cx="2089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61670"/>
              </p:ext>
            </p:extLst>
          </p:nvPr>
        </p:nvGraphicFramePr>
        <p:xfrm>
          <a:off x="1844675" y="4005064"/>
          <a:ext cx="172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Microsoft Equation 3.0" r:id="rId8" imgW="672808" imgH="215806" progId="Equation.3">
                  <p:embed/>
                </p:oleObj>
              </mc:Choice>
              <mc:Fallback>
                <p:oleObj name="Microsoft Equation 3.0" r:id="rId8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005064"/>
                        <a:ext cx="1727200" cy="504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28358"/>
              </p:ext>
            </p:extLst>
          </p:nvPr>
        </p:nvGraphicFramePr>
        <p:xfrm>
          <a:off x="4038600" y="4005064"/>
          <a:ext cx="2514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Microsoft Equation 3.0" r:id="rId10" imgW="1269449" imgH="253890" progId="Equation.3">
                  <p:embed/>
                </p:oleObj>
              </mc:Choice>
              <mc:Fallback>
                <p:oleObj name="Microsoft Equation 3.0" r:id="rId10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05064"/>
                        <a:ext cx="2514600" cy="649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39733"/>
              </p:ext>
            </p:extLst>
          </p:nvPr>
        </p:nvGraphicFramePr>
        <p:xfrm>
          <a:off x="6804248" y="4005064"/>
          <a:ext cx="194421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Microsoft Equation 3.0" r:id="rId12" imgW="1193800" imgH="292100" progId="Equation.3">
                  <p:embed/>
                </p:oleObj>
              </mc:Choice>
              <mc:Fallback>
                <p:oleObj name="Microsoft Equation 3.0" r:id="rId12" imgW="1193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05064"/>
                        <a:ext cx="1944216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895087"/>
              </p:ext>
            </p:extLst>
          </p:nvPr>
        </p:nvGraphicFramePr>
        <p:xfrm>
          <a:off x="534727" y="4437112"/>
          <a:ext cx="1184796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Microsoft Equation 3.0" r:id="rId14" imgW="444114" imgH="215713" progId="Equation.3">
                  <p:embed/>
                </p:oleObj>
              </mc:Choice>
              <mc:Fallback>
                <p:oleObj name="Microsoft Equation 3.0" r:id="rId14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27" y="4437112"/>
                        <a:ext cx="1184796" cy="5032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8" name="Rectangle 8"/>
          <p:cNvSpPr>
            <a:spLocks noChangeArrowheads="1"/>
          </p:cNvSpPr>
          <p:nvPr/>
        </p:nvSpPr>
        <p:spPr bwMode="auto">
          <a:xfrm>
            <a:off x="61118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259" name="Rectangle 9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0" name="Rectangle 10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1" name="Rectangle 11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2" name="Rectangle 12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3" name="Rectangle 13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4" name="Rectangle 14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1030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40855"/>
              </p:ext>
            </p:extLst>
          </p:nvPr>
        </p:nvGraphicFramePr>
        <p:xfrm>
          <a:off x="563562" y="182746"/>
          <a:ext cx="8382000" cy="375031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No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Score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3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9307" name="Rectangle 57"/>
          <p:cNvSpPr>
            <a:spLocks noChangeArrowheads="1"/>
          </p:cNvSpPr>
          <p:nvPr/>
        </p:nvSpPr>
        <p:spPr bwMode="auto">
          <a:xfrm>
            <a:off x="2124075" y="609282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18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9308" name="Rectangle 58"/>
          <p:cNvSpPr>
            <a:spLocks noChangeArrowheads="1"/>
          </p:cNvSpPr>
          <p:nvPr/>
        </p:nvSpPr>
        <p:spPr bwMode="auto">
          <a:xfrm>
            <a:off x="3684588" y="5089525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 dirty="0"/>
              <a:t>16</a:t>
            </a:r>
            <a:endParaRPr lang="en-US" sz="2800" b="1" dirty="0"/>
          </a:p>
          <a:p>
            <a:pPr algn="ctr" rtl="0"/>
            <a:r>
              <a:rPr lang="en-US" sz="2800" b="1" dirty="0"/>
              <a:t>  5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309" name="Rectangle 59"/>
          <p:cNvSpPr>
            <a:spLocks noChangeArrowheads="1"/>
          </p:cNvSpPr>
          <p:nvPr/>
        </p:nvSpPr>
        <p:spPr bwMode="auto">
          <a:xfrm>
            <a:off x="3861594" y="5301412"/>
            <a:ext cx="20081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lnSpc>
                <a:spcPct val="60000"/>
              </a:lnSpc>
            </a:pPr>
            <a:r>
              <a:rPr lang="en-US" sz="1400" b="1" dirty="0"/>
              <a:t>  2</a:t>
            </a:r>
            <a:r>
              <a:rPr lang="en-US" sz="1400" dirty="0"/>
              <a:t> </a:t>
            </a:r>
            <a:endParaRPr lang="en-US" sz="1400" b="1" dirty="0"/>
          </a:p>
          <a:p>
            <a:pPr rtl="0">
              <a:lnSpc>
                <a:spcPct val="60000"/>
              </a:lnSpc>
            </a:pPr>
            <a:r>
              <a:rPr lang="en-US" sz="2800" b="1" dirty="0"/>
              <a:t>S</a:t>
            </a:r>
            <a:r>
              <a:rPr lang="en-US" sz="2800" dirty="0"/>
              <a:t>=</a:t>
            </a:r>
          </a:p>
        </p:txBody>
      </p:sp>
      <p:sp>
        <p:nvSpPr>
          <p:cNvPr id="309310" name="Rectangle 60"/>
          <p:cNvSpPr>
            <a:spLocks noChangeArrowheads="1"/>
          </p:cNvSpPr>
          <p:nvPr/>
        </p:nvSpPr>
        <p:spPr bwMode="auto">
          <a:xfrm>
            <a:off x="6095296" y="5118559"/>
            <a:ext cx="2411412" cy="51706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sz="1600" b="1" dirty="0">
                <a:solidFill>
                  <a:srgbClr val="000000"/>
                </a:solidFill>
              </a:rPr>
              <a:t>2</a:t>
            </a:r>
          </a:p>
          <a:p>
            <a:pPr algn="justLow" rtl="0">
              <a:lnSpc>
                <a:spcPct val="60000"/>
              </a:lnSpc>
            </a:pPr>
            <a:r>
              <a:rPr lang="en-US" sz="2800" dirty="0">
                <a:solidFill>
                  <a:srgbClr val="000000"/>
                </a:solidFill>
              </a:rPr>
              <a:t>3.179  score</a:t>
            </a:r>
          </a:p>
        </p:txBody>
      </p:sp>
      <p:graphicFrame>
        <p:nvGraphicFramePr>
          <p:cNvPr id="3093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54687"/>
              </p:ext>
            </p:extLst>
          </p:nvPr>
        </p:nvGraphicFramePr>
        <p:xfrm>
          <a:off x="347375" y="5229200"/>
          <a:ext cx="3419872" cy="10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16" imgW="1129810" imgH="444307" progId="Equation.3">
                  <p:embed/>
                </p:oleObj>
              </mc:Choice>
              <mc:Fallback>
                <p:oleObj name="Equation" r:id="rId16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75" y="5229200"/>
                        <a:ext cx="3419872" cy="10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13" name="Rectangle 5"/>
          <p:cNvSpPr>
            <a:spLocks noChangeArrowheads="1"/>
          </p:cNvSpPr>
          <p:nvPr/>
        </p:nvSpPr>
        <p:spPr bwMode="auto">
          <a:xfrm>
            <a:off x="7566024" y="5573422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9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574"/>
            <a:ext cx="12398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1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341960"/>
            <a:ext cx="11207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F7D4DB-F586-4CD3-820D-297BB29F10C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0275" name="Rectangle 52"/>
          <p:cNvSpPr>
            <a:spLocks noChangeArrowheads="1"/>
          </p:cNvSpPr>
          <p:nvPr/>
        </p:nvSpPr>
        <p:spPr bwMode="auto">
          <a:xfrm>
            <a:off x="428002" y="3717032"/>
            <a:ext cx="871599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 dirty="0">
                <a:solidFill>
                  <a:srgbClr val="0070C0"/>
                </a:solidFill>
                <a:cs typeface="Times New Roman" pitchFamily="18" charset="0"/>
              </a:rPr>
              <a:t>The Disadvantage or drawback of variance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 that </a:t>
            </a:r>
            <a:r>
              <a:rPr lang="en-US" sz="2600" b="1" dirty="0">
                <a:cs typeface="Times New Roman" pitchFamily="18" charset="0"/>
              </a:rPr>
              <a:t>its unit is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squared Kg</a:t>
            </a:r>
            <a:r>
              <a:rPr lang="en-US" sz="2600" b="1" baseline="30000" dirty="0">
                <a:cs typeface="Times New Roman" pitchFamily="18" charset="0"/>
              </a:rPr>
              <a:t>2</a:t>
            </a:r>
            <a:r>
              <a:rPr lang="en-US" sz="2600" b="1" dirty="0">
                <a:cs typeface="Times New Roman" pitchFamily="18" charset="0"/>
              </a:rPr>
              <a:t> , bacteria</a:t>
            </a:r>
            <a:r>
              <a:rPr lang="en-US" sz="2600" b="1" baseline="30000" dirty="0">
                <a:cs typeface="Times New Roman" pitchFamily="18" charset="0"/>
              </a:rPr>
              <a:t>2</a:t>
            </a:r>
            <a:r>
              <a:rPr lang="en-US" sz="2600" b="1" dirty="0">
                <a:cs typeface="Times New Roman" pitchFamily="18" charset="0"/>
              </a:rPr>
              <a:t> ….., So </a:t>
            </a:r>
            <a:endParaRPr lang="en-US" sz="2600" b="1" dirty="0" smtClean="0">
              <a:cs typeface="Times New Roman" pitchFamily="18" charset="0"/>
            </a:endParaRPr>
          </a:p>
          <a:p>
            <a:pPr rtl="0"/>
            <a:r>
              <a:rPr lang="en-US" sz="2600" b="1" dirty="0" smtClean="0">
                <a:cs typeface="Times New Roman" pitchFamily="18" charset="0"/>
              </a:rPr>
              <a:t>restore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the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squared unit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into </a:t>
            </a:r>
            <a:r>
              <a:rPr lang="en-US" sz="2600" dirty="0">
                <a:cs typeface="Times New Roman" pitchFamily="18" charset="0"/>
              </a:rPr>
              <a:t>its </a:t>
            </a:r>
            <a:r>
              <a:rPr lang="en-US" sz="2600" b="1" dirty="0">
                <a:cs typeface="Times New Roman" pitchFamily="18" charset="0"/>
              </a:rPr>
              <a:t>original form </a:t>
            </a:r>
            <a:endParaRPr lang="en-US" sz="2600" b="1" dirty="0" smtClean="0">
              <a:cs typeface="Times New Roman" pitchFamily="18" charset="0"/>
            </a:endParaRPr>
          </a:p>
          <a:p>
            <a:pPr algn="ctr" rtl="0"/>
            <a:r>
              <a:rPr lang="en-US" sz="2600" b="1" dirty="0" smtClean="0">
                <a:cs typeface="Times New Roman" pitchFamily="18" charset="0"/>
              </a:rPr>
              <a:t>by </a:t>
            </a:r>
          </a:p>
          <a:p>
            <a:pPr rtl="0"/>
            <a:r>
              <a:rPr lang="en-US" sz="2600" b="1" dirty="0" smtClean="0">
                <a:cs typeface="Times New Roman" pitchFamily="18" charset="0"/>
              </a:rPr>
              <a:t>taking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square root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of this </a:t>
            </a:r>
            <a:r>
              <a:rPr lang="en-US" sz="2600" dirty="0">
                <a:cs typeface="Times New Roman" pitchFamily="18" charset="0"/>
              </a:rPr>
              <a:t>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) value, this is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known as S.D .</a:t>
            </a:r>
          </a:p>
        </p:txBody>
      </p:sp>
      <p:sp>
        <p:nvSpPr>
          <p:cNvPr id="310276" name="Rectangle 43"/>
          <p:cNvSpPr>
            <a:spLocks noChangeArrowheads="1"/>
          </p:cNvSpPr>
          <p:nvPr/>
        </p:nvSpPr>
        <p:spPr bwMode="auto">
          <a:xfrm>
            <a:off x="179512" y="404664"/>
            <a:ext cx="8439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Variance    S</a:t>
            </a:r>
            <a:r>
              <a:rPr lang="en-US" sz="3200" b="1" u="sng" baseline="30000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2</a:t>
            </a:r>
          </a:p>
          <a:p>
            <a:pPr rtl="0"/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It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is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Simplified Arabic" pitchFamily="18" charset="-78"/>
              </a:rPr>
              <a:t>squared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CC0099"/>
                </a:solidFill>
                <a:ea typeface="Times New Roman" pitchFamily="18" charset="0"/>
                <a:cs typeface="Simplified Arabic" pitchFamily="18" charset="-78"/>
              </a:rPr>
              <a:t>deviation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observation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f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rom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in a set of data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 smtClean="0">
                <a:ea typeface="Times New Roman" pitchFamily="18" charset="0"/>
                <a:cs typeface="Simplified Arabic" pitchFamily="18" charset="-78"/>
              </a:rPr>
              <a:t>.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graphicFrame>
        <p:nvGraphicFramePr>
          <p:cNvPr id="310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22695"/>
              </p:ext>
            </p:extLst>
          </p:nvPr>
        </p:nvGraphicFramePr>
        <p:xfrm>
          <a:off x="683568" y="2330161"/>
          <a:ext cx="4343400" cy="119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30161"/>
                        <a:ext cx="4343400" cy="119672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8" name="Rectangle 5"/>
          <p:cNvSpPr>
            <a:spLocks noChangeArrowheads="1"/>
          </p:cNvSpPr>
          <p:nvPr/>
        </p:nvSpPr>
        <p:spPr bwMode="auto">
          <a:xfrm>
            <a:off x="6228184" y="2899319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0279" name="Rectangle 60"/>
          <p:cNvSpPr>
            <a:spLocks noChangeArrowheads="1"/>
          </p:cNvSpPr>
          <p:nvPr/>
        </p:nvSpPr>
        <p:spPr bwMode="auto">
          <a:xfrm>
            <a:off x="5724128" y="2257042"/>
            <a:ext cx="2411413" cy="5472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 </a:t>
            </a:r>
            <a:r>
              <a:rPr lang="en-US" dirty="0" smtClean="0">
                <a:solidFill>
                  <a:srgbClr val="000000"/>
                </a:solidFill>
              </a:rPr>
              <a:t>             </a:t>
            </a:r>
            <a:r>
              <a:rPr lang="en-US" sz="1600" b="1" dirty="0" smtClean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  <a:p>
            <a:pPr algn="justLow" rtl="0">
              <a:lnSpc>
                <a:spcPct val="60000"/>
              </a:lnSpc>
            </a:pPr>
            <a:r>
              <a:rPr lang="en-US" sz="2800" dirty="0">
                <a:solidFill>
                  <a:srgbClr val="000000"/>
                </a:solidFill>
              </a:rPr>
              <a:t>3.179  score</a:t>
            </a:r>
          </a:p>
        </p:txBody>
      </p:sp>
      <p:sp>
        <p:nvSpPr>
          <p:cNvPr id="3102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8CDED5-EC89-4D2E-B362-964B17E2F8B2}" type="slidenum">
              <a:rPr lang="ar-SA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CF28B6-B9A9-4E0D-BD6E-FD390BF413A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112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14736"/>
              </p:ext>
            </p:extLst>
          </p:nvPr>
        </p:nvGraphicFramePr>
        <p:xfrm>
          <a:off x="611560" y="1453095"/>
          <a:ext cx="3633788" cy="106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53095"/>
                        <a:ext cx="3633788" cy="10697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Rectangle 6"/>
          <p:cNvSpPr>
            <a:spLocks noChangeArrowheads="1"/>
          </p:cNvSpPr>
          <p:nvPr/>
        </p:nvSpPr>
        <p:spPr bwMode="auto">
          <a:xfrm>
            <a:off x="304800" y="291425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Standard Deviation </a:t>
            </a:r>
            <a:r>
              <a:rPr lang="en-US" sz="3200" b="1" dirty="0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±</a:t>
            </a:r>
            <a:r>
              <a:rPr lang="en-US" sz="3200" b="1" u="sng" dirty="0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3200" b="1" u="sng" dirty="0">
                <a:ea typeface="Times New Roman" pitchFamily="18" charset="0"/>
                <a:cs typeface="Simplified Arabic" pitchFamily="18" charset="-78"/>
              </a:rPr>
              <a:t>S.D</a:t>
            </a:r>
            <a:r>
              <a:rPr lang="en-US" sz="3200" u="sng" dirty="0">
                <a:ea typeface="Times New Roman" pitchFamily="18" charset="0"/>
                <a:cs typeface="Simplified Arabic" pitchFamily="18" charset="-78"/>
              </a:rPr>
              <a:t>.</a:t>
            </a:r>
            <a:endParaRPr lang="en-US" sz="3200" dirty="0"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 dirty="0"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square root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of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variance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11301" name="Rectangle 8"/>
          <p:cNvSpPr>
            <a:spLocks noChangeArrowheads="1"/>
          </p:cNvSpPr>
          <p:nvPr/>
        </p:nvSpPr>
        <p:spPr bwMode="auto">
          <a:xfrm>
            <a:off x="327217" y="3573016"/>
            <a:ext cx="864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± </a:t>
            </a:r>
            <a:r>
              <a:rPr lang="en-US" sz="2800" b="1" dirty="0">
                <a:cs typeface="Times New Roman" pitchFamily="18" charset="0"/>
              </a:rPr>
              <a:t>S.D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(S)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is the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square root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of the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Average </a:t>
            </a:r>
            <a:r>
              <a:rPr lang="en-US" sz="2800" b="1" dirty="0">
                <a:cs typeface="Times New Roman" pitchFamily="18" charset="0"/>
              </a:rPr>
              <a:t>square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deviation</a:t>
            </a:r>
            <a:r>
              <a:rPr lang="en-US" sz="2800" dirty="0">
                <a:cs typeface="Times New Roman" pitchFamily="18" charset="0"/>
              </a:rPr>
              <a:t> of </a:t>
            </a:r>
            <a:r>
              <a:rPr lang="en-US" sz="2800" b="1" dirty="0">
                <a:cs typeface="Times New Roman" pitchFamily="18" charset="0"/>
              </a:rPr>
              <a:t>observation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from the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mean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in a set of data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311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24691"/>
              </p:ext>
            </p:extLst>
          </p:nvPr>
        </p:nvGraphicFramePr>
        <p:xfrm>
          <a:off x="4860032" y="1916832"/>
          <a:ext cx="403269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5" imgW="1574800" imgH="533400" progId="Equation.3">
                  <p:embed/>
                </p:oleObj>
              </mc:Choice>
              <mc:Fallback>
                <p:oleObj name="Equation" r:id="rId5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16832"/>
                        <a:ext cx="4032697" cy="115212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11560" y="4888612"/>
            <a:ext cx="7632847" cy="954107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One advantage of SD is that unlike the </a:t>
            </a:r>
            <a:r>
              <a:rPr lang="en-US" sz="2800" b="1" dirty="0" err="1"/>
              <a:t>iqr</a:t>
            </a:r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it uses all the information in the data</a:t>
            </a:r>
          </a:p>
        </p:txBody>
      </p:sp>
      <p:sp>
        <p:nvSpPr>
          <p:cNvPr id="3113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CBAF88-DE3D-4157-BE70-E98E288DAFAC}" type="slidenum">
              <a:rPr lang="ar-SA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7DA4B8-5D99-44B9-BB06-2D30CF5DCAB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23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3C3BD62-87D5-4608-B48B-69EC40FF3FDF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123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38779"/>
              </p:ext>
            </p:extLst>
          </p:nvPr>
        </p:nvGraphicFramePr>
        <p:xfrm>
          <a:off x="3617912" y="665162"/>
          <a:ext cx="649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2" y="665162"/>
                        <a:ext cx="649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8"/>
          <p:cNvGraphicFramePr>
            <a:graphicFrameLocks noChangeAspect="1"/>
          </p:cNvGraphicFramePr>
          <p:nvPr/>
        </p:nvGraphicFramePr>
        <p:xfrm>
          <a:off x="7451725" y="896938"/>
          <a:ext cx="136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Equation" r:id="rId6" imgW="634725" imgH="253890" progId="Equation.3">
                  <p:embed/>
                </p:oleObj>
              </mc:Choice>
              <mc:Fallback>
                <p:oleObj name="Equation" r:id="rId6" imgW="63472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896938"/>
                        <a:ext cx="1368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7"/>
          <p:cNvGraphicFramePr>
            <a:graphicFrameLocks noChangeAspect="1"/>
          </p:cNvGraphicFramePr>
          <p:nvPr/>
        </p:nvGraphicFramePr>
        <p:xfrm>
          <a:off x="7164388" y="1358900"/>
          <a:ext cx="1511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Equation" r:id="rId8" imgW="723586" imgH="291973" progId="Equation.3">
                  <p:embed/>
                </p:oleObj>
              </mc:Choice>
              <mc:Fallback>
                <p:oleObj name="Equation" r:id="rId8" imgW="723586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358900"/>
                        <a:ext cx="1511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200811"/>
              </p:ext>
            </p:extLst>
          </p:nvPr>
        </p:nvGraphicFramePr>
        <p:xfrm>
          <a:off x="7883971" y="1806575"/>
          <a:ext cx="1152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tion" r:id="rId10" imgW="926698" imgH="304668" progId="Equation.3">
                  <p:embed/>
                </p:oleObj>
              </mc:Choice>
              <mc:Fallback>
                <p:oleObj name="Equation" r:id="rId10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971" y="1806575"/>
                        <a:ext cx="1152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322082"/>
              </p:ext>
            </p:extLst>
          </p:nvPr>
        </p:nvGraphicFramePr>
        <p:xfrm>
          <a:off x="2358230" y="5181600"/>
          <a:ext cx="41767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12" imgW="1574800" imgH="533400" progId="Equation.3">
                  <p:embed/>
                </p:oleObj>
              </mc:Choice>
              <mc:Fallback>
                <p:oleObj name="Equation" r:id="rId12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230" y="5181600"/>
                        <a:ext cx="4176713" cy="1246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Rectangle 10"/>
          <p:cNvSpPr>
            <a:spLocks noChangeArrowheads="1"/>
          </p:cNvSpPr>
          <p:nvPr/>
        </p:nvSpPr>
        <p:spPr bwMode="auto">
          <a:xfrm>
            <a:off x="0" y="188109"/>
            <a:ext cx="7019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 dirty="0">
                <a:solidFill>
                  <a:schemeClr val="tx2"/>
                </a:solidFill>
                <a:cs typeface="Times New Roman" pitchFamily="18" charset="0"/>
              </a:rPr>
              <a:t>Steps in calculating S.D</a:t>
            </a:r>
            <a:endParaRPr lang="en-US" sz="2800" dirty="0">
              <a:solidFill>
                <a:schemeClr val="tx2"/>
              </a:solidFill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</a:pP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Determine the mean </a:t>
            </a:r>
          </a:p>
        </p:txBody>
      </p:sp>
      <p:sp>
        <p:nvSpPr>
          <p:cNvPr id="312330" name="Rectangle 11"/>
          <p:cNvSpPr>
            <a:spLocks noChangeArrowheads="1"/>
          </p:cNvSpPr>
          <p:nvPr/>
        </p:nvSpPr>
        <p:spPr bwMode="auto">
          <a:xfrm>
            <a:off x="0" y="1009799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2-Determine the deviation of each value from the mean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312331" name="Rectangle 12"/>
          <p:cNvSpPr>
            <a:spLocks noChangeArrowheads="1"/>
          </p:cNvSpPr>
          <p:nvPr/>
        </p:nvSpPr>
        <p:spPr bwMode="auto">
          <a:xfrm>
            <a:off x="0" y="1323509"/>
            <a:ext cx="723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3-.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Square each deviation of value from mean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12332" name="Rectangle 13"/>
          <p:cNvSpPr>
            <a:spLocks noChangeArrowheads="1"/>
          </p:cNvSpPr>
          <p:nvPr/>
        </p:nvSpPr>
        <p:spPr bwMode="auto">
          <a:xfrm>
            <a:off x="0" y="17732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4-Sum these square deviation of value from mean</a:t>
            </a:r>
            <a:r>
              <a:rPr lang="en-US" sz="2800" dirty="0">
                <a:cs typeface="Times New Roman" pitchFamily="18" charset="0"/>
              </a:rPr>
              <a:t>   </a:t>
            </a:r>
          </a:p>
        </p:txBody>
      </p:sp>
      <p:sp>
        <p:nvSpPr>
          <p:cNvPr id="312333" name="Rectangle 14"/>
          <p:cNvSpPr>
            <a:spLocks noChangeArrowheads="1"/>
          </p:cNvSpPr>
          <p:nvPr/>
        </p:nvSpPr>
        <p:spPr bwMode="auto">
          <a:xfrm>
            <a:off x="0" y="2291853"/>
            <a:ext cx="8964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 dirty="0">
                <a:cs typeface="Times New Roman" pitchFamily="18" charset="0"/>
              </a:rPr>
              <a:t>                                          </a:t>
            </a:r>
            <a:r>
              <a:rPr lang="en-US" sz="2800" b="1" dirty="0">
                <a:cs typeface="Times New Roman" pitchFamily="18" charset="0"/>
              </a:rPr>
              <a:t>( sum of square)</a:t>
            </a:r>
            <a:r>
              <a:rPr lang="en-US" sz="2800" dirty="0">
                <a:cs typeface="Times New Roman" pitchFamily="18" charset="0"/>
              </a:rPr>
              <a:t> .</a:t>
            </a:r>
            <a:endParaRPr lang="en-US" sz="2800" dirty="0"/>
          </a:p>
          <a:p>
            <a:pPr algn="justLow" rtl="0" eaLnBrk="0" hangingPunct="0">
              <a:tabLst>
                <a:tab pos="457200" algn="l"/>
              </a:tabLst>
            </a:pP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5-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Divide 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this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square deviation of value from mean by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N-1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   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312334" name="Rectangle 15"/>
          <p:cNvSpPr>
            <a:spLocks noChangeArrowheads="1"/>
          </p:cNvSpPr>
          <p:nvPr/>
        </p:nvSpPr>
        <p:spPr bwMode="auto">
          <a:xfrm>
            <a:off x="0" y="42426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100" dirty="0">
              <a:solidFill>
                <a:srgbClr val="000000"/>
              </a:solidFill>
            </a:endParaRPr>
          </a:p>
          <a:p>
            <a:pPr algn="ctr" rtl="0" eaLnBrk="0" hangingPunct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6-Take the square root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of  deviation of value from mean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by N-1</a:t>
            </a:r>
            <a:r>
              <a:rPr lang="en-US" sz="2600" dirty="0">
                <a:cs typeface="Times New Roman" pitchFamily="18" charset="0"/>
              </a:rPr>
              <a:t>   </a:t>
            </a:r>
            <a:endParaRPr lang="en-US" sz="2600" dirty="0"/>
          </a:p>
        </p:txBody>
      </p:sp>
      <p:sp>
        <p:nvSpPr>
          <p:cNvPr id="312335" name="Rectangle 16"/>
          <p:cNvSpPr>
            <a:spLocks noChangeArrowheads="1"/>
          </p:cNvSpPr>
          <p:nvPr/>
        </p:nvSpPr>
        <p:spPr bwMode="auto">
          <a:xfrm>
            <a:off x="2173288" y="5857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graphicFrame>
        <p:nvGraphicFramePr>
          <p:cNvPr id="312336" name="Object 17"/>
          <p:cNvGraphicFramePr>
            <a:graphicFrameLocks noChangeAspect="1"/>
          </p:cNvGraphicFramePr>
          <p:nvPr/>
        </p:nvGraphicFramePr>
        <p:xfrm>
          <a:off x="3995738" y="3101975"/>
          <a:ext cx="20161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14" imgW="952087" imgH="495085" progId="Equation.3">
                  <p:embed/>
                </p:oleObj>
              </mc:Choice>
              <mc:Fallback>
                <p:oleObj name="Equation" r:id="rId14" imgW="95208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101975"/>
                        <a:ext cx="2016125" cy="1089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7" name="Object 18"/>
          <p:cNvGraphicFramePr>
            <a:graphicFrameLocks noChangeAspect="1"/>
          </p:cNvGraphicFramePr>
          <p:nvPr/>
        </p:nvGraphicFramePr>
        <p:xfrm>
          <a:off x="5029200" y="2200275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16" imgW="926698" imgH="304668" progId="Equation.3">
                  <p:embed/>
                </p:oleObj>
              </mc:Choice>
              <mc:Fallback>
                <p:oleObj name="Equation" r:id="rId16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0275"/>
                        <a:ext cx="1800225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9B1B16-474D-4C3A-A9AB-A37AEFF6DDE7}" type="slidenum">
              <a:rPr lang="ar-SA" sz="1400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52160"/>
              </p:ext>
            </p:extLst>
          </p:nvPr>
        </p:nvGraphicFramePr>
        <p:xfrm>
          <a:off x="683568" y="1083920"/>
          <a:ext cx="3489208" cy="4145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8228">
                  <a:extLst>
                    <a:ext uri="{9D8B030D-6E8A-4147-A177-3AD203B41FA5}">
                      <a16:colId xmlns:a16="http://schemas.microsoft.com/office/drawing/2014/main" val="3579085562"/>
                    </a:ext>
                  </a:extLst>
                </a:gridCol>
                <a:gridCol w="1203146">
                  <a:extLst>
                    <a:ext uri="{9D8B030D-6E8A-4147-A177-3AD203B41FA5}">
                      <a16:colId xmlns:a16="http://schemas.microsoft.com/office/drawing/2014/main" val="1197418049"/>
                    </a:ext>
                  </a:extLst>
                </a:gridCol>
                <a:gridCol w="877834">
                  <a:extLst>
                    <a:ext uri="{9D8B030D-6E8A-4147-A177-3AD203B41FA5}">
                      <a16:colId xmlns:a16="http://schemas.microsoft.com/office/drawing/2014/main" val="1468807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Score 2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score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2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5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3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9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5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6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4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70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18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total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689766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63394"/>
              </p:ext>
            </p:extLst>
          </p:nvPr>
        </p:nvGraphicFramePr>
        <p:xfrm>
          <a:off x="4572000" y="620688"/>
          <a:ext cx="266429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0688"/>
                        <a:ext cx="2664296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32822"/>
              </p:ext>
            </p:extLst>
          </p:nvPr>
        </p:nvGraphicFramePr>
        <p:xfrm>
          <a:off x="4560257" y="2081260"/>
          <a:ext cx="337688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257" y="2081260"/>
                        <a:ext cx="337688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38735"/>
              </p:ext>
            </p:extLst>
          </p:nvPr>
        </p:nvGraphicFramePr>
        <p:xfrm>
          <a:off x="4716016" y="3397816"/>
          <a:ext cx="331236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97816"/>
                        <a:ext cx="3312368" cy="158417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96412" y="522920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sz="2800" u="sng" dirty="0" smtClean="0">
                <a:solidFill>
                  <a:prstClr val="black"/>
                </a:solidFill>
              </a:rPr>
              <a:t>70   -18X 18/6 </a:t>
            </a:r>
            <a:r>
              <a:rPr lang="en-US" sz="2800" dirty="0" smtClean="0">
                <a:solidFill>
                  <a:prstClr val="black"/>
                </a:solidFill>
              </a:rPr>
              <a:t> =     70-54=16/5= 3.2</a:t>
            </a:r>
          </a:p>
          <a:p>
            <a:pPr lvl="0" rtl="1"/>
            <a:r>
              <a:rPr lang="en-US" sz="2800" dirty="0" smtClean="0">
                <a:solidFill>
                  <a:prstClr val="black"/>
                </a:solidFill>
              </a:rPr>
              <a:t>                5</a:t>
            </a:r>
            <a:endParaRPr lang="ar-JO" sz="2800" dirty="0" smtClean="0">
              <a:solidFill>
                <a:prstClr val="black"/>
              </a:solidFill>
            </a:endParaRPr>
          </a:p>
          <a:p>
            <a:pPr lvl="0" rtl="1"/>
            <a:r>
              <a:rPr lang="en-US" sz="2800" dirty="0" smtClean="0">
                <a:solidFill>
                  <a:prstClr val="black"/>
                </a:solidFill>
              </a:rPr>
              <a:t>√3.2        =1.7</a:t>
            </a:r>
            <a:r>
              <a:rPr lang="ar-JO" sz="2800" dirty="0" smtClean="0">
                <a:solidFill>
                  <a:prstClr val="black"/>
                </a:solidFill>
              </a:rPr>
              <a:t>  </a:t>
            </a:r>
            <a:endParaRPr lang="ar-JO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51" y="35302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Short Cut Method </a:t>
            </a:r>
            <a:endParaRPr lang="en-MY" sz="28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15616" y="6165304"/>
            <a:ext cx="504056" cy="250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9512" y="54868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chemeClr val="tx2"/>
                </a:solidFill>
              </a:rPr>
              <a:t>Short Cut Method for S.D</a:t>
            </a:r>
          </a:p>
          <a:p>
            <a:r>
              <a:rPr lang="en-MY" sz="2800" dirty="0" smtClean="0"/>
              <a:t>1-Square </a:t>
            </a:r>
            <a:r>
              <a:rPr lang="en-MY" sz="2800" dirty="0"/>
              <a:t>each absolute individual value   </a:t>
            </a:r>
            <a:r>
              <a:rPr lang="en-MY" sz="2800" dirty="0" smtClean="0"/>
              <a:t> </a:t>
            </a:r>
            <a:r>
              <a:rPr lang="en-MY" sz="2800" dirty="0"/>
              <a:t>.</a:t>
            </a:r>
          </a:p>
          <a:p>
            <a:r>
              <a:rPr lang="en-MY" sz="2800" dirty="0" smtClean="0"/>
              <a:t>2-Sum </a:t>
            </a:r>
            <a:r>
              <a:rPr lang="en-MY" sz="2800" dirty="0"/>
              <a:t>these squared values                       .</a:t>
            </a:r>
          </a:p>
          <a:p>
            <a:r>
              <a:rPr lang="en-MY" sz="2600" dirty="0" smtClean="0"/>
              <a:t>3-Sum </a:t>
            </a:r>
            <a:r>
              <a:rPr lang="en-MY" sz="2600" dirty="0"/>
              <a:t>the all absolute value of observation       </a:t>
            </a:r>
            <a:r>
              <a:rPr lang="en-MY" sz="2800" dirty="0"/>
              <a:t>.</a:t>
            </a:r>
          </a:p>
          <a:p>
            <a:r>
              <a:rPr lang="en-MY" sz="2800" dirty="0" smtClean="0"/>
              <a:t>4-Square </a:t>
            </a:r>
            <a:r>
              <a:rPr lang="en-MY" sz="2800" dirty="0"/>
              <a:t>this sum of absolute </a:t>
            </a:r>
            <a:r>
              <a:rPr lang="en-MY" sz="2800" dirty="0" smtClean="0"/>
              <a:t>values</a:t>
            </a:r>
            <a:endParaRPr lang="en-MY" sz="2800" dirty="0"/>
          </a:p>
          <a:p>
            <a:r>
              <a:rPr lang="en-MY" sz="2800" dirty="0" smtClean="0"/>
              <a:t>5-Divide </a:t>
            </a:r>
            <a:r>
              <a:rPr lang="en-MY" sz="2800" dirty="0"/>
              <a:t>this sum of absolute values by N                 .</a:t>
            </a:r>
          </a:p>
          <a:p>
            <a:endParaRPr lang="en-MY" sz="2800" dirty="0" smtClean="0"/>
          </a:p>
          <a:p>
            <a:r>
              <a:rPr lang="en-MY" sz="2800" dirty="0" smtClean="0"/>
              <a:t>6-</a:t>
            </a:r>
            <a:r>
              <a:rPr lang="en-MY" sz="2600" dirty="0" smtClean="0"/>
              <a:t>Subtract </a:t>
            </a:r>
            <a:r>
              <a:rPr lang="en-MY" sz="2800" dirty="0" smtClean="0"/>
              <a:t>             </a:t>
            </a:r>
            <a:r>
              <a:rPr lang="en-MY" sz="2600" dirty="0" smtClean="0"/>
              <a:t>from</a:t>
            </a:r>
            <a:r>
              <a:rPr lang="en-MY" sz="2800" dirty="0" smtClean="0"/>
              <a:t>                                      (</a:t>
            </a:r>
            <a:r>
              <a:rPr lang="en-MY" sz="2800" b="1" dirty="0">
                <a:solidFill>
                  <a:srgbClr val="0070C0"/>
                </a:solidFill>
              </a:rPr>
              <a:t>sum of square</a:t>
            </a:r>
            <a:r>
              <a:rPr lang="en-MY" sz="2800" dirty="0" smtClean="0"/>
              <a:t>)</a:t>
            </a:r>
            <a:endParaRPr lang="en-MY" sz="2800" dirty="0"/>
          </a:p>
          <a:p>
            <a:r>
              <a:rPr lang="en-MY" sz="2600" dirty="0" smtClean="0"/>
              <a:t>7-Divided </a:t>
            </a:r>
            <a:r>
              <a:rPr lang="en-MY" sz="2600" dirty="0"/>
              <a:t>all this result by N-1 </a:t>
            </a:r>
            <a:r>
              <a:rPr lang="en-MY" sz="2800" dirty="0"/>
              <a:t>,    </a:t>
            </a:r>
            <a:endParaRPr lang="en-MY" sz="2800" dirty="0" smtClean="0"/>
          </a:p>
          <a:p>
            <a:endParaRPr lang="en-MY" sz="2800" dirty="0" smtClean="0"/>
          </a:p>
          <a:p>
            <a:r>
              <a:rPr lang="en-MY" sz="2800" dirty="0" smtClean="0"/>
              <a:t>8-</a:t>
            </a:r>
            <a:r>
              <a:rPr lang="en-MY" sz="2600" dirty="0" smtClean="0"/>
              <a:t>Take </a:t>
            </a:r>
            <a:r>
              <a:rPr lang="en-MY" sz="2600" dirty="0"/>
              <a:t>the square root of this last result, 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936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29" y="3515269"/>
            <a:ext cx="787545" cy="5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0742"/>
              </p:ext>
            </p:extLst>
          </p:nvPr>
        </p:nvGraphicFramePr>
        <p:xfrm>
          <a:off x="6264188" y="1916832"/>
          <a:ext cx="28083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Equation" r:id="rId5" imgW="1651000" imgH="254000" progId="Equation.3">
                  <p:embed/>
                </p:oleObj>
              </mc:Choice>
              <mc:Fallback>
                <p:oleObj name="Equation" r:id="rId5" imgW="165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1916832"/>
                        <a:ext cx="280831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-194561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98904"/>
              </p:ext>
            </p:extLst>
          </p:nvPr>
        </p:nvGraphicFramePr>
        <p:xfrm>
          <a:off x="4995807" y="1509967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name="Equation" r:id="rId7" imgW="520474" imgH="253890" progId="Equation.3">
                  <p:embed/>
                </p:oleObj>
              </mc:Choice>
              <mc:Fallback>
                <p:oleObj name="Equation" r:id="rId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07" y="1509967"/>
                        <a:ext cx="1076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54446"/>
              </p:ext>
            </p:extLst>
          </p:nvPr>
        </p:nvGraphicFramePr>
        <p:xfrm>
          <a:off x="6578797" y="2732878"/>
          <a:ext cx="1377579" cy="6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0" name="Equation" r:id="rId9" imgW="571252" imgH="444307" progId="Equation.3">
                  <p:embed/>
                </p:oleObj>
              </mc:Choice>
              <mc:Fallback>
                <p:oleObj name="Equation" r:id="rId9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797" y="2732878"/>
                        <a:ext cx="1377579" cy="62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" name="Rectangle 3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5" name="Object 52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3100"/>
              </p:ext>
            </p:extLst>
          </p:nvPr>
        </p:nvGraphicFramePr>
        <p:xfrm>
          <a:off x="1907704" y="3527243"/>
          <a:ext cx="108012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" name="Equation" r:id="rId11" imgW="571252" imgH="444307" progId="Equation.3">
                  <p:embed/>
                </p:oleObj>
              </mc:Choice>
              <mc:Fallback>
                <p:oleObj name="Equation" r:id="rId11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527243"/>
                        <a:ext cx="108012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7" name="Object 52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18693"/>
              </p:ext>
            </p:extLst>
          </p:nvPr>
        </p:nvGraphicFramePr>
        <p:xfrm>
          <a:off x="4860032" y="3415293"/>
          <a:ext cx="170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5293"/>
                        <a:ext cx="17049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29" name="Right Arrow 52228"/>
          <p:cNvSpPr/>
          <p:nvPr/>
        </p:nvSpPr>
        <p:spPr>
          <a:xfrm>
            <a:off x="4367371" y="3750174"/>
            <a:ext cx="618368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23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1" name="Object 52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19356"/>
              </p:ext>
            </p:extLst>
          </p:nvPr>
        </p:nvGraphicFramePr>
        <p:xfrm>
          <a:off x="4860032" y="3933056"/>
          <a:ext cx="247855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Equation" r:id="rId14" imgW="1473200" imgH="622300" progId="Equation.3">
                  <p:embed/>
                </p:oleObj>
              </mc:Choice>
              <mc:Fallback>
                <p:oleObj name="Equation" r:id="rId14" imgW="14732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47855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3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4" name="Object 52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31921"/>
              </p:ext>
            </p:extLst>
          </p:nvPr>
        </p:nvGraphicFramePr>
        <p:xfrm>
          <a:off x="5211291" y="5301208"/>
          <a:ext cx="304189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" name="Equation" r:id="rId16" imgW="1714500" imgH="660400" progId="Equation.3">
                  <p:embed/>
                </p:oleObj>
              </mc:Choice>
              <mc:Fallback>
                <p:oleObj name="Equation" r:id="rId16" imgW="1714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291" y="5301208"/>
                        <a:ext cx="3041898" cy="122413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4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3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55576" y="620688"/>
          <a:ext cx="7416824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Score 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Freq.(</a:t>
                      </a:r>
                      <a:r>
                        <a:rPr lang="en-US" sz="2400" dirty="0" err="1" smtClean="0">
                          <a:effectLst/>
                        </a:rPr>
                        <a:t>No.of</a:t>
                      </a:r>
                      <a:r>
                        <a:rPr lang="en-US" sz="2400" dirty="0" smtClean="0">
                          <a:effectLst/>
                        </a:rPr>
                        <a:t> Students)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2=12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2=72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4=8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4=16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3=12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3=48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9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5=5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5=5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2=18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7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6=12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6=24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08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total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183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37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3528" y="3717032"/>
          <a:ext cx="266429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2664296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363468" y="3645024"/>
          <a:ext cx="337688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468" y="3645024"/>
                        <a:ext cx="337688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23528" y="4941168"/>
          <a:ext cx="331236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3312368" cy="158417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959932" y="4678047"/>
          <a:ext cx="4968552" cy="16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9" imgW="2324100" imgH="596900" progId="Equation.3">
                  <p:embed/>
                </p:oleObj>
              </mc:Choice>
              <mc:Fallback>
                <p:oleObj name="Equation" r:id="rId9" imgW="2324100" imgH="5969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4678047"/>
                        <a:ext cx="4968552" cy="163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5220072" y="573511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scor²</a:t>
            </a:r>
            <a:endParaRPr lang="en-MY" dirty="0"/>
          </a:p>
        </p:txBody>
      </p:sp>
      <p:sp>
        <p:nvSpPr>
          <p:cNvPr id="17" name="Rectangle 16"/>
          <p:cNvSpPr/>
          <p:nvPr/>
        </p:nvSpPr>
        <p:spPr>
          <a:xfrm>
            <a:off x="4344500" y="1071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Short Cut Method </a:t>
            </a:r>
            <a:endParaRPr lang="en-MY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216E25-7377-4FAB-87A9-34BCCD0E2EC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334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3B751DC-AB39-4CC7-A91D-6507068681B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3348" name="Rectangle 5"/>
          <p:cNvSpPr>
            <a:spLocks noChangeArrowheads="1"/>
          </p:cNvSpPr>
          <p:nvPr/>
        </p:nvSpPr>
        <p:spPr bwMode="auto">
          <a:xfrm>
            <a:off x="179512" y="260648"/>
            <a:ext cx="886763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 dirty="0">
                <a:solidFill>
                  <a:srgbClr val="FF0000"/>
                </a:solidFill>
                <a:cs typeface="Times New Roman" pitchFamily="18" charset="0"/>
              </a:rPr>
              <a:t>Disadvantage Limitation or Drawback of S.D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It is depend on the unit of measurement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endParaRPr lang="en-US" sz="26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we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can't compare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between two or more data to overcome 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this</a:t>
            </a:r>
            <a:endParaRPr lang="en-US" sz="2600" dirty="0">
              <a:solidFill>
                <a:srgbClr val="0070C0"/>
              </a:solidFill>
              <a:sym typeface="Symbol" pitchFamily="18" charset="2"/>
            </a:endParaRPr>
          </a:p>
          <a:p>
            <a:pPr rtl="0" eaLnBrk="0" hangingPunct="0"/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rtl="0" eaLnBrk="0" hangingPunct="0"/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Coefficient of Variation    </a:t>
            </a:r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C.V</a:t>
            </a: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  <a:p>
            <a:pPr rtl="0" eaLnBrk="0" hangingPunct="0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It is representing by measuring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the variation in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 rtl="0" eaLnBrk="0" hangingPunct="0"/>
            <a:r>
              <a:rPr lang="en-US" sz="2600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relation to the percentage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of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mean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of that 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data</a:t>
            </a:r>
            <a:endParaRPr lang="en-US" sz="26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13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21970"/>
              </p:ext>
            </p:extLst>
          </p:nvPr>
        </p:nvGraphicFramePr>
        <p:xfrm>
          <a:off x="3779912" y="3297462"/>
          <a:ext cx="3529012" cy="99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4" imgW="1167893" imgH="431613" progId="Equation.3">
                  <p:embed/>
                </p:oleObj>
              </mc:Choice>
              <mc:Fallback>
                <p:oleObj name="Equation" r:id="rId4" imgW="116789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97462"/>
                        <a:ext cx="3529012" cy="99563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58775" y="4365104"/>
            <a:ext cx="7794625" cy="1692771"/>
          </a:xfrm>
          <a:prstGeom prst="rect">
            <a:avLst/>
          </a:prstGeom>
          <a:noFill/>
          <a:ln w="38100">
            <a:solidFill>
              <a:srgbClr val="7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buFontTx/>
              <a:buChar char="-"/>
            </a:pPr>
            <a:r>
              <a:rPr lang="en-US" sz="2600" b="1" dirty="0">
                <a:solidFill>
                  <a:srgbClr val="008000"/>
                </a:solidFill>
                <a:cs typeface="Times New Roman" pitchFamily="18" charset="0"/>
              </a:rPr>
              <a:t>C.V</a:t>
            </a:r>
            <a:r>
              <a:rPr lang="en-US" sz="2600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8000"/>
                </a:solidFill>
                <a:cs typeface="Times New Roman" pitchFamily="18" charset="0"/>
              </a:rPr>
              <a:t>is used</a:t>
            </a:r>
          </a:p>
          <a:p>
            <a:pPr algn="justLow" rtl="0">
              <a:buFontTx/>
              <a:buChar char="-"/>
            </a:pPr>
            <a:r>
              <a:rPr lang="en-US" sz="26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to</a:t>
            </a:r>
            <a:r>
              <a:rPr lang="en-US" sz="2600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compare between two or more data</a:t>
            </a:r>
            <a:r>
              <a:rPr lang="en-US" sz="2600" dirty="0">
                <a:solidFill>
                  <a:srgbClr val="660033"/>
                </a:solidFill>
                <a:cs typeface="Times New Roman" pitchFamily="18" charset="0"/>
              </a:rPr>
              <a:t> </a:t>
            </a:r>
          </a:p>
          <a:p>
            <a:pPr marL="457200" indent="-457200" algn="justLow" rtl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66"/>
                </a:solidFill>
                <a:cs typeface="Times New Roman" pitchFamily="18" charset="0"/>
              </a:rPr>
              <a:t>with different units of measurement</a:t>
            </a:r>
            <a:r>
              <a:rPr lang="en-US" sz="2600" dirty="0">
                <a:solidFill>
                  <a:srgbClr val="000066"/>
                </a:solidFill>
                <a:cs typeface="Times New Roman" pitchFamily="18" charset="0"/>
              </a:rPr>
              <a:t> .</a:t>
            </a:r>
          </a:p>
          <a:p>
            <a:pPr marL="457200" indent="-457200" algn="justLow" rtl="0" eaLnBrk="0" hangingPunct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data with large difference between their means .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3117911" y="1588581"/>
            <a:ext cx="558207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21580" y="488860"/>
            <a:ext cx="68000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Interpreting Standard Deviation</a:t>
            </a:r>
            <a:endParaRPr kumimoji="1" lang="en-US" sz="32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1975" y="4419600"/>
            <a:ext cx="7956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For bell-shaped shaped distributions, the following statements hold: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68% of the data fall between               and 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95% of the data fall between               and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99.7% of the data fall between              and</a:t>
            </a:r>
          </a:p>
        </p:txBody>
      </p:sp>
      <p:pic>
        <p:nvPicPr>
          <p:cNvPr id="315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78948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10857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110163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416550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02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801688" y="3900488"/>
            <a:ext cx="721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449638" y="1828800"/>
            <a:ext cx="881062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4330700" y="1828800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566988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5213350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1684338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6096000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pic>
        <p:nvPicPr>
          <p:cNvPr id="31540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322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20"/>
          <p:cNvSpPr>
            <a:spLocks/>
          </p:cNvSpPr>
          <p:nvPr/>
        </p:nvSpPr>
        <p:spPr bwMode="auto">
          <a:xfrm rot="-5384055">
            <a:off x="5464969" y="2115344"/>
            <a:ext cx="381000" cy="722312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5437188" y="18700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pic>
        <p:nvPicPr>
          <p:cNvPr id="31541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93223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9370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9465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9338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9385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51288"/>
            <a:ext cx="760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3529013" y="2590800"/>
            <a:ext cx="16049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2646363" y="3276600"/>
            <a:ext cx="3370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1763713" y="3840163"/>
            <a:ext cx="52149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3930650" y="22860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3930650" y="29718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6895" name="Text Box 33"/>
          <p:cNvSpPr txBox="1">
            <a:spLocks noChangeArrowheads="1"/>
          </p:cNvSpPr>
          <p:nvPr/>
        </p:nvSpPr>
        <p:spPr bwMode="auto">
          <a:xfrm>
            <a:off x="3849688" y="3505200"/>
            <a:ext cx="9636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99.7%</a:t>
            </a:r>
          </a:p>
        </p:txBody>
      </p:sp>
      <p:sp>
        <p:nvSpPr>
          <p:cNvPr id="36896" name="Text Box 34"/>
          <p:cNvSpPr txBox="1">
            <a:spLocks noChangeArrowheads="1"/>
          </p:cNvSpPr>
          <p:nvPr/>
        </p:nvSpPr>
        <p:spPr bwMode="auto">
          <a:xfrm>
            <a:off x="517525" y="5719763"/>
            <a:ext cx="853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For NORMAL distributions, the word ‘approximately’ may be removed from</a:t>
            </a:r>
          </a:p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The above statements.</a:t>
            </a:r>
          </a:p>
        </p:txBody>
      </p:sp>
      <p:sp>
        <p:nvSpPr>
          <p:cNvPr id="31542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1FAF54-3463-4B49-B6EB-DE745392C037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38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37BD6-ED13-4AC4-BD34-EBF4C140A68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Image result for Thank You , picture, photos, images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315200" cy="43100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B35C-A2FD-4586-B4AD-E1E800C579CA}" type="datetime1">
              <a:rPr lang="en-US" smtClean="0"/>
              <a:t>7/5/2022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7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DE063-2BBC-4C6E-8325-3062252729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34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1FA0D7B-3EC1-467B-9BAB-4C2AA993716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52400" y="1600200"/>
            <a:ext cx="874008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endParaRPr lang="en-US" b="1" dirty="0" smtClean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1-Measures of central tendencies </a:t>
            </a:r>
            <a:r>
              <a:rPr lang="en-US" sz="2800" b="1" dirty="0"/>
              <a:t>(Location) .</a:t>
            </a:r>
          </a:p>
          <a:p>
            <a:pPr rtl="0"/>
            <a:r>
              <a:rPr lang="en-US" sz="2800" b="1" dirty="0"/>
              <a:t>    A value around which the data has a tendency to congregate (come together )or cluster</a:t>
            </a:r>
          </a:p>
          <a:p>
            <a:pPr rtl="0"/>
            <a:endParaRPr lang="en-US" sz="2800" b="1" dirty="0"/>
          </a:p>
          <a:p>
            <a:pPr rtl="0"/>
            <a:endParaRPr lang="en-US" sz="2800" b="1" dirty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2800" b="1" dirty="0"/>
              <a:t>    A value which measures </a:t>
            </a:r>
          </a:p>
          <a:p>
            <a:pPr rtl="0"/>
            <a:r>
              <a:rPr lang="en-US" sz="2800" b="1" dirty="0"/>
              <a:t>the degree to which the data are  or  are </a:t>
            </a:r>
            <a:r>
              <a:rPr lang="en-US" sz="2800" b="1" dirty="0" smtClean="0"/>
              <a:t>not, spread </a:t>
            </a:r>
            <a:r>
              <a:rPr lang="en-US" sz="2800" b="1" dirty="0"/>
              <a:t>out</a:t>
            </a:r>
            <a:endParaRPr lang="en-US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260648"/>
            <a:ext cx="7416824" cy="1077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central value as                      </a:t>
            </a:r>
            <a:r>
              <a:rPr lang="en-US" sz="3200" b="1" dirty="0">
                <a:solidFill>
                  <a:srgbClr val="002060"/>
                </a:solidFill>
              </a:rPr>
              <a:t>representative value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in a set of data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131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6E9BA9-3D95-4865-8218-AAC96CF1F30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7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96F50-ED66-401D-86C7-57003D6C7BC3}" type="slidenum">
              <a:rPr lang="ar-SA" sz="14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7444" name="Rectangle 1"/>
          <p:cNvSpPr>
            <a:spLocks noChangeArrowheads="1"/>
          </p:cNvSpPr>
          <p:nvPr/>
        </p:nvSpPr>
        <p:spPr bwMode="auto">
          <a:xfrm>
            <a:off x="419100" y="183704"/>
            <a:ext cx="8839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Q1 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Thirty (30) pregnant women attending Al-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antenatal clinic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23-februry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showing gain in weight as follows: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228600" y="5037138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1-Present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this data graphically,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2- Compute the measures of Central tendency</a:t>
            </a:r>
          </a:p>
          <a:p>
            <a:pPr rtl="0"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3- Compute Measures of Dispersion</a:t>
            </a:r>
          </a:p>
          <a:p>
            <a:pPr rtl="0" eaLnBrk="0" hangingPunct="0">
              <a:tabLst>
                <a:tab pos="5257800" algn="l"/>
              </a:tabLst>
            </a:pP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27612"/>
              </p:ext>
            </p:extLst>
          </p:nvPr>
        </p:nvGraphicFramePr>
        <p:xfrm>
          <a:off x="2057400" y="1752600"/>
          <a:ext cx="5410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Weight gain (kg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MY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NO.of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women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5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 8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  4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7079BC-037E-43BD-AA7D-0FDCFF8B36F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6355" name="WordArt 2"/>
          <p:cNvSpPr>
            <a:spLocks noChangeArrowheads="1" noChangeShapeType="1" noTextEdit="1"/>
          </p:cNvSpPr>
          <p:nvPr/>
        </p:nvSpPr>
        <p:spPr bwMode="auto">
          <a:xfrm>
            <a:off x="1828800" y="5181600"/>
            <a:ext cx="6248400" cy="1333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356356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/>
              <a:t>Q1</a:t>
            </a:r>
          </a:p>
          <a:p>
            <a:r>
              <a:rPr lang="en-US" sz="2800" smtClean="0"/>
              <a:t>SD </a:t>
            </a:r>
            <a:r>
              <a:rPr lang="en-US" sz="2800" dirty="0"/>
              <a:t>used with median</a:t>
            </a:r>
          </a:p>
          <a:p>
            <a:r>
              <a:rPr lang="en-US" sz="2800" dirty="0"/>
              <a:t>SD used with rang </a:t>
            </a:r>
          </a:p>
          <a:p>
            <a:r>
              <a:rPr lang="en-US" sz="2800" dirty="0"/>
              <a:t>SD used in nominal data</a:t>
            </a:r>
          </a:p>
          <a:p>
            <a:r>
              <a:rPr lang="en-US" sz="2800" dirty="0"/>
              <a:t>IQR used with the mean</a:t>
            </a:r>
          </a:p>
          <a:p>
            <a:r>
              <a:rPr lang="en-US" sz="2800" dirty="0"/>
              <a:t>Variance is the best measurement of dispersion</a:t>
            </a:r>
          </a:p>
          <a:p>
            <a:r>
              <a:rPr lang="en-US" sz="2800" dirty="0"/>
              <a:t> Q2 Measures of dispersion are</a:t>
            </a:r>
          </a:p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pPr rtl="0"/>
            <a:r>
              <a:rPr lang="en-US" sz="2800" dirty="0"/>
              <a:t>5</a:t>
            </a:r>
          </a:p>
          <a:p>
            <a:pPr rtl="0"/>
            <a:r>
              <a:rPr lang="en-US" sz="2800" dirty="0"/>
              <a:t>6</a:t>
            </a:r>
          </a:p>
        </p:txBody>
      </p:sp>
      <p:sp>
        <p:nvSpPr>
          <p:cNvPr id="3563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1200C9-224F-4A74-8A26-6754DB71ABEF}" type="slidenum">
              <a:rPr lang="ar-SA" sz="14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4F974E-059F-4FD4-9025-C2C5CC22DDE8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1527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Median is the  value with a highest frequency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the data is skewed , median is the appropriate measures of CT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 is appropriate measures of Ct in ordinal data</a:t>
            </a:r>
          </a:p>
          <a:p>
            <a:pPr marL="514350" indent="-514350" rtl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Mode used when we have Metric continuous data</a:t>
            </a:r>
          </a:p>
          <a:p>
            <a:pPr marL="514350" indent="-514350" rtl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  mean is unique what ever the size of data is</a:t>
            </a:r>
          </a:p>
          <a:p>
            <a:pPr rtl="0">
              <a:defRPr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5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385972-B0D0-44B3-BAF7-7167837FFCE6}" type="slidenum">
              <a:rPr lang="ar-SA" sz="14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EB617-671A-4DBB-B116-F656A88531C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9315" name="WordArt 2"/>
          <p:cNvSpPr>
            <a:spLocks noChangeArrowheads="1" noChangeShapeType="1" noTextEdit="1"/>
          </p:cNvSpPr>
          <p:nvPr/>
        </p:nvSpPr>
        <p:spPr bwMode="auto">
          <a:xfrm>
            <a:off x="0" y="1600200"/>
            <a:ext cx="8915400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269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DD89FC-E2F0-4777-885F-6A90185A5C04}" type="slidenum">
              <a:rPr lang="ar-SA" sz="1400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D20035-6EBD-4ACB-B0E4-A6C07544FA7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18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189ED7A-37A4-4704-831F-C32B30D8A9D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23528" y="764704"/>
            <a:ext cx="8568952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central value as</a:t>
            </a: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1-Measures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of central tendencies (Location)</a:t>
            </a:r>
          </a:p>
          <a:p>
            <a:pPr rtl="0" eaLnBrk="0" hangingPunct="0">
              <a:defRPr/>
            </a:pPr>
            <a:endParaRPr lang="en-US" sz="2600" b="1" dirty="0" smtClean="0"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2-Measures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of Dispersion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,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1" y="2641167"/>
            <a:ext cx="67070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75, 75, 75, 75, 75, 75</a:t>
            </a:r>
            <a:r>
              <a:rPr lang="en-US" sz="2800" b="1" dirty="0">
                <a:solidFill>
                  <a:schemeClr val="tx2"/>
                </a:solidFill>
              </a:rPr>
              <a:t>,          Mean =  </a:t>
            </a:r>
            <a:r>
              <a:rPr lang="en-US" sz="2800" b="1" dirty="0"/>
              <a:t>????</a:t>
            </a:r>
          </a:p>
          <a:p>
            <a:endParaRPr lang="en-US" sz="2600" dirty="0"/>
          </a:p>
          <a:p>
            <a:r>
              <a:rPr lang="en-US" sz="2800" b="1" dirty="0"/>
              <a:t>75, 70, 75. 80, 85.          </a:t>
            </a:r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Mean </a:t>
            </a:r>
            <a:r>
              <a:rPr lang="en-US" sz="2800" b="1" dirty="0">
                <a:solidFill>
                  <a:schemeClr val="tx2"/>
                </a:solidFill>
              </a:rPr>
              <a:t>=</a:t>
            </a:r>
            <a:r>
              <a:rPr lang="en-US" sz="2800" b="1" dirty="0"/>
              <a:t>  ????</a:t>
            </a:r>
          </a:p>
          <a:p>
            <a:endParaRPr lang="en-US" sz="2800" b="1" dirty="0"/>
          </a:p>
          <a:p>
            <a:r>
              <a:rPr lang="en-US" sz="2800" b="1" dirty="0"/>
              <a:t> 60, 65, 55, 70, 75, 75, ,70, 80, </a:t>
            </a:r>
            <a:r>
              <a:rPr lang="en-US" sz="2800" b="1" dirty="0">
                <a:solidFill>
                  <a:schemeClr val="tx2"/>
                </a:solidFill>
              </a:rPr>
              <a:t>Mean=</a:t>
            </a:r>
            <a:r>
              <a:rPr lang="en-US" sz="2800" b="1" dirty="0"/>
              <a:t>  ????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48064" y="37981"/>
            <a:ext cx="3843536" cy="1600438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pPr rtl="0"/>
            <a:r>
              <a:rPr lang="en-US" sz="1400" b="1" dirty="0" smtClean="0"/>
              <a:t>1-Measures </a:t>
            </a:r>
            <a:r>
              <a:rPr lang="en-US" sz="1400" b="1" dirty="0"/>
              <a:t>of central tendencies (Location) .</a:t>
            </a:r>
          </a:p>
          <a:p>
            <a:pPr rtl="0"/>
            <a:r>
              <a:rPr lang="en-US" sz="1400" b="1" dirty="0"/>
              <a:t>    A value around which the data has a tendency to congregate (come together )or </a:t>
            </a:r>
            <a:r>
              <a:rPr lang="en-US" sz="1400" b="1" dirty="0" smtClean="0"/>
              <a:t>cluster</a:t>
            </a:r>
            <a:endParaRPr lang="en-US" sz="1400" b="1" dirty="0"/>
          </a:p>
          <a:p>
            <a:pPr rtl="0"/>
            <a:r>
              <a:rPr lang="en-US" sz="14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1400" b="1" dirty="0"/>
              <a:t>    A value which measures </a:t>
            </a:r>
          </a:p>
          <a:p>
            <a:pPr rtl="0"/>
            <a:r>
              <a:rPr lang="en-US" sz="1400" b="1" dirty="0"/>
              <a:t>the degree to which the data are  or  are not ,    spread out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68583"/>
              </p:ext>
            </p:extLst>
          </p:nvPr>
        </p:nvGraphicFramePr>
        <p:xfrm>
          <a:off x="3419872" y="4915048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15048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34296" y="4883681"/>
            <a:ext cx="720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4000" b="1" dirty="0"/>
              <a:t>=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5021" y="4883681"/>
            <a:ext cx="1698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 dirty="0"/>
              <a:t>∑  X</a:t>
            </a:r>
            <a:endParaRPr lang="en-US" sz="2800" b="1" dirty="0"/>
          </a:p>
          <a:p>
            <a:pPr algn="ctr" rtl="0"/>
            <a:r>
              <a:rPr lang="en-US" sz="2800" b="1" dirty="0"/>
              <a:t>N  </a:t>
            </a:r>
            <a:r>
              <a:rPr lang="en-US" sz="2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9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62AEA1-B7AE-4302-B9E1-CED31A157F5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38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921216C-84AB-4FD0-B095-03EE403A843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5647" y="1791400"/>
            <a:ext cx="71043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3200" b="1" dirty="0">
                <a:solidFill>
                  <a:srgbClr val="FF0000"/>
                </a:solidFill>
              </a:rPr>
              <a:t>Measures of Dispersion</a:t>
            </a:r>
            <a:endParaRPr lang="en-US" sz="3200" dirty="0">
              <a:solidFill>
                <a:srgbClr val="FF0000"/>
              </a:solidFill>
            </a:endParaRPr>
          </a:p>
          <a:p>
            <a:pPr rtl="0"/>
            <a:r>
              <a:rPr lang="en-US" sz="3200" b="1" dirty="0" smtClean="0">
                <a:solidFill>
                  <a:schemeClr val="tx2"/>
                </a:solidFill>
              </a:rPr>
              <a:t>             (</a:t>
            </a:r>
            <a:r>
              <a:rPr lang="en-US" sz="3200" b="1" dirty="0">
                <a:solidFill>
                  <a:schemeClr val="tx2"/>
                </a:solidFill>
              </a:rPr>
              <a:t>Measures of Variation)</a:t>
            </a:r>
            <a:endParaRPr lang="en-US" sz="3200" dirty="0">
              <a:solidFill>
                <a:schemeClr val="tx2"/>
              </a:solidFill>
            </a:endParaRPr>
          </a:p>
          <a:p>
            <a:pPr rtl="0"/>
            <a:r>
              <a:rPr lang="en-US" sz="3200" b="1" dirty="0">
                <a:solidFill>
                  <a:srgbClr val="FF0000"/>
                </a:solidFill>
              </a:rPr>
              <a:t>                (Measures of Scattering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3200" b="1" dirty="0" smtClean="0">
                <a:solidFill>
                  <a:schemeClr val="tx2"/>
                </a:solidFill>
              </a:rPr>
              <a:t>Measures </a:t>
            </a:r>
            <a:r>
              <a:rPr lang="en-US" sz="3200" b="1" dirty="0">
                <a:solidFill>
                  <a:schemeClr val="tx2"/>
                </a:solidFill>
              </a:rPr>
              <a:t>of </a:t>
            </a:r>
            <a:r>
              <a:rPr lang="en-US" sz="3200" b="1" dirty="0" smtClean="0">
                <a:solidFill>
                  <a:schemeClr val="tx2"/>
                </a:solidFill>
              </a:rPr>
              <a:t>spread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93893" name="Rectangle 4"/>
          <p:cNvSpPr>
            <a:spLocks noChangeArrowheads="1"/>
          </p:cNvSpPr>
          <p:nvPr/>
        </p:nvSpPr>
        <p:spPr bwMode="auto">
          <a:xfrm>
            <a:off x="4800600" y="3048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1-Measures of central tendencies</a:t>
            </a:r>
            <a:endParaRPr lang="en-US" sz="1800" b="1">
              <a:solidFill>
                <a:srgbClr val="FFFFFF"/>
              </a:solidFill>
            </a:endParaRPr>
          </a:p>
          <a:p>
            <a:pPr rtl="0" eaLnBrk="0" hangingPunct="0"/>
            <a:r>
              <a:rPr lang="en-US" sz="1800" b="1">
                <a:solidFill>
                  <a:srgbClr val="CC0000"/>
                </a:solidFill>
              </a:rPr>
              <a:t>2-Measures of Dispersion,</a:t>
            </a:r>
            <a:r>
              <a:rPr lang="en-US" sz="1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4" name="Rectangle 4"/>
          <p:cNvSpPr>
            <a:spLocks noChangeArrowheads="1"/>
          </p:cNvSpPr>
          <p:nvPr/>
        </p:nvSpPr>
        <p:spPr bwMode="auto">
          <a:xfrm>
            <a:off x="4876800" y="304800"/>
            <a:ext cx="4038600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1800" b="1" dirty="0">
                <a:solidFill>
                  <a:srgbClr val="333399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 dirty="0">
                <a:solidFill>
                  <a:srgbClr val="006600"/>
                </a:solidFill>
              </a:rPr>
              <a:t>1-Measures of central tendencies</a:t>
            </a:r>
          </a:p>
          <a:p>
            <a:pPr rtl="0" eaLnBrk="0" hangingPunct="0"/>
            <a:r>
              <a:rPr lang="en-US" sz="1800" b="1" dirty="0">
                <a:solidFill>
                  <a:srgbClr val="CC0000"/>
                </a:solidFill>
              </a:rPr>
              <a:t>2-Measures of Dispersion,</a:t>
            </a:r>
            <a:r>
              <a:rPr lang="en-US" sz="18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A24D38-5CD8-4BCE-B168-2D67E351A4E8}" type="slidenum">
              <a:rPr lang="ar-SA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 smtClean="0">
              <a:latin typeface="System"/>
            </a:endParaRPr>
          </a:p>
          <a:p>
            <a:pPr eaLnBrk="1" hangingPunct="1"/>
            <a:endParaRPr lang="en-US" b="1" smtClean="0">
              <a:latin typeface="System"/>
            </a:endParaRPr>
          </a:p>
          <a:p>
            <a:pPr eaLnBrk="1" hangingPunct="1"/>
            <a:endParaRPr lang="en-US" smtClean="0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14400" y="1600200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24000" y="2209800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4953000" y="1600200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1304953" y="4813300"/>
            <a:ext cx="1988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787777" y="4837415"/>
            <a:ext cx="1988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683568" y="5460870"/>
            <a:ext cx="78488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+mn-cs"/>
              </a:rPr>
              <a:t>Both shooters are hitting around the “</a:t>
            </a:r>
            <a:r>
              <a:rPr lang="en-US" sz="2800" b="1" i="1" dirty="0" err="1" smtClean="0">
                <a:latin typeface="Times New Roman" pitchFamily="18" charset="0"/>
                <a:cs typeface="+mn-cs"/>
              </a:rPr>
              <a:t>centre</a:t>
            </a:r>
            <a:r>
              <a:rPr lang="en-US" sz="2800" b="1" i="1" dirty="0" smtClean="0">
                <a:latin typeface="Times New Roman" pitchFamily="18" charset="0"/>
                <a:cs typeface="+mn-cs"/>
              </a:rPr>
              <a:t>” </a:t>
            </a:r>
            <a:endParaRPr lang="en-GB" sz="2800" b="1" i="1" dirty="0" smtClean="0">
              <a:latin typeface="Times New Roman" pitchFamily="18" charset="0"/>
              <a:cs typeface="+mn-cs"/>
            </a:endParaRPr>
          </a:p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+mn-cs"/>
              </a:rPr>
              <a:t>but shooter B is more “accurate</a:t>
            </a:r>
            <a:r>
              <a:rPr lang="en-US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” </a:t>
            </a: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517525" y="533400"/>
            <a:ext cx="589121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4400" smtClean="0">
                <a:solidFill>
                  <a:srgbClr val="660066"/>
                </a:solidFill>
                <a:cs typeface="+mn-cs"/>
              </a:rPr>
              <a:t>Measures of Dispersion</a:t>
            </a:r>
            <a:endParaRPr lang="en-US" smtClean="0">
              <a:solidFill>
                <a:srgbClr val="40458C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79FCF-6493-4D3C-A755-2219F191E5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7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039EFA-0202-41C0-9EBD-50EE05CABF2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533400" y="999034"/>
            <a:ext cx="835342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endParaRPr lang="en-US" dirty="0"/>
          </a:p>
          <a:p>
            <a:pPr rtl="0"/>
            <a:r>
              <a:rPr lang="en-US" sz="2800" dirty="0"/>
              <a:t>1-</a:t>
            </a:r>
            <a:r>
              <a:rPr lang="en-US" sz="2800" b="1" dirty="0"/>
              <a:t> </a:t>
            </a:r>
            <a:r>
              <a:rPr lang="en-US" sz="2600" b="1" dirty="0"/>
              <a:t>Range</a:t>
            </a:r>
            <a:endParaRPr lang="en-US" sz="2600" dirty="0"/>
          </a:p>
          <a:p>
            <a:pPr rtl="0"/>
            <a:r>
              <a:rPr lang="en-US" sz="2600" b="1" dirty="0"/>
              <a:t>           </a:t>
            </a:r>
          </a:p>
          <a:p>
            <a:pPr rtl="0"/>
            <a:r>
              <a:rPr lang="en-US" sz="2600" b="1" dirty="0"/>
              <a:t>         2-Interquartile range</a:t>
            </a:r>
            <a:endParaRPr lang="en-US" sz="2600" dirty="0"/>
          </a:p>
          <a:p>
            <a:pPr rtl="0"/>
            <a:r>
              <a:rPr lang="en-US" sz="2600" dirty="0"/>
              <a:t>              </a:t>
            </a:r>
          </a:p>
          <a:p>
            <a:pPr rtl="0"/>
            <a:r>
              <a:rPr lang="en-US" sz="2600" dirty="0"/>
              <a:t>                         </a:t>
            </a:r>
            <a:r>
              <a:rPr lang="en-US" sz="2600" b="1" dirty="0"/>
              <a:t>3- Variance</a:t>
            </a:r>
            <a:r>
              <a:rPr lang="en-US" sz="2600" dirty="0"/>
              <a:t> </a:t>
            </a:r>
          </a:p>
          <a:p>
            <a:pPr rtl="0"/>
            <a:r>
              <a:rPr lang="en-US" sz="2600" dirty="0"/>
              <a:t> </a:t>
            </a:r>
          </a:p>
          <a:p>
            <a:pPr rtl="0"/>
            <a:r>
              <a:rPr lang="en-US" sz="2600" dirty="0"/>
              <a:t>                                 </a:t>
            </a:r>
            <a:r>
              <a:rPr lang="en-US" sz="2600" b="1" dirty="0"/>
              <a:t>4- Stander Deviation</a:t>
            </a:r>
            <a:r>
              <a:rPr lang="en-US" sz="2600" dirty="0"/>
              <a:t>  </a:t>
            </a:r>
          </a:p>
          <a:p>
            <a:pPr rtl="0"/>
            <a:endParaRPr lang="en-US" sz="2600" dirty="0"/>
          </a:p>
          <a:p>
            <a:pPr rtl="0"/>
            <a:r>
              <a:rPr lang="en-US" sz="2600" dirty="0"/>
              <a:t>                                       </a:t>
            </a:r>
            <a:r>
              <a:rPr lang="en-US" sz="2600" b="1" dirty="0"/>
              <a:t>5- Coefficient of variance</a:t>
            </a:r>
            <a:r>
              <a:rPr lang="en-US" sz="2600" dirty="0"/>
              <a:t> </a:t>
            </a:r>
          </a:p>
        </p:txBody>
      </p:sp>
      <p:sp>
        <p:nvSpPr>
          <p:cNvPr id="2959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F1B8A2-63E0-4DA4-8946-E55F71233F20}" type="slidenum">
              <a:rPr lang="ar-SA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31883" y="96307"/>
            <a:ext cx="2976233" cy="1354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 smtClean="0"/>
              <a:t> </a:t>
            </a:r>
            <a:r>
              <a:rPr lang="en-US" b="1" dirty="0"/>
              <a:t>Measures of Dispersion</a:t>
            </a:r>
            <a:endParaRPr lang="en-US" dirty="0"/>
          </a:p>
          <a:p>
            <a:pPr rtl="0"/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(Measures of Variation)</a:t>
            </a:r>
            <a:endParaRPr lang="en-US" dirty="0"/>
          </a:p>
          <a:p>
            <a:pPr rtl="0"/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b="1" dirty="0"/>
              <a:t>(Measures of Scattering</a:t>
            </a:r>
            <a:r>
              <a:rPr lang="en-US" dirty="0" smtClean="0"/>
              <a:t>)</a:t>
            </a:r>
          </a:p>
          <a:p>
            <a:r>
              <a:rPr lang="en-US" b="1" dirty="0"/>
              <a:t>measures of </a:t>
            </a:r>
            <a:r>
              <a:rPr lang="en-US" b="1" dirty="0" smtClean="0"/>
              <a:t>spread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45665" y="773415"/>
            <a:ext cx="518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Measures of Dispersion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5109683"/>
            <a:ext cx="7945263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the choice of the most appropriate measure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  depends crucially on the type of data involved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1F9CF0-431C-4C1E-BEE9-DA92D6FF174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7/5/2022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ChangeArrowheads="1"/>
          </p:cNvSpPr>
          <p:nvPr/>
        </p:nvSpPr>
        <p:spPr bwMode="auto">
          <a:xfrm>
            <a:off x="304800" y="384920"/>
            <a:ext cx="8731696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Measures </a:t>
            </a:r>
            <a:r>
              <a:rPr lang="en-US" sz="3200" b="1" u="sng" dirty="0">
                <a:solidFill>
                  <a:srgbClr val="C00000"/>
                </a:solidFill>
              </a:rPr>
              <a:t>of spread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Measuring of spread are very useful. </a:t>
            </a:r>
          </a:p>
          <a:p>
            <a:endParaRPr lang="en-US" sz="2600" b="1" dirty="0">
              <a:solidFill>
                <a:srgbClr val="FFFFFF"/>
              </a:solidFill>
            </a:endParaRPr>
          </a:p>
          <a:p>
            <a:r>
              <a:rPr lang="en-US" sz="2600" b="1" dirty="0"/>
              <a:t>There are </a:t>
            </a:r>
            <a:r>
              <a:rPr lang="en-US" sz="2600" b="1" u="sng" dirty="0"/>
              <a:t>three main </a:t>
            </a:r>
            <a:r>
              <a:rPr lang="en-US" sz="2600" b="1" dirty="0"/>
              <a:t>measures in common use . </a:t>
            </a:r>
          </a:p>
          <a:p>
            <a:endParaRPr lang="en-US" sz="2600" b="1" dirty="0"/>
          </a:p>
          <a:p>
            <a:r>
              <a:rPr lang="en-US" sz="2600" b="1" dirty="0"/>
              <a:t>once again the type of data influence the choice of an appropriate </a:t>
            </a:r>
            <a:r>
              <a:rPr lang="en-US" sz="2600" b="1" dirty="0" smtClean="0"/>
              <a:t>measure</a:t>
            </a:r>
            <a:endParaRPr lang="en-US" sz="2600" b="1" dirty="0"/>
          </a:p>
        </p:txBody>
      </p:sp>
      <p:sp>
        <p:nvSpPr>
          <p:cNvPr id="2969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85C1E5-0406-45BC-909B-FC7874DB0668}" type="slidenum">
              <a:rPr lang="ar-SA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129" y="4643416"/>
            <a:ext cx="8731696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choice of the most appropriate measure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  depends crucially on the type of data involved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2754</Words>
  <Application>Microsoft Office PowerPoint</Application>
  <PresentationFormat>On-screen Show (4:3)</PresentationFormat>
  <Paragraphs>656</Paragraphs>
  <Slides>43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Black</vt:lpstr>
      <vt:lpstr>Calibri</vt:lpstr>
      <vt:lpstr>Eras Demi ITC</vt:lpstr>
      <vt:lpstr>Monotype Sorts</vt:lpstr>
      <vt:lpstr>Simplified Arabic</vt:lpstr>
      <vt:lpstr>Symbol</vt:lpstr>
      <vt:lpstr>System</vt:lpstr>
      <vt:lpstr>Tahoma</vt:lpstr>
      <vt:lpstr>Times New Roman</vt:lpstr>
      <vt:lpstr>Wingdings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46</cp:revision>
  <dcterms:created xsi:type="dcterms:W3CDTF">2021-07-10T15:28:16Z</dcterms:created>
  <dcterms:modified xsi:type="dcterms:W3CDTF">2022-07-05T13:01:17Z</dcterms:modified>
</cp:coreProperties>
</file>