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Props1.xml" ContentType="application/vnd.openxmlformats-officedocument.presentationml.presProp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y="6858000" cx="12192000"/>
  <p:notesSz cx="6858000" cy="9144000"/>
  <p:defaultTextStyle>
    <a:defPPr lvl="0">
      <a:defRPr lang="en-US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8" Type="http://schemas.openxmlformats.org/officeDocument/2006/relationships/slide" Target="slides/slide5.xml"/><Relationship Id="rId26" Type="http://schemas.openxmlformats.org/officeDocument/2006/relationships/customXml" Target="../customXml/item2.xml"/><Relationship Id="rId21" Type="http://schemas.openxmlformats.org/officeDocument/2006/relationships/slide" Target="slides/slide18.xml"/><Relationship Id="rId3" Type="http://schemas.openxmlformats.org/officeDocument/2006/relationships/slideMaster" Target="slideMasters/slideMaster1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7" Type="http://schemas.openxmlformats.org/officeDocument/2006/relationships/slide" Target="slides/slide4.xml"/><Relationship Id="rId25" Type="http://schemas.openxmlformats.org/officeDocument/2006/relationships/customXml" Target="../customXml/item1.xml"/><Relationship Id="rId20" Type="http://schemas.openxmlformats.org/officeDocument/2006/relationships/slide" Target="slides/slide17.xml"/><Relationship Id="rId2" Type="http://schemas.openxmlformats.org/officeDocument/2006/relationships/presProps" Target="presProps1.xml"/><Relationship Id="rId16" Type="http://schemas.openxmlformats.org/officeDocument/2006/relationships/slide" Target="slides/slide1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1" Type="http://schemas.openxmlformats.org/officeDocument/2006/relationships/theme" Target="theme/theme1.xml"/><Relationship Id="rId6" Type="http://schemas.openxmlformats.org/officeDocument/2006/relationships/slide" Target="slides/slide3.xml"/><Relationship Id="rId23" Type="http://schemas.openxmlformats.org/officeDocument/2006/relationships/slide" Target="slides/slide20.xml"/><Relationship Id="rId15" Type="http://schemas.openxmlformats.org/officeDocument/2006/relationships/slide" Target="slides/slide12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22" Type="http://schemas.openxmlformats.org/officeDocument/2006/relationships/slide" Target="slides/slide19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2AE98-951A-4F5B-BD76-DE7C74F967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2A3A-D28D-43CB-81F8-67E98FCD63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511-DF7E-4A16-937E-7A658B702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D5C9-EC72-405B-9963-8A3E38F03B2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0EE23-78EB-458E-AB1A-4256AF652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6755B6-75DD-45D8-9E07-465F26A84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5FC8-505A-4382-94BA-57AA80956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51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88501-44A5-4D3F-9E2F-829AC7297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15D328-688B-40AB-B368-DBDBCB2FF6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AAA70-ACF7-40CF-93B2-CA97DED2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D5C9-EC72-405B-9963-8A3E38F03B2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084155-4386-41AE-BFBD-C33D61062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267C-9B04-4182-8B69-388EBBF36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5FC8-505A-4382-94BA-57AA80956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9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1FC309-5120-4D80-A073-EE345A217E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8EEE84-4C02-4E5A-BDFD-17666D484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6F1F3-B4C9-4807-96DF-469BC6BB3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D5C9-EC72-405B-9963-8A3E38F03B2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2BD82-68DD-4D74-97F9-4CD585D0B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C325E-E0BE-4D5D-A881-C991F81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5FC8-505A-4382-94BA-57AA80956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09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DAECF-5E5A-4093-9BF1-E8F4E463F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AB793-0668-4E25-829A-0C3AF54A3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64E4E-5C13-4259-BD79-65A7DCBCC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D5C9-EC72-405B-9963-8A3E38F03B2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19EF6-72F7-41F3-A92D-815E802D8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F7182-B402-422C-84B4-0A0AB7ADA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5FC8-505A-4382-94BA-57AA80956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36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2E645-2A40-48DC-B90A-8A4C77CC3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709EC5-0B8C-4AC2-96DA-BCA5E905A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FCA33-313D-4046-B93B-2CF685640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D5C9-EC72-405B-9963-8A3E38F03B2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67FC2-59CB-416A-81A2-2C3D6BAF3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54F99-F5E4-4C9B-9DD8-5B8BCAB11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5FC8-505A-4382-94BA-57AA80956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6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00AEE-35C3-401E-B836-2B552CD69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59E10-97C4-4A20-A382-0609A4267E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172D70-224A-41D2-979B-D90367456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392FE4-B0B9-4DB8-A0AD-DD9162101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D5C9-EC72-405B-9963-8A3E38F03B2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E4BF29-E7B7-45CC-B7BA-5F2A3D6E8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FAB8E-2AD8-4FB9-8068-997D41E96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5FC8-505A-4382-94BA-57AA80956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36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219AB-ACEF-4678-B87D-0F5D4953F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094022-84F6-47A3-88E7-34733D5B4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BFDE93-F78B-4790-842B-1EA38D6789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702E21-DE2D-45FD-8ED6-576D89B4D8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73F9B4-CF1A-4DE6-923B-09A88707D9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A3B0F6-15D6-4502-B2AE-7FBA9AA07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D5C9-EC72-405B-9963-8A3E38F03B2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6147BB-F64E-44B2-8C68-A070AE9E6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1D58EA-8BDF-40E4-ADC6-52FCAA4C2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5FC8-505A-4382-94BA-57AA80956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833EB-FBD4-4066-9CD9-A612455A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819923-3197-44DA-99FA-151AFC8EA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D5C9-EC72-405B-9963-8A3E38F03B2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ECE4F8-8B8B-4E20-BD9D-EAB4521DB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205E81-ACD5-44A7-867C-861BE7017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5FC8-505A-4382-94BA-57AA80956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00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FF5668-E77A-4D1A-B833-1566AEAFF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D5C9-EC72-405B-9963-8A3E38F03B2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7D09AE-37AB-470C-875C-3CEEA3683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6EF58A-52A0-4ACD-BDFC-87E2187A0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5FC8-505A-4382-94BA-57AA80956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06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141E0-B71B-4248-AC70-9D8031361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8B9FD-1DFD-491F-B52F-BA5246EF2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503C57-F406-4A60-B7EE-04B938C57A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783DE8-5630-4A85-8ACF-A3AB6B6F8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D5C9-EC72-405B-9963-8A3E38F03B2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82BFD-71E0-484D-B6A2-EED7DD0D0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88657-467F-4C6D-A8AC-7F9D3D449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5FC8-505A-4382-94BA-57AA80956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202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AC59F-329E-4C2D-B83E-4B46EA86B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337D36-018C-4499-86AB-D8AA794B8B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BC760F-48B9-44FC-9A49-2D16087C9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26F276-E65D-4C51-9798-CDAB19DEC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D5C9-EC72-405B-9963-8A3E38F03B2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6571A8-A4BF-4697-98C0-D60C8CEE9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BA35A1-7211-4FF6-BDA1-8085A9619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5FC8-505A-4382-94BA-57AA80956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5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A35C25-71FB-400D-93C3-08B64B804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573FD-78B5-4423-A41F-1E540601F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28881-222C-49B6-9B94-027E221AE2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FD5C9-EC72-405B-9963-8A3E38F03B2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6A708-55E0-4B83-855F-121F6F79FB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FCA27-5990-40B7-A4C9-10E0BFF59D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F5FC8-505A-4382-94BA-57AA80956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229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9E30A-BC6D-4CEF-8AB0-E47FAC524C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Chronic Interstitial ( Restrictive , Infiltrative ) Lung Diseases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70719C-06EE-410C-B725-58B8A14D1C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Dr. </a:t>
            </a:r>
            <a:r>
              <a:rPr lang="en-US" dirty="0" err="1"/>
              <a:t>Wiam</a:t>
            </a:r>
            <a:r>
              <a:rPr lang="en-US" dirty="0"/>
              <a:t> </a:t>
            </a:r>
            <a:r>
              <a:rPr lang="en-US" dirty="0" err="1"/>
              <a:t>khreisat</a:t>
            </a:r>
            <a:r>
              <a:rPr lang="en-US" dirty="0"/>
              <a:t> </a:t>
            </a:r>
          </a:p>
          <a:p>
            <a:r>
              <a:rPr lang="en-US" dirty="0"/>
              <a:t>The head of pathology specialty at Jo M.O.H</a:t>
            </a:r>
          </a:p>
          <a:p>
            <a:r>
              <a:rPr lang="en-US" dirty="0"/>
              <a:t>Consultant Histopathologist</a:t>
            </a:r>
          </a:p>
          <a:p>
            <a:r>
              <a:rPr lang="en-US" dirty="0"/>
              <a:t>Forensic histopathologist</a:t>
            </a:r>
          </a:p>
        </p:txBody>
      </p:sp>
    </p:spTree>
    <p:extLst>
      <p:ext uri="{BB962C8B-B14F-4D97-AF65-F5344CB8AC3E}">
        <p14:creationId xmlns:p14="http://schemas.microsoft.com/office/powerpoint/2010/main" val="3950623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D2352-EBA6-4B6D-9F80-3B835BB72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AE44-4F7D-4A4A-82F9-E296FBCC5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Gradual onset of a nonproductive cough and progressive dyspnea .</a:t>
            </a:r>
          </a:p>
          <a:p>
            <a:r>
              <a:rPr lang="en-US" dirty="0"/>
              <a:t>Dry or </a:t>
            </a:r>
            <a:r>
              <a:rPr lang="en-US" dirty="0" err="1"/>
              <a:t>Velcrolike</a:t>
            </a:r>
            <a:r>
              <a:rPr lang="en-US" dirty="0"/>
              <a:t> crackles during inspiration .</a:t>
            </a:r>
          </a:p>
          <a:p>
            <a:r>
              <a:rPr lang="en-US" dirty="0"/>
              <a:t>Cyanosis , </a:t>
            </a:r>
            <a:r>
              <a:rPr lang="en-US" dirty="0" err="1"/>
              <a:t>cor</a:t>
            </a:r>
            <a:r>
              <a:rPr lang="en-US" dirty="0"/>
              <a:t> pulmonale , and peripheral edema may develop in later stages of the disease .</a:t>
            </a:r>
          </a:p>
          <a:p>
            <a:r>
              <a:rPr lang="en-US" dirty="0"/>
              <a:t>The characteristic clinical and radiologic findings :</a:t>
            </a:r>
          </a:p>
          <a:p>
            <a:pPr marL="0" indent="0">
              <a:buNone/>
            </a:pPr>
            <a:r>
              <a:rPr lang="en-US" dirty="0"/>
              <a:t>                     subpleural and basilar fibrosis </a:t>
            </a:r>
          </a:p>
          <a:p>
            <a:pPr marL="0" indent="0">
              <a:buNone/>
            </a:pPr>
            <a:r>
              <a:rPr lang="en-US" dirty="0"/>
              <a:t>                     reticular abnormalities </a:t>
            </a:r>
          </a:p>
          <a:p>
            <a:pPr marL="0" indent="0">
              <a:buNone/>
            </a:pPr>
            <a:r>
              <a:rPr lang="en-US" dirty="0"/>
              <a:t>                     honeycombing</a:t>
            </a:r>
          </a:p>
          <a:p>
            <a:pPr marL="0" indent="0">
              <a:buNone/>
            </a:pPr>
            <a:r>
              <a:rPr lang="en-US" dirty="0"/>
              <a:t>Antifibrotic </a:t>
            </a:r>
            <a:r>
              <a:rPr lang="en-US" dirty="0" err="1"/>
              <a:t>therabies</a:t>
            </a:r>
            <a:r>
              <a:rPr lang="en-US" dirty="0"/>
              <a:t> :  </a:t>
            </a:r>
            <a:r>
              <a:rPr lang="en-US" dirty="0" err="1"/>
              <a:t>nintedanib</a:t>
            </a:r>
            <a:r>
              <a:rPr lang="en-US" dirty="0"/>
              <a:t> ( a tyrosine kinase inhibitor ).</a:t>
            </a:r>
          </a:p>
          <a:p>
            <a:pPr marL="0" indent="0">
              <a:buNone/>
            </a:pPr>
            <a:r>
              <a:rPr lang="en-US" dirty="0"/>
              <a:t>                                          pirfenidone ( an inhibitor of TGF-B).</a:t>
            </a:r>
          </a:p>
          <a:p>
            <a:pPr marL="0" indent="0">
              <a:buNone/>
            </a:pPr>
            <a:r>
              <a:rPr lang="en-US" dirty="0"/>
              <a:t>The overall prognosis poor ,survival is only 3 to 5 years.</a:t>
            </a:r>
          </a:p>
          <a:p>
            <a:pPr marL="0" indent="0">
              <a:buNone/>
            </a:pPr>
            <a:r>
              <a:rPr lang="en-US" dirty="0"/>
              <a:t>Lung transplantation is the only definitive treatment . </a:t>
            </a:r>
          </a:p>
        </p:txBody>
      </p:sp>
    </p:spTree>
    <p:extLst>
      <p:ext uri="{BB962C8B-B14F-4D97-AF65-F5344CB8AC3E}">
        <p14:creationId xmlns:p14="http://schemas.microsoft.com/office/powerpoint/2010/main" val="716666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044EA-41DC-4CC2-9E14-4AF76C0F8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2852"/>
            <a:ext cx="10515600" cy="5554111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accent2"/>
                </a:solidFill>
              </a:rPr>
              <a:t>Nonspecific interstitial pneumonia (NSIP)</a:t>
            </a:r>
            <a:r>
              <a:rPr lang="en-US" dirty="0"/>
              <a:t>:</a:t>
            </a:r>
          </a:p>
          <a:p>
            <a:r>
              <a:rPr lang="en-US" dirty="0"/>
              <a:t>Is a chronic bilateral interstitial lung disease of unknown etiology. </a:t>
            </a:r>
          </a:p>
          <a:p>
            <a:r>
              <a:rPr lang="en-US" dirty="0"/>
              <a:t> Associated with collagenous vascular disorders ( RA ).</a:t>
            </a:r>
          </a:p>
          <a:p>
            <a:r>
              <a:rPr lang="en-US" dirty="0"/>
              <a:t>Has better prognosis than IPF .</a:t>
            </a:r>
          </a:p>
          <a:p>
            <a:r>
              <a:rPr lang="en-US" dirty="0"/>
              <a:t>Characterized by mild to moderate </a:t>
            </a:r>
            <a:r>
              <a:rPr lang="en-US" dirty="0" err="1"/>
              <a:t>interstisial</a:t>
            </a:r>
            <a:r>
              <a:rPr lang="en-US" dirty="0"/>
              <a:t> chronic inflammation and \ or fibrosis that is patchy but </a:t>
            </a:r>
            <a:r>
              <a:rPr lang="en-US" dirty="0">
                <a:solidFill>
                  <a:schemeClr val="accent1"/>
                </a:solidFill>
              </a:rPr>
              <a:t>uniform</a:t>
            </a:r>
            <a:r>
              <a:rPr lang="en-US" dirty="0"/>
              <a:t> in </a:t>
            </a:r>
            <a:r>
              <a:rPr lang="en-US" dirty="0" err="1"/>
              <a:t>thareas</a:t>
            </a:r>
            <a:r>
              <a:rPr lang="en-US" dirty="0"/>
              <a:t> involved .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>
                <a:solidFill>
                  <a:schemeClr val="accent2"/>
                </a:solidFill>
              </a:rPr>
              <a:t>Cryptogenic organizing pneumonia </a:t>
            </a:r>
            <a:r>
              <a:rPr lang="en-US" dirty="0"/>
              <a:t>: </a:t>
            </a:r>
          </a:p>
          <a:p>
            <a:r>
              <a:rPr lang="en-US" dirty="0"/>
              <a:t>Presents with cough and dyspnea .</a:t>
            </a:r>
          </a:p>
          <a:p>
            <a:r>
              <a:rPr lang="en-US" dirty="0"/>
              <a:t>Chest radiographs – subpleural or </a:t>
            </a:r>
            <a:r>
              <a:rPr lang="en-US" dirty="0" err="1"/>
              <a:t>peribronchial</a:t>
            </a:r>
            <a:r>
              <a:rPr lang="en-US" dirty="0"/>
              <a:t> patchy areas of airspaces consolidation which are due to </a:t>
            </a:r>
            <a:r>
              <a:rPr lang="en-US" dirty="0" err="1"/>
              <a:t>intraalveolar</a:t>
            </a:r>
            <a:r>
              <a:rPr lang="en-US" dirty="0"/>
              <a:t> plugs of loose organizing connective tissue .</a:t>
            </a:r>
          </a:p>
          <a:p>
            <a:r>
              <a:rPr lang="en-US" dirty="0"/>
              <a:t>Some pts recover spontaneously while most require treatment , usually oral steroids .</a:t>
            </a:r>
          </a:p>
          <a:p>
            <a:r>
              <a:rPr lang="en-US" dirty="0"/>
              <a:t>Disease are complicated by diffuse fibrosing pulmonary disorders such as :</a:t>
            </a:r>
          </a:p>
          <a:p>
            <a:pPr marL="0" indent="0">
              <a:buNone/>
            </a:pPr>
            <a:r>
              <a:rPr lang="en-US" dirty="0"/>
              <a:t>               systemic sclerosis </a:t>
            </a:r>
          </a:p>
          <a:p>
            <a:pPr marL="0" indent="0">
              <a:buNone/>
            </a:pPr>
            <a:r>
              <a:rPr lang="en-US" dirty="0"/>
              <a:t>               rheumatoid arthritis </a:t>
            </a:r>
          </a:p>
          <a:p>
            <a:pPr marL="0" indent="0">
              <a:buNone/>
            </a:pPr>
            <a:r>
              <a:rPr lang="en-US" dirty="0"/>
              <a:t>               SLE</a:t>
            </a:r>
            <a:r>
              <a:rPr lang="en-US" dirty="0">
                <a:solidFill>
                  <a:schemeClr val="accent1"/>
                </a:solidFill>
              </a:rPr>
              <a:t>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067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A264F-4B27-488D-88C4-417F4E105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2"/>
                </a:solidFill>
              </a:rPr>
              <a:t>Pneumoconioses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CD42C-5688-48D3-B0F4-3D21F2487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Caused by inhalation of mineral dusts , organic and inorganic , chemical fume ,and vapor-induced lung diseases .</a:t>
            </a:r>
          </a:p>
          <a:p>
            <a:r>
              <a:rPr lang="en-US" dirty="0"/>
              <a:t>Coal dust , silica and asbestos – usually stem from exposure in the workplace </a:t>
            </a:r>
          </a:p>
          <a:p>
            <a:r>
              <a:rPr lang="en-US" dirty="0"/>
              <a:t>Asbestos is the exception , increased the risk for cancer extends to family members of asbestos workers and </a:t>
            </a:r>
            <a:r>
              <a:rPr lang="en-US" dirty="0" err="1"/>
              <a:t>indivduals</a:t>
            </a:r>
            <a:r>
              <a:rPr lang="en-US" dirty="0"/>
              <a:t> exposed outside of the workplace .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Pathogenesis :</a:t>
            </a:r>
            <a:endParaRPr lang="en-US" dirty="0"/>
          </a:p>
          <a:p>
            <a:r>
              <a:rPr lang="en-US" dirty="0"/>
              <a:t>The reaction of the lung to mineral dusts depends on :</a:t>
            </a:r>
          </a:p>
          <a:p>
            <a:pPr marL="0" indent="0">
              <a:buNone/>
            </a:pPr>
            <a:r>
              <a:rPr lang="en-US" dirty="0"/>
              <a:t>     size , shape , solubility , and reactivity of the particles .Particles that are 1 to 5 </a:t>
            </a:r>
            <a:r>
              <a:rPr lang="en-US" dirty="0" err="1"/>
              <a:t>micr.m</a:t>
            </a:r>
            <a:r>
              <a:rPr lang="en-US" dirty="0"/>
              <a:t> in diameter are the most dangerous , because they lodged at the bifurcation of the distal airways 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301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EEEED16-7094-473E-96D9-2D414C264C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086678"/>
            <a:ext cx="10515600" cy="5393635"/>
          </a:xfrm>
        </p:spPr>
      </p:pic>
    </p:spTree>
    <p:extLst>
      <p:ext uri="{BB962C8B-B14F-4D97-AF65-F5344CB8AC3E}">
        <p14:creationId xmlns:p14="http://schemas.microsoft.com/office/powerpoint/2010/main" val="2149564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9FFE3-F43E-48A1-BCF7-0CE1658F0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087"/>
            <a:ext cx="10515600" cy="5646876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The pulmonary alveolar macrophages is a key cellular element in the initiation and perpetuation of inflammation , lung injury and fibrosis .</a:t>
            </a:r>
          </a:p>
          <a:p>
            <a:r>
              <a:rPr lang="en-US" dirty="0"/>
              <a:t>Many particles activate the inflammasome and induce production of pro-inflammatory cytokine IL-1 and other factors , which initiates an inflammatory response that leads to fibroblast proliferation and collagen deposition .</a:t>
            </a:r>
          </a:p>
          <a:p>
            <a:r>
              <a:rPr lang="en-US" dirty="0"/>
              <a:t>Tobacco smoking worsen the effects of all inhaled mineral dusts more so with asbestos than other particles 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438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A8C12-CB24-4BC1-8D99-F08B66156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Coal Worker`s Pneumoconiosis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B86B2-3BF1-4776-B24A-034C760E1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 spectrum of lung findings in coal workers is wide , ranging from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asymptomatic anthracosis:</a:t>
            </a:r>
          </a:p>
          <a:p>
            <a:r>
              <a:rPr lang="en-US" dirty="0"/>
              <a:t> pigment deposition without a perceptible cellular reaction</a:t>
            </a:r>
          </a:p>
          <a:p>
            <a:r>
              <a:rPr lang="en-US" dirty="0"/>
              <a:t>Inhaled carbon pigment engulfed by alveolar or interstitial  macrophages which then accumulate in the connective tissue along the pulmonary and pleural lymphatics and in draining lymph nodes.</a:t>
            </a:r>
          </a:p>
          <a:p>
            <a:r>
              <a:rPr lang="en-US" dirty="0"/>
              <a:t> ; to </a:t>
            </a:r>
            <a:r>
              <a:rPr lang="en-US" dirty="0">
                <a:solidFill>
                  <a:schemeClr val="accent1"/>
                </a:solidFill>
              </a:rPr>
              <a:t>simple coal worker`s pneumoconiosis (CWP)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 :</a:t>
            </a:r>
          </a:p>
          <a:p>
            <a:r>
              <a:rPr lang="en-US" dirty="0"/>
              <a:t>macrophages accumulate with little to no pulmonary dysfunction </a:t>
            </a:r>
          </a:p>
          <a:p>
            <a:r>
              <a:rPr lang="en-US" dirty="0"/>
              <a:t>Characterized by the presence of </a:t>
            </a:r>
            <a:r>
              <a:rPr lang="en-US" dirty="0">
                <a:solidFill>
                  <a:schemeClr val="accent6"/>
                </a:solidFill>
              </a:rPr>
              <a:t>coal macules</a:t>
            </a:r>
            <a:r>
              <a:rPr lang="en-US" dirty="0"/>
              <a:t>( dust-laden macrophages and small amounts of collagen fibers arrayed in a delicate network ); scattered throughout the lung , the upper lobes and the upper zones of the lower lobes are more heavily involved . and larger</a:t>
            </a:r>
            <a:r>
              <a:rPr lang="en-US" dirty="0">
                <a:solidFill>
                  <a:schemeClr val="accent6"/>
                </a:solidFill>
              </a:rPr>
              <a:t> coal nodule</a:t>
            </a:r>
            <a:r>
              <a:rPr lang="en-US" dirty="0"/>
              <a:t> .</a:t>
            </a:r>
          </a:p>
          <a:p>
            <a:r>
              <a:rPr lang="en-US" dirty="0">
                <a:solidFill>
                  <a:schemeClr val="accent6"/>
                </a:solidFill>
              </a:rPr>
              <a:t>Centrilobular emphysema.</a:t>
            </a:r>
            <a:endParaRPr lang="en-US" dirty="0"/>
          </a:p>
          <a:p>
            <a:r>
              <a:rPr lang="en-US" dirty="0"/>
              <a:t>Benign disease that produces little decrement in lung function .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911187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6CC6766-5672-4987-A53D-EF29E8465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9288"/>
            <a:ext cx="10515600" cy="5527675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; to </a:t>
            </a:r>
            <a:r>
              <a:rPr lang="en-US" dirty="0">
                <a:solidFill>
                  <a:schemeClr val="accent1"/>
                </a:solidFill>
              </a:rPr>
              <a:t>complicated CWP </a:t>
            </a:r>
            <a:r>
              <a:rPr lang="en-US" dirty="0"/>
              <a:t>or </a:t>
            </a:r>
            <a:r>
              <a:rPr lang="en-US" dirty="0">
                <a:solidFill>
                  <a:schemeClr val="accent1"/>
                </a:solidFill>
              </a:rPr>
              <a:t>progressive massive fibrosis (PMP)</a:t>
            </a:r>
          </a:p>
          <a:p>
            <a:r>
              <a:rPr lang="en-US" dirty="0"/>
              <a:t> fibrosis is extensive and lung function is compromised .</a:t>
            </a:r>
          </a:p>
          <a:p>
            <a:r>
              <a:rPr lang="en-US" dirty="0"/>
              <a:t>Coalescence of coal nodules and generally develops over many years.</a:t>
            </a:r>
          </a:p>
          <a:p>
            <a:r>
              <a:rPr lang="en-US" dirty="0"/>
              <a:t>Characterized by multiple , dark black scar larger than 2cm and sometimes up to 10 cm in greatest diameter that consist of dense collagen and pigment .</a:t>
            </a:r>
          </a:p>
          <a:p>
            <a:r>
              <a:rPr lang="en-US" dirty="0"/>
              <a:t>Increasing pulmonary dysfunction </a:t>
            </a:r>
          </a:p>
          <a:p>
            <a:r>
              <a:rPr lang="en-US" dirty="0"/>
              <a:t>Pulmonary hypertension </a:t>
            </a:r>
          </a:p>
          <a:p>
            <a:r>
              <a:rPr lang="en-US" dirty="0"/>
              <a:t>Cor pulmonale .</a:t>
            </a:r>
          </a:p>
          <a:p>
            <a:r>
              <a:rPr lang="en-US" dirty="0"/>
              <a:t>Once established it has a tendency to progress even in the </a:t>
            </a:r>
            <a:r>
              <a:rPr lang="en-US" dirty="0" err="1"/>
              <a:t>abscemce</a:t>
            </a:r>
            <a:r>
              <a:rPr lang="en-US" dirty="0"/>
              <a:t> of further exposure .</a:t>
            </a:r>
          </a:p>
          <a:p>
            <a:r>
              <a:rPr lang="en-US" dirty="0"/>
              <a:t>No increased frequency of lung carcinoma in coal miners .</a:t>
            </a:r>
          </a:p>
        </p:txBody>
      </p:sp>
    </p:spTree>
    <p:extLst>
      <p:ext uri="{BB962C8B-B14F-4D97-AF65-F5344CB8AC3E}">
        <p14:creationId xmlns:p14="http://schemas.microsoft.com/office/powerpoint/2010/main" val="1374750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A7C7DA7-726C-41C4-A0F8-8185C4E38F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835" y="609600"/>
            <a:ext cx="4717774" cy="5567363"/>
          </a:xfrm>
        </p:spPr>
      </p:pic>
    </p:spTree>
    <p:extLst>
      <p:ext uri="{BB962C8B-B14F-4D97-AF65-F5344CB8AC3E}">
        <p14:creationId xmlns:p14="http://schemas.microsoft.com/office/powerpoint/2010/main" val="887556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EF92D-54A4-490F-9D54-2ED607687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silicosis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DAFA3-19A4-4AF2-BC3F-336D8F02A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 most prevalent chronic occupational disease in the word .</a:t>
            </a:r>
          </a:p>
          <a:p>
            <a:r>
              <a:rPr lang="en-US" dirty="0"/>
              <a:t>Caused by inhalation of crystalline silica , mostly in occupational setting .</a:t>
            </a:r>
          </a:p>
          <a:p>
            <a:r>
              <a:rPr lang="en-US" dirty="0"/>
              <a:t>Workers involved in sandblasting and hard-rock mining are at particularly high risk .</a:t>
            </a:r>
          </a:p>
          <a:p>
            <a:r>
              <a:rPr lang="en-US" dirty="0"/>
              <a:t>Crystalline forms ( quartz , cristobalite , and tridymite ) are the more toxic and </a:t>
            </a:r>
            <a:r>
              <a:rPr lang="en-US" dirty="0" err="1"/>
              <a:t>fibrogenic</a:t>
            </a:r>
            <a:r>
              <a:rPr lang="en-US" dirty="0"/>
              <a:t>  than amorphous forms .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 err="1">
                <a:solidFill>
                  <a:schemeClr val="accent1"/>
                </a:solidFill>
              </a:rPr>
              <a:t>Silicotic</a:t>
            </a:r>
            <a:r>
              <a:rPr lang="en-US" dirty="0">
                <a:solidFill>
                  <a:schemeClr val="accent1"/>
                </a:solidFill>
              </a:rPr>
              <a:t> nodules </a:t>
            </a:r>
            <a:r>
              <a:rPr lang="en-US" dirty="0"/>
              <a:t>early stages are tiny , barely palpable , discrete , pale-to-black ( if coal dust present ) nodules in the upper zone of lungs .</a:t>
            </a:r>
          </a:p>
          <a:p>
            <a:r>
              <a:rPr lang="en-US" dirty="0"/>
              <a:t>Are concentrically arranged </a:t>
            </a:r>
            <a:r>
              <a:rPr lang="en-US" dirty="0" err="1"/>
              <a:t>hyalinzed</a:t>
            </a:r>
            <a:r>
              <a:rPr lang="en-US" dirty="0"/>
              <a:t> collagen fibers surrounding an amorphous center .</a:t>
            </a:r>
          </a:p>
          <a:p>
            <a:r>
              <a:rPr lang="en-US" dirty="0"/>
              <a:t>Examination of them by </a:t>
            </a:r>
            <a:r>
              <a:rPr lang="en-US" dirty="0" err="1"/>
              <a:t>polarizedmicroscopy</a:t>
            </a:r>
            <a:r>
              <a:rPr lang="en-US" dirty="0"/>
              <a:t> reveals weakly birefringent silica particles , primarily in the center of the nodules .</a:t>
            </a:r>
          </a:p>
          <a:p>
            <a:r>
              <a:rPr lang="en-US" dirty="0"/>
              <a:t>As the disease progresses individual nodules may coalesce into hard , collagenous scar .with eventual progression to PMF.</a:t>
            </a:r>
          </a:p>
          <a:p>
            <a:r>
              <a:rPr lang="en-US" dirty="0"/>
              <a:t>Honeycomb pattern may develop.</a:t>
            </a:r>
          </a:p>
          <a:p>
            <a:r>
              <a:rPr lang="en-US" dirty="0"/>
              <a:t>Fibrotic lesion may occur in hilar lymph nodes and pleura 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6050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DE3255C-8ADE-46BF-B7DA-0C4E8A7AB7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6365" y="1236663"/>
            <a:ext cx="7074797" cy="4419600"/>
          </a:xfrm>
        </p:spPr>
      </p:pic>
    </p:spTree>
    <p:extLst>
      <p:ext uri="{BB962C8B-B14F-4D97-AF65-F5344CB8AC3E}">
        <p14:creationId xmlns:p14="http://schemas.microsoft.com/office/powerpoint/2010/main" val="3319927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8CCBB-DAB2-4525-8A0F-F9F71CDBF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2609"/>
            <a:ext cx="10515600" cy="5514354"/>
          </a:xfrm>
        </p:spPr>
        <p:txBody>
          <a:bodyPr/>
          <a:lstStyle/>
          <a:p>
            <a:r>
              <a:rPr lang="en-US" dirty="0"/>
              <a:t>Chronic </a:t>
            </a:r>
            <a:r>
              <a:rPr lang="en-US" dirty="0" err="1"/>
              <a:t>interstisial</a:t>
            </a:r>
            <a:r>
              <a:rPr lang="en-US" dirty="0"/>
              <a:t> diseases are a heterogeneous group of disorders characterized by bilateral , often patchy , pulmonary fibrosis mainly affecting the wall of the alveoli .</a:t>
            </a:r>
          </a:p>
          <a:p>
            <a:r>
              <a:rPr lang="en-US" dirty="0"/>
              <a:t>The hallmark of these disorders is reduced compliance ( stiff lung ) .</a:t>
            </a:r>
          </a:p>
          <a:p>
            <a:r>
              <a:rPr lang="en-US" dirty="0"/>
              <a:t>Dyspnea and hypoxia are the main symptoms .</a:t>
            </a:r>
          </a:p>
          <a:p>
            <a:r>
              <a:rPr lang="en-US" dirty="0"/>
              <a:t>Chest radiographs show small nodules , irregular lines , or “ </a:t>
            </a:r>
            <a:r>
              <a:rPr lang="en-US" dirty="0" err="1"/>
              <a:t>groud</a:t>
            </a:r>
            <a:r>
              <a:rPr lang="en-US" dirty="0"/>
              <a:t>-glass shadow “ .</a:t>
            </a:r>
          </a:p>
          <a:p>
            <a:r>
              <a:rPr lang="en-US" dirty="0"/>
              <a:t>With progression pts may develop respiratory failure, pulmonary hypertension ,and </a:t>
            </a:r>
            <a:r>
              <a:rPr lang="en-US" dirty="0" err="1"/>
              <a:t>cor</a:t>
            </a:r>
            <a:r>
              <a:rPr lang="en-US" dirty="0"/>
              <a:t> pulmonale .</a:t>
            </a:r>
          </a:p>
          <a:p>
            <a:r>
              <a:rPr lang="en-US" dirty="0"/>
              <a:t>When advanced , the etiology of underlying diseases may be difficult to determine because they all result in honeycomb lung .</a:t>
            </a:r>
          </a:p>
        </p:txBody>
      </p:sp>
    </p:spTree>
    <p:extLst>
      <p:ext uri="{BB962C8B-B14F-4D97-AF65-F5344CB8AC3E}">
        <p14:creationId xmlns:p14="http://schemas.microsoft.com/office/powerpoint/2010/main" val="26763126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38B4D-8F92-41B8-90D2-B0CE232CC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879"/>
            <a:ext cx="10515600" cy="5395084"/>
          </a:xfrm>
        </p:spPr>
        <p:txBody>
          <a:bodyPr/>
          <a:lstStyle/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 err="1">
                <a:solidFill>
                  <a:schemeClr val="accent1"/>
                </a:solidFill>
              </a:rPr>
              <a:t>Clincal</a:t>
            </a:r>
            <a:r>
              <a:rPr lang="en-US" dirty="0">
                <a:solidFill>
                  <a:schemeClr val="accent1"/>
                </a:solidFill>
              </a:rPr>
              <a:t> features :</a:t>
            </a:r>
            <a:endParaRPr lang="en-US" dirty="0"/>
          </a:p>
          <a:p>
            <a:r>
              <a:rPr lang="en-US" dirty="0"/>
              <a:t>Most of pts do not develop shortness of breath until late in the course , PMF is present .</a:t>
            </a:r>
          </a:p>
          <a:p>
            <a:r>
              <a:rPr lang="en-US" dirty="0"/>
              <a:t>Silicosis associated with an increased susceptibility to tuberculosis ,the crystalline silica may inhibit the ability of pulmonary macrophages to kill phagocytosed mycobacteria .</a:t>
            </a:r>
          </a:p>
          <a:p>
            <a:r>
              <a:rPr lang="en-US" dirty="0"/>
              <a:t>Nodules of </a:t>
            </a:r>
            <a:r>
              <a:rPr lang="en-US" dirty="0" err="1"/>
              <a:t>silicotuberculosis</a:t>
            </a:r>
            <a:r>
              <a:rPr lang="en-US" dirty="0"/>
              <a:t> often contain central zone of caseation .</a:t>
            </a:r>
          </a:p>
          <a:p>
            <a:r>
              <a:rPr lang="en-US" dirty="0"/>
              <a:t>Silica exposure is associated with some increase risk in lung cancer .</a:t>
            </a:r>
          </a:p>
        </p:txBody>
      </p:sp>
    </p:spTree>
    <p:extLst>
      <p:ext uri="{BB962C8B-B14F-4D97-AF65-F5344CB8AC3E}">
        <p14:creationId xmlns:p14="http://schemas.microsoft.com/office/powerpoint/2010/main" val="41303113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9B02F-855D-425A-8E89-A720C4002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4157"/>
            <a:ext cx="10515600" cy="52228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8000" dirty="0"/>
              <a:t>          </a:t>
            </a:r>
          </a:p>
          <a:p>
            <a:pPr marL="0" indent="0">
              <a:buNone/>
            </a:pPr>
            <a:r>
              <a:rPr lang="en-US" sz="8000" dirty="0"/>
              <a:t>           Thank you</a:t>
            </a:r>
          </a:p>
        </p:txBody>
      </p:sp>
    </p:spTree>
    <p:extLst>
      <p:ext uri="{BB962C8B-B14F-4D97-AF65-F5344CB8AC3E}">
        <p14:creationId xmlns:p14="http://schemas.microsoft.com/office/powerpoint/2010/main" val="2834224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5487FBA1-1574-4113-B53E-D87A14823B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95" y="823118"/>
            <a:ext cx="10614991" cy="5696951"/>
          </a:xfrm>
        </p:spPr>
      </p:pic>
    </p:spTree>
    <p:extLst>
      <p:ext uri="{BB962C8B-B14F-4D97-AF65-F5344CB8AC3E}">
        <p14:creationId xmlns:p14="http://schemas.microsoft.com/office/powerpoint/2010/main" val="3497807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7549D-B39C-40BA-9068-3DA904113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Fibrosing Diseases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3E4A9-1F82-42CF-8F12-6B5B6B7A3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1. Idiopathic Pulmonary Fibrosis (IPF)</a:t>
            </a:r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Cryptogenic Fibrosing Alveolitis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</a:rPr>
              <a:t>Unsual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Interstisial</a:t>
            </a:r>
            <a:r>
              <a:rPr lang="en-US" dirty="0">
                <a:solidFill>
                  <a:schemeClr val="accent1"/>
                </a:solidFill>
              </a:rPr>
              <a:t> Pneumonia (UIP</a:t>
            </a:r>
            <a:r>
              <a:rPr lang="en-US" dirty="0"/>
              <a:t>)(the radiological and histological pattern of fibrosis ) :</a:t>
            </a:r>
          </a:p>
          <a:p>
            <a:pPr marL="0" indent="0">
              <a:buNone/>
            </a:pPr>
            <a:r>
              <a:rPr lang="en-US" dirty="0"/>
              <a:t>Unknown etiology (cryptogenic). </a:t>
            </a:r>
          </a:p>
          <a:p>
            <a:pPr marL="0" indent="0">
              <a:buNone/>
            </a:pPr>
            <a:r>
              <a:rPr lang="en-US" dirty="0"/>
              <a:t>Characterized by patchy , progressive bilateral interstitial fibrosis .</a:t>
            </a:r>
          </a:p>
          <a:p>
            <a:pPr marL="0" indent="0">
              <a:buNone/>
            </a:pPr>
            <a:r>
              <a:rPr lang="en-US" dirty="0"/>
              <a:t>Male are affected more than female .</a:t>
            </a:r>
          </a:p>
          <a:p>
            <a:pPr marL="0" indent="0">
              <a:buNone/>
            </a:pPr>
            <a:r>
              <a:rPr lang="en-US" dirty="0"/>
              <a:t>It is a disease of aging , never occurring before 50 years of age .</a:t>
            </a:r>
          </a:p>
          <a:p>
            <a:pPr marL="0" indent="0">
              <a:buNone/>
            </a:pPr>
            <a:r>
              <a:rPr lang="en-US" dirty="0"/>
              <a:t>IPF is a diagnosis of exclusion 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745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5978-FF15-4A4A-9809-AD87D78AB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Pathogenesis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06427-A0A0-471E-B41E-3E8224F86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Result from repeated injury and defective repair pf alveolar epithelium , often genetically predisposed individuals .</a:t>
            </a:r>
          </a:p>
          <a:p>
            <a:r>
              <a:rPr lang="en-US" dirty="0"/>
              <a:t>The cause of injury is obscure .</a:t>
            </a:r>
          </a:p>
          <a:p>
            <a:r>
              <a:rPr lang="en-US" dirty="0"/>
              <a:t>The clearest etiology clues come from genetic studies .</a:t>
            </a:r>
          </a:p>
          <a:p>
            <a:r>
              <a:rPr lang="en-US" dirty="0"/>
              <a:t>Germ line mutations leading to loss of telomerase are associated with increased risk , suggesting , that cellular senescence contributes to profibrotic phenotype .</a:t>
            </a:r>
          </a:p>
          <a:p>
            <a:r>
              <a:rPr lang="en-US" dirty="0"/>
              <a:t>35% of pts have a genetic variant in the MUC5B gene .</a:t>
            </a:r>
          </a:p>
          <a:p>
            <a:r>
              <a:rPr lang="en-US" dirty="0"/>
              <a:t>Smaller number pts have germ line mutation in surfactant genes (epithelial cells ) .</a:t>
            </a:r>
          </a:p>
          <a:p>
            <a:r>
              <a:rPr lang="en-US" dirty="0"/>
              <a:t>Excessive activation of profibrotic factors such as TGF-B .</a:t>
            </a:r>
          </a:p>
        </p:txBody>
      </p:sp>
    </p:spTree>
    <p:extLst>
      <p:ext uri="{BB962C8B-B14F-4D97-AF65-F5344CB8AC3E}">
        <p14:creationId xmlns:p14="http://schemas.microsoft.com/office/powerpoint/2010/main" val="3425613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765017C-F33E-4DD3-BA10-28A3E401F0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17" y="678656"/>
            <a:ext cx="9872870" cy="5748648"/>
          </a:xfrm>
        </p:spPr>
      </p:pic>
    </p:spTree>
    <p:extLst>
      <p:ext uri="{BB962C8B-B14F-4D97-AF65-F5344CB8AC3E}">
        <p14:creationId xmlns:p14="http://schemas.microsoft.com/office/powerpoint/2010/main" val="2697536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F0ADF-D7DE-4CB4-ADB3-0309122AC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6348"/>
            <a:ext cx="10515600" cy="5580615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accent5"/>
                </a:solidFill>
              </a:rPr>
              <a:t>Gross </a:t>
            </a:r>
            <a:r>
              <a:rPr lang="en-US" dirty="0"/>
              <a:t>:</a:t>
            </a:r>
          </a:p>
          <a:p>
            <a:r>
              <a:rPr lang="en-US" dirty="0"/>
              <a:t>The pleural surface are cobblestones due to retraction of scars along the interlobular septa .</a:t>
            </a:r>
          </a:p>
          <a:p>
            <a:r>
              <a:rPr lang="en-US" dirty="0"/>
              <a:t>The cut surface shows firm , rubbery  areas white of fibrosis , within the lower lobe , the subpleural regions , and along the interlobular septa .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Histologicall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 :</a:t>
            </a:r>
          </a:p>
          <a:p>
            <a:r>
              <a:rPr lang="en-US" dirty="0"/>
              <a:t>The hallmark is patchy interstitial fibrosis , which varies in intensity and worsens with time .</a:t>
            </a:r>
          </a:p>
          <a:p>
            <a:r>
              <a:rPr lang="en-US" dirty="0"/>
              <a:t>The earliest lesion </a:t>
            </a:r>
            <a:r>
              <a:rPr lang="en-US" dirty="0">
                <a:solidFill>
                  <a:schemeClr val="accent6"/>
                </a:solidFill>
              </a:rPr>
              <a:t>fibroblastic foci</a:t>
            </a:r>
            <a:r>
              <a:rPr lang="en-US" dirty="0"/>
              <a:t> which over time become more collagenous and less cellular,</a:t>
            </a:r>
            <a:r>
              <a:rPr lang="en-US" dirty="0">
                <a:solidFill>
                  <a:schemeClr val="accent6"/>
                </a:solidFill>
              </a:rPr>
              <a:t>  </a:t>
            </a:r>
            <a:r>
              <a:rPr lang="en-US" dirty="0"/>
              <a:t>.</a:t>
            </a:r>
          </a:p>
          <a:p>
            <a:r>
              <a:rPr lang="en-US" dirty="0"/>
              <a:t>The late lesion</a:t>
            </a:r>
            <a:r>
              <a:rPr lang="en-US" dirty="0">
                <a:solidFill>
                  <a:schemeClr val="accent6"/>
                </a:solidFill>
              </a:rPr>
              <a:t> honeycomb fibrosis </a:t>
            </a:r>
            <a:r>
              <a:rPr lang="en-US" dirty="0"/>
              <a:t>: the dense fibrosis cause collapse of alveolar walls and formation of cystic spaces lined by hyperplastic type II pneumocytes or bronchiolar epithelium .</a:t>
            </a:r>
          </a:p>
          <a:p>
            <a:r>
              <a:rPr lang="en-US" dirty="0"/>
              <a:t>The interstitial inflammation usually is patchy ( lymphocytes ,occasional plasma cells , mast cells and eosinophils .</a:t>
            </a:r>
          </a:p>
          <a:p>
            <a:r>
              <a:rPr lang="en-US" dirty="0"/>
              <a:t>Secondary pulmonary hypertensive changes (intimal fibrosis , and medial thickening of pulmonary arteries ) . </a:t>
            </a:r>
          </a:p>
        </p:txBody>
      </p:sp>
    </p:spTree>
    <p:extLst>
      <p:ext uri="{BB962C8B-B14F-4D97-AF65-F5344CB8AC3E}">
        <p14:creationId xmlns:p14="http://schemas.microsoft.com/office/powerpoint/2010/main" val="1650283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CBFD982-F924-46B8-A96B-365AAF61B2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217" y="994569"/>
            <a:ext cx="7089912" cy="4810125"/>
          </a:xfrm>
        </p:spPr>
      </p:pic>
    </p:spTree>
    <p:extLst>
      <p:ext uri="{BB962C8B-B14F-4D97-AF65-F5344CB8AC3E}">
        <p14:creationId xmlns:p14="http://schemas.microsoft.com/office/powerpoint/2010/main" val="3516105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9865DF2-C7B1-4528-A592-3A297AD778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625" y="881856"/>
            <a:ext cx="6762750" cy="5181600"/>
          </a:xfrm>
        </p:spPr>
      </p:pic>
    </p:spTree>
    <p:extLst>
      <p:ext uri="{BB962C8B-B14F-4D97-AF65-F5344CB8AC3E}">
        <p14:creationId xmlns:p14="http://schemas.microsoft.com/office/powerpoint/2010/main" val="4063634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7AD75CD05149204EA8D6A289868C053B" ma:contentTypeVersion="10" ma:contentTypeDescription="إنشاء مستند جديد." ma:contentTypeScope="" ma:versionID="ce7521c3792f0a6fdedb2699242eeb1f">
  <xsd:schema xmlns:xsd="http://www.w3.org/2001/XMLSchema" xmlns:xs="http://www.w3.org/2001/XMLSchema" xmlns:p="http://schemas.microsoft.com/office/2006/metadata/properties" xmlns:ns2="cc361b34-c351-46d5-aafa-b4fab23ebf94" xmlns:ns3="9856e37d-40ad-4ecd-8dba-820d65ef22d0" targetNamespace="http://schemas.microsoft.com/office/2006/metadata/properties" ma:root="true" ma:fieldsID="2949777b3ee1c27dd44d0e8aec30de2c" ns2:_="" ns3:_="">
    <xsd:import namespace="cc361b34-c351-46d5-aafa-b4fab23ebf94"/>
    <xsd:import namespace="9856e37d-40ad-4ecd-8dba-820d65ef22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361b34-c351-46d5-aafa-b4fab23ebf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6e37d-40ad-4ecd-8dba-820d65ef22d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تمت مشاركته مع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مشتركة مع تفاصيل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2ADAB2C-3BA8-43B8-9504-1E3D353C1DC4}"/>
</file>

<file path=customXml/itemProps2.xml><?xml version="1.0" encoding="utf-8"?>
<ds:datastoreItem xmlns:ds="http://schemas.openxmlformats.org/officeDocument/2006/customXml" ds:itemID="{0E6EB721-41B0-4CBA-972B-17C05E16B6B3}"/>
</file>

<file path=customXml/itemProps3.xml><?xml version="1.0" encoding="utf-8"?>
<ds:datastoreItem xmlns:ds="http://schemas.openxmlformats.org/officeDocument/2006/customXml" ds:itemID="{F2C947C2-C44F-466F-8634-D58D5F3D9319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0x0101007AD75CD05149204EA8D6A289868C053B</vt:lpwstr>
  </property>
</Properties>
</file>