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7" r:id="rId4"/>
    <p:sldId id="271" r:id="rId5"/>
    <p:sldId id="258" r:id="rId6"/>
    <p:sldId id="272" r:id="rId7"/>
    <p:sldId id="261" r:id="rId8"/>
    <p:sldId id="299" r:id="rId9"/>
    <p:sldId id="298" r:id="rId10"/>
    <p:sldId id="273" r:id="rId11"/>
    <p:sldId id="303" r:id="rId12"/>
    <p:sldId id="301" r:id="rId13"/>
    <p:sldId id="302" r:id="rId14"/>
    <p:sldId id="260" r:id="rId15"/>
    <p:sldId id="300" r:id="rId16"/>
    <p:sldId id="274" r:id="rId17"/>
    <p:sldId id="262" r:id="rId18"/>
    <p:sldId id="295" r:id="rId19"/>
    <p:sldId id="296" r:id="rId20"/>
    <p:sldId id="292" r:id="rId21"/>
    <p:sldId id="263" r:id="rId22"/>
    <p:sldId id="294" r:id="rId23"/>
    <p:sldId id="291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02" autoAdjust="0"/>
  </p:normalViewPr>
  <p:slideViewPr>
    <p:cSldViewPr>
      <p:cViewPr>
        <p:scale>
          <a:sx n="70" d="100"/>
          <a:sy n="70" d="100"/>
        </p:scale>
        <p:origin x="-11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D68E9-1EC6-48F4-BF26-D939F2B977A6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B48D8-01AF-4604-B70A-92F9C5FB7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6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9o0NVS#Zd4e0a1caa2f5d32a12799b9d4209249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ext.amboss.com/us/article/9o0NVS#Z0988f6842348a3c63311140c08a28497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OH0Iqh#Zb6092b13eaa87d56098de697bde43bd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OH0Iqh#Zb6092b13eaa87d56098de697bde43bdc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ext.amboss.com/us/article/wS0hbf#Zce4df6cdb298a09d29a62ee606ec360b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Antiarrhythmic drugs do not improve the survival of patients with non-life-threatening arrhythmias and may increase mortality, particularly in patients with structural heart disease.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8D8-01AF-4604-B70A-92F9C5FB73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3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Accumulates in liver,</a:t>
            </a:r>
            <a:r>
              <a:rPr lang="en-US" baseline="0" dirty="0" smtClean="0"/>
              <a:t> lungs and skin; c</a:t>
            </a:r>
            <a:r>
              <a:rPr lang="en-US" dirty="0" smtClean="0"/>
              <a:t>heck PFTs, LFTs</a:t>
            </a:r>
            <a:r>
              <a:rPr lang="en-US" baseline="0" dirty="0" smtClean="0"/>
              <a:t>, TFTs and chest </a:t>
            </a:r>
            <a:r>
              <a:rPr lang="en-US" baseline="0" dirty="0" err="1" smtClean="0"/>
              <a:t>xrays</a:t>
            </a:r>
            <a:endParaRPr lang="en-US" baseline="0" dirty="0" smtClean="0"/>
          </a:p>
          <a:p>
            <a:r>
              <a:rPr lang="en-US" b="1" baseline="0" dirty="0" smtClean="0"/>
              <a:t>PF</a:t>
            </a:r>
            <a:r>
              <a:rPr lang="en-US" baseline="0" dirty="0" smtClean="0"/>
              <a:t> most common cause of death from </a:t>
            </a:r>
            <a:r>
              <a:rPr lang="en-US" baseline="0" dirty="0" err="1" smtClean="0"/>
              <a:t>amiodarone</a:t>
            </a:r>
            <a:r>
              <a:rPr lang="en-US" baseline="0" dirty="0" smtClean="0"/>
              <a:t>, foamy macrophages seen in airspaces filled with phospholipids and </a:t>
            </a:r>
            <a:r>
              <a:rPr lang="en-US" baseline="0" dirty="0" err="1" smtClean="0"/>
              <a:t>amiodarone</a:t>
            </a:r>
            <a:r>
              <a:rPr lang="en-US" baseline="0" dirty="0" smtClean="0"/>
              <a:t>, honey comb pattern of chest x-ray</a:t>
            </a:r>
          </a:p>
          <a:p>
            <a:r>
              <a:rPr lang="en-US" baseline="0" dirty="0" smtClean="0"/>
              <a:t>Secreted by lacrimal glands and accumulates on surfaces, does not cause blurry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8D8-01AF-4604-B70A-92F9C5FB73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8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 III drugs act by prolonging the plateau phase of the action</a:t>
            </a:r>
          </a:p>
          <a:p>
            <a:r>
              <a:rPr lang="en-US" dirty="0" smtClean="0"/>
              <a:t>potential, thus lengthening the refractory period. These drugs are</a:t>
            </a:r>
          </a:p>
          <a:p>
            <a:r>
              <a:rPr lang="en-US" dirty="0" smtClean="0"/>
              <a:t>very effective at preventing atrial and ventricular </a:t>
            </a:r>
            <a:r>
              <a:rPr lang="en-US" dirty="0" err="1" smtClean="0"/>
              <a:t>tachyarrhythmias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cause QT interval prolongation and can predispose to</a:t>
            </a:r>
          </a:p>
          <a:p>
            <a:r>
              <a:rPr lang="en-US" dirty="0" smtClean="0"/>
              <a:t>torsades de pointes and VT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DA68-301E-428F-A0E7-EF3040912564}" type="slidenum">
              <a:rPr lang="ar-JO" smtClean="0">
                <a:solidFill>
                  <a:prstClr val="black"/>
                </a:solidFill>
              </a:rPr>
              <a:pPr/>
              <a:t>23</a:t>
            </a:fld>
            <a:endParaRPr lang="ar-J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92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NONDIHYDROPYRIDINE  (WORKS CENTRALLY  (HEART) SLOW HEART CONTRACTILITY 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DA68-301E-428F-A0E7-EF3040912564}" type="slidenum">
              <a:rPr lang="ar-JO" smtClean="0">
                <a:solidFill>
                  <a:prstClr val="black"/>
                </a:solidFill>
              </a:rPr>
              <a:pPr/>
              <a:t>25</a:t>
            </a:fld>
            <a:endParaRPr lang="ar-J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85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patient with chronic AF the development of a regular pulse</a:t>
            </a:r>
            <a:r>
              <a:rPr lang="en-US" baseline="0" dirty="0" smtClean="0"/>
              <a:t> could be a manifestation of digitalis </a:t>
            </a:r>
            <a:r>
              <a:rPr lang="en-US" baseline="0" dirty="0" err="1" smtClean="0"/>
              <a:t>toxcity</a:t>
            </a:r>
            <a:r>
              <a:rPr lang="en-US" baseline="0" dirty="0" smtClean="0"/>
              <a:t> 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DA68-301E-428F-A0E7-EF3040912564}" type="slidenum">
              <a:rPr lang="ar-JO" smtClean="0">
                <a:solidFill>
                  <a:prstClr val="black"/>
                </a:solidFill>
              </a:rPr>
              <a:pPr/>
              <a:t>30</a:t>
            </a:fld>
            <a:endParaRPr lang="ar-J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5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Acute</a:t>
            </a:r>
            <a:r>
              <a:rPr lang="en-US" baseline="0" dirty="0" smtClean="0"/>
              <a:t> treatment , given IV ( rapid bolus ), half life less than 2 second</a:t>
            </a:r>
          </a:p>
          <a:p>
            <a:r>
              <a:rPr lang="en-US" baseline="0" dirty="0" smtClean="0"/>
              <a:t>Iv </a:t>
            </a:r>
            <a:r>
              <a:rPr lang="en-US" baseline="0" dirty="0" err="1" smtClean="0"/>
              <a:t>supressed</a:t>
            </a:r>
            <a:r>
              <a:rPr lang="en-US" baseline="0" dirty="0" smtClean="0"/>
              <a:t> automaticity , </a:t>
            </a:r>
            <a:r>
              <a:rPr lang="en-US" baseline="0" dirty="0" err="1" smtClean="0"/>
              <a:t>av</a:t>
            </a:r>
            <a:r>
              <a:rPr lang="en-US" baseline="0" dirty="0" smtClean="0"/>
              <a:t> conduction and dilates coronary  </a:t>
            </a:r>
          </a:p>
          <a:p>
            <a:r>
              <a:rPr lang="en-US" baseline="0" dirty="0" smtClean="0"/>
              <a:t>32 Response to intravenous adenosine</a:t>
            </a:r>
          </a:p>
          <a:p>
            <a:r>
              <a:rPr lang="en-US" baseline="0" dirty="0" smtClean="0"/>
              <a:t>Arrhythmia Response</a:t>
            </a:r>
          </a:p>
          <a:p>
            <a:r>
              <a:rPr lang="en-US" baseline="0" dirty="0" smtClean="0"/>
              <a:t>Supraventricular tachycardia Termination</a:t>
            </a:r>
          </a:p>
          <a:p>
            <a:r>
              <a:rPr lang="en-US" baseline="0" dirty="0" smtClean="0"/>
              <a:t>Atrial fibrillation, atrial flutter,</a:t>
            </a:r>
          </a:p>
          <a:p>
            <a:r>
              <a:rPr lang="en-US" baseline="0" dirty="0" smtClean="0"/>
              <a:t>atrial tachycardia</a:t>
            </a:r>
          </a:p>
          <a:p>
            <a:r>
              <a:rPr lang="en-US" baseline="0" dirty="0" smtClean="0"/>
              <a:t>Transient </a:t>
            </a:r>
            <a:r>
              <a:rPr lang="en-US" baseline="0" dirty="0" err="1" smtClean="0"/>
              <a:t>atrioventricular</a:t>
            </a:r>
            <a:r>
              <a:rPr lang="en-US" baseline="0" dirty="0" smtClean="0"/>
              <a:t> block</a:t>
            </a:r>
          </a:p>
          <a:p>
            <a:r>
              <a:rPr lang="en-US" baseline="0" dirty="0" smtClean="0"/>
              <a:t>Ventricular tachycardia No effect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DA68-301E-428F-A0E7-EF3040912564}" type="slidenum">
              <a:rPr lang="ar-JO" smtClean="0">
                <a:solidFill>
                  <a:prstClr val="black"/>
                </a:solidFill>
              </a:rPr>
              <a:pPr/>
              <a:t>31</a:t>
            </a:fld>
            <a:endParaRPr lang="ar-J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91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Cardiac arrhythmias can be managed with either anti-arrhythmic</a:t>
            </a:r>
          </a:p>
          <a:p>
            <a:r>
              <a:rPr lang="en-US" dirty="0" smtClean="0"/>
              <a:t>drug therapy or external devices that </a:t>
            </a:r>
            <a:r>
              <a:rPr lang="en-US" dirty="0" err="1" smtClean="0"/>
              <a:t>depolarise</a:t>
            </a:r>
            <a:r>
              <a:rPr lang="en-US" dirty="0" smtClean="0"/>
              <a:t> the heart by</a:t>
            </a:r>
          </a:p>
          <a:p>
            <a:r>
              <a:rPr lang="en-US" dirty="0" smtClean="0"/>
              <a:t>passing an electric current through it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DA68-301E-428F-A0E7-EF3040912564}" type="slidenum">
              <a:rPr lang="ar-JO" smtClean="0">
                <a:solidFill>
                  <a:prstClr val="black"/>
                </a:solidFill>
              </a:rPr>
              <a:pPr/>
              <a:t>32</a:t>
            </a:fld>
            <a:endParaRPr lang="ar-J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74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Dual-chamber pacing</a:t>
            </a:r>
          </a:p>
          <a:p>
            <a:r>
              <a:rPr lang="en-US" dirty="0" smtClean="0"/>
              <a:t>has many advantages over ventricular pacing, including superior</a:t>
            </a:r>
          </a:p>
          <a:p>
            <a:r>
              <a:rPr lang="en-US" dirty="0" err="1" smtClean="0"/>
              <a:t>haemodynamics</a:t>
            </a:r>
            <a:r>
              <a:rPr lang="en-US" dirty="0" smtClean="0"/>
              <a:t> and better effort tolerance; a lower prevalence</a:t>
            </a:r>
          </a:p>
          <a:p>
            <a:r>
              <a:rPr lang="en-US" dirty="0" smtClean="0"/>
              <a:t>of atrial arrhythmias in patients with SA disease; and avoidance</a:t>
            </a:r>
          </a:p>
          <a:p>
            <a:r>
              <a:rPr lang="en-US" dirty="0" smtClean="0"/>
              <a:t>of ‘pacemaker syndrome’, in which a fall in BP and dizziness</a:t>
            </a:r>
          </a:p>
          <a:p>
            <a:r>
              <a:rPr lang="en-US" dirty="0" smtClean="0"/>
              <a:t>occur due to loss of AV synchrony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DA68-301E-428F-A0E7-EF3040912564}" type="slidenum">
              <a:rPr lang="ar-JO" smtClean="0">
                <a:solidFill>
                  <a:prstClr val="black"/>
                </a:solidFill>
              </a:rPr>
              <a:pPr/>
              <a:t>34</a:t>
            </a:fld>
            <a:endParaRPr lang="ar-J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43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The ECG of</a:t>
            </a:r>
          </a:p>
          <a:p>
            <a:r>
              <a:rPr lang="en-US" dirty="0" smtClean="0"/>
              <a:t>right ventricular pacing is </a:t>
            </a:r>
            <a:r>
              <a:rPr lang="en-US" dirty="0" err="1" smtClean="0"/>
              <a:t>characterised</a:t>
            </a:r>
            <a:r>
              <a:rPr lang="en-US" dirty="0" smtClean="0"/>
              <a:t> by regular broad QRS</a:t>
            </a:r>
          </a:p>
          <a:p>
            <a:r>
              <a:rPr lang="en-US" dirty="0" smtClean="0"/>
              <a:t>complexes with a left bundle branch block pattern. Each complex</a:t>
            </a:r>
          </a:p>
          <a:p>
            <a:r>
              <a:rPr lang="en-US" dirty="0" smtClean="0"/>
              <a:t>is immediately preceded by a ‘pacing spike</a:t>
            </a:r>
          </a:p>
          <a:p>
            <a:r>
              <a:rPr lang="en-US" dirty="0" smtClean="0"/>
              <a:t>temporary pacing system should ideally not be used for</a:t>
            </a:r>
          </a:p>
          <a:p>
            <a:r>
              <a:rPr lang="en-US" dirty="0" smtClean="0"/>
              <a:t>more than 7 days.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DA68-301E-428F-A0E7-EF3040912564}" type="slidenum">
              <a:rPr lang="ar-JO" smtClean="0">
                <a:solidFill>
                  <a:prstClr val="black"/>
                </a:solidFill>
              </a:rPr>
              <a:pPr/>
              <a:t>36</a:t>
            </a:fld>
            <a:endParaRPr lang="ar-J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59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International pacemaker code</a:t>
            </a:r>
          </a:p>
          <a:p>
            <a:r>
              <a:rPr lang="en-US" dirty="0" smtClean="0"/>
              <a:t>For example  </a:t>
            </a:r>
          </a:p>
          <a:p>
            <a:r>
              <a:rPr lang="en-US" dirty="0" smtClean="0"/>
              <a:t>VVI</a:t>
            </a:r>
            <a:r>
              <a:rPr lang="en-US" baseline="0" dirty="0" smtClean="0"/>
              <a:t> means pacemaker pace and  senses the right ventricle when no </a:t>
            </a:r>
            <a:r>
              <a:rPr lang="en-US" baseline="0" dirty="0" err="1" smtClean="0"/>
              <a:t>spontanous</a:t>
            </a:r>
            <a:r>
              <a:rPr lang="en-US" baseline="0" dirty="0" smtClean="0"/>
              <a:t> activity is sensed , the pacemaker stimulate the right </a:t>
            </a:r>
            <a:r>
              <a:rPr lang="en-US" baseline="0" dirty="0" err="1" smtClean="0"/>
              <a:t>vntricle</a:t>
            </a:r>
            <a:r>
              <a:rPr lang="en-US" baseline="0" dirty="0" smtClean="0"/>
              <a:t> , when </a:t>
            </a:r>
            <a:r>
              <a:rPr lang="en-US" baseline="0" dirty="0" err="1" smtClean="0"/>
              <a:t>spontanous</a:t>
            </a:r>
            <a:r>
              <a:rPr lang="en-US" baseline="0" dirty="0" smtClean="0"/>
              <a:t> activity is sensed , the pacemaker is inhibited</a:t>
            </a:r>
          </a:p>
          <a:p>
            <a:r>
              <a:rPr lang="en-US" baseline="0" dirty="0" smtClean="0"/>
              <a:t>DDD Two pacing spikes with no clear p wave , wide and abnormal QRS   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4DA68-301E-428F-A0E7-EF3040912564}" type="slidenum">
              <a:rPr lang="ar-JO" smtClean="0">
                <a:solidFill>
                  <a:prstClr val="black"/>
                </a:solidFill>
              </a:rPr>
              <a:pPr/>
              <a:t>38</a:t>
            </a:fld>
            <a:endParaRPr lang="ar-J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0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Depending on</a:t>
            </a:r>
            <a:r>
              <a:rPr lang="en-US" baseline="0" dirty="0" smtClean="0"/>
              <a:t> action potential duration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8D8-01AF-4604-B70A-92F9C5FB73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1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Na+</a:t>
            </a:r>
            <a:r>
              <a:rPr lang="en-US" baseline="0" dirty="0" smtClean="0"/>
              <a:t> channels: </a:t>
            </a:r>
            <a:r>
              <a:rPr lang="en-US" b="1" dirty="0" smtClean="0">
                <a:solidFill>
                  <a:schemeClr val="tx1"/>
                </a:solidFill>
              </a:rPr>
              <a:t>Responsible for the rapid </a:t>
            </a:r>
            <a:r>
              <a:rPr lang="en-US" b="1" dirty="0" smtClean="0">
                <a:solidFill>
                  <a:schemeClr val="tx1"/>
                </a:solidFill>
                <a:hlinkClick r:id="rId3"/>
              </a:rPr>
              <a:t>depolarization</a:t>
            </a:r>
            <a:r>
              <a:rPr lang="en-US" b="1" dirty="0" smtClean="0">
                <a:solidFill>
                  <a:schemeClr val="tx1"/>
                </a:solidFill>
              </a:rPr>
              <a:t> (phase 0) of fast-response cardiac </a:t>
            </a:r>
            <a:r>
              <a:rPr lang="en-US" b="1" dirty="0" smtClean="0">
                <a:solidFill>
                  <a:schemeClr val="tx1"/>
                </a:solidFill>
                <a:hlinkClick r:id="rId4"/>
              </a:rPr>
              <a:t>action potentials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8D8-01AF-4604-B70A-92F9C5FB73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antiarrhythmic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drugs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ontraindicated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after MI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8D8-01AF-4604-B70A-92F9C5FB7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5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 I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antiarrhythmic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drugs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work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 after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myocardial infarction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8D8-01AF-4604-B70A-92F9C5FB73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5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</a:t>
            </a:r>
            <a:r>
              <a:rPr lang="en-US" baseline="0" dirty="0" smtClean="0"/>
              <a:t> overdose with saline, atropine and glucagon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8D8-01AF-4604-B70A-92F9C5FB73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80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8D8-01AF-4604-B70A-92F9C5FB73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40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Reverse use dependence:</a:t>
            </a:r>
            <a:r>
              <a:rPr lang="en-US" baseline="0" dirty="0" smtClean="0"/>
              <a:t> less effective in prolonging AP duration as heart rate increases (more toxicity in patients with </a:t>
            </a:r>
            <a:r>
              <a:rPr lang="en-US" baseline="0" dirty="0" err="1" smtClean="0"/>
              <a:t>bradycardia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8D8-01AF-4604-B70A-92F9C5FB73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6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Prolongs</a:t>
            </a:r>
            <a:r>
              <a:rPr lang="en-US" baseline="0" dirty="0" smtClean="0"/>
              <a:t> QRS (class I), s</a:t>
            </a:r>
            <a:r>
              <a:rPr lang="en-US" dirty="0" smtClean="0"/>
              <a:t>lows HR and delays AV conduction (class II)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B48D8-01AF-4604-B70A-92F9C5FB73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8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0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5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94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88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07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68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5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0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89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68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8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6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8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6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31B8-75C6-4BCC-A31E-EEC3E465EA67}" type="datetimeFigureOut">
              <a:rPr lang="en-US" smtClean="0"/>
              <a:t>19-Feb-22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1A04-4F8B-4E3A-BE2E-56228CCC7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6AEC25E-E551-4BB1-819B-30D57D1D14E2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22/07/1443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05C1AC6-EEAB-42FE-A759-369C98F1CB6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4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Antiarrhythmic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u="sng" dirty="0" smtClean="0"/>
              <a:t>Prepared by:</a:t>
            </a:r>
          </a:p>
          <a:p>
            <a:r>
              <a:rPr lang="en-US" dirty="0" err="1" smtClean="0"/>
              <a:t>Teeba</a:t>
            </a:r>
            <a:r>
              <a:rPr lang="en-US" dirty="0" smtClean="0"/>
              <a:t> </a:t>
            </a:r>
            <a:r>
              <a:rPr lang="en-US" dirty="0" err="1" smtClean="0"/>
              <a:t>Mubaydeen</a:t>
            </a:r>
            <a:endParaRPr lang="en-US" dirty="0" smtClean="0"/>
          </a:p>
          <a:p>
            <a:r>
              <a:rPr lang="en-US" dirty="0" smtClean="0"/>
              <a:t>Alia Al-</a:t>
            </a:r>
            <a:r>
              <a:rPr lang="en-US" dirty="0" err="1" smtClean="0"/>
              <a:t>Khashman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Supervised by:</a:t>
            </a:r>
          </a:p>
          <a:p>
            <a:r>
              <a:rPr lang="en-US" dirty="0" smtClean="0"/>
              <a:t>Dr. Mohammed Al-</a:t>
            </a:r>
            <a:r>
              <a:rPr lang="en-US" dirty="0" err="1" smtClean="0"/>
              <a:t>Ani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2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Torsades</a:t>
            </a:r>
            <a:r>
              <a:rPr lang="en-US" dirty="0" smtClean="0"/>
              <a:t> de Pointes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Polymorphic ventricular tachycardia characterized by shifting sinusoidal waveforms on ECG</a:t>
            </a:r>
          </a:p>
          <a:p>
            <a:r>
              <a:rPr lang="en-US" dirty="0" smtClean="0"/>
              <a:t>Can progress to </a:t>
            </a:r>
            <a:r>
              <a:rPr lang="en-US" dirty="0" err="1" smtClean="0"/>
              <a:t>ventricullar</a:t>
            </a:r>
            <a:r>
              <a:rPr lang="en-US" dirty="0" smtClean="0"/>
              <a:t> fibrillation</a:t>
            </a:r>
          </a:p>
          <a:p>
            <a:r>
              <a:rPr lang="en-US" dirty="0" smtClean="0"/>
              <a:t>Long QT interval predisposes to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Causes:</a:t>
            </a:r>
          </a:p>
          <a:p>
            <a:pPr marL="514350" indent="-514350">
              <a:buAutoNum type="arabicPeriod"/>
            </a:pPr>
            <a:r>
              <a:rPr lang="en-US" dirty="0" smtClean="0"/>
              <a:t>Electrolyte </a:t>
            </a:r>
            <a:r>
              <a:rPr lang="en-US" dirty="0" err="1" smtClean="0"/>
              <a:t>imblances</a:t>
            </a:r>
            <a:r>
              <a:rPr lang="en-US" dirty="0" smtClean="0"/>
              <a:t> (hypokalemia, </a:t>
            </a:r>
            <a:r>
              <a:rPr lang="en-US" dirty="0" err="1" smtClean="0"/>
              <a:t>hypomagnesimia</a:t>
            </a:r>
            <a:r>
              <a:rPr lang="en-US" dirty="0" smtClean="0"/>
              <a:t>, </a:t>
            </a:r>
            <a:r>
              <a:rPr lang="en-US" dirty="0" err="1" smtClean="0"/>
              <a:t>hypocalcemia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Congentinal</a:t>
            </a:r>
            <a:r>
              <a:rPr lang="en-US" dirty="0" smtClean="0"/>
              <a:t> abnormalities</a:t>
            </a:r>
          </a:p>
          <a:p>
            <a:pPr marL="514350" indent="-514350">
              <a:buAutoNum type="arabicPeriod"/>
            </a:pPr>
            <a:r>
              <a:rPr lang="en-US" dirty="0" smtClean="0"/>
              <a:t>Drugs (Class IA and III </a:t>
            </a:r>
            <a:r>
              <a:rPr lang="en-US" dirty="0" err="1" smtClean="0"/>
              <a:t>antiarrhythmics</a:t>
            </a:r>
            <a:r>
              <a:rPr lang="en-US" dirty="0" smtClean="0"/>
              <a:t>, macrolides, haloperidol, TCAs, </a:t>
            </a:r>
            <a:r>
              <a:rPr lang="en-US" dirty="0" err="1" smtClean="0"/>
              <a:t>ondansteron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Treatment</a:t>
            </a:r>
            <a:r>
              <a:rPr lang="en-US" dirty="0" smtClean="0"/>
              <a:t> includes magnesium sulfate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18074"/>
            <a:ext cx="7467600" cy="186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66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Disopyramide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Side Effects: </a:t>
            </a:r>
          </a:p>
          <a:p>
            <a:r>
              <a:rPr lang="en-US" dirty="0"/>
              <a:t>A</a:t>
            </a:r>
            <a:r>
              <a:rPr lang="en-US" dirty="0" smtClean="0"/>
              <a:t>nticholinergic; urinary retention and glaucoma precipitation, </a:t>
            </a:r>
          </a:p>
          <a:p>
            <a:r>
              <a:rPr lang="en-US" dirty="0"/>
              <a:t>A</a:t>
            </a:r>
            <a:r>
              <a:rPr lang="en-US" dirty="0" smtClean="0"/>
              <a:t>voided in cardiac failure (can depress myocardial function causing heart failure)</a:t>
            </a:r>
          </a:p>
        </p:txBody>
      </p:sp>
    </p:spTree>
    <p:extLst>
      <p:ext uri="{BB962C8B-B14F-4D97-AF65-F5344CB8AC3E}">
        <p14:creationId xmlns:p14="http://schemas.microsoft.com/office/powerpoint/2010/main" val="177364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Quinidine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Rarely used anymore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Adverse Effects:</a:t>
            </a:r>
          </a:p>
          <a:p>
            <a:r>
              <a:rPr lang="en-US" dirty="0" smtClean="0"/>
              <a:t>Increases mortality</a:t>
            </a:r>
          </a:p>
          <a:p>
            <a:r>
              <a:rPr lang="en-US" dirty="0" err="1" smtClean="0"/>
              <a:t>Cinchonism</a:t>
            </a:r>
            <a:r>
              <a:rPr lang="en-US" dirty="0" smtClean="0"/>
              <a:t> (hearing loss, tinnitus, dizziness, flushing and blurry vision)</a:t>
            </a:r>
          </a:p>
          <a:p>
            <a:r>
              <a:rPr lang="en-US" dirty="0" smtClean="0"/>
              <a:t>Causes gastrointestinal upset</a:t>
            </a:r>
          </a:p>
        </p:txBody>
      </p:sp>
    </p:spTree>
    <p:extLst>
      <p:ext uri="{BB962C8B-B14F-4D97-AF65-F5344CB8AC3E}">
        <p14:creationId xmlns:p14="http://schemas.microsoft.com/office/powerpoint/2010/main" val="221962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IB </a:t>
            </a:r>
            <a:r>
              <a:rPr lang="en-US" dirty="0" err="1"/>
              <a:t>A</a:t>
            </a:r>
            <a:r>
              <a:rPr lang="en-US" dirty="0" err="1" smtClean="0"/>
              <a:t>ntiarrhythmics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Examples: </a:t>
            </a:r>
            <a:r>
              <a:rPr lang="en-US" dirty="0" err="1" smtClean="0"/>
              <a:t>Lidocaine</a:t>
            </a:r>
            <a:r>
              <a:rPr lang="en-US" dirty="0" smtClean="0"/>
              <a:t> (IV), </a:t>
            </a:r>
            <a:r>
              <a:rPr lang="en-US" dirty="0" err="1" smtClean="0"/>
              <a:t>Mexiletine</a:t>
            </a:r>
            <a:r>
              <a:rPr lang="en-US" dirty="0" smtClean="0"/>
              <a:t> (IV/PO), Phenytoin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Mechanism of Action:</a:t>
            </a:r>
          </a:p>
          <a:p>
            <a:r>
              <a:rPr lang="en-US" dirty="0" smtClean="0"/>
              <a:t>Weak blockade of Na+ channels (fast association/dissociation)</a:t>
            </a:r>
          </a:p>
          <a:p>
            <a:r>
              <a:rPr lang="en-US" dirty="0" smtClean="0"/>
              <a:t>Shorten AP duration </a:t>
            </a:r>
          </a:p>
          <a:p>
            <a:r>
              <a:rPr lang="en-US" dirty="0" smtClean="0"/>
              <a:t>Slow conduction velocity</a:t>
            </a:r>
          </a:p>
          <a:p>
            <a:r>
              <a:rPr lang="en-US" dirty="0" smtClean="0"/>
              <a:t>No effect on or slight prolongation of ERP</a:t>
            </a:r>
          </a:p>
          <a:p>
            <a:r>
              <a:rPr lang="en-US" u="sng" dirty="0" smtClean="0"/>
              <a:t>Strongest effect on ischemic or depolarized cardiac Purkinje cells and ventricular myocardium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Therapeutic Use: </a:t>
            </a:r>
            <a:r>
              <a:rPr lang="en-US" dirty="0" smtClean="0"/>
              <a:t>Treat of prevent acute ventricular arrhythmias (especially post-MI), digitalis-induced arrhythmias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Adverse Effects: </a:t>
            </a:r>
            <a:r>
              <a:rPr lang="en-US" dirty="0" smtClean="0"/>
              <a:t>CNS stimulation/depression, cardiovascular depression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96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Lidocaine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given intravenously</a:t>
            </a:r>
          </a:p>
          <a:p>
            <a:r>
              <a:rPr lang="en-US" dirty="0" smtClean="0"/>
              <a:t>Very short plasma half-life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II </a:t>
            </a:r>
            <a:r>
              <a:rPr lang="en-US" dirty="0" err="1" smtClean="0"/>
              <a:t>Antiarrhythmics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t="38410" r="66167" b="16954"/>
          <a:stretch/>
        </p:blipFill>
        <p:spPr bwMode="auto">
          <a:xfrm>
            <a:off x="1676400" y="1752600"/>
            <a:ext cx="6009688" cy="458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645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II </a:t>
            </a:r>
            <a:r>
              <a:rPr lang="en-US" dirty="0" err="1" smtClean="0"/>
              <a:t>Antiarrhythmics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Examples:  </a:t>
            </a:r>
            <a:r>
              <a:rPr lang="en-US" sz="4000" dirty="0" err="1" smtClean="0"/>
              <a:t>Metoprolol</a:t>
            </a:r>
            <a:r>
              <a:rPr lang="en-US" sz="4000" dirty="0" smtClean="0"/>
              <a:t>, </a:t>
            </a:r>
            <a:r>
              <a:rPr lang="en-US" sz="4000" dirty="0" err="1" smtClean="0"/>
              <a:t>Esmolol</a:t>
            </a:r>
            <a:r>
              <a:rPr lang="en-US" sz="4000" dirty="0" smtClean="0"/>
              <a:t> (short acting), Propranolol</a:t>
            </a:r>
            <a:r>
              <a:rPr lang="en-US" sz="4000" dirty="0" smtClean="0"/>
              <a:t>, </a:t>
            </a:r>
            <a:r>
              <a:rPr lang="en-US" sz="4000" dirty="0" smtClean="0"/>
              <a:t>Atenolol</a:t>
            </a:r>
            <a:r>
              <a:rPr lang="en-US" sz="4000" dirty="0" smtClean="0"/>
              <a:t>, </a:t>
            </a:r>
            <a:r>
              <a:rPr lang="en-US" sz="4000" dirty="0" err="1" smtClean="0"/>
              <a:t>Timolol</a:t>
            </a:r>
            <a:r>
              <a:rPr lang="en-US" sz="4000" dirty="0" smtClean="0"/>
              <a:t>, </a:t>
            </a:r>
            <a:r>
              <a:rPr lang="en-US" sz="4000" dirty="0" err="1" smtClean="0"/>
              <a:t>Carvedilol</a:t>
            </a:r>
            <a:r>
              <a:rPr lang="en-US" sz="4000" dirty="0" smtClean="0"/>
              <a:t>, </a:t>
            </a:r>
            <a:r>
              <a:rPr lang="en-US" sz="4000" u="sng" dirty="0" err="1" smtClean="0"/>
              <a:t>Sotalol</a:t>
            </a:r>
            <a:endParaRPr lang="en-US" sz="4000" u="sng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Drug Group: </a:t>
            </a:r>
            <a:r>
              <a:rPr lang="en-US" sz="4000" dirty="0" smtClean="0"/>
              <a:t>Beta blockers (B-</a:t>
            </a:r>
            <a:r>
              <a:rPr lang="en-US" sz="4000" dirty="0" err="1" smtClean="0"/>
              <a:t>adrenoreceptor</a:t>
            </a:r>
            <a:r>
              <a:rPr lang="en-US" sz="4000" dirty="0" smtClean="0"/>
              <a:t> antagonists)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Mechanism of Action:</a:t>
            </a:r>
          </a:p>
          <a:p>
            <a:r>
              <a:rPr lang="en-US" sz="4000" dirty="0" smtClean="0"/>
              <a:t>Inhibit </a:t>
            </a:r>
            <a:r>
              <a:rPr lang="el-GR" sz="4000" dirty="0" smtClean="0"/>
              <a:t>β-</a:t>
            </a:r>
            <a:r>
              <a:rPr lang="en-US" sz="4000" dirty="0" smtClean="0"/>
              <a:t>adrenergic activation of </a:t>
            </a:r>
            <a:r>
              <a:rPr lang="en-US" sz="4000" dirty="0" err="1" smtClean="0"/>
              <a:t>adenylate</a:t>
            </a:r>
            <a:r>
              <a:rPr lang="en-US" sz="4000" dirty="0" smtClean="0"/>
              <a:t> </a:t>
            </a:r>
            <a:r>
              <a:rPr lang="en-US" sz="4000" dirty="0" err="1" smtClean="0"/>
              <a:t>cyclase</a:t>
            </a:r>
            <a:r>
              <a:rPr lang="en-US" sz="4000" dirty="0" smtClean="0"/>
              <a:t> → ↓ </a:t>
            </a:r>
            <a:r>
              <a:rPr lang="en-US" sz="4000" dirty="0" err="1" smtClean="0"/>
              <a:t>cAMP</a:t>
            </a:r>
            <a:r>
              <a:rPr lang="en-US" sz="4000" dirty="0" smtClean="0"/>
              <a:t> → ↓ Ca2+ currents → ↓ SA node and AV node activity </a:t>
            </a:r>
          </a:p>
          <a:p>
            <a:r>
              <a:rPr lang="en-US" sz="4000" dirty="0" smtClean="0"/>
              <a:t>Prolong AV node repolarization (AV node is highly sensitive to beta blockers) → </a:t>
            </a:r>
            <a:r>
              <a:rPr lang="en-US" sz="4000" u="sng" dirty="0" smtClean="0"/>
              <a:t>prolongation of PR interval</a:t>
            </a:r>
          </a:p>
          <a:p>
            <a:r>
              <a:rPr lang="en-US" sz="4000" dirty="0" smtClean="0"/>
              <a:t>Decrease slope of phase 4 in cardiac pacemaker cells → </a:t>
            </a:r>
            <a:r>
              <a:rPr lang="en-US" sz="4000" u="sng" dirty="0" smtClean="0"/>
              <a:t>suppression of aberrant pacemakers</a:t>
            </a:r>
          </a:p>
          <a:p>
            <a:r>
              <a:rPr lang="en-US" sz="4000" dirty="0" smtClean="0"/>
              <a:t>Slow conduction velocity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b="1" dirty="0" smtClean="0"/>
              <a:t>Therapeutic Use: </a:t>
            </a:r>
            <a:r>
              <a:rPr lang="en-US" sz="4000" dirty="0" smtClean="0"/>
              <a:t>prevention of SVT, ventricular rate control for atrial fibrillation and atrial flutter.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 smtClean="0"/>
              <a:t>Adverse Effects: </a:t>
            </a:r>
          </a:p>
          <a:p>
            <a:r>
              <a:rPr lang="en-US" sz="4000" dirty="0" smtClean="0"/>
              <a:t>Impotence, </a:t>
            </a:r>
          </a:p>
          <a:p>
            <a:r>
              <a:rPr lang="en-US" sz="4000" dirty="0" smtClean="0"/>
              <a:t>exacerbation of COPD and asthma, </a:t>
            </a:r>
          </a:p>
          <a:p>
            <a:r>
              <a:rPr lang="en-US" sz="4000" dirty="0" smtClean="0"/>
              <a:t>cardiovascular effects (</a:t>
            </a:r>
            <a:r>
              <a:rPr lang="en-US" sz="4000" dirty="0" err="1" smtClean="0"/>
              <a:t>bradycardia</a:t>
            </a:r>
            <a:r>
              <a:rPr lang="en-US" sz="4000" dirty="0" smtClean="0"/>
              <a:t>, AV block, HF), </a:t>
            </a:r>
          </a:p>
          <a:p>
            <a:r>
              <a:rPr lang="en-US" sz="4000" dirty="0" smtClean="0"/>
              <a:t>CNS effects (sedation, sleep </a:t>
            </a:r>
            <a:r>
              <a:rPr lang="en-US" sz="4000" dirty="0" err="1" smtClean="0"/>
              <a:t>altertions</a:t>
            </a:r>
            <a:r>
              <a:rPr lang="en-US" sz="4000" dirty="0" smtClean="0"/>
              <a:t>. </a:t>
            </a:r>
          </a:p>
          <a:p>
            <a:r>
              <a:rPr lang="en-US" sz="4000" dirty="0" smtClean="0"/>
              <a:t>May mask the signs of hypoglycemia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17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Non-selective B-blockers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Examples:</a:t>
            </a:r>
            <a:r>
              <a:rPr lang="en-US" dirty="0" smtClean="0"/>
              <a:t> </a:t>
            </a:r>
            <a:r>
              <a:rPr lang="en-US" dirty="0" err="1" smtClean="0"/>
              <a:t>Propanolol</a:t>
            </a:r>
            <a:r>
              <a:rPr lang="en-US" dirty="0" smtClean="0"/>
              <a:t> (also shows some class I action), </a:t>
            </a:r>
            <a:r>
              <a:rPr lang="en-US" dirty="0" err="1" smtClean="0"/>
              <a:t>Nadolol</a:t>
            </a:r>
            <a:r>
              <a:rPr lang="en-US" dirty="0" smtClean="0"/>
              <a:t>, </a:t>
            </a:r>
            <a:r>
              <a:rPr lang="en-US" dirty="0" err="1" smtClean="0"/>
              <a:t>Carvedilol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Act on both B1 and B2 receptors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Side Effects: </a:t>
            </a:r>
          </a:p>
          <a:p>
            <a:r>
              <a:rPr lang="en-US" dirty="0"/>
              <a:t>B</a:t>
            </a:r>
            <a:r>
              <a:rPr lang="en-US" dirty="0" smtClean="0"/>
              <a:t>ronchospasm, 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eriphral</a:t>
            </a:r>
            <a:r>
              <a:rPr lang="en-US" dirty="0" smtClean="0"/>
              <a:t> vasoconstriction</a:t>
            </a:r>
          </a:p>
          <a:p>
            <a:r>
              <a:rPr lang="en-US" dirty="0" err="1" smtClean="0"/>
              <a:t>Propanolol</a:t>
            </a:r>
            <a:r>
              <a:rPr lang="en-US" dirty="0" smtClean="0"/>
              <a:t> can cause vasospasm in </a:t>
            </a:r>
            <a:r>
              <a:rPr lang="en-US" dirty="0" err="1" smtClean="0"/>
              <a:t>vasospastic</a:t>
            </a:r>
            <a:r>
              <a:rPr lang="en-US" dirty="0" smtClean="0"/>
              <a:t> angina </a:t>
            </a:r>
          </a:p>
        </p:txBody>
      </p:sp>
    </p:spTree>
    <p:extLst>
      <p:ext uri="{BB962C8B-B14F-4D97-AF65-F5344CB8AC3E}">
        <p14:creationId xmlns:p14="http://schemas.microsoft.com/office/powerpoint/2010/main" val="21511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Cardioselective</a:t>
            </a:r>
            <a:r>
              <a:rPr lang="en-US" dirty="0" smtClean="0"/>
              <a:t> B-blockers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Examples: </a:t>
            </a:r>
            <a:r>
              <a:rPr lang="en-US" dirty="0" err="1" smtClean="0"/>
              <a:t>Bisoprolol</a:t>
            </a:r>
            <a:r>
              <a:rPr lang="en-US" dirty="0" smtClean="0"/>
              <a:t>, </a:t>
            </a:r>
            <a:r>
              <a:rPr lang="en-US" dirty="0" err="1" smtClean="0"/>
              <a:t>Metoprolol</a:t>
            </a:r>
            <a:r>
              <a:rPr lang="en-US" dirty="0" smtClean="0"/>
              <a:t>, Atenolol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Act mainly on myocardial B1 receptors</a:t>
            </a:r>
          </a:p>
          <a:p>
            <a:pPr marL="0" indent="0">
              <a:buNone/>
            </a:pPr>
            <a:r>
              <a:rPr lang="en-US" dirty="0" smtClean="0"/>
              <a:t>Well tolerated relatively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Adverse Effects:</a:t>
            </a:r>
          </a:p>
          <a:p>
            <a:r>
              <a:rPr lang="en-US" dirty="0" err="1" smtClean="0"/>
              <a:t>Metoprolol</a:t>
            </a:r>
            <a:r>
              <a:rPr lang="en-US" dirty="0" smtClean="0"/>
              <a:t> can cause dyslipidemia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08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III </a:t>
            </a:r>
            <a:r>
              <a:rPr lang="en-US" dirty="0" err="1" smtClean="0"/>
              <a:t>Antiarrhythmics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2" t="40524" r="36236" b="16250"/>
          <a:stretch/>
        </p:blipFill>
        <p:spPr bwMode="auto">
          <a:xfrm>
            <a:off x="1371600" y="1524000"/>
            <a:ext cx="6324600" cy="515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83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100" dirty="0" smtClean="0"/>
              <a:t>Antiarrhythmic drugs are used to prevent recurrent arrhythmias and restore sinus rhythm in patients with cardiac arrhythmias. </a:t>
            </a:r>
          </a:p>
          <a:p>
            <a:endParaRPr lang="en-US" sz="3100" dirty="0" smtClean="0"/>
          </a:p>
          <a:p>
            <a:r>
              <a:rPr lang="en-US" sz="3100" dirty="0" smtClean="0"/>
              <a:t>They may aggravate or produce arrhythmias  (</a:t>
            </a:r>
            <a:r>
              <a:rPr lang="en-US" sz="3100" dirty="0" err="1" smtClean="0"/>
              <a:t>proarrhythmic</a:t>
            </a:r>
            <a:r>
              <a:rPr lang="en-US" sz="3100" dirty="0" smtClean="0"/>
              <a:t> effect)..</a:t>
            </a:r>
          </a:p>
          <a:p>
            <a:endParaRPr lang="en-US" sz="3100" dirty="0"/>
          </a:p>
          <a:p>
            <a:r>
              <a:rPr lang="en-US" sz="3100" dirty="0" smtClean="0"/>
              <a:t>Intravenous administration should only be performed with continuous cardiac monitoring  of serial ECGs!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37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III </a:t>
            </a:r>
            <a:r>
              <a:rPr lang="en-US" dirty="0" err="1" smtClean="0"/>
              <a:t>Antiarrhythmics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Examples: </a:t>
            </a:r>
            <a:r>
              <a:rPr lang="en-US" dirty="0" err="1" smtClean="0"/>
              <a:t>Amiodarone</a:t>
            </a:r>
            <a:r>
              <a:rPr lang="en-US" dirty="0" smtClean="0"/>
              <a:t>, </a:t>
            </a:r>
            <a:r>
              <a:rPr lang="en-US" dirty="0" err="1" smtClean="0"/>
              <a:t>Dronedarone</a:t>
            </a:r>
            <a:r>
              <a:rPr lang="en-US" dirty="0" smtClean="0"/>
              <a:t>, </a:t>
            </a:r>
            <a:r>
              <a:rPr lang="en-US" dirty="0" err="1" smtClean="0"/>
              <a:t>Sotalol</a:t>
            </a:r>
            <a:r>
              <a:rPr lang="en-US" dirty="0" smtClean="0"/>
              <a:t>, </a:t>
            </a:r>
            <a:r>
              <a:rPr lang="en-US" dirty="0" err="1" smtClean="0"/>
              <a:t>Bretylium</a:t>
            </a:r>
            <a:r>
              <a:rPr lang="en-US" dirty="0" smtClean="0"/>
              <a:t>, </a:t>
            </a:r>
            <a:r>
              <a:rPr lang="en-US" dirty="0" err="1" smtClean="0"/>
              <a:t>Ibutilide</a:t>
            </a:r>
            <a:r>
              <a:rPr lang="en-US" dirty="0" smtClean="0"/>
              <a:t>, </a:t>
            </a:r>
            <a:r>
              <a:rPr lang="en-US" dirty="0" err="1" smtClean="0"/>
              <a:t>Dofetilide</a:t>
            </a:r>
            <a:endParaRPr lang="en-US" dirty="0" smtClean="0"/>
          </a:p>
          <a:p>
            <a:pPr marL="0" indent="0">
              <a:buNone/>
            </a:pPr>
            <a:endParaRPr lang="ar-JO" dirty="0" smtClean="0"/>
          </a:p>
          <a:p>
            <a:pPr marL="0" indent="0">
              <a:buNone/>
            </a:pPr>
            <a:r>
              <a:rPr lang="en-US" b="1" dirty="0" smtClean="0"/>
              <a:t>Drug Group: </a:t>
            </a:r>
            <a:r>
              <a:rPr lang="en-US" dirty="0" smtClean="0"/>
              <a:t>Potassium channel blockers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Mechanism of Action:</a:t>
            </a:r>
          </a:p>
          <a:p>
            <a:r>
              <a:rPr lang="en-US" dirty="0" smtClean="0"/>
              <a:t>Inhibit delayed rectifier potassium currents </a:t>
            </a:r>
          </a:p>
          <a:p>
            <a:r>
              <a:rPr lang="en-US" u="sng" dirty="0" smtClean="0"/>
              <a:t>Prolong QT interval</a:t>
            </a:r>
            <a:r>
              <a:rPr lang="en-US" dirty="0" smtClean="0"/>
              <a:t> (delayed repolarization)</a:t>
            </a:r>
            <a:endParaRPr lang="en-US" u="sng" dirty="0" smtClean="0"/>
          </a:p>
          <a:p>
            <a:r>
              <a:rPr lang="en-US" dirty="0" smtClean="0"/>
              <a:t>Prolong AP duration (reverse use dependence) and ERP </a:t>
            </a:r>
          </a:p>
          <a:p>
            <a:r>
              <a:rPr lang="en-US" dirty="0" smtClean="0"/>
              <a:t>Increased effective refractory period</a:t>
            </a:r>
            <a:endParaRPr lang="en-US" dirty="0" smtClean="0"/>
          </a:p>
          <a:p>
            <a:r>
              <a:rPr lang="en-US" dirty="0" smtClean="0"/>
              <a:t>No effect on conduction velocity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8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Amiodarone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95400"/>
            <a:ext cx="8128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57200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Has class also class I, II, and IV properties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Very long half-life (25-110 days) = highly lipophilic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IV or PO loading regimen is often used to achieve therapeutic tissue  concentrations rapidly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Safe in renal disease (biliary excretion)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Used in older patients (risk accumulates over time)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2490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</a:t>
            </a:r>
            <a:r>
              <a:rPr lang="en-US" b="1" dirty="0" err="1" smtClean="0"/>
              <a:t>iod</a:t>
            </a:r>
            <a:r>
              <a:rPr lang="en-US" dirty="0" err="1" smtClean="0"/>
              <a:t>arone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Therapeutic Use: </a:t>
            </a:r>
          </a:p>
          <a:p>
            <a:r>
              <a:rPr lang="en-US" dirty="0"/>
              <a:t>C</a:t>
            </a:r>
            <a:r>
              <a:rPr lang="en-US" dirty="0" smtClean="0"/>
              <a:t>ontrolling paroxysmal AF</a:t>
            </a:r>
          </a:p>
          <a:p>
            <a:r>
              <a:rPr lang="en-US" dirty="0"/>
              <a:t>P</a:t>
            </a:r>
            <a:r>
              <a:rPr lang="en-US" dirty="0" smtClean="0"/>
              <a:t>revent episodes of recurrent VT, in patients with poor left ventricular function or those with implantable defibrillators (to prevent unnecessary DC shocks)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Side Effects:</a:t>
            </a:r>
          </a:p>
          <a:p>
            <a:r>
              <a:rPr lang="en-US" dirty="0" smtClean="0"/>
              <a:t>Pulmonary fibrosis</a:t>
            </a:r>
          </a:p>
          <a:p>
            <a:r>
              <a:rPr lang="en-US" dirty="0" smtClean="0"/>
              <a:t>Hepatotoxicity</a:t>
            </a:r>
          </a:p>
          <a:p>
            <a:r>
              <a:rPr lang="en-US" dirty="0" err="1" smtClean="0"/>
              <a:t>Hypothyrodism</a:t>
            </a:r>
            <a:r>
              <a:rPr lang="en-US" dirty="0" smtClean="0"/>
              <a:t> or </a:t>
            </a:r>
            <a:r>
              <a:rPr lang="en-US" dirty="0" err="1"/>
              <a:t>h</a:t>
            </a:r>
            <a:r>
              <a:rPr lang="en-US" dirty="0" err="1" smtClean="0"/>
              <a:t>yperthyrodism</a:t>
            </a:r>
            <a:r>
              <a:rPr lang="en-US" dirty="0" smtClean="0"/>
              <a:t> (40% iodine by weight)</a:t>
            </a:r>
          </a:p>
          <a:p>
            <a:r>
              <a:rPr lang="en-US" dirty="0" smtClean="0"/>
              <a:t>Corneal deposits (cat whiskers appearance)</a:t>
            </a:r>
          </a:p>
          <a:p>
            <a:r>
              <a:rPr lang="en-US" dirty="0" err="1" smtClean="0"/>
              <a:t>Photodermatitis</a:t>
            </a:r>
            <a:r>
              <a:rPr lang="en-US" dirty="0" smtClean="0"/>
              <a:t> (blue/gray skin deposits)</a:t>
            </a:r>
          </a:p>
          <a:p>
            <a:r>
              <a:rPr lang="en-US" dirty="0" smtClean="0"/>
              <a:t>Neurologic effects</a:t>
            </a:r>
          </a:p>
          <a:p>
            <a:r>
              <a:rPr lang="en-US" dirty="0" smtClean="0"/>
              <a:t>Constipation</a:t>
            </a:r>
          </a:p>
          <a:p>
            <a:r>
              <a:rPr lang="en-US" dirty="0" smtClean="0"/>
              <a:t>Cardiovascular effects (</a:t>
            </a:r>
            <a:r>
              <a:rPr lang="en-US" dirty="0" err="1" smtClean="0"/>
              <a:t>bradycardia</a:t>
            </a:r>
            <a:r>
              <a:rPr lang="en-US" dirty="0" smtClean="0"/>
              <a:t>, heart block, HF)</a:t>
            </a:r>
          </a:p>
          <a:p>
            <a:r>
              <a:rPr lang="en-US" dirty="0" smtClean="0"/>
              <a:t>Least risk of </a:t>
            </a:r>
            <a:r>
              <a:rPr lang="en-US" dirty="0" err="1" smtClean="0"/>
              <a:t>torsades</a:t>
            </a:r>
            <a:r>
              <a:rPr lang="en-US" dirty="0" smtClean="0"/>
              <a:t> de points from class III</a:t>
            </a:r>
          </a:p>
        </p:txBody>
      </p:sp>
    </p:spTree>
    <p:extLst>
      <p:ext uri="{BB962C8B-B14F-4D97-AF65-F5344CB8AC3E}">
        <p14:creationId xmlns:p14="http://schemas.microsoft.com/office/powerpoint/2010/main" val="716782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7413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u="sng" dirty="0" smtClean="0"/>
              <a:t>Dronedarone</a:t>
            </a:r>
          </a:p>
          <a:p>
            <a:pPr marL="0" indent="0" algn="l">
              <a:buNone/>
            </a:pPr>
            <a:r>
              <a:rPr lang="en-US" sz="2000" dirty="0" smtClean="0"/>
              <a:t>Dronedarone is related to amiodarone but has a short tissue half-life and fewer side-effects.</a:t>
            </a:r>
          </a:p>
          <a:p>
            <a:pPr marL="0" indent="0" algn="l">
              <a:buNone/>
            </a:pPr>
            <a:r>
              <a:rPr lang="en-US" sz="2400" b="1" u="sng" dirty="0" smtClean="0"/>
              <a:t>Therapeutic effect : </a:t>
            </a:r>
          </a:p>
          <a:p>
            <a:pPr marL="0" indent="0" algn="l">
              <a:buNone/>
            </a:pPr>
            <a:r>
              <a:rPr lang="en-US" sz="2000" dirty="0" smtClean="0"/>
              <a:t> effective at preventing episodes of atrial flutter and AF(Paroxysmal atrial fibrillation . It is contraindicated in patients with permanent AF, or if there is heart failure or left ventricular impairment, because it increases mortality</a:t>
            </a:r>
          </a:p>
          <a:p>
            <a:pPr marL="0" indent="0" algn="l">
              <a:buNone/>
            </a:pPr>
            <a:r>
              <a:rPr lang="en-US" sz="2400" b="1" u="sng" dirty="0" smtClean="0"/>
              <a:t>Adverse effects </a:t>
            </a:r>
            <a:r>
              <a:rPr lang="en-US" sz="2000" dirty="0" smtClean="0"/>
              <a:t>:Renal and hepatic dysfunction requiring regular blood monitoring</a:t>
            </a:r>
          </a:p>
          <a:p>
            <a:pPr marL="0" indent="0" algn="l">
              <a:buNone/>
            </a:pPr>
            <a:r>
              <a:rPr lang="en-US" sz="2000" dirty="0" smtClean="0"/>
              <a:t>Oral 400 mg twice daily</a:t>
            </a:r>
          </a:p>
          <a:p>
            <a:pPr marL="0" indent="0" algn="l">
              <a:buNone/>
            </a:pPr>
            <a:r>
              <a:rPr lang="en-US" sz="2800" b="1" u="sng" dirty="0" smtClean="0"/>
              <a:t> Sotalol</a:t>
            </a:r>
          </a:p>
          <a:p>
            <a:pPr marL="0" indent="0" algn="l">
              <a:buNone/>
            </a:pPr>
            <a:r>
              <a:rPr lang="en-US" sz="2000" dirty="0" smtClean="0"/>
              <a:t> class III antiarrhythmic agent and has potent nonselective beta-blocker activity. </a:t>
            </a:r>
          </a:p>
          <a:p>
            <a:pPr marL="0" indent="0" algn="l">
              <a:buNone/>
            </a:pPr>
            <a:r>
              <a:rPr lang="en-US" sz="2000" dirty="0" smtClean="0"/>
              <a:t>It  prolongs both repolarization and duration of the action potential, thus lengthening the effective refractory period, Can cause torsades de pointes</a:t>
            </a:r>
          </a:p>
          <a:p>
            <a:pPr marL="0" indent="0" algn="l">
              <a:buNone/>
            </a:pPr>
            <a:r>
              <a:rPr lang="en-US" sz="2400" b="1" u="sng" dirty="0" smtClean="0"/>
              <a:t>Therapeutic uses:</a:t>
            </a:r>
          </a:p>
          <a:p>
            <a:pPr marL="0" indent="0" algn="l">
              <a:buNone/>
            </a:pPr>
            <a:r>
              <a:rPr lang="en-US" sz="2000" dirty="0" smtClean="0"/>
              <a:t> AF, rarely ventricular tachyarrhythmia's</a:t>
            </a:r>
          </a:p>
          <a:p>
            <a:pPr marL="0" indent="0" algn="l">
              <a:buNone/>
            </a:pPr>
            <a:r>
              <a:rPr lang="en-US" sz="2000" dirty="0" smtClean="0"/>
              <a:t> Beta-Blockers are used for long-term therapy to decrease the rate of sudden death following an acute myocardial infarction.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4599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u="sng" dirty="0" smtClean="0"/>
              <a:t>Bretylium</a:t>
            </a:r>
            <a:r>
              <a:rPr lang="en-US" dirty="0" smtClean="0"/>
              <a:t> : Adrenergic neuron blocker used in resistant ventricular arrhythmias </a:t>
            </a:r>
          </a:p>
          <a:p>
            <a:pPr marL="0" indent="0" algn="l">
              <a:buNone/>
            </a:pPr>
            <a:r>
              <a:rPr lang="en-US" b="1" u="sng" dirty="0" smtClean="0"/>
              <a:t>Dofetilide</a:t>
            </a:r>
            <a:r>
              <a:rPr lang="en-US" dirty="0" smtClean="0"/>
              <a:t> : selective potassium channel blocker, less adverse effect , oral use in AF to convert or maintain sinus rhythm </a:t>
            </a:r>
          </a:p>
          <a:p>
            <a:pPr marL="0" indent="0" algn="l">
              <a:buNone/>
            </a:pPr>
            <a:r>
              <a:rPr lang="en-US" b="1" u="sng" dirty="0" smtClean="0"/>
              <a:t>Ibutilide</a:t>
            </a:r>
            <a:r>
              <a:rPr lang="en-US" dirty="0" smtClean="0"/>
              <a:t> : used as IV infusion in AF or flutter , can cause QT prolongation . 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5836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Class IV Antiarrhythmic Drugs :</a:t>
            </a:r>
          </a:p>
          <a:p>
            <a:pPr marL="0" indent="0" algn="l">
              <a:buNone/>
            </a:pPr>
            <a:r>
              <a:rPr lang="en-US" dirty="0" smtClean="0"/>
              <a:t>Class IV drugs are </a:t>
            </a:r>
            <a:r>
              <a:rPr lang="en-US" dirty="0" err="1" smtClean="0"/>
              <a:t>nondihydropyridine</a:t>
            </a:r>
            <a:r>
              <a:rPr lang="en-US" dirty="0" smtClean="0"/>
              <a:t> calcium-channel blockers that inhibit the inward movement of calcium by blocking calcium channel resulting in a decreased rate of Phase 4 spontaneous depolarization. They also slow conduction in tissues that are dependent on calcium currents, such as the SA and AV node.</a:t>
            </a:r>
          </a:p>
          <a:p>
            <a:pPr marL="0" indent="0" algn="l">
              <a:buNone/>
            </a:pP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verapamil and </a:t>
            </a:r>
            <a:r>
              <a:rPr lang="en-US" sz="4000" b="1" dirty="0" err="1" smtClean="0">
                <a:solidFill>
                  <a:schemeClr val="bg2">
                    <a:lumMod val="10000"/>
                  </a:schemeClr>
                </a:solidFill>
              </a:rPr>
              <a:t>diltiazem</a:t>
            </a:r>
            <a:r>
              <a:rPr lang="en-US" dirty="0" smtClean="0"/>
              <a:t> 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515614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b="1" u="sng" dirty="0" smtClean="0"/>
              <a:t>Actions: </a:t>
            </a:r>
          </a:p>
          <a:p>
            <a:pPr marL="0" indent="0" algn="l">
              <a:buNone/>
            </a:pPr>
            <a:r>
              <a:rPr lang="en-US" dirty="0" smtClean="0"/>
              <a:t>  verapamil and </a:t>
            </a:r>
            <a:r>
              <a:rPr lang="en-US" dirty="0" err="1" smtClean="0"/>
              <a:t>diltiazem</a:t>
            </a:r>
            <a:r>
              <a:rPr lang="en-US" dirty="0" smtClean="0"/>
              <a:t> slow conduction and prolong the effective refractory period in tissues that are dependent on calcium currents, as the AV node</a:t>
            </a:r>
          </a:p>
          <a:p>
            <a:pPr marL="0" indent="0" algn="l">
              <a:buNone/>
            </a:pPr>
            <a:r>
              <a:rPr lang="en-US" b="1" u="sng" dirty="0" smtClean="0"/>
              <a:t> Therapeutic uses:</a:t>
            </a:r>
          </a:p>
          <a:p>
            <a:pPr marL="0" indent="0" algn="l">
              <a:buNone/>
            </a:pPr>
            <a:r>
              <a:rPr lang="en-US" dirty="0" smtClean="0"/>
              <a:t>Verapamil and </a:t>
            </a:r>
            <a:r>
              <a:rPr lang="en-US" dirty="0" err="1" smtClean="0"/>
              <a:t>diltiazem</a:t>
            </a:r>
            <a:r>
              <a:rPr lang="en-US" dirty="0" smtClean="0"/>
              <a:t> are more effective against atrial than  ventricular arrhythmias</a:t>
            </a:r>
          </a:p>
          <a:p>
            <a:pPr marL="0" indent="0" algn="l">
              <a:buNone/>
            </a:pPr>
            <a:r>
              <a:rPr lang="en-US" dirty="0" smtClean="0"/>
              <a:t>They are useful in treating reentrant supraventricular tachycardia and in reducing the ventricular rate in atrial flutter and fibrillation.</a:t>
            </a:r>
          </a:p>
          <a:p>
            <a:pPr marL="0" indent="0" algn="l">
              <a:buNone/>
            </a:pPr>
            <a:r>
              <a:rPr lang="en-US" dirty="0" smtClean="0"/>
              <a:t> They used to treat hypertension and angina.</a:t>
            </a:r>
          </a:p>
          <a:p>
            <a:pPr marL="0" indent="0" algn="l">
              <a:buNone/>
            </a:pPr>
            <a:r>
              <a:rPr lang="en-US" dirty="0" smtClean="0"/>
              <a:t>IV 5–10 mg over 30 </a:t>
            </a:r>
            <a:r>
              <a:rPr lang="en-US" dirty="0" err="1" smtClean="0"/>
              <a:t>secs</a:t>
            </a:r>
            <a:r>
              <a:rPr lang="en-US" dirty="0"/>
              <a:t>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Oral 40–120 mg 3 times daily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7890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u="sng" dirty="0" smtClean="0"/>
              <a:t>Adverse effects: </a:t>
            </a:r>
          </a:p>
          <a:p>
            <a:pPr marL="0" indent="0" algn="l">
              <a:buNone/>
            </a:pPr>
            <a:r>
              <a:rPr lang="en-US" dirty="0" smtClean="0"/>
              <a:t> Verapamil and </a:t>
            </a:r>
            <a:r>
              <a:rPr lang="en-US" dirty="0" err="1" smtClean="0"/>
              <a:t>diltiazem</a:t>
            </a:r>
            <a:r>
              <a:rPr lang="en-US" dirty="0" smtClean="0"/>
              <a:t> have negative inotropic and contraindicated in patients with preexisting depressed cardiac function.</a:t>
            </a:r>
          </a:p>
          <a:p>
            <a:pPr marL="0" indent="0" algn="l">
              <a:buNone/>
            </a:pPr>
            <a:r>
              <a:rPr lang="en-US" dirty="0" smtClean="0"/>
              <a:t>Myocardial depression, hypotension.</a:t>
            </a:r>
          </a:p>
          <a:p>
            <a:pPr marL="0" indent="0" algn="l">
              <a:buNone/>
            </a:pPr>
            <a:r>
              <a:rPr lang="en-US" dirty="0" smtClean="0"/>
              <a:t>bradycardia, constipation</a:t>
            </a:r>
          </a:p>
          <a:p>
            <a:pPr marL="0" indent="0" algn="l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Avoid verapamil with :</a:t>
            </a:r>
          </a:p>
          <a:p>
            <a:pPr marL="0" indent="0" algn="l">
              <a:buNone/>
            </a:pPr>
            <a:r>
              <a:rPr lang="en-US" dirty="0" smtClean="0"/>
              <a:t>A fib or atrial flutter occurring in WPW</a:t>
            </a:r>
          </a:p>
          <a:p>
            <a:pPr marL="0" indent="0" algn="l">
              <a:buNone/>
            </a:pPr>
            <a:r>
              <a:rPr lang="en-US" dirty="0" smtClean="0"/>
              <a:t>Wide complex tachycardia </a:t>
            </a:r>
          </a:p>
          <a:p>
            <a:pPr marL="0" indent="0" algn="l">
              <a:buNone/>
            </a:pPr>
            <a:r>
              <a:rPr lang="en-US" dirty="0" smtClean="0"/>
              <a:t>Patients with obstructive HCM in the setting of systemic hypotension or sever dyspnea at rest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107468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Other drugs not in </a:t>
            </a:r>
            <a:r>
              <a:rPr lang="en-US" dirty="0" err="1" smtClean="0"/>
              <a:t>vaughan</a:t>
            </a:r>
            <a:r>
              <a:rPr lang="en-US" dirty="0" smtClean="0"/>
              <a:t> </a:t>
            </a:r>
            <a:r>
              <a:rPr lang="en-US" dirty="0" err="1" smtClean="0"/>
              <a:t>williams</a:t>
            </a:r>
            <a:r>
              <a:rPr lang="en-US" dirty="0" smtClean="0"/>
              <a:t> class include : </a:t>
            </a:r>
          </a:p>
          <a:p>
            <a:pPr marL="0" indent="0" algn="l">
              <a:buNone/>
            </a:pPr>
            <a:r>
              <a:rPr lang="en-US" dirty="0" smtClean="0"/>
              <a:t>Digoxin </a:t>
            </a:r>
          </a:p>
          <a:p>
            <a:pPr marL="0" indent="0" algn="l">
              <a:buNone/>
            </a:pPr>
            <a:r>
              <a:rPr lang="en-US" dirty="0" smtClean="0"/>
              <a:t>Adenosine </a:t>
            </a:r>
          </a:p>
          <a:p>
            <a:pPr marL="0" indent="0" algn="l">
              <a:buNone/>
            </a:pPr>
            <a:r>
              <a:rPr lang="en-US" dirty="0" smtClean="0"/>
              <a:t>Magnesium sulfate</a:t>
            </a:r>
          </a:p>
          <a:p>
            <a:pPr marL="0" indent="0" algn="l">
              <a:buNone/>
            </a:pPr>
            <a:r>
              <a:rPr lang="en-US" dirty="0" smtClean="0"/>
              <a:t>Atropine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688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Digoxin :</a:t>
            </a:r>
          </a:p>
          <a:p>
            <a:pPr marL="0" indent="0" algn="l">
              <a:buNone/>
            </a:pPr>
            <a:r>
              <a:rPr lang="en-US" dirty="0" smtClean="0"/>
              <a:t>Cardiac glycoside (digitalis foxglove )</a:t>
            </a:r>
          </a:p>
          <a:p>
            <a:pPr marL="0" indent="0" algn="l">
              <a:buNone/>
            </a:pPr>
            <a:r>
              <a:rPr lang="en-US" b="1" u="sng" dirty="0" smtClean="0"/>
              <a:t>Mechanism of action :</a:t>
            </a:r>
          </a:p>
          <a:p>
            <a:pPr marL="0" indent="0" algn="l">
              <a:buNone/>
            </a:pPr>
            <a:r>
              <a:rPr lang="en-US" dirty="0" smtClean="0"/>
              <a:t>Act on NA+/</a:t>
            </a:r>
            <a:r>
              <a:rPr lang="en-US" dirty="0" err="1" smtClean="0"/>
              <a:t>K+ATPase</a:t>
            </a:r>
            <a:r>
              <a:rPr lang="en-US" dirty="0" smtClean="0"/>
              <a:t> pump , increase intracellular NA+ and calcium</a:t>
            </a:r>
          </a:p>
          <a:p>
            <a:pPr marL="0" indent="0" algn="l">
              <a:buNone/>
            </a:pPr>
            <a:r>
              <a:rPr lang="en-US" dirty="0" smtClean="0"/>
              <a:t>Increases vagal activity </a:t>
            </a:r>
          </a:p>
          <a:p>
            <a:pPr marL="0" indent="0" algn="l">
              <a:buNone/>
            </a:pPr>
            <a:r>
              <a:rPr lang="en-US" dirty="0" smtClean="0"/>
              <a:t>Increase cardiac contraction and slow AV node conduction by increasing AV node  refractory </a:t>
            </a:r>
            <a:r>
              <a:rPr lang="en-US" dirty="0" err="1" smtClean="0"/>
              <a:t>peroid</a:t>
            </a:r>
            <a:r>
              <a:rPr lang="en-US" dirty="0" smtClean="0"/>
              <a:t> . 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0762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Vaughan Williams’ Classification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0136" y="1676400"/>
            <a:ext cx="638372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684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b="1" u="sng" dirty="0" smtClean="0"/>
              <a:t> Therapeutic uses:</a:t>
            </a:r>
          </a:p>
          <a:p>
            <a:pPr marL="0" indent="0" algn="l">
              <a:buNone/>
            </a:pPr>
            <a:r>
              <a:rPr lang="en-US" dirty="0" smtClean="0"/>
              <a:t>Atrial fibrillation or flutter ( control ventricular contraction )</a:t>
            </a:r>
          </a:p>
          <a:p>
            <a:pPr marL="0" indent="0" algn="l">
              <a:buNone/>
            </a:pPr>
            <a:r>
              <a:rPr lang="en-US" dirty="0" smtClean="0"/>
              <a:t>Treatment and prophylaxis of SVT</a:t>
            </a:r>
          </a:p>
          <a:p>
            <a:pPr marL="0" indent="0" algn="l">
              <a:buNone/>
            </a:pPr>
            <a:r>
              <a:rPr lang="en-US" dirty="0" smtClean="0"/>
              <a:t>IV Loading dose: 0.5–1 mg (total), 0.5 mg over 30 </a:t>
            </a:r>
            <a:r>
              <a:rPr lang="en-US" dirty="0" err="1" smtClean="0"/>
              <a:t>mins</a:t>
            </a:r>
            <a:r>
              <a:rPr lang="en-US" dirty="0" smtClean="0"/>
              <a:t>, then 0.25–0.5 mg after 4–6 </a:t>
            </a:r>
            <a:r>
              <a:rPr lang="en-US" dirty="0" err="1" smtClean="0"/>
              <a:t>hrs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Oral 0.5 mg repeated after 6 </a:t>
            </a:r>
            <a:r>
              <a:rPr lang="en-US" dirty="0" err="1" smtClean="0"/>
              <a:t>hrs</a:t>
            </a:r>
            <a:r>
              <a:rPr lang="en-US" dirty="0"/>
              <a:t> </a:t>
            </a:r>
            <a:r>
              <a:rPr lang="en-US" dirty="0" smtClean="0"/>
              <a:t>then</a:t>
            </a:r>
            <a:r>
              <a:rPr lang="en-US" dirty="0"/>
              <a:t> </a:t>
            </a:r>
            <a:r>
              <a:rPr lang="en-US" dirty="0" smtClean="0"/>
              <a:t>0.0625–0.25 mg daily</a:t>
            </a:r>
          </a:p>
          <a:p>
            <a:pPr marL="0" indent="0" algn="l">
              <a:buNone/>
            </a:pPr>
            <a:r>
              <a:rPr lang="en-US" b="1" u="sng" dirty="0" smtClean="0"/>
              <a:t>Adverse effects :</a:t>
            </a:r>
          </a:p>
          <a:p>
            <a:pPr marL="0" indent="0" algn="l">
              <a:buNone/>
            </a:pPr>
            <a:r>
              <a:rPr lang="en-US" dirty="0" smtClean="0"/>
              <a:t>Gastrointestinal disturbance, xanthopasia,  arrhythmias</a:t>
            </a:r>
          </a:p>
          <a:p>
            <a:pPr marL="0" indent="0" algn="l">
              <a:buNone/>
            </a:pPr>
            <a:r>
              <a:rPr lang="en-US" b="1" u="sng" dirty="0" smtClean="0"/>
              <a:t>Digitalis toxicity : </a:t>
            </a:r>
            <a:r>
              <a:rPr lang="en-US" dirty="0" smtClean="0"/>
              <a:t>occur in elderly , renal impairment , hypokalemia , hypomagnesaemia ,hypoxia , hypothyroidism </a:t>
            </a:r>
          </a:p>
          <a:p>
            <a:pPr marL="0" indent="0" algn="l">
              <a:buNone/>
            </a:pPr>
            <a:r>
              <a:rPr lang="en-US" dirty="0" smtClean="0"/>
              <a:t>Symptoms : nausea , vomiting , confusion , visual change , arrhythmia (AV block ,  SVT , VT ) Vague abdominal pain ,</a:t>
            </a:r>
          </a:p>
          <a:p>
            <a:pPr marL="0" indent="0" algn="l">
              <a:buNone/>
            </a:pPr>
            <a:r>
              <a:rPr lang="en-US" dirty="0" smtClean="0"/>
              <a:t> diagnosed by ECG  ( increased PR interval , depressed ST segment , bradycardia )</a:t>
            </a:r>
          </a:p>
          <a:p>
            <a:pPr marL="0" indent="0" algn="l">
              <a:buNone/>
            </a:pPr>
            <a:r>
              <a:rPr lang="en-US" dirty="0" smtClean="0"/>
              <a:t>Treatment of toxicity :</a:t>
            </a:r>
          </a:p>
          <a:p>
            <a:pPr marL="0" indent="0" algn="l">
              <a:buNone/>
            </a:pPr>
            <a:r>
              <a:rPr lang="en-US" dirty="0" smtClean="0"/>
              <a:t>SA and AV node depression : atropine , may need pacing </a:t>
            </a:r>
          </a:p>
          <a:p>
            <a:pPr marL="0" indent="0" algn="l">
              <a:buNone/>
            </a:pPr>
            <a:r>
              <a:rPr lang="en-US" dirty="0" smtClean="0"/>
              <a:t>SVT phenytoin , B blocker </a:t>
            </a:r>
          </a:p>
          <a:p>
            <a:pPr marL="0" indent="0" algn="l">
              <a:buNone/>
            </a:pPr>
            <a:r>
              <a:rPr lang="en-US" dirty="0" smtClean="0"/>
              <a:t>VT lidocaine 1mglkg or phenytoin </a:t>
            </a:r>
          </a:p>
          <a:p>
            <a:pPr marL="0" indent="0" algn="l">
              <a:buNone/>
            </a:pPr>
            <a:r>
              <a:rPr lang="en-US" b="1" dirty="0" smtClean="0"/>
              <a:t> </a:t>
            </a:r>
          </a:p>
          <a:p>
            <a:pPr marL="0" indent="0" algn="l">
              <a:buNone/>
            </a:pP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812941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Adenosine :</a:t>
            </a:r>
          </a:p>
          <a:p>
            <a:pPr marL="0" indent="0" algn="l">
              <a:buNone/>
            </a:pPr>
            <a:r>
              <a:rPr lang="en-US" dirty="0" smtClean="0"/>
              <a:t>Purine nucleotide ( activate adenosine receptor) </a:t>
            </a:r>
          </a:p>
          <a:p>
            <a:pPr marL="0" indent="0" algn="l">
              <a:buNone/>
            </a:pPr>
            <a:r>
              <a:rPr lang="en-US" b="1" u="sng" dirty="0" smtClean="0"/>
              <a:t>mechanism of action : </a:t>
            </a:r>
            <a:r>
              <a:rPr lang="en-US" dirty="0" smtClean="0"/>
              <a:t>acetylcholine sensitive K+ channels and causes hyperpolarization through interaction with A1 type of adenosine receptors on SA node , AV node  </a:t>
            </a:r>
          </a:p>
          <a:p>
            <a:pPr marL="0" indent="0" algn="l">
              <a:buNone/>
            </a:pPr>
            <a:r>
              <a:rPr lang="en-US" dirty="0" smtClean="0"/>
              <a:t>Slow AV nodal conduction</a:t>
            </a:r>
          </a:p>
          <a:p>
            <a:pPr marL="0" indent="0" algn="l">
              <a:buNone/>
            </a:pPr>
            <a:r>
              <a:rPr lang="en-US" b="1" u="sng" dirty="0" err="1" smtClean="0"/>
              <a:t>Theraputic</a:t>
            </a:r>
            <a:r>
              <a:rPr lang="en-US" b="1" u="sng" dirty="0" smtClean="0"/>
              <a:t> uses :</a:t>
            </a:r>
            <a:r>
              <a:rPr lang="en-US" dirty="0" smtClean="0"/>
              <a:t>drug of choice SVT , help establish the diagnosis in difficult arrhythmias, such as atrial flutter with 2 : 1 AV block</a:t>
            </a:r>
          </a:p>
          <a:p>
            <a:pPr marL="0" indent="0" algn="l">
              <a:buNone/>
            </a:pPr>
            <a:r>
              <a:rPr lang="en-US" dirty="0" smtClean="0"/>
              <a:t>Adverse effects : nausea , dyspnea , flushing  headache , hypotension avoid in asthma .</a:t>
            </a:r>
          </a:p>
          <a:p>
            <a:pPr marL="0" indent="0" algn="l">
              <a:buNone/>
            </a:pPr>
            <a:r>
              <a:rPr lang="en-US" b="1" dirty="0" smtClean="0"/>
              <a:t>Atropine : </a:t>
            </a:r>
            <a:r>
              <a:rPr lang="en-US" dirty="0" smtClean="0"/>
              <a:t>in sinus bradycardia </a:t>
            </a:r>
          </a:p>
          <a:p>
            <a:pPr marL="0" indent="0" algn="l">
              <a:buNone/>
            </a:pPr>
            <a:r>
              <a:rPr lang="en-US" b="1" dirty="0" smtClean="0"/>
              <a:t>Magnesium sulfate : </a:t>
            </a:r>
            <a:r>
              <a:rPr lang="en-US" dirty="0" smtClean="0"/>
              <a:t>digitalis induced arrhythmia ( hypo </a:t>
            </a:r>
            <a:r>
              <a:rPr lang="en-US" dirty="0" err="1" smtClean="0"/>
              <a:t>magnesemia</a:t>
            </a:r>
            <a:r>
              <a:rPr lang="en-US" dirty="0" smtClean="0"/>
              <a:t>  , torsades de pointes 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97802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Pacemakers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1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n-US" b="1" u="sng" dirty="0" smtClean="0"/>
              <a:t>Pacemakers : </a:t>
            </a:r>
            <a:r>
              <a:rPr lang="en-US" dirty="0" smtClean="0"/>
              <a:t>surgical implantation of an electronic device used to initiate heartbeat  when the intrinsic electrical system cannot </a:t>
            </a:r>
            <a:r>
              <a:rPr lang="en-US" dirty="0" err="1" smtClean="0"/>
              <a:t>effectivily</a:t>
            </a:r>
            <a:r>
              <a:rPr lang="en-US" dirty="0" smtClean="0"/>
              <a:t> generate a rate adequate to support cardiac output.</a:t>
            </a:r>
          </a:p>
          <a:p>
            <a:pPr marL="0" indent="0" algn="l">
              <a:buNone/>
            </a:pPr>
            <a:r>
              <a:rPr lang="en-US" b="1" u="sng" dirty="0" smtClean="0"/>
              <a:t>Components of pacemaker :</a:t>
            </a:r>
          </a:p>
          <a:p>
            <a:pPr marL="0" indent="0" algn="l">
              <a:buNone/>
            </a:pPr>
            <a:r>
              <a:rPr lang="en-US" dirty="0" smtClean="0"/>
              <a:t> pulse generator</a:t>
            </a:r>
          </a:p>
          <a:p>
            <a:pPr marL="0" indent="0" algn="l">
              <a:buNone/>
            </a:pPr>
            <a:r>
              <a:rPr lang="en-US" dirty="0" smtClean="0"/>
              <a:t>Pacemaker electrodes</a:t>
            </a:r>
          </a:p>
          <a:p>
            <a:pPr marL="0" indent="0" algn="l">
              <a:buNone/>
            </a:pPr>
            <a:r>
              <a:rPr lang="en-US" dirty="0" smtClean="0"/>
              <a:t>  Leads are inserted via </a:t>
            </a:r>
            <a:r>
              <a:rPr lang="en-US" dirty="0" err="1" smtClean="0"/>
              <a:t>subclavicle</a:t>
            </a:r>
            <a:r>
              <a:rPr lang="en-US" dirty="0" smtClean="0"/>
              <a:t> vein and advanced to the chambers on the vena cava(right) side of the heart</a:t>
            </a:r>
          </a:p>
          <a:p>
            <a:pPr marL="0" indent="0" algn="l">
              <a:buNone/>
            </a:pPr>
            <a:r>
              <a:rPr lang="en-US" dirty="0" smtClean="0"/>
              <a:t>Two leads used, one for right atrium, other for right ventricle</a:t>
            </a:r>
          </a:p>
          <a:p>
            <a:pPr marL="0" indent="0" algn="l">
              <a:buNone/>
            </a:pPr>
            <a:r>
              <a:rPr lang="en-US" b="1" dirty="0" smtClean="0"/>
              <a:t>Pulse generator containing microcircuit   and battery are attached to leads and placed into a “pocket” under the skin near the clavicle</a:t>
            </a:r>
          </a:p>
          <a:p>
            <a:pPr marL="0" indent="0" algn="l">
              <a:buNone/>
            </a:pPr>
            <a:r>
              <a:rPr lang="en-US" b="1" dirty="0" smtClean="0"/>
              <a:t>Pulse generator sends signal down leads in programmed sequence to contract atria, then ventricles</a:t>
            </a:r>
          </a:p>
          <a:p>
            <a:pPr marL="0" indent="0" algn="l">
              <a:buNone/>
            </a:pPr>
            <a:r>
              <a:rPr lang="en-US" b="1" dirty="0" smtClean="0"/>
              <a:t>Pulse generator can sense electrical activity generated by the  heart and only deliver electrical impulses when needed</a:t>
            </a:r>
            <a:endParaRPr lang="ar-JO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93" y="1"/>
            <a:ext cx="305983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21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Types of pacemakers :</a:t>
            </a:r>
          </a:p>
          <a:p>
            <a:pPr marL="0" indent="0" algn="l">
              <a:buNone/>
            </a:pPr>
            <a:r>
              <a:rPr lang="en-US" dirty="0" smtClean="0"/>
              <a:t>1 permanent pacemaker: implanted totally in the body , power source implanted subcutaneously over pectoral muscle on the patient non dominant side . </a:t>
            </a:r>
          </a:p>
          <a:p>
            <a:pPr marL="0" indent="0" algn="l">
              <a:buNone/>
            </a:pP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8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73616" cy="5966123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b="1" u="sng" dirty="0" smtClean="0"/>
              <a:t>Types of permanent pacemakers :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Single chamber pacemaker : </a:t>
            </a:r>
            <a:r>
              <a:rPr lang="en-US" dirty="0" smtClean="0"/>
              <a:t>only one pacing lead is placed into a chamber of the heart , either the atrium or the ventricle , indicated in patients with SA disease without AV block and also in patients with continuous AF and bradycardia.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Dual chamber pacemaker : </a:t>
            </a:r>
            <a:r>
              <a:rPr lang="en-US" dirty="0" smtClean="0"/>
              <a:t>wires are placed in two chambers of the heart , one paces the atrium and one paces the ventricle . Closely resemble natural pacing of the heart , used in patients with second- or third-degree AV block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Rate responsive pacemaker</a:t>
            </a:r>
            <a:r>
              <a:rPr lang="en-US" dirty="0" smtClean="0"/>
              <a:t>: it has a sensor that detect changes in the patients physical activity and automatically adjust the pacing rate to fulfill the body's metabolic needs , used in patients with </a:t>
            </a:r>
            <a:r>
              <a:rPr lang="en-US" dirty="0" err="1" smtClean="0"/>
              <a:t>chronotropic</a:t>
            </a:r>
            <a:r>
              <a:rPr lang="en-US" dirty="0" smtClean="0"/>
              <a:t> incompetence, who are unable to increase their heart rate during exercise. 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81120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252248"/>
            <a:ext cx="8276897" cy="5873915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dirty="0" smtClean="0"/>
              <a:t>Indication of permanent pacemaker therapy : </a:t>
            </a:r>
          </a:p>
          <a:p>
            <a:pPr marL="0" indent="0" algn="l">
              <a:buNone/>
            </a:pPr>
            <a:r>
              <a:rPr lang="en-US" dirty="0" smtClean="0"/>
              <a:t>1) Chronic atrial fibrillation with slow ventricular rate. 2)Hypertensive carotid sinus syndrome 3)Fibrosis or sclerotic change of cardiac conduction system 4) Sick sinus syndrome </a:t>
            </a:r>
          </a:p>
          <a:p>
            <a:pPr marL="0" indent="0" algn="l">
              <a:buNone/>
            </a:pPr>
            <a:r>
              <a:rPr lang="en-US" dirty="0" smtClean="0"/>
              <a:t>5) Tachyarrhythmia 6)Third degree AV block</a:t>
            </a:r>
          </a:p>
          <a:p>
            <a:pPr marL="0" indent="0" algn="l">
              <a:buNone/>
            </a:pPr>
            <a:r>
              <a:rPr lang="en-US" b="1" dirty="0" smtClean="0"/>
              <a:t>Complication :</a:t>
            </a:r>
          </a:p>
          <a:p>
            <a:pPr marL="0" indent="0" algn="l">
              <a:buNone/>
            </a:pPr>
            <a:r>
              <a:rPr lang="en-US" b="1" dirty="0" smtClean="0"/>
              <a:t>Early complications </a:t>
            </a:r>
            <a:r>
              <a:rPr lang="en-US" dirty="0" smtClean="0"/>
              <a:t>of permanent pacing include </a:t>
            </a:r>
            <a:r>
              <a:rPr lang="en-US" dirty="0" err="1" smtClean="0"/>
              <a:t>pneumothorax,cardiac</a:t>
            </a:r>
            <a:r>
              <a:rPr lang="en-US" dirty="0" smtClean="0"/>
              <a:t> </a:t>
            </a:r>
            <a:r>
              <a:rPr lang="en-US" dirty="0" err="1" smtClean="0"/>
              <a:t>tamponade</a:t>
            </a:r>
            <a:r>
              <a:rPr lang="en-US" dirty="0" smtClean="0"/>
              <a:t>, infection and lead displacement. </a:t>
            </a:r>
            <a:r>
              <a:rPr lang="en-US" b="1" dirty="0" smtClean="0"/>
              <a:t>Late complications </a:t>
            </a:r>
            <a:r>
              <a:rPr lang="en-US" dirty="0" smtClean="0"/>
              <a:t>include infection, erosion of the generator or lead, chronic pain related to the implant site,</a:t>
            </a:r>
          </a:p>
          <a:p>
            <a:pPr marL="0" indent="0" algn="l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7840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1"/>
            <a:ext cx="8507288" cy="4824535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b="1" dirty="0" smtClean="0"/>
              <a:t>2 - temporary pacemaker :</a:t>
            </a:r>
          </a:p>
          <a:p>
            <a:pPr marL="0" indent="0" algn="l">
              <a:buNone/>
            </a:pPr>
            <a:r>
              <a:rPr lang="en-US" dirty="0" smtClean="0"/>
              <a:t>It is one that has power source outside the body</a:t>
            </a:r>
          </a:p>
          <a:p>
            <a:pPr marL="0" indent="0" algn="l">
              <a:buNone/>
            </a:pPr>
            <a:r>
              <a:rPr lang="en-US" b="1" u="sng" dirty="0" smtClean="0"/>
              <a:t>3 Types of temporary pacemaker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1) </a:t>
            </a:r>
            <a:r>
              <a:rPr lang="en-US" b="1" dirty="0" err="1" smtClean="0">
                <a:solidFill>
                  <a:srgbClr val="FF0000"/>
                </a:solidFill>
              </a:rPr>
              <a:t>Transvenous</a:t>
            </a:r>
            <a:r>
              <a:rPr lang="en-US" b="1" dirty="0" smtClean="0">
                <a:solidFill>
                  <a:srgbClr val="FF0000"/>
                </a:solidFill>
              </a:rPr>
              <a:t> invasive pacemaker(</a:t>
            </a:r>
            <a:r>
              <a:rPr lang="en-US" b="1" dirty="0" err="1" smtClean="0">
                <a:solidFill>
                  <a:srgbClr val="FF0000"/>
                </a:solidFill>
              </a:rPr>
              <a:t>endocardial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Leads threaded </a:t>
            </a:r>
            <a:r>
              <a:rPr lang="en-US" dirty="0" err="1" smtClean="0"/>
              <a:t>transvenously</a:t>
            </a:r>
            <a:r>
              <a:rPr lang="en-US" dirty="0" smtClean="0"/>
              <a:t> to the right atrium and or right ventricle and attached to external power source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2)Transthoracic invasive pacing (</a:t>
            </a:r>
            <a:r>
              <a:rPr lang="en-US" b="1" dirty="0" err="1" smtClean="0">
                <a:solidFill>
                  <a:srgbClr val="FF0000"/>
                </a:solidFill>
              </a:rPr>
              <a:t>epicardial</a:t>
            </a:r>
            <a:r>
              <a:rPr lang="en-US" b="1" dirty="0" smtClean="0">
                <a:solidFill>
                  <a:srgbClr val="FF0000"/>
                </a:solidFill>
              </a:rPr>
              <a:t> ) </a:t>
            </a:r>
            <a:r>
              <a:rPr lang="en-US" dirty="0" smtClean="0"/>
              <a:t>it is achieved by attaching an atrial and ventricle and attached to </a:t>
            </a:r>
            <a:r>
              <a:rPr lang="en-US" dirty="0" err="1" smtClean="0"/>
              <a:t>epicardium</a:t>
            </a:r>
            <a:r>
              <a:rPr lang="en-US" dirty="0" smtClean="0"/>
              <a:t> during heart surgery .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3)Trans </a:t>
            </a:r>
            <a:r>
              <a:rPr lang="en-US" b="1" dirty="0" err="1" smtClean="0">
                <a:solidFill>
                  <a:srgbClr val="FF0000"/>
                </a:solidFill>
              </a:rPr>
              <a:t>cutanous</a:t>
            </a:r>
            <a:r>
              <a:rPr lang="en-US" b="1" dirty="0" smtClean="0">
                <a:solidFill>
                  <a:srgbClr val="FF0000"/>
                </a:solidFill>
              </a:rPr>
              <a:t> pacemaker (non invasive )</a:t>
            </a:r>
          </a:p>
          <a:p>
            <a:pPr marL="0" indent="0" algn="l">
              <a:buNone/>
            </a:pPr>
            <a:r>
              <a:rPr lang="en-US" dirty="0" smtClean="0"/>
              <a:t>Used to provide adequate heart rate and rhythm to the patient in emergency . </a:t>
            </a:r>
          </a:p>
          <a:p>
            <a:pPr marL="0" indent="0" algn="l">
              <a:buNone/>
            </a:pPr>
            <a:r>
              <a:rPr lang="en-US" dirty="0" smtClean="0"/>
              <a:t>   </a:t>
            </a:r>
            <a:endParaRPr lang="ar-J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9144000" cy="22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87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dirty="0" smtClean="0"/>
              <a:t>Indications of temporary pacing :</a:t>
            </a:r>
          </a:p>
          <a:p>
            <a:pPr marL="0" indent="0" algn="l">
              <a:buNone/>
            </a:pPr>
            <a:r>
              <a:rPr lang="en-US" dirty="0" smtClean="0"/>
              <a:t> 1) maintenance of adequate heart rate and rhythm during special circumstances such as post operative recovery , cardiac catheterization or coronary angioplasty </a:t>
            </a:r>
          </a:p>
          <a:p>
            <a:pPr marL="0" indent="0" algn="l">
              <a:buNone/>
            </a:pPr>
            <a:r>
              <a:rPr lang="en-US" dirty="0" smtClean="0"/>
              <a:t>2)Before implantation of permanent pacemaker</a:t>
            </a:r>
          </a:p>
          <a:p>
            <a:pPr marL="0" indent="0" algn="l">
              <a:buNone/>
            </a:pPr>
            <a:r>
              <a:rPr lang="en-US" dirty="0" smtClean="0"/>
              <a:t>3)As a prophylaxis after open heart surgery .</a:t>
            </a:r>
          </a:p>
          <a:p>
            <a:pPr marL="0" indent="0" algn="l">
              <a:buNone/>
            </a:pPr>
            <a:r>
              <a:rPr lang="en-US" dirty="0" smtClean="0"/>
              <a:t>4) Acute anterior MI with second or third degree AV block</a:t>
            </a:r>
          </a:p>
          <a:p>
            <a:pPr marL="0" indent="0" algn="l">
              <a:buNone/>
            </a:pPr>
            <a:r>
              <a:rPr lang="en-US" dirty="0" smtClean="0"/>
              <a:t>5)Acute inferior MI with symptomatic bradycardia and AV block.</a:t>
            </a:r>
          </a:p>
          <a:p>
            <a:pPr marL="0" indent="0" algn="l">
              <a:buNone/>
            </a:pPr>
            <a:r>
              <a:rPr lang="en-US" dirty="0" smtClean="0"/>
              <a:t> Complications include</a:t>
            </a:r>
          </a:p>
          <a:p>
            <a:pPr marL="0" indent="0" algn="l">
              <a:buNone/>
            </a:pPr>
            <a:r>
              <a:rPr lang="en-US" dirty="0" smtClean="0"/>
              <a:t>pneumothorax, brachial plexus or </a:t>
            </a:r>
            <a:r>
              <a:rPr lang="en-US" dirty="0" err="1" smtClean="0"/>
              <a:t>subclavian</a:t>
            </a:r>
            <a:r>
              <a:rPr lang="en-US" dirty="0" smtClean="0"/>
              <a:t> artery injury, local infection or sepsis (usually with Staphylococcus </a:t>
            </a:r>
            <a:r>
              <a:rPr lang="en-US" dirty="0" err="1" smtClean="0"/>
              <a:t>aureus</a:t>
            </a:r>
            <a:r>
              <a:rPr lang="en-US" dirty="0" smtClean="0"/>
              <a:t>), and pericarditis.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611474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 </a:t>
            </a:r>
            <a:r>
              <a:rPr lang="en-US" dirty="0" err="1" smtClean="0"/>
              <a:t>spontanouse</a:t>
            </a:r>
            <a:r>
              <a:rPr lang="en-US" dirty="0" smtClean="0"/>
              <a:t> </a:t>
            </a:r>
            <a:endParaRPr lang="ar-J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"/>
            <a:ext cx="8640960" cy="35730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8352928" cy="26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6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I </a:t>
            </a:r>
            <a:r>
              <a:rPr lang="en-US" dirty="0" err="1" smtClean="0"/>
              <a:t>Antiarrhythmics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Drug Group</a:t>
            </a:r>
            <a:r>
              <a:rPr lang="en-US" dirty="0" smtClean="0"/>
              <a:t>: Fast</a:t>
            </a:r>
            <a:r>
              <a:rPr lang="en-US" dirty="0"/>
              <a:t> sodium channel </a:t>
            </a:r>
            <a:r>
              <a:rPr lang="en-US" dirty="0" smtClean="0"/>
              <a:t>blockers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Mechanism of Action: </a:t>
            </a:r>
          </a:p>
          <a:p>
            <a:r>
              <a:rPr lang="en-US" dirty="0" smtClean="0"/>
              <a:t>Reduce or even block conduction (negative </a:t>
            </a:r>
            <a:r>
              <a:rPr lang="en-US" dirty="0" err="1" smtClean="0"/>
              <a:t>dromotropy</a:t>
            </a:r>
            <a:r>
              <a:rPr lang="en-US" dirty="0" smtClean="0"/>
              <a:t>), particularly </a:t>
            </a:r>
            <a:r>
              <a:rPr lang="en-US" b="1" dirty="0" smtClean="0"/>
              <a:t>in depolarized tissue</a:t>
            </a:r>
            <a:r>
              <a:rPr lang="en-US" dirty="0" smtClean="0"/>
              <a:t> (e.g., during tachycardia) </a:t>
            </a:r>
          </a:p>
          <a:p>
            <a:r>
              <a:rPr lang="en-US" u="sng" dirty="0" smtClean="0"/>
              <a:t>State-dependent</a:t>
            </a:r>
            <a:r>
              <a:rPr lang="en-US" dirty="0" smtClean="0"/>
              <a:t>: the faster the heart rate (e.g., tachycardia), the greater the effect</a:t>
            </a:r>
          </a:p>
          <a:p>
            <a:pPr lvl="1"/>
            <a:r>
              <a:rPr lang="en-US" dirty="0" smtClean="0"/>
              <a:t>Shorter diastole</a:t>
            </a:r>
          </a:p>
          <a:p>
            <a:pPr lvl="1"/>
            <a:r>
              <a:rPr lang="en-US" dirty="0" smtClean="0"/>
              <a:t>Sodium channels spend less time in resting state</a:t>
            </a:r>
          </a:p>
          <a:p>
            <a:r>
              <a:rPr lang="en-US" dirty="0" smtClean="0"/>
              <a:t>Stabilize membrane (decrease excitability)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smtClean="0"/>
              <a:t>I </a:t>
            </a:r>
            <a:r>
              <a:rPr lang="en-US" dirty="0" err="1" smtClean="0"/>
              <a:t>Antiarrhythmics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Decreases the slope of phase 0 depolarization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76"/>
          <a:stretch/>
        </p:blipFill>
        <p:spPr bwMode="auto">
          <a:xfrm>
            <a:off x="228600" y="2286000"/>
            <a:ext cx="8763000" cy="197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72207"/>
              </p:ext>
            </p:extLst>
          </p:nvPr>
        </p:nvGraphicFramePr>
        <p:xfrm>
          <a:off x="609600" y="4572000"/>
          <a:ext cx="7848600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16200"/>
                <a:gridCol w="2616200"/>
                <a:gridCol w="2616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Quinidine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Lidocaine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Flecainide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Procainamide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Mexiletine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Propafenone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Disopyramide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Ajmaline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5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IC </a:t>
            </a:r>
            <a:r>
              <a:rPr lang="en-US" dirty="0" err="1" smtClean="0"/>
              <a:t>Antiarrhythmics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Examples: </a:t>
            </a:r>
            <a:r>
              <a:rPr lang="en-US" dirty="0" err="1" smtClean="0"/>
              <a:t>Flecainide</a:t>
            </a:r>
            <a:r>
              <a:rPr lang="en-US" dirty="0" smtClean="0"/>
              <a:t>, </a:t>
            </a:r>
            <a:r>
              <a:rPr lang="en-US" dirty="0" err="1" smtClean="0"/>
              <a:t>Propafenone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Mechanism of Action:</a:t>
            </a:r>
          </a:p>
          <a:p>
            <a:r>
              <a:rPr lang="en-US" dirty="0" smtClean="0"/>
              <a:t>Strong blockage of Na+ channels (slow association/dissociation) → </a:t>
            </a:r>
            <a:r>
              <a:rPr lang="en-US" u="sng" dirty="0" smtClean="0"/>
              <a:t>marked QRS prolongation</a:t>
            </a:r>
          </a:p>
          <a:p>
            <a:r>
              <a:rPr lang="en-US" u="sng" dirty="0" smtClean="0"/>
              <a:t>Slow conduction velocity</a:t>
            </a:r>
          </a:p>
          <a:p>
            <a:r>
              <a:rPr lang="en-US" dirty="0" smtClean="0"/>
              <a:t>Extend duration of effective refractory period in both AV node and accessory bypass tracts</a:t>
            </a:r>
          </a:p>
          <a:p>
            <a:r>
              <a:rPr lang="en-US" dirty="0" smtClean="0"/>
              <a:t>ERP unaffected in cardiac Purkinje cells and ventricular myocardium</a:t>
            </a:r>
          </a:p>
          <a:p>
            <a:r>
              <a:rPr lang="en-US" dirty="0" smtClean="0"/>
              <a:t>No to minimal effect on AP duration (no shift) 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Therapeutic Use</a:t>
            </a:r>
            <a:r>
              <a:rPr lang="en-US" dirty="0" smtClean="0"/>
              <a:t>: prophylaxis of AF, prophylaxis and treatment  of SVTs, last resort in refractory VT, WPW syndrome (block conduction in accessary pathway)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Adverse Effects</a:t>
            </a:r>
            <a:r>
              <a:rPr lang="en-US" dirty="0" smtClean="0"/>
              <a:t>: </a:t>
            </a:r>
            <a:r>
              <a:rPr lang="en-US" dirty="0" err="1" smtClean="0"/>
              <a:t>Proarrhythmic</a:t>
            </a:r>
            <a:r>
              <a:rPr lang="en-US" dirty="0" smtClean="0"/>
              <a:t>, especially in post-MI (used only in patients with structurally normal hearts)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0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Flecainide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Pharmacological </a:t>
            </a:r>
            <a:r>
              <a:rPr lang="en-US" u="sng" dirty="0" err="1" smtClean="0"/>
              <a:t>cardioversion</a:t>
            </a:r>
            <a:r>
              <a:rPr lang="en-US" u="sng" dirty="0" smtClean="0"/>
              <a:t> of AF with less that 24 hours duration (with IV infusion)</a:t>
            </a:r>
          </a:p>
          <a:p>
            <a:r>
              <a:rPr lang="en-US" dirty="0" smtClean="0"/>
              <a:t>Should be prescribed with an AV node-blocking drug such as </a:t>
            </a:r>
            <a:r>
              <a:rPr lang="en-US" u="sng" dirty="0" smtClean="0"/>
              <a:t>B-blocker</a:t>
            </a:r>
            <a:r>
              <a:rPr lang="en-US" dirty="0" smtClean="0"/>
              <a:t> to control ventricular rate (can cause slow atrial flutter with rapid ventricular rate)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7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Propafenone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some B-blocker (class II) properties</a:t>
            </a:r>
          </a:p>
          <a:p>
            <a:r>
              <a:rPr lang="en-US" dirty="0" smtClean="0"/>
              <a:t>Important drug interaction with digoxin, warfarin and </a:t>
            </a:r>
            <a:r>
              <a:rPr lang="en-US" dirty="0" err="1" smtClean="0"/>
              <a:t>cimitidine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Class IA </a:t>
            </a:r>
            <a:r>
              <a:rPr lang="en-US" dirty="0" err="1" smtClean="0"/>
              <a:t>Antiarrhythmics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marL="0" indent="0" fontAlgn="t">
              <a:buNone/>
            </a:pPr>
            <a:r>
              <a:rPr lang="en-US" b="1" dirty="0" smtClean="0"/>
              <a:t>Examples: </a:t>
            </a:r>
            <a:r>
              <a:rPr lang="en-US" dirty="0" smtClean="0"/>
              <a:t>Quinidine, Procainamide (IV), </a:t>
            </a:r>
            <a:r>
              <a:rPr lang="en-US" dirty="0" err="1" smtClean="0"/>
              <a:t>Disopyramide</a:t>
            </a:r>
            <a:r>
              <a:rPr lang="en-US" dirty="0" smtClean="0"/>
              <a:t>, </a:t>
            </a:r>
            <a:r>
              <a:rPr lang="en-US" dirty="0" err="1" smtClean="0"/>
              <a:t>Ajmaline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Mechanism of Action:</a:t>
            </a:r>
          </a:p>
          <a:p>
            <a:r>
              <a:rPr lang="en-US" dirty="0" smtClean="0"/>
              <a:t>Moderate blockage of Na+ channels (intermediate association/dissociation)</a:t>
            </a:r>
          </a:p>
          <a:p>
            <a:r>
              <a:rPr lang="en-US" u="sng" dirty="0" smtClean="0"/>
              <a:t>Prolong action potential (AP) duration (right shift)</a:t>
            </a:r>
          </a:p>
          <a:p>
            <a:r>
              <a:rPr lang="en-US" dirty="0" smtClean="0"/>
              <a:t>Slow conduction velocity</a:t>
            </a:r>
          </a:p>
          <a:p>
            <a:r>
              <a:rPr lang="en-US" u="sng" dirty="0" smtClean="0"/>
              <a:t>Prolong effective refractory period (ERP) in ventricular APs</a:t>
            </a:r>
          </a:p>
          <a:p>
            <a:r>
              <a:rPr lang="en-US" u="sng" dirty="0" smtClean="0"/>
              <a:t>Weak blockade of the K+ channel 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Therapeutic Use:</a:t>
            </a:r>
            <a:r>
              <a:rPr lang="en-US" dirty="0" smtClean="0"/>
              <a:t> Both atrial and ventricular </a:t>
            </a:r>
            <a:r>
              <a:rPr lang="en-US" dirty="0" err="1" smtClean="0"/>
              <a:t>arrythmias</a:t>
            </a:r>
            <a:r>
              <a:rPr lang="en-US" dirty="0" smtClean="0"/>
              <a:t> prevention, especially re-entrant and ectopic SVT and VT.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Adverse Effects: </a:t>
            </a:r>
            <a:r>
              <a:rPr lang="en-US" dirty="0"/>
              <a:t>R</a:t>
            </a:r>
            <a:r>
              <a:rPr lang="en-US" dirty="0" smtClean="0"/>
              <a:t>eversible SLE-like syndrome (Procainamide), thrombocytopenia, </a:t>
            </a:r>
            <a:r>
              <a:rPr lang="en-US" dirty="0" err="1" smtClean="0"/>
              <a:t>tosades</a:t>
            </a:r>
            <a:r>
              <a:rPr lang="en-US" dirty="0" smtClean="0"/>
              <a:t> de pointes due to </a:t>
            </a:r>
            <a:r>
              <a:rPr lang="en-US" u="sng" dirty="0" smtClean="0"/>
              <a:t>increased QT interval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0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7399</TotalTime>
  <Words>2193</Words>
  <Application>Microsoft Office PowerPoint</Application>
  <PresentationFormat>On-screen Show (4:3)</PresentationFormat>
  <Paragraphs>352</Paragraphs>
  <Slides>38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Antiarrhythmic Drugs</vt:lpstr>
      <vt:lpstr>Definition</vt:lpstr>
      <vt:lpstr>Vaughan Williams’ Classification</vt:lpstr>
      <vt:lpstr>Class I Antiarrhythmics</vt:lpstr>
      <vt:lpstr>Class I Antiarrhythmics</vt:lpstr>
      <vt:lpstr>Class IC Antiarrhythmics</vt:lpstr>
      <vt:lpstr>Flecainide</vt:lpstr>
      <vt:lpstr>Propafenone</vt:lpstr>
      <vt:lpstr>Class IA Antiarrhythmics</vt:lpstr>
      <vt:lpstr>Torsades de Pointes</vt:lpstr>
      <vt:lpstr>Disopyramide</vt:lpstr>
      <vt:lpstr>Quinidine</vt:lpstr>
      <vt:lpstr>Class IB Antiarrhythmics</vt:lpstr>
      <vt:lpstr>Lidocaine</vt:lpstr>
      <vt:lpstr>Class II Antiarrhythmics</vt:lpstr>
      <vt:lpstr>Class II Antiarrhythmics</vt:lpstr>
      <vt:lpstr>Non-selective B-blockers</vt:lpstr>
      <vt:lpstr>Cardioselective B-blockers</vt:lpstr>
      <vt:lpstr>Class III Antiarrhythmics</vt:lpstr>
      <vt:lpstr>Class III Antiarrhythmics </vt:lpstr>
      <vt:lpstr>Amiodarone</vt:lpstr>
      <vt:lpstr>Amiodarone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Pacemakers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Hen spontanouse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Antiarrhythmic Drugs</dc:title>
  <dc:creator>Teeba</dc:creator>
  <cp:lastModifiedBy>Teeba</cp:lastModifiedBy>
  <cp:revision>39</cp:revision>
  <dcterms:created xsi:type="dcterms:W3CDTF">2022-02-19T03:45:17Z</dcterms:created>
  <dcterms:modified xsi:type="dcterms:W3CDTF">2022-02-24T07:04:18Z</dcterms:modified>
</cp:coreProperties>
</file>