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8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288" r:id="rId21"/>
    <p:sldId id="289" r:id="rId22"/>
    <p:sldId id="290" r:id="rId23"/>
    <p:sldId id="291" r:id="rId24"/>
    <p:sldId id="292" r:id="rId25"/>
    <p:sldId id="293" r:id="rId26"/>
    <p:sldId id="294" r:id="rId27"/>
    <p:sldId id="295" r:id="rId28"/>
    <p:sldId id="296" r:id="rId29"/>
    <p:sldId id="297"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256" r:id="rId69"/>
    <p:sldId id="257" r:id="rId70"/>
    <p:sldId id="258" r:id="rId71"/>
    <p:sldId id="259" r:id="rId72"/>
    <p:sldId id="260" r:id="rId73"/>
    <p:sldId id="286" r:id="rId74"/>
    <p:sldId id="265" r:id="rId75"/>
    <p:sldId id="261" r:id="rId76"/>
    <p:sldId id="263" r:id="rId77"/>
    <p:sldId id="268" r:id="rId78"/>
    <p:sldId id="271" r:id="rId79"/>
    <p:sldId id="272" r:id="rId80"/>
    <p:sldId id="276" r:id="rId81"/>
    <p:sldId id="277" r:id="rId82"/>
    <p:sldId id="280" r:id="rId83"/>
    <p:sldId id="281" r:id="rId84"/>
    <p:sldId id="282" r:id="rId85"/>
    <p:sldId id="283" r:id="rId86"/>
    <p:sldId id="284" r:id="rId87"/>
    <p:sldId id="285" r:id="rId88"/>
    <p:sldId id="357"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88" autoAdjust="0"/>
    <p:restoredTop sz="94660"/>
  </p:normalViewPr>
  <p:slideViewPr>
    <p:cSldViewPr snapToGrid="0">
      <p:cViewPr varScale="1">
        <p:scale>
          <a:sx n="68" d="100"/>
          <a:sy n="68" d="100"/>
        </p:scale>
        <p:origin x="-66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21E8F-073E-43FF-BDD5-99A6CA5E553F}" type="datetimeFigureOut">
              <a:rPr lang="en-US" smtClean="0"/>
              <a:pPr/>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1046C-1B4C-4FCA-8BC2-CDCCB7222263}" type="slidenum">
              <a:rPr lang="en-US" smtClean="0"/>
              <a:pPr/>
              <a:t>‹#›</a:t>
            </a:fld>
            <a:endParaRPr lang="en-US"/>
          </a:p>
        </p:txBody>
      </p:sp>
    </p:spTree>
    <p:extLst>
      <p:ext uri="{BB962C8B-B14F-4D97-AF65-F5344CB8AC3E}">
        <p14:creationId xmlns="" xmlns:p14="http://schemas.microsoft.com/office/powerpoint/2010/main" val="370466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mosis.org/learn/Nucleotide_metabolis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upper motor neuron fibers coming from brain cortex to spinal cord, which will stimulate lower motor neuron fibers (alpha fibers) that will innervate muscle fibers.</a:t>
            </a:r>
          </a:p>
          <a:p>
            <a:r>
              <a:rPr lang="en-US" baseline="0" dirty="0" smtClean="0"/>
              <a:t>In SMA lower motor neuron cells die, which result in muscle weakness and atrophy (use it or lose it).</a:t>
            </a:r>
            <a:endParaRPr lang="en-US" dirty="0" smtClean="0"/>
          </a:p>
          <a:p>
            <a:endParaRPr lang="en-US" dirty="0"/>
          </a:p>
        </p:txBody>
      </p:sp>
      <p:sp>
        <p:nvSpPr>
          <p:cNvPr id="4" name="Slide Number Placeholder 3"/>
          <p:cNvSpPr>
            <a:spLocks noGrp="1"/>
          </p:cNvSpPr>
          <p:nvPr>
            <p:ph type="sldNum" sz="quarter" idx="10"/>
          </p:nvPr>
        </p:nvSpPr>
        <p:spPr/>
        <p:txBody>
          <a:bodyPr/>
          <a:lstStyle/>
          <a:p>
            <a:fld id="{E7F1046C-1B4C-4FCA-8BC2-CDCCB722226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Degeneration</a:t>
            </a:r>
            <a:r>
              <a:rPr lang="en-US" baseline="0" dirty="0" smtClean="0"/>
              <a:t> in motor neurons in spinal cord and brainstem.</a:t>
            </a:r>
          </a:p>
          <a:p>
            <a:r>
              <a:rPr lang="en-US" baseline="0" dirty="0" smtClean="0"/>
              <a:t>X-linked recessive.</a:t>
            </a:r>
            <a:endParaRPr lang="en-US" dirty="0" smtClean="0"/>
          </a:p>
          <a:p>
            <a:r>
              <a:rPr lang="en-US" baseline="0" dirty="0" smtClean="0"/>
              <a:t>Females are usually asymptomatic, males develop symptoms. </a:t>
            </a:r>
          </a:p>
          <a:p>
            <a:r>
              <a:rPr lang="en-US" baseline="0" dirty="0" smtClean="0"/>
              <a:t>Affects motor neurons, and hormones as well.</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18</a:t>
            </a:fld>
            <a:endParaRPr lang="en-US" altLang="ru-RU"/>
          </a:p>
        </p:txBody>
      </p:sp>
    </p:spTree>
    <p:extLst>
      <p:ext uri="{BB962C8B-B14F-4D97-AF65-F5344CB8AC3E}">
        <p14:creationId xmlns="" xmlns:p14="http://schemas.microsoft.com/office/powerpoint/2010/main" val="290689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Molecular</a:t>
            </a:r>
            <a:r>
              <a:rPr lang="en-US" baseline="0" dirty="0" smtClean="0"/>
              <a:t> mimicry  </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21</a:t>
            </a:fld>
            <a:endParaRPr lang="en-US" altLang="ru-RU"/>
          </a:p>
        </p:txBody>
      </p:sp>
    </p:spTree>
    <p:extLst>
      <p:ext uri="{BB962C8B-B14F-4D97-AF65-F5344CB8AC3E}">
        <p14:creationId xmlns="" xmlns:p14="http://schemas.microsoft.com/office/powerpoint/2010/main" val="114389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13D07400-75A1-4729-AF88-1347B3216D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Rectangle 3">
            <a:extLst>
              <a:ext uri="{FF2B5EF4-FFF2-40B4-BE49-F238E27FC236}">
                <a16:creationId xmlns:a16="http://schemas.microsoft.com/office/drawing/2014/main" xmlns="" id="{44C02594-F3D7-420E-B766-174E2B96E80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EDD5D207-BAA6-49DF-AD25-508A47AC8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Rectangle 3">
            <a:extLst>
              <a:ext uri="{FF2B5EF4-FFF2-40B4-BE49-F238E27FC236}">
                <a16:creationId xmlns:a16="http://schemas.microsoft.com/office/drawing/2014/main" xmlns="" id="{AB623346-54FD-4C2B-B6E9-16F557C8240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AE546615-DB5F-4214-9B56-C8189390C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Rectangle 3">
            <a:extLst>
              <a:ext uri="{FF2B5EF4-FFF2-40B4-BE49-F238E27FC236}">
                <a16:creationId xmlns:a16="http://schemas.microsoft.com/office/drawing/2014/main" xmlns="" id="{276E3AF3-BF48-4D1A-B72B-C674C35D0A7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xmlns="" id="{34A9AD53-9337-4CA7-BEB8-6CB60C097F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Rectangle 3">
            <a:extLst>
              <a:ext uri="{FF2B5EF4-FFF2-40B4-BE49-F238E27FC236}">
                <a16:creationId xmlns:a16="http://schemas.microsoft.com/office/drawing/2014/main" xmlns="" id="{E2183A51-0D81-46E2-8F38-3F0933ABFB7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C57E6424-677C-4409-B327-E4B95460E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Rectangle 3">
            <a:extLst>
              <a:ext uri="{FF2B5EF4-FFF2-40B4-BE49-F238E27FC236}">
                <a16:creationId xmlns:a16="http://schemas.microsoft.com/office/drawing/2014/main" xmlns="" id="{8A8536FE-3281-40CD-AFD0-88D0C3D2BDF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xmlns="" id="{98A2ADE6-D152-442A-B993-9697C805A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Rectangle 3">
            <a:extLst>
              <a:ext uri="{FF2B5EF4-FFF2-40B4-BE49-F238E27FC236}">
                <a16:creationId xmlns:a16="http://schemas.microsoft.com/office/drawing/2014/main" xmlns="" id="{D224553B-61FE-4B61-91A6-186892DDA9B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xmlns="" id="{E5FC38C1-0ABC-4ECC-BF41-281162F54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Rectangle 3">
            <a:extLst>
              <a:ext uri="{FF2B5EF4-FFF2-40B4-BE49-F238E27FC236}">
                <a16:creationId xmlns:a16="http://schemas.microsoft.com/office/drawing/2014/main" xmlns="" id="{9B289239-6CBE-40BC-9FC5-3D7CDB42A588}"/>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xmlns="" id="{D6DDF4C1-7E78-4788-B626-0164F7564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a:extLst>
              <a:ext uri="{FF2B5EF4-FFF2-40B4-BE49-F238E27FC236}">
                <a16:creationId xmlns:a16="http://schemas.microsoft.com/office/drawing/2014/main" xmlns="" id="{AB17CFAE-1C18-48B8-BAA8-22837ABEED3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Because of the overlap in muscle innervation by adjacent 2–3 segments of the spinal cord, clinical signs of</a:t>
            </a:r>
          </a:p>
          <a:p>
            <a:pPr eaLnBrk="1" hangingPunct="1">
              <a:spcBef>
                <a:spcPct val="0"/>
              </a:spcBef>
            </a:pPr>
            <a:r>
              <a:rPr lang="en-US" altLang="ru-RU">
                <a:cs typeface="Arial" panose="020B0604020202020204" pitchFamily="34" charset="0"/>
              </a:rPr>
              <a:t>weakness in the limbs develop when more than 50% of motor neurons are destroyed. In the medulla, less extensive lesions cause paralysis and involvement of the</a:t>
            </a:r>
          </a:p>
          <a:p>
            <a:pPr eaLnBrk="1" hangingPunct="1">
              <a:spcBef>
                <a:spcPct val="0"/>
              </a:spcBef>
            </a:pPr>
            <a:r>
              <a:rPr lang="en-US" altLang="ru-RU">
                <a:cs typeface="Arial" panose="020B0604020202020204" pitchFamily="34" charset="0"/>
              </a:rPr>
              <a:t>reticular formation that contains the vital centers controlling respiration and circulation, which may have a catastrophic outcome.</a:t>
            </a:r>
          </a:p>
          <a:p>
            <a:pPr eaLnBrk="1" hangingPunct="1">
              <a:spcBef>
                <a:spcPct val="0"/>
              </a:spcBef>
            </a:pPr>
            <a:endParaRPr lang="en-US" altLang="ru-RU">
              <a:cs typeface="Arial" panose="020B0604020202020204" pitchFamily="34" charset="0"/>
            </a:endParaRPr>
          </a:p>
        </p:txBody>
      </p:sp>
      <p:sp>
        <p:nvSpPr>
          <p:cNvPr id="102404" name="Slide Number Placeholder 3">
            <a:extLst>
              <a:ext uri="{FF2B5EF4-FFF2-40B4-BE49-F238E27FC236}">
                <a16:creationId xmlns:a16="http://schemas.microsoft.com/office/drawing/2014/main" xmlns="" id="{D4C4144F-AEA5-45D2-B986-150E3663C8C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58ACE6-BE62-4D0F-8E75-74612A6D3B5A}" type="slidenum">
              <a:rPr lang="ar-SA" altLang="ru-RU"/>
              <a:pPr/>
              <a:t>38</a:t>
            </a:fld>
            <a:endParaRPr lang="en-US"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upper motor neuron fibers coming from brain cortex to spinal cord, which will stimulate lower motor neuron fibers (alpha fibers) that will innervate muscle fibers.</a:t>
            </a:r>
          </a:p>
          <a:p>
            <a:r>
              <a:rPr lang="en-US" baseline="0" dirty="0" smtClean="0"/>
              <a:t>In SMA lower motor neuron cells die, which result in muscle weakness and atrophy (use it or lose it).</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4</a:t>
            </a:fld>
            <a:endParaRPr lang="en-US" altLang="ru-RU"/>
          </a:p>
        </p:txBody>
      </p:sp>
    </p:spTree>
    <p:extLst>
      <p:ext uri="{BB962C8B-B14F-4D97-AF65-F5344CB8AC3E}">
        <p14:creationId xmlns="" xmlns:p14="http://schemas.microsoft.com/office/powerpoint/2010/main" val="246075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B96773AE-4EDE-41AA-B395-290F53144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a:extLst>
              <a:ext uri="{FF2B5EF4-FFF2-40B4-BE49-F238E27FC236}">
                <a16:creationId xmlns:a16="http://schemas.microsoft.com/office/drawing/2014/main" xmlns="" id="{4601372A-AD3A-4A38-A14B-5224C453AB9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IgG  develops as a result of replication of the virus in the M cells in the intestinal tract and the deep lymphatic tissue ….</a:t>
            </a:r>
          </a:p>
        </p:txBody>
      </p:sp>
      <p:sp>
        <p:nvSpPr>
          <p:cNvPr id="103428" name="Slide Number Placeholder 3">
            <a:extLst>
              <a:ext uri="{FF2B5EF4-FFF2-40B4-BE49-F238E27FC236}">
                <a16:creationId xmlns:a16="http://schemas.microsoft.com/office/drawing/2014/main" xmlns="" id="{6A9AA164-B5AD-4895-B9CB-BA0C1CB8CCC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F473C7F-5771-4796-9203-CDBC3AEE3BB2}" type="slidenum">
              <a:rPr lang="ar-SA" altLang="ru-RU"/>
              <a:pPr/>
              <a:t>39</a:t>
            </a:fld>
            <a:endParaRPr lang="en-US"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xmlns="" id="{E2A7C896-C581-432F-A589-3B6F7477FC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Rectangle 3">
            <a:extLst>
              <a:ext uri="{FF2B5EF4-FFF2-40B4-BE49-F238E27FC236}">
                <a16:creationId xmlns:a16="http://schemas.microsoft.com/office/drawing/2014/main" xmlns="" id="{831F7D34-7845-4562-ABCF-7A5D2795017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xmlns="" id="{1C29E878-3B7E-4B50-8347-CAAB0A9018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Rectangle 3">
            <a:extLst>
              <a:ext uri="{FF2B5EF4-FFF2-40B4-BE49-F238E27FC236}">
                <a16:creationId xmlns:a16="http://schemas.microsoft.com/office/drawing/2014/main" xmlns="" id="{0A8F2B00-37C2-498B-BAF3-050D2A65594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D5BEC44A-1CE9-4B8F-80A0-DBC8A65CD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Rectangle 3">
            <a:extLst>
              <a:ext uri="{FF2B5EF4-FFF2-40B4-BE49-F238E27FC236}">
                <a16:creationId xmlns:a16="http://schemas.microsoft.com/office/drawing/2014/main" xmlns="" id="{B232D106-32E4-4239-8F3F-E6D7B20638C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xmlns="" id="{E8EAA32D-38EE-4D0D-9D89-54B9B2F856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Rectangle 3">
            <a:extLst>
              <a:ext uri="{FF2B5EF4-FFF2-40B4-BE49-F238E27FC236}">
                <a16:creationId xmlns:a16="http://schemas.microsoft.com/office/drawing/2014/main" xmlns="" id="{EAE843B8-116B-4437-8724-D8A1CA1CF09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B7E76355-80E4-4D53-9AC4-D76F118DA3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Rectangle 3">
            <a:extLst>
              <a:ext uri="{FF2B5EF4-FFF2-40B4-BE49-F238E27FC236}">
                <a16:creationId xmlns:a16="http://schemas.microsoft.com/office/drawing/2014/main" xmlns="" id="{3FCB5AB1-D170-482B-AF4D-FE6CEBEBDA18}"/>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xmlns="" id="{183DD80A-EA5D-4DEC-A25E-0759DAA55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Rectangle 3">
            <a:extLst>
              <a:ext uri="{FF2B5EF4-FFF2-40B4-BE49-F238E27FC236}">
                <a16:creationId xmlns:a16="http://schemas.microsoft.com/office/drawing/2014/main" xmlns="" id="{0559CE59-8D69-4CA4-86F4-2B2C156E8AB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xmlns="" id="{220A72BE-310C-4EE8-8706-31F404B42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Rectangle 3">
            <a:extLst>
              <a:ext uri="{FF2B5EF4-FFF2-40B4-BE49-F238E27FC236}">
                <a16:creationId xmlns:a16="http://schemas.microsoft.com/office/drawing/2014/main" xmlns="" id="{1EF9C22E-DC0A-49CC-BE96-E957059DE66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F3E443B3-1E21-4BD4-8D7A-1879690AAA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Rectangle 3">
            <a:extLst>
              <a:ext uri="{FF2B5EF4-FFF2-40B4-BE49-F238E27FC236}">
                <a16:creationId xmlns:a16="http://schemas.microsoft.com/office/drawing/2014/main" xmlns="" id="{5CF5EB40-9ECF-428E-AC3D-B227ECA0521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xmlns="" id="{5DDCB75D-21DB-405D-9EFD-C2114040B0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Rectangle 3">
            <a:extLst>
              <a:ext uri="{FF2B5EF4-FFF2-40B4-BE49-F238E27FC236}">
                <a16:creationId xmlns:a16="http://schemas.microsoft.com/office/drawing/2014/main" xmlns="" id="{2D2D12C4-DD5C-4E40-B8FA-967B29869E2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SMN2 is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99% identical to SMN1, but it has one important change in </a:t>
            </a:r>
            <a:r>
              <a:rPr lang="en-US" sz="1200" b="0" i="0" kern="1200" dirty="0" err="1" smtClean="0">
                <a:solidFill>
                  <a:schemeClr val="tx1"/>
                </a:solidFill>
                <a:latin typeface="+mn-lt"/>
                <a:ea typeface="+mn-ea"/>
                <a:cs typeface="+mn-cs"/>
              </a:rPr>
              <a:t>exon</a:t>
            </a:r>
            <a:r>
              <a:rPr lang="en-US" sz="1200" b="0" i="0" kern="1200" dirty="0" smtClean="0">
                <a:solidFill>
                  <a:schemeClr val="tx1"/>
                </a:solidFill>
                <a:latin typeface="+mn-lt"/>
                <a:ea typeface="+mn-ea"/>
                <a:cs typeface="+mn-cs"/>
              </a:rPr>
              <a:t> 7, called c.840C&gt;T. And this means that while the 840th </a:t>
            </a:r>
            <a:r>
              <a:rPr lang="en-US" sz="1200" b="0" i="0" u="none" strike="noStrike" kern="1200" dirty="0" smtClean="0">
                <a:solidFill>
                  <a:schemeClr val="tx1"/>
                </a:solidFill>
                <a:latin typeface="+mn-lt"/>
                <a:ea typeface="+mn-ea"/>
                <a:cs typeface="+mn-cs"/>
                <a:hlinkClick r:id="rId3"/>
              </a:rPr>
              <a:t>nucleotide</a:t>
            </a:r>
            <a:r>
              <a:rPr lang="en-US" sz="1200" b="0" i="0" kern="1200" dirty="0" smtClean="0">
                <a:solidFill>
                  <a:schemeClr val="tx1"/>
                </a:solidFill>
                <a:latin typeface="+mn-lt"/>
                <a:ea typeface="+mn-ea"/>
                <a:cs typeface="+mn-cs"/>
              </a:rPr>
              <a:t> is a C in SMN1, it’s a T in SMN2. And this tiny mutation results in </a:t>
            </a:r>
            <a:r>
              <a:rPr lang="en-US" sz="1200" b="0" i="0" kern="1200" dirty="0" err="1" smtClean="0">
                <a:solidFill>
                  <a:schemeClr val="tx1"/>
                </a:solidFill>
                <a:latin typeface="+mn-lt"/>
                <a:ea typeface="+mn-ea"/>
                <a:cs typeface="+mn-cs"/>
              </a:rPr>
              <a:t>exon</a:t>
            </a:r>
            <a:r>
              <a:rPr lang="en-US" sz="1200" b="0" i="0" kern="1200" dirty="0" smtClean="0">
                <a:solidFill>
                  <a:schemeClr val="tx1"/>
                </a:solidFill>
                <a:latin typeface="+mn-lt"/>
                <a:ea typeface="+mn-ea"/>
                <a:cs typeface="+mn-cs"/>
              </a:rPr>
              <a:t> 7 being spliced out of the majority of the SMN2 mRNA.</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5</a:t>
            </a:fld>
            <a:endParaRPr lang="en-US" altLang="ru-RU"/>
          </a:p>
        </p:txBody>
      </p:sp>
    </p:spTree>
    <p:extLst>
      <p:ext uri="{BB962C8B-B14F-4D97-AF65-F5344CB8AC3E}">
        <p14:creationId xmlns="" xmlns:p14="http://schemas.microsoft.com/office/powerpoint/2010/main" val="61916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xmlns="" id="{B1AB1B44-7435-482D-9E43-AF706A41E9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Rectangle 3">
            <a:extLst>
              <a:ext uri="{FF2B5EF4-FFF2-40B4-BE49-F238E27FC236}">
                <a16:creationId xmlns:a16="http://schemas.microsoft.com/office/drawing/2014/main" xmlns="" id="{ADC9B43C-1890-40FA-9F61-9E3D4BFF325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xmlns="" id="{7B311576-2742-49DF-953D-8605123B7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Rectangle 3">
            <a:extLst>
              <a:ext uri="{FF2B5EF4-FFF2-40B4-BE49-F238E27FC236}">
                <a16:creationId xmlns:a16="http://schemas.microsoft.com/office/drawing/2014/main" xmlns="" id="{320F5FCA-B150-4E49-8B85-8DEEFFC8687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xmlns="" id="{B3FE483D-BBAE-404E-9428-9316FB7CE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a:extLst>
              <a:ext uri="{FF2B5EF4-FFF2-40B4-BE49-F238E27FC236}">
                <a16:creationId xmlns:a16="http://schemas.microsoft.com/office/drawing/2014/main" xmlns="" id="{DAF75393-6D57-4080-9D3D-EF4DDEC323E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dirty="0">
                <a:cs typeface="Arial" panose="020B0604020202020204" pitchFamily="34" charset="0"/>
              </a:rPr>
              <a:t>Landry : paralysis starts in LL and ascends to the </a:t>
            </a:r>
            <a:r>
              <a:rPr lang="en-US" altLang="ru-RU" dirty="0" err="1">
                <a:cs typeface="Arial" panose="020B0604020202020204" pitchFamily="34" charset="0"/>
              </a:rPr>
              <a:t>cephalad</a:t>
            </a:r>
            <a:r>
              <a:rPr lang="en-US" altLang="ru-RU" dirty="0">
                <a:cs typeface="Arial" panose="020B0604020202020204" pitchFamily="34" charset="0"/>
              </a:rPr>
              <a:t> </a:t>
            </a:r>
          </a:p>
        </p:txBody>
      </p:sp>
      <p:sp>
        <p:nvSpPr>
          <p:cNvPr id="118788" name="Slide Number Placeholder 3">
            <a:extLst>
              <a:ext uri="{FF2B5EF4-FFF2-40B4-BE49-F238E27FC236}">
                <a16:creationId xmlns:a16="http://schemas.microsoft.com/office/drawing/2014/main" xmlns="" id="{4459BA82-231B-458E-8132-E006E24E7C9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9DBA550-B475-4884-8399-94DDDEFF1147}" type="slidenum">
              <a:rPr lang="ar-SA" altLang="ru-RU"/>
              <a:pPr/>
              <a:t>52</a:t>
            </a:fld>
            <a:endParaRPr lang="en-US"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xmlns="" id="{3EBF733B-C0C1-4398-ABDE-F09AC2160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a:extLst>
              <a:ext uri="{FF2B5EF4-FFF2-40B4-BE49-F238E27FC236}">
                <a16:creationId xmlns:a16="http://schemas.microsoft.com/office/drawing/2014/main" xmlns="" id="{9FF27A75-1062-4D3F-BD4B-D2D44B8D391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Pure spinal poliomyelitis with respiratory insufficiency involves tightness, weakness, or paralysis of the respiratory</a:t>
            </a:r>
          </a:p>
          <a:p>
            <a:pPr eaLnBrk="1" hangingPunct="1">
              <a:spcBef>
                <a:spcPct val="0"/>
              </a:spcBef>
            </a:pPr>
            <a:r>
              <a:rPr lang="en-US" altLang="ru-RU">
                <a:cs typeface="Arial" panose="020B0604020202020204" pitchFamily="34" charset="0"/>
              </a:rPr>
              <a:t>muscles (chiefly the diaphragm and intercostals) without discernible clinical involvement of the cranial nerves or vital centers that control respiration, circulation, and</a:t>
            </a:r>
          </a:p>
          <a:p>
            <a:pPr eaLnBrk="1" hangingPunct="1">
              <a:spcBef>
                <a:spcPct val="0"/>
              </a:spcBef>
            </a:pPr>
            <a:r>
              <a:rPr lang="en-US" altLang="ru-RU">
                <a:cs typeface="Arial" panose="020B0604020202020204" pitchFamily="34" charset="0"/>
              </a:rPr>
              <a:t>body temperature. The cervical and thoracic spinal cord segments are chiefly affected. Pure bulbar poliomyelitis involves paralysis of the motor cranial nerve nuclei with</a:t>
            </a:r>
          </a:p>
          <a:p>
            <a:pPr eaLnBrk="1" hangingPunct="1">
              <a:spcBef>
                <a:spcPct val="0"/>
              </a:spcBef>
            </a:pPr>
            <a:r>
              <a:rPr lang="en-US" altLang="ru-RU">
                <a:cs typeface="Arial" panose="020B0604020202020204" pitchFamily="34" charset="0"/>
              </a:rPr>
              <a:t>or without involvement of the vital centers. Involvement of the 9th, 10th, and 12th cranial nerves results in paralysis of the pharynx, tongue, and larynx with consequent</a:t>
            </a:r>
          </a:p>
          <a:p>
            <a:pPr eaLnBrk="1" hangingPunct="1">
              <a:spcBef>
                <a:spcPct val="0"/>
              </a:spcBef>
            </a:pPr>
            <a:r>
              <a:rPr lang="en-US" altLang="ru-RU">
                <a:cs typeface="Arial" panose="020B0604020202020204" pitchFamily="34" charset="0"/>
              </a:rPr>
              <a:t>airway obstruction. Bulbospinal poliomyelitis with respiratory insufficiency affects the respiratory muscles and results in coexisting bulbar paralysis.</a:t>
            </a:r>
          </a:p>
          <a:p>
            <a:pPr eaLnBrk="1" hangingPunct="1">
              <a:spcBef>
                <a:spcPct val="0"/>
              </a:spcBef>
            </a:pPr>
            <a:endParaRPr lang="en-US" altLang="ru-RU">
              <a:cs typeface="Arial" panose="020B0604020202020204" pitchFamily="34" charset="0"/>
            </a:endParaRPr>
          </a:p>
        </p:txBody>
      </p:sp>
      <p:sp>
        <p:nvSpPr>
          <p:cNvPr id="120836" name="Slide Number Placeholder 3">
            <a:extLst>
              <a:ext uri="{FF2B5EF4-FFF2-40B4-BE49-F238E27FC236}">
                <a16:creationId xmlns:a16="http://schemas.microsoft.com/office/drawing/2014/main" xmlns="" id="{1D6DD3E8-62C3-4E07-9AB8-472A97F26F4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F20688-2F07-4312-8CE1-968BE4232FFC}" type="slidenum">
              <a:rPr lang="ar-SA" altLang="ru-RU"/>
              <a:pPr/>
              <a:t>53</a:t>
            </a:fld>
            <a:endParaRPr lang="en-US"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45FDA7F2-3D61-4307-974D-F1B7FC0E6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Rectangle 3">
            <a:extLst>
              <a:ext uri="{FF2B5EF4-FFF2-40B4-BE49-F238E27FC236}">
                <a16:creationId xmlns:a16="http://schemas.microsoft.com/office/drawing/2014/main" xmlns="" id="{F1B0C1AB-6D2F-49DE-9787-9D95054C296C}"/>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xmlns="" id="{3DFF8819-600F-4F86-9AC2-899F2A489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a:extLst>
              <a:ext uri="{FF2B5EF4-FFF2-40B4-BE49-F238E27FC236}">
                <a16:creationId xmlns:a16="http://schemas.microsoft.com/office/drawing/2014/main" xmlns="" id="{F9BF4922-E222-4AB3-98D2-7BBB2CC9C6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dirty="0">
                <a:cs typeface="Arial" panose="020B0604020202020204" pitchFamily="34" charset="0"/>
              </a:rPr>
              <a:t>Constipation occurs in pts with spinal or </a:t>
            </a:r>
            <a:r>
              <a:rPr lang="en-US" altLang="ru-RU" dirty="0" err="1">
                <a:cs typeface="Arial" panose="020B0604020202020204" pitchFamily="34" charset="0"/>
              </a:rPr>
              <a:t>bulbospinal</a:t>
            </a:r>
            <a:r>
              <a:rPr lang="en-US" altLang="ru-RU" dirty="0">
                <a:cs typeface="Arial" panose="020B0604020202020204" pitchFamily="34" charset="0"/>
              </a:rPr>
              <a:t> polio …. So rectal swabs are used to </a:t>
            </a:r>
            <a:r>
              <a:rPr lang="en-US" altLang="ru-RU" dirty="0" err="1">
                <a:cs typeface="Arial" panose="020B0604020202020204" pitchFamily="34" charset="0"/>
              </a:rPr>
              <a:t>cellect</a:t>
            </a:r>
            <a:r>
              <a:rPr lang="en-US" altLang="ru-RU" dirty="0">
                <a:cs typeface="Arial" panose="020B0604020202020204" pitchFamily="34" charset="0"/>
              </a:rPr>
              <a:t> 8-10 </a:t>
            </a:r>
            <a:r>
              <a:rPr lang="en-US" altLang="ru-RU" dirty="0" err="1">
                <a:cs typeface="Arial" panose="020B0604020202020204" pitchFamily="34" charset="0"/>
              </a:rPr>
              <a:t>gms</a:t>
            </a:r>
            <a:r>
              <a:rPr lang="en-US" altLang="ru-RU" dirty="0">
                <a:cs typeface="Arial" panose="020B0604020202020204" pitchFamily="34" charset="0"/>
              </a:rPr>
              <a:t> of stool</a:t>
            </a:r>
          </a:p>
        </p:txBody>
      </p:sp>
      <p:sp>
        <p:nvSpPr>
          <p:cNvPr id="122884" name="Slide Number Placeholder 3">
            <a:extLst>
              <a:ext uri="{FF2B5EF4-FFF2-40B4-BE49-F238E27FC236}">
                <a16:creationId xmlns:a16="http://schemas.microsoft.com/office/drawing/2014/main" xmlns="" id="{2F50EE88-0DEA-4DAA-8F75-024AFFCE5EA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FC9E3F2-1D3C-49B0-B185-74643DCB8B5F}" type="slidenum">
              <a:rPr lang="ar-SA" altLang="ru-RU"/>
              <a:pPr/>
              <a:t>55</a:t>
            </a:fld>
            <a:endParaRPr lang="en-US"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xmlns="" id="{6F819338-5EF8-4D99-9A60-C6E23A148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Rectangle 3">
            <a:extLst>
              <a:ext uri="{FF2B5EF4-FFF2-40B4-BE49-F238E27FC236}">
                <a16:creationId xmlns:a16="http://schemas.microsoft.com/office/drawing/2014/main" xmlns="" id="{371698F8-9582-4EED-A3A0-770063D21A1A}"/>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xmlns="" id="{0ECDACA5-E277-4F38-81A1-73EA9E00C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Rectangle 3">
            <a:extLst>
              <a:ext uri="{FF2B5EF4-FFF2-40B4-BE49-F238E27FC236}">
                <a16:creationId xmlns:a16="http://schemas.microsoft.com/office/drawing/2014/main" xmlns="" id="{348FF4F4-1DBB-4230-BC5B-B926BA91CE5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xmlns="" id="{B7E2CB32-E1E5-4477-8976-FAEA1C606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Rectangle 3">
            <a:extLst>
              <a:ext uri="{FF2B5EF4-FFF2-40B4-BE49-F238E27FC236}">
                <a16:creationId xmlns:a16="http://schemas.microsoft.com/office/drawing/2014/main" xmlns="" id="{8AFA2AA8-33AA-4799-ADFA-A4A5D59BE0E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xmlns="" id="{23B7A151-3805-4D20-922F-9798AB5D87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Rectangle 3">
            <a:extLst>
              <a:ext uri="{FF2B5EF4-FFF2-40B4-BE49-F238E27FC236}">
                <a16:creationId xmlns:a16="http://schemas.microsoft.com/office/drawing/2014/main" xmlns="" id="{B948ABF3-DED1-48D4-B2C7-FBC7F525FE7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determine the severity of SMA according to number</a:t>
            </a:r>
            <a:r>
              <a:rPr lang="en-US" baseline="0" dirty="0" smtClean="0"/>
              <a:t> of copies of SMN2 gene, more copies less severe.</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6</a:t>
            </a:fld>
            <a:endParaRPr lang="en-US" altLang="ru-RU"/>
          </a:p>
        </p:txBody>
      </p:sp>
    </p:spTree>
    <p:extLst>
      <p:ext uri="{BB962C8B-B14F-4D97-AF65-F5344CB8AC3E}">
        <p14:creationId xmlns="" xmlns:p14="http://schemas.microsoft.com/office/powerpoint/2010/main" val="1370873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xmlns="" id="{49493407-A4D7-4269-947F-0B2CF57788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Rectangle 3">
            <a:extLst>
              <a:ext uri="{FF2B5EF4-FFF2-40B4-BE49-F238E27FC236}">
                <a16:creationId xmlns:a16="http://schemas.microsoft.com/office/drawing/2014/main" xmlns="" id="{E80419D1-2BB7-4DC9-9BAB-C350602C78D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xmlns="" id="{9D29A7FB-0BEA-4FF7-825B-920E70B29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Rectangle 3">
            <a:extLst>
              <a:ext uri="{FF2B5EF4-FFF2-40B4-BE49-F238E27FC236}">
                <a16:creationId xmlns:a16="http://schemas.microsoft.com/office/drawing/2014/main" xmlns="" id="{04B149EC-CB6F-4D1D-8079-82B4AC5FDF8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xmlns="" id="{5C0B7CDB-F94B-425A-9417-2D379B340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a:extLst>
              <a:ext uri="{FF2B5EF4-FFF2-40B4-BE49-F238E27FC236}">
                <a16:creationId xmlns:a16="http://schemas.microsoft.com/office/drawing/2014/main" xmlns="" id="{3EE741CD-CED0-4AE0-93A3-C6CC5BDE65E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Head low position : foot of the bed elevated 20-25 degrees </a:t>
            </a:r>
          </a:p>
        </p:txBody>
      </p:sp>
      <p:sp>
        <p:nvSpPr>
          <p:cNvPr id="131076" name="Slide Number Placeholder 3">
            <a:extLst>
              <a:ext uri="{FF2B5EF4-FFF2-40B4-BE49-F238E27FC236}">
                <a16:creationId xmlns:a16="http://schemas.microsoft.com/office/drawing/2014/main" xmlns="" id="{438907BA-2BCF-49DE-B2B8-15BF1ED7F41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65FAC11-FD81-4D81-8AD2-F0C3A816A441}" type="slidenum">
              <a:rPr lang="ar-SA" altLang="ru-RU"/>
              <a:pPr/>
              <a:t>62</a:t>
            </a:fld>
            <a:endParaRPr lang="en-US"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xmlns="" id="{9262F58C-9085-4C8F-BEBA-6B72D3867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9" name="Notes Placeholder 2">
            <a:extLst>
              <a:ext uri="{FF2B5EF4-FFF2-40B4-BE49-F238E27FC236}">
                <a16:creationId xmlns:a16="http://schemas.microsoft.com/office/drawing/2014/main" xmlns="" id="{8C146627-6500-4A0F-83E5-29A7A69E321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Melena </a:t>
            </a:r>
            <a:r>
              <a:rPr lang="en-US" altLang="ru-RU">
                <a:cs typeface="Arial" panose="020B0604020202020204" pitchFamily="34" charset="0"/>
                <a:sym typeface="Wingdings" panose="05000000000000000000" pitchFamily="2" charset="2"/>
              </a:rPr>
              <a:t> from multiple intestinal erosions </a:t>
            </a:r>
          </a:p>
          <a:p>
            <a:pPr eaLnBrk="1" hangingPunct="1">
              <a:spcBef>
                <a:spcPct val="0"/>
              </a:spcBef>
            </a:pPr>
            <a:r>
              <a:rPr lang="en-US" altLang="ru-RU">
                <a:cs typeface="Arial" panose="020B0604020202020204" pitchFamily="34" charset="0"/>
                <a:sym typeface="Wingdings" panose="05000000000000000000" pitchFamily="2" charset="2"/>
              </a:rPr>
              <a:t>Hypertension …. Due to injury to vasoregulatory centers in the medulla </a:t>
            </a:r>
            <a:endParaRPr lang="en-US" altLang="ru-RU">
              <a:cs typeface="Arial" panose="020B0604020202020204" pitchFamily="34" charset="0"/>
            </a:endParaRPr>
          </a:p>
        </p:txBody>
      </p:sp>
      <p:sp>
        <p:nvSpPr>
          <p:cNvPr id="132100" name="Slide Number Placeholder 3">
            <a:extLst>
              <a:ext uri="{FF2B5EF4-FFF2-40B4-BE49-F238E27FC236}">
                <a16:creationId xmlns:a16="http://schemas.microsoft.com/office/drawing/2014/main" xmlns="" id="{7C0763BA-7AC1-422A-8FA5-117B28A9143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6F113D3-3896-47DA-9D70-DF7C0BCFE5C1}" type="slidenum">
              <a:rPr lang="ar-SA" altLang="ru-RU"/>
              <a:pPr/>
              <a:t>63</a:t>
            </a:fld>
            <a:endParaRPr lang="en-US"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xmlns="" id="{00710118-613D-405F-892D-18660E842B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Rectangle 3">
            <a:extLst>
              <a:ext uri="{FF2B5EF4-FFF2-40B4-BE49-F238E27FC236}">
                <a16:creationId xmlns:a16="http://schemas.microsoft.com/office/drawing/2014/main" xmlns="" id="{0D264994-7117-4898-A66A-803CD9C0966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xmlns="" id="{0548AE43-BBA5-48E9-ABD2-565821A455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Rectangle 3">
            <a:extLst>
              <a:ext uri="{FF2B5EF4-FFF2-40B4-BE49-F238E27FC236}">
                <a16:creationId xmlns:a16="http://schemas.microsoft.com/office/drawing/2014/main" xmlns="" id="{70117B6C-E3E0-4258-8948-191AEF627008}"/>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xmlns="" id="{6D8B905C-3BE0-4A74-89F6-F1CC110E41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Rectangle 3">
            <a:extLst>
              <a:ext uri="{FF2B5EF4-FFF2-40B4-BE49-F238E27FC236}">
                <a16:creationId xmlns:a16="http://schemas.microsoft.com/office/drawing/2014/main" xmlns="" id="{3BF934FA-FF63-4E32-A1A6-59BF1DBEECB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xmlns="" id="{02111531-4ECC-41AC-9B3B-02EA38E08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Rectangle 3">
            <a:extLst>
              <a:ext uri="{FF2B5EF4-FFF2-40B4-BE49-F238E27FC236}">
                <a16:creationId xmlns:a16="http://schemas.microsoft.com/office/drawing/2014/main" xmlns="" id="{3C4D4D94-9EFD-48AF-8138-5D4121E674B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ru-RU" b="1" dirty="0" smtClean="0">
                <a:cs typeface="Arial" panose="020B0604020202020204" pitchFamily="34" charset="0"/>
              </a:rPr>
              <a:t>Fever and constitutional symptoms are </a:t>
            </a:r>
            <a:r>
              <a:rPr lang="en-US" altLang="ru-RU" b="1" dirty="0" smtClean="0">
                <a:solidFill>
                  <a:srgbClr val="0070C0"/>
                </a:solidFill>
                <a:cs typeface="Arial" panose="020B0604020202020204" pitchFamily="34" charset="0"/>
              </a:rPr>
              <a:t>absent</a:t>
            </a:r>
            <a:r>
              <a:rPr lang="en-US" altLang="ru-RU" b="1" dirty="0" smtClean="0">
                <a:cs typeface="Arial" panose="020B0604020202020204" pitchFamily="34" charset="0"/>
              </a:rPr>
              <a:t> (if present re-consider the </a:t>
            </a:r>
            <a:r>
              <a:rPr lang="en-US" altLang="ru-RU" b="1" dirty="0" err="1" smtClean="0">
                <a:cs typeface="Arial" panose="020B0604020202020204" pitchFamily="34" charset="0"/>
              </a:rPr>
              <a:t>D</a:t>
            </a:r>
            <a:r>
              <a:rPr lang="en-US" altLang="ru-RU" b="1" baseline="-25000" dirty="0" err="1" smtClean="0">
                <a:cs typeface="Arial" panose="020B0604020202020204" pitchFamily="34" charset="0"/>
              </a:rPr>
              <a:t>x</a:t>
            </a:r>
            <a:r>
              <a:rPr lang="en-US" altLang="ru-RU" b="1" dirty="0" smtClean="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E7F1046C-1B4C-4FCA-8BC2-CDCCB7222263}" type="slidenum">
              <a:rPr lang="en-US" smtClean="0"/>
              <a:pPr/>
              <a:t>72</a:t>
            </a:fld>
            <a:endParaRPr lang="en-US"/>
          </a:p>
        </p:txBody>
      </p:sp>
    </p:spTree>
    <p:extLst>
      <p:ext uri="{BB962C8B-B14F-4D97-AF65-F5344CB8AC3E}">
        <p14:creationId xmlns="" xmlns:p14="http://schemas.microsoft.com/office/powerpoint/2010/main" val="3919681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 xmlns:a16="http://schemas.microsoft.com/office/drawing/2014/main" id="{323213D7-FFDD-4F97-936E-F7B9EE849D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6435" name="Rectangle 3">
            <a:extLst>
              <a:ext uri="{FF2B5EF4-FFF2-40B4-BE49-F238E27FC236}">
                <a16:creationId xmlns="" xmlns:a16="http://schemas.microsoft.com/office/drawing/2014/main" id="{8A7CCF9A-1AC5-4AA7-80DF-50775060DDA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extLst>
      <p:ext uri="{BB962C8B-B14F-4D97-AF65-F5344CB8AC3E}">
        <p14:creationId xmlns="" xmlns:p14="http://schemas.microsoft.com/office/powerpoint/2010/main" val="222752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Prenatal have decreased</a:t>
            </a:r>
            <a:r>
              <a:rPr lang="en-US" baseline="0" dirty="0" smtClean="0"/>
              <a:t> fetal movement.</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8</a:t>
            </a:fld>
            <a:endParaRPr lang="en-US" altLang="ru-RU"/>
          </a:p>
        </p:txBody>
      </p:sp>
    </p:spTree>
    <p:extLst>
      <p:ext uri="{BB962C8B-B14F-4D97-AF65-F5344CB8AC3E}">
        <p14:creationId xmlns="" xmlns:p14="http://schemas.microsoft.com/office/powerpoint/2010/main" val="15988160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 xmlns:a16="http://schemas.microsoft.com/office/drawing/2014/main" id="{E438CD7C-D848-43EF-A357-66948B838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Notes Placeholder 2">
            <a:extLst>
              <a:ext uri="{FF2B5EF4-FFF2-40B4-BE49-F238E27FC236}">
                <a16:creationId xmlns="" xmlns:a16="http://schemas.microsoft.com/office/drawing/2014/main" id="{302EC2AD-C2E5-4563-BC48-9FF7B1D6A37B}"/>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The mother may had ulcrative colitis and treated with prednisolone</a:t>
            </a:r>
          </a:p>
        </p:txBody>
      </p:sp>
      <p:sp>
        <p:nvSpPr>
          <p:cNvPr id="149508" name="Slide Number Placeholder 3">
            <a:extLst>
              <a:ext uri="{FF2B5EF4-FFF2-40B4-BE49-F238E27FC236}">
                <a16:creationId xmlns="" xmlns:a16="http://schemas.microsoft.com/office/drawing/2014/main" id="{C347DB96-E53E-4C58-B4F8-2F482EF993A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6E9C8F3-D5E7-49B8-B3E2-B2D011DF32E0}" type="slidenum">
              <a:rPr lang="ar-SA" altLang="ru-RU"/>
              <a:pPr/>
              <a:t>76</a:t>
            </a:fld>
            <a:endParaRPr lang="en-US" altLang="ru-RU"/>
          </a:p>
        </p:txBody>
      </p:sp>
    </p:spTree>
    <p:extLst>
      <p:ext uri="{BB962C8B-B14F-4D97-AF65-F5344CB8AC3E}">
        <p14:creationId xmlns="" xmlns:p14="http://schemas.microsoft.com/office/powerpoint/2010/main" val="2846253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 xmlns:a16="http://schemas.microsoft.com/office/drawing/2014/main" id="{F4CCC7C6-0F47-4A73-89B3-FE1AAEC61F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0531" name="Rectangle 3">
            <a:extLst>
              <a:ext uri="{FF2B5EF4-FFF2-40B4-BE49-F238E27FC236}">
                <a16:creationId xmlns="" xmlns:a16="http://schemas.microsoft.com/office/drawing/2014/main" id="{FF93BD76-A79B-4C67-BAA5-12901D84720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extLst>
      <p:ext uri="{BB962C8B-B14F-4D97-AF65-F5344CB8AC3E}">
        <p14:creationId xmlns="" xmlns:p14="http://schemas.microsoft.com/office/powerpoint/2010/main" val="538914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 xmlns:a16="http://schemas.microsoft.com/office/drawing/2014/main" id="{EE56E8A1-0D34-4C88-AE05-566ED9CCE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2579" name="Rectangle 3">
            <a:extLst>
              <a:ext uri="{FF2B5EF4-FFF2-40B4-BE49-F238E27FC236}">
                <a16:creationId xmlns="" xmlns:a16="http://schemas.microsoft.com/office/drawing/2014/main" id="{6F8C6260-BC22-42F6-9781-FDD3DFC2D6D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extLst>
      <p:ext uri="{BB962C8B-B14F-4D97-AF65-F5344CB8AC3E}">
        <p14:creationId xmlns="" xmlns:p14="http://schemas.microsoft.com/office/powerpoint/2010/main" val="342837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Breathing difficulty due to respiratory muscles weakness, poor suckling (causing poor feeding) and poor swallowing of their own secretions which may cause aspiration.</a:t>
            </a:r>
            <a:endParaRPr lang="en-US" dirty="0" smtClean="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9</a:t>
            </a:fld>
            <a:endParaRPr lang="en-US" altLang="ru-RU"/>
          </a:p>
        </p:txBody>
      </p:sp>
    </p:spTree>
    <p:extLst>
      <p:ext uri="{BB962C8B-B14F-4D97-AF65-F5344CB8AC3E}">
        <p14:creationId xmlns="" xmlns:p14="http://schemas.microsoft.com/office/powerpoint/2010/main" val="105059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Scoliosis due</a:t>
            </a:r>
            <a:r>
              <a:rPr lang="en-US" baseline="0" dirty="0" smtClean="0"/>
              <a:t> to</a:t>
            </a:r>
            <a:r>
              <a:rPr lang="en-US" dirty="0" smtClean="0"/>
              <a:t> poor</a:t>
            </a:r>
            <a:r>
              <a:rPr lang="en-US" baseline="0" dirty="0" smtClean="0"/>
              <a:t> muscle support of spine </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10</a:t>
            </a:fld>
            <a:endParaRPr lang="en-US" altLang="ru-RU"/>
          </a:p>
        </p:txBody>
      </p:sp>
    </p:spTree>
    <p:extLst>
      <p:ext uri="{BB962C8B-B14F-4D97-AF65-F5344CB8AC3E}">
        <p14:creationId xmlns="" xmlns:p14="http://schemas.microsoft.com/office/powerpoint/2010/main" val="324822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16</a:t>
            </a:fld>
            <a:endParaRPr lang="en-US" altLang="ru-RU"/>
          </a:p>
        </p:txBody>
      </p:sp>
    </p:spTree>
    <p:extLst>
      <p:ext uri="{BB962C8B-B14F-4D97-AF65-F5344CB8AC3E}">
        <p14:creationId xmlns="" xmlns:p14="http://schemas.microsoft.com/office/powerpoint/2010/main" val="6548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Onasemnogene</a:t>
            </a:r>
            <a:r>
              <a:rPr lang="en-US" dirty="0" smtClean="0"/>
              <a:t> </a:t>
            </a:r>
            <a:r>
              <a:rPr lang="en-US" dirty="0" err="1" smtClean="0"/>
              <a:t>abeparvovec</a:t>
            </a:r>
            <a:endParaRPr lang="en-US" dirty="0"/>
          </a:p>
        </p:txBody>
      </p:sp>
      <p:sp>
        <p:nvSpPr>
          <p:cNvPr id="4" name="Slide Number Placeholder 3"/>
          <p:cNvSpPr>
            <a:spLocks noGrp="1"/>
          </p:cNvSpPr>
          <p:nvPr>
            <p:ph type="sldNum" sz="quarter" idx="10"/>
          </p:nvPr>
        </p:nvSpPr>
        <p:spPr/>
        <p:txBody>
          <a:bodyPr/>
          <a:lstStyle/>
          <a:p>
            <a:fld id="{8CE113E8-D406-498B-8FD5-07817BD3BDA4}" type="slidenum">
              <a:rPr lang="ar-SA" altLang="ru-RU" smtClean="0"/>
              <a:pPr/>
              <a:t>17</a:t>
            </a:fld>
            <a:endParaRPr lang="en-US" altLang="ru-RU"/>
          </a:p>
        </p:txBody>
      </p:sp>
    </p:spTree>
    <p:extLst>
      <p:ext uri="{BB962C8B-B14F-4D97-AF65-F5344CB8AC3E}">
        <p14:creationId xmlns="" xmlns:p14="http://schemas.microsoft.com/office/powerpoint/2010/main" val="405976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396345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34863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74470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418375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86156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350851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95326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188502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148387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01BFF-6733-4434-8C8D-8CD2E701FBFE}"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259699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A01BFF-6733-4434-8C8D-8CD2E701FBFE}"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209301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A01BFF-6733-4434-8C8D-8CD2E701FBFE}" type="datetimeFigureOut">
              <a:rPr lang="en-US" smtClean="0"/>
              <a:pPr/>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283658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A01BFF-6733-4434-8C8D-8CD2E701FBFE}" type="datetimeFigureOut">
              <a:rPr lang="en-US" smtClean="0"/>
              <a:pPr/>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4998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BFF-6733-4434-8C8D-8CD2E701FBFE}" type="datetimeFigureOut">
              <a:rPr lang="en-US" smtClean="0"/>
              <a:pPr/>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128812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01BFF-6733-4434-8C8D-8CD2E701FBFE}"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366249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01BFF-6733-4434-8C8D-8CD2E701FBFE}"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223324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01BFF-6733-4434-8C8D-8CD2E701FBFE}" type="datetimeFigureOut">
              <a:rPr lang="en-US" smtClean="0"/>
              <a:pPr/>
              <a:t>4/14/2022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9ED916-0537-4D93-BCB9-C393B127F0BD}" type="slidenum">
              <a:rPr lang="en-US" smtClean="0"/>
              <a:pPr/>
              <a:t>‹#›</a:t>
            </a:fld>
            <a:endParaRPr lang="en-US"/>
          </a:p>
        </p:txBody>
      </p:sp>
    </p:spTree>
    <p:extLst>
      <p:ext uri="{BB962C8B-B14F-4D97-AF65-F5344CB8AC3E}">
        <p14:creationId xmlns="" xmlns:p14="http://schemas.microsoft.com/office/powerpoint/2010/main" val="1662017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Extremity" TargetMode="External"/><Relationship Id="rId2" Type="http://schemas.openxmlformats.org/officeDocument/2006/relationships/hyperlink" Target="http://en.wikipedia.org/wiki/Areflexia"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en.wikipedia.org/wiki/Poor_muscle_tone" TargetMode="External"/><Relationship Id="rId4" Type="http://schemas.openxmlformats.org/officeDocument/2006/relationships/hyperlink" Target="http://en.wikipedia.org/wiki/Muscle_weaknes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Arthrogryposis" TargetMode="External"/><Relationship Id="rId3" Type="http://schemas.openxmlformats.org/officeDocument/2006/relationships/hyperlink" Target="http://en.wikipedia.org/wiki/Cough" TargetMode="External"/><Relationship Id="rId7" Type="http://schemas.openxmlformats.org/officeDocument/2006/relationships/hyperlink" Target="http://en.wikipedia.org/wiki/Poor_feeding" TargetMode="External"/><Relationship Id="rId2" Type="http://schemas.openxmlformats.org/officeDocument/2006/relationships/hyperlink" Target="http://en.wikipedia.org/wiki/Pulmonary" TargetMode="External"/><Relationship Id="rId1" Type="http://schemas.openxmlformats.org/officeDocument/2006/relationships/slideLayout" Target="../slideLayouts/slideLayout2.xml"/><Relationship Id="rId6" Type="http://schemas.openxmlformats.org/officeDocument/2006/relationships/hyperlink" Target="http://en.wikipedia.org/wiki/Fasciculations" TargetMode="External"/><Relationship Id="rId5" Type="http://schemas.openxmlformats.org/officeDocument/2006/relationships/hyperlink" Target="http://en.wikipedia.org/wiki/Labored_breathing" TargetMode="External"/><Relationship Id="rId4" Type="http://schemas.openxmlformats.org/officeDocument/2006/relationships/hyperlink" Target="http://en.wikipedia.org/wiki/Secre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osmosis.org/learn/GI/GU:_Other_ways_of_providing_fluids_and_nutrition" TargetMode="External"/><Relationship Id="rId2" Type="http://schemas.openxmlformats.org/officeDocument/2006/relationships/hyperlink" Target="https://www.osmosis.org/learn/Risk_Factors_for_Periodontitis" TargetMode="External"/><Relationship Id="rId1" Type="http://schemas.openxmlformats.org/officeDocument/2006/relationships/slideLayout" Target="../slideLayouts/slideLayout2.xml"/><Relationship Id="rId4" Type="http://schemas.openxmlformats.org/officeDocument/2006/relationships/hyperlink" Target="https://www.osmosis.org/learn/Rupture_of_diaphragm:_Nurs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Transverse_myelitis_MRI.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en.m.wikipedia.org/wiki/Cervical_vertebra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en.m.wikipedia.org/wiki/Thoracic_diaphrag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en.wikipedia.org/wiki/Mutation" TargetMode="External"/><Relationship Id="rId7" Type="http://schemas.openxmlformats.org/officeDocument/2006/relationships/hyperlink" Target="http://en.wikipedia.org/w/index.php?title=File:Autosomal_recessive_-_en.svg&amp;page=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en.wikipedia.org/wiki/Point_mutations" TargetMode="External"/><Relationship Id="rId5" Type="http://schemas.openxmlformats.org/officeDocument/2006/relationships/hyperlink" Target="http://en.wikipedia.org/wiki/Exon" TargetMode="External"/><Relationship Id="rId4" Type="http://schemas.openxmlformats.org/officeDocument/2006/relationships/hyperlink" Target="http://en.wikipedia.org/wiki/Deletion_(genetic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en.m.wikipedia.org/wiki/Urinary_tract_infection" TargetMode="External"/><Relationship Id="rId3" Type="http://schemas.openxmlformats.org/officeDocument/2006/relationships/hyperlink" Target="https://en.m.wikipedia.org/wiki/Lungs" TargetMode="External"/><Relationship Id="rId7" Type="http://schemas.openxmlformats.org/officeDocument/2006/relationships/hyperlink" Target="https://en.m.wikipedia.org/wiki/Aspiration_pneumonia" TargetMode="External"/><Relationship Id="rId12" Type="http://schemas.openxmlformats.org/officeDocument/2006/relationships/hyperlink" Target="https://en.m.wikipedia.org/wiki/Cor_pulmonale"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en.m.wikipedia.org/wiki/Pulmonary_edema" TargetMode="External"/><Relationship Id="rId11" Type="http://schemas.openxmlformats.org/officeDocument/2006/relationships/hyperlink" Target="https://en.m.wikipedia.org/wiki/Myocarditis" TargetMode="External"/><Relationship Id="rId5" Type="http://schemas.openxmlformats.org/officeDocument/2006/relationships/hyperlink" Target="https://en.m.wikipedia.org/wiki/Heart" TargetMode="External"/><Relationship Id="rId10" Type="http://schemas.openxmlformats.org/officeDocument/2006/relationships/hyperlink" Target="https://en.m.wikipedia.org/wiki/Paralytic_ileus" TargetMode="External"/><Relationship Id="rId4" Type="http://schemas.openxmlformats.org/officeDocument/2006/relationships/hyperlink" Target="https://en.m.wikipedia.org/wiki/Kidney" TargetMode="External"/><Relationship Id="rId9" Type="http://schemas.openxmlformats.org/officeDocument/2006/relationships/hyperlink" Target="https://en.m.wikipedia.org/wiki/Kidney_stone"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68530" y="1672292"/>
            <a:ext cx="6615206" cy="2671109"/>
          </a:xfrm>
        </p:spPr>
        <p:txBody>
          <a:bodyPr/>
          <a:lstStyle/>
          <a:p>
            <a:pPr algn="ctr"/>
            <a:r>
              <a:rPr lang="en-US" b="1" dirty="0"/>
              <a:t>Acute Flaccid </a:t>
            </a:r>
            <a:r>
              <a:rPr lang="en-US" b="1" dirty="0" smtClean="0"/>
              <a:t>Paralysis</a:t>
            </a:r>
            <a:r>
              <a:rPr lang="en-US" b="1" dirty="0"/>
              <a:t/>
            </a:r>
            <a:br>
              <a:rPr lang="en-US" b="1" dirty="0"/>
            </a:br>
            <a:endParaRPr lang="en-US" b="1" dirty="0">
              <a:solidFill>
                <a:schemeClr val="tx1"/>
              </a:solidFill>
            </a:endParaRPr>
          </a:p>
        </p:txBody>
      </p:sp>
      <p:sp>
        <p:nvSpPr>
          <p:cNvPr id="2" name="TextBox 1"/>
          <p:cNvSpPr txBox="1"/>
          <p:nvPr/>
        </p:nvSpPr>
        <p:spPr>
          <a:xfrm>
            <a:off x="2046514" y="4717143"/>
            <a:ext cx="4818743" cy="1477328"/>
          </a:xfrm>
          <a:prstGeom prst="rect">
            <a:avLst/>
          </a:prstGeom>
          <a:noFill/>
        </p:spPr>
        <p:txBody>
          <a:bodyPr wrap="square" rtlCol="0">
            <a:spAutoFit/>
          </a:bodyPr>
          <a:lstStyle/>
          <a:p>
            <a:r>
              <a:rPr lang="en-US" dirty="0" err="1" smtClean="0"/>
              <a:t>Psented</a:t>
            </a:r>
            <a:r>
              <a:rPr lang="en-US" dirty="0" smtClean="0"/>
              <a:t> by :</a:t>
            </a:r>
          </a:p>
          <a:p>
            <a:r>
              <a:rPr lang="en-US" dirty="0" smtClean="0"/>
              <a:t>Zain Al-Amr</a:t>
            </a:r>
          </a:p>
          <a:p>
            <a:r>
              <a:rPr lang="en-US" dirty="0" smtClean="0"/>
              <a:t>Mays </a:t>
            </a:r>
            <a:r>
              <a:rPr lang="en-US" dirty="0" err="1" smtClean="0"/>
              <a:t>Madanat</a:t>
            </a:r>
            <a:endParaRPr lang="en-US" dirty="0" smtClean="0"/>
          </a:p>
          <a:p>
            <a:r>
              <a:rPr lang="en-US" dirty="0" err="1" smtClean="0"/>
              <a:t>Yumna</a:t>
            </a:r>
            <a:r>
              <a:rPr lang="en-US" dirty="0" smtClean="0"/>
              <a:t> Al-</a:t>
            </a:r>
            <a:r>
              <a:rPr lang="en-US" dirty="0" err="1" smtClean="0"/>
              <a:t>tawarah</a:t>
            </a:r>
            <a:endParaRPr lang="en-US" dirty="0" smtClean="0"/>
          </a:p>
          <a:p>
            <a:r>
              <a:rPr lang="en-US" dirty="0" err="1" smtClean="0"/>
              <a:t>Amneh</a:t>
            </a:r>
            <a:r>
              <a:rPr lang="en-US" dirty="0" smtClean="0"/>
              <a:t> Abu Ali </a:t>
            </a:r>
            <a:endParaRPr lang="en-US" dirty="0"/>
          </a:p>
        </p:txBody>
      </p:sp>
      <p:sp>
        <p:nvSpPr>
          <p:cNvPr id="3" name="TextBox 2"/>
          <p:cNvSpPr txBox="1"/>
          <p:nvPr/>
        </p:nvSpPr>
        <p:spPr>
          <a:xfrm>
            <a:off x="2046514" y="4267200"/>
            <a:ext cx="3882572" cy="369332"/>
          </a:xfrm>
          <a:prstGeom prst="rect">
            <a:avLst/>
          </a:prstGeom>
          <a:noFill/>
        </p:spPr>
        <p:txBody>
          <a:bodyPr wrap="square" rtlCol="0">
            <a:spAutoFit/>
          </a:bodyPr>
          <a:lstStyle/>
          <a:p>
            <a:r>
              <a:rPr lang="en-US" dirty="0" smtClean="0"/>
              <a:t>Supervised by : Dr. Omar </a:t>
            </a:r>
            <a:r>
              <a:rPr lang="en-US" dirty="0" err="1"/>
              <a:t>N</a:t>
            </a:r>
            <a:r>
              <a:rPr lang="en-US" dirty="0" err="1" smtClean="0"/>
              <a:t>afi</a:t>
            </a:r>
            <a:r>
              <a:rPr lang="en-US" dirty="0" smtClean="0"/>
              <a:t> </a:t>
            </a:r>
            <a:endParaRPr lang="en-US" dirty="0"/>
          </a:p>
        </p:txBody>
      </p:sp>
    </p:spTree>
    <p:extLst>
      <p:ext uri="{BB962C8B-B14F-4D97-AF65-F5344CB8AC3E}">
        <p14:creationId xmlns="" xmlns:p14="http://schemas.microsoft.com/office/powerpoint/2010/main" val="67892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Some children also develop scoliosis or other skeletal&#10;abnormalities.&#10;• Affected children never sit or stand and the va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143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991721"/>
            <a:ext cx="6447501" cy="990600"/>
          </a:xfrm>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1951320" y="2054111"/>
            <a:ext cx="5200275" cy="3765105"/>
          </a:xfrm>
        </p:spPr>
        <p:txBody>
          <a:bodyPr>
            <a:noAutofit/>
          </a:bodyPr>
          <a:lstStyle/>
          <a:p>
            <a:pPr>
              <a:defRPr/>
            </a:pPr>
            <a:r>
              <a:rPr lang="en-US" sz="1500" b="1" dirty="0">
                <a:latin typeface="Arial" panose="020B0604020202020204" pitchFamily="34" charset="0"/>
                <a:cs typeface="Arial" panose="020B0604020202020204" pitchFamily="34" charset="0"/>
              </a:rPr>
              <a:t>The symptoms vary greatly depending on the SMA type involved, the stage of the disease and individual factors and commonly include:</a:t>
            </a:r>
          </a:p>
          <a:p>
            <a:pPr>
              <a:defRPr/>
            </a:pPr>
            <a:r>
              <a:rPr lang="en-US" sz="1500" b="1" u="sng" dirty="0" err="1">
                <a:latin typeface="Arial" panose="020B0604020202020204" pitchFamily="34" charset="0"/>
                <a:cs typeface="Arial" panose="020B0604020202020204" pitchFamily="34" charset="0"/>
                <a:hlinkClick r:id="rId2" tooltip="Areflexia"/>
              </a:rPr>
              <a:t>Areflexia</a:t>
            </a:r>
            <a:r>
              <a:rPr lang="en-US" sz="1500" b="1" dirty="0">
                <a:latin typeface="Arial" panose="020B0604020202020204" pitchFamily="34" charset="0"/>
                <a:cs typeface="Arial" panose="020B0604020202020204" pitchFamily="34" charset="0"/>
              </a:rPr>
              <a:t>, particularly in </a:t>
            </a:r>
            <a:r>
              <a:rPr lang="en-US" sz="1500" b="1" u="sng" dirty="0">
                <a:latin typeface="Arial" panose="020B0604020202020204" pitchFamily="34" charset="0"/>
                <a:cs typeface="Arial" panose="020B0604020202020204" pitchFamily="34" charset="0"/>
                <a:hlinkClick r:id="rId3" tooltip="Extremity"/>
              </a:rPr>
              <a:t>extremities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Overall </a:t>
            </a:r>
            <a:r>
              <a:rPr lang="en-US" sz="1500" b="1" u="sng" dirty="0">
                <a:latin typeface="Arial" panose="020B0604020202020204" pitchFamily="34" charset="0"/>
                <a:cs typeface="Arial" panose="020B0604020202020204" pitchFamily="34" charset="0"/>
                <a:hlinkClick r:id="rId4" tooltip="Muscle weakness"/>
              </a:rPr>
              <a:t>muscle weakness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hlinkClick r:id="rId5" tooltip="Poor muscle tone"/>
              </a:rPr>
              <a:t>poor muscle tone</a:t>
            </a:r>
            <a:r>
              <a:rPr lang="en-US" sz="1500" b="1" dirty="0">
                <a:latin typeface="Arial" panose="020B0604020202020204" pitchFamily="34" charset="0"/>
                <a:cs typeface="Arial" panose="020B0604020202020204" pitchFamily="34" charset="0"/>
              </a:rPr>
              <a:t>, limpness or a tendency to flop (the "floppy baby" syndrome).</a:t>
            </a:r>
          </a:p>
          <a:p>
            <a:pPr>
              <a:defRPr/>
            </a:pPr>
            <a:r>
              <a:rPr lang="en-US" sz="1500" b="1" dirty="0">
                <a:latin typeface="Arial" panose="020B0604020202020204" pitchFamily="34" charset="0"/>
                <a:cs typeface="Arial" panose="020B0604020202020204" pitchFamily="34" charset="0"/>
              </a:rPr>
              <a:t>In infants: adopting of a </a:t>
            </a:r>
            <a:r>
              <a:rPr lang="en-US" sz="1500" b="1" dirty="0">
                <a:solidFill>
                  <a:schemeClr val="accent1"/>
                </a:solidFill>
                <a:latin typeface="Arial" panose="020B0604020202020204" pitchFamily="34" charset="0"/>
                <a:cs typeface="Arial" panose="020B0604020202020204" pitchFamily="34" charset="0"/>
              </a:rPr>
              <a:t>frog-leg position when sitting</a:t>
            </a:r>
            <a:r>
              <a:rPr lang="en-US" sz="1500" b="1" dirty="0">
                <a:latin typeface="Arial" panose="020B0604020202020204" pitchFamily="34" charset="0"/>
                <a:cs typeface="Arial" panose="020B0604020202020204" pitchFamily="34" charset="0"/>
              </a:rPr>
              <a:t> (hips abducted and knees flexed) due to severe </a:t>
            </a:r>
            <a:r>
              <a:rPr lang="en-US" sz="1500" b="1" dirty="0" err="1">
                <a:latin typeface="Arial" panose="020B0604020202020204" pitchFamily="34" charset="0"/>
                <a:cs typeface="Arial" panose="020B0604020202020204" pitchFamily="34" charset="0"/>
              </a:rPr>
              <a:t>hypotonia</a:t>
            </a:r>
            <a:r>
              <a:rPr lang="en-US" sz="1500" b="1" dirty="0">
                <a:latin typeface="Arial" panose="020B0604020202020204" pitchFamily="34" charset="0"/>
                <a:cs typeface="Arial" panose="020B0604020202020204" pitchFamily="34" charset="0"/>
              </a:rPr>
              <a:t>.</a:t>
            </a:r>
          </a:p>
          <a:p>
            <a:pPr>
              <a:defRPr/>
            </a:pPr>
            <a:r>
              <a:rPr lang="en-US" sz="1500" b="1" dirty="0">
                <a:latin typeface="Arial" panose="020B0604020202020204" pitchFamily="34" charset="0"/>
                <a:cs typeface="Arial" panose="020B0604020202020204" pitchFamily="34" charset="0"/>
              </a:rPr>
              <a:t>Difficulty achieving developmental milestones, </a:t>
            </a:r>
            <a:r>
              <a:rPr lang="en-US" sz="1500" b="1" dirty="0">
                <a:solidFill>
                  <a:schemeClr val="accent1"/>
                </a:solidFill>
                <a:latin typeface="Arial" panose="020B0604020202020204" pitchFamily="34" charset="0"/>
                <a:cs typeface="Arial" panose="020B0604020202020204" pitchFamily="34" charset="0"/>
              </a:rPr>
              <a:t>difficulty sitting/standing/walking.</a:t>
            </a:r>
          </a:p>
          <a:p>
            <a:pPr marL="0" indent="0">
              <a:buNone/>
              <a:defRPr/>
            </a:pPr>
            <a:endParaRPr lang="ar-JO" sz="15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74720" y="2054110"/>
            <a:ext cx="3393281" cy="3946640"/>
          </a:xfrm>
          <a:prstGeom prst="rect">
            <a:avLst/>
          </a:prstGeom>
        </p:spPr>
      </p:pic>
    </p:spTree>
    <p:extLst>
      <p:ext uri="{BB962C8B-B14F-4D97-AF65-F5344CB8AC3E}">
        <p14:creationId xmlns="" xmlns:p14="http://schemas.microsoft.com/office/powerpoint/2010/main" val="1011448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1961404" y="2023854"/>
            <a:ext cx="6447501" cy="3412120"/>
          </a:xfrm>
        </p:spPr>
        <p:txBody>
          <a:bodyPr>
            <a:noAutofit/>
          </a:bodyPr>
          <a:lstStyle/>
          <a:p>
            <a:pPr>
              <a:defRPr/>
            </a:pPr>
            <a:r>
              <a:rPr lang="en-US" sz="1500" b="1" dirty="0">
                <a:latin typeface="Arial" panose="020B0604020202020204" pitchFamily="34" charset="0"/>
                <a:cs typeface="Arial" panose="020B0604020202020204" pitchFamily="34" charset="0"/>
              </a:rPr>
              <a:t>Loss of strength of the </a:t>
            </a:r>
            <a:r>
              <a:rPr lang="en-US" sz="1500" b="1" u="sng" dirty="0">
                <a:latin typeface="Arial" panose="020B0604020202020204" pitchFamily="34" charset="0"/>
                <a:cs typeface="Arial" panose="020B0604020202020204" pitchFamily="34" charset="0"/>
                <a:hlinkClick r:id="rId2" tooltip="Pulmonary"/>
              </a:rPr>
              <a:t>pulmonary</a:t>
            </a:r>
            <a:r>
              <a:rPr lang="en-US" sz="1500" b="1" dirty="0">
                <a:latin typeface="Arial" panose="020B0604020202020204" pitchFamily="34" charset="0"/>
                <a:cs typeface="Arial" panose="020B0604020202020204" pitchFamily="34" charset="0"/>
              </a:rPr>
              <a:t> muscles: weak </a:t>
            </a:r>
            <a:r>
              <a:rPr lang="en-US" sz="1500" b="1" u="sng" dirty="0">
                <a:latin typeface="Arial" panose="020B0604020202020204" pitchFamily="34" charset="0"/>
                <a:cs typeface="Arial" panose="020B0604020202020204" pitchFamily="34" charset="0"/>
                <a:hlinkClick r:id="rId3" tooltip="Cough"/>
              </a:rPr>
              <a:t>cough</a:t>
            </a:r>
            <a:r>
              <a:rPr lang="en-US" sz="1500" b="1" dirty="0">
                <a:latin typeface="Arial" panose="020B0604020202020204" pitchFamily="34" charset="0"/>
                <a:cs typeface="Arial" panose="020B0604020202020204" pitchFamily="34" charset="0"/>
              </a:rPr>
              <a:t>, weak cry (infants), accumulation of </a:t>
            </a:r>
            <a:r>
              <a:rPr lang="en-US" sz="1500" b="1" u="sng" dirty="0">
                <a:latin typeface="Arial" panose="020B0604020202020204" pitchFamily="34" charset="0"/>
                <a:cs typeface="Arial" panose="020B0604020202020204" pitchFamily="34" charset="0"/>
                <a:hlinkClick r:id="rId4" tooltip="Secretion"/>
              </a:rPr>
              <a:t>secretions</a:t>
            </a:r>
            <a:r>
              <a:rPr lang="en-US" sz="1500" b="1" dirty="0">
                <a:latin typeface="Arial" panose="020B0604020202020204" pitchFamily="34" charset="0"/>
                <a:cs typeface="Arial" panose="020B0604020202020204" pitchFamily="34" charset="0"/>
              </a:rPr>
              <a:t> in the lungs or throat, </a:t>
            </a:r>
            <a:r>
              <a:rPr lang="en-US" sz="1500" b="1" u="sng" dirty="0">
                <a:latin typeface="Arial" panose="020B0604020202020204" pitchFamily="34" charset="0"/>
                <a:cs typeface="Arial" panose="020B0604020202020204" pitchFamily="34" charset="0"/>
                <a:hlinkClick r:id="rId5" tooltip="Labored breathing"/>
              </a:rPr>
              <a:t>respiratory distress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solidFill>
                  <a:schemeClr val="accent1"/>
                </a:solidFill>
                <a:latin typeface="Arial" panose="020B0604020202020204" pitchFamily="34" charset="0"/>
                <a:cs typeface="Arial" panose="020B0604020202020204" pitchFamily="34" charset="0"/>
              </a:rPr>
              <a:t>Bell-shaped torso </a:t>
            </a:r>
            <a:r>
              <a:rPr lang="en-US" sz="1500" b="1" dirty="0">
                <a:latin typeface="Arial" panose="020B0604020202020204" pitchFamily="34" charset="0"/>
                <a:cs typeface="Arial" panose="020B0604020202020204" pitchFamily="34" charset="0"/>
              </a:rPr>
              <a:t>(caused by using only abdominal muscles for respiration)</a:t>
            </a:r>
          </a:p>
          <a:p>
            <a:pPr>
              <a:defRPr/>
            </a:pPr>
            <a:r>
              <a:rPr lang="en-US" sz="1500" b="1" dirty="0">
                <a:latin typeface="Arial" panose="020B0604020202020204" pitchFamily="34" charset="0"/>
                <a:cs typeface="Arial" panose="020B0604020202020204" pitchFamily="34" charset="0"/>
              </a:rPr>
              <a:t>Clenched fists with sweaty hands</a:t>
            </a:r>
          </a:p>
          <a:p>
            <a:pPr>
              <a:defRPr/>
            </a:pPr>
            <a:r>
              <a:rPr lang="en-US" sz="1500" b="1" dirty="0">
                <a:latin typeface="Arial" panose="020B0604020202020204" pitchFamily="34" charset="0"/>
                <a:cs typeface="Arial" panose="020B0604020202020204" pitchFamily="34" charset="0"/>
              </a:rPr>
              <a:t>Head often tilted to one side, even when lying down</a:t>
            </a:r>
          </a:p>
          <a:p>
            <a:pPr>
              <a:defRPr/>
            </a:pPr>
            <a:r>
              <a:rPr lang="en-US" sz="1500" b="1" u="sng" dirty="0" err="1">
                <a:latin typeface="Arial" panose="020B0604020202020204" pitchFamily="34" charset="0"/>
                <a:cs typeface="Arial" panose="020B0604020202020204" pitchFamily="34" charset="0"/>
                <a:hlinkClick r:id="rId6" tooltip="Fasciculations"/>
              </a:rPr>
              <a:t>Fasciculations</a:t>
            </a:r>
            <a:r>
              <a:rPr lang="en-US" sz="1500" b="1" dirty="0">
                <a:latin typeface="Arial" panose="020B0604020202020204" pitchFamily="34" charset="0"/>
                <a:cs typeface="Arial" panose="020B0604020202020204" pitchFamily="34" charset="0"/>
              </a:rPr>
              <a:t> (twitching) of the tongue</a:t>
            </a:r>
          </a:p>
          <a:p>
            <a:pPr>
              <a:defRPr/>
            </a:pPr>
            <a:r>
              <a:rPr lang="en-US" sz="1500" b="1" dirty="0">
                <a:latin typeface="Arial" panose="020B0604020202020204" pitchFamily="34" charset="0"/>
                <a:cs typeface="Arial" panose="020B0604020202020204" pitchFamily="34" charset="0"/>
              </a:rPr>
              <a:t>Difficulty sucking or swallowing, </a:t>
            </a:r>
            <a:r>
              <a:rPr lang="en-US" sz="1500" b="1" u="sng" dirty="0">
                <a:latin typeface="Arial" panose="020B0604020202020204" pitchFamily="34" charset="0"/>
                <a:cs typeface="Arial" panose="020B0604020202020204" pitchFamily="34" charset="0"/>
                <a:hlinkClick r:id="rId7" tooltip="Poor feeding"/>
              </a:rPr>
              <a:t>poor feeding</a:t>
            </a:r>
            <a:endParaRPr lang="en-US" sz="1500" b="1" dirty="0">
              <a:latin typeface="Arial" panose="020B0604020202020204" pitchFamily="34" charset="0"/>
              <a:cs typeface="Arial" panose="020B0604020202020204" pitchFamily="34" charset="0"/>
            </a:endParaRPr>
          </a:p>
          <a:p>
            <a:pPr>
              <a:defRPr/>
            </a:pPr>
            <a:r>
              <a:rPr lang="en-US" sz="1500" b="1" u="sng" dirty="0" err="1">
                <a:latin typeface="Arial" panose="020B0604020202020204" pitchFamily="34" charset="0"/>
                <a:cs typeface="Arial" panose="020B0604020202020204" pitchFamily="34" charset="0"/>
                <a:hlinkClick r:id="rId8" tooltip="Arthrogryposis"/>
              </a:rPr>
              <a:t>Arthrogryposis</a:t>
            </a:r>
            <a:r>
              <a:rPr lang="en-US" sz="1500" b="1" dirty="0">
                <a:latin typeface="Arial" panose="020B0604020202020204" pitchFamily="34" charset="0"/>
                <a:cs typeface="Arial" panose="020B0604020202020204" pitchFamily="34" charset="0"/>
              </a:rPr>
              <a:t> (multiple congenital contractures)</a:t>
            </a:r>
          </a:p>
          <a:p>
            <a:pPr>
              <a:defRPr/>
            </a:pPr>
            <a:r>
              <a:rPr lang="en-US" sz="1500" b="1" dirty="0">
                <a:latin typeface="Arial" panose="020B0604020202020204" pitchFamily="34" charset="0"/>
                <a:cs typeface="Arial" panose="020B0604020202020204" pitchFamily="34" charset="0"/>
              </a:rPr>
              <a:t>Weight lower than normal</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70640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524000" y="857250"/>
            <a:ext cx="9144000" cy="5143500"/>
          </a:xfrm>
        </p:spPr>
      </p:pic>
    </p:spTree>
    <p:extLst>
      <p:ext uri="{BB962C8B-B14F-4D97-AF65-F5344CB8AC3E}">
        <p14:creationId xmlns="" xmlns:p14="http://schemas.microsoft.com/office/powerpoint/2010/main" val="209635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agnosis&#10;• Molecular genetic tests&#10;To identify deletions or mutations of the SMN1 gene.&#10;This test identifies at least 9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243408"/>
            <a:ext cx="9180512" cy="7101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385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2" y="1197638"/>
            <a:ext cx="6447501" cy="5507963"/>
          </a:xfrm>
        </p:spPr>
        <p:txBody>
          <a:bodyPr>
            <a:normAutofit/>
          </a:bodyPr>
          <a:lstStyle/>
          <a:p>
            <a:r>
              <a:rPr lang="en-US" sz="2400" dirty="0"/>
              <a:t>Treatment for SMA has historically been supportive, like giving infants </a:t>
            </a:r>
            <a:r>
              <a:rPr lang="en-US" sz="2400" dirty="0">
                <a:hlinkClick r:id="rId2"/>
              </a:rPr>
              <a:t>nutrition</a:t>
            </a:r>
            <a:r>
              <a:rPr lang="en-US" sz="2400" dirty="0"/>
              <a:t> through a </a:t>
            </a:r>
            <a:r>
              <a:rPr lang="en-US" sz="2400" dirty="0">
                <a:hlinkClick r:id="rId3"/>
              </a:rPr>
              <a:t>feeding tube</a:t>
            </a:r>
            <a:r>
              <a:rPr lang="en-US" sz="2400" dirty="0"/>
              <a:t> as well as respiratory support to help with muscle stiffness and strengthen </a:t>
            </a:r>
            <a:r>
              <a:rPr lang="en-US" sz="2400" dirty="0">
                <a:hlinkClick r:id="rId4"/>
              </a:rPr>
              <a:t>respiratory muscles</a:t>
            </a:r>
            <a:r>
              <a:rPr lang="en-US" sz="2400" dirty="0"/>
              <a:t>.</a:t>
            </a:r>
          </a:p>
          <a:p>
            <a:r>
              <a:rPr lang="en-US" sz="2400" dirty="0"/>
              <a:t>recently, a new therapy for SMA is used, which is called </a:t>
            </a:r>
            <a:r>
              <a:rPr lang="en-US" sz="2400" dirty="0" err="1"/>
              <a:t>Nusinersen</a:t>
            </a:r>
            <a:r>
              <a:rPr lang="en-US" sz="2400" dirty="0"/>
              <a:t>.</a:t>
            </a:r>
          </a:p>
          <a:p>
            <a:r>
              <a:rPr lang="en-US" sz="2400" dirty="0" err="1"/>
              <a:t>Nusinersen</a:t>
            </a:r>
            <a:r>
              <a:rPr lang="en-US" sz="2400" dirty="0"/>
              <a:t> is an antisense </a:t>
            </a:r>
            <a:r>
              <a:rPr lang="en-US" sz="2400" dirty="0" err="1"/>
              <a:t>oligonucleotide</a:t>
            </a:r>
            <a:r>
              <a:rPr lang="en-US" sz="2400" dirty="0"/>
              <a:t>, that binds to the SMN2 pre-mRNA and prevents </a:t>
            </a:r>
            <a:r>
              <a:rPr lang="en-US" sz="2400" dirty="0" err="1"/>
              <a:t>exon</a:t>
            </a:r>
            <a:r>
              <a:rPr lang="en-US" sz="2400" dirty="0"/>
              <a:t> 7 from being removed, which allows the SMN2 mRNA to get expressed, ultimately making a more normal amount of SMN protein.</a:t>
            </a:r>
          </a:p>
          <a:p>
            <a:endParaRPr lang="en-US" sz="2400" dirty="0"/>
          </a:p>
        </p:txBody>
      </p:sp>
      <p:sp>
        <p:nvSpPr>
          <p:cNvPr id="4" name="TextBox 3"/>
          <p:cNvSpPr txBox="1"/>
          <p:nvPr/>
        </p:nvSpPr>
        <p:spPr>
          <a:xfrm>
            <a:off x="1981200" y="228600"/>
            <a:ext cx="6477000" cy="707886"/>
          </a:xfrm>
          <a:prstGeom prst="rect">
            <a:avLst/>
          </a:prstGeom>
          <a:noFill/>
          <a:ln w="19050">
            <a:solidFill>
              <a:schemeClr val="accent1"/>
            </a:solidFill>
          </a:ln>
        </p:spPr>
        <p:txBody>
          <a:bodyPr wrap="square" rtlCol="0">
            <a:spAutoFit/>
          </a:bodyPr>
          <a:lstStyle/>
          <a:p>
            <a:r>
              <a:rPr lang="en-US" sz="4000" b="1" dirty="0"/>
              <a:t>Treatment</a:t>
            </a:r>
          </a:p>
        </p:txBody>
      </p:sp>
    </p:spTree>
    <p:extLst>
      <p:ext uri="{BB962C8B-B14F-4D97-AF65-F5344CB8AC3E}">
        <p14:creationId xmlns="" xmlns:p14="http://schemas.microsoft.com/office/powerpoint/2010/main" val="427322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2258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224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ennedy’s disease&#10;• Progressive spinobulbar muscular atrophy&#10;• Onset: 15 and 60 years of age.&#10;• Affected individuals may 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9573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16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The onset of symptoms varies and includes&#10;• Weakness and atrophy of the facial, jaw, and tongue muscles&#10;• leading to pr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60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61" y="1364876"/>
            <a:ext cx="6447501" cy="990600"/>
          </a:xfrm>
        </p:spPr>
        <p:txBody>
          <a:bodyPr>
            <a:normAutofit/>
          </a:bodyPr>
          <a:lstStyle/>
          <a:p>
            <a:pPr algn="ctr"/>
            <a:r>
              <a:rPr lang="en-US" sz="3000" b="1" dirty="0">
                <a:latin typeface="Arial" panose="020B0604020202020204" pitchFamily="34" charset="0"/>
                <a:cs typeface="Arial" panose="020B0604020202020204" pitchFamily="34" charset="0"/>
              </a:rPr>
              <a:t>Spinal muscular atrophy</a:t>
            </a:r>
          </a:p>
        </p:txBody>
      </p:sp>
      <p:pic>
        <p:nvPicPr>
          <p:cNvPr id="4" name="Picture 2" descr="F:\GHADEER\ghadee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31946" y="2460812"/>
            <a:ext cx="4366931" cy="3002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7425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428" y="1435473"/>
            <a:ext cx="6447501" cy="990600"/>
          </a:xfrm>
        </p:spPr>
        <p:txBody>
          <a:bodyPr>
            <a:normAutofit/>
          </a:bodyPr>
          <a:lstStyle/>
          <a:p>
            <a:pPr algn="ctr"/>
            <a:r>
              <a:rPr lang="en-US" sz="4500" b="1" dirty="0">
                <a:latin typeface="Arial" panose="020B0604020202020204" pitchFamily="34" charset="0"/>
                <a:cs typeface="Arial" panose="020B0604020202020204" pitchFamily="34" charset="0"/>
              </a:rPr>
              <a:t>Transverse Myelitis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89781" y="2541495"/>
            <a:ext cx="3691217" cy="3217209"/>
          </a:xfrm>
          <a:prstGeom prst="rect">
            <a:avLst/>
          </a:prstGeom>
        </p:spPr>
      </p:pic>
    </p:spTree>
    <p:extLst>
      <p:ext uri="{BB962C8B-B14F-4D97-AF65-F5344CB8AC3E}">
        <p14:creationId xmlns="" xmlns:p14="http://schemas.microsoft.com/office/powerpoint/2010/main" val="249441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1831" y="1146433"/>
            <a:ext cx="6783667" cy="5330567"/>
          </a:xfrm>
        </p:spPr>
        <p:txBody>
          <a:bodyPr>
            <a:normAutofit fontScale="77500" lnSpcReduction="20000"/>
          </a:bodyPr>
          <a:lstStyle/>
          <a:p>
            <a:pPr>
              <a:defRPr/>
            </a:pPr>
            <a:r>
              <a:rPr lang="en-US" sz="2800" b="1" u="sng" dirty="0">
                <a:solidFill>
                  <a:schemeClr val="accent1"/>
                </a:solidFill>
                <a:latin typeface="Arial" panose="020B0604020202020204" pitchFamily="34" charset="0"/>
                <a:cs typeface="Arial" panose="020B0604020202020204" pitchFamily="34" charset="0"/>
              </a:rPr>
              <a:t>Transverse Myelitis</a:t>
            </a:r>
          </a:p>
          <a:p>
            <a:pPr>
              <a:buNone/>
              <a:defRPr/>
            </a:pPr>
            <a:r>
              <a:rPr lang="en-US" sz="2300" dirty="0">
                <a:latin typeface="Arial" panose="020B0604020202020204" pitchFamily="34" charset="0"/>
                <a:cs typeface="Arial" panose="020B0604020202020204" pitchFamily="34" charset="0"/>
              </a:rPr>
              <a:t>   </a:t>
            </a:r>
          </a:p>
          <a:p>
            <a:pPr>
              <a:buNone/>
              <a:defRPr/>
            </a:pPr>
            <a:r>
              <a:rPr lang="en-US" sz="2300" b="1" dirty="0">
                <a:latin typeface="Arial" panose="020B0604020202020204" pitchFamily="34" charset="0"/>
                <a:cs typeface="Arial" panose="020B0604020202020204" pitchFamily="34" charset="0"/>
              </a:rPr>
              <a:t> Is a neurological disorder caused by an inflammatory process of the spinal cord, and can cause axonal demyelination. </a:t>
            </a:r>
          </a:p>
          <a:p>
            <a:pPr>
              <a:buNone/>
              <a:defRPr/>
            </a:pPr>
            <a:endParaRPr lang="en-US" sz="2300" dirty="0">
              <a:latin typeface="Arial" panose="020B0604020202020204" pitchFamily="34" charset="0"/>
              <a:cs typeface="Arial" panose="020B0604020202020204" pitchFamily="34" charset="0"/>
            </a:endParaRPr>
          </a:p>
          <a:p>
            <a:pPr>
              <a:defRPr/>
            </a:pPr>
            <a:r>
              <a:rPr lang="en-US" sz="2300" b="1" dirty="0">
                <a:latin typeface="Arial" panose="020B0604020202020204" pitchFamily="34" charset="0"/>
                <a:cs typeface="Arial" panose="020B0604020202020204" pitchFamily="34" charset="0"/>
              </a:rPr>
              <a:t>Transverse implies that the inflammation is across the thickness of the spinal cord.</a:t>
            </a:r>
          </a:p>
          <a:p>
            <a:pPr marL="315468" indent="-288036">
              <a:buNone/>
              <a:defRPr/>
            </a:pPr>
            <a:endParaRPr lang="en-US" sz="2300" b="1" dirty="0">
              <a:latin typeface="Arial" panose="020B0604020202020204" pitchFamily="34" charset="0"/>
              <a:cs typeface="Arial" panose="020B0604020202020204" pitchFamily="34" charset="0"/>
            </a:endParaRPr>
          </a:p>
          <a:p>
            <a:pPr marL="27432" indent="0">
              <a:buNone/>
              <a:defRPr/>
            </a:pPr>
            <a:r>
              <a:rPr lang="en-US" sz="2300" b="1" dirty="0">
                <a:latin typeface="Arial" panose="020B0604020202020204" pitchFamily="34" charset="0"/>
                <a:cs typeface="Arial" panose="020B0604020202020204" pitchFamily="34" charset="0"/>
              </a:rPr>
              <a:t>*Mostly they have a history of preceding viral infection, fever and malaise :</a:t>
            </a:r>
          </a:p>
          <a:p>
            <a:pPr marL="541782" lvl="1" indent="-205740">
              <a:buFontTx/>
              <a:buChar char="•"/>
              <a:defRPr/>
            </a:pPr>
            <a:r>
              <a:rPr lang="en-US" sz="2300" b="1" dirty="0">
                <a:latin typeface="Arial" panose="020B0604020202020204" pitchFamily="34" charset="0"/>
                <a:cs typeface="Arial" panose="020B0604020202020204" pitchFamily="34" charset="0"/>
              </a:rPr>
              <a:t>EBV, HSV, Influenza, rubella, mumps, varicella</a:t>
            </a:r>
          </a:p>
          <a:p>
            <a:pPr marL="336042" lvl="1" indent="0">
              <a:buNone/>
              <a:defRPr/>
            </a:pPr>
            <a:r>
              <a:rPr lang="en-US" sz="2300" b="1" dirty="0">
                <a:latin typeface="Arial" panose="020B0604020202020204" pitchFamily="34" charset="0"/>
                <a:cs typeface="Arial" panose="020B0604020202020204" pitchFamily="34" charset="0"/>
              </a:rPr>
              <a:t>others;</a:t>
            </a:r>
          </a:p>
          <a:p>
            <a:pPr marL="541782" lvl="1" indent="-205740">
              <a:buFontTx/>
              <a:buChar char="•"/>
              <a:defRPr/>
            </a:pPr>
            <a:r>
              <a:rPr lang="en-US" sz="2300" b="1" dirty="0" err="1">
                <a:latin typeface="Arial" panose="020B0604020202020204" pitchFamily="34" charset="0"/>
                <a:cs typeface="Arial" panose="020B0604020202020204" pitchFamily="34" charset="0"/>
              </a:rPr>
              <a:t>M.pneumonia</a:t>
            </a:r>
            <a:endParaRPr lang="en-US" sz="2300" b="1" dirty="0">
              <a:latin typeface="Arial" panose="020B0604020202020204" pitchFamily="34" charset="0"/>
              <a:cs typeface="Arial" panose="020B0604020202020204" pitchFamily="34" charset="0"/>
            </a:endParaRPr>
          </a:p>
          <a:p>
            <a:pPr marL="541782" lvl="1" indent="-205740">
              <a:buFontTx/>
              <a:buChar char="•"/>
              <a:defRPr/>
            </a:pPr>
            <a:r>
              <a:rPr lang="en-US" sz="2300" b="1" dirty="0">
                <a:latin typeface="Arial" panose="020B0604020202020204" pitchFamily="34" charset="0"/>
                <a:cs typeface="Arial" panose="020B0604020202020204" pitchFamily="34" charset="0"/>
              </a:rPr>
              <a:t>Lyme disease</a:t>
            </a:r>
          </a:p>
          <a:p>
            <a:pPr marL="541782" lvl="1" indent="-205740">
              <a:buFontTx/>
              <a:buChar char="•"/>
              <a:defRPr/>
            </a:pPr>
            <a:r>
              <a:rPr lang="en-US" sz="2300" b="1" dirty="0" err="1">
                <a:latin typeface="Arial" panose="020B0604020202020204" pitchFamily="34" charset="0"/>
                <a:cs typeface="Arial" panose="020B0604020202020204" pitchFamily="34" charset="0"/>
              </a:rPr>
              <a:t>schistosomiasis</a:t>
            </a:r>
            <a:endParaRPr lang="ar-SA" sz="2300" b="1" dirty="0">
              <a:latin typeface="Arial" panose="020B0604020202020204" pitchFamily="34" charset="0"/>
              <a:cs typeface="Arial" panose="020B0604020202020204" pitchFamily="34" charset="0"/>
            </a:endParaRPr>
          </a:p>
          <a:p>
            <a:pPr>
              <a:defRPr/>
            </a:pPr>
            <a:endParaRPr lang="en-US" sz="1500" b="1" dirty="0">
              <a:latin typeface="Century Gothic" pitchFamily="34" charset="0"/>
            </a:endParaRPr>
          </a:p>
          <a:p>
            <a:pPr>
              <a:defRPr/>
            </a:pPr>
            <a:endParaRPr lang="en-US" sz="1500" dirty="0">
              <a:cs typeface="Tahoma" pitchFamily="34" charset="0"/>
            </a:endParaRPr>
          </a:p>
        </p:txBody>
      </p:sp>
    </p:spTree>
    <p:extLst>
      <p:ext uri="{BB962C8B-B14F-4D97-AF65-F5344CB8AC3E}">
        <p14:creationId xmlns="" xmlns:p14="http://schemas.microsoft.com/office/powerpoint/2010/main" val="417317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Pathophysiology</a:t>
            </a:r>
          </a:p>
        </p:txBody>
      </p:sp>
      <p:sp>
        <p:nvSpPr>
          <p:cNvPr id="3" name="Content Placeholder 2"/>
          <p:cNvSpPr>
            <a:spLocks noGrp="1"/>
          </p:cNvSpPr>
          <p:nvPr>
            <p:ph idx="1"/>
          </p:nvPr>
        </p:nvSpPr>
        <p:spPr>
          <a:xfrm>
            <a:off x="2032002" y="2104536"/>
            <a:ext cx="6447501" cy="2910580"/>
          </a:xfrm>
        </p:spPr>
        <p:txBody>
          <a:bodyPr>
            <a:noAutofit/>
          </a:bodyPr>
          <a:lstStyle/>
          <a:p>
            <a:pPr marL="315468" indent="-288036">
              <a:buFontTx/>
              <a:buChar char="•"/>
              <a:defRPr/>
            </a:pPr>
            <a:endParaRPr lang="en-US" b="1" dirty="0">
              <a:solidFill>
                <a:schemeClr val="tx1"/>
              </a:solidFill>
              <a:latin typeface="Arial" panose="020B0604020202020204" pitchFamily="34" charset="0"/>
              <a:cs typeface="Arial" panose="020B0604020202020204" pitchFamily="34" charset="0"/>
            </a:endParaRPr>
          </a:p>
          <a:p>
            <a:pPr marL="315468" indent="-288036">
              <a:buFontTx/>
              <a:buChar char="•"/>
              <a:defRPr/>
            </a:pPr>
            <a:r>
              <a:rPr lang="en-US" b="1" dirty="0">
                <a:solidFill>
                  <a:schemeClr val="tx1"/>
                </a:solidFill>
                <a:latin typeface="Arial" panose="020B0604020202020204" pitchFamily="34" charset="0"/>
                <a:cs typeface="Arial" panose="020B0604020202020204" pitchFamily="34" charset="0"/>
              </a:rPr>
              <a:t>3 hypothesis:</a:t>
            </a:r>
          </a:p>
          <a:p>
            <a:pPr marL="315468" indent="-288036">
              <a:buFontTx/>
              <a:buChar char="•"/>
              <a:defRPr/>
            </a:pPr>
            <a:endParaRPr lang="en-US"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800" b="1" dirty="0">
                <a:solidFill>
                  <a:schemeClr val="tx1"/>
                </a:solidFill>
                <a:latin typeface="Arial" panose="020B0604020202020204" pitchFamily="34" charset="0"/>
                <a:cs typeface="Arial" panose="020B0604020202020204" pitchFamily="34" charset="0"/>
              </a:rPr>
              <a:t>Cell-mediated </a:t>
            </a:r>
            <a:r>
              <a:rPr lang="en-US" sz="1800" b="1" u="sng" dirty="0">
                <a:solidFill>
                  <a:srgbClr val="FF0000"/>
                </a:solidFill>
                <a:latin typeface="Arial" panose="020B0604020202020204" pitchFamily="34" charset="0"/>
                <a:cs typeface="Arial" panose="020B0604020202020204" pitchFamily="34" charset="0"/>
              </a:rPr>
              <a:t>autoimmune</a:t>
            </a:r>
            <a:r>
              <a:rPr lang="en-US" sz="1800" b="1" dirty="0">
                <a:solidFill>
                  <a:schemeClr val="tx1"/>
                </a:solidFill>
                <a:latin typeface="Arial" panose="020B0604020202020204" pitchFamily="34" charset="0"/>
                <a:cs typeface="Arial" panose="020B0604020202020204" pitchFamily="34" charset="0"/>
              </a:rPr>
              <a:t> response</a:t>
            </a:r>
          </a:p>
          <a:p>
            <a:pPr marL="336042" lvl="1" indent="0">
              <a:buNone/>
              <a:defRPr/>
            </a:pPr>
            <a:endParaRPr lang="en-US" sz="18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800" b="1" dirty="0">
                <a:solidFill>
                  <a:schemeClr val="tx1"/>
                </a:solidFill>
                <a:latin typeface="Arial" panose="020B0604020202020204" pitchFamily="34" charset="0"/>
                <a:cs typeface="Arial" panose="020B0604020202020204" pitchFamily="34" charset="0"/>
              </a:rPr>
              <a:t>Direct </a:t>
            </a:r>
            <a:r>
              <a:rPr lang="en-US" sz="1800" b="1" u="sng" dirty="0">
                <a:solidFill>
                  <a:srgbClr val="FF0000"/>
                </a:solidFill>
                <a:latin typeface="Arial" panose="020B0604020202020204" pitchFamily="34" charset="0"/>
                <a:cs typeface="Arial" panose="020B0604020202020204" pitchFamily="34" charset="0"/>
              </a:rPr>
              <a:t>viral</a:t>
            </a:r>
            <a:r>
              <a:rPr lang="en-US" sz="1800" b="1" dirty="0">
                <a:solidFill>
                  <a:schemeClr val="tx1"/>
                </a:solidFill>
                <a:latin typeface="Arial" panose="020B0604020202020204" pitchFamily="34" charset="0"/>
                <a:cs typeface="Arial" panose="020B0604020202020204" pitchFamily="34" charset="0"/>
              </a:rPr>
              <a:t> invasion</a:t>
            </a:r>
          </a:p>
          <a:p>
            <a:pPr marL="336042" lvl="1" indent="0">
              <a:buNone/>
              <a:defRPr/>
            </a:pPr>
            <a:endParaRPr lang="en-US" sz="18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800" b="1" dirty="0">
                <a:solidFill>
                  <a:schemeClr val="tx1"/>
                </a:solidFill>
                <a:latin typeface="Arial" panose="020B0604020202020204" pitchFamily="34" charset="0"/>
                <a:cs typeface="Arial" panose="020B0604020202020204" pitchFamily="34" charset="0"/>
              </a:rPr>
              <a:t>Autoimmune vasculitis , and insufficient blood flow through spinal cord vessels.</a:t>
            </a:r>
          </a:p>
        </p:txBody>
      </p:sp>
    </p:spTree>
    <p:extLst>
      <p:ext uri="{BB962C8B-B14F-4D97-AF65-F5344CB8AC3E}">
        <p14:creationId xmlns="" xmlns:p14="http://schemas.microsoft.com/office/powerpoint/2010/main" val="95532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7056"/>
            <a:ext cx="8596668" cy="1320800"/>
          </a:xfrm>
        </p:spPr>
        <p:txBody>
          <a:bodyPr>
            <a:normAutofit fontScale="90000"/>
          </a:bodyPr>
          <a:lstStyle/>
          <a:p>
            <a:r>
              <a:rPr lang="en-US" dirty="0" smtClean="0"/>
              <a:t>According to which tract that is affected, the presentation will be.</a:t>
            </a:r>
            <a:br>
              <a:rPr lang="en-US" dirty="0" smtClean="0"/>
            </a:br>
            <a:r>
              <a:rPr lang="en-US" dirty="0" smtClean="0"/>
              <a:t>Sensory, motor and autonomic systems might be affected. </a:t>
            </a:r>
            <a:endParaRPr lang="en-US" dirty="0"/>
          </a:p>
        </p:txBody>
      </p:sp>
      <p:pic>
        <p:nvPicPr>
          <p:cNvPr id="4" name="Content Placeholder 3" descr="spinal tracts.jpg"/>
          <p:cNvPicPr>
            <a:picLocks noGrp="1" noChangeAspect="1"/>
          </p:cNvPicPr>
          <p:nvPr>
            <p:ph idx="1"/>
          </p:nvPr>
        </p:nvPicPr>
        <p:blipFill>
          <a:blip r:embed="rId2"/>
          <a:stretch>
            <a:fillRect/>
          </a:stretch>
        </p:blipFill>
        <p:spPr>
          <a:xfrm>
            <a:off x="1752600" y="2450764"/>
            <a:ext cx="8304952" cy="3340437"/>
          </a:xfrm>
        </p:spPr>
      </p:pic>
    </p:spTree>
    <p:extLst>
      <p:ext uri="{BB962C8B-B14F-4D97-AF65-F5344CB8AC3E}">
        <p14:creationId xmlns="" xmlns:p14="http://schemas.microsoft.com/office/powerpoint/2010/main" val="29100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063" y="996203"/>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1894543" y="1986804"/>
            <a:ext cx="6447501" cy="3729800"/>
          </a:xfrm>
        </p:spPr>
        <p:txBody>
          <a:bodyPr>
            <a:noAutofit/>
          </a:bodyPr>
          <a:lstStyle/>
          <a:p>
            <a:pPr marL="315468" indent="-288036">
              <a:buFontTx/>
              <a:buChar char="•"/>
              <a:defRPr/>
            </a:pPr>
            <a:r>
              <a:rPr lang="en-US" sz="1500" b="1" dirty="0">
                <a:latin typeface="Arial" panose="020B0604020202020204" pitchFamily="34" charset="0"/>
                <a:cs typeface="Arial" panose="020B0604020202020204" pitchFamily="34" charset="0"/>
              </a:rPr>
              <a:t>Most commonly the lesion will be at the level of thoracic spine. But cervical and lumbar spine might be affected as well.</a:t>
            </a:r>
          </a:p>
          <a:p>
            <a:pPr marL="315468" indent="-288036">
              <a:buFontTx/>
              <a:buChar char="•"/>
              <a:defRPr/>
            </a:pPr>
            <a:r>
              <a:rPr lang="en-US" sz="1500" b="1" dirty="0">
                <a:latin typeface="Arial" panose="020B0604020202020204" pitchFamily="34" charset="0"/>
                <a:cs typeface="Arial" panose="020B0604020202020204" pitchFamily="34" charset="0"/>
              </a:rPr>
              <a:t>With </a:t>
            </a:r>
            <a:r>
              <a:rPr lang="en-US" sz="1500" b="1" dirty="0">
                <a:solidFill>
                  <a:srgbClr val="FF0000"/>
                </a:solidFill>
                <a:latin typeface="Arial" panose="020B0604020202020204" pitchFamily="34" charset="0"/>
                <a:cs typeface="Arial" panose="020B0604020202020204" pitchFamily="34" charset="0"/>
              </a:rPr>
              <a:t>acute</a:t>
            </a:r>
            <a:r>
              <a:rPr lang="en-US" sz="1500" b="1" dirty="0">
                <a:latin typeface="Arial" panose="020B0604020202020204" pitchFamily="34" charset="0"/>
                <a:cs typeface="Arial" panose="020B0604020202020204" pitchFamily="34" charset="0"/>
              </a:rPr>
              <a:t> transverse myelitis, the onset is </a:t>
            </a:r>
            <a:r>
              <a:rPr lang="en-US" sz="1500" b="1" dirty="0">
                <a:solidFill>
                  <a:srgbClr val="FF0000"/>
                </a:solidFill>
                <a:latin typeface="Arial" panose="020B0604020202020204" pitchFamily="34" charset="0"/>
                <a:cs typeface="Arial" panose="020B0604020202020204" pitchFamily="34" charset="0"/>
              </a:rPr>
              <a:t>sudden</a:t>
            </a:r>
            <a:r>
              <a:rPr lang="en-US" sz="1500" b="1" dirty="0">
                <a:latin typeface="Arial" panose="020B0604020202020204" pitchFamily="34" charset="0"/>
                <a:cs typeface="Arial" panose="020B0604020202020204" pitchFamily="34" charset="0"/>
              </a:rPr>
              <a:t> and progresses rapidly in hours and days. </a:t>
            </a:r>
          </a:p>
          <a:p>
            <a:pPr marL="315468" indent="-288036">
              <a:buFontTx/>
              <a:buChar char="•"/>
              <a:defRPr/>
            </a:pPr>
            <a:r>
              <a:rPr lang="en-US" sz="1500" b="1" dirty="0">
                <a:latin typeface="Arial" panose="020B0604020202020204" pitchFamily="34" charset="0"/>
                <a:cs typeface="Arial" panose="020B0604020202020204" pitchFamily="34" charset="0"/>
              </a:rPr>
              <a:t>The symptoms and signs depend upon the </a:t>
            </a:r>
            <a:r>
              <a:rPr lang="en-US" sz="1500" b="1" u="sng" dirty="0">
                <a:latin typeface="Arial" panose="020B0604020202020204" pitchFamily="34" charset="0"/>
                <a:cs typeface="Arial" panose="020B0604020202020204" pitchFamily="34" charset="0"/>
              </a:rPr>
              <a:t>level of the spinal cord </a:t>
            </a:r>
            <a:r>
              <a:rPr lang="en-US" sz="1500" b="1" dirty="0">
                <a:latin typeface="Arial" panose="020B0604020202020204" pitchFamily="34" charset="0"/>
                <a:cs typeface="Arial" panose="020B0604020202020204" pitchFamily="34" charset="0"/>
              </a:rPr>
              <a:t>involved and the extent of the </a:t>
            </a:r>
            <a:r>
              <a:rPr lang="en-US" sz="1500" b="1" u="sng" dirty="0">
                <a:latin typeface="Arial" panose="020B0604020202020204" pitchFamily="34" charset="0"/>
                <a:cs typeface="Arial" panose="020B0604020202020204" pitchFamily="34" charset="0"/>
              </a:rPr>
              <a:t>involvement of the various long tracts</a:t>
            </a:r>
            <a:r>
              <a:rPr lang="en-US" sz="1500" b="1" dirty="0">
                <a:latin typeface="Arial" panose="020B0604020202020204" pitchFamily="34" charset="0"/>
                <a:cs typeface="Arial" panose="020B0604020202020204" pitchFamily="34" charset="0"/>
              </a:rPr>
              <a:t>.</a:t>
            </a:r>
          </a:p>
          <a:p>
            <a:pPr marL="315468" indent="-288036">
              <a:buFontTx/>
              <a:buChar char="•"/>
              <a:defRPr/>
            </a:pPr>
            <a:r>
              <a:rPr lang="en-US" sz="1500" b="1" dirty="0">
                <a:solidFill>
                  <a:srgbClr val="FF0000"/>
                </a:solidFill>
                <a:latin typeface="Arial" panose="020B0604020202020204" pitchFamily="34" charset="0"/>
                <a:cs typeface="Arial" panose="020B0604020202020204" pitchFamily="34" charset="0"/>
              </a:rPr>
              <a:t>Abrupt onset of progressive weakness and sensory disturbances in LL.</a:t>
            </a: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LL weakness or paralysis</a:t>
            </a:r>
          </a:p>
          <a:p>
            <a:pPr marL="315468" indent="-288036">
              <a:buFontTx/>
              <a:buChar char="•"/>
              <a:defRPr/>
            </a:pPr>
            <a:r>
              <a:rPr lang="en-US" sz="1500" b="1" dirty="0">
                <a:latin typeface="Arial" panose="020B0604020202020204" pitchFamily="34" charset="0"/>
                <a:cs typeface="Arial" panose="020B0604020202020204" pitchFamily="34" charset="0"/>
              </a:rPr>
              <a:t>Low back or abdominal pain</a:t>
            </a:r>
          </a:p>
          <a:p>
            <a:pPr marL="315468" indent="-288036">
              <a:buFontTx/>
              <a:buChar char="•"/>
              <a:defRPr/>
            </a:pPr>
            <a:r>
              <a:rPr lang="en-US" sz="1500" b="1" dirty="0">
                <a:latin typeface="Arial" panose="020B0604020202020204" pitchFamily="34" charset="0"/>
                <a:cs typeface="Arial" panose="020B0604020202020204" pitchFamily="34" charset="0"/>
              </a:rPr>
              <a:t>Paresthesia of LL is the </a:t>
            </a:r>
            <a:r>
              <a:rPr lang="en-US" sz="1500" b="1" u="sng" dirty="0">
                <a:latin typeface="Arial" panose="020B0604020202020204" pitchFamily="34" charset="0"/>
                <a:cs typeface="Arial" panose="020B0604020202020204" pitchFamily="34" charset="0"/>
              </a:rPr>
              <a:t>prominent feature</a:t>
            </a:r>
          </a:p>
          <a:p>
            <a:pPr marL="315468" indent="-288036">
              <a:buFontTx/>
              <a:buChar char="•"/>
              <a:defRPr/>
            </a:pPr>
            <a:r>
              <a:rPr lang="en-US" sz="1500" b="1" u="sng" dirty="0">
                <a:solidFill>
                  <a:srgbClr val="FF0000"/>
                </a:solidFill>
                <a:latin typeface="Arial" panose="020B0604020202020204" pitchFamily="34" charset="0"/>
                <a:cs typeface="Arial" panose="020B0604020202020204" pitchFamily="34" charset="0"/>
              </a:rPr>
              <a:t>Sensory level of impairment</a:t>
            </a:r>
            <a:r>
              <a:rPr lang="en-US" sz="1500" b="1" dirty="0">
                <a:latin typeface="Arial" panose="020B0604020202020204" pitchFamily="34" charset="0"/>
                <a:cs typeface="Arial" panose="020B0604020202020204" pitchFamily="34" charset="0"/>
              </a:rPr>
              <a:t> is usually present (mid-thoracic region)</a:t>
            </a:r>
          </a:p>
          <a:p>
            <a:pPr marL="315468" indent="-288036">
              <a:buFontTx/>
              <a:buChar char="•"/>
              <a:defRPr/>
            </a:pPr>
            <a:r>
              <a:rPr lang="en-US" sz="1500" b="1" dirty="0">
                <a:latin typeface="Arial" panose="020B0604020202020204" pitchFamily="34" charset="0"/>
                <a:cs typeface="Arial" panose="020B0604020202020204" pitchFamily="34" charset="0"/>
              </a:rPr>
              <a:t>Pain, temp. and light touch are affected</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8183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04" y="1032062"/>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1884089" y="1669677"/>
            <a:ext cx="5237251" cy="4762120"/>
          </a:xfrm>
        </p:spPr>
        <p:txBody>
          <a:bodyPr>
            <a:normAutofit fontScale="92500"/>
          </a:bodyPr>
          <a:lstStyle/>
          <a:p>
            <a:pPr marL="315468" indent="-288036">
              <a:buFontTx/>
              <a:buChar char="•"/>
              <a:defRPr/>
            </a:pPr>
            <a:r>
              <a:rPr lang="en-US" sz="1500" b="1" dirty="0">
                <a:latin typeface="Arial" panose="020B0604020202020204" pitchFamily="34" charset="0"/>
                <a:cs typeface="Arial" panose="020B0604020202020204" pitchFamily="34" charset="0"/>
              </a:rPr>
              <a:t>Proprioception and vibration may be </a:t>
            </a:r>
            <a:r>
              <a:rPr lang="en-US" sz="1500" b="1" u="sng" dirty="0">
                <a:latin typeface="Arial" panose="020B0604020202020204" pitchFamily="34" charset="0"/>
                <a:cs typeface="Arial" panose="020B0604020202020204" pitchFamily="34" charset="0"/>
              </a:rPr>
              <a:t>preserved </a:t>
            </a:r>
            <a:r>
              <a:rPr lang="en-US" sz="1500" b="1" dirty="0">
                <a:latin typeface="Arial" panose="020B0604020202020204" pitchFamily="34" charset="0"/>
                <a:cs typeface="Arial" panose="020B0604020202020204" pitchFamily="34" charset="0"/>
              </a:rPr>
              <a:t>(dorsal column)</a:t>
            </a:r>
            <a:endParaRPr lang="en-US" sz="1500" b="1" u="sng" dirty="0">
              <a:latin typeface="Arial" panose="020B0604020202020204" pitchFamily="34" charset="0"/>
              <a:cs typeface="Arial" panose="020B0604020202020204" pitchFamily="34" charset="0"/>
            </a:endParaRP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Bladder paralysis often occurs and urinary retention is an early manifestation. (autonomic affected)</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Fever and nuchal rigidity </a:t>
            </a:r>
            <a:r>
              <a:rPr lang="en-US" sz="1500" b="1" u="sng" dirty="0">
                <a:latin typeface="Arial" panose="020B0604020202020204" pitchFamily="34" charset="0"/>
                <a:cs typeface="Arial" panose="020B0604020202020204" pitchFamily="34" charset="0"/>
              </a:rPr>
              <a:t>early </a:t>
            </a:r>
            <a:r>
              <a:rPr lang="en-US" sz="1500" b="1" dirty="0">
                <a:latin typeface="Arial" panose="020B0604020202020204" pitchFamily="34" charset="0"/>
                <a:cs typeface="Arial" panose="020B0604020202020204" pitchFamily="34" charset="0"/>
              </a:rPr>
              <a:t>in the course of disease</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latin typeface="Arial" panose="020B0604020202020204" pitchFamily="34" charset="0"/>
                <a:cs typeface="Arial" panose="020B0604020202020204" pitchFamily="34" charset="0"/>
              </a:rPr>
              <a:t>Neurological deficit</a:t>
            </a:r>
            <a:r>
              <a:rPr lang="en-US" sz="1500" b="1" dirty="0">
                <a:latin typeface="Arial" panose="020B0604020202020204" pitchFamily="34" charset="0"/>
                <a:cs typeface="Arial" panose="020B0604020202020204" pitchFamily="34" charset="0"/>
              </a:rPr>
              <a:t> evolves over </a:t>
            </a:r>
            <a:r>
              <a:rPr lang="en-US" sz="1500" b="1" u="sng" dirty="0">
                <a:latin typeface="Arial" panose="020B0604020202020204" pitchFamily="34" charset="0"/>
                <a:cs typeface="Arial" panose="020B0604020202020204" pitchFamily="34" charset="0"/>
              </a:rPr>
              <a:t>2-3 days</a:t>
            </a:r>
            <a:r>
              <a:rPr lang="en-US" sz="1500" b="1" dirty="0">
                <a:latin typeface="Arial" panose="020B0604020202020204" pitchFamily="34" charset="0"/>
                <a:cs typeface="Arial" panose="020B0604020202020204" pitchFamily="34" charset="0"/>
              </a:rPr>
              <a:t> then </a:t>
            </a:r>
            <a:r>
              <a:rPr lang="en-US" sz="1500" b="1" u="sng" dirty="0">
                <a:latin typeface="Arial" panose="020B0604020202020204" pitchFamily="34" charset="0"/>
                <a:cs typeface="Arial" panose="020B0604020202020204" pitchFamily="34" charset="0"/>
              </a:rPr>
              <a:t>plateaus</a:t>
            </a:r>
            <a:r>
              <a:rPr lang="en-US" sz="1500" b="1" dirty="0">
                <a:latin typeface="Arial" panose="020B0604020202020204" pitchFamily="34" charset="0"/>
                <a:cs typeface="Arial" panose="020B0604020202020204" pitchFamily="34" charset="0"/>
              </a:rPr>
              <a:t>, with </a:t>
            </a:r>
            <a:r>
              <a:rPr lang="en-US" sz="1500" b="1" u="sng" dirty="0">
                <a:latin typeface="Arial" panose="020B0604020202020204" pitchFamily="34" charset="0"/>
                <a:cs typeface="Arial" panose="020B0604020202020204" pitchFamily="34" charset="0"/>
              </a:rPr>
              <a:t>flaccidity</a:t>
            </a:r>
            <a:r>
              <a:rPr lang="en-US" sz="1500" b="1" dirty="0">
                <a:latin typeface="Arial" panose="020B0604020202020204" pitchFamily="34" charset="0"/>
                <a:cs typeface="Arial" panose="020B0604020202020204" pitchFamily="34" charset="0"/>
              </a:rPr>
              <a:t> changing to </a:t>
            </a:r>
            <a:r>
              <a:rPr lang="en-US" sz="1500" b="1" u="sng" dirty="0">
                <a:latin typeface="Arial" panose="020B0604020202020204" pitchFamily="34" charset="0"/>
                <a:cs typeface="Arial" panose="020B0604020202020204" pitchFamily="34" charset="0"/>
              </a:rPr>
              <a:t>spasticity</a:t>
            </a:r>
            <a:r>
              <a:rPr lang="en-US" sz="1500" b="1" dirty="0">
                <a:latin typeface="Arial" panose="020B0604020202020204" pitchFamily="34" charset="0"/>
                <a:cs typeface="Arial" panose="020B0604020202020204" pitchFamily="34" charset="0"/>
              </a:rPr>
              <a:t> and emerging of UMNL signs in LL</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signs of </a:t>
            </a:r>
            <a:r>
              <a:rPr lang="en-US" sz="1500" b="1" u="sng" dirty="0">
                <a:latin typeface="Arial" panose="020B0604020202020204" pitchFamily="34" charset="0"/>
                <a:cs typeface="Arial" panose="020B0604020202020204" pitchFamily="34" charset="0"/>
              </a:rPr>
              <a:t>spinal shock </a:t>
            </a:r>
            <a:r>
              <a:rPr lang="en-US" sz="1500" b="1" dirty="0">
                <a:latin typeface="Arial" panose="020B0604020202020204" pitchFamily="34" charset="0"/>
                <a:cs typeface="Arial" panose="020B0604020202020204" pitchFamily="34" charset="0"/>
              </a:rPr>
              <a:t>may be evident, in which the lower limbs will be </a:t>
            </a:r>
            <a:r>
              <a:rPr lang="en-US" sz="1500" b="1" u="sng" dirty="0">
                <a:latin typeface="Arial" panose="020B0604020202020204" pitchFamily="34" charset="0"/>
                <a:cs typeface="Arial" panose="020B0604020202020204" pitchFamily="34" charset="0"/>
              </a:rPr>
              <a:t>flaccid and </a:t>
            </a:r>
            <a:r>
              <a:rPr lang="en-US" sz="1500" b="1" u="sng" dirty="0" err="1">
                <a:latin typeface="Arial" panose="020B0604020202020204" pitchFamily="34" charset="0"/>
                <a:cs typeface="Arial" panose="020B0604020202020204" pitchFamily="34" charset="0"/>
              </a:rPr>
              <a:t>areflexic</a:t>
            </a:r>
            <a:r>
              <a:rPr lang="en-US" sz="1500" b="1" dirty="0">
                <a:latin typeface="Arial" panose="020B0604020202020204" pitchFamily="34" charset="0"/>
                <a:cs typeface="Arial" panose="020B0604020202020204" pitchFamily="34" charset="0"/>
              </a:rPr>
              <a:t>, rather than spastic and </a:t>
            </a:r>
            <a:r>
              <a:rPr lang="en-US" sz="1500" b="1" dirty="0" err="1">
                <a:latin typeface="Arial" panose="020B0604020202020204" pitchFamily="34" charset="0"/>
                <a:cs typeface="Arial" panose="020B0604020202020204" pitchFamily="34" charset="0"/>
              </a:rPr>
              <a:t>hyperreflexic</a:t>
            </a:r>
            <a:r>
              <a:rPr lang="en-US" sz="1500" b="1" dirty="0">
                <a:latin typeface="Arial" panose="020B0604020202020204" pitchFamily="34" charset="0"/>
                <a:cs typeface="Arial" panose="020B0604020202020204" pitchFamily="34" charset="0"/>
              </a:rPr>
              <a:t> as they should be in upper motor neuron paralysis</a:t>
            </a:r>
          </a:p>
          <a:p>
            <a:pPr marL="315468" indent="-288036">
              <a:buFontTx/>
              <a:buChar char="•"/>
              <a:defRPr/>
            </a:pPr>
            <a:endParaRPr lang="en-US" sz="15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63386" y="2742009"/>
            <a:ext cx="2107826" cy="2622176"/>
          </a:xfrm>
          <a:prstGeom prst="rect">
            <a:avLst/>
          </a:prstGeom>
        </p:spPr>
      </p:pic>
    </p:spTree>
    <p:extLst>
      <p:ext uri="{BB962C8B-B14F-4D97-AF65-F5344CB8AC3E}">
        <p14:creationId xmlns="" xmlns:p14="http://schemas.microsoft.com/office/powerpoint/2010/main" val="421322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857250"/>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2032002" y="1701124"/>
            <a:ext cx="6844179" cy="4299626"/>
          </a:xfrm>
        </p:spPr>
        <p:txBody>
          <a:bodyPr>
            <a:noAutofit/>
          </a:bodyPr>
          <a:lstStyle/>
          <a:p>
            <a:pPr>
              <a:defRPr/>
            </a:pPr>
            <a:r>
              <a:rPr lang="en-US" sz="1500" b="1" dirty="0">
                <a:latin typeface="Arial" panose="020B0604020202020204" pitchFamily="34" charset="0"/>
                <a:cs typeface="Arial" panose="020B0604020202020204" pitchFamily="34" charset="0"/>
              </a:rPr>
              <a:t>If the </a:t>
            </a:r>
            <a:r>
              <a:rPr lang="en-US" sz="1500" b="1" dirty="0">
                <a:solidFill>
                  <a:schemeClr val="accent1"/>
                </a:solidFill>
                <a:latin typeface="Arial" panose="020B0604020202020204" pitchFamily="34" charset="0"/>
                <a:cs typeface="Arial" panose="020B0604020202020204" pitchFamily="34" charset="0"/>
              </a:rPr>
              <a:t>upper cervical cord </a:t>
            </a:r>
            <a:r>
              <a:rPr lang="en-US" sz="1500" b="1" dirty="0">
                <a:latin typeface="Arial" panose="020B0604020202020204" pitchFamily="34" charset="0"/>
                <a:cs typeface="Arial" panose="020B0604020202020204" pitchFamily="34" charset="0"/>
              </a:rPr>
              <a:t>is involved, </a:t>
            </a:r>
            <a:r>
              <a:rPr lang="en-US" sz="1500" b="1" u="sng" dirty="0">
                <a:latin typeface="Arial" panose="020B0604020202020204" pitchFamily="34" charset="0"/>
                <a:cs typeface="Arial" panose="020B0604020202020204" pitchFamily="34" charset="0"/>
              </a:rPr>
              <a:t>all four limbs </a:t>
            </a:r>
            <a:r>
              <a:rPr lang="en-US" sz="1500" b="1" dirty="0">
                <a:latin typeface="Arial" panose="020B0604020202020204" pitchFamily="34" charset="0"/>
                <a:cs typeface="Arial" panose="020B0604020202020204" pitchFamily="34" charset="0"/>
              </a:rPr>
              <a:t>may be involved and there is risk of </a:t>
            </a:r>
            <a:r>
              <a:rPr lang="en-US" sz="1500" b="1" u="sng" dirty="0">
                <a:latin typeface="Arial" panose="020B0604020202020204" pitchFamily="34" charset="0"/>
                <a:cs typeface="Arial" panose="020B0604020202020204" pitchFamily="34" charset="0"/>
              </a:rPr>
              <a:t>respiratory paralysis </a:t>
            </a:r>
            <a:r>
              <a:rPr lang="en-US" sz="1500" b="1" dirty="0">
                <a:latin typeface="Arial" panose="020B0604020202020204" pitchFamily="34" charset="0"/>
                <a:cs typeface="Arial" panose="020B0604020202020204" pitchFamily="34" charset="0"/>
              </a:rPr>
              <a:t>(segments C3,4,5 to diaphragm).</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Lesions of the </a:t>
            </a:r>
            <a:r>
              <a:rPr lang="en-US" sz="1500" b="1" dirty="0">
                <a:solidFill>
                  <a:schemeClr val="accent1"/>
                </a:solidFill>
                <a:latin typeface="Arial" panose="020B0604020202020204" pitchFamily="34" charset="0"/>
                <a:cs typeface="Arial" panose="020B0604020202020204" pitchFamily="34" charset="0"/>
              </a:rPr>
              <a:t>lower cervical (C5–T1) </a:t>
            </a:r>
            <a:r>
              <a:rPr lang="en-US" sz="1500" b="1" dirty="0">
                <a:latin typeface="Arial" panose="020B0604020202020204" pitchFamily="34" charset="0"/>
                <a:cs typeface="Arial" panose="020B0604020202020204" pitchFamily="34" charset="0"/>
              </a:rPr>
              <a:t>region will cause a combination of upper and lower motor neuron signs in the upper limbs, and exclusively </a:t>
            </a:r>
            <a:r>
              <a:rPr lang="en-US" sz="1500" b="1" u="sng" dirty="0">
                <a:latin typeface="Arial" panose="020B0604020202020204" pitchFamily="34" charset="0"/>
                <a:cs typeface="Arial" panose="020B0604020202020204" pitchFamily="34" charset="0"/>
              </a:rPr>
              <a:t>upper motor neuron signs in the lower limbs.</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chemeClr val="accent1"/>
                </a:solidFill>
                <a:latin typeface="Arial" panose="020B0604020202020204" pitchFamily="34" charset="0"/>
                <a:cs typeface="Arial" panose="020B0604020202020204" pitchFamily="34" charset="0"/>
              </a:rPr>
              <a:t>thoracic spinal cord (T1–12) </a:t>
            </a:r>
            <a:r>
              <a:rPr lang="en-US" sz="1500" b="1" dirty="0">
                <a:latin typeface="Arial" panose="020B0604020202020204" pitchFamily="34" charset="0"/>
                <a:cs typeface="Arial" panose="020B0604020202020204" pitchFamily="34" charset="0"/>
              </a:rPr>
              <a:t>will produce </a:t>
            </a:r>
            <a:r>
              <a:rPr lang="en-US" sz="1500" b="1" u="sng" dirty="0">
                <a:latin typeface="Arial" panose="020B0604020202020204" pitchFamily="34" charset="0"/>
                <a:cs typeface="Arial" panose="020B0604020202020204" pitchFamily="34" charset="0"/>
              </a:rPr>
              <a:t>upper motor neuron signs in the lower limbs</a:t>
            </a:r>
            <a:r>
              <a:rPr lang="en-US" sz="1500" b="1" dirty="0">
                <a:latin typeface="Arial" panose="020B0604020202020204" pitchFamily="34" charset="0"/>
                <a:cs typeface="Arial" panose="020B0604020202020204" pitchFamily="34" charset="0"/>
              </a:rPr>
              <a:t>, presenting as a spastic </a:t>
            </a:r>
            <a:r>
              <a:rPr lang="en-US" sz="1500" b="1" dirty="0" err="1">
                <a:latin typeface="Arial" panose="020B0604020202020204" pitchFamily="34" charset="0"/>
                <a:cs typeface="Arial" panose="020B0604020202020204" pitchFamily="34" charset="0"/>
              </a:rPr>
              <a:t>diplegia</a:t>
            </a:r>
            <a:r>
              <a:rPr lang="en-US" sz="1500" b="1" dirty="0">
                <a:latin typeface="Arial" panose="020B0604020202020204" pitchFamily="34" charset="0"/>
                <a:cs typeface="Arial" panose="020B0604020202020204" pitchFamily="34" charset="0"/>
              </a:rPr>
              <a:t>.</a:t>
            </a:r>
          </a:p>
          <a:p>
            <a:pPr>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chemeClr val="accent1"/>
                </a:solidFill>
                <a:latin typeface="Arial" panose="020B0604020202020204" pitchFamily="34" charset="0"/>
                <a:cs typeface="Arial" panose="020B0604020202020204" pitchFamily="34" charset="0"/>
              </a:rPr>
              <a:t>lower part of the spinal cord (L1–S5)</a:t>
            </a:r>
            <a:r>
              <a:rPr lang="en-US" sz="1500" b="1" dirty="0">
                <a:latin typeface="Arial" panose="020B0604020202020204" pitchFamily="34" charset="0"/>
                <a:cs typeface="Arial" panose="020B0604020202020204" pitchFamily="34" charset="0"/>
              </a:rPr>
              <a:t> often produces a combination of upper and lower motor neuron signs in the lower limbs.</a:t>
            </a:r>
          </a:p>
          <a:p>
            <a:pPr>
              <a:defRPr/>
            </a:pPr>
            <a:endParaRPr lang="ar-JO" sz="1500" b="1" dirty="0">
              <a:latin typeface="Arial" panose="020B0604020202020204" pitchFamily="34" charset="0"/>
              <a:cs typeface="Arial" panose="020B0604020202020204" pitchFamily="34" charset="0"/>
            </a:endParaRP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5742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1002998"/>
            <a:ext cx="6447501" cy="990600"/>
          </a:xfrm>
        </p:spPr>
        <p:txBody>
          <a:bodyPr/>
          <a:lstStyle/>
          <a:p>
            <a:r>
              <a:rPr lang="en-US" b="1" dirty="0">
                <a:latin typeface="Arial" panose="020B0604020202020204" pitchFamily="34" charset="0"/>
                <a:cs typeface="Arial" panose="020B0604020202020204" pitchFamily="34" charset="0"/>
              </a:rPr>
              <a:t>Investigations</a:t>
            </a:r>
          </a:p>
        </p:txBody>
      </p:sp>
      <p:sp>
        <p:nvSpPr>
          <p:cNvPr id="3" name="Content Placeholder 2"/>
          <p:cNvSpPr>
            <a:spLocks noGrp="1"/>
          </p:cNvSpPr>
          <p:nvPr>
            <p:ph idx="1"/>
          </p:nvPr>
        </p:nvSpPr>
        <p:spPr>
          <a:xfrm>
            <a:off x="2032001" y="1993599"/>
            <a:ext cx="5018741" cy="2910580"/>
          </a:xfrm>
        </p:spPr>
        <p:txBody>
          <a:bodyPr>
            <a:normAutofit/>
          </a:bodyPr>
          <a:lstStyle/>
          <a:p>
            <a:pPr marL="315468" indent="-288036">
              <a:buFontTx/>
              <a:buChar char="•"/>
              <a:defRPr/>
            </a:pPr>
            <a:r>
              <a:rPr lang="en-US" sz="1500" b="1" dirty="0">
                <a:latin typeface="Arial" panose="020B0604020202020204" pitchFamily="34" charset="0"/>
                <a:cs typeface="Arial" panose="020B0604020202020204" pitchFamily="34" charset="0"/>
              </a:rPr>
              <a:t>CSF analysis :</a:t>
            </a:r>
          </a:p>
          <a:p>
            <a:pPr marL="541782" lvl="1" indent="-205740">
              <a:buFontTx/>
              <a:buChar char="•"/>
              <a:defRPr/>
            </a:pPr>
            <a:r>
              <a:rPr lang="en-US" sz="1500" b="1" dirty="0">
                <a:latin typeface="Arial" panose="020B0604020202020204" pitchFamily="34" charset="0"/>
                <a:cs typeface="Arial" panose="020B0604020202020204" pitchFamily="34" charset="0"/>
              </a:rPr>
              <a:t>Moderate </a:t>
            </a:r>
            <a:r>
              <a:rPr lang="en-US" sz="1500" b="1" u="sng" dirty="0">
                <a:latin typeface="Arial" panose="020B0604020202020204" pitchFamily="34" charset="0"/>
                <a:cs typeface="Arial" panose="020B0604020202020204" pitchFamily="34" charset="0"/>
              </a:rPr>
              <a:t>lymphocyte</a:t>
            </a:r>
            <a:r>
              <a:rPr lang="en-US" sz="1500" b="1" dirty="0">
                <a:latin typeface="Arial" panose="020B0604020202020204" pitchFamily="34" charset="0"/>
                <a:cs typeface="Arial" panose="020B0604020202020204" pitchFamily="34" charset="0"/>
              </a:rPr>
              <a:t> </a:t>
            </a:r>
            <a:r>
              <a:rPr lang="en-US" b="1" u="sng" dirty="0" err="1">
                <a:solidFill>
                  <a:srgbClr val="FF0000"/>
                </a:solidFill>
                <a:latin typeface="Arial" panose="020B0604020202020204" pitchFamily="34" charset="0"/>
                <a:cs typeface="Arial" panose="020B0604020202020204" pitchFamily="34" charset="0"/>
              </a:rPr>
              <a:t>pleocytosis</a:t>
            </a:r>
            <a:endParaRPr lang="en-US" sz="1500" b="1" u="sng" dirty="0">
              <a:solidFill>
                <a:srgbClr val="FF0000"/>
              </a:solidFill>
              <a:latin typeface="Arial" panose="020B0604020202020204" pitchFamily="34" charset="0"/>
              <a:cs typeface="Arial" panose="020B0604020202020204" pitchFamily="34" charset="0"/>
            </a:endParaRPr>
          </a:p>
          <a:p>
            <a:pPr marL="541782" lvl="1" indent="-205740">
              <a:buFontTx/>
              <a:buChar char="•"/>
              <a:defRPr/>
            </a:pPr>
            <a:r>
              <a:rPr lang="en-US" sz="1500" b="1" dirty="0">
                <a:latin typeface="Arial" panose="020B0604020202020204" pitchFamily="34" charset="0"/>
                <a:cs typeface="Arial" panose="020B0604020202020204" pitchFamily="34" charset="0"/>
              </a:rPr>
              <a:t>Normal or slightly elevated </a:t>
            </a:r>
            <a:r>
              <a:rPr lang="en-US" sz="1500" b="1" u="sng" dirty="0">
                <a:latin typeface="Arial" panose="020B0604020202020204" pitchFamily="34" charset="0"/>
                <a:cs typeface="Arial" panose="020B0604020202020204" pitchFamily="34" charset="0"/>
              </a:rPr>
              <a:t>protein</a:t>
            </a:r>
          </a:p>
          <a:p>
            <a:pPr marL="336042" lvl="1"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CT/MRI :</a:t>
            </a:r>
          </a:p>
          <a:p>
            <a:pPr marL="541782" lvl="1" indent="-205740">
              <a:buFontTx/>
              <a:buChar char="•"/>
              <a:defRPr/>
            </a:pPr>
            <a:r>
              <a:rPr lang="en-US" sz="1500" b="1" dirty="0">
                <a:latin typeface="Arial" panose="020B0604020202020204" pitchFamily="34" charset="0"/>
                <a:cs typeface="Arial" panose="020B0604020202020204" pitchFamily="34" charset="0"/>
              </a:rPr>
              <a:t>May show </a:t>
            </a:r>
            <a:r>
              <a:rPr lang="en-US" sz="1500" b="1" u="sng" dirty="0">
                <a:latin typeface="Arial" panose="020B0604020202020204" pitchFamily="34" charset="0"/>
                <a:cs typeface="Arial" panose="020B0604020202020204" pitchFamily="34" charset="0"/>
              </a:rPr>
              <a:t>fusiform swelling</a:t>
            </a:r>
            <a:r>
              <a:rPr lang="en-US" sz="1500" b="1" dirty="0">
                <a:latin typeface="Arial" panose="020B0604020202020204" pitchFamily="34" charset="0"/>
                <a:cs typeface="Arial" panose="020B0604020202020204" pitchFamily="34" charset="0"/>
              </a:rPr>
              <a:t> in the affected region (3-4 vertebral levels)</a:t>
            </a:r>
          </a:p>
          <a:p>
            <a:pPr marL="541782" lvl="1" indent="-205740">
              <a:buFontTx/>
              <a:buChar char="•"/>
              <a:defRPr/>
            </a:pPr>
            <a:r>
              <a:rPr lang="en-US" sz="1500" b="1" dirty="0">
                <a:latin typeface="Arial" panose="020B0604020202020204" pitchFamily="34" charset="0"/>
                <a:cs typeface="Arial" panose="020B0604020202020204" pitchFamily="34" charset="0"/>
              </a:rPr>
              <a:t>Mainly to r/o compressive lesions</a:t>
            </a:r>
          </a:p>
        </p:txBody>
      </p:sp>
      <p:pic>
        <p:nvPicPr>
          <p:cNvPr id="4" name="صورة 3" descr="http://upload.wikimedia.org/wikipedia/commons/thumb/d/de/Transverse_myelitis_MRI.jpg/230px-Transverse_myelitis_MRI.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39486" y="1785098"/>
            <a:ext cx="3194797" cy="3315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6503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Management</a:t>
            </a:r>
          </a:p>
        </p:txBody>
      </p:sp>
      <p:sp>
        <p:nvSpPr>
          <p:cNvPr id="5" name="Content Placeholder 4"/>
          <p:cNvSpPr>
            <a:spLocks noGrp="1"/>
          </p:cNvSpPr>
          <p:nvPr>
            <p:ph idx="1"/>
          </p:nvPr>
        </p:nvSpPr>
        <p:spPr>
          <a:xfrm>
            <a:off x="2032002" y="2093259"/>
            <a:ext cx="7416799" cy="3697941"/>
          </a:xfrm>
        </p:spPr>
        <p:txBody>
          <a:bodyPr>
            <a:normAutofit/>
          </a:bodyPr>
          <a:lstStyle/>
          <a:p>
            <a:pPr>
              <a:buNone/>
              <a:defRPr/>
            </a:pPr>
            <a:endParaRPr lang="en-US" sz="1500" b="1" dirty="0">
              <a:solidFill>
                <a:schemeClr val="tx1"/>
              </a:solidFill>
              <a:latin typeface="Arial" panose="020B0604020202020204" pitchFamily="34" charset="0"/>
              <a:cs typeface="Arial" panose="020B0604020202020204" pitchFamily="34" charset="0"/>
            </a:endParaRPr>
          </a:p>
          <a:p>
            <a:pPr>
              <a:buFontTx/>
              <a:buChar char="•"/>
              <a:defRPr/>
            </a:pPr>
            <a:r>
              <a:rPr lang="en-US" sz="2400" b="1" dirty="0">
                <a:solidFill>
                  <a:schemeClr val="tx1"/>
                </a:solidFill>
                <a:latin typeface="Arial" panose="020B0604020202020204" pitchFamily="34" charset="0"/>
                <a:cs typeface="Arial" panose="020B0604020202020204" pitchFamily="34" charset="0"/>
              </a:rPr>
              <a:t>Management is supportive</a:t>
            </a:r>
          </a:p>
          <a:p>
            <a:pPr marL="0" indent="0">
              <a:buNone/>
              <a:defRPr/>
            </a:pPr>
            <a:endParaRPr lang="en-US" b="1" dirty="0">
              <a:solidFill>
                <a:schemeClr val="tx1"/>
              </a:solidFill>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Management is directed to bladder care and physiotherapy. </a:t>
            </a:r>
          </a:p>
          <a:p>
            <a:pPr marL="0" indent="0">
              <a:buNone/>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Studies have shown that </a:t>
            </a:r>
            <a:r>
              <a:rPr lang="en-US" sz="2400" b="1" u="sng" dirty="0">
                <a:latin typeface="Arial" panose="020B0604020202020204" pitchFamily="34" charset="0"/>
                <a:cs typeface="Arial" panose="020B0604020202020204" pitchFamily="34" charset="0"/>
              </a:rPr>
              <a:t>high-dose methylprednisolone</a:t>
            </a:r>
            <a:r>
              <a:rPr lang="en-US" sz="2400" b="1" dirty="0">
                <a:latin typeface="Arial" panose="020B0604020202020204" pitchFamily="34" charset="0"/>
                <a:cs typeface="Arial" panose="020B0604020202020204" pitchFamily="34" charset="0"/>
              </a:rPr>
              <a:t> therapy </a:t>
            </a:r>
            <a:r>
              <a:rPr lang="en-US" b="1" u="sng" dirty="0">
                <a:latin typeface="Arial" panose="020B0604020202020204" pitchFamily="34" charset="0"/>
                <a:cs typeface="Arial" panose="020B0604020202020204" pitchFamily="34" charset="0"/>
              </a:rPr>
              <a:t>early</a:t>
            </a:r>
            <a:r>
              <a:rPr lang="en-US" b="1" dirty="0">
                <a:latin typeface="Arial" panose="020B0604020202020204" pitchFamily="34" charset="0"/>
                <a:cs typeface="Arial" panose="020B0604020202020204" pitchFamily="34" charset="0"/>
              </a:rPr>
              <a:t> in the course is effective in shortening the duration of the disease and in improving the outcome.</a:t>
            </a:r>
          </a:p>
          <a:p>
            <a:pPr>
              <a:buFontTx/>
              <a:buChar char="•"/>
              <a:defRPr/>
            </a:pPr>
            <a:endParaRPr lang="ar-SA" sz="15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4925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1092574"/>
            <a:ext cx="6447501" cy="990600"/>
          </a:xfrm>
        </p:spPr>
        <p:txBody>
          <a:bodyPr/>
          <a:lstStyle/>
          <a:p>
            <a:r>
              <a:rPr lang="en-US" b="1" dirty="0">
                <a:latin typeface="Arial" panose="020B0604020202020204" pitchFamily="34" charset="0"/>
                <a:cs typeface="Arial" panose="020B0604020202020204" pitchFamily="34" charset="0"/>
              </a:rPr>
              <a:t>Outcome</a:t>
            </a:r>
          </a:p>
        </p:txBody>
      </p:sp>
      <p:sp>
        <p:nvSpPr>
          <p:cNvPr id="3" name="Content Placeholder 2"/>
          <p:cNvSpPr>
            <a:spLocks noGrp="1"/>
          </p:cNvSpPr>
          <p:nvPr>
            <p:ph idx="1"/>
          </p:nvPr>
        </p:nvSpPr>
        <p:spPr>
          <a:xfrm>
            <a:off x="1905001" y="2133601"/>
            <a:ext cx="7111999" cy="3702351"/>
          </a:xfrm>
        </p:spPr>
        <p:txBody>
          <a:bodyPr>
            <a:normAutofit/>
          </a:bodyPr>
          <a:lstStyle/>
          <a:p>
            <a:pPr marL="315468" indent="-288036">
              <a:buFontTx/>
              <a:buChar char="•"/>
              <a:defRPr/>
            </a:pPr>
            <a:r>
              <a:rPr lang="en-US" sz="1500" b="1" u="sng" dirty="0">
                <a:latin typeface="Arial" panose="020B0604020202020204" pitchFamily="34" charset="0"/>
                <a:cs typeface="Arial" panose="020B0604020202020204" pitchFamily="34" charset="0"/>
              </a:rPr>
              <a:t>Recovery</a:t>
            </a:r>
            <a:r>
              <a:rPr lang="en-US" sz="1500" b="1" dirty="0">
                <a:latin typeface="Arial" panose="020B0604020202020204" pitchFamily="34" charset="0"/>
                <a:cs typeface="Arial" panose="020B0604020202020204" pitchFamily="34" charset="0"/>
              </a:rPr>
              <a:t> from transverse myelitis usually begins between </a:t>
            </a:r>
            <a:r>
              <a:rPr lang="en-US" sz="1500" b="1" u="sng" dirty="0">
                <a:latin typeface="Arial" panose="020B0604020202020204" pitchFamily="34" charset="0"/>
                <a:cs typeface="Arial" panose="020B0604020202020204" pitchFamily="34" charset="0"/>
              </a:rPr>
              <a:t>weeks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2 and 12</a:t>
            </a:r>
            <a:r>
              <a:rPr lang="en-US" sz="1500" b="1" dirty="0">
                <a:latin typeface="Arial" panose="020B0604020202020204" pitchFamily="34" charset="0"/>
                <a:cs typeface="Arial" panose="020B0604020202020204" pitchFamily="34" charset="0"/>
              </a:rPr>
              <a:t> following onset and </a:t>
            </a:r>
            <a:r>
              <a:rPr lang="en-US" sz="1500" b="1" u="sng" dirty="0">
                <a:latin typeface="Arial" panose="020B0604020202020204" pitchFamily="34" charset="0"/>
                <a:cs typeface="Arial" panose="020B0604020202020204" pitchFamily="34" charset="0"/>
              </a:rPr>
              <a:t>may</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continue for up</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to 2 years</a:t>
            </a:r>
            <a:r>
              <a:rPr lang="en-US" sz="1500" b="1" dirty="0">
                <a:latin typeface="Arial" panose="020B0604020202020204" pitchFamily="34" charset="0"/>
                <a:cs typeface="Arial" panose="020B0604020202020204" pitchFamily="34" charset="0"/>
              </a:rPr>
              <a:t> in some patients.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latin typeface="Arial" panose="020B0604020202020204" pitchFamily="34" charset="0"/>
                <a:cs typeface="Arial" panose="020B0604020202020204" pitchFamily="34" charset="0"/>
              </a:rPr>
              <a:t>60%</a:t>
            </a:r>
            <a:r>
              <a:rPr lang="en-US" sz="1500" b="1" dirty="0">
                <a:latin typeface="Arial" panose="020B0604020202020204" pitchFamily="34" charset="0"/>
                <a:cs typeface="Arial" panose="020B0604020202020204" pitchFamily="34" charset="0"/>
              </a:rPr>
              <a:t> show </a:t>
            </a:r>
            <a:r>
              <a:rPr lang="en-US" sz="1500" b="1" u="sng" dirty="0">
                <a:latin typeface="Arial" panose="020B0604020202020204" pitchFamily="34" charset="0"/>
                <a:cs typeface="Arial" panose="020B0604020202020204" pitchFamily="34" charset="0"/>
              </a:rPr>
              <a:t>spontaneous</a:t>
            </a:r>
            <a:r>
              <a:rPr lang="en-US" sz="1500" b="1" dirty="0">
                <a:latin typeface="Arial" panose="020B0604020202020204" pitchFamily="34" charset="0"/>
                <a:cs typeface="Arial" panose="020B0604020202020204" pitchFamily="34" charset="0"/>
              </a:rPr>
              <a:t> recovery over few weeks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if treated early, some patients experience complete or near complete recovery.</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Residual deficits includes bowel and bladder dysfunction and weakness.</a:t>
            </a:r>
          </a:p>
        </p:txBody>
      </p:sp>
    </p:spTree>
    <p:extLst>
      <p:ext uri="{BB962C8B-B14F-4D97-AF65-F5344CB8AC3E}">
        <p14:creationId xmlns="" xmlns:p14="http://schemas.microsoft.com/office/powerpoint/2010/main" val="181392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Spinal muscular atrophy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defRPr/>
            </a:pPr>
            <a:r>
              <a:rPr lang="en-US" sz="2000" b="1" dirty="0">
                <a:solidFill>
                  <a:schemeClr val="accent1"/>
                </a:solidFill>
                <a:latin typeface="Arial" panose="020B0604020202020204" pitchFamily="34" charset="0"/>
                <a:cs typeface="Arial" panose="020B0604020202020204" pitchFamily="34" charset="0"/>
              </a:rPr>
              <a:t>Spinal muscular atrophy (SMA) </a:t>
            </a:r>
            <a:r>
              <a:rPr lang="en-US" sz="1600" b="1" dirty="0">
                <a:latin typeface="Arial" panose="020B0604020202020204" pitchFamily="34" charset="0"/>
                <a:cs typeface="Arial" panose="020B0604020202020204" pitchFamily="34" charset="0"/>
              </a:rPr>
              <a:t>is </a:t>
            </a:r>
            <a:r>
              <a:rPr lang="en-US" sz="1600" b="1" dirty="0" smtClean="0">
                <a:latin typeface="Arial" panose="020B0604020202020204" pitchFamily="34" charset="0"/>
                <a:cs typeface="Arial" panose="020B0604020202020204" pitchFamily="34" charset="0"/>
              </a:rPr>
              <a:t>a genetic </a:t>
            </a:r>
            <a:r>
              <a:rPr lang="en-US" sz="1600" b="1" u="sng" dirty="0">
                <a:latin typeface="Arial" panose="020B0604020202020204" pitchFamily="34" charset="0"/>
                <a:cs typeface="Arial" panose="020B0604020202020204" pitchFamily="34" charset="0"/>
              </a:rPr>
              <a:t>autosomal recessive</a:t>
            </a:r>
            <a:r>
              <a:rPr lang="en-US" sz="1600" b="1" dirty="0">
                <a:latin typeface="Arial" panose="020B0604020202020204" pitchFamily="34" charset="0"/>
                <a:cs typeface="Arial" panose="020B0604020202020204" pitchFamily="34" charset="0"/>
              </a:rPr>
              <a:t> disease caused by a genetic defect in the </a:t>
            </a:r>
            <a:r>
              <a:rPr lang="en-US" sz="1600" b="1" u="sng" dirty="0">
                <a:latin typeface="Arial" panose="020B0604020202020204" pitchFamily="34" charset="0"/>
                <a:cs typeface="Arial" panose="020B0604020202020204" pitchFamily="34" charset="0"/>
              </a:rPr>
              <a:t>SMN1</a:t>
            </a:r>
            <a:r>
              <a:rPr lang="en-US" sz="1600" b="1" dirty="0">
                <a:latin typeface="Arial" panose="020B0604020202020204" pitchFamily="34" charset="0"/>
                <a:cs typeface="Arial" panose="020B0604020202020204" pitchFamily="34" charset="0"/>
              </a:rPr>
              <a:t> gene which codes SMN protein , a </a:t>
            </a:r>
            <a:r>
              <a:rPr lang="en-US" sz="1600" b="1" u="sng" dirty="0">
                <a:latin typeface="Arial" panose="020B0604020202020204" pitchFamily="34" charset="0"/>
                <a:cs typeface="Arial" panose="020B0604020202020204" pitchFamily="34" charset="0"/>
              </a:rPr>
              <a:t>protein</a:t>
            </a:r>
            <a:r>
              <a:rPr lang="en-US" sz="1600" b="1" dirty="0">
                <a:latin typeface="Arial" panose="020B0604020202020204" pitchFamily="34" charset="0"/>
                <a:cs typeface="Arial" panose="020B0604020202020204" pitchFamily="34" charset="0"/>
              </a:rPr>
              <a:t> necessary for survival of </a:t>
            </a:r>
            <a:r>
              <a:rPr lang="en-US" sz="1600" b="1" u="sng" dirty="0">
                <a:latin typeface="Arial" panose="020B0604020202020204" pitchFamily="34" charset="0"/>
                <a:cs typeface="Arial" panose="020B0604020202020204" pitchFamily="34" charset="0"/>
              </a:rPr>
              <a:t>motor neurons</a:t>
            </a:r>
            <a:r>
              <a:rPr lang="en-US" sz="1600" b="1" dirty="0">
                <a:latin typeface="Arial" panose="020B0604020202020204" pitchFamily="34" charset="0"/>
                <a:cs typeface="Arial" panose="020B0604020202020204" pitchFamily="34" charset="0"/>
              </a:rPr>
              <a:t>.</a:t>
            </a:r>
          </a:p>
          <a:p>
            <a:pPr marL="0" indent="0">
              <a:buNone/>
              <a:defRPr/>
            </a:pPr>
            <a:endParaRPr lang="en-US" sz="1600" b="1"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Resulting in death of neuronal cells in the </a:t>
            </a:r>
            <a:r>
              <a:rPr lang="en-US" sz="1600" b="1" u="sng" dirty="0">
                <a:latin typeface="Arial" panose="020B0604020202020204" pitchFamily="34" charset="0"/>
                <a:cs typeface="Arial" panose="020B0604020202020204" pitchFamily="34" charset="0"/>
              </a:rPr>
              <a:t>anterior horn of spinal cord</a:t>
            </a:r>
            <a:r>
              <a:rPr lang="en-US" sz="1600" b="1" dirty="0">
                <a:latin typeface="Arial" panose="020B0604020202020204" pitchFamily="34" charset="0"/>
                <a:cs typeface="Arial" panose="020B0604020202020204" pitchFamily="34" charset="0"/>
              </a:rPr>
              <a:t> and subsequent system-wide muscle wasting (</a:t>
            </a:r>
            <a:r>
              <a:rPr lang="en-US" sz="1600" b="1" u="sng" dirty="0">
                <a:latin typeface="Arial" panose="020B0604020202020204" pitchFamily="34" charset="0"/>
                <a:cs typeface="Arial" panose="020B0604020202020204" pitchFamily="34" charset="0"/>
              </a:rPr>
              <a:t>atrophy</a:t>
            </a:r>
            <a:r>
              <a:rPr lang="en-US" sz="1600" b="1" dirty="0">
                <a:latin typeface="Arial" panose="020B0604020202020204" pitchFamily="34" charset="0"/>
                <a:cs typeface="Arial" panose="020B0604020202020204" pitchFamily="34" charset="0"/>
              </a:rPr>
              <a:t>).</a:t>
            </a:r>
          </a:p>
          <a:p>
            <a:pPr>
              <a:defRPr/>
            </a:pPr>
            <a:r>
              <a:rPr lang="en-US" sz="1600" b="1" dirty="0">
                <a:latin typeface="Arial" panose="020B0604020202020204" pitchFamily="34" charset="0"/>
                <a:cs typeface="Arial" panose="020B0604020202020204" pitchFamily="34" charset="0"/>
              </a:rPr>
              <a:t>Mostly affect proximal muscles of lower limbs first, followed by muscles of upper extremities, spine and neck and, in more severe cases, pulmonary and mastication muscles. </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90584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صر نائب لرقم الشريحة 2">
            <a:extLst>
              <a:ext uri="{FF2B5EF4-FFF2-40B4-BE49-F238E27FC236}">
                <a16:creationId xmlns:a16="http://schemas.microsoft.com/office/drawing/2014/main" xmlns="" id="{7C685C2B-C6F7-4B52-80CC-3F4C672CF71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29C15FF-C949-4B03-B9AF-5577B0EE9AF6}" type="slidenum">
              <a:rPr lang="ar-SA" altLang="ru-RU">
                <a:solidFill>
                  <a:srgbClr val="898989"/>
                </a:solidFill>
              </a:rPr>
              <a:pPr/>
              <a:t>30</a:t>
            </a:fld>
            <a:endParaRPr lang="en-US" altLang="ru-RU">
              <a:solidFill>
                <a:srgbClr val="898989"/>
              </a:solidFill>
            </a:endParaRPr>
          </a:p>
        </p:txBody>
      </p:sp>
      <p:sp>
        <p:nvSpPr>
          <p:cNvPr id="3074" name="Title 3">
            <a:extLst>
              <a:ext uri="{FF2B5EF4-FFF2-40B4-BE49-F238E27FC236}">
                <a16:creationId xmlns:a16="http://schemas.microsoft.com/office/drawing/2014/main" xmlns="" id="{781CBE4D-0710-44BE-94A9-D545F7E21B2D}"/>
              </a:ext>
            </a:extLst>
          </p:cNvPr>
          <p:cNvSpPr>
            <a:spLocks noGrp="1"/>
          </p:cNvSpPr>
          <p:nvPr>
            <p:ph type="title" idx="4294967295"/>
          </p:nvPr>
        </p:nvSpPr>
        <p:spPr>
          <a:xfrm>
            <a:off x="0" y="2513941"/>
            <a:ext cx="10972800" cy="1143000"/>
          </a:xfrm>
        </p:spPr>
        <p:txBody>
          <a:bodyPr rtlCol="1">
            <a:normAutofit fontScale="90000"/>
          </a:bodyPr>
          <a:lstStyle/>
          <a:p>
            <a:pPr algn="ctr" eaLnBrk="1" fontAlgn="auto" hangingPunct="1">
              <a:spcAft>
                <a:spcPts val="0"/>
              </a:spcAft>
              <a:defRPr/>
            </a:pPr>
            <a:r>
              <a:rPr lang="en-US" sz="6700" dirty="0">
                <a:solidFill>
                  <a:schemeClr val="accent5">
                    <a:lumMod val="75000"/>
                  </a:schemeClr>
                </a:solidFill>
                <a:latin typeface="Century Gothic" pitchFamily="34" charset="0"/>
              </a:rPr>
              <a:t>Poliomyelitis</a:t>
            </a:r>
            <a:r>
              <a:rPr lang="en-US" dirty="0">
                <a:solidFill>
                  <a:schemeClr val="accent5">
                    <a:lumMod val="75000"/>
                  </a:schemeClr>
                </a:solidFill>
                <a:latin typeface="Century Gothic" pitchFamily="34" charset="0"/>
              </a:rPr>
              <a:t/>
            </a:r>
            <a:br>
              <a:rPr lang="en-US" dirty="0">
                <a:solidFill>
                  <a:schemeClr val="accent5">
                    <a:lumMod val="75000"/>
                  </a:schemeClr>
                </a:solidFill>
                <a:latin typeface="Century Gothic" pitchFamily="34" charset="0"/>
              </a:rPr>
            </a:br>
            <a:endParaRPr lang="ar-SA" dirty="0">
              <a:solidFill>
                <a:schemeClr val="accent5">
                  <a:lumMod val="75000"/>
                </a:schemeClr>
              </a:solidFill>
              <a:latin typeface="Century Gothic"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D8AC43-5568-B783-C51A-E092AF21770B}"/>
              </a:ext>
            </a:extLst>
          </p:cNvPr>
          <p:cNvSpPr txBox="1"/>
          <p:nvPr/>
        </p:nvSpPr>
        <p:spPr>
          <a:xfrm>
            <a:off x="803618" y="464897"/>
            <a:ext cx="8776061" cy="830997"/>
          </a:xfrm>
          <a:prstGeom prst="rect">
            <a:avLst/>
          </a:prstGeom>
          <a:noFill/>
        </p:spPr>
        <p:txBody>
          <a:bodyPr wrap="square" rtlCol="0">
            <a:spAutoFit/>
          </a:bodyPr>
          <a:lstStyle/>
          <a:p>
            <a:pPr algn="l"/>
            <a:r>
              <a:rPr lang="en-US" sz="4800" dirty="0">
                <a:solidFill>
                  <a:srgbClr val="C00000"/>
                </a:solidFill>
                <a:latin typeface="Century Gothic" panose="020B0502020202020204" pitchFamily="34" charset="0"/>
              </a:rPr>
              <a:t>Poliovirus</a:t>
            </a:r>
            <a:r>
              <a:rPr lang="en-US" dirty="0">
                <a:solidFill>
                  <a:srgbClr val="C00000"/>
                </a:solidFill>
                <a:latin typeface="Century Gothic" panose="020B0502020202020204" pitchFamily="34" charset="0"/>
              </a:rPr>
              <a:t> </a:t>
            </a:r>
            <a:endParaRPr lang="x-none" dirty="0">
              <a:solidFill>
                <a:srgbClr val="C00000"/>
              </a:solidFill>
              <a:latin typeface="Century Gothic" panose="020B0502020202020204" pitchFamily="34" charset="0"/>
            </a:endParaRPr>
          </a:p>
        </p:txBody>
      </p:sp>
      <p:sp>
        <p:nvSpPr>
          <p:cNvPr id="4" name="TextBox 3">
            <a:extLst>
              <a:ext uri="{FF2B5EF4-FFF2-40B4-BE49-F238E27FC236}">
                <a16:creationId xmlns:a16="http://schemas.microsoft.com/office/drawing/2014/main" xmlns="" id="{2DDD9AD0-2968-8E99-FDFE-E61E1C5C566C}"/>
              </a:ext>
            </a:extLst>
          </p:cNvPr>
          <p:cNvSpPr txBox="1"/>
          <p:nvPr/>
        </p:nvSpPr>
        <p:spPr>
          <a:xfrm>
            <a:off x="387459" y="1176291"/>
            <a:ext cx="9192221" cy="3108543"/>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Century Gothic" panose="020B0502020202020204" pitchFamily="34" charset="0"/>
              </a:rPr>
              <a:t>Single strand positive sense RNA VIRUS </a:t>
            </a:r>
          </a:p>
          <a:p>
            <a:pPr marL="457200" indent="-457200">
              <a:buFont typeface="Arial" panose="020B0604020202020204" pitchFamily="34" charset="0"/>
              <a:buChar char="•"/>
            </a:pPr>
            <a:r>
              <a:rPr lang="en-US" sz="2800" dirty="0">
                <a:latin typeface="Century Gothic" panose="020B0502020202020204" pitchFamily="34" charset="0"/>
              </a:rPr>
              <a:t>belong to </a:t>
            </a:r>
            <a:r>
              <a:rPr lang="en-US" sz="2800" dirty="0" err="1">
                <a:latin typeface="Century Gothic" panose="020B0502020202020204" pitchFamily="34" charset="0"/>
              </a:rPr>
              <a:t>Picornaviridae</a:t>
            </a:r>
            <a:r>
              <a:rPr lang="en-US" sz="2800" dirty="0">
                <a:latin typeface="Century Gothic" panose="020B0502020202020204" pitchFamily="34" charset="0"/>
              </a:rPr>
              <a:t> family, Enterovirus genus</a:t>
            </a:r>
          </a:p>
          <a:p>
            <a:pPr marL="457200" indent="-457200">
              <a:buFont typeface="Arial" panose="020B0604020202020204" pitchFamily="34" charset="0"/>
              <a:buChar char="•"/>
            </a:pPr>
            <a:r>
              <a:rPr lang="en-US" sz="2800" dirty="0">
                <a:latin typeface="Century Gothic" panose="020B0502020202020204" pitchFamily="34" charset="0"/>
              </a:rPr>
              <a:t> It has 3 subtypes </a:t>
            </a:r>
          </a:p>
          <a:p>
            <a:pPr marL="457200" indent="-457200">
              <a:buFont typeface="Arial" panose="020B0604020202020204" pitchFamily="34" charset="0"/>
              <a:buChar char="•"/>
            </a:pPr>
            <a:r>
              <a:rPr lang="en-US" sz="2800" dirty="0">
                <a:latin typeface="Century Gothic" panose="020B0502020202020204" pitchFamily="34" charset="0"/>
              </a:rPr>
              <a:t>Can retain activity at room temp. for days and can be stored frozen at -20˚C indefinitely </a:t>
            </a:r>
          </a:p>
          <a:p>
            <a:pPr marL="457200" indent="-457200">
              <a:buFont typeface="Arial" panose="020B0604020202020204" pitchFamily="34" charset="0"/>
              <a:buChar char="•"/>
            </a:pPr>
            <a:r>
              <a:rPr lang="en-US" sz="2800" dirty="0">
                <a:latin typeface="Century Gothic" panose="020B0502020202020204" pitchFamily="34" charset="0"/>
              </a:rPr>
              <a:t>Easily inactivated by heat (&gt;56˚C), formaldehyde, chlorination and UV light</a:t>
            </a:r>
            <a:endParaRPr lang="x-none" sz="2800" dirty="0">
              <a:latin typeface="Century Gothic" panose="020B0502020202020204" pitchFamily="34" charset="0"/>
            </a:endParaRPr>
          </a:p>
        </p:txBody>
      </p:sp>
    </p:spTree>
    <p:extLst>
      <p:ext uri="{BB962C8B-B14F-4D97-AF65-F5344CB8AC3E}">
        <p14:creationId xmlns:p14="http://schemas.microsoft.com/office/powerpoint/2010/main" xmlns="" val="2899792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عنصر نائب لرقم الشريحة 3">
            <a:extLst>
              <a:ext uri="{FF2B5EF4-FFF2-40B4-BE49-F238E27FC236}">
                <a16:creationId xmlns:a16="http://schemas.microsoft.com/office/drawing/2014/main" xmlns="" id="{E542A3C4-4C16-4030-9D2E-1D959799B54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B84632C-FE63-4A42-93A3-80C9F4ECDCDB}" type="slidenum">
              <a:rPr lang="ar-SA" altLang="ru-RU">
                <a:solidFill>
                  <a:srgbClr val="898989"/>
                </a:solidFill>
              </a:rPr>
              <a:pPr/>
              <a:t>32</a:t>
            </a:fld>
            <a:endParaRPr lang="en-US" altLang="ru-RU">
              <a:solidFill>
                <a:srgbClr val="898989"/>
              </a:solidFill>
            </a:endParaRPr>
          </a:p>
        </p:txBody>
      </p:sp>
      <p:sp>
        <p:nvSpPr>
          <p:cNvPr id="5122" name="Title 1">
            <a:extLst>
              <a:ext uri="{FF2B5EF4-FFF2-40B4-BE49-F238E27FC236}">
                <a16:creationId xmlns:a16="http://schemas.microsoft.com/office/drawing/2014/main" xmlns="" id="{96262FBF-F397-4928-8B9F-9D605D220E9E}"/>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Epidemiology</a:t>
            </a:r>
            <a:endParaRPr lang="ar-SA" dirty="0">
              <a:solidFill>
                <a:schemeClr val="accent5">
                  <a:lumMod val="75000"/>
                </a:schemeClr>
              </a:solidFill>
              <a:latin typeface="Century Gothic" pitchFamily="34" charset="0"/>
            </a:endParaRPr>
          </a:p>
        </p:txBody>
      </p:sp>
      <p:sp>
        <p:nvSpPr>
          <p:cNvPr id="5123" name="Content Placeholder 2">
            <a:extLst>
              <a:ext uri="{FF2B5EF4-FFF2-40B4-BE49-F238E27FC236}">
                <a16:creationId xmlns:a16="http://schemas.microsoft.com/office/drawing/2014/main" xmlns="" id="{8854ECD3-45C8-4A7A-9B75-A0314EA813E5}"/>
              </a:ext>
            </a:extLst>
          </p:cNvPr>
          <p:cNvSpPr>
            <a:spLocks noGrp="1"/>
          </p:cNvSpPr>
          <p:nvPr>
            <p:ph idx="4294967295"/>
          </p:nvPr>
        </p:nvSpPr>
        <p:spPr>
          <a:xfrm>
            <a:off x="272082" y="1697963"/>
            <a:ext cx="10562381" cy="4356676"/>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1952 about 58,000 cases were reported in the US ( including ~21,000 cases of paralytic polio ) that resulted in 3,000 deaths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Although this outbreak was associated with poliomyelitis among older children and adults, the initial response with serotype 1  targeted </a:t>
            </a:r>
            <a:r>
              <a:rPr lang="en-US" b="1" dirty="0">
                <a:solidFill>
                  <a:schemeClr val="tx1">
                    <a:lumMod val="75000"/>
                    <a:lumOff val="25000"/>
                  </a:schemeClr>
                </a:solidFill>
                <a:latin typeface="Century Gothic" pitchFamily="34" charset="0"/>
              </a:rPr>
              <a:t>children 0–5 y of age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universal use of vaccines has resulted in almost complete global eradication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عنصر نائب لرقم الشريحة 3">
            <a:extLst>
              <a:ext uri="{FF2B5EF4-FFF2-40B4-BE49-F238E27FC236}">
                <a16:creationId xmlns:a16="http://schemas.microsoft.com/office/drawing/2014/main" xmlns="" id="{90CCE2EB-D9E0-447C-945A-5FE812518CC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13C1F86-E57E-485B-980D-E8E5D5ECC8BB}" type="slidenum">
              <a:rPr lang="ar-SA" altLang="ru-RU">
                <a:solidFill>
                  <a:srgbClr val="898989"/>
                </a:solidFill>
              </a:rPr>
              <a:pPr/>
              <a:t>33</a:t>
            </a:fld>
            <a:endParaRPr lang="en-US" altLang="ru-RU">
              <a:solidFill>
                <a:srgbClr val="898989"/>
              </a:solidFill>
            </a:endParaRPr>
          </a:p>
        </p:txBody>
      </p:sp>
      <p:sp>
        <p:nvSpPr>
          <p:cNvPr id="3" name="Content Placeholder 2">
            <a:extLst>
              <a:ext uri="{FF2B5EF4-FFF2-40B4-BE49-F238E27FC236}">
                <a16:creationId xmlns:a16="http://schemas.microsoft.com/office/drawing/2014/main" xmlns="" id="{0D978563-AA70-437C-9AFD-EDEF1086BB44}"/>
              </a:ext>
            </a:extLst>
          </p:cNvPr>
          <p:cNvSpPr>
            <a:spLocks noGrp="1"/>
          </p:cNvSpPr>
          <p:nvPr>
            <p:ph idx="4294967295"/>
          </p:nvPr>
        </p:nvSpPr>
        <p:spPr>
          <a:xfrm>
            <a:off x="444285" y="1515401"/>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most devastating outcome is </a:t>
            </a:r>
            <a:r>
              <a:rPr lang="en-US" b="1" dirty="0">
                <a:solidFill>
                  <a:schemeClr val="tx1">
                    <a:lumMod val="75000"/>
                    <a:lumOff val="25000"/>
                  </a:schemeClr>
                </a:solidFill>
                <a:latin typeface="Century Gothic" pitchFamily="34" charset="0"/>
              </a:rPr>
              <a:t>paralysis</a:t>
            </a:r>
          </a:p>
          <a:p>
            <a:pPr algn="l" rtl="0" eaLnBrk="1" fontAlgn="auto" hangingPunct="1">
              <a:lnSpc>
                <a:spcPct val="90000"/>
              </a:lnSpc>
              <a:spcAft>
                <a:spcPts val="0"/>
              </a:spcAft>
              <a:buFontTx/>
              <a:buChar char="•"/>
              <a:defRPr/>
            </a:pPr>
            <a:r>
              <a:rPr lang="en-US" dirty="0">
                <a:latin typeface="Century Gothic" pitchFamily="34" charset="0"/>
              </a:rPr>
              <a:t>74%</a:t>
            </a:r>
            <a:r>
              <a:rPr lang="en-US" dirty="0">
                <a:solidFill>
                  <a:schemeClr val="tx1">
                    <a:lumMod val="75000"/>
                    <a:lumOff val="25000"/>
                  </a:schemeClr>
                </a:solidFill>
                <a:latin typeface="Century Gothic" pitchFamily="34" charset="0"/>
              </a:rPr>
              <a:t> of infections are asymptomatic  ( but do induce immunity )</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Clinically apparent but non-paralytic illness occurs in ~</a:t>
            </a:r>
            <a:r>
              <a:rPr lang="en-US" dirty="0">
                <a:latin typeface="Century Gothic" pitchFamily="34" charset="0"/>
              </a:rPr>
              <a:t>24%</a:t>
            </a:r>
            <a:r>
              <a:rPr lang="en-US" dirty="0">
                <a:solidFill>
                  <a:schemeClr val="tx1">
                    <a:lumMod val="75000"/>
                    <a:lumOff val="25000"/>
                  </a:schemeClr>
                </a:solidFill>
                <a:latin typeface="Century Gothic" pitchFamily="34" charset="0"/>
              </a:rPr>
              <a:t>of all infections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Paralytic polio occurs in </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1/1,000 among infants (in developing countries)</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 among adolescents (in developed countries before vaccinations)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عنصر نائب لرقم الشريحة 3">
            <a:extLst>
              <a:ext uri="{FF2B5EF4-FFF2-40B4-BE49-F238E27FC236}">
                <a16:creationId xmlns:a16="http://schemas.microsoft.com/office/drawing/2014/main" xmlns="" id="{21587B6C-6B0C-43F2-9F98-148D25377FE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CF21DA6-1CDF-4C0E-B71E-BB1078DF61DD}" type="slidenum">
              <a:rPr lang="ar-SA" altLang="ru-RU">
                <a:solidFill>
                  <a:srgbClr val="898989"/>
                </a:solidFill>
              </a:rPr>
              <a:pPr/>
              <a:t>34</a:t>
            </a:fld>
            <a:endParaRPr lang="en-US" altLang="ru-RU">
              <a:solidFill>
                <a:srgbClr val="898989"/>
              </a:solidFill>
            </a:endParaRPr>
          </a:p>
        </p:txBody>
      </p:sp>
      <p:sp>
        <p:nvSpPr>
          <p:cNvPr id="7170" name="Title 1">
            <a:extLst>
              <a:ext uri="{FF2B5EF4-FFF2-40B4-BE49-F238E27FC236}">
                <a16:creationId xmlns:a16="http://schemas.microsoft.com/office/drawing/2014/main" xmlns="" id="{70D77F15-890C-4C84-9677-BDC79439F0AC}"/>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Transmission</a:t>
            </a:r>
            <a:endParaRPr lang="ar-SA" dirty="0">
              <a:solidFill>
                <a:schemeClr val="accent5">
                  <a:lumMod val="75000"/>
                </a:schemeClr>
              </a:solidFill>
              <a:latin typeface="Century Gothic" pitchFamily="34" charset="0"/>
            </a:endParaRPr>
          </a:p>
        </p:txBody>
      </p:sp>
      <p:sp>
        <p:nvSpPr>
          <p:cNvPr id="7171" name="Content Placeholder 2">
            <a:extLst>
              <a:ext uri="{FF2B5EF4-FFF2-40B4-BE49-F238E27FC236}">
                <a16:creationId xmlns:a16="http://schemas.microsoft.com/office/drawing/2014/main" xmlns="" id="{E2CE8C45-5F51-46EA-A8C7-5F78A56EC49F}"/>
              </a:ext>
            </a:extLst>
          </p:cNvPr>
          <p:cNvSpPr>
            <a:spLocks noGrp="1"/>
          </p:cNvSpPr>
          <p:nvPr>
            <p:ph idx="4294967295"/>
          </p:nvPr>
        </p:nvSpPr>
        <p:spPr>
          <a:xfrm>
            <a:off x="1219200" y="1571626"/>
            <a:ext cx="10972800" cy="4525963"/>
          </a:xfrm>
        </p:spPr>
        <p:txBody>
          <a:bodyPr rtlCol="1">
            <a:normAutofit/>
          </a:bodyPr>
          <a:lstStyle/>
          <a:p>
            <a:pPr algn="l" rtl="0" eaLnBrk="1" fontAlgn="auto" hangingPunct="1">
              <a:spcAft>
                <a:spcPts val="0"/>
              </a:spcAft>
              <a:buFont typeface="+mj-lt"/>
              <a:buAutoNum type="arabicPeriod"/>
              <a:defRPr/>
            </a:pPr>
            <a:r>
              <a:rPr lang="en-US" dirty="0" err="1">
                <a:solidFill>
                  <a:schemeClr val="tx1">
                    <a:lumMod val="75000"/>
                    <a:lumOff val="25000"/>
                  </a:schemeClr>
                </a:solidFill>
                <a:latin typeface="Century Gothic" pitchFamily="34" charset="0"/>
              </a:rPr>
              <a:t>Feco-oral</a:t>
            </a:r>
            <a:r>
              <a:rPr lang="en-US" dirty="0">
                <a:solidFill>
                  <a:schemeClr val="tx1">
                    <a:lumMod val="75000"/>
                    <a:lumOff val="25000"/>
                  </a:schemeClr>
                </a:solidFill>
                <a:latin typeface="Century Gothic" pitchFamily="34" charset="0"/>
              </a:rPr>
              <a:t> route</a:t>
            </a:r>
          </a:p>
          <a:p>
            <a:pPr algn="l" rtl="0" eaLnBrk="1" fontAlgn="auto" hangingPunct="1">
              <a:spcAft>
                <a:spcPts val="0"/>
              </a:spcAft>
              <a:buFont typeface="+mj-lt"/>
              <a:buAutoNum type="arabicPeriod"/>
              <a:defRPr/>
            </a:pPr>
            <a:r>
              <a:rPr lang="en-US" dirty="0">
                <a:latin typeface="Century Gothic" pitchFamily="34" charset="0"/>
              </a:rPr>
              <a:t>Droplet transmission during epidemic (</a:t>
            </a:r>
            <a:r>
              <a:rPr lang="en-US" dirty="0" err="1">
                <a:latin typeface="Century Gothic" pitchFamily="34" charset="0"/>
              </a:rPr>
              <a:t>rarley</a:t>
            </a:r>
            <a:r>
              <a:rPr lang="en-US" dirty="0">
                <a:latin typeface="Century Gothic" pitchFamily="34" charset="0"/>
              </a:rPr>
              <a:t>) </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Humans are the only reservoir</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Virus has been isolated from stools more than 2 weeks before paralysis and several weeks after onset of symptoms</a:t>
            </a:r>
            <a:endParaRPr lang="ar-SA" dirty="0">
              <a:solidFill>
                <a:schemeClr val="tx1">
                  <a:lumMod val="75000"/>
                  <a:lumOff val="25000"/>
                </a:schemeClr>
              </a:solidFill>
              <a:latin typeface="Century Gothic" pitchFamily="34" charset="0"/>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عنصر نائب لرقم الشريحة 3">
            <a:extLst>
              <a:ext uri="{FF2B5EF4-FFF2-40B4-BE49-F238E27FC236}">
                <a16:creationId xmlns:a16="http://schemas.microsoft.com/office/drawing/2014/main" xmlns="" id="{F5305A7C-BBEF-48E3-B4B1-F30B60CE866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BB1FEDF-B668-42AC-B4C7-85E5245A7483}" type="slidenum">
              <a:rPr lang="ar-SA" altLang="ru-RU">
                <a:solidFill>
                  <a:srgbClr val="898989"/>
                </a:solidFill>
              </a:rPr>
              <a:pPr/>
              <a:t>35</a:t>
            </a:fld>
            <a:endParaRPr lang="en-US" altLang="ru-RU">
              <a:solidFill>
                <a:srgbClr val="898989"/>
              </a:solidFill>
            </a:endParaRPr>
          </a:p>
        </p:txBody>
      </p:sp>
      <p:sp>
        <p:nvSpPr>
          <p:cNvPr id="8194" name="Title 1">
            <a:extLst>
              <a:ext uri="{FF2B5EF4-FFF2-40B4-BE49-F238E27FC236}">
                <a16:creationId xmlns:a16="http://schemas.microsoft.com/office/drawing/2014/main" xmlns="" id="{03E47047-9DC0-4A09-95F3-0A4FDF1435B4}"/>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Pathogenesis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49B4F4F9-5AB5-4DB3-ADCF-44013C250EE3}"/>
              </a:ext>
            </a:extLst>
          </p:cNvPr>
          <p:cNvSpPr>
            <a:spLocks noGrp="1"/>
          </p:cNvSpPr>
          <p:nvPr>
            <p:ph idx="4294967295"/>
          </p:nvPr>
        </p:nvSpPr>
        <p:spPr>
          <a:xfrm>
            <a:off x="1219200" y="1268413"/>
            <a:ext cx="10972800" cy="4525962"/>
          </a:xfrm>
        </p:spPr>
        <p:txBody>
          <a:bodyPr rtlCol="1">
            <a:normAutofit/>
          </a:bodyPr>
          <a:lstStyle/>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Entry through GI</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site of replication : M cells in small intestine</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Spread to regional LN</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after 2-3 days</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Seeding to different sites (RES, Skeletal muscle , brown fat) </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2</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occurs due to replication and release from RES</a:t>
            </a:r>
            <a:endParaRPr lang="ar-SA" sz="3000" dirty="0">
              <a:solidFill>
                <a:schemeClr val="tx1">
                  <a:lumMod val="75000"/>
                  <a:lumOff val="25000"/>
                </a:schemeClr>
              </a:solidFill>
              <a:latin typeface="Century Gothic"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عنصر نائب لرقم الشريحة 3">
            <a:extLst>
              <a:ext uri="{FF2B5EF4-FFF2-40B4-BE49-F238E27FC236}">
                <a16:creationId xmlns:a16="http://schemas.microsoft.com/office/drawing/2014/main" xmlns="" id="{5310DF85-DC99-422D-8F0E-F2402370A28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077EB2-8E18-4208-8999-FD9197C274A9}" type="slidenum">
              <a:rPr lang="ar-SA" altLang="ru-RU">
                <a:solidFill>
                  <a:srgbClr val="898989"/>
                </a:solidFill>
              </a:rPr>
              <a:pPr/>
              <a:t>36</a:t>
            </a:fld>
            <a:endParaRPr lang="en-US" altLang="ru-RU">
              <a:solidFill>
                <a:srgbClr val="898989"/>
              </a:solidFill>
            </a:endParaRPr>
          </a:p>
        </p:txBody>
      </p:sp>
      <p:sp>
        <p:nvSpPr>
          <p:cNvPr id="9219" name="Content Placeholder 2">
            <a:extLst>
              <a:ext uri="{FF2B5EF4-FFF2-40B4-BE49-F238E27FC236}">
                <a16:creationId xmlns:a16="http://schemas.microsoft.com/office/drawing/2014/main" xmlns="" id="{19420692-FBB2-46F8-A453-8CB95B1FCD2B}"/>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CNS affected may be through (theories)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Seeding due to 1</a:t>
            </a:r>
            <a:r>
              <a:rPr lang="en-US" sz="1800" baseline="30000" dirty="0">
                <a:solidFill>
                  <a:schemeClr val="tx1">
                    <a:lumMod val="75000"/>
                    <a:lumOff val="25000"/>
                  </a:schemeClr>
                </a:solidFill>
                <a:latin typeface="Century Gothic" pitchFamily="34" charset="0"/>
              </a:rPr>
              <a:t>ry</a:t>
            </a:r>
            <a:r>
              <a:rPr lang="en-US" sz="1800" dirty="0">
                <a:solidFill>
                  <a:schemeClr val="tx1">
                    <a:lumMod val="75000"/>
                    <a:lumOff val="25000"/>
                  </a:schemeClr>
                </a:solidFill>
                <a:latin typeface="Century Gothic" pitchFamily="34" charset="0"/>
              </a:rPr>
              <a:t> </a:t>
            </a:r>
            <a:r>
              <a:rPr lang="en-US" sz="1800" dirty="0" err="1">
                <a:solidFill>
                  <a:schemeClr val="tx1">
                    <a:lumMod val="75000"/>
                    <a:lumOff val="25000"/>
                  </a:schemeClr>
                </a:solidFill>
                <a:latin typeface="Century Gothic" pitchFamily="34" charset="0"/>
              </a:rPr>
              <a:t>viremia</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Access through peripheral nerves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Exact mechanism is unknown</a:t>
            </a:r>
          </a:p>
          <a:p>
            <a:pPr algn="l" rtl="0" eaLnBrk="1" fontAlgn="auto" hangingPunct="1">
              <a:spcAft>
                <a:spcPts val="0"/>
              </a:spcAft>
              <a:buFontTx/>
              <a:buChar char="•"/>
              <a:defRPr/>
            </a:pPr>
            <a:r>
              <a:rPr lang="en-US" b="1" dirty="0">
                <a:solidFill>
                  <a:srgbClr val="FF0000"/>
                </a:solidFill>
                <a:latin typeface="Century Gothic" pitchFamily="34" charset="0"/>
              </a:rPr>
              <a:t>Virus never cultured from CSF of paralytic polio pts.</a:t>
            </a:r>
          </a:p>
          <a:p>
            <a:pPr algn="l" rtl="0" eaLnBrk="1" fontAlgn="auto" hangingPunct="1">
              <a:spcAft>
                <a:spcPts val="0"/>
              </a:spcAft>
              <a:buFontTx/>
              <a:buChar char="•"/>
              <a:defRPr/>
            </a:pPr>
            <a:r>
              <a:rPr lang="en-US" b="1" dirty="0">
                <a:solidFill>
                  <a:srgbClr val="FF0000"/>
                </a:solidFill>
                <a:latin typeface="Century Gothic" pitchFamily="34" charset="0"/>
              </a:rPr>
              <a:t>Pts. With aseptic meningitis (due to polio) never had paralytic disease</a:t>
            </a:r>
            <a:endParaRPr lang="ar-SA" b="1" dirty="0">
              <a:solidFill>
                <a:srgbClr val="FF0000"/>
              </a:solidFill>
              <a:latin typeface="Century Gothic"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عنصر نائب لرقم الشريحة 3">
            <a:extLst>
              <a:ext uri="{FF2B5EF4-FFF2-40B4-BE49-F238E27FC236}">
                <a16:creationId xmlns:a16="http://schemas.microsoft.com/office/drawing/2014/main" xmlns="" id="{51C19A47-EF81-4637-945F-B584B5FF725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DE23A78-1D7B-4A3B-8A46-A8928B9157D2}" type="slidenum">
              <a:rPr lang="ar-SA" altLang="ru-RU">
                <a:solidFill>
                  <a:srgbClr val="898989"/>
                </a:solidFill>
              </a:rPr>
              <a:pPr/>
              <a:t>37</a:t>
            </a:fld>
            <a:endParaRPr lang="en-US" altLang="ru-RU">
              <a:solidFill>
                <a:srgbClr val="898989"/>
              </a:solidFill>
            </a:endParaRPr>
          </a:p>
        </p:txBody>
      </p:sp>
      <p:sp>
        <p:nvSpPr>
          <p:cNvPr id="10243" name="Content Placeholder 2">
            <a:extLst>
              <a:ext uri="{FF2B5EF4-FFF2-40B4-BE49-F238E27FC236}">
                <a16:creationId xmlns:a16="http://schemas.microsoft.com/office/drawing/2014/main" xmlns="" id="{7C28E04F-BCE2-410F-AA2F-F319B963675A}"/>
              </a:ext>
            </a:extLst>
          </p:cNvPr>
          <p:cNvSpPr>
            <a:spLocks noGrp="1"/>
          </p:cNvSpPr>
          <p:nvPr>
            <p:ph idx="4294967295"/>
          </p:nvPr>
        </p:nvSpPr>
        <p:spPr>
          <a:xfrm>
            <a:off x="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Once access is gained, the virus may traverse through neuronal pathways and multiple sites within the CNS are affected</a:t>
            </a:r>
          </a:p>
          <a:p>
            <a:pPr algn="l" rtl="0" eaLnBrk="1" fontAlgn="auto" hangingPunct="1">
              <a:spcAft>
                <a:spcPts val="0"/>
              </a:spcAft>
              <a:buFontTx/>
              <a:buChar char="•"/>
              <a:defRPr/>
            </a:pPr>
            <a:r>
              <a:rPr lang="en-US" b="1" dirty="0">
                <a:solidFill>
                  <a:srgbClr val="FF0000"/>
                </a:solidFill>
                <a:latin typeface="Century Gothic" pitchFamily="34" charset="0"/>
              </a:rPr>
              <a:t>Mixed inflammatory reaction</a:t>
            </a:r>
            <a:r>
              <a:rPr lang="en-US" dirty="0">
                <a:solidFill>
                  <a:schemeClr val="tx1">
                    <a:lumMod val="75000"/>
                    <a:lumOff val="25000"/>
                  </a:schemeClr>
                </a:solidFill>
                <a:latin typeface="Century Gothic" pitchFamily="34" charset="0"/>
              </a:rPr>
              <a:t> (PMN and lymphocytes) results in extensive destruction, </a:t>
            </a:r>
          </a:p>
          <a:p>
            <a:pPr algn="l" rtl="0" eaLnBrk="1" fontAlgn="auto" hangingPunct="1">
              <a:spcAft>
                <a:spcPts val="0"/>
              </a:spcAft>
              <a:buFontTx/>
              <a:buChar char="•"/>
              <a:defRPr/>
            </a:pPr>
            <a:r>
              <a:rPr lang="en-US" b="1" dirty="0">
                <a:solidFill>
                  <a:srgbClr val="FF0000"/>
                </a:solidFill>
                <a:latin typeface="Century Gothic" pitchFamily="34" charset="0"/>
              </a:rPr>
              <a:t>Tendency to affect motor neurons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عنصر نائب لرقم الشريحة 3">
            <a:extLst>
              <a:ext uri="{FF2B5EF4-FFF2-40B4-BE49-F238E27FC236}">
                <a16:creationId xmlns:a16="http://schemas.microsoft.com/office/drawing/2014/main" xmlns="" id="{FB2F2752-0484-470A-B472-978D63CC268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50BC83-A8D5-4EA2-9AF1-D4D4B2A2301B}" type="slidenum">
              <a:rPr lang="ar-SA" altLang="ru-RU">
                <a:solidFill>
                  <a:srgbClr val="898989"/>
                </a:solidFill>
              </a:rPr>
              <a:pPr/>
              <a:t>38</a:t>
            </a:fld>
            <a:endParaRPr lang="en-US" altLang="ru-RU">
              <a:solidFill>
                <a:srgbClr val="898989"/>
              </a:solidFill>
            </a:endParaRPr>
          </a:p>
        </p:txBody>
      </p:sp>
      <p:sp>
        <p:nvSpPr>
          <p:cNvPr id="11267" name="Content Placeholder 2">
            <a:extLst>
              <a:ext uri="{FF2B5EF4-FFF2-40B4-BE49-F238E27FC236}">
                <a16:creationId xmlns:a16="http://schemas.microsoft.com/office/drawing/2014/main" xmlns="" id="{AD342EB5-6D10-4F14-B935-4FFB7F1BED7F}"/>
              </a:ext>
            </a:extLst>
          </p:cNvPr>
          <p:cNvSpPr>
            <a:spLocks noGrp="1"/>
          </p:cNvSpPr>
          <p:nvPr>
            <p:ph idx="4294967295"/>
          </p:nvPr>
        </p:nvSpPr>
        <p:spPr>
          <a:xfrm>
            <a:off x="1047751" y="1643063"/>
            <a:ext cx="11144249"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Most common sites of infection in CNS :</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latin typeface="Century Gothic" pitchFamily="34" charset="0"/>
              </a:rPr>
              <a:t>Anterior horn cells </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Medulla oblongata (CN nuclei : </a:t>
            </a:r>
            <a:r>
              <a:rPr lang="en-US" sz="1800" dirty="0" err="1">
                <a:solidFill>
                  <a:schemeClr val="tx1">
                    <a:lumMod val="75000"/>
                    <a:lumOff val="25000"/>
                  </a:schemeClr>
                </a:solidFill>
                <a:latin typeface="Century Gothic" pitchFamily="34" charset="0"/>
              </a:rPr>
              <a:t>bublar</a:t>
            </a:r>
            <a:r>
              <a:rPr lang="en-US" sz="1800" dirty="0">
                <a:solidFill>
                  <a:schemeClr val="tx1">
                    <a:lumMod val="75000"/>
                    <a:lumOff val="25000"/>
                  </a:schemeClr>
                </a:solidFill>
                <a:latin typeface="Century Gothic" pitchFamily="34" charset="0"/>
              </a:rPr>
              <a:t> polio)</a:t>
            </a:r>
          </a:p>
          <a:p>
            <a:pPr algn="l" rtl="0" eaLnBrk="1" fontAlgn="auto" hangingPunct="1">
              <a:spcAft>
                <a:spcPts val="0"/>
              </a:spcAft>
              <a:buFontTx/>
              <a:buChar char="•"/>
              <a:defRPr/>
            </a:pP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Less commonly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Reticular formation &amp; Brain stem (</a:t>
            </a:r>
            <a:r>
              <a:rPr lang="en-US" sz="1800" dirty="0" err="1">
                <a:solidFill>
                  <a:schemeClr val="tx1">
                    <a:lumMod val="75000"/>
                    <a:lumOff val="25000"/>
                  </a:schemeClr>
                </a:solidFill>
                <a:latin typeface="Century Gothic" pitchFamily="34" charset="0"/>
              </a:rPr>
              <a:t>a/w</a:t>
            </a:r>
            <a:r>
              <a:rPr lang="en-US" sz="1800" dirty="0">
                <a:solidFill>
                  <a:schemeClr val="tx1">
                    <a:lumMod val="75000"/>
                    <a:lumOff val="25000"/>
                  </a:schemeClr>
                </a:solidFill>
                <a:latin typeface="Century Gothic" pitchFamily="34" charset="0"/>
              </a:rPr>
              <a:t> bulbar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Intermediate and dorsal horn cells and dorsal root ganglia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عنصر نائب لرقم الشريحة 3">
            <a:extLst>
              <a:ext uri="{FF2B5EF4-FFF2-40B4-BE49-F238E27FC236}">
                <a16:creationId xmlns:a16="http://schemas.microsoft.com/office/drawing/2014/main" xmlns="" id="{2BAB251E-1837-4FEA-80AB-9DB69FF22E8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6209249-0D45-4E3C-BF99-0C62D5102AEA}" type="slidenum">
              <a:rPr lang="ar-SA" altLang="ru-RU">
                <a:solidFill>
                  <a:srgbClr val="898989"/>
                </a:solidFill>
              </a:rPr>
              <a:pPr/>
              <a:t>39</a:t>
            </a:fld>
            <a:endParaRPr lang="en-US" altLang="ru-RU">
              <a:solidFill>
                <a:srgbClr val="898989"/>
              </a:solidFill>
            </a:endParaRPr>
          </a:p>
        </p:txBody>
      </p:sp>
      <p:sp>
        <p:nvSpPr>
          <p:cNvPr id="12290" name="Title 1">
            <a:extLst>
              <a:ext uri="{FF2B5EF4-FFF2-40B4-BE49-F238E27FC236}">
                <a16:creationId xmlns:a16="http://schemas.microsoft.com/office/drawing/2014/main" xmlns="" id="{04AD8E56-437F-422D-BC53-04D095073C6D}"/>
              </a:ext>
            </a:extLst>
          </p:cNvPr>
          <p:cNvSpPr>
            <a:spLocks noGrp="1"/>
          </p:cNvSpPr>
          <p:nvPr>
            <p:ph type="title" idx="4294967295"/>
          </p:nvPr>
        </p:nvSpPr>
        <p:spPr>
          <a:xfrm>
            <a:off x="257732" y="245137"/>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Immunity</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B6A32866-6800-469F-9C0F-62DE1C05A1DD}"/>
              </a:ext>
            </a:extLst>
          </p:cNvPr>
          <p:cNvSpPr>
            <a:spLocks noGrp="1"/>
          </p:cNvSpPr>
          <p:nvPr>
            <p:ph idx="4294967295"/>
          </p:nvPr>
        </p:nvSpPr>
        <p:spPr>
          <a:xfrm>
            <a:off x="257732" y="1515400"/>
            <a:ext cx="10972800" cy="4525963"/>
          </a:xfrm>
        </p:spPr>
        <p:txBody>
          <a:bodyPr rtlCol="1">
            <a:normAutofit/>
          </a:bodyPr>
          <a:lstStyle/>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Infants acquire immunity trans-</a:t>
            </a:r>
            <a:r>
              <a:rPr lang="en-US" sz="2400" dirty="0" err="1">
                <a:solidFill>
                  <a:schemeClr val="tx1">
                    <a:lumMod val="75000"/>
                    <a:lumOff val="25000"/>
                  </a:schemeClr>
                </a:solidFill>
                <a:latin typeface="Century Gothic" pitchFamily="34" charset="0"/>
              </a:rPr>
              <a:t>placentally</a:t>
            </a:r>
            <a:endParaRPr lang="en-US" sz="2400"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Immunity wanes at variable rates during first 4-6 mo. of life</a:t>
            </a:r>
          </a:p>
          <a:p>
            <a:pPr algn="l" rtl="0" eaLnBrk="1" fontAlgn="auto" hangingPunct="1">
              <a:lnSpc>
                <a:spcPct val="90000"/>
              </a:lnSpc>
              <a:spcAft>
                <a:spcPts val="0"/>
              </a:spcAft>
              <a:buFontTx/>
              <a:buChar char="•"/>
              <a:defRPr/>
            </a:pPr>
            <a:r>
              <a:rPr lang="en-US" sz="2400" b="1" dirty="0">
                <a:solidFill>
                  <a:srgbClr val="FF0000"/>
                </a:solidFill>
                <a:latin typeface="Century Gothic" pitchFamily="34" charset="0"/>
              </a:rPr>
              <a:t>Active immunity after natural disease is lifelong but is only against the infecting serotype</a:t>
            </a:r>
          </a:p>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Polio neutralizing </a:t>
            </a:r>
            <a:r>
              <a:rPr lang="en-US" sz="2400" dirty="0" err="1">
                <a:solidFill>
                  <a:schemeClr val="tx1">
                    <a:lumMod val="75000"/>
                    <a:lumOff val="25000"/>
                  </a:schemeClr>
                </a:solidFill>
                <a:latin typeface="Century Gothic" pitchFamily="34" charset="0"/>
              </a:rPr>
              <a:t>Ab</a:t>
            </a:r>
            <a:r>
              <a:rPr lang="en-US" sz="2400" dirty="0">
                <a:solidFill>
                  <a:schemeClr val="tx1">
                    <a:lumMod val="75000"/>
                    <a:lumOff val="25000"/>
                  </a:schemeClr>
                </a:solidFill>
                <a:latin typeface="Century Gothic" pitchFamily="34" charset="0"/>
              </a:rPr>
              <a:t> develop several days after exposure</a:t>
            </a:r>
          </a:p>
          <a:p>
            <a:pPr algn="l" rtl="0" eaLnBrk="1" fontAlgn="auto" hangingPunct="1">
              <a:lnSpc>
                <a:spcPct val="90000"/>
              </a:lnSpc>
              <a:spcAft>
                <a:spcPts val="0"/>
              </a:spcAft>
              <a:buFontTx/>
              <a:buChar char="•"/>
              <a:defRPr/>
            </a:pPr>
            <a:r>
              <a:rPr lang="en-US" sz="2400" dirty="0">
                <a:solidFill>
                  <a:schemeClr val="tx1">
                    <a:lumMod val="75000"/>
                    <a:lumOff val="25000"/>
                  </a:schemeClr>
                </a:solidFill>
                <a:latin typeface="Century Gothic" pitchFamily="34" charset="0"/>
              </a:rPr>
              <a:t>IgG protects against CNS invasion (paralytic disease ) </a:t>
            </a:r>
          </a:p>
          <a:p>
            <a:pPr algn="l" rtl="0" eaLnBrk="1" fontAlgn="auto" hangingPunct="1">
              <a:lnSpc>
                <a:spcPct val="90000"/>
              </a:lnSpc>
              <a:spcAft>
                <a:spcPts val="0"/>
              </a:spcAft>
              <a:buFontTx/>
              <a:buChar char="•"/>
              <a:defRPr/>
            </a:pPr>
            <a:r>
              <a:rPr lang="en-US" sz="2400" dirty="0" err="1">
                <a:solidFill>
                  <a:schemeClr val="tx1">
                    <a:lumMod val="75000"/>
                    <a:lumOff val="25000"/>
                  </a:schemeClr>
                </a:solidFill>
                <a:latin typeface="Century Gothic" pitchFamily="34" charset="0"/>
              </a:rPr>
              <a:t>IgA</a:t>
            </a:r>
            <a:r>
              <a:rPr lang="en-US" sz="2400" dirty="0">
                <a:solidFill>
                  <a:schemeClr val="tx1">
                    <a:lumMod val="75000"/>
                    <a:lumOff val="25000"/>
                  </a:schemeClr>
                </a:solidFill>
                <a:latin typeface="Century Gothic" pitchFamily="34" charset="0"/>
              </a:rPr>
              <a:t> protects against re-infection through GI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17286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عنصر نائب لرقم الشريحة 3">
            <a:extLst>
              <a:ext uri="{FF2B5EF4-FFF2-40B4-BE49-F238E27FC236}">
                <a16:creationId xmlns:a16="http://schemas.microsoft.com/office/drawing/2014/main" xmlns="" id="{6918AC7F-27EA-4CC7-9E57-A55BF3A00A7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CDD5510-6F5C-448F-BAF3-09FF5A0FD7EE}" type="slidenum">
              <a:rPr lang="ar-SA" altLang="ru-RU">
                <a:solidFill>
                  <a:srgbClr val="898989"/>
                </a:solidFill>
              </a:rPr>
              <a:pPr/>
              <a:t>40</a:t>
            </a:fld>
            <a:endParaRPr lang="en-US" altLang="ru-RU">
              <a:solidFill>
                <a:srgbClr val="898989"/>
              </a:solidFill>
            </a:endParaRPr>
          </a:p>
        </p:txBody>
      </p:sp>
      <p:sp>
        <p:nvSpPr>
          <p:cNvPr id="13314" name="Title 1">
            <a:extLst>
              <a:ext uri="{FF2B5EF4-FFF2-40B4-BE49-F238E27FC236}">
                <a16:creationId xmlns:a16="http://schemas.microsoft.com/office/drawing/2014/main" xmlns="" id="{0BDED2C6-4048-44CF-B926-502C5AD92BE4}"/>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Clinical Manifestation  </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305E5E63-3785-481B-B627-593B8196B4CE}"/>
              </a:ext>
            </a:extLst>
          </p:cNvPr>
          <p:cNvSpPr>
            <a:spLocks noGrp="1"/>
          </p:cNvSpPr>
          <p:nvPr>
            <p:ph idx="4294967295"/>
          </p:nvPr>
        </p:nvSpPr>
        <p:spPr>
          <a:xfrm>
            <a:off x="609600" y="1880526"/>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a:t>
            </a:r>
            <a:r>
              <a:rPr lang="en-US" dirty="0">
                <a:latin typeface="Century Gothic" pitchFamily="34" charset="0"/>
              </a:rPr>
              <a:t>ncubation period : </a:t>
            </a:r>
            <a:r>
              <a:rPr lang="en-US" dirty="0">
                <a:solidFill>
                  <a:schemeClr val="tx1">
                    <a:lumMod val="75000"/>
                    <a:lumOff val="25000"/>
                  </a:schemeClr>
                </a:solidFill>
                <a:latin typeface="Century Gothic" pitchFamily="34" charset="0"/>
              </a:rPr>
              <a:t>8-12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Infection follows on of several courses</a:t>
            </a:r>
          </a:p>
          <a:p>
            <a:pPr lvl="1" algn="l" rtl="0" eaLnBrk="1" fontAlgn="auto" hangingPunct="1">
              <a:lnSpc>
                <a:spcPct val="90000"/>
              </a:lnSpc>
              <a:spcAft>
                <a:spcPts val="0"/>
              </a:spcAft>
              <a:buFontTx/>
              <a:buChar char="•"/>
              <a:defRPr/>
            </a:pPr>
            <a:r>
              <a:rPr lang="en-US" sz="1800" dirty="0">
                <a:latin typeface="Century Gothic" pitchFamily="34" charset="0"/>
              </a:rPr>
              <a:t>Asymptomatic ~74%</a:t>
            </a:r>
            <a:endParaRPr lang="en-US" sz="1800" dirty="0">
              <a:solidFill>
                <a:schemeClr val="tx1">
                  <a:lumMod val="75000"/>
                  <a:lumOff val="25000"/>
                </a:schemeClr>
              </a:solidFill>
              <a:latin typeface="Century Gothic" pitchFamily="34" charset="0"/>
            </a:endParaRP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Abortive polio (flue-like symptoms)~24%</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Non-paralytic polio~1-5%</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Paralytic polio&lt;1%</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b="1" dirty="0">
                <a:solidFill>
                  <a:srgbClr val="FF0000"/>
                </a:solidFill>
                <a:latin typeface="Century Gothic" pitchFamily="34" charset="0"/>
              </a:rPr>
              <a:t>Paralysis (if occurs)  appears 3-8 days after initial symptoms</a:t>
            </a:r>
            <a:endParaRPr lang="ar-SA" b="1" dirty="0">
              <a:solidFill>
                <a:srgbClr val="FF0000"/>
              </a:solidFill>
              <a:latin typeface="Century Gothic"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عنصر نائب لرقم الشريحة 3">
            <a:extLst>
              <a:ext uri="{FF2B5EF4-FFF2-40B4-BE49-F238E27FC236}">
                <a16:creationId xmlns:a16="http://schemas.microsoft.com/office/drawing/2014/main" xmlns="" id="{D2EF4FB6-5452-49DC-9B5C-2A5EFCA3CD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4D7D920-88DE-404C-A231-9497D9C8D798}" type="slidenum">
              <a:rPr lang="ar-SA" altLang="ru-RU">
                <a:solidFill>
                  <a:srgbClr val="898989"/>
                </a:solidFill>
              </a:rPr>
              <a:pPr/>
              <a:t>41</a:t>
            </a:fld>
            <a:endParaRPr lang="en-US" altLang="ru-RU">
              <a:solidFill>
                <a:srgbClr val="898989"/>
              </a:solidFill>
            </a:endParaRPr>
          </a:p>
        </p:txBody>
      </p:sp>
      <p:sp>
        <p:nvSpPr>
          <p:cNvPr id="14338" name="Title 1">
            <a:extLst>
              <a:ext uri="{FF2B5EF4-FFF2-40B4-BE49-F238E27FC236}">
                <a16:creationId xmlns:a16="http://schemas.microsoft.com/office/drawing/2014/main" xmlns="" id="{9BDE973C-D719-4797-A1AC-34E6B2AD1AFE}"/>
              </a:ext>
            </a:extLst>
          </p:cNvPr>
          <p:cNvSpPr>
            <a:spLocks noGrp="1"/>
          </p:cNvSpPr>
          <p:nvPr>
            <p:ph type="title" idx="4294967295"/>
          </p:nvPr>
        </p:nvSpPr>
        <p:spPr>
          <a:xfrm>
            <a:off x="121920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Poliomyelitis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15AB8411-CFBB-4D31-82BF-E930C41A939A}"/>
              </a:ext>
            </a:extLst>
          </p:cNvPr>
          <p:cNvSpPr>
            <a:spLocks noGrp="1"/>
          </p:cNvSpPr>
          <p:nvPr>
            <p:ph idx="4294967295"/>
          </p:nvPr>
        </p:nvSpPr>
        <p:spPr>
          <a:xfrm>
            <a:off x="1219200" y="1785938"/>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~5%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Non-specific flu-like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1-2 wks after infection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Fever, malaise, anorexia and headache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May have sore throat, abdominal Pain, myalgia </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Short-lived (2-3 days)</a:t>
            </a:r>
          </a:p>
          <a:p>
            <a:pPr algn="l" rtl="0" eaLnBrk="1" fontAlgn="auto" hangingPunct="1">
              <a:lnSpc>
                <a:spcPct val="90000"/>
              </a:lnSpc>
              <a:spcAft>
                <a:spcPts val="0"/>
              </a:spcAft>
              <a:buFontTx/>
              <a:buChar char="•"/>
              <a:defRPr/>
            </a:pPr>
            <a:r>
              <a:rPr lang="en-US" b="1" dirty="0">
                <a:solidFill>
                  <a:schemeClr val="tx1">
                    <a:lumMod val="75000"/>
                    <a:lumOff val="25000"/>
                  </a:schemeClr>
                </a:solidFill>
                <a:latin typeface="Century Gothic" pitchFamily="34" charset="0"/>
              </a:rPr>
              <a:t>Physical Exam</a:t>
            </a:r>
            <a:r>
              <a:rPr lang="en-US" dirty="0">
                <a:solidFill>
                  <a:schemeClr val="tx1">
                    <a:lumMod val="75000"/>
                    <a:lumOff val="25000"/>
                  </a:schemeClr>
                </a:solidFill>
                <a:latin typeface="Century Gothic" pitchFamily="34" charset="0"/>
              </a:rPr>
              <a:t> normal or insignificant</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Recovery is complete with no </a:t>
            </a:r>
            <a:r>
              <a:rPr lang="en-US" dirty="0" err="1">
                <a:solidFill>
                  <a:schemeClr val="tx1">
                    <a:lumMod val="75000"/>
                    <a:lumOff val="25000"/>
                  </a:schemeClr>
                </a:solidFill>
                <a:latin typeface="Century Gothic" pitchFamily="34" charset="0"/>
              </a:rPr>
              <a:t>sequele</a:t>
            </a:r>
            <a:r>
              <a:rPr lang="en-US" dirty="0">
                <a:solidFill>
                  <a:schemeClr val="tx1">
                    <a:lumMod val="75000"/>
                    <a:lumOff val="25000"/>
                  </a:schemeClr>
                </a:solidFill>
                <a:latin typeface="Century Gothic" pitchFamily="34"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عنصر نائب لرقم الشريحة 3">
            <a:extLst>
              <a:ext uri="{FF2B5EF4-FFF2-40B4-BE49-F238E27FC236}">
                <a16:creationId xmlns:a16="http://schemas.microsoft.com/office/drawing/2014/main" xmlns="" id="{9DFB4376-5A0D-492C-B438-C75FD3F8B4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A5BAD94-44AF-45ED-B75C-067874395D5B}" type="slidenum">
              <a:rPr lang="ar-SA" altLang="ru-RU">
                <a:solidFill>
                  <a:srgbClr val="898989"/>
                </a:solidFill>
              </a:rPr>
              <a:pPr/>
              <a:t>42</a:t>
            </a:fld>
            <a:endParaRPr lang="en-US" altLang="ru-RU">
              <a:solidFill>
                <a:srgbClr val="898989"/>
              </a:solidFill>
            </a:endParaRPr>
          </a:p>
        </p:txBody>
      </p:sp>
      <p:sp>
        <p:nvSpPr>
          <p:cNvPr id="15362" name="Title 1">
            <a:extLst>
              <a:ext uri="{FF2B5EF4-FFF2-40B4-BE49-F238E27FC236}">
                <a16:creationId xmlns:a16="http://schemas.microsoft.com/office/drawing/2014/main" xmlns="" id="{B0427523-2E03-4528-AAC4-9F3F58BD675A}"/>
              </a:ext>
            </a:extLst>
          </p:cNvPr>
          <p:cNvSpPr>
            <a:spLocks noGrp="1"/>
          </p:cNvSpPr>
          <p:nvPr>
            <p:ph type="title" idx="4294967295"/>
          </p:nvPr>
        </p:nvSpPr>
        <p:spPr>
          <a:xfrm>
            <a:off x="243380" y="145835"/>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 </a:t>
            </a:r>
            <a:r>
              <a:rPr lang="en-US" sz="3400" dirty="0">
                <a:solidFill>
                  <a:schemeClr val="accent5">
                    <a:lumMod val="75000"/>
                  </a:schemeClr>
                </a:solidFill>
                <a:latin typeface="Century Gothic" pitchFamily="34" charset="0"/>
              </a:rPr>
              <a:t>(Aseptic meningitis )</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17FD0420-6942-4410-9FA0-CB4C28A3380C}"/>
              </a:ext>
            </a:extLst>
          </p:cNvPr>
          <p:cNvSpPr>
            <a:spLocks noGrp="1"/>
          </p:cNvSpPr>
          <p:nvPr>
            <p:ph idx="4294967295"/>
          </p:nvPr>
        </p:nvSpPr>
        <p:spPr>
          <a:xfrm>
            <a:off x="243380" y="1515400"/>
            <a:ext cx="10972800" cy="4525963"/>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~1%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Signs of abortive polio but headache , nausea , vomiting are more intense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Sore and stiff posterior muscles of neck and trunk</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Symptom-free period occurs between minor and major illness (CNS)</a:t>
            </a:r>
          </a:p>
          <a:p>
            <a:pPr algn="l" rtl="0" eaLnBrk="1" fontAlgn="auto" hangingPunct="1">
              <a:lnSpc>
                <a:spcPct val="90000"/>
              </a:lnSpc>
              <a:spcAft>
                <a:spcPts val="0"/>
              </a:spcAft>
              <a:buFontTx/>
              <a:buChar char="•"/>
              <a:defRPr/>
            </a:pPr>
            <a:r>
              <a:rPr lang="en-US" dirty="0" err="1">
                <a:solidFill>
                  <a:schemeClr val="tx1">
                    <a:lumMod val="75000"/>
                    <a:lumOff val="25000"/>
                  </a:schemeClr>
                </a:solidFill>
                <a:latin typeface="Century Gothic" pitchFamily="34" charset="0"/>
              </a:rPr>
              <a:t>Nuchal</a:t>
            </a:r>
            <a:r>
              <a:rPr lang="en-US" dirty="0">
                <a:solidFill>
                  <a:schemeClr val="tx1">
                    <a:lumMod val="75000"/>
                    <a:lumOff val="25000"/>
                  </a:schemeClr>
                </a:solidFill>
                <a:latin typeface="Century Gothic" pitchFamily="34" charset="0"/>
              </a:rPr>
              <a:t> and spinal rigidity are the basic for diagnosis of second phase non-paralytic polio</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عنصر نائب لرقم الشريحة 3">
            <a:extLst>
              <a:ext uri="{FF2B5EF4-FFF2-40B4-BE49-F238E27FC236}">
                <a16:creationId xmlns:a16="http://schemas.microsoft.com/office/drawing/2014/main" xmlns="" id="{BD673DF2-AD9B-4720-93DC-A7D28D03CC3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6E80975-A0DF-40BD-8C36-646B995BCF1B}" type="slidenum">
              <a:rPr lang="ar-SA" altLang="ru-RU">
                <a:solidFill>
                  <a:srgbClr val="898989"/>
                </a:solidFill>
              </a:rPr>
              <a:pPr/>
              <a:t>43</a:t>
            </a:fld>
            <a:endParaRPr lang="en-US" altLang="ru-RU">
              <a:solidFill>
                <a:srgbClr val="898989"/>
              </a:solidFill>
            </a:endParaRPr>
          </a:p>
        </p:txBody>
      </p:sp>
      <p:sp>
        <p:nvSpPr>
          <p:cNvPr id="16387" name="Content Placeholder 2">
            <a:extLst>
              <a:ext uri="{FF2B5EF4-FFF2-40B4-BE49-F238E27FC236}">
                <a16:creationId xmlns:a16="http://schemas.microsoft.com/office/drawing/2014/main" xmlns="" id="{1EE8F751-A033-4452-9944-4EA501075798}"/>
              </a:ext>
            </a:extLst>
          </p:cNvPr>
          <p:cNvSpPr>
            <a:spLocks noGrp="1"/>
          </p:cNvSpPr>
          <p:nvPr>
            <p:ph idx="4294967295"/>
          </p:nvPr>
        </p:nvSpPr>
        <p:spPr>
          <a:xfrm>
            <a:off x="257732" y="875009"/>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a:t>
            </a:r>
            <a:r>
              <a:rPr lang="en-US" dirty="0">
                <a:latin typeface="Century Gothic" pitchFamily="34" charset="0"/>
              </a:rPr>
              <a:t>hysical exam</a:t>
            </a:r>
            <a:r>
              <a:rPr lang="en-US" dirty="0">
                <a:solidFill>
                  <a:schemeClr val="tx1">
                    <a:lumMod val="75000"/>
                    <a:lumOff val="25000"/>
                  </a:schemeClr>
                </a:solidFill>
                <a:latin typeface="Century Gothic" pitchFamily="34" charset="0"/>
              </a:rPr>
              <a:t> reveals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nuchal and spinal rigidity (meningeal signs</a:t>
            </a:r>
            <a:r>
              <a:rPr lang="ar-SA" sz="1800" dirty="0">
                <a:solidFill>
                  <a:schemeClr val="tx1">
                    <a:lumMod val="75000"/>
                    <a:lumOff val="25000"/>
                  </a:schemeClr>
                </a:solidFill>
                <a:latin typeface="Century Gothic" pitchFamily="34" charset="0"/>
              </a:rPr>
              <a:t>(</a:t>
            </a:r>
          </a:p>
          <a:p>
            <a:pPr marL="914400" lvl="1" indent="-457200">
              <a:buFont typeface="+mj-lt"/>
              <a:buAutoNum type="arabicPeriod"/>
              <a:defRPr/>
            </a:pPr>
            <a:r>
              <a:rPr lang="en-US" sz="2000" dirty="0" err="1">
                <a:solidFill>
                  <a:schemeClr val="tx1">
                    <a:lumMod val="75000"/>
                    <a:lumOff val="25000"/>
                  </a:schemeClr>
                </a:solidFill>
                <a:latin typeface="Century Gothic" pitchFamily="34" charset="0"/>
              </a:rPr>
              <a:t>kernig’s</a:t>
            </a:r>
            <a:r>
              <a:rPr lang="en-US" sz="2000" dirty="0">
                <a:solidFill>
                  <a:schemeClr val="tx1">
                    <a:lumMod val="75000"/>
                    <a:lumOff val="25000"/>
                  </a:schemeClr>
                </a:solidFill>
                <a:latin typeface="Century Gothic" pitchFamily="34" charset="0"/>
              </a:rPr>
              <a:t>, </a:t>
            </a:r>
            <a:endParaRPr lang="ar-SA" sz="2000" dirty="0">
              <a:solidFill>
                <a:schemeClr val="tx1">
                  <a:lumMod val="75000"/>
                  <a:lumOff val="25000"/>
                </a:schemeClr>
              </a:solidFill>
              <a:latin typeface="Century Gothic" pitchFamily="34" charset="0"/>
            </a:endParaRPr>
          </a:p>
          <a:p>
            <a:pPr marL="914400" lvl="1" indent="-457200">
              <a:buFont typeface="+mj-lt"/>
              <a:buAutoNum type="arabicPeriod"/>
              <a:defRPr/>
            </a:pPr>
            <a:r>
              <a:rPr lang="en-US" sz="2000" dirty="0" err="1">
                <a:solidFill>
                  <a:schemeClr val="tx1">
                    <a:lumMod val="75000"/>
                    <a:lumOff val="25000"/>
                  </a:schemeClr>
                </a:solidFill>
                <a:latin typeface="Century Gothic" pitchFamily="34" charset="0"/>
              </a:rPr>
              <a:t>brudzinski’s</a:t>
            </a:r>
            <a:r>
              <a:rPr lang="en-US" sz="2000" dirty="0">
                <a:solidFill>
                  <a:schemeClr val="tx1">
                    <a:lumMod val="75000"/>
                    <a:lumOff val="25000"/>
                  </a:schemeClr>
                </a:solidFill>
                <a:latin typeface="Century Gothic" pitchFamily="34" charset="0"/>
              </a:rPr>
              <a:t>, </a:t>
            </a:r>
            <a:endParaRPr lang="ar-SA" sz="2000" dirty="0">
              <a:solidFill>
                <a:schemeClr val="tx1">
                  <a:lumMod val="75000"/>
                  <a:lumOff val="25000"/>
                </a:schemeClr>
              </a:solidFill>
              <a:latin typeface="Century Gothic" pitchFamily="34" charset="0"/>
            </a:endParaRPr>
          </a:p>
          <a:p>
            <a:pPr marL="914400" lvl="1" indent="-457200">
              <a:buFont typeface="+mj-lt"/>
              <a:buAutoNum type="arabicPeriod"/>
              <a:defRPr/>
            </a:pPr>
            <a:r>
              <a:rPr lang="en-US" sz="2000" dirty="0">
                <a:solidFill>
                  <a:schemeClr val="tx1">
                    <a:lumMod val="75000"/>
                    <a:lumOff val="25000"/>
                  </a:schemeClr>
                </a:solidFill>
                <a:latin typeface="Century Gothic" pitchFamily="34" charset="0"/>
              </a:rPr>
              <a:t>passive neck flexion</a:t>
            </a:r>
          </a:p>
          <a:p>
            <a:pPr lvl="1" algn="l" rtl="0" eaLnBrk="1" fontAlgn="auto" hangingPunct="1">
              <a:spcAft>
                <a:spcPts val="0"/>
              </a:spcAft>
              <a:buFontTx/>
              <a:buChar char="•"/>
              <a:defRPr/>
            </a:pPr>
            <a:endParaRPr lang="ar-SA" sz="1800" dirty="0">
              <a:solidFill>
                <a:schemeClr val="tx1">
                  <a:lumMod val="75000"/>
                  <a:lumOff val="25000"/>
                </a:schemeClr>
              </a:solidFill>
              <a:latin typeface="Century Gothic" pitchFamily="34" charset="0"/>
            </a:endParaRPr>
          </a:p>
          <a:p>
            <a:pPr lvl="1">
              <a:buFontTx/>
              <a:buChar char="•"/>
              <a:defRPr/>
            </a:pPr>
            <a:r>
              <a:rPr lang="en-US" sz="2000" dirty="0">
                <a:solidFill>
                  <a:schemeClr val="tx1">
                    <a:lumMod val="75000"/>
                    <a:lumOff val="25000"/>
                  </a:schemeClr>
                </a:solidFill>
                <a:latin typeface="Century Gothic" pitchFamily="34" charset="0"/>
              </a:rPr>
              <a:t>Head drop sign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Changes in superficial and/or deep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If open anterior fontanel may be tense or bulging</a:t>
            </a:r>
            <a:r>
              <a:rPr lang="en-US" sz="2000" dirty="0">
                <a:latin typeface="Century Gothic" pitchFamily="34" charset="0"/>
              </a:rPr>
              <a:t> </a:t>
            </a:r>
            <a:endParaRPr lang="en-US" sz="1800" dirty="0">
              <a:solidFill>
                <a:schemeClr val="tx1">
                  <a:lumMod val="75000"/>
                  <a:lumOff val="25000"/>
                </a:schemeClr>
              </a:solidFill>
              <a:latin typeface="Century Gothic"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عنصر نائب لرقم الشريحة 3">
            <a:extLst>
              <a:ext uri="{FF2B5EF4-FFF2-40B4-BE49-F238E27FC236}">
                <a16:creationId xmlns:a16="http://schemas.microsoft.com/office/drawing/2014/main" xmlns="" id="{962F9CA1-7F89-480C-A02F-530347426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23C7B7D-B7AF-4ABF-A73D-23E355FEEA04}" type="slidenum">
              <a:rPr lang="ar-SA" altLang="ru-RU">
                <a:solidFill>
                  <a:srgbClr val="898989"/>
                </a:solidFill>
              </a:rPr>
              <a:pPr/>
              <a:t>44</a:t>
            </a:fld>
            <a:endParaRPr lang="en-US" altLang="ru-RU">
              <a:solidFill>
                <a:srgbClr val="898989"/>
              </a:solidFill>
            </a:endParaRPr>
          </a:p>
        </p:txBody>
      </p:sp>
      <p:sp>
        <p:nvSpPr>
          <p:cNvPr id="18434" name="Title 1">
            <a:extLst>
              <a:ext uri="{FF2B5EF4-FFF2-40B4-BE49-F238E27FC236}">
                <a16:creationId xmlns:a16="http://schemas.microsoft.com/office/drawing/2014/main" xmlns="" id="{108B97D6-AFDA-4151-9BCB-D44190293007}"/>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Reflexes</a:t>
            </a:r>
            <a:endParaRPr lang="ar-SA" dirty="0">
              <a:solidFill>
                <a:schemeClr val="accent5">
                  <a:lumMod val="75000"/>
                </a:schemeClr>
              </a:solidFill>
              <a:latin typeface="Century Gothic" pitchFamily="34" charset="0"/>
            </a:endParaRPr>
          </a:p>
        </p:txBody>
      </p:sp>
      <p:sp>
        <p:nvSpPr>
          <p:cNvPr id="18435" name="Content Placeholder 2">
            <a:extLst>
              <a:ext uri="{FF2B5EF4-FFF2-40B4-BE49-F238E27FC236}">
                <a16:creationId xmlns:a16="http://schemas.microsoft.com/office/drawing/2014/main" xmlns="" id="{41EA724C-25A0-4E98-8DA7-0C67971B486B}"/>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Changes in reflexes whether inc</a:t>
            </a:r>
            <a:r>
              <a:rPr lang="en-US" dirty="0">
                <a:latin typeface="Century Gothic" pitchFamily="34" charset="0"/>
              </a:rPr>
              <a:t>rease </a:t>
            </a:r>
            <a:r>
              <a:rPr lang="en-US" dirty="0">
                <a:solidFill>
                  <a:schemeClr val="tx1">
                    <a:lumMod val="75000"/>
                    <a:lumOff val="25000"/>
                  </a:schemeClr>
                </a:solidFill>
                <a:latin typeface="Century Gothic" pitchFamily="34" charset="0"/>
              </a:rPr>
              <a:t>or dec</a:t>
            </a:r>
            <a:r>
              <a:rPr lang="en-US" dirty="0">
                <a:latin typeface="Century Gothic" pitchFamily="34" charset="0"/>
              </a:rPr>
              <a:t>rease </a:t>
            </a:r>
            <a:r>
              <a:rPr lang="en-US" dirty="0">
                <a:solidFill>
                  <a:schemeClr val="tx1">
                    <a:lumMod val="75000"/>
                    <a:lumOff val="25000"/>
                  </a:schemeClr>
                </a:solidFill>
                <a:latin typeface="Century Gothic" pitchFamily="34" charset="0"/>
              </a:rPr>
              <a:t>may precede weakness by 12-24 hrs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Superficial reflexes (abdominal, </a:t>
            </a:r>
            <a:r>
              <a:rPr lang="en-US" dirty="0" err="1">
                <a:solidFill>
                  <a:schemeClr val="tx1">
                    <a:lumMod val="75000"/>
                    <a:lumOff val="25000"/>
                  </a:schemeClr>
                </a:solidFill>
                <a:latin typeface="Century Gothic" pitchFamily="34" charset="0"/>
              </a:rPr>
              <a:t>cremasteric</a:t>
            </a:r>
            <a:r>
              <a:rPr lang="en-US" dirty="0">
                <a:solidFill>
                  <a:schemeClr val="tx1">
                    <a:lumMod val="75000"/>
                    <a:lumOff val="25000"/>
                  </a:schemeClr>
                </a:solidFill>
                <a:latin typeface="Century Gothic" pitchFamily="34" charset="0"/>
              </a:rPr>
              <a:t>  …) are first to diminish</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Changes in deep tendon reflexes occurs 8-24 hrs after superficial reflexes are diminished and indicate impending paresis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عنصر نائب لرقم الشريحة 3">
            <a:extLst>
              <a:ext uri="{FF2B5EF4-FFF2-40B4-BE49-F238E27FC236}">
                <a16:creationId xmlns:a16="http://schemas.microsoft.com/office/drawing/2014/main" xmlns="" id="{268D13C6-B0AF-4D35-8DF2-A536E9D984D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84545F9-6E45-4B10-A6FF-AB75D6DF20A0}" type="slidenum">
              <a:rPr lang="ar-SA" altLang="ru-RU">
                <a:solidFill>
                  <a:srgbClr val="898989"/>
                </a:solidFill>
              </a:rPr>
              <a:pPr/>
              <a:t>45</a:t>
            </a:fld>
            <a:endParaRPr lang="en-US" altLang="ru-RU">
              <a:solidFill>
                <a:srgbClr val="898989"/>
              </a:solidFill>
            </a:endParaRPr>
          </a:p>
        </p:txBody>
      </p:sp>
      <p:sp>
        <p:nvSpPr>
          <p:cNvPr id="19458" name="Title 1">
            <a:extLst>
              <a:ext uri="{FF2B5EF4-FFF2-40B4-BE49-F238E27FC236}">
                <a16:creationId xmlns:a16="http://schemas.microsoft.com/office/drawing/2014/main" xmlns="" id="{E965BCF2-83BB-47FC-909D-949F4FFF9966}"/>
              </a:ext>
            </a:extLst>
          </p:cNvPr>
          <p:cNvSpPr>
            <a:spLocks noGrp="1"/>
          </p:cNvSpPr>
          <p:nvPr>
            <p:ph type="title" idx="4294967295"/>
          </p:nvPr>
        </p:nvSpPr>
        <p:spPr>
          <a:xfrm>
            <a:off x="121920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19459" name="Content Placeholder 2">
            <a:extLst>
              <a:ext uri="{FF2B5EF4-FFF2-40B4-BE49-F238E27FC236}">
                <a16:creationId xmlns:a16="http://schemas.microsoft.com/office/drawing/2014/main" xmlns="" id="{1D2F4D47-9D2F-43FD-A776-553A0FB2B70F}"/>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latin typeface="Century Gothic" pitchFamily="34" charset="0"/>
              </a:rPr>
              <a:t>1%</a:t>
            </a:r>
            <a:r>
              <a:rPr lang="en-US" dirty="0">
                <a:solidFill>
                  <a:schemeClr val="tx1">
                    <a:lumMod val="75000"/>
                    <a:lumOff val="25000"/>
                  </a:schemeClr>
                </a:solidFill>
                <a:latin typeface="Century Gothic" pitchFamily="34" charset="0"/>
              </a:rPr>
              <a:t> of persons infected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3 clinically recognized syndromes, according to site of involvement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Spinal Paralytic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Bulbar Paralytic Polio(</a:t>
            </a:r>
            <a:r>
              <a:rPr lang="en-US" sz="1800">
                <a:solidFill>
                  <a:schemeClr val="tx1">
                    <a:lumMod val="75000"/>
                    <a:lumOff val="25000"/>
                  </a:schemeClr>
                </a:solidFill>
                <a:latin typeface="Century Gothic" pitchFamily="34" charset="0"/>
              </a:rPr>
              <a:t>rare)</a:t>
            </a:r>
            <a:endParaRPr lang="en-US" sz="2000" i="1">
              <a:latin typeface="Century Gothic" pitchFamily="34" charset="0"/>
            </a:endParaRPr>
          </a:p>
          <a:p>
            <a:pPr lvl="1" algn="l" rtl="0" eaLnBrk="1" fontAlgn="auto" hangingPunct="1">
              <a:spcAft>
                <a:spcPts val="0"/>
              </a:spcAft>
              <a:buFontTx/>
              <a:buChar char="•"/>
              <a:defRPr/>
            </a:pPr>
            <a:r>
              <a:rPr lang="en-US" sz="2000" i="1">
                <a:latin typeface="Century Gothic" pitchFamily="34" charset="0"/>
              </a:rPr>
              <a:t>Bulbospinal paralytic</a:t>
            </a:r>
            <a:endParaRPr lang="en-US" sz="1800" i="1" dirty="0">
              <a:latin typeface="Century Gothic"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عنصر نائب لرقم الشريحة 3">
            <a:extLst>
              <a:ext uri="{FF2B5EF4-FFF2-40B4-BE49-F238E27FC236}">
                <a16:creationId xmlns:a16="http://schemas.microsoft.com/office/drawing/2014/main" xmlns="" id="{550DF748-810C-432C-A848-84A21B328BD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FD77E24-A66B-4FA0-A55A-9150701CCFD1}" type="slidenum">
              <a:rPr lang="ar-SA" altLang="ru-RU">
                <a:solidFill>
                  <a:srgbClr val="898989"/>
                </a:solidFill>
              </a:rPr>
              <a:pPr/>
              <a:t>46</a:t>
            </a:fld>
            <a:endParaRPr lang="en-US" altLang="ru-RU">
              <a:solidFill>
                <a:srgbClr val="898989"/>
              </a:solidFill>
            </a:endParaRPr>
          </a:p>
        </p:txBody>
      </p:sp>
      <p:sp>
        <p:nvSpPr>
          <p:cNvPr id="20482" name="Title 1">
            <a:extLst>
              <a:ext uri="{FF2B5EF4-FFF2-40B4-BE49-F238E27FC236}">
                <a16:creationId xmlns:a16="http://schemas.microsoft.com/office/drawing/2014/main" xmlns="" id="{ADC5D82B-0379-48FC-A48E-37824BFC0651}"/>
              </a:ext>
            </a:extLst>
          </p:cNvPr>
          <p:cNvSpPr>
            <a:spLocks noGrp="1"/>
          </p:cNvSpPr>
          <p:nvPr>
            <p:ph type="title" idx="4294967295"/>
          </p:nvPr>
        </p:nvSpPr>
        <p:spPr>
          <a:xfrm>
            <a:off x="4592" y="372401"/>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Spinal Paralytic Polio (SPP)</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A8A8D0D5-06D5-4AC5-8761-4EF5049E1BD6}"/>
              </a:ext>
            </a:extLst>
          </p:cNvPr>
          <p:cNvSpPr>
            <a:spLocks noGrp="1"/>
          </p:cNvSpPr>
          <p:nvPr>
            <p:ph idx="4294967295"/>
          </p:nvPr>
        </p:nvSpPr>
        <p:spPr>
          <a:xfrm>
            <a:off x="0" y="1515401"/>
            <a:ext cx="109728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as the second phase of a biphasic illness ( the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resembles abortive polio)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Betw</a:t>
            </a:r>
            <a:r>
              <a:rPr lang="en-US" dirty="0">
                <a:latin typeface="Century Gothic" pitchFamily="34" charset="0"/>
              </a:rPr>
              <a:t>een </a:t>
            </a:r>
            <a:r>
              <a:rPr lang="en-US" dirty="0">
                <a:solidFill>
                  <a:schemeClr val="tx1">
                    <a:lumMod val="75000"/>
                    <a:lumOff val="25000"/>
                  </a:schemeClr>
                </a:solidFill>
                <a:latin typeface="Century Gothic" pitchFamily="34" charset="0"/>
              </a:rPr>
              <a:t>the phases there are no symptoms and the patient feels better for about 2-5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After which severe headache and fever appear with exacerbation of the previous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Severe muscle pain and sensory and motor phenomena (paraesthesia , </a:t>
            </a:r>
            <a:r>
              <a:rPr lang="en-US" dirty="0" err="1">
                <a:solidFill>
                  <a:schemeClr val="tx1">
                    <a:lumMod val="75000"/>
                    <a:lumOff val="25000"/>
                  </a:schemeClr>
                </a:solidFill>
                <a:latin typeface="Century Gothic" pitchFamily="34" charset="0"/>
              </a:rPr>
              <a:t>hypersthesia</a:t>
            </a:r>
            <a:r>
              <a:rPr lang="en-US" dirty="0">
                <a:solidFill>
                  <a:schemeClr val="tx1">
                    <a:lumMod val="75000"/>
                    <a:lumOff val="25000"/>
                  </a:schemeClr>
                </a:solidFill>
                <a:latin typeface="Century Gothic" pitchFamily="34" charset="0"/>
              </a:rPr>
              <a:t> , fascinations and spasms)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عنصر نائب لرقم الشريحة 3">
            <a:extLst>
              <a:ext uri="{FF2B5EF4-FFF2-40B4-BE49-F238E27FC236}">
                <a16:creationId xmlns:a16="http://schemas.microsoft.com/office/drawing/2014/main" xmlns="" id="{7048C5C3-8614-44BF-8E00-40AE71A354D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DC4385F-0227-4851-BC0F-D3407DC746DA}" type="slidenum">
              <a:rPr lang="ar-SA" altLang="ru-RU">
                <a:solidFill>
                  <a:srgbClr val="898989"/>
                </a:solidFill>
              </a:rPr>
              <a:pPr/>
              <a:t>47</a:t>
            </a:fld>
            <a:endParaRPr lang="en-US" altLang="ru-RU">
              <a:solidFill>
                <a:srgbClr val="898989"/>
              </a:solidFill>
            </a:endParaRPr>
          </a:p>
        </p:txBody>
      </p:sp>
      <p:sp>
        <p:nvSpPr>
          <p:cNvPr id="22531" name="Content Placeholder 2">
            <a:extLst>
              <a:ext uri="{FF2B5EF4-FFF2-40B4-BE49-F238E27FC236}">
                <a16:creationId xmlns:a16="http://schemas.microsoft.com/office/drawing/2014/main" xmlns="" id="{7A939AF1-980B-44F4-BE1F-4B5A0CE6C4FB}"/>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Within 1-2 days Asymmetric flaccid paralysis or paresis occurs </a:t>
            </a:r>
          </a:p>
          <a:p>
            <a:pPr algn="l" rtl="0" eaLnBrk="1" fontAlgn="auto" hangingPunct="1">
              <a:spcAft>
                <a:spcPts val="0"/>
              </a:spcAft>
              <a:buFontTx/>
              <a:buChar char="•"/>
              <a:defRPr/>
            </a:pPr>
            <a:r>
              <a:rPr lang="en-US" dirty="0">
                <a:latin typeface="Century Gothic" pitchFamily="34" charset="0"/>
              </a:rPr>
              <a:t>Most commonly affect muscle’s of the leg </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Proximal muscles are affected more than distal ones</a:t>
            </a:r>
          </a:p>
          <a:p>
            <a:pPr algn="l" rtl="0" eaLnBrk="1" fontAlgn="auto" hangingPunct="1">
              <a:spcAft>
                <a:spcPts val="0"/>
              </a:spcAft>
              <a:buFontTx/>
              <a:buChar char="•"/>
              <a:defRPr/>
            </a:pPr>
            <a:r>
              <a:rPr lang="en-US" dirty="0">
                <a:latin typeface="Century Gothic" pitchFamily="34" charset="0"/>
              </a:rPr>
              <a:t>Ascending paralysis  </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Nuchal/spinal stiffness, muscle  tenderness</a:t>
            </a:r>
          </a:p>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Hypereflexia</a:t>
            </a:r>
            <a:r>
              <a:rPr lang="en-US" dirty="0">
                <a:solidFill>
                  <a:schemeClr val="tx1">
                    <a:lumMod val="75000"/>
                    <a:lumOff val="25000"/>
                  </a:schemeClr>
                </a:solidFill>
                <a:latin typeface="Century Gothic" pitchFamily="34" charset="0"/>
              </a:rPr>
              <a:t> followed by </a:t>
            </a:r>
            <a:r>
              <a:rPr lang="en-US" dirty="0" err="1">
                <a:solidFill>
                  <a:schemeClr val="tx1">
                    <a:lumMod val="75000"/>
                    <a:lumOff val="25000"/>
                  </a:schemeClr>
                </a:solidFill>
                <a:latin typeface="Century Gothic" pitchFamily="34" charset="0"/>
              </a:rPr>
              <a:t>hyporeflexia</a:t>
            </a:r>
            <a:r>
              <a:rPr lang="en-US" dirty="0">
                <a:solidFill>
                  <a:schemeClr val="tx1">
                    <a:lumMod val="75000"/>
                    <a:lumOff val="25000"/>
                  </a:schemeClr>
                </a:solidFill>
                <a:latin typeface="Century Gothic" pitchFamily="34" charset="0"/>
              </a:rPr>
              <a:t> </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Sensation is intact (if not re-consider the diagnosis)</a:t>
            </a:r>
            <a:endParaRPr lang="ar-SA" dirty="0">
              <a:solidFill>
                <a:schemeClr val="tx1">
                  <a:lumMod val="75000"/>
                  <a:lumOff val="25000"/>
                </a:schemeClr>
              </a:solidFill>
              <a:latin typeface="Century Gothic" pitchFamily="34" charset="0"/>
            </a:endParaRPr>
          </a:p>
        </p:txBody>
      </p:sp>
      <p:pic>
        <p:nvPicPr>
          <p:cNvPr id="3" name="Picture 2">
            <a:extLst>
              <a:ext uri="{FF2B5EF4-FFF2-40B4-BE49-F238E27FC236}">
                <a16:creationId xmlns:a16="http://schemas.microsoft.com/office/drawing/2014/main" xmlns="" id="{93AA7BD7-AD5A-024D-A51A-052102053333}"/>
              </a:ext>
            </a:extLst>
          </p:cNvPr>
          <p:cNvPicPr>
            <a:picLocks noChangeAspect="1"/>
          </p:cNvPicPr>
          <p:nvPr/>
        </p:nvPicPr>
        <p:blipFill>
          <a:blip r:embed="rId3"/>
          <a:stretch>
            <a:fillRect/>
          </a:stretch>
        </p:blipFill>
        <p:spPr>
          <a:xfrm>
            <a:off x="8356601" y="2608576"/>
            <a:ext cx="3654891" cy="416657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عنصر نائب لرقم الشريحة 3">
            <a:extLst>
              <a:ext uri="{FF2B5EF4-FFF2-40B4-BE49-F238E27FC236}">
                <a16:creationId xmlns:a16="http://schemas.microsoft.com/office/drawing/2014/main" xmlns="" id="{7F1BAB15-0782-4536-9F1F-4D13EED411B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46A9840-0C91-4AF9-96E1-15A9C67742BE}" type="slidenum">
              <a:rPr lang="ar-SA" altLang="ru-RU">
                <a:solidFill>
                  <a:srgbClr val="898989"/>
                </a:solidFill>
              </a:rPr>
              <a:pPr/>
              <a:t>48</a:t>
            </a:fld>
            <a:endParaRPr lang="en-US" altLang="ru-RU">
              <a:solidFill>
                <a:srgbClr val="898989"/>
              </a:solidFill>
            </a:endParaRPr>
          </a:p>
        </p:txBody>
      </p:sp>
      <p:sp>
        <p:nvSpPr>
          <p:cNvPr id="23555" name="Content Placeholder 2">
            <a:extLst>
              <a:ext uri="{FF2B5EF4-FFF2-40B4-BE49-F238E27FC236}">
                <a16:creationId xmlns:a16="http://schemas.microsoft.com/office/drawing/2014/main" xmlns="" id="{B2B56E97-324E-4B9F-9BB1-EB36CEC017D7}"/>
              </a:ext>
            </a:extLst>
          </p:cNvPr>
          <p:cNvSpPr>
            <a:spLocks noGrp="1"/>
          </p:cNvSpPr>
          <p:nvPr>
            <p:ph idx="4294967295"/>
          </p:nvPr>
        </p:nvSpPr>
        <p:spPr>
          <a:xfrm>
            <a:off x="287005" y="307814"/>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paralytic phase is extremely variable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Some, progress from paresis to paralysis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Some, recover (either slowly or rapidly)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Progression of neurological manifestation is rare after 2-3 days of onset</a:t>
            </a:r>
          </a:p>
          <a:p>
            <a:pPr algn="l" rtl="0" eaLnBrk="1" fontAlgn="auto" hangingPunct="1">
              <a:spcAft>
                <a:spcPts val="0"/>
              </a:spcAft>
              <a:buFontTx/>
              <a:buChar char="•"/>
              <a:defRPr/>
            </a:pPr>
            <a:endParaRPr lang="en-US" dirty="0">
              <a:solidFill>
                <a:schemeClr val="tx1">
                  <a:lumMod val="75000"/>
                  <a:lumOff val="25000"/>
                </a:schemeClr>
              </a:solidFill>
              <a:latin typeface="Century Gothic" pitchFamily="34" charset="0"/>
            </a:endParaRPr>
          </a:p>
        </p:txBody>
      </p:sp>
      <p:sp>
        <p:nvSpPr>
          <p:cNvPr id="2" name="Content Placeholder 2">
            <a:extLst>
              <a:ext uri="{FF2B5EF4-FFF2-40B4-BE49-F238E27FC236}">
                <a16:creationId xmlns:a16="http://schemas.microsoft.com/office/drawing/2014/main" xmlns="" id="{CD89B560-15C2-7AE6-F6DB-41E9F0641B96}"/>
              </a:ext>
            </a:extLst>
          </p:cNvPr>
          <p:cNvSpPr txBox="1">
            <a:spLocks/>
          </p:cNvSpPr>
          <p:nvPr/>
        </p:nvSpPr>
        <p:spPr>
          <a:xfrm>
            <a:off x="287005" y="2332038"/>
            <a:ext cx="10972800" cy="4525963"/>
          </a:xfrm>
          <a:prstGeom prst="rect">
            <a:avLst/>
          </a:prstGeom>
        </p:spPr>
        <p:txBody>
          <a:bodyPr vert="horz" lIns="91440" tIns="45720" rIns="91440" bIns="45720" rtlCol="1">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buFontTx/>
              <a:buChar char="•"/>
              <a:defRPr/>
            </a:pPr>
            <a:r>
              <a:rPr lang="en-US" dirty="0">
                <a:latin typeface="Century Gothic" pitchFamily="34" charset="0"/>
              </a:rPr>
              <a:t>Paralysis of the lower limb is often a/w bowel and bladder dysfunction ranging from transient incontinence to paralysis with constipation and urinary retention</a:t>
            </a:r>
            <a:endParaRPr lang="ar-SA" dirty="0">
              <a:latin typeface="Century Gothic"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عنصر نائب لرقم الشريحة 3">
            <a:extLst>
              <a:ext uri="{FF2B5EF4-FFF2-40B4-BE49-F238E27FC236}">
                <a16:creationId xmlns:a16="http://schemas.microsoft.com/office/drawing/2014/main" xmlns="" id="{0CBF4617-2690-4836-BA21-8BC548BFC6D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408C430-EF21-4EB5-ACFB-81B915EEFFF4}" type="slidenum">
              <a:rPr lang="ar-SA" altLang="ru-RU">
                <a:solidFill>
                  <a:srgbClr val="898989"/>
                </a:solidFill>
              </a:rPr>
              <a:pPr/>
              <a:t>49</a:t>
            </a:fld>
            <a:endParaRPr lang="en-US" altLang="ru-RU">
              <a:solidFill>
                <a:srgbClr val="898989"/>
              </a:solidFill>
            </a:endParaRPr>
          </a:p>
        </p:txBody>
      </p:sp>
      <p:sp>
        <p:nvSpPr>
          <p:cNvPr id="3" name="Content Placeholder 2">
            <a:extLst>
              <a:ext uri="{FF2B5EF4-FFF2-40B4-BE49-F238E27FC236}">
                <a16:creationId xmlns:a16="http://schemas.microsoft.com/office/drawing/2014/main" xmlns="" id="{828ADEE6-595C-4ED7-9C86-44A3B3A806E1}"/>
              </a:ext>
            </a:extLst>
          </p:cNvPr>
          <p:cNvSpPr>
            <a:spLocks noGrp="1"/>
          </p:cNvSpPr>
          <p:nvPr>
            <p:ph idx="4294967295"/>
          </p:nvPr>
        </p:nvSpPr>
        <p:spPr>
          <a:xfrm>
            <a:off x="0" y="1600201"/>
            <a:ext cx="10972800" cy="4525963"/>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Little recovery from paralysis is noted in the first days</a:t>
            </a:r>
            <a:r>
              <a:rPr lang="en-US" dirty="0">
                <a:latin typeface="Century Gothic" pitchFamily="34" charset="0"/>
              </a:rPr>
              <a:t> </a:t>
            </a:r>
            <a:r>
              <a:rPr lang="en-US" dirty="0">
                <a:solidFill>
                  <a:schemeClr val="tx1">
                    <a:lumMod val="75000"/>
                    <a:lumOff val="25000"/>
                  </a:schemeClr>
                </a:solidFill>
                <a:latin typeface="Century Gothic" pitchFamily="34" charset="0"/>
              </a:rPr>
              <a:t>but if it is occur it is usually evident with 6mo.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return of strength and reflexes is slow and may continue over 18mo.</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Lack of improvement over the first few weeks may predict permanent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When it occurs, atrophy of the limb, failure of growth and deformity </a:t>
            </a:r>
            <a:r>
              <a:rPr lang="en-US" dirty="0">
                <a:latin typeface="Century Gothic" pitchFamily="34" charset="0"/>
              </a:rPr>
              <a:t>common in growing child</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4836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6">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8467"/>
            <a:ext cx="12192001" cy="6866467"/>
            <a:chOff x="0" y="-8467"/>
            <a:chExt cx="12192000" cy="6866467"/>
          </a:xfrm>
        </p:grpSpPr>
        <p:cxnSp>
          <p:nvCxnSpPr>
            <p:cNvPr id="138" name="Straight Connector 137">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9" name="Rectangle 148">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0">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8467"/>
            <a:ext cx="12192001" cy="6866467"/>
            <a:chOff x="0" y="-8467"/>
            <a:chExt cx="12192000" cy="6866467"/>
          </a:xfrm>
        </p:grpSpPr>
        <p:cxnSp>
          <p:nvCxnSpPr>
            <p:cNvPr id="152" name="Straight Connector 151">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3"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154">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Isosceles Triangle 158">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2" name="Rectangle 161">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7CE6C4D7-4DE2-37EA-9DE5-F1103CA2E88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62295" y="1131994"/>
            <a:ext cx="7069287" cy="4590386"/>
          </a:xfrm>
          <a:prstGeom prst="rect">
            <a:avLst/>
          </a:prstGeom>
        </p:spPr>
      </p:pic>
      <p:sp>
        <p:nvSpPr>
          <p:cNvPr id="59396" name="عنصر نائب لرقم الشريحة 3">
            <a:extLst>
              <a:ext uri="{FF2B5EF4-FFF2-40B4-BE49-F238E27FC236}">
                <a16:creationId xmlns:a16="http://schemas.microsoft.com/office/drawing/2014/main" xmlns="" id="{2F98C1AB-1D9F-4923-AE0F-2AA932930263}"/>
              </a:ext>
            </a:extLst>
          </p:cNvPr>
          <p:cNvSpPr>
            <a:spLocks noGrp="1"/>
          </p:cNvSpPr>
          <p:nvPr>
            <p:ph type="sldNum" sz="quarter" idx="12"/>
          </p:nvPr>
        </p:nvSpPr>
        <p:spPr bwMode="auto">
          <a:xfrm>
            <a:off x="10865193" y="6411620"/>
            <a:ext cx="683339" cy="365125"/>
          </a:xfrm>
        </p:spPr>
        <p:txBody>
          <a:bodyPr vert="horz" lIns="91440" tIns="45720" rIns="91440" bIns="45720" rtlCol="0" anchor="ctr">
            <a:norm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defTabSz="457200" eaLnBrk="1" hangingPunct="1">
              <a:spcAft>
                <a:spcPts val="600"/>
              </a:spcAft>
            </a:pPr>
            <a:fld id="{E2F36226-557D-41F7-A8FA-8BC2DD7647F4}" type="slidenum">
              <a:rPr lang="en-US" altLang="ru-RU">
                <a:solidFill>
                  <a:srgbClr val="FFFFFF"/>
                </a:solidFill>
                <a:latin typeface="+mn-lt"/>
                <a:cs typeface="+mn-cs"/>
              </a:rPr>
              <a:pPr defTabSz="457200" eaLnBrk="1" hangingPunct="1">
                <a:spcAft>
                  <a:spcPts val="600"/>
                </a:spcAft>
              </a:pPr>
              <a:t>50</a:t>
            </a:fld>
            <a:endParaRPr lang="en-US" altLang="ru-RU">
              <a:solidFill>
                <a:srgbClr val="FFFFFF"/>
              </a:solidFill>
              <a:latin typeface="+mn-lt"/>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عنصر نائب لرقم الشريحة 3">
            <a:extLst>
              <a:ext uri="{FF2B5EF4-FFF2-40B4-BE49-F238E27FC236}">
                <a16:creationId xmlns:a16="http://schemas.microsoft.com/office/drawing/2014/main" xmlns="" id="{E0105011-EFBD-48A1-9A64-FADEA2AD603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170607A-FCDC-4A21-8BBF-3AE25748B857}" type="slidenum">
              <a:rPr lang="ar-SA" altLang="ru-RU">
                <a:solidFill>
                  <a:srgbClr val="898989"/>
                </a:solidFill>
              </a:rPr>
              <a:pPr/>
              <a:t>51</a:t>
            </a:fld>
            <a:endParaRPr lang="en-US" altLang="ru-RU">
              <a:solidFill>
                <a:srgbClr val="898989"/>
              </a:solidFill>
            </a:endParaRPr>
          </a:p>
        </p:txBody>
      </p:sp>
      <p:sp>
        <p:nvSpPr>
          <p:cNvPr id="29699" name="Title 1">
            <a:extLst>
              <a:ext uri="{FF2B5EF4-FFF2-40B4-BE49-F238E27FC236}">
                <a16:creationId xmlns:a16="http://schemas.microsoft.com/office/drawing/2014/main" xmlns="" id="{81604B11-04E7-4BE4-950C-CF0CA9DB4BBC}"/>
              </a:ext>
            </a:extLst>
          </p:cNvPr>
          <p:cNvSpPr>
            <a:spLocks noGrp="1"/>
          </p:cNvSpPr>
          <p:nvPr>
            <p:ph type="title" idx="4294967295"/>
          </p:nvPr>
        </p:nvSpPr>
        <p:spPr>
          <a:xfrm>
            <a:off x="0" y="285750"/>
            <a:ext cx="10972800" cy="1143000"/>
          </a:xfrm>
        </p:spPr>
        <p:txBody>
          <a:bodyPr/>
          <a:lstStyle/>
          <a:p>
            <a:pPr eaLnBrk="1" hangingPunct="1"/>
            <a:r>
              <a:rPr lang="en-US" altLang="ru-RU">
                <a:solidFill>
                  <a:srgbClr val="3B577A"/>
                </a:solidFill>
                <a:latin typeface="Century Gothic" panose="020B0502020202020204" pitchFamily="34" charset="0"/>
                <a:cs typeface="Times New Roman" panose="02020603050405020304" pitchFamily="18" charset="0"/>
              </a:rPr>
              <a:t>*Bulbar Poliomyelitis</a:t>
            </a:r>
            <a:endParaRPr lang="ar-SA" altLang="ru-RU">
              <a:solidFill>
                <a:srgbClr val="3B577A"/>
              </a:solidFill>
              <a:latin typeface="Century Gothic" panose="020B0502020202020204" pitchFamily="34" charset="0"/>
            </a:endParaRPr>
          </a:p>
        </p:txBody>
      </p:sp>
      <p:sp>
        <p:nvSpPr>
          <p:cNvPr id="26627" name="Content Placeholder 2">
            <a:extLst>
              <a:ext uri="{FF2B5EF4-FFF2-40B4-BE49-F238E27FC236}">
                <a16:creationId xmlns:a16="http://schemas.microsoft.com/office/drawing/2014/main" xmlns="" id="{8E3AF1D9-DDB0-496E-B632-A7A46555A38D}"/>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Dysfunction of cranial nerves and/or </a:t>
            </a:r>
            <a:r>
              <a:rPr lang="en-US" dirty="0" err="1">
                <a:solidFill>
                  <a:schemeClr val="tx1">
                    <a:lumMod val="75000"/>
                    <a:lumOff val="25000"/>
                  </a:schemeClr>
                </a:solidFill>
                <a:latin typeface="Century Gothic" pitchFamily="34" charset="0"/>
              </a:rPr>
              <a:t>medullary</a:t>
            </a:r>
            <a:r>
              <a:rPr lang="en-US" dirty="0">
                <a:solidFill>
                  <a:schemeClr val="tx1">
                    <a:lumMod val="75000"/>
                    <a:lumOff val="25000"/>
                  </a:schemeClr>
                </a:solidFill>
                <a:latin typeface="Century Gothic" pitchFamily="34" charset="0"/>
              </a:rPr>
              <a:t> centers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Clinical findings are extensive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twang of voice and crying (consonants)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Inability to swallow smoothly, accumulation of secretion and interfere with respiration rhythm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Absent or ineffective cough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regurgitation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Deviation of the palate, uvula or tongue</a:t>
            </a:r>
            <a:endParaRPr lang="ar-SA"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Paralysis of vocal cord/s (hoarseness, </a:t>
            </a:r>
            <a:r>
              <a:rPr lang="en-US" sz="1800" dirty="0" err="1">
                <a:solidFill>
                  <a:schemeClr val="tx1">
                    <a:lumMod val="75000"/>
                    <a:lumOff val="25000"/>
                  </a:schemeClr>
                </a:solidFill>
                <a:latin typeface="Century Gothic" pitchFamily="34" charset="0"/>
              </a:rPr>
              <a:t>aphonia</a:t>
            </a:r>
            <a:r>
              <a:rPr lang="en-US" sz="1800" dirty="0">
                <a:solidFill>
                  <a:schemeClr val="tx1">
                    <a:lumMod val="75000"/>
                    <a:lumOff val="25000"/>
                  </a:schemeClr>
                </a:solidFill>
                <a:latin typeface="Century Gothic" pitchFamily="34" charset="0"/>
              </a:rPr>
              <a:t> or asphyxia)</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ROPE sign (retracted hyoid bone)</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عنصر نائب لرقم الشريحة 3">
            <a:extLst>
              <a:ext uri="{FF2B5EF4-FFF2-40B4-BE49-F238E27FC236}">
                <a16:creationId xmlns:a16="http://schemas.microsoft.com/office/drawing/2014/main" xmlns="" id="{A7F6DC08-4B06-469E-865A-478918B9854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853341-5DE2-4EA1-A9C1-05365BE992FE}" type="slidenum">
              <a:rPr lang="ar-SA" altLang="ru-RU">
                <a:solidFill>
                  <a:srgbClr val="898989"/>
                </a:solidFill>
              </a:rPr>
              <a:pPr/>
              <a:t>52</a:t>
            </a:fld>
            <a:endParaRPr lang="en-US" altLang="ru-RU">
              <a:solidFill>
                <a:srgbClr val="898989"/>
              </a:solidFill>
            </a:endParaRPr>
          </a:p>
        </p:txBody>
      </p:sp>
      <p:sp>
        <p:nvSpPr>
          <p:cNvPr id="28674" name="Title 1">
            <a:extLst>
              <a:ext uri="{FF2B5EF4-FFF2-40B4-BE49-F238E27FC236}">
                <a16:creationId xmlns:a16="http://schemas.microsoft.com/office/drawing/2014/main" xmlns="" id="{DB1A1DCC-471A-48A8-A089-ADBA90966ACA}"/>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Bulbar Poliomyelitis</a:t>
            </a:r>
            <a:endParaRPr lang="ar-SA">
              <a:solidFill>
                <a:schemeClr val="tx1">
                  <a:lumMod val="65000"/>
                  <a:lumOff val="35000"/>
                </a:schemeClr>
              </a:solidFill>
              <a:latin typeface="Century Gothic" pitchFamily="34" charset="0"/>
            </a:endParaRPr>
          </a:p>
        </p:txBody>
      </p:sp>
      <p:sp>
        <p:nvSpPr>
          <p:cNvPr id="28675" name="Content Placeholder 2">
            <a:extLst>
              <a:ext uri="{FF2B5EF4-FFF2-40B4-BE49-F238E27FC236}">
                <a16:creationId xmlns:a16="http://schemas.microsoft.com/office/drawing/2014/main" xmlns="" id="{4DD46B5E-74D7-4875-8A74-6173D976A3BB}"/>
              </a:ext>
            </a:extLst>
          </p:cNvPr>
          <p:cNvSpPr>
            <a:spLocks noGrp="1"/>
          </p:cNvSpPr>
          <p:nvPr>
            <p:ph idx="4294967295"/>
          </p:nvPr>
        </p:nvSpPr>
        <p:spPr>
          <a:xfrm>
            <a:off x="343833" y="1515400"/>
            <a:ext cx="10972800" cy="4525963"/>
          </a:xfrm>
        </p:spPr>
        <p:txBody>
          <a:bodyPr rtlCol="1">
            <a:normAutofit/>
          </a:bodyPr>
          <a:lstStyle/>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Involvement of vital centers :</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Irregularities in rate, depth and rhythm of respiration</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Cardiovascular alteration (mainly increase BP, arrhythmia)</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Flushing and mottling of skin</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Rapid changes in body temp.</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Uncommon presentation is ascending paralysis (Landry type)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Course of bulbar polio is variable and </a:t>
            </a:r>
            <a:r>
              <a:rPr lang="en-US" dirty="0">
                <a:solidFill>
                  <a:srgbClr val="FF0000"/>
                </a:solidFill>
                <a:latin typeface="Century Gothic" pitchFamily="34" charset="0"/>
              </a:rPr>
              <a:t>rarely </a:t>
            </a:r>
            <a:r>
              <a:rPr lang="en-US" dirty="0" err="1">
                <a:solidFill>
                  <a:srgbClr val="FF0000"/>
                </a:solidFill>
                <a:latin typeface="Century Gothic" pitchFamily="34" charset="0"/>
              </a:rPr>
              <a:t>permenant</a:t>
            </a:r>
            <a:endParaRPr lang="ar-SA" dirty="0">
              <a:solidFill>
                <a:srgbClr val="FF0000"/>
              </a:solidFill>
              <a:latin typeface="Century Gothic"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عنصر نائب لرقم الشريحة 3">
            <a:extLst>
              <a:ext uri="{FF2B5EF4-FFF2-40B4-BE49-F238E27FC236}">
                <a16:creationId xmlns:a16="http://schemas.microsoft.com/office/drawing/2014/main" xmlns="" id="{8AFED297-D5F6-4D07-AF67-69B9510220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9C395E1-A4F3-4092-A6EE-D2E65F1B05B9}" type="slidenum">
              <a:rPr lang="ar-SA" altLang="ru-RU">
                <a:solidFill>
                  <a:srgbClr val="898989"/>
                </a:solidFill>
              </a:rPr>
              <a:pPr/>
              <a:t>53</a:t>
            </a:fld>
            <a:endParaRPr lang="en-US" altLang="ru-RU">
              <a:solidFill>
                <a:srgbClr val="898989"/>
              </a:solidFill>
            </a:endParaRPr>
          </a:p>
        </p:txBody>
      </p:sp>
      <p:sp>
        <p:nvSpPr>
          <p:cNvPr id="2" name="Title 1">
            <a:extLst>
              <a:ext uri="{FF2B5EF4-FFF2-40B4-BE49-F238E27FC236}">
                <a16:creationId xmlns:a16="http://schemas.microsoft.com/office/drawing/2014/main" xmlns="" id="{602626D8-0816-4741-8A64-F09714360CDF}"/>
              </a:ext>
            </a:extLst>
          </p:cNvPr>
          <p:cNvSpPr>
            <a:spLocks noGrp="1"/>
          </p:cNvSpPr>
          <p:nvPr>
            <p:ph type="title" idx="4294967295"/>
          </p:nvPr>
        </p:nvSpPr>
        <p:spPr>
          <a:xfrm>
            <a:off x="190500" y="247650"/>
            <a:ext cx="10972800" cy="1143000"/>
          </a:xfrm>
        </p:spPr>
        <p:txBody>
          <a:bodyPr rtlCol="1">
            <a:normAutofit/>
          </a:bodyPr>
          <a:lstStyle/>
          <a:p>
            <a:pPr eaLnBrk="1" fontAlgn="auto" hangingPunct="1">
              <a:spcAft>
                <a:spcPts val="0"/>
              </a:spcAft>
              <a:defRPr/>
            </a:pPr>
            <a:r>
              <a:rPr lang="en-US" sz="4000">
                <a:solidFill>
                  <a:schemeClr val="tx1">
                    <a:lumMod val="65000"/>
                    <a:lumOff val="35000"/>
                  </a:schemeClr>
                </a:solidFill>
                <a:latin typeface="Century Gothic" pitchFamily="34" charset="0"/>
              </a:rPr>
              <a:t>Bulbospinal poliomyelitis</a:t>
            </a:r>
            <a:endParaRPr lang="ar-SA" sz="4000">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0E885F61-DB65-4617-A295-9D9BAC580CA6}"/>
              </a:ext>
            </a:extLst>
          </p:cNvPr>
          <p:cNvSpPr>
            <a:spLocks noGrp="1"/>
          </p:cNvSpPr>
          <p:nvPr>
            <p:ph idx="4294967295"/>
          </p:nvPr>
        </p:nvSpPr>
        <p:spPr>
          <a:xfrm>
            <a:off x="0" y="962026"/>
            <a:ext cx="10972800" cy="4954587"/>
          </a:xfrm>
        </p:spPr>
        <p:txBody>
          <a:bodyPr rtlCol="1">
            <a:normAutofit/>
          </a:bodyPr>
          <a:lstStyle/>
          <a:p>
            <a:pPr algn="l" rtl="0" eaLnBrk="1" fontAlgn="auto" hangingPunct="1">
              <a:lnSpc>
                <a:spcPct val="90000"/>
              </a:lnSpc>
              <a:spcAft>
                <a:spcPts val="0"/>
              </a:spcAft>
              <a:buFontTx/>
              <a:buChar char="•"/>
              <a:defRPr/>
            </a:pPr>
            <a:endParaRPr lang="en-US">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a:solidFill>
                  <a:schemeClr val="tx1">
                    <a:lumMod val="75000"/>
                    <a:lumOff val="25000"/>
                  </a:schemeClr>
                </a:solidFill>
                <a:latin typeface="Century Gothic" pitchFamily="34" charset="0"/>
              </a:rPr>
              <a:t>T</a:t>
            </a:r>
            <a:r>
              <a:rPr lang="en-US" b="0" i="0">
                <a:solidFill>
                  <a:srgbClr val="202122"/>
                </a:solidFill>
                <a:effectLst/>
                <a:latin typeface="-apple-system"/>
              </a:rPr>
              <a:t>he virus affects the upper part of the cervical spinal cord (</a:t>
            </a:r>
            <a:r>
              <a:rPr lang="en-US" b="0" i="0" strike="noStrike">
                <a:solidFill>
                  <a:schemeClr val="tx1"/>
                </a:solidFill>
                <a:effectLst/>
                <a:latin typeface="-apple-system"/>
                <a:hlinkClick r:id="rId3" tooltip="Cervical vertebrae">
                  <a:extLst>
                    <a:ext uri="{A12FA001-AC4F-418D-AE19-62706E023703}">
                      <ahyp:hlinkClr xmlns:ahyp="http://schemas.microsoft.com/office/drawing/2018/hyperlinkcolor" xmlns="" val="tx"/>
                    </a:ext>
                  </a:extLst>
                </a:hlinkClick>
              </a:rPr>
              <a:t>cervical vertebrae</a:t>
            </a:r>
            <a:r>
              <a:rPr lang="en-US" b="0" i="0">
                <a:solidFill>
                  <a:schemeClr val="tx1"/>
                </a:solidFill>
                <a:effectLst/>
                <a:latin typeface="-apple-system"/>
              </a:rPr>
              <a:t> C</a:t>
            </a:r>
            <a:r>
              <a:rPr lang="en-US" b="0" i="0">
                <a:solidFill>
                  <a:srgbClr val="202122"/>
                </a:solidFill>
                <a:effectLst/>
                <a:latin typeface="-apple-system"/>
              </a:rPr>
              <a:t>3 - C5), and paralysis of the </a:t>
            </a:r>
            <a:r>
              <a:rPr lang="en-US" b="0" i="0" u="none" strike="noStrike">
                <a:solidFill>
                  <a:schemeClr val="tx1"/>
                </a:solidFill>
                <a:effectLst/>
                <a:latin typeface="-apple-system"/>
                <a:hlinkClick r:id="rId4" tooltip="Thoracic diaphragm">
                  <a:extLst>
                    <a:ext uri="{A12FA001-AC4F-418D-AE19-62706E023703}">
                      <ahyp:hlinkClr xmlns:ahyp="http://schemas.microsoft.com/office/drawing/2018/hyperlinkcolor" xmlns="" val="tx"/>
                    </a:ext>
                  </a:extLst>
                </a:hlinkClick>
              </a:rPr>
              <a:t>diaphragm</a:t>
            </a:r>
            <a:r>
              <a:rPr lang="en-US" b="0" i="0">
                <a:solidFill>
                  <a:srgbClr val="202122"/>
                </a:solidFill>
                <a:effectLst/>
                <a:latin typeface="-apple-system"/>
              </a:rPr>
              <a:t> occurs.</a:t>
            </a:r>
          </a:p>
          <a:p>
            <a:pPr algn="l" rtl="0" eaLnBrk="1" fontAlgn="auto" hangingPunct="1">
              <a:lnSpc>
                <a:spcPct val="90000"/>
              </a:lnSpc>
              <a:spcAft>
                <a:spcPts val="0"/>
              </a:spcAft>
              <a:buFontTx/>
              <a:buChar char="•"/>
              <a:defRPr/>
            </a:pP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 resp. m. paralysis :</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Anxious expression</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Short jerky breathless sentences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Inc. RR</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Flaring and using of accessory muscles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Paradoxical abdominal movement during respiration (check deltoid)</a:t>
            </a:r>
          </a:p>
          <a:p>
            <a:pPr lvl="1" algn="l" rtl="0" eaLnBrk="1" fontAlgn="auto" hangingPunct="1">
              <a:lnSpc>
                <a:spcPct val="90000"/>
              </a:lnSpc>
              <a:spcAft>
                <a:spcPts val="0"/>
              </a:spcAft>
              <a:buFontTx/>
              <a:buChar char="•"/>
              <a:defRPr/>
            </a:pP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عنصر نائب لرقم الشريحة 3">
            <a:extLst>
              <a:ext uri="{FF2B5EF4-FFF2-40B4-BE49-F238E27FC236}">
                <a16:creationId xmlns:a16="http://schemas.microsoft.com/office/drawing/2014/main" xmlns="" id="{DB3813D6-0E24-4209-851C-6F0ADCC572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3A8C1A9-4C14-40E7-90AC-D14FC8BB97B1}" type="slidenum">
              <a:rPr lang="ar-SA" altLang="ru-RU">
                <a:solidFill>
                  <a:srgbClr val="898989"/>
                </a:solidFill>
              </a:rPr>
              <a:pPr/>
              <a:t>54</a:t>
            </a:fld>
            <a:endParaRPr lang="en-US" altLang="ru-RU">
              <a:solidFill>
                <a:srgbClr val="898989"/>
              </a:solidFill>
            </a:endParaRPr>
          </a:p>
        </p:txBody>
      </p:sp>
      <p:sp>
        <p:nvSpPr>
          <p:cNvPr id="31746" name="Title 1">
            <a:extLst>
              <a:ext uri="{FF2B5EF4-FFF2-40B4-BE49-F238E27FC236}">
                <a16:creationId xmlns:a16="http://schemas.microsoft.com/office/drawing/2014/main" xmlns="" id="{1F7F5961-CAFA-4F95-9CCD-C540C07011B0}"/>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Diagnosis</a:t>
            </a:r>
            <a:endParaRPr lang="ar-SA" dirty="0">
              <a:solidFill>
                <a:schemeClr val="accent5">
                  <a:lumMod val="75000"/>
                </a:schemeClr>
              </a:solidFill>
              <a:latin typeface="Century Gothic" pitchFamily="34" charset="0"/>
            </a:endParaRPr>
          </a:p>
        </p:txBody>
      </p:sp>
      <p:sp>
        <p:nvSpPr>
          <p:cNvPr id="31747" name="Content Placeholder 2">
            <a:extLst>
              <a:ext uri="{FF2B5EF4-FFF2-40B4-BE49-F238E27FC236}">
                <a16:creationId xmlns:a16="http://schemas.microsoft.com/office/drawing/2014/main" xmlns="" id="{63979500-023F-4A33-9577-A608CEFF213A}"/>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History and physical exam </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Should be considered in any unimmunized or incompletely immunized child presenting with nonspecific febrile illness, aseptic meningitis or paralytic disease.</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Vaccine associated polio (VAPP) is considered in any child with paralytic disease occurring 7-14 days after OPV</a:t>
            </a:r>
            <a:endParaRPr lang="ar-SA">
              <a:solidFill>
                <a:schemeClr val="tx1">
                  <a:lumMod val="75000"/>
                  <a:lumOff val="25000"/>
                </a:schemeClr>
              </a:solidFill>
              <a:latin typeface="Century Gothic"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عنصر نائب لرقم الشريحة 3">
            <a:extLst>
              <a:ext uri="{FF2B5EF4-FFF2-40B4-BE49-F238E27FC236}">
                <a16:creationId xmlns:a16="http://schemas.microsoft.com/office/drawing/2014/main" xmlns="" id="{F6648D78-9A03-4F2E-80D9-93CA2F9E0C9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70DCFB-216A-47E8-BCA7-E54ED8953EEE}" type="slidenum">
              <a:rPr lang="ar-SA" altLang="ru-RU">
                <a:solidFill>
                  <a:srgbClr val="898989"/>
                </a:solidFill>
              </a:rPr>
              <a:pPr/>
              <a:t>55</a:t>
            </a:fld>
            <a:endParaRPr lang="en-US" altLang="ru-RU">
              <a:solidFill>
                <a:srgbClr val="898989"/>
              </a:solidFill>
            </a:endParaRPr>
          </a:p>
        </p:txBody>
      </p:sp>
      <p:sp>
        <p:nvSpPr>
          <p:cNvPr id="32771" name="Content Placeholder 2">
            <a:extLst>
              <a:ext uri="{FF2B5EF4-FFF2-40B4-BE49-F238E27FC236}">
                <a16:creationId xmlns:a16="http://schemas.microsoft.com/office/drawing/2014/main" xmlns="" id="{4859F6D3-F6BA-4535-84E2-867395CFB128}"/>
              </a:ext>
            </a:extLst>
          </p:cNvPr>
          <p:cNvSpPr>
            <a:spLocks noGrp="1"/>
          </p:cNvSpPr>
          <p:nvPr>
            <p:ph idx="4294967295"/>
          </p:nvPr>
        </p:nvSpPr>
        <p:spPr>
          <a:xfrm>
            <a:off x="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WHO recommendation for D</a:t>
            </a:r>
            <a:r>
              <a:rPr lang="en-US" baseline="-25000" dirty="0">
                <a:solidFill>
                  <a:schemeClr val="tx1">
                    <a:lumMod val="75000"/>
                    <a:lumOff val="25000"/>
                  </a:schemeClr>
                </a:solidFill>
                <a:latin typeface="Century Gothic" pitchFamily="34" charset="0"/>
              </a:rPr>
              <a:t>x</a:t>
            </a:r>
            <a:r>
              <a:rPr lang="en-US" dirty="0">
                <a:solidFill>
                  <a:schemeClr val="tx1">
                    <a:lumMod val="75000"/>
                    <a:lumOff val="25000"/>
                  </a:schemeClr>
                </a:solidFill>
                <a:latin typeface="Century Gothic" pitchFamily="34" charset="0"/>
              </a:rPr>
              <a:t>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Isolation and identification of the virus in the stool with specific identification of wild vs. vaccine types (DNA sequence analysis)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2 stool specimens collected 24-48 hrs apart</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Poliovirus concentration is highest during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week after onset of paralysis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Constipation may be problematic ,</a:t>
            </a:r>
            <a:r>
              <a:rPr lang="en-US" altLang="ru-RU" dirty="0">
                <a:cs typeface="Arial" panose="020B0604020202020204" pitchFamily="34" charset="0"/>
              </a:rPr>
              <a:t> So rectal swabs are used to </a:t>
            </a:r>
            <a:r>
              <a:rPr lang="en-US" altLang="ru-RU" dirty="0" err="1">
                <a:cs typeface="Arial" panose="020B0604020202020204" pitchFamily="34" charset="0"/>
              </a:rPr>
              <a:t>cellect</a:t>
            </a:r>
            <a:r>
              <a:rPr lang="en-US" altLang="ru-RU" dirty="0">
                <a:cs typeface="Arial" panose="020B0604020202020204" pitchFamily="34" charset="0"/>
              </a:rPr>
              <a:t> 8-10 </a:t>
            </a:r>
            <a:r>
              <a:rPr lang="en-US" altLang="ru-RU" dirty="0" err="1">
                <a:cs typeface="Arial" panose="020B0604020202020204" pitchFamily="34" charset="0"/>
              </a:rPr>
              <a:t>gms</a:t>
            </a:r>
            <a:r>
              <a:rPr lang="en-US" altLang="ru-RU" dirty="0">
                <a:cs typeface="Arial" panose="020B0604020202020204" pitchFamily="34" charset="0"/>
              </a:rPr>
              <a:t> of stool</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عنصر نائب لرقم الشريحة 3">
            <a:extLst>
              <a:ext uri="{FF2B5EF4-FFF2-40B4-BE49-F238E27FC236}">
                <a16:creationId xmlns:a16="http://schemas.microsoft.com/office/drawing/2014/main" xmlns="" id="{EDD376C5-82F8-4D09-A2D9-0E029CDE1D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F8898A8-1C33-416A-9271-336B5914CE7A}" type="slidenum">
              <a:rPr lang="ar-SA" altLang="ru-RU">
                <a:solidFill>
                  <a:srgbClr val="898989"/>
                </a:solidFill>
              </a:rPr>
              <a:pPr/>
              <a:t>56</a:t>
            </a:fld>
            <a:endParaRPr lang="en-US" altLang="ru-RU">
              <a:solidFill>
                <a:srgbClr val="898989"/>
              </a:solidFill>
            </a:endParaRPr>
          </a:p>
        </p:txBody>
      </p:sp>
      <p:sp>
        <p:nvSpPr>
          <p:cNvPr id="33795" name="Content Placeholder 2">
            <a:extLst>
              <a:ext uri="{FF2B5EF4-FFF2-40B4-BE49-F238E27FC236}">
                <a16:creationId xmlns:a16="http://schemas.microsoft.com/office/drawing/2014/main" xmlns="" id="{65692011-0647-4A7F-9C7E-7F6DA252C91C}"/>
              </a:ext>
            </a:extLst>
          </p:cNvPr>
          <p:cNvSpPr>
            <a:spLocks noGrp="1"/>
          </p:cNvSpPr>
          <p:nvPr>
            <p:ph idx="4294967295"/>
          </p:nvPr>
        </p:nvSpPr>
        <p:spPr>
          <a:xfrm>
            <a:off x="185980" y="33342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CSF </a:t>
            </a:r>
            <a:r>
              <a:rPr lang="en-US">
                <a:solidFill>
                  <a:schemeClr val="tx1">
                    <a:lumMod val="75000"/>
                    <a:lumOff val="25000"/>
                  </a:schemeClr>
                </a:solidFill>
                <a:latin typeface="Century Gothic" pitchFamily="34" charset="0"/>
              </a:rPr>
              <a:t>analysis </a:t>
            </a:r>
            <a:r>
              <a:rPr lang="en-US">
                <a:latin typeface="Century Gothic" pitchFamily="34" charset="0"/>
              </a:rPr>
              <a:t>(Lumber puncture)</a:t>
            </a:r>
            <a:endParaRPr lang="en-US"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Normal during minor illness</a:t>
            </a:r>
          </a:p>
          <a:p>
            <a:pPr lvl="1" algn="l" rtl="0" eaLnBrk="1" fontAlgn="auto" hangingPunct="1">
              <a:spcAft>
                <a:spcPts val="0"/>
              </a:spcAft>
              <a:buFontTx/>
              <a:buChar char="•"/>
              <a:defRPr/>
            </a:pPr>
            <a:r>
              <a:rPr lang="en-US" sz="1800" dirty="0" err="1">
                <a:solidFill>
                  <a:schemeClr val="tx1">
                    <a:lumMod val="75000"/>
                    <a:lumOff val="25000"/>
                  </a:schemeClr>
                </a:solidFill>
                <a:latin typeface="Century Gothic" pitchFamily="34" charset="0"/>
              </a:rPr>
              <a:t>Pleocytosis</a:t>
            </a:r>
            <a:r>
              <a:rPr lang="en-US" sz="1800" dirty="0">
                <a:solidFill>
                  <a:schemeClr val="tx1">
                    <a:lumMod val="75000"/>
                    <a:lumOff val="25000"/>
                  </a:schemeClr>
                </a:solidFill>
                <a:latin typeface="Century Gothic" pitchFamily="34" charset="0"/>
              </a:rPr>
              <a:t> (20-300cells/mm</a:t>
            </a:r>
            <a:r>
              <a:rPr lang="en-US" sz="1800" baseline="30000" dirty="0">
                <a:solidFill>
                  <a:schemeClr val="tx1">
                    <a:lumMod val="75000"/>
                    <a:lumOff val="25000"/>
                  </a:schemeClr>
                </a:solidFill>
                <a:latin typeface="Century Gothic" pitchFamily="34" charset="0"/>
              </a:rPr>
              <a:t>3</a:t>
            </a:r>
            <a:r>
              <a:rPr lang="en-US" sz="1800" dirty="0">
                <a:solidFill>
                  <a:schemeClr val="tx1">
                    <a:lumMod val="75000"/>
                    <a:lumOff val="25000"/>
                  </a:schemeClr>
                </a:solidFill>
                <a:latin typeface="Century Gothic" pitchFamily="34" charset="0"/>
              </a:rPr>
              <a:t>) during CNS inv.</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Cells may be PMN initially but shift to mononuclear later</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By 2</a:t>
            </a:r>
            <a:r>
              <a:rPr lang="en-US" sz="1800" baseline="30000" dirty="0">
                <a:solidFill>
                  <a:schemeClr val="tx1">
                    <a:lumMod val="75000"/>
                    <a:lumOff val="25000"/>
                  </a:schemeClr>
                </a:solidFill>
                <a:latin typeface="Century Gothic" pitchFamily="34" charset="0"/>
              </a:rPr>
              <a:t>nd</a:t>
            </a:r>
            <a:r>
              <a:rPr lang="en-US" sz="1800" dirty="0">
                <a:solidFill>
                  <a:schemeClr val="tx1">
                    <a:lumMod val="75000"/>
                    <a:lumOff val="25000"/>
                  </a:schemeClr>
                </a:solidFill>
                <a:latin typeface="Century Gothic" pitchFamily="34" charset="0"/>
              </a:rPr>
              <a:t> week of major illness CSF finding return back to near-normal</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Protein may rise (50-100mg/</a:t>
            </a:r>
            <a:r>
              <a:rPr lang="en-US" sz="1800" dirty="0" err="1">
                <a:solidFill>
                  <a:schemeClr val="tx1">
                    <a:lumMod val="75000"/>
                    <a:lumOff val="25000"/>
                  </a:schemeClr>
                </a:solidFill>
                <a:latin typeface="Century Gothic" pitchFamily="34" charset="0"/>
              </a:rPr>
              <a:t>dL</a:t>
            </a:r>
            <a:r>
              <a:rPr lang="en-US" sz="1800" dirty="0">
                <a:solidFill>
                  <a:schemeClr val="tx1">
                    <a:lumMod val="75000"/>
                    <a:lumOff val="25000"/>
                  </a:schemeClr>
                </a:solidFill>
                <a:latin typeface="Century Gothic" pitchFamily="34" charset="0"/>
              </a:rPr>
              <a:t>) during </a:t>
            </a:r>
            <a:r>
              <a:rPr lang="en-US" sz="1800">
                <a:solidFill>
                  <a:schemeClr val="tx1">
                    <a:lumMod val="75000"/>
                    <a:lumOff val="25000"/>
                  </a:schemeClr>
                </a:solidFill>
                <a:latin typeface="Century Gothic" pitchFamily="34" charset="0"/>
              </a:rPr>
              <a:t>this week</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Normal glucose</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p:txBody>
      </p:sp>
      <p:sp>
        <p:nvSpPr>
          <p:cNvPr id="2" name="Content Placeholder 2">
            <a:extLst>
              <a:ext uri="{FF2B5EF4-FFF2-40B4-BE49-F238E27FC236}">
                <a16:creationId xmlns:a16="http://schemas.microsoft.com/office/drawing/2014/main" xmlns="" id="{584CD2AC-C3C3-A495-4803-370133E25D43}"/>
              </a:ext>
            </a:extLst>
          </p:cNvPr>
          <p:cNvSpPr txBox="1">
            <a:spLocks/>
          </p:cNvSpPr>
          <p:nvPr/>
        </p:nvSpPr>
        <p:spPr>
          <a:xfrm>
            <a:off x="287005" y="3429001"/>
            <a:ext cx="10972800" cy="4525963"/>
          </a:xfrm>
          <a:prstGeom prst="rect">
            <a:avLst/>
          </a:prstGeom>
        </p:spPr>
        <p:txBody>
          <a:bodyPr vert="horz" lIns="91440" tIns="45720" rIns="91440" bIns="45720" rtlCol="1">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buFontTx/>
              <a:buChar char="•"/>
              <a:defRPr/>
            </a:pPr>
            <a:r>
              <a:rPr lang="en-US" dirty="0">
                <a:latin typeface="Century Gothic" pitchFamily="34" charset="0"/>
              </a:rPr>
              <a:t>Serological testing</a:t>
            </a:r>
          </a:p>
          <a:p>
            <a:pPr lvl="1" fontAlgn="auto">
              <a:buFontTx/>
              <a:buChar char="•"/>
              <a:defRPr/>
            </a:pPr>
            <a:r>
              <a:rPr lang="en-US" sz="1800" dirty="0">
                <a:latin typeface="Century Gothic" pitchFamily="34" charset="0"/>
              </a:rPr>
              <a:t>Raised Ab titers </a:t>
            </a:r>
            <a:r>
              <a:rPr lang="en-US" sz="1800" dirty="0" err="1">
                <a:latin typeface="Century Gothic" pitchFamily="34" charset="0"/>
              </a:rPr>
              <a:t>fourfolds</a:t>
            </a:r>
            <a:r>
              <a:rPr lang="en-US" sz="1800" dirty="0">
                <a:latin typeface="Century Gothic" pitchFamily="34" charset="0"/>
              </a:rPr>
              <a:t> during acute phase to 3-6 wks later</a:t>
            </a:r>
            <a:endParaRPr lang="ar-SA" sz="1800" dirty="0">
              <a:latin typeface="Century Gothic"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عنصر نائب لرقم الشريحة 3">
            <a:extLst>
              <a:ext uri="{FF2B5EF4-FFF2-40B4-BE49-F238E27FC236}">
                <a16:creationId xmlns:a16="http://schemas.microsoft.com/office/drawing/2014/main" xmlns="" id="{31F3E0B3-B973-4DFE-AC21-F24398CAFF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AC15136-3002-43F9-A429-DA22D95469EF}" type="slidenum">
              <a:rPr lang="ar-SA" altLang="ru-RU">
                <a:solidFill>
                  <a:srgbClr val="898989"/>
                </a:solidFill>
              </a:rPr>
              <a:pPr/>
              <a:t>57</a:t>
            </a:fld>
            <a:endParaRPr lang="en-US" altLang="ru-RU">
              <a:solidFill>
                <a:srgbClr val="898989"/>
              </a:solidFill>
            </a:endParaRPr>
          </a:p>
        </p:txBody>
      </p:sp>
      <p:sp>
        <p:nvSpPr>
          <p:cNvPr id="35842" name="Title 1">
            <a:extLst>
              <a:ext uri="{FF2B5EF4-FFF2-40B4-BE49-F238E27FC236}">
                <a16:creationId xmlns:a16="http://schemas.microsoft.com/office/drawing/2014/main" xmlns="" id="{7E64D0A2-AB09-44BC-B338-0AEF35B82154}"/>
              </a:ext>
            </a:extLst>
          </p:cNvPr>
          <p:cNvSpPr>
            <a:spLocks noGrp="1"/>
          </p:cNvSpPr>
          <p:nvPr>
            <p:ph type="title" idx="4294967295"/>
          </p:nvPr>
        </p:nvSpPr>
        <p:spPr>
          <a:xfrm>
            <a:off x="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Differential Diagnosis</a:t>
            </a:r>
            <a:endParaRPr lang="ar-SA" dirty="0">
              <a:solidFill>
                <a:schemeClr val="accent5">
                  <a:lumMod val="75000"/>
                </a:schemeClr>
              </a:solidFill>
              <a:latin typeface="Century Gothic" pitchFamily="34" charset="0"/>
            </a:endParaRPr>
          </a:p>
        </p:txBody>
      </p:sp>
      <p:sp>
        <p:nvSpPr>
          <p:cNvPr id="35843" name="Content Placeholder 2">
            <a:extLst>
              <a:ext uri="{FF2B5EF4-FFF2-40B4-BE49-F238E27FC236}">
                <a16:creationId xmlns:a16="http://schemas.microsoft.com/office/drawing/2014/main" xmlns="" id="{04D47B64-E42A-4D88-8D3C-1D62F40A7850}"/>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Guillain-Barré</a:t>
            </a:r>
            <a:r>
              <a:rPr lang="en-US" dirty="0">
                <a:solidFill>
                  <a:schemeClr val="tx1">
                    <a:lumMod val="75000"/>
                    <a:lumOff val="25000"/>
                  </a:schemeClr>
                </a:solidFill>
                <a:latin typeface="Century Gothic" pitchFamily="34" charset="0"/>
              </a:rPr>
              <a:t> syndrome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Transverse </a:t>
            </a:r>
            <a:r>
              <a:rPr lang="en-US" dirty="0" err="1">
                <a:solidFill>
                  <a:schemeClr val="tx1">
                    <a:lumMod val="75000"/>
                    <a:lumOff val="25000"/>
                  </a:schemeClr>
                </a:solidFill>
                <a:latin typeface="Century Gothic" pitchFamily="34" charset="0"/>
              </a:rPr>
              <a:t>myelitis</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Traumatic paralysis (Sciatic nerve injury)</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عنصر نائب لرقم الشريحة 3">
            <a:extLst>
              <a:ext uri="{FF2B5EF4-FFF2-40B4-BE49-F238E27FC236}">
                <a16:creationId xmlns:a16="http://schemas.microsoft.com/office/drawing/2014/main" xmlns="" id="{71F83A37-F60E-4EC0-972C-E322DB8051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097A0BF-00E0-4594-9DE2-8DD8BC0FAD28}" type="slidenum">
              <a:rPr lang="ar-SA" altLang="ru-RU">
                <a:solidFill>
                  <a:srgbClr val="898989"/>
                </a:solidFill>
              </a:rPr>
              <a:pPr/>
              <a:t>58</a:t>
            </a:fld>
            <a:endParaRPr lang="en-US" altLang="ru-RU">
              <a:solidFill>
                <a:srgbClr val="898989"/>
              </a:solidFill>
            </a:endParaRPr>
          </a:p>
        </p:txBody>
      </p:sp>
      <p:sp>
        <p:nvSpPr>
          <p:cNvPr id="36866" name="Title 1">
            <a:extLst>
              <a:ext uri="{FF2B5EF4-FFF2-40B4-BE49-F238E27FC236}">
                <a16:creationId xmlns:a16="http://schemas.microsoft.com/office/drawing/2014/main" xmlns="" id="{153BD2EA-FDCF-4D5A-BCDF-A0CA6DD126A5}"/>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Management</a:t>
            </a:r>
            <a:endParaRPr lang="ar-SA" dirty="0">
              <a:solidFill>
                <a:schemeClr val="accent5">
                  <a:lumMod val="75000"/>
                </a:schemeClr>
              </a:solidFill>
              <a:latin typeface="Century Gothic" pitchFamily="34" charset="0"/>
            </a:endParaRPr>
          </a:p>
        </p:txBody>
      </p:sp>
      <p:sp>
        <p:nvSpPr>
          <p:cNvPr id="36867" name="Content Placeholder 2">
            <a:extLst>
              <a:ext uri="{FF2B5EF4-FFF2-40B4-BE49-F238E27FC236}">
                <a16:creationId xmlns:a16="http://schemas.microsoft.com/office/drawing/2014/main" xmlns="" id="{77C3EABB-D0FA-4C76-8326-DC13071A986B}"/>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Mainly supportive </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Prevention of progression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 skeletal deformities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Prepare parent for prolonged treatment</a:t>
            </a:r>
          </a:p>
          <a:p>
            <a:pPr algn="l" rtl="0" eaLnBrk="1" fontAlgn="auto" hangingPunct="1">
              <a:spcAft>
                <a:spcPts val="0"/>
              </a:spcAft>
              <a:buFontTx/>
              <a:buChar char="•"/>
              <a:defRPr/>
            </a:pPr>
            <a:r>
              <a:rPr lang="en-US" b="1" dirty="0">
                <a:solidFill>
                  <a:srgbClr val="FF0000"/>
                </a:solidFill>
                <a:latin typeface="Century Gothic" pitchFamily="34" charset="0"/>
              </a:rPr>
              <a:t>All IM inj. and surgical procedures are C/I during the acute phase of illness (may progress)</a:t>
            </a:r>
            <a:endParaRPr lang="ar-SA" b="1" dirty="0">
              <a:solidFill>
                <a:srgbClr val="FF0000"/>
              </a:solidFill>
              <a:latin typeface="Century Gothic"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عنصر نائب لرقم الشريحة 3">
            <a:extLst>
              <a:ext uri="{FF2B5EF4-FFF2-40B4-BE49-F238E27FC236}">
                <a16:creationId xmlns:a16="http://schemas.microsoft.com/office/drawing/2014/main" xmlns="" id="{DB48E56D-6753-4043-9F99-66787792BF0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676092D-5633-440C-9738-B1C30D15B0C0}" type="slidenum">
              <a:rPr lang="ar-SA" altLang="ru-RU">
                <a:solidFill>
                  <a:srgbClr val="898989"/>
                </a:solidFill>
              </a:rPr>
              <a:pPr/>
              <a:t>59</a:t>
            </a:fld>
            <a:endParaRPr lang="en-US" altLang="ru-RU">
              <a:solidFill>
                <a:srgbClr val="898989"/>
              </a:solidFill>
            </a:endParaRPr>
          </a:p>
        </p:txBody>
      </p:sp>
      <p:sp>
        <p:nvSpPr>
          <p:cNvPr id="37890" name="Title 1">
            <a:extLst>
              <a:ext uri="{FF2B5EF4-FFF2-40B4-BE49-F238E27FC236}">
                <a16:creationId xmlns:a16="http://schemas.microsoft.com/office/drawing/2014/main" xmlns="" id="{8512F8F8-7FEC-4A93-B47D-EDEDD8BAEEF6}"/>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a:t>
            </a:r>
            <a:endParaRPr lang="ar-SA" dirty="0">
              <a:solidFill>
                <a:schemeClr val="accent5">
                  <a:lumMod val="75000"/>
                </a:schemeClr>
              </a:solidFill>
              <a:latin typeface="Century Gothic" pitchFamily="34" charset="0"/>
            </a:endParaRPr>
          </a:p>
        </p:txBody>
      </p:sp>
      <p:sp>
        <p:nvSpPr>
          <p:cNvPr id="37891" name="Content Placeholder 2">
            <a:extLst>
              <a:ext uri="{FF2B5EF4-FFF2-40B4-BE49-F238E27FC236}">
                <a16:creationId xmlns:a16="http://schemas.microsoft.com/office/drawing/2014/main" xmlns="" id="{51BD2BA3-AEE9-489B-AAB3-0AECFA9B2406}"/>
              </a:ext>
            </a:extLst>
          </p:cNvPr>
          <p:cNvSpPr>
            <a:spLocks noGrp="1"/>
          </p:cNvSpPr>
          <p:nvPr>
            <p:ph idx="4294967295"/>
          </p:nvPr>
        </p:nvSpPr>
        <p:spPr>
          <a:xfrm>
            <a:off x="121920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Supportive</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Analgesics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Sedatives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Bed rest</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Avoid exertion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05" y="1163171"/>
            <a:ext cx="3213473" cy="990600"/>
          </a:xfrm>
        </p:spPr>
        <p:txBody>
          <a:bodyPr>
            <a:normAutofit/>
          </a:bodyPr>
          <a:lstStyle/>
          <a:p>
            <a:r>
              <a:rPr lang="en-US" sz="3000" b="1" dirty="0">
                <a:latin typeface="Arial" panose="020B0604020202020204" pitchFamily="34" charset="0"/>
                <a:cs typeface="Arial" panose="020B0604020202020204" pitchFamily="34" charset="0"/>
              </a:rPr>
              <a:t>Causes </a:t>
            </a:r>
          </a:p>
        </p:txBody>
      </p:sp>
      <p:sp>
        <p:nvSpPr>
          <p:cNvPr id="3" name="Content Placeholder 2"/>
          <p:cNvSpPr>
            <a:spLocks noGrp="1"/>
          </p:cNvSpPr>
          <p:nvPr>
            <p:ph idx="1"/>
          </p:nvPr>
        </p:nvSpPr>
        <p:spPr>
          <a:xfrm>
            <a:off x="2032000" y="1788460"/>
            <a:ext cx="3778250" cy="3469341"/>
          </a:xfrm>
        </p:spPr>
        <p:txBody>
          <a:bodyPr>
            <a:noAutofit/>
          </a:bodyPr>
          <a:lstStyle/>
          <a:p>
            <a:pPr>
              <a:lnSpc>
                <a:spcPct val="80000"/>
              </a:lnSpc>
              <a:defRPr/>
            </a:pPr>
            <a:r>
              <a:rPr lang="en-US" sz="1600" b="1" dirty="0">
                <a:latin typeface="Arial" panose="020B0604020202020204" pitchFamily="34" charset="0"/>
                <a:cs typeface="Arial" panose="020B0604020202020204" pitchFamily="34" charset="0"/>
              </a:rPr>
              <a:t>The SMN1 gene chromosome 5 is </a:t>
            </a:r>
            <a:r>
              <a:rPr lang="en-US" sz="1600" b="1" u="sng" dirty="0">
                <a:latin typeface="Arial" panose="020B0604020202020204" pitchFamily="34" charset="0"/>
                <a:cs typeface="Arial" panose="020B0604020202020204" pitchFamily="34" charset="0"/>
                <a:hlinkClick r:id="rId3" tooltip="Mutation"/>
              </a:rPr>
              <a:t>mutated</a:t>
            </a:r>
            <a:r>
              <a:rPr lang="en-US" sz="1600" b="1" dirty="0">
                <a:latin typeface="Arial" panose="020B0604020202020204" pitchFamily="34" charset="0"/>
                <a:cs typeface="Arial" panose="020B0604020202020204" pitchFamily="34" charset="0"/>
              </a:rPr>
              <a:t> so unable to code the SMN protein - due to either a </a:t>
            </a:r>
            <a:r>
              <a:rPr lang="en-US" sz="1600" b="1" u="sng" dirty="0">
                <a:latin typeface="Arial" panose="020B0604020202020204" pitchFamily="34" charset="0"/>
                <a:cs typeface="Arial" panose="020B0604020202020204" pitchFamily="34" charset="0"/>
                <a:hlinkClick r:id="rId4" tooltip="Deletion (genetics)"/>
              </a:rPr>
              <a:t>deletion</a:t>
            </a:r>
            <a:r>
              <a:rPr lang="en-US" sz="1600" b="1" dirty="0">
                <a:latin typeface="Arial" panose="020B0604020202020204" pitchFamily="34" charset="0"/>
                <a:cs typeface="Arial" panose="020B0604020202020204" pitchFamily="34" charset="0"/>
              </a:rPr>
              <a:t> occurring at </a:t>
            </a:r>
            <a:r>
              <a:rPr lang="en-US" sz="1600" b="1" u="sng" dirty="0">
                <a:latin typeface="Arial" panose="020B0604020202020204" pitchFamily="34" charset="0"/>
                <a:cs typeface="Arial" panose="020B0604020202020204" pitchFamily="34" charset="0"/>
                <a:hlinkClick r:id="rId5" tooltip="Exon"/>
              </a:rPr>
              <a:t>exon</a:t>
            </a:r>
            <a:r>
              <a:rPr lang="en-US" sz="1600" b="1" dirty="0">
                <a:latin typeface="Arial" panose="020B0604020202020204" pitchFamily="34" charset="0"/>
                <a:cs typeface="Arial" panose="020B0604020202020204" pitchFamily="34" charset="0"/>
              </a:rPr>
              <a:t> 7 or to other </a:t>
            </a:r>
            <a:r>
              <a:rPr lang="en-US" sz="1600" b="1" u="sng" dirty="0">
                <a:latin typeface="Arial" panose="020B0604020202020204" pitchFamily="34" charset="0"/>
                <a:cs typeface="Arial" panose="020B0604020202020204" pitchFamily="34" charset="0"/>
                <a:hlinkClick r:id="rId6" tooltip="Point mutations"/>
              </a:rPr>
              <a:t>point mutations</a:t>
            </a:r>
            <a:r>
              <a:rPr lang="en-US" sz="1600" b="1" dirty="0">
                <a:latin typeface="Arial" panose="020B0604020202020204" pitchFamily="34" charset="0"/>
                <a:cs typeface="Arial" panose="020B0604020202020204" pitchFamily="34" charset="0"/>
              </a:rPr>
              <a:t> (frequently resulting in the functional conversion of the SMN1 sequence into SMN2). </a:t>
            </a:r>
          </a:p>
          <a:p>
            <a:pPr>
              <a:lnSpc>
                <a:spcPct val="80000"/>
              </a:lnSpc>
              <a:defRPr/>
            </a:pPr>
            <a:r>
              <a:rPr lang="en-US" sz="1600" b="1" dirty="0">
                <a:latin typeface="Arial" panose="020B0604020202020204" pitchFamily="34" charset="0"/>
                <a:cs typeface="Arial" panose="020B0604020202020204" pitchFamily="34" charset="0"/>
              </a:rPr>
              <a:t>SMN 2 gene is 99% identical to SMN1 gene but result in production of little amount of functional SMN protein. The rest is degraded.</a:t>
            </a:r>
          </a:p>
          <a:p>
            <a:pPr>
              <a:lnSpc>
                <a:spcPct val="80000"/>
              </a:lnSpc>
              <a:defRPr/>
            </a:pPr>
            <a:r>
              <a:rPr lang="en-US" sz="1600" b="1" dirty="0">
                <a:latin typeface="Arial" panose="020B0604020202020204" pitchFamily="34" charset="0"/>
                <a:cs typeface="Arial" panose="020B0604020202020204" pitchFamily="34" charset="0"/>
              </a:rPr>
              <a:t>All patients, however, retain at least one copy of the </a:t>
            </a:r>
            <a:r>
              <a:rPr lang="en-US" sz="1600" b="1" u="sng" dirty="0">
                <a:latin typeface="Arial" panose="020B0604020202020204" pitchFamily="34" charset="0"/>
                <a:cs typeface="Arial" panose="020B0604020202020204" pitchFamily="34" charset="0"/>
              </a:rPr>
              <a:t>SMN2 gene </a:t>
            </a:r>
            <a:r>
              <a:rPr lang="en-US" sz="1600" b="1" dirty="0">
                <a:latin typeface="Arial" panose="020B0604020202020204" pitchFamily="34" charset="0"/>
                <a:cs typeface="Arial" panose="020B0604020202020204" pitchFamily="34" charset="0"/>
              </a:rPr>
              <a:t>which still </a:t>
            </a:r>
            <a:r>
              <a:rPr lang="en-US" sz="1600" b="1" u="sng" dirty="0">
                <a:latin typeface="Arial" panose="020B0604020202020204" pitchFamily="34" charset="0"/>
                <a:cs typeface="Arial" panose="020B0604020202020204" pitchFamily="34" charset="0"/>
              </a:rPr>
              <a:t>code small amounts of SMN protein</a:t>
            </a:r>
            <a:r>
              <a:rPr lang="en-US" sz="1600" b="1" dirty="0">
                <a:latin typeface="Arial" panose="020B0604020202020204" pitchFamily="34" charset="0"/>
                <a:cs typeface="Arial" panose="020B0604020202020204" pitchFamily="34" charset="0"/>
              </a:rPr>
              <a:t> around 10-20% of the normal level  allowing neurons to survive</a:t>
            </a:r>
          </a:p>
        </p:txBody>
      </p:sp>
      <p:pic>
        <p:nvPicPr>
          <p:cNvPr id="4" name="صورة 4" descr="http://upload.wikimedia.org/wikipedia/commons/thumb/f/f1/Autosomal_recessive_-_en.svg/220px-Autosomal_recessive_-_en.svg.png">
            <a:hlinkClick r:id="rId7"/>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55685" y="1784538"/>
            <a:ext cx="2755106" cy="410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48744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عنصر نائب لرقم الشريحة 3">
            <a:extLst>
              <a:ext uri="{FF2B5EF4-FFF2-40B4-BE49-F238E27FC236}">
                <a16:creationId xmlns:a16="http://schemas.microsoft.com/office/drawing/2014/main" xmlns="" id="{80A242B3-4611-4BB9-8812-1175469253A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096ED3E-A171-4001-A555-4F5B03FAAAD6}" type="slidenum">
              <a:rPr lang="ar-SA" altLang="ru-RU">
                <a:solidFill>
                  <a:srgbClr val="898989"/>
                </a:solidFill>
              </a:rPr>
              <a:pPr/>
              <a:t>60</a:t>
            </a:fld>
            <a:endParaRPr lang="en-US" altLang="ru-RU">
              <a:solidFill>
                <a:srgbClr val="898989"/>
              </a:solidFill>
            </a:endParaRPr>
          </a:p>
        </p:txBody>
      </p:sp>
      <p:sp>
        <p:nvSpPr>
          <p:cNvPr id="38914" name="Title 1">
            <a:extLst>
              <a:ext uri="{FF2B5EF4-FFF2-40B4-BE49-F238E27FC236}">
                <a16:creationId xmlns:a16="http://schemas.microsoft.com/office/drawing/2014/main" xmlns="" id="{2D792998-DD54-422C-9715-E830CB99960A}"/>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a:t>
            </a:r>
            <a:endParaRPr lang="ar-SA" dirty="0">
              <a:solidFill>
                <a:schemeClr val="accent5">
                  <a:lumMod val="75000"/>
                </a:schemeClr>
              </a:solidFill>
              <a:latin typeface="Century Gothic" pitchFamily="34" charset="0"/>
            </a:endParaRPr>
          </a:p>
        </p:txBody>
      </p:sp>
      <p:sp>
        <p:nvSpPr>
          <p:cNvPr id="38915" name="Content Placeholder 2">
            <a:extLst>
              <a:ext uri="{FF2B5EF4-FFF2-40B4-BE49-F238E27FC236}">
                <a16:creationId xmlns:a16="http://schemas.microsoft.com/office/drawing/2014/main" xmlns="" id="{1AD9847C-7747-4135-9367-287E595C477E}"/>
              </a:ext>
            </a:extLst>
          </p:cNvPr>
          <p:cNvSpPr>
            <a:spLocks noGrp="1"/>
          </p:cNvSpPr>
          <p:nvPr>
            <p:ph idx="4294967295"/>
          </p:nvPr>
        </p:nvSpPr>
        <p:spPr>
          <a:xfrm>
            <a:off x="1219200" y="16176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Similar to abortive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Relief muscle discomfort and spasm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packs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baths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Firm bed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Gentle physical therapy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عنصر نائب لرقم الشريحة 3">
            <a:extLst>
              <a:ext uri="{FF2B5EF4-FFF2-40B4-BE49-F238E27FC236}">
                <a16:creationId xmlns:a16="http://schemas.microsoft.com/office/drawing/2014/main" xmlns="" id="{9F04E580-66BD-4B15-9CF8-7FF88177D7A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1224931-A19C-41B7-87E3-F8474A6374FC}" type="slidenum">
              <a:rPr lang="ar-SA" altLang="ru-RU">
                <a:solidFill>
                  <a:srgbClr val="898989"/>
                </a:solidFill>
              </a:rPr>
              <a:pPr/>
              <a:t>61</a:t>
            </a:fld>
            <a:endParaRPr lang="en-US" altLang="ru-RU">
              <a:solidFill>
                <a:srgbClr val="898989"/>
              </a:solidFill>
            </a:endParaRPr>
          </a:p>
        </p:txBody>
      </p:sp>
      <p:sp>
        <p:nvSpPr>
          <p:cNvPr id="39938" name="Title 1">
            <a:extLst>
              <a:ext uri="{FF2B5EF4-FFF2-40B4-BE49-F238E27FC236}">
                <a16:creationId xmlns:a16="http://schemas.microsoft.com/office/drawing/2014/main" xmlns="" id="{168F1FDC-DF6D-4EC8-91EC-04BFAD75E05A}"/>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39939" name="Content Placeholder 2">
            <a:extLst>
              <a:ext uri="{FF2B5EF4-FFF2-40B4-BE49-F238E27FC236}">
                <a16:creationId xmlns:a16="http://schemas.microsoft.com/office/drawing/2014/main" xmlns="" id="{FEF3A9C9-D1D9-4E55-ADB7-C3BA64769EB8}"/>
              </a:ext>
            </a:extLst>
          </p:cNvPr>
          <p:cNvSpPr>
            <a:spLocks noGrp="1"/>
          </p:cNvSpPr>
          <p:nvPr>
            <p:ph idx="4294967295"/>
          </p:nvPr>
        </p:nvSpPr>
        <p:spPr>
          <a:xfrm>
            <a:off x="1219200" y="1600201"/>
            <a:ext cx="10972800" cy="4525963"/>
          </a:xfrm>
        </p:spPr>
        <p:txBody>
          <a:bodyPr rtlCol="1">
            <a:normAutofit/>
          </a:bodyPr>
          <a:lstStyle/>
          <a:p>
            <a:pPr algn="l" rtl="0" eaLnBrk="1" fontAlgn="auto" hangingPunct="1">
              <a:spcAft>
                <a:spcPts val="0"/>
              </a:spcAft>
              <a:buFontTx/>
              <a:buChar char="•"/>
              <a:defRPr/>
            </a:pPr>
            <a:r>
              <a:rPr lang="en-US">
                <a:solidFill>
                  <a:schemeClr val="accent5"/>
                </a:solidFill>
                <a:latin typeface="Century Gothic" pitchFamily="34" charset="0"/>
              </a:rPr>
              <a:t>Requires Admission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Suitable body alignment (neutral position, changed q3-6hrs)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Opiates/sedatives unless C/I</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constipation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urine retention (bethanechol)</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Consult orthopedist and psychiatrist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عنصر نائب لرقم الشريحة 3">
            <a:extLst>
              <a:ext uri="{FF2B5EF4-FFF2-40B4-BE49-F238E27FC236}">
                <a16:creationId xmlns:a16="http://schemas.microsoft.com/office/drawing/2014/main" xmlns="" id="{FE95D111-DB4F-43D5-B8CA-291F8CA5F60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BF6CC9-EA6F-48BF-92C7-AF93A8A49ADB}" type="slidenum">
              <a:rPr lang="ar-SA" altLang="ru-RU">
                <a:solidFill>
                  <a:srgbClr val="898989"/>
                </a:solidFill>
              </a:rPr>
              <a:pPr/>
              <a:t>62</a:t>
            </a:fld>
            <a:endParaRPr lang="en-US" altLang="ru-RU">
              <a:solidFill>
                <a:srgbClr val="898989"/>
              </a:solidFill>
            </a:endParaRPr>
          </a:p>
        </p:txBody>
      </p:sp>
      <p:sp>
        <p:nvSpPr>
          <p:cNvPr id="40962" name="Title 1">
            <a:extLst>
              <a:ext uri="{FF2B5EF4-FFF2-40B4-BE49-F238E27FC236}">
                <a16:creationId xmlns:a16="http://schemas.microsoft.com/office/drawing/2014/main" xmlns="" id="{2F399F8D-8D59-4FF0-8961-F87A1A7CB7F2}"/>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40963" name="Content Placeholder 2">
            <a:extLst>
              <a:ext uri="{FF2B5EF4-FFF2-40B4-BE49-F238E27FC236}">
                <a16:creationId xmlns:a16="http://schemas.microsoft.com/office/drawing/2014/main" xmlns="" id="{BC22A27C-94A8-4D9B-9470-BD760A084DA5}"/>
              </a:ext>
            </a:extLst>
          </p:cNvPr>
          <p:cNvSpPr>
            <a:spLocks noGrp="1"/>
          </p:cNvSpPr>
          <p:nvPr>
            <p:ph idx="4294967295"/>
          </p:nvPr>
        </p:nvSpPr>
        <p:spPr>
          <a:xfrm>
            <a:off x="1206500" y="1600201"/>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Pure bulbar polio :</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Maintain airwa</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head-low position</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BP closely monitored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Sometimes tracheostomy and MV are indicated</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عنصر نائب لرقم الشريحة 3">
            <a:extLst>
              <a:ext uri="{FF2B5EF4-FFF2-40B4-BE49-F238E27FC236}">
                <a16:creationId xmlns:a16="http://schemas.microsoft.com/office/drawing/2014/main" xmlns="" id="{2B9A7BC2-C79D-41FF-9599-0AF189DE2B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EC37FD8-8A76-4335-85BC-602E29A3D6D8}" type="slidenum">
              <a:rPr lang="ar-SA" altLang="ru-RU">
                <a:solidFill>
                  <a:srgbClr val="898989"/>
                </a:solidFill>
              </a:rPr>
              <a:pPr/>
              <a:t>63</a:t>
            </a:fld>
            <a:endParaRPr lang="en-US" altLang="ru-RU">
              <a:solidFill>
                <a:srgbClr val="898989"/>
              </a:solidFill>
            </a:endParaRPr>
          </a:p>
        </p:txBody>
      </p:sp>
      <p:sp>
        <p:nvSpPr>
          <p:cNvPr id="41986" name="Title 1">
            <a:extLst>
              <a:ext uri="{FF2B5EF4-FFF2-40B4-BE49-F238E27FC236}">
                <a16:creationId xmlns:a16="http://schemas.microsoft.com/office/drawing/2014/main" xmlns="" id="{7B04A053-08B2-4213-A1A6-EA1CB343992C}"/>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Complications</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1FA1D5E8-0468-4800-8F1F-C515E3D6E9DA}"/>
              </a:ext>
            </a:extLst>
          </p:cNvPr>
          <p:cNvSpPr>
            <a:spLocks noGrp="1"/>
          </p:cNvSpPr>
          <p:nvPr>
            <p:ph idx="4294967295"/>
          </p:nvPr>
        </p:nvSpPr>
        <p:spPr>
          <a:xfrm>
            <a:off x="0" y="1166019"/>
            <a:ext cx="10972800" cy="4525963"/>
          </a:xfrm>
        </p:spPr>
        <p:txBody>
          <a:bodyPr rtlCol="1">
            <a:normAutofit/>
          </a:bodyPr>
          <a:lstStyle/>
          <a:p>
            <a:pPr marL="0" indent="0" algn="l" rtl="0" eaLnBrk="1" fontAlgn="auto" hangingPunct="1">
              <a:lnSpc>
                <a:spcPct val="80000"/>
              </a:lnSpc>
              <a:spcAft>
                <a:spcPts val="0"/>
              </a:spcAft>
              <a:buNone/>
              <a:defRPr/>
            </a:pPr>
            <a:r>
              <a:rPr lang="en-US" sz="2700">
                <a:latin typeface="Century Gothic" pitchFamily="34" charset="0"/>
              </a:rPr>
              <a:t>     1.</a:t>
            </a:r>
            <a:r>
              <a:rPr lang="en-US" sz="2800">
                <a:solidFill>
                  <a:schemeClr val="tx1">
                    <a:lumMod val="75000"/>
                    <a:lumOff val="25000"/>
                  </a:schemeClr>
                </a:solidFill>
                <a:latin typeface="Century Gothic" pitchFamily="34" charset="0"/>
              </a:rPr>
              <a:t>Post-polio syndrome</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30-40yrs later</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30-40% of pts. Who survived paralytic polio</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Severe myalgia</a:t>
            </a:r>
          </a:p>
          <a:p>
            <a:pPr lvl="1" algn="l" rtl="0" eaLnBrk="1" fontAlgn="auto" hangingPunct="1">
              <a:lnSpc>
                <a:spcPct val="80000"/>
              </a:lnSpc>
              <a:spcAft>
                <a:spcPts val="0"/>
              </a:spcAft>
              <a:buFontTx/>
              <a:buChar char="•"/>
              <a:defRPr/>
            </a:pPr>
            <a:r>
              <a:rPr lang="en-US" sz="2800">
                <a:solidFill>
                  <a:schemeClr val="tx1">
                    <a:lumMod val="75000"/>
                    <a:lumOff val="25000"/>
                  </a:schemeClr>
                </a:solidFill>
                <a:latin typeface="Century Gothic" pitchFamily="34" charset="0"/>
              </a:rPr>
              <a:t>Exacerbation of existing weakness or even new weakness or paralys</a:t>
            </a:r>
          </a:p>
          <a:p>
            <a:pPr marL="457200" lvl="1" indent="0" algn="l" rtl="0" eaLnBrk="1" fontAlgn="auto" hangingPunct="1">
              <a:lnSpc>
                <a:spcPct val="80000"/>
              </a:lnSpc>
              <a:spcAft>
                <a:spcPts val="0"/>
              </a:spcAft>
              <a:buNone/>
              <a:defRPr/>
            </a:pPr>
            <a:r>
              <a:rPr lang="en-US" sz="2800" i="0">
                <a:solidFill>
                  <a:srgbClr val="202122"/>
                </a:solidFill>
                <a:effectLst/>
                <a:latin typeface="-apple-system"/>
              </a:rPr>
              <a:t>2.</a:t>
            </a:r>
            <a:r>
              <a:rPr lang="en-US" sz="2800" i="0">
                <a:solidFill>
                  <a:srgbClr val="202122"/>
                </a:solidFill>
                <a:effectLst/>
                <a:latin typeface="Century Gothic" panose="020B0502020202020204" pitchFamily="34" charset="0"/>
              </a:rPr>
              <a:t> Complications from prolonged immobility involving the </a:t>
            </a:r>
            <a:r>
              <a:rPr lang="en-US" sz="2800" i="0" u="none" strike="noStrike">
                <a:solidFill>
                  <a:schemeClr val="tx1"/>
                </a:solidFill>
                <a:effectLst/>
                <a:latin typeface="Century Gothic" panose="020B0502020202020204" pitchFamily="34" charset="0"/>
                <a:hlinkClick r:id="rId3" tooltip="Lungs">
                  <a:extLst>
                    <a:ext uri="{A12FA001-AC4F-418D-AE19-62706E023703}">
                      <ahyp:hlinkClr xmlns:ahyp="http://schemas.microsoft.com/office/drawing/2018/hyperlinkcolor" xmlns="" val="tx"/>
                    </a:ext>
                  </a:extLst>
                </a:hlinkClick>
              </a:rPr>
              <a:t>lungs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4" tooltip="Kidney">
                  <a:extLst>
                    <a:ext uri="{A12FA001-AC4F-418D-AE19-62706E023703}">
                      <ahyp:hlinkClr xmlns:ahyp="http://schemas.microsoft.com/office/drawing/2018/hyperlinkcolor" xmlns="" val="tx"/>
                    </a:ext>
                  </a:extLst>
                </a:hlinkClick>
              </a:rPr>
              <a:t>kidneys</a:t>
            </a:r>
            <a:r>
              <a:rPr lang="en-US" sz="2800" i="0">
                <a:solidFill>
                  <a:schemeClr val="tx1"/>
                </a:solidFill>
                <a:effectLst/>
                <a:latin typeface="Century Gothic" panose="020B0502020202020204" pitchFamily="34" charset="0"/>
              </a:rPr>
              <a:t> and </a:t>
            </a:r>
            <a:r>
              <a:rPr lang="en-US" sz="2800" i="0" u="none" strike="noStrike">
                <a:solidFill>
                  <a:schemeClr val="tx1"/>
                </a:solidFill>
                <a:effectLst/>
                <a:latin typeface="Century Gothic" panose="020B0502020202020204" pitchFamily="34" charset="0"/>
                <a:hlinkClick r:id="rId5" tooltip="Heart">
                  <a:extLst>
                    <a:ext uri="{A12FA001-AC4F-418D-AE19-62706E023703}">
                      <ahyp:hlinkClr xmlns:ahyp="http://schemas.microsoft.com/office/drawing/2018/hyperlinkcolor" xmlns="" val="tx"/>
                    </a:ext>
                  </a:extLst>
                </a:hlinkClick>
              </a:rPr>
              <a:t>heart</a:t>
            </a:r>
            <a:r>
              <a:rPr lang="en-US" sz="2800" i="0">
                <a:solidFill>
                  <a:schemeClr val="tx1"/>
                </a:solidFill>
                <a:effectLst/>
                <a:latin typeface="Century Gothic" panose="020B0502020202020204" pitchFamily="34" charset="0"/>
              </a:rPr>
              <a:t> include </a:t>
            </a:r>
            <a:r>
              <a:rPr lang="en-US" sz="2800" i="0" u="none" strike="noStrike">
                <a:solidFill>
                  <a:schemeClr val="tx1"/>
                </a:solidFill>
                <a:effectLst/>
                <a:latin typeface="Century Gothic" panose="020B0502020202020204" pitchFamily="34" charset="0"/>
                <a:hlinkClick r:id="rId6" tooltip="Pulmonary edema">
                  <a:extLst>
                    <a:ext uri="{A12FA001-AC4F-418D-AE19-62706E023703}">
                      <ahyp:hlinkClr xmlns:ahyp="http://schemas.microsoft.com/office/drawing/2018/hyperlinkcolor" xmlns="" val="tx"/>
                    </a:ext>
                  </a:extLst>
                </a:hlinkClick>
              </a:rPr>
              <a:t>pulmonary edema</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7" tooltip="Aspiration pneumonia">
                  <a:extLst>
                    <a:ext uri="{A12FA001-AC4F-418D-AE19-62706E023703}">
                      <ahyp:hlinkClr xmlns:ahyp="http://schemas.microsoft.com/office/drawing/2018/hyperlinkcolor" xmlns="" val="tx"/>
                    </a:ext>
                  </a:extLst>
                </a:hlinkClick>
              </a:rPr>
              <a:t>aspiration pneumonia</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8" tooltip="Urinary tract infection">
                  <a:extLst>
                    <a:ext uri="{A12FA001-AC4F-418D-AE19-62706E023703}">
                      <ahyp:hlinkClr xmlns:ahyp="http://schemas.microsoft.com/office/drawing/2018/hyperlinkcolor" xmlns="" val="tx"/>
                    </a:ext>
                  </a:extLst>
                </a:hlinkClick>
              </a:rPr>
              <a:t>urinary tract infections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9" tooltip="Kidney stone">
                  <a:extLst>
                    <a:ext uri="{A12FA001-AC4F-418D-AE19-62706E023703}">
                      <ahyp:hlinkClr xmlns:ahyp="http://schemas.microsoft.com/office/drawing/2018/hyperlinkcolor" xmlns="" val="tx"/>
                    </a:ext>
                  </a:extLst>
                </a:hlinkClick>
              </a:rPr>
              <a:t>kidney stones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10" tooltip="Paralytic ileus">
                  <a:extLst>
                    <a:ext uri="{A12FA001-AC4F-418D-AE19-62706E023703}">
                      <ahyp:hlinkClr xmlns:ahyp="http://schemas.microsoft.com/office/drawing/2018/hyperlinkcolor" xmlns="" val="tx"/>
                    </a:ext>
                  </a:extLst>
                </a:hlinkClick>
              </a:rPr>
              <a:t>paralytic ileus</a:t>
            </a:r>
            <a:r>
              <a:rPr lang="en-US" sz="2800" i="0">
                <a:solidFill>
                  <a:schemeClr val="tx1"/>
                </a:solidFill>
                <a:effectLst/>
                <a:latin typeface="Century Gothic" panose="020B0502020202020204" pitchFamily="34" charset="0"/>
              </a:rPr>
              <a:t>, </a:t>
            </a:r>
            <a:r>
              <a:rPr lang="en-US" sz="2800" i="0" u="none" strike="noStrike">
                <a:solidFill>
                  <a:schemeClr val="tx1"/>
                </a:solidFill>
                <a:effectLst/>
                <a:latin typeface="Century Gothic" panose="020B0502020202020204" pitchFamily="34" charset="0"/>
                <a:hlinkClick r:id="rId11" tooltip="Myocarditis">
                  <a:extLst>
                    <a:ext uri="{A12FA001-AC4F-418D-AE19-62706E023703}">
                      <ahyp:hlinkClr xmlns:ahyp="http://schemas.microsoft.com/office/drawing/2018/hyperlinkcolor" xmlns="" val="tx"/>
                    </a:ext>
                  </a:extLst>
                </a:hlinkClick>
              </a:rPr>
              <a:t>myocarditis</a:t>
            </a:r>
            <a:r>
              <a:rPr lang="en-US" sz="2800" i="0">
                <a:solidFill>
                  <a:schemeClr val="tx1"/>
                </a:solidFill>
                <a:effectLst/>
                <a:latin typeface="Century Gothic" panose="020B0502020202020204" pitchFamily="34" charset="0"/>
              </a:rPr>
              <a:t> and </a:t>
            </a:r>
            <a:r>
              <a:rPr lang="en-US" sz="2800" i="0" u="none" strike="noStrike">
                <a:solidFill>
                  <a:schemeClr val="tx1"/>
                </a:solidFill>
                <a:effectLst/>
                <a:latin typeface="Century Gothic" panose="020B0502020202020204" pitchFamily="34" charset="0"/>
                <a:hlinkClick r:id="rId12" tooltip="Cor pulmonale">
                  <a:extLst>
                    <a:ext uri="{A12FA001-AC4F-418D-AE19-62706E023703}">
                      <ahyp:hlinkClr xmlns:ahyp="http://schemas.microsoft.com/office/drawing/2018/hyperlinkcolor" xmlns="" val="tx"/>
                    </a:ext>
                  </a:extLst>
                </a:hlinkClick>
              </a:rPr>
              <a:t>cor pulmonale</a:t>
            </a:r>
            <a:endParaRPr lang="ar-SA" sz="2800">
              <a:solidFill>
                <a:schemeClr val="tx1"/>
              </a:solidFill>
              <a:latin typeface="Century Gothic" panose="020B0502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عنصر نائب لرقم الشريحة 3">
            <a:extLst>
              <a:ext uri="{FF2B5EF4-FFF2-40B4-BE49-F238E27FC236}">
                <a16:creationId xmlns:a16="http://schemas.microsoft.com/office/drawing/2014/main" xmlns="" id="{1BC9DBD4-7434-4EBA-BD21-AD65007F074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0F25237-11A8-4F1E-B729-886E2887D735}" type="slidenum">
              <a:rPr lang="ar-SA" altLang="ru-RU">
                <a:solidFill>
                  <a:srgbClr val="898989"/>
                </a:solidFill>
              </a:rPr>
              <a:pPr/>
              <a:t>64</a:t>
            </a:fld>
            <a:endParaRPr lang="en-US" altLang="ru-RU">
              <a:solidFill>
                <a:srgbClr val="898989"/>
              </a:solidFill>
            </a:endParaRPr>
          </a:p>
        </p:txBody>
      </p:sp>
      <p:sp>
        <p:nvSpPr>
          <p:cNvPr id="43010" name="Title 1">
            <a:extLst>
              <a:ext uri="{FF2B5EF4-FFF2-40B4-BE49-F238E27FC236}">
                <a16:creationId xmlns:a16="http://schemas.microsoft.com/office/drawing/2014/main" xmlns="" id="{1BF120AF-AFDB-4E57-BDFF-537E3A9B9328}"/>
              </a:ext>
            </a:extLst>
          </p:cNvPr>
          <p:cNvSpPr>
            <a:spLocks noGrp="1"/>
          </p:cNvSpPr>
          <p:nvPr>
            <p:ph type="title" idx="4294967295"/>
          </p:nvPr>
        </p:nvSpPr>
        <p:spPr>
          <a:xfrm>
            <a:off x="0" y="274638"/>
            <a:ext cx="109728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Prevention</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xmlns="" id="{B49C5937-935D-4208-A4EE-3AA99C965EDE}"/>
              </a:ext>
            </a:extLst>
          </p:cNvPr>
          <p:cNvSpPr>
            <a:spLocks noGrp="1"/>
          </p:cNvSpPr>
          <p:nvPr>
            <p:ph idx="4294967295"/>
          </p:nvPr>
        </p:nvSpPr>
        <p:spPr>
          <a:xfrm>
            <a:off x="0" y="1600201"/>
            <a:ext cx="10972800" cy="4525963"/>
          </a:xfrm>
        </p:spPr>
        <p:txBody>
          <a:bodyPr rtlCol="1">
            <a:normAutofit/>
          </a:bodyPr>
          <a:lstStyle/>
          <a:p>
            <a:pPr algn="l" rtl="0" eaLnBrk="1" fontAlgn="auto" hangingPunct="1">
              <a:lnSpc>
                <a:spcPct val="90000"/>
              </a:lnSpc>
              <a:spcAft>
                <a:spcPts val="0"/>
              </a:spcAft>
              <a:buFontTx/>
              <a:buChar char="•"/>
              <a:defRPr/>
            </a:pPr>
            <a:r>
              <a:rPr lang="en-US" dirty="0">
                <a:solidFill>
                  <a:schemeClr val="accent5"/>
                </a:solidFill>
                <a:latin typeface="Century Gothic" pitchFamily="34" charset="0"/>
              </a:rPr>
              <a:t>Vaccination is the only effective method</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Hygienic measures limit transmission among young children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Inactivated polio vaccine (IPV)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Oral polio vaccine (OPV)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IPV induce immunity against the 3 strains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OPV induce immunity against </a:t>
            </a:r>
            <a:r>
              <a:rPr lang="en-US">
                <a:solidFill>
                  <a:schemeClr val="tx1">
                    <a:lumMod val="75000"/>
                    <a:lumOff val="25000"/>
                  </a:schemeClr>
                </a:solidFill>
                <a:latin typeface="Century Gothic" pitchFamily="34" charset="0"/>
              </a:rPr>
              <a:t>2 strains </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IPV induces </a:t>
            </a:r>
            <a:r>
              <a:rPr lang="en-US" dirty="0" err="1">
                <a:solidFill>
                  <a:schemeClr val="tx1">
                    <a:lumMod val="75000"/>
                    <a:lumOff val="25000"/>
                  </a:schemeClr>
                </a:solidFill>
                <a:latin typeface="Century Gothic" pitchFamily="34" charset="0"/>
              </a:rPr>
              <a:t>IgG</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OPV induces </a:t>
            </a:r>
            <a:r>
              <a:rPr lang="en-US" dirty="0" err="1">
                <a:solidFill>
                  <a:schemeClr val="tx1">
                    <a:lumMod val="75000"/>
                    <a:lumOff val="25000"/>
                  </a:schemeClr>
                </a:solidFill>
                <a:latin typeface="Century Gothic" pitchFamily="34" charset="0"/>
              </a:rPr>
              <a:t>secretory</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IgA</a:t>
            </a:r>
            <a:endParaRPr lang="en-US" dirty="0">
              <a:solidFill>
                <a:schemeClr val="tx1">
                  <a:lumMod val="75000"/>
                  <a:lumOff val="25000"/>
                </a:schemeClr>
              </a:solidFill>
              <a:latin typeface="Century Gothic"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عنصر نائب لرقم الشريحة 3">
            <a:extLst>
              <a:ext uri="{FF2B5EF4-FFF2-40B4-BE49-F238E27FC236}">
                <a16:creationId xmlns:a16="http://schemas.microsoft.com/office/drawing/2014/main" xmlns="" id="{E1D6DE57-5CA2-4E79-9D70-14109BB8799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A2FC02-8C47-4A54-AF42-73A429945988}" type="slidenum">
              <a:rPr lang="ar-SA" altLang="ru-RU">
                <a:solidFill>
                  <a:srgbClr val="898989"/>
                </a:solidFill>
              </a:rPr>
              <a:pPr/>
              <a:t>65</a:t>
            </a:fld>
            <a:endParaRPr lang="en-US" altLang="ru-RU">
              <a:solidFill>
                <a:srgbClr val="898989"/>
              </a:solidFill>
            </a:endParaRPr>
          </a:p>
        </p:txBody>
      </p:sp>
      <p:sp>
        <p:nvSpPr>
          <p:cNvPr id="44034" name="Title 1">
            <a:extLst>
              <a:ext uri="{FF2B5EF4-FFF2-40B4-BE49-F238E27FC236}">
                <a16:creationId xmlns:a16="http://schemas.microsoft.com/office/drawing/2014/main" xmlns="" id="{EC765F23-B69F-46AB-B49E-A11338E0F0F2}"/>
              </a:ext>
            </a:extLst>
          </p:cNvPr>
          <p:cNvSpPr>
            <a:spLocks noGrp="1"/>
          </p:cNvSpPr>
          <p:nvPr>
            <p:ph type="title" idx="4294967295"/>
          </p:nvPr>
        </p:nvSpPr>
        <p:spPr>
          <a:xfrm>
            <a:off x="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4035" name="Content Placeholder 2">
            <a:extLst>
              <a:ext uri="{FF2B5EF4-FFF2-40B4-BE49-F238E27FC236}">
                <a16:creationId xmlns:a16="http://schemas.microsoft.com/office/drawing/2014/main" xmlns="" id="{89CEB14B-F935-43BD-80BE-58DF4B0BD3D4}"/>
              </a:ext>
            </a:extLst>
          </p:cNvPr>
          <p:cNvSpPr>
            <a:spLocks noGrp="1"/>
          </p:cNvSpPr>
          <p:nvPr>
            <p:ph idx="4294967295"/>
          </p:nvPr>
        </p:nvSpPr>
        <p:spPr>
          <a:xfrm>
            <a:off x="1219200" y="1643063"/>
            <a:ext cx="109728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Immunogenicity of IPV is not affected by maternal </a:t>
            </a:r>
            <a:r>
              <a:rPr lang="en-US" dirty="0" err="1">
                <a:solidFill>
                  <a:schemeClr val="tx1">
                    <a:lumMod val="75000"/>
                    <a:lumOff val="25000"/>
                  </a:schemeClr>
                </a:solidFill>
                <a:latin typeface="Century Gothic" pitchFamily="34" charset="0"/>
              </a:rPr>
              <a:t>Ab</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IPV has no adverse reactions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may cause VAPP in 1/6.2million (live attenuated)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the US only IPV is used (4 doses at 2m,4m,6m,4-6yrs)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 IPV In Jordan three doses – 2m,3m,4m</a:t>
            </a:r>
            <a:endParaRPr lang="en-US" dirty="0">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in Jordan five doses </a:t>
            </a:r>
            <a:r>
              <a:rPr lang="ar-SA" dirty="0">
                <a:solidFill>
                  <a:schemeClr val="tx1">
                    <a:lumMod val="75000"/>
                    <a:lumOff val="25000"/>
                  </a:schemeClr>
                </a:solidFill>
                <a:latin typeface="Century Gothic" pitchFamily="34" charset="0"/>
              </a:rPr>
              <a:t>-  </a:t>
            </a:r>
            <a:r>
              <a:rPr lang="en-US" dirty="0">
                <a:latin typeface="Century Gothic" pitchFamily="34" charset="0"/>
              </a:rPr>
              <a:t>3m ,4m,9m ,18m,6yrs</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عنصر نائب لرقم الشريحة 3">
            <a:extLst>
              <a:ext uri="{FF2B5EF4-FFF2-40B4-BE49-F238E27FC236}">
                <a16:creationId xmlns:a16="http://schemas.microsoft.com/office/drawing/2014/main" xmlns="" id="{88A7A486-09DA-4019-9DB6-9CEF3F6F4C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A947ECA-BAF3-40F9-8D7C-40F73CF5ADB2}" type="slidenum">
              <a:rPr lang="ar-SA" altLang="ru-RU">
                <a:solidFill>
                  <a:srgbClr val="898989"/>
                </a:solidFill>
              </a:rPr>
              <a:pPr/>
              <a:t>66</a:t>
            </a:fld>
            <a:endParaRPr lang="en-US" altLang="ru-RU">
              <a:solidFill>
                <a:srgbClr val="898989"/>
              </a:solidFill>
            </a:endParaRPr>
          </a:p>
        </p:txBody>
      </p:sp>
      <p:sp>
        <p:nvSpPr>
          <p:cNvPr id="45058" name="Title 1">
            <a:extLst>
              <a:ext uri="{FF2B5EF4-FFF2-40B4-BE49-F238E27FC236}">
                <a16:creationId xmlns:a16="http://schemas.microsoft.com/office/drawing/2014/main" xmlns="" id="{DDD82F41-01B6-41EC-A9A2-311E3BE5D0C2}"/>
              </a:ext>
            </a:extLst>
          </p:cNvPr>
          <p:cNvSpPr>
            <a:spLocks noGrp="1"/>
          </p:cNvSpPr>
          <p:nvPr>
            <p:ph type="title" idx="4294967295"/>
          </p:nvPr>
        </p:nvSpPr>
        <p:spPr>
          <a:xfrm>
            <a:off x="0" y="285750"/>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5059" name="Content Placeholder 2">
            <a:extLst>
              <a:ext uri="{FF2B5EF4-FFF2-40B4-BE49-F238E27FC236}">
                <a16:creationId xmlns:a16="http://schemas.microsoft.com/office/drawing/2014/main" xmlns="" id="{3D40F555-6F2B-43B2-B283-C68E01ED8ABF}"/>
              </a:ext>
            </a:extLst>
          </p:cNvPr>
          <p:cNvSpPr>
            <a:spLocks noGrp="1"/>
          </p:cNvSpPr>
          <p:nvPr>
            <p:ph idx="4294967295"/>
          </p:nvPr>
        </p:nvSpPr>
        <p:spPr>
          <a:xfrm>
            <a:off x="330200" y="1515400"/>
            <a:ext cx="109728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1988, WHO set a strategy to eradicate polio by the year 2000</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Routine immunization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National Immunization Days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Acute Flaccid paralysis surveillance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عنصر نائب لرقم الشريحة 3">
            <a:extLst>
              <a:ext uri="{FF2B5EF4-FFF2-40B4-BE49-F238E27FC236}">
                <a16:creationId xmlns:a16="http://schemas.microsoft.com/office/drawing/2014/main" xmlns="" id="{B1D14AF6-CB48-4BAA-9B1E-208FD1E77C7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AC53250-47EB-4609-9DE4-879C15E240B6}" type="slidenum">
              <a:rPr lang="ar-SA" altLang="ru-RU">
                <a:solidFill>
                  <a:srgbClr val="898989"/>
                </a:solidFill>
              </a:rPr>
              <a:pPr/>
              <a:t>67</a:t>
            </a:fld>
            <a:endParaRPr lang="en-US" altLang="ru-RU">
              <a:solidFill>
                <a:srgbClr val="898989"/>
              </a:solidFill>
            </a:endParaRPr>
          </a:p>
        </p:txBody>
      </p:sp>
      <p:sp>
        <p:nvSpPr>
          <p:cNvPr id="46082" name="Title 1">
            <a:extLst>
              <a:ext uri="{FF2B5EF4-FFF2-40B4-BE49-F238E27FC236}">
                <a16:creationId xmlns:a16="http://schemas.microsoft.com/office/drawing/2014/main" xmlns="" id="{0EB7E7DF-D1E6-4532-A166-CD1BC3DAA045}"/>
              </a:ext>
            </a:extLst>
          </p:cNvPr>
          <p:cNvSpPr>
            <a:spLocks noGrp="1"/>
          </p:cNvSpPr>
          <p:nvPr>
            <p:ph type="title" idx="4294967295"/>
          </p:nvPr>
        </p:nvSpPr>
        <p:spPr>
          <a:xfrm>
            <a:off x="0" y="214313"/>
            <a:ext cx="109728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6" name="TextBox 5">
            <a:extLst>
              <a:ext uri="{FF2B5EF4-FFF2-40B4-BE49-F238E27FC236}">
                <a16:creationId xmlns:a16="http://schemas.microsoft.com/office/drawing/2014/main" xmlns="" id="{95276297-BE9C-B0DF-2710-2C3AD3E656BF}"/>
              </a:ext>
            </a:extLst>
          </p:cNvPr>
          <p:cNvSpPr txBox="1"/>
          <p:nvPr/>
        </p:nvSpPr>
        <p:spPr>
          <a:xfrm>
            <a:off x="145155" y="963050"/>
            <a:ext cx="11351072" cy="4678204"/>
          </a:xfrm>
          <a:prstGeom prst="rect">
            <a:avLst/>
          </a:prstGeom>
          <a:noFill/>
        </p:spPr>
        <p:txBody>
          <a:bodyPr wrap="square">
            <a:spAutoFit/>
          </a:bodyPr>
          <a:lstStyle/>
          <a:p>
            <a:r>
              <a:rPr lang="en-US" sz="2800">
                <a:solidFill>
                  <a:schemeClr val="accent5"/>
                </a:solidFill>
                <a:latin typeface="Century Gothic" panose="020B0502020202020204" pitchFamily="34" charset="0"/>
                <a:ea typeface="Times New Roman" panose="02020603050405020304" pitchFamily="18" charset="0"/>
              </a:rPr>
              <a:t>NOTE:</a:t>
            </a:r>
          </a:p>
          <a:p>
            <a:endParaRPr lang="en-US" sz="1800">
              <a:effectLst/>
              <a:latin typeface="Century Gothic" panose="020B0502020202020204" pitchFamily="34" charset="0"/>
              <a:ea typeface="Times New Roman" panose="02020603050405020304" pitchFamily="18" charset="0"/>
            </a:endParaRPr>
          </a:p>
          <a:p>
            <a:r>
              <a:rPr lang="en-US" sz="1800">
                <a:effectLst/>
                <a:latin typeface="Century Gothic" panose="020B0502020202020204" pitchFamily="34" charset="0"/>
                <a:ea typeface="Times New Roman" panose="02020603050405020304" pitchFamily="18" charset="0"/>
              </a:rPr>
              <a:t>Th</a:t>
            </a:r>
            <a:r>
              <a:rPr lang="x-none" sz="1800">
                <a:effectLst/>
                <a:latin typeface="Century Gothic" panose="020B0502020202020204" pitchFamily="34" charset="0"/>
                <a:ea typeface="Times New Roman" panose="02020603050405020304" pitchFamily="18" charset="0"/>
              </a:rPr>
              <a:t>e </a:t>
            </a:r>
            <a:r>
              <a:rPr lang="x-none" sz="1800" dirty="0">
                <a:effectLst/>
                <a:latin typeface="Century Gothic" panose="020B0502020202020204" pitchFamily="34" charset="0"/>
                <a:ea typeface="Times New Roman" panose="02020603050405020304" pitchFamily="18" charset="0"/>
              </a:rPr>
              <a:t>weakened virus in OPV mutates within the intestines of the person getting vaccinated, and it reverts to a form of the poliovirus that can cause paralytic polio--called </a:t>
            </a:r>
            <a:r>
              <a:rPr lang="x-none" sz="1800" b="1" dirty="0">
                <a:solidFill>
                  <a:schemeClr val="accent5"/>
                </a:solidFill>
                <a:effectLst/>
                <a:latin typeface="Century Gothic" panose="020B0502020202020204" pitchFamily="34" charset="0"/>
                <a:ea typeface="Times New Roman" panose="02020603050405020304" pitchFamily="18" charset="0"/>
              </a:rPr>
              <a:t>vaccine-associated paralytic polio or VAPP for </a:t>
            </a:r>
            <a:r>
              <a:rPr lang="x-none" sz="1800" b="1">
                <a:solidFill>
                  <a:schemeClr val="accent5"/>
                </a:solidFill>
                <a:effectLst/>
                <a:latin typeface="Century Gothic" panose="020B0502020202020204" pitchFamily="34" charset="0"/>
                <a:ea typeface="Times New Roman" panose="02020603050405020304" pitchFamily="18" charset="0"/>
              </a:rPr>
              <a:t>short.</a:t>
            </a:r>
            <a:r>
              <a:rPr lang="en-US" sz="1800">
                <a:effectLst/>
                <a:latin typeface="Century Gothic" panose="020B0502020202020204" pitchFamily="34" charset="0"/>
                <a:ea typeface="Times New Roman" panose="02020603050405020304" pitchFamily="18" charset="0"/>
              </a:rPr>
              <a:t> </a:t>
            </a:r>
            <a:r>
              <a:rPr lang="x-none" sz="1800">
                <a:effectLst/>
                <a:latin typeface="Century Gothic" panose="020B0502020202020204" pitchFamily="34" charset="0"/>
                <a:ea typeface="Times New Roman" panose="02020603050405020304" pitchFamily="18" charset="0"/>
              </a:rPr>
              <a:t>VAPP </a:t>
            </a:r>
            <a:r>
              <a:rPr lang="x-none" sz="1800" dirty="0">
                <a:effectLst/>
                <a:latin typeface="Century Gothic" panose="020B0502020202020204" pitchFamily="34" charset="0"/>
                <a:ea typeface="Times New Roman" panose="02020603050405020304" pitchFamily="18" charset="0"/>
              </a:rPr>
              <a:t>usually affects close contacts like someone that lives in the same home.</a:t>
            </a:r>
          </a:p>
          <a:p>
            <a:r>
              <a:rPr lang="x-none" sz="1800" dirty="0">
                <a:effectLst/>
                <a:latin typeface="Century Gothic" panose="020B0502020202020204" pitchFamily="34" charset="0"/>
                <a:ea typeface="Times New Roman" panose="02020603050405020304" pitchFamily="18" charset="0"/>
              </a:rPr>
              <a:t> </a:t>
            </a:r>
          </a:p>
          <a:p>
            <a:r>
              <a:rPr lang="x-none" sz="1800" dirty="0">
                <a:effectLst/>
                <a:latin typeface="Century Gothic" panose="020B0502020202020204" pitchFamily="34" charset="0"/>
                <a:ea typeface="Times New Roman" panose="02020603050405020304" pitchFamily="18" charset="0"/>
              </a:rPr>
              <a:t>But sometimes the weakened virus reverts to a form that can cause </a:t>
            </a:r>
            <a:r>
              <a:rPr lang="x-none" sz="1800" b="1" dirty="0">
                <a:solidFill>
                  <a:schemeClr val="accent5"/>
                </a:solidFill>
                <a:effectLst/>
                <a:latin typeface="Century Gothic" panose="020B0502020202020204" pitchFamily="34" charset="0"/>
                <a:ea typeface="Times New Roman" panose="02020603050405020304" pitchFamily="18" charset="0"/>
              </a:rPr>
              <a:t>vaccine-derived poliovirus or VDPV</a:t>
            </a:r>
            <a:r>
              <a:rPr lang="x-none" sz="1800" dirty="0">
                <a:effectLst/>
                <a:latin typeface="Century Gothic" panose="020B0502020202020204" pitchFamily="34" charset="0"/>
                <a:ea typeface="Times New Roman" panose="02020603050405020304" pitchFamily="18" charset="0"/>
              </a:rPr>
              <a:t>, which not only affects close contacts, but can cause outbreaks of poliomyelitis in communities that have low rates of vaccine coverage.</a:t>
            </a:r>
          </a:p>
          <a:p>
            <a:r>
              <a:rPr lang="x-none" sz="1800" dirty="0">
                <a:effectLst/>
                <a:latin typeface="Century Gothic" panose="020B0502020202020204" pitchFamily="34" charset="0"/>
                <a:ea typeface="Times New Roman" panose="02020603050405020304" pitchFamily="18" charset="0"/>
              </a:rPr>
              <a:t> </a:t>
            </a:r>
          </a:p>
          <a:p>
            <a:r>
              <a:rPr lang="x-none" sz="1800" dirty="0">
                <a:effectLst/>
                <a:latin typeface="Century Gothic" panose="020B0502020202020204" pitchFamily="34" charset="0"/>
                <a:ea typeface="Times New Roman" panose="02020603050405020304" pitchFamily="18" charset="0"/>
              </a:rPr>
              <a:t>VAPP and VDPV are both worrisome, but the events are relatively rare and mostly affect unvaccinated individuals, so the benefits of polio vaccine outweigh the risks, and polio vaccine is recommended.</a:t>
            </a:r>
          </a:p>
          <a:p>
            <a:r>
              <a:rPr lang="x-none" sz="1800" dirty="0">
                <a:effectLst/>
                <a:latin typeface="Century Gothic" panose="020B0502020202020204" pitchFamily="34" charset="0"/>
                <a:ea typeface="Times New Roman" panose="02020603050405020304" pitchFamily="18" charset="0"/>
              </a:rPr>
              <a:t> </a:t>
            </a:r>
          </a:p>
          <a:p>
            <a:endParaRPr lang="x-none"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838" y="0"/>
            <a:ext cx="7766936" cy="1646302"/>
          </a:xfrm>
        </p:spPr>
        <p:txBody>
          <a:bodyPr/>
          <a:lstStyle/>
          <a:p>
            <a:pPr algn="l"/>
            <a:r>
              <a:rPr lang="en-US" dirty="0" err="1"/>
              <a:t>G</a:t>
            </a:r>
            <a:r>
              <a:rPr lang="en-US" dirty="0" err="1" smtClean="0"/>
              <a:t>uillain</a:t>
            </a:r>
            <a:r>
              <a:rPr lang="en-US" dirty="0" smtClean="0"/>
              <a:t> Barre Syndrome </a:t>
            </a:r>
            <a:endParaRPr lang="en-US" dirty="0"/>
          </a:p>
        </p:txBody>
      </p:sp>
      <p:pic>
        <p:nvPicPr>
          <p:cNvPr id="4" name="Picture 2" descr="C:\Users\Taha\Desktop\brock_slide02.jpg">
            <a:extLst>
              <a:ext uri="{FF2B5EF4-FFF2-40B4-BE49-F238E27FC236}">
                <a16:creationId xmlns="" xmlns:a16="http://schemas.microsoft.com/office/drawing/2014/main" id="{5E120CA3-035C-41F0-864C-AA9B6D1B750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80459" y="3003346"/>
            <a:ext cx="4361542" cy="313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83001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sz="2400" dirty="0" smtClean="0"/>
              <a:t> It is an autoimmune demyelinating disorder that leads to progressive paralysis .</a:t>
            </a:r>
          </a:p>
          <a:p>
            <a:r>
              <a:rPr lang="en-US" sz="2400" dirty="0" smtClean="0"/>
              <a:t> It is the most common cause of acute flaccid neuromuscular disorder world wide .</a:t>
            </a:r>
          </a:p>
          <a:p>
            <a:r>
              <a:rPr lang="en-US" sz="2400" dirty="0"/>
              <a:t> </a:t>
            </a:r>
            <a:r>
              <a:rPr lang="en-US" sz="2400" dirty="0">
                <a:solidFill>
                  <a:schemeClr val="tx1"/>
                </a:solidFill>
              </a:rPr>
              <a:t>Affects  people of all </a:t>
            </a:r>
            <a:r>
              <a:rPr lang="en-US" sz="2400" dirty="0" smtClean="0">
                <a:solidFill>
                  <a:schemeClr val="tx1"/>
                </a:solidFill>
              </a:rPr>
              <a:t>ages but mainly adults </a:t>
            </a:r>
          </a:p>
          <a:p>
            <a:r>
              <a:rPr lang="en-US" sz="2400" dirty="0">
                <a:solidFill>
                  <a:schemeClr val="tx1"/>
                </a:solidFill>
              </a:rPr>
              <a:t> A</a:t>
            </a:r>
            <a:r>
              <a:rPr lang="en-US" sz="2400" dirty="0" smtClean="0">
                <a:solidFill>
                  <a:schemeClr val="tx1"/>
                </a:solidFill>
              </a:rPr>
              <a:t>ffects males more than females </a:t>
            </a:r>
          </a:p>
          <a:p>
            <a:r>
              <a:rPr lang="en-US" sz="2400" dirty="0">
                <a:solidFill>
                  <a:schemeClr val="tx1"/>
                </a:solidFill>
              </a:rPr>
              <a:t> </a:t>
            </a:r>
            <a:r>
              <a:rPr lang="en-US" sz="2400" dirty="0">
                <a:cs typeface="Andalus" panose="02020603050405020304" pitchFamily="18" charset="-78"/>
              </a:rPr>
              <a:t>1-4 cases per  100,000   per   year in </a:t>
            </a:r>
            <a:r>
              <a:rPr lang="en-US" sz="2400" dirty="0" smtClean="0">
                <a:cs typeface="Andalus" panose="02020603050405020304" pitchFamily="18" charset="-78"/>
              </a:rPr>
              <a:t>US .</a:t>
            </a:r>
          </a:p>
          <a:p>
            <a:pPr marL="0" indent="0">
              <a:buNone/>
            </a:pPr>
            <a:endParaRPr lang="en-US" dirty="0"/>
          </a:p>
        </p:txBody>
      </p:sp>
    </p:spTree>
    <p:extLst>
      <p:ext uri="{BB962C8B-B14F-4D97-AF65-F5344CB8AC3E}">
        <p14:creationId xmlns="" xmlns:p14="http://schemas.microsoft.com/office/powerpoint/2010/main" val="58294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sp>
        <p:nvSpPr>
          <p:cNvPr id="3" name="Content Placeholder 2"/>
          <p:cNvSpPr>
            <a:spLocks noGrp="1"/>
          </p:cNvSpPr>
          <p:nvPr>
            <p:ph idx="1"/>
          </p:nvPr>
        </p:nvSpPr>
        <p:spPr/>
        <p:txBody>
          <a:bodyPr>
            <a:normAutofit/>
          </a:bodyPr>
          <a:lstStyle/>
          <a:p>
            <a:r>
              <a:rPr lang="en-US" sz="2400" dirty="0"/>
              <a:t>SMA 0--------PRENATAL  OR CONGENITAL</a:t>
            </a:r>
          </a:p>
          <a:p>
            <a:r>
              <a:rPr lang="en-US" sz="2400" dirty="0"/>
              <a:t>SMA 1--------INFANTILE  WERDING HOFFMAN </a:t>
            </a:r>
          </a:p>
          <a:p>
            <a:r>
              <a:rPr lang="en-US" sz="2400" dirty="0"/>
              <a:t>SMA 2--------LATE INFANTILE </a:t>
            </a:r>
          </a:p>
          <a:p>
            <a:r>
              <a:rPr lang="en-US" sz="2400" dirty="0"/>
              <a:t>SMA 3--------JUVENILE KUGELBERG WELANDER</a:t>
            </a:r>
          </a:p>
          <a:p>
            <a:r>
              <a:rPr lang="en-US" sz="2400" dirty="0"/>
              <a:t>SMA 4--------ADULT </a:t>
            </a:r>
          </a:p>
        </p:txBody>
      </p:sp>
    </p:spTree>
    <p:extLst>
      <p:ext uri="{BB962C8B-B14F-4D97-AF65-F5344CB8AC3E}">
        <p14:creationId xmlns="" xmlns:p14="http://schemas.microsoft.com/office/powerpoint/2010/main" val="18755934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idx="1"/>
          </p:nvPr>
        </p:nvSpPr>
        <p:spPr>
          <a:xfrm>
            <a:off x="358020" y="1594532"/>
            <a:ext cx="9366552" cy="4755468"/>
          </a:xfrm>
        </p:spPr>
        <p:txBody>
          <a:bodyPr>
            <a:noAutofit/>
          </a:bodyPr>
          <a:lstStyle/>
          <a:p>
            <a:r>
              <a:rPr lang="en-US" sz="2000" dirty="0" smtClean="0"/>
              <a:t>2/3 of patients experience upper respiratory tract infection or gastrointestinal tract infection 1-4 weeks prior to onset of the disease </a:t>
            </a:r>
          </a:p>
          <a:p>
            <a:pPr marL="0" indent="0">
              <a:buNone/>
            </a:pPr>
            <a:r>
              <a:rPr lang="en-US" sz="2000" dirty="0" smtClean="0"/>
              <a:t>Bacterial Infection : </a:t>
            </a:r>
            <a:r>
              <a:rPr lang="en-US" altLang="ru-RU" sz="2000" dirty="0" smtClean="0">
                <a:cs typeface="Arial" panose="020B0604020202020204" pitchFamily="34" charset="0"/>
              </a:rPr>
              <a:t>Campylobacter </a:t>
            </a:r>
            <a:r>
              <a:rPr lang="en-US" altLang="ru-RU" sz="2000" dirty="0" err="1" smtClean="0">
                <a:cs typeface="Arial" panose="020B0604020202020204" pitchFamily="34" charset="0"/>
              </a:rPr>
              <a:t>jejuni</a:t>
            </a:r>
            <a:r>
              <a:rPr lang="en-US" altLang="ru-RU" sz="2000" dirty="0" smtClean="0">
                <a:cs typeface="Arial" panose="020B0604020202020204" pitchFamily="34" charset="0"/>
              </a:rPr>
              <a:t> </a:t>
            </a:r>
            <a:r>
              <a:rPr lang="en-US" altLang="ru-RU" sz="2000" dirty="0" smtClean="0">
                <a:solidFill>
                  <a:srgbClr val="FF0000"/>
                </a:solidFill>
                <a:cs typeface="Arial" panose="020B0604020202020204" pitchFamily="34" charset="0"/>
              </a:rPr>
              <a:t>(</a:t>
            </a:r>
            <a:r>
              <a:rPr lang="en-US" altLang="ru-RU" sz="2000" dirty="0" err="1" smtClean="0">
                <a:solidFill>
                  <a:srgbClr val="FF0000"/>
                </a:solidFill>
                <a:cs typeface="Arial" panose="020B0604020202020204" pitchFamily="34" charset="0"/>
              </a:rPr>
              <a:t>m.c</a:t>
            </a:r>
            <a:r>
              <a:rPr lang="en-US" altLang="ru-RU" sz="2000" dirty="0" smtClean="0">
                <a:solidFill>
                  <a:srgbClr val="FF0000"/>
                </a:solidFill>
                <a:cs typeface="Arial" panose="020B0604020202020204" pitchFamily="34" charset="0"/>
              </a:rPr>
              <a:t>) </a:t>
            </a:r>
            <a:r>
              <a:rPr lang="en-US" altLang="ru-RU" sz="2000" dirty="0" smtClean="0">
                <a:cs typeface="Arial" panose="020B0604020202020204" pitchFamily="34" charset="0"/>
              </a:rPr>
              <a:t>, Mycoplasma Pneumonia .</a:t>
            </a:r>
          </a:p>
          <a:p>
            <a:pPr marL="0" indent="0">
              <a:buNone/>
            </a:pPr>
            <a:r>
              <a:rPr lang="en-US" altLang="ru-RU" sz="2000" dirty="0" smtClean="0">
                <a:cs typeface="Arial" panose="020B0604020202020204" pitchFamily="34" charset="0"/>
              </a:rPr>
              <a:t>Viral </a:t>
            </a:r>
            <a:r>
              <a:rPr lang="en-US" altLang="ru-RU" sz="2000" dirty="0">
                <a:cs typeface="Arial" panose="020B0604020202020204" pitchFamily="34" charset="0"/>
              </a:rPr>
              <a:t>infections : CMV, EBV, </a:t>
            </a:r>
            <a:r>
              <a:rPr lang="en-US" altLang="ru-RU" sz="2000" dirty="0" smtClean="0">
                <a:cs typeface="Arial" panose="020B0604020202020204" pitchFamily="34" charset="0"/>
              </a:rPr>
              <a:t>HSV .</a:t>
            </a:r>
          </a:p>
          <a:p>
            <a:r>
              <a:rPr lang="en-US" altLang="ru-RU" sz="2000" dirty="0" smtClean="0">
                <a:cs typeface="Arial" panose="020B0604020202020204" pitchFamily="34" charset="0"/>
              </a:rPr>
              <a:t> Recent </a:t>
            </a:r>
            <a:r>
              <a:rPr lang="en-US" altLang="ru-RU" sz="2000" dirty="0">
                <a:cs typeface="Arial" panose="020B0604020202020204" pitchFamily="34" charset="0"/>
              </a:rPr>
              <a:t>Immunization </a:t>
            </a:r>
            <a:r>
              <a:rPr lang="en-US" altLang="ru-RU" sz="2000" b="1" dirty="0">
                <a:cs typeface="Arial" panose="020B0604020202020204" pitchFamily="34" charset="0"/>
              </a:rPr>
              <a:t>:</a:t>
            </a:r>
          </a:p>
          <a:p>
            <a:pPr lvl="1">
              <a:buFont typeface="Arial" panose="020B0604020202020204" pitchFamily="34" charset="0"/>
              <a:buChar char="•"/>
            </a:pPr>
            <a:r>
              <a:rPr lang="en-US" altLang="ru-RU" sz="2000" dirty="0">
                <a:cs typeface="Arial" panose="020B0604020202020204" pitchFamily="34" charset="0"/>
              </a:rPr>
              <a:t>Swine influenza vaccine</a:t>
            </a:r>
          </a:p>
          <a:p>
            <a:pPr lvl="1">
              <a:buFont typeface="Arial" panose="020B0604020202020204" pitchFamily="34" charset="0"/>
              <a:buChar char="•"/>
            </a:pPr>
            <a:r>
              <a:rPr lang="en-US" altLang="ru-RU" sz="2000" dirty="0">
                <a:cs typeface="Arial" panose="020B0604020202020204" pitchFamily="34" charset="0"/>
              </a:rPr>
              <a:t>Older types of rabies vaccines</a:t>
            </a:r>
            <a:endParaRPr lang="en-US" altLang="ru-RU" sz="1800" dirty="0">
              <a:cs typeface="Arial" panose="020B0604020202020204" pitchFamily="34" charset="0"/>
            </a:endParaRPr>
          </a:p>
          <a:p>
            <a:r>
              <a:rPr lang="en-US" sz="2000" dirty="0" smtClean="0"/>
              <a:t> </a:t>
            </a:r>
            <a:r>
              <a:rPr lang="en-US" altLang="ru-RU" sz="2000" dirty="0">
                <a:cs typeface="Arial" panose="020B0604020202020204" pitchFamily="34" charset="0"/>
              </a:rPr>
              <a:t>Usual associations :</a:t>
            </a:r>
          </a:p>
          <a:p>
            <a:pPr lvl="1">
              <a:buFont typeface="Arial" panose="020B0604020202020204" pitchFamily="34" charset="0"/>
              <a:buChar char="•"/>
            </a:pPr>
            <a:r>
              <a:rPr lang="en-US" altLang="ru-RU" sz="2000" dirty="0">
                <a:cs typeface="Arial" panose="020B0604020202020204" pitchFamily="34" charset="0"/>
              </a:rPr>
              <a:t>Hodgkin’s lymphoma</a:t>
            </a:r>
          </a:p>
          <a:p>
            <a:pPr lvl="1">
              <a:buFont typeface="Arial" panose="020B0604020202020204" pitchFamily="34" charset="0"/>
              <a:buChar char="•"/>
            </a:pPr>
            <a:r>
              <a:rPr lang="en-US" altLang="ru-RU" sz="2000" dirty="0" err="1">
                <a:cs typeface="Arial" panose="020B0604020202020204" pitchFamily="34" charset="0"/>
              </a:rPr>
              <a:t>HIV+ve</a:t>
            </a:r>
            <a:r>
              <a:rPr lang="en-US" altLang="ru-RU" sz="2000" dirty="0">
                <a:cs typeface="Arial" panose="020B0604020202020204" pitchFamily="34" charset="0"/>
              </a:rPr>
              <a:t> pts</a:t>
            </a:r>
          </a:p>
          <a:p>
            <a:pPr lvl="1">
              <a:buFont typeface="Arial" panose="020B0604020202020204" pitchFamily="34" charset="0"/>
              <a:buChar char="•"/>
            </a:pPr>
            <a:r>
              <a:rPr lang="en-US" altLang="ru-RU" sz="2000" dirty="0" smtClean="0">
                <a:cs typeface="Arial" panose="020B0604020202020204" pitchFamily="34" charset="0"/>
              </a:rPr>
              <a:t>SLE</a:t>
            </a:r>
            <a:endParaRPr lang="en-US" altLang="ru-RU" sz="2000" dirty="0">
              <a:cs typeface="Arial" panose="020B0604020202020204" pitchFamily="34" charset="0"/>
            </a:endParaRPr>
          </a:p>
        </p:txBody>
      </p:sp>
    </p:spTree>
    <p:extLst>
      <p:ext uri="{BB962C8B-B14F-4D97-AF65-F5344CB8AC3E}">
        <p14:creationId xmlns="" xmlns:p14="http://schemas.microsoft.com/office/powerpoint/2010/main" val="621733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r>
              <a:rPr lang="en-US" dirty="0">
                <a:solidFill>
                  <a:schemeClr val="accent5"/>
                </a:solidFill>
              </a:rPr>
              <a:t/>
            </a:r>
            <a:br>
              <a:rPr lang="en-US" dirty="0">
                <a:solidFill>
                  <a:schemeClr val="accent5"/>
                </a:solidFill>
              </a:rPr>
            </a:br>
            <a:endParaRPr lang="en-US" b="1" dirty="0"/>
          </a:p>
        </p:txBody>
      </p:sp>
      <p:sp>
        <p:nvSpPr>
          <p:cNvPr id="3" name="Content Placeholder 2"/>
          <p:cNvSpPr>
            <a:spLocks noGrp="1"/>
          </p:cNvSpPr>
          <p:nvPr>
            <p:ph idx="1"/>
          </p:nvPr>
        </p:nvSpPr>
        <p:spPr>
          <a:xfrm>
            <a:off x="176591" y="1456646"/>
            <a:ext cx="8735180" cy="5299754"/>
          </a:xfrm>
        </p:spPr>
        <p:txBody>
          <a:bodyPr>
            <a:normAutofit/>
          </a:bodyPr>
          <a:lstStyle/>
          <a:p>
            <a:r>
              <a:rPr lang="en-US" sz="2400" dirty="0" smtClean="0"/>
              <a:t> It is an </a:t>
            </a:r>
            <a:r>
              <a:rPr lang="en-US" sz="2400" dirty="0" smtClean="0">
                <a:solidFill>
                  <a:srgbClr val="FF0000"/>
                </a:solidFill>
              </a:rPr>
              <a:t>immune mediated</a:t>
            </a:r>
            <a:r>
              <a:rPr lang="en-US" sz="2400" dirty="0" smtClean="0"/>
              <a:t> process that leads to neuropathy .</a:t>
            </a:r>
          </a:p>
          <a:p>
            <a:pPr marL="0" indent="0">
              <a:buNone/>
            </a:pPr>
            <a:r>
              <a:rPr lang="en-US" sz="2400" dirty="0" smtClean="0"/>
              <a:t>After the infection </a:t>
            </a:r>
            <a:r>
              <a:rPr lang="en-US" sz="2400" dirty="0" smtClean="0">
                <a:sym typeface="Wingdings" panose="05000000000000000000" pitchFamily="2" charset="2"/>
              </a:rPr>
              <a:t> molecular mimicry against gangliosides of the peripheral nerve membrane  leads to the production of </a:t>
            </a:r>
            <a:r>
              <a:rPr lang="en-US" sz="2400" dirty="0" err="1" smtClean="0">
                <a:solidFill>
                  <a:srgbClr val="FF0000"/>
                </a:solidFill>
                <a:sym typeface="Wingdings" panose="05000000000000000000" pitchFamily="2" charset="2"/>
              </a:rPr>
              <a:t>AutoAntibodies</a:t>
            </a:r>
            <a:r>
              <a:rPr lang="en-US" sz="2400" dirty="0" smtClean="0">
                <a:sym typeface="Wingdings" panose="05000000000000000000" pitchFamily="2" charset="2"/>
              </a:rPr>
              <a:t> that destructs various parts of myelin sheath in the neuron  demyelination occurs . </a:t>
            </a:r>
          </a:p>
          <a:p>
            <a:pPr>
              <a:buFont typeface="Wingdings" panose="05000000000000000000" pitchFamily="2" charset="2"/>
              <a:buChar char="v"/>
            </a:pPr>
            <a:r>
              <a:rPr lang="en-US" dirty="0" smtClean="0">
                <a:sym typeface="Wingdings" panose="05000000000000000000" pitchFamily="2" charset="2"/>
              </a:rPr>
              <a:t>conduction block</a:t>
            </a:r>
          </a:p>
          <a:p>
            <a:pPr>
              <a:buFont typeface="Wingdings" panose="05000000000000000000" pitchFamily="2" charset="2"/>
              <a:buChar char="v"/>
            </a:pPr>
            <a:r>
              <a:rPr lang="en-US" dirty="0" smtClean="0">
                <a:sym typeface="Wingdings" panose="05000000000000000000" pitchFamily="2" charset="2"/>
              </a:rPr>
              <a:t>if severe regeneration will be delayed so greater disability </a:t>
            </a:r>
          </a:p>
          <a:p>
            <a:pPr marL="0" indent="0">
              <a:buNone/>
            </a:pPr>
            <a:endParaRPr lang="en-US" dirty="0" smtClean="0">
              <a:sym typeface="Wingdings" panose="05000000000000000000" pitchFamily="2" charset="2"/>
            </a:endParaRPr>
          </a:p>
          <a:p>
            <a:pPr marL="0" indent="0">
              <a:buNone/>
            </a:pPr>
            <a:r>
              <a:rPr lang="en-US" altLang="ru-RU" dirty="0">
                <a:solidFill>
                  <a:srgbClr val="FF0000"/>
                </a:solidFill>
                <a:cs typeface="Arial" panose="020B0604020202020204" pitchFamily="34" charset="0"/>
              </a:rPr>
              <a:t>Anti-GM1 and anti-GQ1B </a:t>
            </a:r>
            <a:r>
              <a:rPr lang="en-US" altLang="ru-RU" dirty="0">
                <a:solidFill>
                  <a:srgbClr val="FF0000"/>
                </a:solidFill>
                <a:cs typeface="Arial" panose="020B0604020202020204" pitchFamily="34" charset="0"/>
                <a:sym typeface="Wingdings" panose="05000000000000000000" pitchFamily="2" charset="2"/>
              </a:rPr>
              <a:t> neuromuscular junction </a:t>
            </a:r>
            <a:endParaRPr lang="ar-SA" altLang="ru-RU" dirty="0">
              <a:solidFill>
                <a:srgbClr val="FF0000"/>
              </a:solidFill>
            </a:endParaRPr>
          </a:p>
          <a:p>
            <a:pPr marL="0" indent="0">
              <a:buNone/>
            </a:pPr>
            <a:r>
              <a:rPr lang="en-US" altLang="ru-RU" dirty="0">
                <a:solidFill>
                  <a:srgbClr val="FF0000"/>
                </a:solidFill>
                <a:cs typeface="Arial" panose="020B0604020202020204" pitchFamily="34" charset="0"/>
              </a:rPr>
              <a:t>Anti GD1a </a:t>
            </a:r>
            <a:r>
              <a:rPr lang="en-US" altLang="ru-RU" dirty="0">
                <a:solidFill>
                  <a:srgbClr val="FF0000"/>
                </a:solidFill>
                <a:cs typeface="Arial" panose="020B0604020202020204" pitchFamily="34" charset="0"/>
                <a:sym typeface="Wingdings" panose="05000000000000000000" pitchFamily="2" charset="2"/>
              </a:rPr>
              <a:t> nodes of Ranvier</a:t>
            </a:r>
            <a:endParaRPr lang="en-US" altLang="ru-RU" dirty="0">
              <a:solidFill>
                <a:srgbClr val="FF0000"/>
              </a:solidFill>
              <a:cs typeface="Arial" panose="020B0604020202020204" pitchFamily="34" charset="0"/>
            </a:endParaRPr>
          </a:p>
          <a:p>
            <a:pPr marL="0" indent="0">
              <a:buNone/>
            </a:pPr>
            <a:endParaRPr lang="en-US" dirty="0" smtClean="0">
              <a:sym typeface="Wingdings" panose="05000000000000000000" pitchFamily="2" charset="2"/>
            </a:endParaRPr>
          </a:p>
        </p:txBody>
      </p:sp>
      <p:pic>
        <p:nvPicPr>
          <p:cNvPr id="4" name="Picture 2" descr="C:\Users\Taha\Desktop\guillaine-2.jpg">
            <a:extLst>
              <a:ext uri="{FF2B5EF4-FFF2-40B4-BE49-F238E27FC236}">
                <a16:creationId xmlns="" xmlns:a16="http://schemas.microsoft.com/office/drawing/2014/main" id="{88FCF744-989A-4C8A-985D-4C819997C42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773259" y="1795515"/>
            <a:ext cx="3373466" cy="3843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449645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421086" cy="1306286"/>
          </a:xfrm>
        </p:spPr>
        <p:txBody>
          <a:bodyPr/>
          <a:lstStyle/>
          <a:p>
            <a:r>
              <a:rPr lang="en-US" dirty="0"/>
              <a:t>Clinical Manifestations</a:t>
            </a:r>
            <a:r>
              <a:rPr lang="en-US" dirty="0">
                <a:solidFill>
                  <a:schemeClr val="accent5"/>
                </a:solidFill>
              </a:rPr>
              <a:t/>
            </a:r>
            <a:br>
              <a:rPr lang="en-US" dirty="0">
                <a:solidFill>
                  <a:schemeClr val="accent5"/>
                </a:solidFill>
              </a:rPr>
            </a:br>
            <a:r>
              <a:rPr lang="en-US" sz="2000" dirty="0" smtClean="0">
                <a:solidFill>
                  <a:schemeClr val="accent5"/>
                </a:solidFill>
              </a:rPr>
              <a:t>1)motor     2)sensory     3)autonomic</a:t>
            </a:r>
            <a:endParaRPr lang="en-US" sz="2000" dirty="0"/>
          </a:p>
        </p:txBody>
      </p:sp>
      <p:sp>
        <p:nvSpPr>
          <p:cNvPr id="3" name="Content Placeholder 2"/>
          <p:cNvSpPr>
            <a:spLocks noGrp="1"/>
          </p:cNvSpPr>
          <p:nvPr>
            <p:ph idx="1"/>
          </p:nvPr>
        </p:nvSpPr>
        <p:spPr>
          <a:xfrm>
            <a:off x="147561" y="970418"/>
            <a:ext cx="10143068" cy="5778725"/>
          </a:xfrm>
        </p:spPr>
        <p:txBody>
          <a:bodyPr>
            <a:normAutofit/>
          </a:bodyPr>
          <a:lstStyle/>
          <a:p>
            <a:r>
              <a:rPr lang="en-US" sz="2400" dirty="0" smtClean="0"/>
              <a:t>At first : </a:t>
            </a:r>
          </a:p>
          <a:p>
            <a:pPr marL="0" indent="0">
              <a:buNone/>
            </a:pPr>
            <a:r>
              <a:rPr lang="en-US" sz="2400" dirty="0" smtClean="0"/>
              <a:t>*back and limb pain </a:t>
            </a:r>
          </a:p>
          <a:p>
            <a:pPr marL="0" indent="0">
              <a:buNone/>
            </a:pPr>
            <a:r>
              <a:rPr lang="en-US" sz="2400" dirty="0" smtClean="0"/>
              <a:t>*weakness</a:t>
            </a:r>
          </a:p>
          <a:p>
            <a:pPr marL="0" indent="0">
              <a:buNone/>
            </a:pPr>
            <a:r>
              <a:rPr lang="en-US" sz="2400" dirty="0" smtClean="0"/>
              <a:t>*</a:t>
            </a:r>
            <a:r>
              <a:rPr lang="en-US" sz="2400" dirty="0" err="1" smtClean="0"/>
              <a:t>acroparesthesia</a:t>
            </a:r>
            <a:r>
              <a:rPr lang="en-US" sz="2400" dirty="0" smtClean="0"/>
              <a:t> ( paresthesia affecting distal extremities )  </a:t>
            </a:r>
          </a:p>
          <a:p>
            <a:r>
              <a:rPr lang="en-US" sz="2400" dirty="0"/>
              <a:t> A</a:t>
            </a:r>
            <a:r>
              <a:rPr lang="en-US" sz="2400" dirty="0" smtClean="0"/>
              <a:t>fter few days from onset :</a:t>
            </a:r>
          </a:p>
          <a:p>
            <a:pPr marL="0" indent="0">
              <a:buNone/>
            </a:pPr>
            <a:r>
              <a:rPr lang="en-US" sz="2400" dirty="0" smtClean="0"/>
              <a:t>*LANDRY’S ascending paralysis ( symmetrical , from lower limbs till it hits respiratory muscles </a:t>
            </a:r>
            <a:r>
              <a:rPr lang="en-US" sz="2400" dirty="0" smtClean="0">
                <a:sym typeface="Wingdings" panose="05000000000000000000" pitchFamily="2" charset="2"/>
              </a:rPr>
              <a:t> respiratory failure  </a:t>
            </a:r>
            <a:r>
              <a:rPr lang="en-US" sz="2400" dirty="0" smtClean="0">
                <a:solidFill>
                  <a:srgbClr val="FF0000"/>
                </a:solidFill>
                <a:sym typeface="Wingdings" panose="05000000000000000000" pitchFamily="2" charset="2"/>
              </a:rPr>
              <a:t>emergent care </a:t>
            </a:r>
            <a:r>
              <a:rPr lang="en-US" sz="2400" dirty="0" smtClean="0">
                <a:solidFill>
                  <a:schemeClr val="tx1"/>
                </a:solidFill>
                <a:sym typeface="Wingdings" panose="05000000000000000000" pitchFamily="2" charset="2"/>
              </a:rPr>
              <a:t>)</a:t>
            </a:r>
          </a:p>
          <a:p>
            <a:pPr marL="0" indent="0">
              <a:buNone/>
            </a:pPr>
            <a:r>
              <a:rPr lang="en-US" sz="2400" dirty="0" smtClean="0">
                <a:solidFill>
                  <a:schemeClr val="tx1"/>
                </a:solidFill>
                <a:sym typeface="Wingdings" panose="05000000000000000000" pitchFamily="2" charset="2"/>
              </a:rPr>
              <a:t>*</a:t>
            </a:r>
            <a:r>
              <a:rPr lang="en-US" sz="2400" dirty="0" err="1" smtClean="0">
                <a:solidFill>
                  <a:schemeClr val="tx1"/>
                </a:solidFill>
                <a:sym typeface="Wingdings" panose="05000000000000000000" pitchFamily="2" charset="2"/>
              </a:rPr>
              <a:t>hyporeflxia</a:t>
            </a:r>
            <a:r>
              <a:rPr lang="en-US" sz="2400" dirty="0" smtClean="0">
                <a:solidFill>
                  <a:schemeClr val="tx1"/>
                </a:solidFill>
                <a:sym typeface="Wingdings" panose="05000000000000000000" pitchFamily="2" charset="2"/>
              </a:rPr>
              <a:t> or </a:t>
            </a:r>
            <a:r>
              <a:rPr lang="en-US" sz="2400" dirty="0" err="1" smtClean="0">
                <a:solidFill>
                  <a:schemeClr val="tx1"/>
                </a:solidFill>
                <a:sym typeface="Wingdings" panose="05000000000000000000" pitchFamily="2" charset="2"/>
              </a:rPr>
              <a:t>areflexia</a:t>
            </a:r>
            <a:r>
              <a:rPr lang="en-US" sz="2400" dirty="0">
                <a:solidFill>
                  <a:schemeClr val="tx1"/>
                </a:solidFill>
                <a:sym typeface="Wingdings" panose="05000000000000000000" pitchFamily="2" charset="2"/>
              </a:rPr>
              <a:t> </a:t>
            </a:r>
            <a:r>
              <a:rPr lang="en-US" sz="2400" dirty="0" smtClean="0">
                <a:solidFill>
                  <a:schemeClr val="tx1"/>
                </a:solidFill>
                <a:sym typeface="Wingdings" panose="05000000000000000000" pitchFamily="2" charset="2"/>
              </a:rPr>
              <a:t>( usually starts from lower limbs )</a:t>
            </a:r>
          </a:p>
          <a:p>
            <a:pPr marL="0" indent="0">
              <a:buNone/>
            </a:pPr>
            <a:r>
              <a:rPr lang="en-US" sz="2400" dirty="0" smtClean="0">
                <a:solidFill>
                  <a:schemeClr val="tx1"/>
                </a:solidFill>
                <a:sym typeface="Wingdings" panose="05000000000000000000" pitchFamily="2" charset="2"/>
              </a:rPr>
              <a:t>*more sever pain and paresthesia </a:t>
            </a:r>
          </a:p>
        </p:txBody>
      </p:sp>
    </p:spTree>
    <p:extLst>
      <p:ext uri="{BB962C8B-B14F-4D97-AF65-F5344CB8AC3E}">
        <p14:creationId xmlns="" xmlns:p14="http://schemas.microsoft.com/office/powerpoint/2010/main" val="41381745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20134" y="1804989"/>
            <a:ext cx="9874552" cy="3880773"/>
          </a:xfrm>
        </p:spPr>
        <p:txBody>
          <a:bodyPr/>
          <a:lstStyle/>
          <a:p>
            <a:pPr>
              <a:buFont typeface="Arial" panose="020B0604020202020204" pitchFamily="34" charset="0"/>
              <a:buChar char="•"/>
            </a:pPr>
            <a:r>
              <a:rPr lang="en-US" sz="2400" dirty="0">
                <a:sym typeface="Wingdings" panose="05000000000000000000" pitchFamily="2" charset="2"/>
              </a:rPr>
              <a:t>C</a:t>
            </a:r>
            <a:r>
              <a:rPr lang="en-US" sz="2400" dirty="0" smtClean="0">
                <a:solidFill>
                  <a:schemeClr val="tx1"/>
                </a:solidFill>
                <a:sym typeface="Wingdings" panose="05000000000000000000" pitchFamily="2" charset="2"/>
              </a:rPr>
              <a:t>ardiovascular </a:t>
            </a:r>
            <a:r>
              <a:rPr lang="en-US" sz="2400" dirty="0">
                <a:solidFill>
                  <a:schemeClr val="tx1"/>
                </a:solidFill>
                <a:sym typeface="Wingdings" panose="05000000000000000000" pitchFamily="2" charset="2"/>
              </a:rPr>
              <a:t>dysfunction ( arrhythmia , BP dysregulation ) </a:t>
            </a:r>
          </a:p>
          <a:p>
            <a:pPr>
              <a:buFont typeface="Arial" panose="020B0604020202020204" pitchFamily="34" charset="0"/>
              <a:buChar char="•"/>
            </a:pPr>
            <a:r>
              <a:rPr lang="en-US" sz="2400" dirty="0">
                <a:solidFill>
                  <a:schemeClr val="tx1"/>
                </a:solidFill>
                <a:sym typeface="Wingdings" panose="05000000000000000000" pitchFamily="2" charset="2"/>
              </a:rPr>
              <a:t>Urinary dysfunction </a:t>
            </a:r>
          </a:p>
          <a:p>
            <a:pPr>
              <a:buFont typeface="Arial" panose="020B0604020202020204" pitchFamily="34" charset="0"/>
              <a:buChar char="•"/>
            </a:pPr>
            <a:r>
              <a:rPr lang="en-US" sz="2400" dirty="0">
                <a:solidFill>
                  <a:schemeClr val="tx1"/>
                </a:solidFill>
                <a:sym typeface="Wingdings" panose="05000000000000000000" pitchFamily="2" charset="2"/>
              </a:rPr>
              <a:t>Intestinal dysfunction </a:t>
            </a:r>
          </a:p>
          <a:p>
            <a:pPr>
              <a:buFont typeface="Arial" panose="020B0604020202020204" pitchFamily="34" charset="0"/>
              <a:buChar char="•"/>
            </a:pPr>
            <a:r>
              <a:rPr lang="en-US" sz="2400" dirty="0">
                <a:solidFill>
                  <a:schemeClr val="tx1"/>
                </a:solidFill>
                <a:sym typeface="Wingdings" panose="05000000000000000000" pitchFamily="2" charset="2"/>
              </a:rPr>
              <a:t>Cranial nerve involvement  ( facial </a:t>
            </a:r>
            <a:r>
              <a:rPr lang="en-US" sz="2400" dirty="0" err="1">
                <a:solidFill>
                  <a:schemeClr val="tx1"/>
                </a:solidFill>
                <a:sym typeface="Wingdings" panose="05000000000000000000" pitchFamily="2" charset="2"/>
              </a:rPr>
              <a:t>diplagia</a:t>
            </a:r>
            <a:r>
              <a:rPr lang="en-US" sz="2400" dirty="0">
                <a:solidFill>
                  <a:schemeClr val="tx1"/>
                </a:solidFill>
                <a:sym typeface="Wingdings" panose="05000000000000000000" pitchFamily="2" charset="2"/>
              </a:rPr>
              <a:t> , glossopharyngeal and vagal paralysis ) (</a:t>
            </a:r>
            <a:r>
              <a:rPr lang="en-US" sz="2000" dirty="0">
                <a:solidFill>
                  <a:srgbClr val="FF0000"/>
                </a:solidFill>
              </a:rPr>
              <a:t>drooling</a:t>
            </a:r>
            <a:r>
              <a:rPr lang="en-US" sz="2000" dirty="0"/>
              <a:t> , </a:t>
            </a:r>
            <a:r>
              <a:rPr lang="en-US" sz="2000" dirty="0">
                <a:solidFill>
                  <a:srgbClr val="FF0000"/>
                </a:solidFill>
              </a:rPr>
              <a:t>dysphagia</a:t>
            </a:r>
            <a:r>
              <a:rPr lang="en-US" sz="2000" dirty="0"/>
              <a:t> (and </a:t>
            </a:r>
            <a:r>
              <a:rPr lang="en-US" sz="2000" dirty="0">
                <a:solidFill>
                  <a:srgbClr val="FF0000"/>
                </a:solidFill>
              </a:rPr>
              <a:t>nasal</a:t>
            </a:r>
            <a:r>
              <a:rPr lang="en-US" sz="2000" dirty="0"/>
              <a:t> </a:t>
            </a:r>
            <a:r>
              <a:rPr lang="en-US" sz="2000" dirty="0">
                <a:solidFill>
                  <a:srgbClr val="FF0000"/>
                </a:solidFill>
              </a:rPr>
              <a:t>regurgitation</a:t>
            </a:r>
            <a:r>
              <a:rPr lang="en-US" sz="2000" dirty="0"/>
              <a:t>) and </a:t>
            </a:r>
            <a:r>
              <a:rPr lang="en-US" sz="2000" dirty="0">
                <a:solidFill>
                  <a:srgbClr val="FF0000"/>
                </a:solidFill>
              </a:rPr>
              <a:t>slurred</a:t>
            </a:r>
            <a:r>
              <a:rPr lang="en-US" sz="2000" dirty="0"/>
              <a:t> </a:t>
            </a:r>
            <a:r>
              <a:rPr lang="en-US" sz="2000" dirty="0">
                <a:solidFill>
                  <a:srgbClr val="FF0000"/>
                </a:solidFill>
              </a:rPr>
              <a:t>speech</a:t>
            </a:r>
            <a:r>
              <a:rPr lang="en-US" sz="2000" dirty="0"/>
              <a:t>. </a:t>
            </a:r>
            <a:endParaRPr lang="ar-JO" sz="2000" dirty="0"/>
          </a:p>
          <a:p>
            <a:pPr marL="0" indent="0">
              <a:buNone/>
            </a:pPr>
            <a:endParaRPr lang="en-US" dirty="0"/>
          </a:p>
        </p:txBody>
      </p:sp>
    </p:spTree>
    <p:extLst>
      <p:ext uri="{BB962C8B-B14F-4D97-AF65-F5344CB8AC3E}">
        <p14:creationId xmlns="" xmlns:p14="http://schemas.microsoft.com/office/powerpoint/2010/main" val="2210620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عنصر نائب لرقم الشريحة 3">
            <a:extLst>
              <a:ext uri="{FF2B5EF4-FFF2-40B4-BE49-F238E27FC236}">
                <a16:creationId xmlns="" xmlns:a16="http://schemas.microsoft.com/office/drawing/2014/main" id="{E96E1069-98A4-4C77-A39B-8E4DC6120EE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606C87-B286-471F-B8C4-63ED7C99D6A5}" type="slidenum">
              <a:rPr lang="ar-SA" altLang="ru-RU">
                <a:solidFill>
                  <a:srgbClr val="898989"/>
                </a:solidFill>
              </a:rPr>
              <a:pPr/>
              <a:t>74</a:t>
            </a:fld>
            <a:endParaRPr lang="en-US" altLang="ru-RU">
              <a:solidFill>
                <a:srgbClr val="898989"/>
              </a:solidFill>
            </a:endParaRPr>
          </a:p>
        </p:txBody>
      </p:sp>
      <p:sp>
        <p:nvSpPr>
          <p:cNvPr id="56322" name="Title 1">
            <a:extLst>
              <a:ext uri="{FF2B5EF4-FFF2-40B4-BE49-F238E27FC236}">
                <a16:creationId xmlns="" xmlns:a16="http://schemas.microsoft.com/office/drawing/2014/main" id="{C0F40131-33DC-4C20-9C2D-C90C19C8B129}"/>
              </a:ext>
            </a:extLst>
          </p:cNvPr>
          <p:cNvSpPr>
            <a:spLocks noGrp="1"/>
          </p:cNvSpPr>
          <p:nvPr>
            <p:ph type="title" idx="4294967295"/>
          </p:nvPr>
        </p:nvSpPr>
        <p:spPr>
          <a:xfrm>
            <a:off x="72571" y="0"/>
            <a:ext cx="8229600" cy="1143000"/>
          </a:xfrm>
        </p:spPr>
        <p:txBody>
          <a:bodyPr rtlCol="1">
            <a:normAutofit/>
          </a:bodyPr>
          <a:lstStyle/>
          <a:p>
            <a:pPr>
              <a:defRPr/>
            </a:pPr>
            <a:r>
              <a:rPr lang="en-US" dirty="0"/>
              <a:t>Clinical course</a:t>
            </a:r>
            <a:endParaRPr lang="ar-SA" dirty="0"/>
          </a:p>
        </p:txBody>
      </p:sp>
      <p:sp>
        <p:nvSpPr>
          <p:cNvPr id="68612" name="Content Placeholder 2">
            <a:extLst>
              <a:ext uri="{FF2B5EF4-FFF2-40B4-BE49-F238E27FC236}">
                <a16:creationId xmlns="" xmlns:a16="http://schemas.microsoft.com/office/drawing/2014/main" id="{3E42124C-0E33-4FFC-8625-6F5C8746CE1F}"/>
              </a:ext>
            </a:extLst>
          </p:cNvPr>
          <p:cNvSpPr>
            <a:spLocks noGrp="1"/>
          </p:cNvSpPr>
          <p:nvPr>
            <p:ph idx="4294967295"/>
          </p:nvPr>
        </p:nvSpPr>
        <p:spPr>
          <a:xfrm>
            <a:off x="137886" y="571500"/>
            <a:ext cx="11495314" cy="6286500"/>
          </a:xfrm>
        </p:spPr>
        <p:txBody>
          <a:bodyPr>
            <a:normAutofit/>
          </a:bodyPr>
          <a:lstStyle/>
          <a:p>
            <a:pPr algn="l" rtl="0" eaLnBrk="1" hangingPunct="1">
              <a:buFontTx/>
              <a:buChar char="•"/>
            </a:pPr>
            <a:r>
              <a:rPr lang="en-US" altLang="ru-RU" sz="2000" dirty="0">
                <a:cs typeface="Arial" panose="020B0604020202020204" pitchFamily="34" charset="0"/>
              </a:rPr>
              <a:t>Usually benign.</a:t>
            </a:r>
          </a:p>
          <a:p>
            <a:pPr algn="l" rtl="0" eaLnBrk="1" hangingPunct="1">
              <a:buFontTx/>
              <a:buChar char="•"/>
            </a:pPr>
            <a:r>
              <a:rPr lang="en-US" altLang="ru-RU" sz="2000" dirty="0">
                <a:cs typeface="Arial" panose="020B0604020202020204" pitchFamily="34" charset="0"/>
              </a:rPr>
              <a:t>Spontaneous recovery begins within 2-3wks.</a:t>
            </a:r>
          </a:p>
          <a:p>
            <a:pPr algn="l" rtl="0" eaLnBrk="1" hangingPunct="1">
              <a:buFontTx/>
              <a:buChar char="•"/>
            </a:pPr>
            <a:r>
              <a:rPr lang="en-US" altLang="ru-RU" sz="2000" dirty="0">
                <a:cs typeface="Arial" panose="020B0604020202020204" pitchFamily="34" charset="0"/>
              </a:rPr>
              <a:t>Most pts. Regain full muscular strength, but some may have residual weakness.</a:t>
            </a:r>
          </a:p>
          <a:p>
            <a:pPr algn="l" rtl="0" eaLnBrk="1" hangingPunct="1">
              <a:buFontTx/>
              <a:buChar char="•"/>
            </a:pPr>
            <a:r>
              <a:rPr lang="en-US" altLang="ru-RU" sz="2000" dirty="0">
                <a:cs typeface="Arial" panose="020B0604020202020204" pitchFamily="34" charset="0"/>
              </a:rPr>
              <a:t>Tendon reflexes are last to recover.</a:t>
            </a:r>
          </a:p>
          <a:p>
            <a:pPr algn="l" rtl="0" eaLnBrk="1" hangingPunct="1">
              <a:buFontTx/>
              <a:buChar char="•"/>
            </a:pPr>
            <a:r>
              <a:rPr lang="en-US" altLang="ru-RU" sz="2000" dirty="0">
                <a:cs typeface="Arial" panose="020B0604020202020204" pitchFamily="34" charset="0"/>
              </a:rPr>
              <a:t>Improvement of weakness progresses for bulbar function downward</a:t>
            </a:r>
            <a:r>
              <a:rPr lang="en-US" altLang="ru-RU" sz="2000" dirty="0" smtClean="0">
                <a:cs typeface="Arial" panose="020B0604020202020204" pitchFamily="34" charset="0"/>
              </a:rPr>
              <a:t>.</a:t>
            </a:r>
          </a:p>
          <a:p>
            <a:pPr>
              <a:buFontTx/>
              <a:buChar char="•"/>
            </a:pPr>
            <a:r>
              <a:rPr lang="en-US" altLang="ru-RU" sz="1900" dirty="0" smtClean="0">
                <a:latin typeface="+mj-lt"/>
                <a:cs typeface="Arial" panose="020B0604020202020204" pitchFamily="34" charset="0"/>
              </a:rPr>
              <a:t>7</a:t>
            </a:r>
            <a:r>
              <a:rPr lang="en-US" altLang="ru-RU" sz="1900" dirty="0">
                <a:latin typeface="+mj-lt"/>
                <a:cs typeface="Arial" panose="020B0604020202020204" pitchFamily="34" charset="0"/>
              </a:rPr>
              <a:t>% of children with GBS may have relapse.</a:t>
            </a:r>
          </a:p>
          <a:p>
            <a:pPr>
              <a:buFontTx/>
              <a:buChar char="•"/>
            </a:pPr>
            <a:r>
              <a:rPr lang="en-US" altLang="ru-RU" sz="1900" dirty="0">
                <a:latin typeface="+mj-lt"/>
                <a:cs typeface="Arial" panose="020B0604020202020204" pitchFamily="34" charset="0"/>
              </a:rPr>
              <a:t>Chronic form (variants)of GBS may be present in some pts. called:</a:t>
            </a:r>
          </a:p>
          <a:p>
            <a:pPr marL="682625" lvl="1" indent="-342900">
              <a:buFont typeface="Wingdings" panose="05000000000000000000" pitchFamily="2" charset="2"/>
              <a:buChar char="v"/>
            </a:pPr>
            <a:r>
              <a:rPr lang="en-US" altLang="ru-RU" sz="1900" dirty="0">
                <a:latin typeface="+mj-lt"/>
                <a:cs typeface="Arial" panose="020B0604020202020204" pitchFamily="34" charset="0"/>
              </a:rPr>
              <a:t>Chronic Relapsing </a:t>
            </a:r>
            <a:r>
              <a:rPr lang="en-US" altLang="ru-RU" sz="1900" dirty="0" err="1">
                <a:latin typeface="+mj-lt"/>
                <a:cs typeface="Arial" panose="020B0604020202020204" pitchFamily="34" charset="0"/>
              </a:rPr>
              <a:t>Polyradiculopathy</a:t>
            </a:r>
            <a:r>
              <a:rPr lang="en-US" altLang="ru-RU" sz="1900" dirty="0">
                <a:latin typeface="+mj-lt"/>
                <a:cs typeface="Arial" panose="020B0604020202020204" pitchFamily="34" charset="0"/>
              </a:rPr>
              <a:t> OR</a:t>
            </a:r>
          </a:p>
          <a:p>
            <a:pPr marL="682625" lvl="1" indent="-342900">
              <a:buFont typeface="Wingdings" panose="05000000000000000000" pitchFamily="2" charset="2"/>
              <a:buChar char="v"/>
            </a:pPr>
            <a:r>
              <a:rPr lang="en-US" altLang="ru-RU" sz="1900" dirty="0">
                <a:latin typeface="+mj-lt"/>
                <a:cs typeface="Arial" panose="020B0604020202020204" pitchFamily="34" charset="0"/>
              </a:rPr>
              <a:t>Chronic Inflammatory demyelinating </a:t>
            </a:r>
            <a:r>
              <a:rPr lang="en-US" altLang="ru-RU" sz="1900" dirty="0" err="1">
                <a:latin typeface="+mj-lt"/>
                <a:cs typeface="Arial" panose="020B0604020202020204" pitchFamily="34" charset="0"/>
              </a:rPr>
              <a:t>polyradiculopathy</a:t>
            </a:r>
            <a:r>
              <a:rPr lang="en-US" altLang="ru-RU" sz="1900" dirty="0">
                <a:latin typeface="+mj-lt"/>
                <a:cs typeface="Arial" panose="020B0604020202020204" pitchFamily="34" charset="0"/>
              </a:rPr>
              <a:t> OR</a:t>
            </a:r>
          </a:p>
          <a:p>
            <a:pPr marL="682625" lvl="1" indent="-342900">
              <a:buFont typeface="Wingdings" panose="05000000000000000000" pitchFamily="2" charset="2"/>
              <a:buChar char="v"/>
            </a:pPr>
            <a:r>
              <a:rPr lang="en-US" altLang="ru-RU" sz="1900" dirty="0">
                <a:latin typeface="+mj-lt"/>
                <a:cs typeface="Arial" panose="020B0604020202020204" pitchFamily="34" charset="0"/>
              </a:rPr>
              <a:t>Chronic unremitting </a:t>
            </a:r>
            <a:r>
              <a:rPr lang="en-US" altLang="ru-RU" sz="1900" dirty="0" err="1" smtClean="0">
                <a:latin typeface="+mj-lt"/>
                <a:cs typeface="Arial" panose="020B0604020202020204" pitchFamily="34" charset="0"/>
              </a:rPr>
              <a:t>polyradiculopathy</a:t>
            </a:r>
            <a:endParaRPr lang="en-US" altLang="ru-RU" sz="1900" dirty="0">
              <a:latin typeface="+mj-lt"/>
              <a:cs typeface="Arial" panose="020B0604020202020204" pitchFamily="34" charset="0"/>
            </a:endParaRPr>
          </a:p>
          <a:p>
            <a:pPr marL="339725" lvl="1" indent="0">
              <a:buNone/>
            </a:pPr>
            <a:r>
              <a:rPr lang="en-US" altLang="ru-RU" sz="2000" dirty="0" smtClean="0">
                <a:cs typeface="Arial" panose="020B0604020202020204" pitchFamily="34" charset="0"/>
              </a:rPr>
              <a:t>Death </a:t>
            </a:r>
            <a:r>
              <a:rPr lang="en-US" altLang="ru-RU" sz="2000" dirty="0">
                <a:cs typeface="Arial" panose="020B0604020202020204" pitchFamily="34" charset="0"/>
              </a:rPr>
              <a:t>may occur if recognized late</a:t>
            </a:r>
          </a:p>
          <a:p>
            <a:pPr marL="457200" lvl="1" indent="0">
              <a:buNone/>
            </a:pPr>
            <a:endParaRPr lang="ar-SA" altLang="ru-RU" sz="2000" dirty="0"/>
          </a:p>
          <a:p>
            <a:pPr algn="l" rtl="0" eaLnBrk="1" hangingPunct="1">
              <a:buFontTx/>
              <a:buChar char="•"/>
            </a:pPr>
            <a:endParaRPr lang="ar-SA" altLang="ru-RU" sz="2000" dirty="0"/>
          </a:p>
        </p:txBody>
      </p:sp>
    </p:spTree>
    <p:extLst>
      <p:ext uri="{BB962C8B-B14F-4D97-AF65-F5344CB8AC3E}">
        <p14:creationId xmlns="" xmlns:p14="http://schemas.microsoft.com/office/powerpoint/2010/main" val="17716031"/>
      </p:ext>
    </p:extLst>
  </p:cSld>
  <p:clrMapOvr>
    <a:masterClrMapping/>
  </p:clrMapOvr>
  <p:transition spd="slow">
    <p:comb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77" y="0"/>
            <a:ext cx="8596668" cy="1320800"/>
          </a:xfrm>
        </p:spPr>
        <p:txBody>
          <a:bodyPr/>
          <a:lstStyle/>
          <a:p>
            <a:r>
              <a:rPr lang="en-US" dirty="0" smtClean="0"/>
              <a:t>Variants or sub types </a:t>
            </a:r>
            <a:endParaRPr lang="en-US" dirty="0"/>
          </a:p>
        </p:txBody>
      </p:sp>
      <p:sp>
        <p:nvSpPr>
          <p:cNvPr id="3" name="Content Placeholder 2"/>
          <p:cNvSpPr>
            <a:spLocks noGrp="1"/>
          </p:cNvSpPr>
          <p:nvPr>
            <p:ph idx="1"/>
          </p:nvPr>
        </p:nvSpPr>
        <p:spPr>
          <a:xfrm>
            <a:off x="372534" y="868818"/>
            <a:ext cx="11057467" cy="5865811"/>
          </a:xfrm>
        </p:spPr>
        <p:txBody>
          <a:bodyPr>
            <a:normAutofit lnSpcReduction="10000"/>
          </a:bodyPr>
          <a:lstStyle/>
          <a:p>
            <a:pPr marL="457200" indent="-457200">
              <a:buFont typeface="+mj-lt"/>
              <a:buAutoNum type="arabicPeriod"/>
            </a:pPr>
            <a:r>
              <a:rPr lang="en-US" altLang="ru-RU" sz="2800" dirty="0">
                <a:solidFill>
                  <a:schemeClr val="tx1"/>
                </a:solidFill>
                <a:cs typeface="Arial" panose="020B0604020202020204" pitchFamily="34" charset="0"/>
              </a:rPr>
              <a:t>Miller-Fisher syndrome(~5% of GBS</a:t>
            </a:r>
            <a:r>
              <a:rPr lang="en-US" altLang="ru-RU" sz="2800" dirty="0" smtClean="0">
                <a:solidFill>
                  <a:schemeClr val="tx1"/>
                </a:solidFill>
                <a:cs typeface="Arial" panose="020B0604020202020204" pitchFamily="34" charset="0"/>
              </a:rPr>
              <a:t>)</a:t>
            </a:r>
          </a:p>
          <a:p>
            <a:pPr lvl="2">
              <a:lnSpc>
                <a:spcPct val="90000"/>
              </a:lnSpc>
            </a:pPr>
            <a:r>
              <a:rPr lang="en-US" altLang="ru-RU" sz="1800" b="1" dirty="0">
                <a:cs typeface="Arial" panose="020B0604020202020204" pitchFamily="34" charset="0"/>
              </a:rPr>
              <a:t>Acute </a:t>
            </a:r>
            <a:r>
              <a:rPr lang="en-US" altLang="ru-RU" sz="1800" b="1" dirty="0" err="1" smtClean="0">
                <a:cs typeface="Arial" panose="020B0604020202020204" pitchFamily="34" charset="0"/>
              </a:rPr>
              <a:t>ophthalmoplegia</a:t>
            </a:r>
            <a:r>
              <a:rPr lang="en-US" altLang="ru-RU" sz="1800" b="1" dirty="0" smtClean="0">
                <a:cs typeface="Arial" panose="020B0604020202020204" pitchFamily="34" charset="0"/>
              </a:rPr>
              <a:t> (Papilledema, pupillary paralysis ) </a:t>
            </a:r>
            <a:endParaRPr lang="en-US" altLang="ru-RU" sz="1800" b="1" dirty="0">
              <a:cs typeface="Arial" panose="020B0604020202020204" pitchFamily="34" charset="0"/>
            </a:endParaRPr>
          </a:p>
          <a:p>
            <a:pPr lvl="2">
              <a:lnSpc>
                <a:spcPct val="90000"/>
              </a:lnSpc>
            </a:pPr>
            <a:r>
              <a:rPr lang="en-US" altLang="ru-RU" sz="1800" b="1" dirty="0" err="1">
                <a:cs typeface="Arial" panose="020B0604020202020204" pitchFamily="34" charset="0"/>
              </a:rPr>
              <a:t>Areflexia</a:t>
            </a:r>
            <a:r>
              <a:rPr lang="en-US" altLang="ru-RU" sz="1800" b="1" dirty="0">
                <a:cs typeface="Arial" panose="020B0604020202020204" pitchFamily="34" charset="0"/>
              </a:rPr>
              <a:t>, w/o </a:t>
            </a:r>
            <a:r>
              <a:rPr lang="en-US" altLang="ru-RU" sz="1800" b="1" dirty="0" smtClean="0">
                <a:cs typeface="Arial" panose="020B0604020202020204" pitchFamily="34" charset="0"/>
              </a:rPr>
              <a:t>weakness</a:t>
            </a:r>
          </a:p>
          <a:p>
            <a:pPr lvl="2">
              <a:lnSpc>
                <a:spcPct val="90000"/>
              </a:lnSpc>
            </a:pPr>
            <a:r>
              <a:rPr lang="en-US" altLang="ru-RU" sz="1800" b="1" dirty="0">
                <a:cs typeface="Arial" panose="020B0604020202020204" pitchFamily="34" charset="0"/>
              </a:rPr>
              <a:t> A</a:t>
            </a:r>
            <a:r>
              <a:rPr lang="en-US" altLang="ru-RU" sz="1800" b="1" dirty="0" smtClean="0">
                <a:cs typeface="Arial" panose="020B0604020202020204" pitchFamily="34" charset="0"/>
              </a:rPr>
              <a:t>taxia </a:t>
            </a:r>
            <a:endParaRPr lang="en-US" altLang="ru-RU" sz="1800" b="1" dirty="0">
              <a:cs typeface="Arial" panose="020B0604020202020204" pitchFamily="34" charset="0"/>
            </a:endParaRPr>
          </a:p>
          <a:p>
            <a:pPr lvl="2">
              <a:lnSpc>
                <a:spcPct val="90000"/>
              </a:lnSpc>
            </a:pPr>
            <a:r>
              <a:rPr lang="en-US" altLang="ru-RU" sz="1800" b="1" dirty="0" smtClean="0">
                <a:cs typeface="Arial" panose="020B0604020202020204" pitchFamily="34" charset="0"/>
              </a:rPr>
              <a:t>+</a:t>
            </a:r>
            <a:r>
              <a:rPr lang="en-US" altLang="ru-RU" sz="1800" b="1" dirty="0" err="1">
                <a:cs typeface="Arial" panose="020B0604020202020204" pitchFamily="34" charset="0"/>
              </a:rPr>
              <a:t>ve</a:t>
            </a:r>
            <a:r>
              <a:rPr lang="en-US" altLang="ru-RU" sz="1800" b="1" dirty="0">
                <a:cs typeface="Arial" panose="020B0604020202020204" pitchFamily="34" charset="0"/>
              </a:rPr>
              <a:t> anti-GQ1b </a:t>
            </a:r>
            <a:r>
              <a:rPr lang="en-US" altLang="ru-RU" sz="1800" b="1" dirty="0" smtClean="0">
                <a:cs typeface="Arial" panose="020B0604020202020204" pitchFamily="34" charset="0"/>
              </a:rPr>
              <a:t>Ab</a:t>
            </a:r>
            <a:endParaRPr lang="en-US" altLang="ru-RU" sz="2800" dirty="0">
              <a:solidFill>
                <a:schemeClr val="tx1"/>
              </a:solidFill>
              <a:cs typeface="Arial" panose="020B0604020202020204" pitchFamily="34" charset="0"/>
            </a:endParaRPr>
          </a:p>
          <a:p>
            <a:pPr marL="457200" indent="-457200">
              <a:buFont typeface="+mj-lt"/>
              <a:buAutoNum type="arabicPeriod"/>
            </a:pPr>
            <a:r>
              <a:rPr lang="en-US" sz="2800" dirty="0" smtClean="0">
                <a:solidFill>
                  <a:schemeClr val="tx1"/>
                </a:solidFill>
              </a:rPr>
              <a:t>Acute </a:t>
            </a:r>
            <a:r>
              <a:rPr lang="en-US" sz="2800" dirty="0">
                <a:solidFill>
                  <a:schemeClr val="tx1"/>
                </a:solidFill>
              </a:rPr>
              <a:t>inflammatory demyelinating polyneuropathy (AIDP)</a:t>
            </a:r>
          </a:p>
          <a:p>
            <a:pPr marL="457200" indent="-457200">
              <a:buFont typeface="+mj-lt"/>
              <a:buAutoNum type="arabicPeriod"/>
            </a:pPr>
            <a:r>
              <a:rPr lang="en-US" sz="2800" dirty="0" smtClean="0">
                <a:solidFill>
                  <a:schemeClr val="tx1"/>
                </a:solidFill>
              </a:rPr>
              <a:t>Acute </a:t>
            </a:r>
            <a:r>
              <a:rPr lang="en-US" sz="2800" dirty="0">
                <a:solidFill>
                  <a:schemeClr val="tx1"/>
                </a:solidFill>
              </a:rPr>
              <a:t>motor axonal neuropathy (AMAN</a:t>
            </a:r>
            <a:r>
              <a:rPr lang="en-US" sz="2800" dirty="0" smtClean="0">
                <a:solidFill>
                  <a:schemeClr val="tx1"/>
                </a:solidFill>
              </a:rPr>
              <a:t>)</a:t>
            </a:r>
          </a:p>
          <a:p>
            <a:pPr marL="457200" indent="-457200">
              <a:buFont typeface="+mj-lt"/>
              <a:buAutoNum type="arabicPeriod"/>
            </a:pPr>
            <a:r>
              <a:rPr lang="en-US" sz="2800" dirty="0" smtClean="0">
                <a:solidFill>
                  <a:schemeClr val="tx1"/>
                </a:solidFill>
              </a:rPr>
              <a:t>Acute </a:t>
            </a:r>
            <a:r>
              <a:rPr lang="en-US" sz="2800" dirty="0">
                <a:solidFill>
                  <a:schemeClr val="tx1"/>
                </a:solidFill>
              </a:rPr>
              <a:t>motor sensory axonal neuropathy (AMSAN)</a:t>
            </a:r>
            <a:endParaRPr lang="ar-JO" sz="2800" dirty="0">
              <a:solidFill>
                <a:schemeClr val="tx1"/>
              </a:solidFill>
            </a:endParaRPr>
          </a:p>
          <a:p>
            <a:pPr marL="457200" indent="-457200">
              <a:buFont typeface="+mj-lt"/>
              <a:buAutoNum type="arabicPeriod"/>
            </a:pPr>
            <a:r>
              <a:rPr lang="en-US" altLang="ru-RU" sz="2800" dirty="0" smtClean="0">
                <a:solidFill>
                  <a:schemeClr val="tx1"/>
                </a:solidFill>
                <a:cs typeface="Arial" panose="020B0604020202020204" pitchFamily="34" charset="0"/>
              </a:rPr>
              <a:t>Pure </a:t>
            </a:r>
            <a:r>
              <a:rPr lang="en-US" altLang="ru-RU" sz="2800" dirty="0">
                <a:solidFill>
                  <a:schemeClr val="tx1"/>
                </a:solidFill>
                <a:cs typeface="Arial" panose="020B0604020202020204" pitchFamily="34" charset="0"/>
              </a:rPr>
              <a:t>sensory </a:t>
            </a:r>
            <a:r>
              <a:rPr lang="en-US" altLang="ru-RU" sz="2800" dirty="0" smtClean="0">
                <a:solidFill>
                  <a:schemeClr val="tx1"/>
                </a:solidFill>
                <a:cs typeface="Arial" panose="020B0604020202020204" pitchFamily="34" charset="0"/>
              </a:rPr>
              <a:t>form</a:t>
            </a:r>
          </a:p>
          <a:p>
            <a:pPr marL="457200" indent="-457200">
              <a:buFont typeface="+mj-lt"/>
              <a:buAutoNum type="arabicPeriod"/>
            </a:pPr>
            <a:r>
              <a:rPr lang="en-US" altLang="ru-RU" sz="2800" dirty="0" err="1" smtClean="0">
                <a:solidFill>
                  <a:schemeClr val="tx1"/>
                </a:solidFill>
                <a:cs typeface="Arial" panose="020B0604020202020204" pitchFamily="34" charset="0"/>
              </a:rPr>
              <a:t>Ophthalmoplegia</a:t>
            </a:r>
            <a:r>
              <a:rPr lang="en-US" altLang="ru-RU" sz="2800" dirty="0" smtClean="0">
                <a:solidFill>
                  <a:schemeClr val="tx1"/>
                </a:solidFill>
                <a:cs typeface="Arial" panose="020B0604020202020204" pitchFamily="34" charset="0"/>
              </a:rPr>
              <a:t> </a:t>
            </a:r>
          </a:p>
          <a:p>
            <a:pPr marL="457200" indent="-457200">
              <a:buFont typeface="+mj-lt"/>
              <a:buAutoNum type="arabicPeriod"/>
            </a:pPr>
            <a:r>
              <a:rPr lang="en-US" altLang="ru-RU" sz="2800" dirty="0" smtClean="0">
                <a:solidFill>
                  <a:schemeClr val="tx1"/>
                </a:solidFill>
                <a:cs typeface="Arial" panose="020B0604020202020204" pitchFamily="34" charset="0"/>
              </a:rPr>
              <a:t>Bulbar </a:t>
            </a:r>
            <a:r>
              <a:rPr lang="en-US" altLang="ru-RU" sz="2800" dirty="0">
                <a:solidFill>
                  <a:schemeClr val="tx1"/>
                </a:solidFill>
                <a:cs typeface="Arial" panose="020B0604020202020204" pitchFamily="34" charset="0"/>
              </a:rPr>
              <a:t>and facial GBS (</a:t>
            </a:r>
            <a:r>
              <a:rPr lang="en-US" altLang="ru-RU" sz="2800" dirty="0" err="1">
                <a:solidFill>
                  <a:schemeClr val="tx1"/>
                </a:solidFill>
                <a:cs typeface="Arial" panose="020B0604020202020204" pitchFamily="34" charset="0"/>
              </a:rPr>
              <a:t>a/w</a:t>
            </a:r>
            <a:r>
              <a:rPr lang="en-US" altLang="ru-RU" sz="2800" dirty="0">
                <a:solidFill>
                  <a:schemeClr val="tx1"/>
                </a:solidFill>
                <a:cs typeface="Arial" panose="020B0604020202020204" pitchFamily="34" charset="0"/>
              </a:rPr>
              <a:t> CMV, anti-GM2 </a:t>
            </a:r>
            <a:r>
              <a:rPr lang="en-US" altLang="ru-RU" sz="2800" dirty="0" smtClean="0">
                <a:solidFill>
                  <a:schemeClr val="tx1"/>
                </a:solidFill>
                <a:cs typeface="Arial" panose="020B0604020202020204" pitchFamily="34" charset="0"/>
              </a:rPr>
              <a:t>Ab) </a:t>
            </a:r>
          </a:p>
          <a:p>
            <a:pPr marL="457200" indent="-457200">
              <a:buFont typeface="+mj-lt"/>
              <a:buAutoNum type="arabicPeriod"/>
            </a:pPr>
            <a:r>
              <a:rPr lang="en-US" altLang="ru-RU" sz="2800" dirty="0" smtClean="0">
                <a:solidFill>
                  <a:schemeClr val="tx1"/>
                </a:solidFill>
                <a:cs typeface="Arial" panose="020B0604020202020204" pitchFamily="34" charset="0"/>
              </a:rPr>
              <a:t>Acute </a:t>
            </a:r>
            <a:r>
              <a:rPr lang="en-US" altLang="ru-RU" sz="2800" dirty="0" err="1">
                <a:solidFill>
                  <a:schemeClr val="tx1"/>
                </a:solidFill>
                <a:cs typeface="Arial" panose="020B0604020202020204" pitchFamily="34" charset="0"/>
              </a:rPr>
              <a:t>pandysautonomia</a:t>
            </a:r>
            <a:r>
              <a:rPr lang="en-US" altLang="ru-RU" sz="2800" dirty="0">
                <a:solidFill>
                  <a:schemeClr val="tx1"/>
                </a:solidFill>
                <a:cs typeface="Arial" panose="020B0604020202020204" pitchFamily="34" charset="0"/>
              </a:rPr>
              <a:t>.</a:t>
            </a:r>
          </a:p>
          <a:p>
            <a:endParaRPr lang="ar-JO" dirty="0">
              <a:solidFill>
                <a:srgbClr val="0070C0"/>
              </a:solidFill>
            </a:endParaRPr>
          </a:p>
          <a:p>
            <a:endParaRPr lang="en-US" dirty="0"/>
          </a:p>
        </p:txBody>
      </p:sp>
    </p:spTree>
    <p:extLst>
      <p:ext uri="{BB962C8B-B14F-4D97-AF65-F5344CB8AC3E}">
        <p14:creationId xmlns="" xmlns:p14="http://schemas.microsoft.com/office/powerpoint/2010/main" val="2429657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عنصر نائب لرقم الشريحة 3">
            <a:extLst>
              <a:ext uri="{FF2B5EF4-FFF2-40B4-BE49-F238E27FC236}">
                <a16:creationId xmlns="" xmlns:a16="http://schemas.microsoft.com/office/drawing/2014/main" id="{EEC5266D-26EE-4B51-8186-B974C36FF91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8A2C163-6113-45FC-AC41-74E71E124A0D}" type="slidenum">
              <a:rPr lang="ar-SA" altLang="ru-RU">
                <a:solidFill>
                  <a:srgbClr val="898989"/>
                </a:solidFill>
              </a:rPr>
              <a:pPr/>
              <a:t>76</a:t>
            </a:fld>
            <a:endParaRPr lang="en-US" altLang="ru-RU">
              <a:solidFill>
                <a:srgbClr val="898989"/>
              </a:solidFill>
            </a:endParaRPr>
          </a:p>
        </p:txBody>
      </p:sp>
      <p:sp>
        <p:nvSpPr>
          <p:cNvPr id="59394" name="Title 1">
            <a:extLst>
              <a:ext uri="{FF2B5EF4-FFF2-40B4-BE49-F238E27FC236}">
                <a16:creationId xmlns="" xmlns:a16="http://schemas.microsoft.com/office/drawing/2014/main" id="{8662DBE8-CC2D-43F2-AA27-05FC12CA2798}"/>
              </a:ext>
            </a:extLst>
          </p:cNvPr>
          <p:cNvSpPr>
            <a:spLocks noGrp="1"/>
          </p:cNvSpPr>
          <p:nvPr>
            <p:ph type="title" idx="4294967295"/>
          </p:nvPr>
        </p:nvSpPr>
        <p:spPr>
          <a:xfrm>
            <a:off x="290286" y="232456"/>
            <a:ext cx="8229600" cy="1143000"/>
          </a:xfrm>
        </p:spPr>
        <p:txBody>
          <a:bodyPr rtlCol="1">
            <a:normAutofit/>
          </a:bodyPr>
          <a:lstStyle/>
          <a:p>
            <a:pPr>
              <a:defRPr/>
            </a:pPr>
            <a:r>
              <a:rPr lang="en-US" dirty="0" smtClean="0"/>
              <a:t>Congenital GBS</a:t>
            </a:r>
            <a:endParaRPr lang="ar-SA" dirty="0"/>
          </a:p>
        </p:txBody>
      </p:sp>
      <p:sp>
        <p:nvSpPr>
          <p:cNvPr id="71684" name="Content Placeholder 2">
            <a:extLst>
              <a:ext uri="{FF2B5EF4-FFF2-40B4-BE49-F238E27FC236}">
                <a16:creationId xmlns="" xmlns:a16="http://schemas.microsoft.com/office/drawing/2014/main" id="{2C5D2471-2CA4-4E61-8866-D4C50FA9DCC2}"/>
              </a:ext>
            </a:extLst>
          </p:cNvPr>
          <p:cNvSpPr>
            <a:spLocks noGrp="1"/>
          </p:cNvSpPr>
          <p:nvPr>
            <p:ph idx="4294967295"/>
          </p:nvPr>
        </p:nvSpPr>
        <p:spPr>
          <a:xfrm>
            <a:off x="361063" y="1515400"/>
            <a:ext cx="8229600" cy="4525962"/>
          </a:xfrm>
        </p:spPr>
        <p:txBody>
          <a:bodyPr/>
          <a:lstStyle/>
          <a:p>
            <a:pPr algn="l" rtl="0" eaLnBrk="1" hangingPunct="1">
              <a:lnSpc>
                <a:spcPct val="90000"/>
              </a:lnSpc>
              <a:buFontTx/>
              <a:buChar char="•"/>
            </a:pPr>
            <a:r>
              <a:rPr lang="en-US" altLang="ru-RU" sz="2400" dirty="0" smtClean="0">
                <a:cs typeface="Arial" panose="020B0604020202020204" pitchFamily="34" charset="0"/>
              </a:rPr>
              <a:t>Rare.</a:t>
            </a:r>
          </a:p>
          <a:p>
            <a:pPr algn="l" rtl="0" eaLnBrk="1" hangingPunct="1">
              <a:lnSpc>
                <a:spcPct val="90000"/>
              </a:lnSpc>
              <a:buFontTx/>
              <a:buChar char="•"/>
            </a:pPr>
            <a:r>
              <a:rPr lang="en-US" altLang="ru-RU" sz="2400" dirty="0" smtClean="0">
                <a:cs typeface="Arial" panose="020B0604020202020204" pitchFamily="34" charset="0"/>
              </a:rPr>
              <a:t>Generalized </a:t>
            </a:r>
            <a:r>
              <a:rPr lang="en-US" altLang="ru-RU" sz="2400" dirty="0" err="1" smtClean="0">
                <a:cs typeface="Arial" panose="020B0604020202020204" pitchFamily="34" charset="0"/>
              </a:rPr>
              <a:t>hypotonia</a:t>
            </a:r>
            <a:r>
              <a:rPr lang="en-US" altLang="ru-RU" sz="2400" dirty="0" smtClean="0">
                <a:cs typeface="Arial" panose="020B0604020202020204" pitchFamily="34" charset="0"/>
              </a:rPr>
              <a:t>, weakness and </a:t>
            </a:r>
            <a:r>
              <a:rPr lang="en-US" altLang="ru-RU" sz="2400" dirty="0" err="1" smtClean="0">
                <a:cs typeface="Arial" panose="020B0604020202020204" pitchFamily="34" charset="0"/>
              </a:rPr>
              <a:t>areflexia</a:t>
            </a:r>
            <a:r>
              <a:rPr lang="en-US" altLang="ru-RU" sz="2400" dirty="0" smtClean="0">
                <a:cs typeface="Arial" panose="020B0604020202020204" pitchFamily="34" charset="0"/>
              </a:rPr>
              <a:t> in neonates.</a:t>
            </a:r>
          </a:p>
          <a:p>
            <a:pPr algn="l" rtl="0" eaLnBrk="1" hangingPunct="1">
              <a:lnSpc>
                <a:spcPct val="90000"/>
              </a:lnSpc>
              <a:buFontTx/>
              <a:buChar char="•"/>
            </a:pPr>
            <a:r>
              <a:rPr lang="en-US" altLang="ru-RU" sz="2400" dirty="0" smtClean="0">
                <a:cs typeface="Arial" panose="020B0604020202020204" pitchFamily="34" charset="0"/>
              </a:rPr>
              <a:t>Full electrophysiological and CSF criteria are met, in the absence of maternal neuromuscular disease.</a:t>
            </a:r>
          </a:p>
          <a:p>
            <a:pPr algn="l" rtl="0" eaLnBrk="1" hangingPunct="1">
              <a:lnSpc>
                <a:spcPct val="90000"/>
              </a:lnSpc>
              <a:buFontTx/>
              <a:buChar char="•"/>
            </a:pPr>
            <a:r>
              <a:rPr lang="en-US" altLang="ru-RU" sz="2400" dirty="0" smtClean="0">
                <a:cs typeface="Arial" panose="020B0604020202020204" pitchFamily="34" charset="0"/>
              </a:rPr>
              <a:t>Gradual improvement over the first few months.</a:t>
            </a:r>
          </a:p>
          <a:p>
            <a:pPr algn="l" rtl="0" eaLnBrk="1" hangingPunct="1">
              <a:lnSpc>
                <a:spcPct val="90000"/>
              </a:lnSpc>
              <a:buFontTx/>
              <a:buChar char="•"/>
            </a:pPr>
            <a:r>
              <a:rPr lang="en-US" altLang="ru-RU" sz="2400" dirty="0" smtClean="0">
                <a:cs typeface="Arial" panose="020B0604020202020204" pitchFamily="34" charset="0"/>
              </a:rPr>
              <a:t>No evidence of residual disease.</a:t>
            </a:r>
            <a:endParaRPr lang="ar-SA" altLang="ru-RU" sz="2400" dirty="0"/>
          </a:p>
        </p:txBody>
      </p:sp>
    </p:spTree>
    <p:extLst>
      <p:ext uri="{BB962C8B-B14F-4D97-AF65-F5344CB8AC3E}">
        <p14:creationId xmlns="" xmlns:p14="http://schemas.microsoft.com/office/powerpoint/2010/main" val="1299602888"/>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عنصر نائب لرقم الشريحة 3">
            <a:extLst>
              <a:ext uri="{FF2B5EF4-FFF2-40B4-BE49-F238E27FC236}">
                <a16:creationId xmlns="" xmlns:a16="http://schemas.microsoft.com/office/drawing/2014/main" id="{6DBB42B2-2FF0-4369-B7C0-21FCA5A801E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8DDD014-BD0A-493C-961C-0894AD7A2E99}" type="slidenum">
              <a:rPr lang="ar-SA" altLang="ru-RU">
                <a:solidFill>
                  <a:srgbClr val="898989"/>
                </a:solidFill>
              </a:rPr>
              <a:pPr/>
              <a:t>77</a:t>
            </a:fld>
            <a:endParaRPr lang="en-US" altLang="ru-RU">
              <a:solidFill>
                <a:srgbClr val="898989"/>
              </a:solidFill>
            </a:endParaRPr>
          </a:p>
        </p:txBody>
      </p:sp>
      <p:sp>
        <p:nvSpPr>
          <p:cNvPr id="60418" name="Title 1">
            <a:extLst>
              <a:ext uri="{FF2B5EF4-FFF2-40B4-BE49-F238E27FC236}">
                <a16:creationId xmlns="" xmlns:a16="http://schemas.microsoft.com/office/drawing/2014/main" id="{4A253184-C4F1-4427-B4B7-693E33F425FE}"/>
              </a:ext>
            </a:extLst>
          </p:cNvPr>
          <p:cNvSpPr>
            <a:spLocks noGrp="1"/>
          </p:cNvSpPr>
          <p:nvPr>
            <p:ph type="title" idx="4294967295"/>
          </p:nvPr>
        </p:nvSpPr>
        <p:spPr>
          <a:xfrm>
            <a:off x="174170" y="86614"/>
            <a:ext cx="8229600" cy="1143000"/>
          </a:xfrm>
        </p:spPr>
        <p:txBody>
          <a:bodyPr rtlCol="1">
            <a:normAutofit/>
          </a:bodyPr>
          <a:lstStyle/>
          <a:p>
            <a:pPr>
              <a:defRPr/>
            </a:pPr>
            <a:r>
              <a:rPr lang="en-US" dirty="0"/>
              <a:t>Investigations</a:t>
            </a:r>
            <a:endParaRPr lang="ar-SA" baseline="-25000" dirty="0"/>
          </a:p>
        </p:txBody>
      </p:sp>
      <p:sp>
        <p:nvSpPr>
          <p:cNvPr id="72708" name="Content Placeholder 2">
            <a:extLst>
              <a:ext uri="{FF2B5EF4-FFF2-40B4-BE49-F238E27FC236}">
                <a16:creationId xmlns="" xmlns:a16="http://schemas.microsoft.com/office/drawing/2014/main" id="{ECCA3C18-67BB-4729-A6D0-9AE86C97280A}"/>
              </a:ext>
            </a:extLst>
          </p:cNvPr>
          <p:cNvSpPr>
            <a:spLocks noGrp="1"/>
          </p:cNvSpPr>
          <p:nvPr>
            <p:ph idx="4294967295"/>
          </p:nvPr>
        </p:nvSpPr>
        <p:spPr>
          <a:xfrm>
            <a:off x="174171" y="806450"/>
            <a:ext cx="10682516" cy="5666921"/>
          </a:xfrm>
        </p:spPr>
        <p:txBody>
          <a:bodyPr>
            <a:normAutofit lnSpcReduction="10000"/>
          </a:bodyPr>
          <a:lstStyle/>
          <a:p>
            <a:pPr marL="0" indent="0">
              <a:buNone/>
            </a:pPr>
            <a:r>
              <a:rPr lang="en-US" altLang="ru-RU" sz="2400" dirty="0" smtClean="0">
                <a:cs typeface="Arial" panose="020B0604020202020204" pitchFamily="34" charset="0"/>
              </a:rPr>
              <a:t>1.Lumber puncture </a:t>
            </a:r>
            <a:r>
              <a:rPr lang="en-US" altLang="ru-RU" sz="2400" dirty="0" smtClean="0">
                <a:cs typeface="Arial" panose="020B0604020202020204" pitchFamily="34" charset="0"/>
                <a:sym typeface="Wingdings" panose="05000000000000000000" pitchFamily="2" charset="2"/>
              </a:rPr>
              <a:t> </a:t>
            </a:r>
            <a:r>
              <a:rPr lang="en-US" altLang="ru-RU" sz="2400" dirty="0" smtClean="0">
                <a:cs typeface="Arial" panose="020B0604020202020204" pitchFamily="34" charset="0"/>
              </a:rPr>
              <a:t>CSF </a:t>
            </a:r>
            <a:r>
              <a:rPr lang="en-US" altLang="ru-RU" sz="2400" dirty="0">
                <a:cs typeface="Arial" panose="020B0604020202020204" pitchFamily="34" charset="0"/>
              </a:rPr>
              <a:t>findings :</a:t>
            </a:r>
          </a:p>
          <a:p>
            <a:pPr lvl="1" algn="l" rtl="0" eaLnBrk="1" hangingPunct="1">
              <a:buFontTx/>
              <a:buChar char="•"/>
            </a:pPr>
            <a:r>
              <a:rPr lang="en-US" altLang="ru-RU" sz="2000" dirty="0">
                <a:cs typeface="Arial" panose="020B0604020202020204" pitchFamily="34" charset="0"/>
              </a:rPr>
              <a:t>Protein is </a:t>
            </a:r>
            <a:r>
              <a:rPr lang="en-US" altLang="ru-RU" sz="2000" dirty="0">
                <a:solidFill>
                  <a:srgbClr val="FF0000"/>
                </a:solidFill>
                <a:cs typeface="Arial" panose="020B0604020202020204" pitchFamily="34" charset="0"/>
              </a:rPr>
              <a:t>elevated &gt;2x </a:t>
            </a:r>
            <a:r>
              <a:rPr lang="en-US" altLang="ru-RU" sz="2000" dirty="0">
                <a:cs typeface="Arial" panose="020B0604020202020204" pitchFamily="34" charset="0"/>
              </a:rPr>
              <a:t>the upper limit(100-1000 mg/</a:t>
            </a:r>
            <a:r>
              <a:rPr lang="en-US" altLang="ru-RU" sz="2000" dirty="0" err="1">
                <a:cs typeface="Arial" panose="020B0604020202020204" pitchFamily="34" charset="0"/>
              </a:rPr>
              <a:t>dL</a:t>
            </a:r>
            <a:r>
              <a:rPr lang="en-US" altLang="ru-RU" sz="2000" dirty="0">
                <a:cs typeface="Arial" panose="020B0604020202020204" pitchFamily="34" charset="0"/>
              </a:rPr>
              <a:t>)</a:t>
            </a:r>
          </a:p>
          <a:p>
            <a:pPr lvl="1" algn="l" rtl="0" eaLnBrk="1" hangingPunct="1">
              <a:buFontTx/>
              <a:buChar char="•"/>
            </a:pPr>
            <a:r>
              <a:rPr lang="en-US" altLang="ru-RU" sz="2000" dirty="0">
                <a:cs typeface="Arial" panose="020B0604020202020204" pitchFamily="34" charset="0"/>
              </a:rPr>
              <a:t>&lt;</a:t>
            </a:r>
            <a:r>
              <a:rPr lang="en-US" altLang="ru-RU" sz="2000" dirty="0">
                <a:solidFill>
                  <a:srgbClr val="FF0000"/>
                </a:solidFill>
                <a:cs typeface="Arial" panose="020B0604020202020204" pitchFamily="34" charset="0"/>
              </a:rPr>
              <a:t>10 WBC/mm</a:t>
            </a:r>
            <a:r>
              <a:rPr lang="en-US" altLang="ru-RU" sz="2000" baseline="30000" dirty="0">
                <a:solidFill>
                  <a:srgbClr val="FF0000"/>
                </a:solidFill>
                <a:cs typeface="Arial" panose="020B0604020202020204" pitchFamily="34" charset="0"/>
              </a:rPr>
              <a:t>3</a:t>
            </a:r>
          </a:p>
          <a:p>
            <a:pPr lvl="1" algn="l" rtl="0" eaLnBrk="1" hangingPunct="1">
              <a:buFontTx/>
              <a:buChar char="•"/>
            </a:pPr>
            <a:r>
              <a:rPr lang="en-US" altLang="ru-RU" sz="2000" dirty="0">
                <a:cs typeface="Arial" panose="020B0604020202020204" pitchFamily="34" charset="0"/>
              </a:rPr>
              <a:t>Glucose is </a:t>
            </a:r>
            <a:r>
              <a:rPr lang="en-US" altLang="ru-RU" sz="2000" dirty="0">
                <a:solidFill>
                  <a:srgbClr val="FF0000"/>
                </a:solidFill>
                <a:cs typeface="Arial" panose="020B0604020202020204" pitchFamily="34" charset="0"/>
              </a:rPr>
              <a:t>normal</a:t>
            </a:r>
          </a:p>
          <a:p>
            <a:pPr lvl="1" algn="l" rtl="0" eaLnBrk="1" hangingPunct="1">
              <a:buFontTx/>
              <a:buChar char="•"/>
            </a:pPr>
            <a:r>
              <a:rPr lang="en-US" altLang="ru-RU" sz="2000" dirty="0">
                <a:cs typeface="Arial" panose="020B0604020202020204" pitchFamily="34" charset="0"/>
              </a:rPr>
              <a:t>Culture is </a:t>
            </a:r>
            <a:r>
              <a:rPr lang="en-US" altLang="ru-RU" sz="2000" dirty="0">
                <a:solidFill>
                  <a:srgbClr val="FF0000"/>
                </a:solidFill>
                <a:cs typeface="Arial" panose="020B0604020202020204" pitchFamily="34" charset="0"/>
              </a:rPr>
              <a:t>negative</a:t>
            </a:r>
          </a:p>
          <a:p>
            <a:pPr marL="0" indent="0">
              <a:buNone/>
            </a:pPr>
            <a:r>
              <a:rPr lang="en-US" altLang="ru-RU" sz="2400" dirty="0">
                <a:cs typeface="Arial" panose="020B0604020202020204" pitchFamily="34" charset="0"/>
              </a:rPr>
              <a:t>2.Motor nerve conduction is </a:t>
            </a:r>
            <a:r>
              <a:rPr lang="en-US" altLang="ru-RU" sz="2400" dirty="0">
                <a:solidFill>
                  <a:srgbClr val="FF0000"/>
                </a:solidFill>
                <a:cs typeface="Arial" panose="020B0604020202020204" pitchFamily="34" charset="0"/>
              </a:rPr>
              <a:t>severely reduced</a:t>
            </a:r>
            <a:r>
              <a:rPr lang="en-US" altLang="ru-RU" sz="2400" dirty="0">
                <a:solidFill>
                  <a:srgbClr val="0070C0"/>
                </a:solidFill>
                <a:cs typeface="Arial" panose="020B0604020202020204" pitchFamily="34" charset="0"/>
              </a:rPr>
              <a:t> </a:t>
            </a:r>
            <a:r>
              <a:rPr lang="en-US" altLang="ru-RU" sz="2400" dirty="0">
                <a:cs typeface="Arial" panose="020B0604020202020204" pitchFamily="34" charset="0"/>
              </a:rPr>
              <a:t>(EMG studies).</a:t>
            </a:r>
          </a:p>
          <a:p>
            <a:pPr marL="0" indent="0">
              <a:buNone/>
            </a:pPr>
            <a:r>
              <a:rPr lang="en-US" altLang="ru-RU" sz="2400" dirty="0">
                <a:cs typeface="Arial" panose="020B0604020202020204" pitchFamily="34" charset="0"/>
              </a:rPr>
              <a:t>3.</a:t>
            </a:r>
            <a:r>
              <a:rPr lang="en-US" altLang="ru-RU" sz="2400" dirty="0">
                <a:solidFill>
                  <a:srgbClr val="FF0000"/>
                </a:solidFill>
                <a:cs typeface="Arial" panose="020B0604020202020204" pitchFamily="34" charset="0"/>
              </a:rPr>
              <a:t>CK </a:t>
            </a:r>
            <a:r>
              <a:rPr lang="en-US" altLang="ru-RU" sz="2400" dirty="0">
                <a:cs typeface="Arial" panose="020B0604020202020204" pitchFamily="34" charset="0"/>
              </a:rPr>
              <a:t>mildly elevated or normal</a:t>
            </a:r>
            <a:r>
              <a:rPr lang="en-US" altLang="ru-RU" sz="2400" dirty="0" smtClean="0">
                <a:cs typeface="Arial" panose="020B0604020202020204" pitchFamily="34" charset="0"/>
              </a:rPr>
              <a:t>.</a:t>
            </a:r>
          </a:p>
          <a:p>
            <a:pPr marL="0" indent="0">
              <a:buNone/>
            </a:pPr>
            <a:r>
              <a:rPr lang="en-US" altLang="ru-RU" sz="2400" dirty="0">
                <a:cs typeface="Arial" panose="020B0604020202020204" pitchFamily="34" charset="0"/>
              </a:rPr>
              <a:t>4.Anti-gangliosides </a:t>
            </a:r>
            <a:r>
              <a:rPr lang="en-US" altLang="ru-RU" sz="2400" dirty="0" smtClean="0">
                <a:cs typeface="Arial" panose="020B0604020202020204" pitchFamily="34" charset="0"/>
              </a:rPr>
              <a:t>Ab</a:t>
            </a:r>
          </a:p>
          <a:p>
            <a:pPr marL="0" indent="0">
              <a:buNone/>
            </a:pPr>
            <a:r>
              <a:rPr lang="en-US" altLang="ru-RU" sz="2400" dirty="0" smtClean="0">
                <a:cs typeface="Arial" panose="020B0604020202020204" pitchFamily="34" charset="0"/>
              </a:rPr>
              <a:t>5.Muscle </a:t>
            </a:r>
            <a:r>
              <a:rPr lang="en-US" altLang="ru-RU" sz="2400" dirty="0">
                <a:cs typeface="Arial" panose="020B0604020202020204" pitchFamily="34" charset="0"/>
              </a:rPr>
              <a:t>biopsy not usually required</a:t>
            </a:r>
          </a:p>
          <a:p>
            <a:pPr marL="339725" lvl="1" indent="0">
              <a:buNone/>
            </a:pPr>
            <a:r>
              <a:rPr lang="en-US" altLang="ru-RU" sz="2400" dirty="0">
                <a:cs typeface="Arial" panose="020B0604020202020204" pitchFamily="34" charset="0"/>
              </a:rPr>
              <a:t>If done : may be normal, or may show denervation atrophy</a:t>
            </a:r>
          </a:p>
          <a:p>
            <a:pPr marL="0" indent="0">
              <a:buNone/>
            </a:pPr>
            <a:r>
              <a:rPr lang="en-US" altLang="ru-RU" sz="2400" dirty="0">
                <a:cs typeface="Arial" panose="020B0604020202020204" pitchFamily="34" charset="0"/>
              </a:rPr>
              <a:t>6.Sural nerve biopsy may show segmental demyelination, focal </a:t>
            </a:r>
            <a:r>
              <a:rPr lang="en-US" altLang="ru-RU" sz="2400" dirty="0" smtClean="0">
                <a:cs typeface="Arial" panose="020B0604020202020204" pitchFamily="34" charset="0"/>
              </a:rPr>
              <a:t>inflammation and </a:t>
            </a:r>
            <a:r>
              <a:rPr lang="en-US" altLang="ru-RU" sz="2400" dirty="0" err="1">
                <a:cs typeface="Arial" panose="020B0604020202020204" pitchFamily="34" charset="0"/>
              </a:rPr>
              <a:t>wallerian</a:t>
            </a:r>
            <a:r>
              <a:rPr lang="en-US" altLang="ru-RU" sz="2400" dirty="0">
                <a:cs typeface="Arial" panose="020B0604020202020204" pitchFamily="34" charset="0"/>
              </a:rPr>
              <a:t> deg.</a:t>
            </a:r>
          </a:p>
          <a:p>
            <a:pPr marL="0" indent="0">
              <a:buNone/>
            </a:pPr>
            <a:r>
              <a:rPr lang="en-US" altLang="ru-RU" sz="2400" dirty="0">
                <a:cs typeface="Arial" panose="020B0604020202020204" pitchFamily="34" charset="0"/>
              </a:rPr>
              <a:t>7.Serological tests for </a:t>
            </a:r>
            <a:r>
              <a:rPr lang="en-US" altLang="ru-RU" sz="2400" dirty="0" err="1">
                <a:cs typeface="Arial" panose="020B0604020202020204" pitchFamily="34" charset="0"/>
              </a:rPr>
              <a:t>C.jejuni</a:t>
            </a:r>
            <a:r>
              <a:rPr lang="en-US" altLang="ru-RU" sz="2400" dirty="0">
                <a:cs typeface="Arial" panose="020B0604020202020204" pitchFamily="34" charset="0"/>
              </a:rPr>
              <a:t> may be +</a:t>
            </a:r>
            <a:r>
              <a:rPr lang="en-US" altLang="ru-RU" sz="2400" dirty="0" err="1">
                <a:cs typeface="Arial" panose="020B0604020202020204" pitchFamily="34" charset="0"/>
              </a:rPr>
              <a:t>ve</a:t>
            </a:r>
            <a:endParaRPr lang="en-US" altLang="ru-RU" sz="2400" dirty="0">
              <a:cs typeface="Arial" panose="020B0604020202020204" pitchFamily="34" charset="0"/>
            </a:endParaRPr>
          </a:p>
          <a:p>
            <a:pPr marL="0" indent="0">
              <a:buNone/>
            </a:pPr>
            <a:endParaRPr lang="en-US" altLang="ru-RU" sz="2400" dirty="0">
              <a:cs typeface="Arial" panose="020B0604020202020204" pitchFamily="34" charset="0"/>
            </a:endParaRPr>
          </a:p>
        </p:txBody>
      </p:sp>
    </p:spTree>
    <p:extLst>
      <p:ext uri="{BB962C8B-B14F-4D97-AF65-F5344CB8AC3E}">
        <p14:creationId xmlns="" xmlns:p14="http://schemas.microsoft.com/office/powerpoint/2010/main" val="261434367"/>
      </p:ext>
    </p:extLst>
  </p:cSld>
  <p:clrMapOvr>
    <a:masterClrMapping/>
  </p:clrMapOvr>
  <p:transition spd="slow">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عنصر نائب لرقم الشريحة 4">
            <a:extLst>
              <a:ext uri="{FF2B5EF4-FFF2-40B4-BE49-F238E27FC236}">
                <a16:creationId xmlns="" xmlns:a16="http://schemas.microsoft.com/office/drawing/2014/main" id="{ABE08AB7-59A3-42BB-8602-F032A3A72AF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A6EC1C3-A95A-4C10-B5A2-F0E768EEE649}" type="slidenum">
              <a:rPr lang="ar-SA" altLang="ru-RU">
                <a:solidFill>
                  <a:srgbClr val="898989"/>
                </a:solidFill>
              </a:rPr>
              <a:pPr/>
              <a:t>78</a:t>
            </a:fld>
            <a:endParaRPr lang="en-US" altLang="ru-RU">
              <a:solidFill>
                <a:srgbClr val="898989"/>
              </a:solidFill>
            </a:endParaRPr>
          </a:p>
        </p:txBody>
      </p:sp>
      <p:sp>
        <p:nvSpPr>
          <p:cNvPr id="62466" name="Title 1">
            <a:extLst>
              <a:ext uri="{FF2B5EF4-FFF2-40B4-BE49-F238E27FC236}">
                <a16:creationId xmlns="" xmlns:a16="http://schemas.microsoft.com/office/drawing/2014/main" id="{859B95CC-0B7A-4819-A512-D3315718FDE2}"/>
              </a:ext>
            </a:extLst>
          </p:cNvPr>
          <p:cNvSpPr>
            <a:spLocks noGrp="1"/>
          </p:cNvSpPr>
          <p:nvPr>
            <p:ph type="title" idx="4294967295"/>
          </p:nvPr>
        </p:nvSpPr>
        <p:spPr>
          <a:xfrm>
            <a:off x="116114" y="178707"/>
            <a:ext cx="8229600" cy="1143000"/>
          </a:xfrm>
        </p:spPr>
        <p:txBody>
          <a:bodyPr rtlCol="1">
            <a:normAutofit/>
          </a:bodyPr>
          <a:lstStyle/>
          <a:p>
            <a:pPr>
              <a:defRPr/>
            </a:pPr>
            <a:r>
              <a:rPr lang="en-US" dirty="0">
                <a:solidFill>
                  <a:srgbClr val="FF0000"/>
                </a:solidFill>
              </a:rPr>
              <a:t>Diagnosis </a:t>
            </a:r>
            <a:r>
              <a:rPr lang="en-US" dirty="0" err="1">
                <a:solidFill>
                  <a:srgbClr val="FF0000"/>
                </a:solidFill>
              </a:rPr>
              <a:t>criterias</a:t>
            </a:r>
            <a:endParaRPr lang="ar-SA" dirty="0">
              <a:solidFill>
                <a:srgbClr val="FF0000"/>
              </a:solidFill>
            </a:endParaRPr>
          </a:p>
        </p:txBody>
      </p:sp>
      <p:sp>
        <p:nvSpPr>
          <p:cNvPr id="143364" name="Rectangle 1">
            <a:extLst>
              <a:ext uri="{FF2B5EF4-FFF2-40B4-BE49-F238E27FC236}">
                <a16:creationId xmlns="" xmlns:a16="http://schemas.microsoft.com/office/drawing/2014/main" id="{F4B35437-49B0-4687-B359-08E71A9F9B63}"/>
              </a:ext>
            </a:extLst>
          </p:cNvPr>
          <p:cNvSpPr>
            <a:spLocks noChangeArrowheads="1"/>
          </p:cNvSpPr>
          <p:nvPr/>
        </p:nvSpPr>
        <p:spPr bwMode="auto">
          <a:xfrm>
            <a:off x="212500" y="1060904"/>
            <a:ext cx="9635443" cy="2832100"/>
          </a:xfrm>
          <a:prstGeom prst="rect">
            <a:avLst/>
          </a:prstGeom>
          <a:noFill/>
          <a:ln>
            <a:noFill/>
          </a:ln>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chemeClr val="accent1"/>
                </a:solidFill>
                <a:latin typeface="+mn-lt"/>
              </a:rPr>
              <a:t>A.Required</a:t>
            </a:r>
            <a:r>
              <a:rPr lang="en-US" sz="3200" b="1" dirty="0">
                <a:solidFill>
                  <a:schemeClr val="accent1"/>
                </a:solidFill>
                <a:latin typeface="+mn-lt"/>
              </a:rPr>
              <a:t> for Diagnosis:</a:t>
            </a:r>
          </a:p>
          <a:p>
            <a:pPr>
              <a:defRPr/>
            </a:pPr>
            <a:endParaRPr lang="en-US" sz="3200" b="1" dirty="0">
              <a:solidFill>
                <a:srgbClr val="0070C0"/>
              </a:solidFill>
              <a:latin typeface="+mn-lt"/>
            </a:endParaRPr>
          </a:p>
          <a:p>
            <a:pPr eaLnBrk="1" fontAlgn="t" hangingPunct="1">
              <a:defRPr/>
            </a:pPr>
            <a:r>
              <a:rPr lang="en-US" b="1" dirty="0">
                <a:latin typeface="+mn-lt"/>
              </a:rPr>
              <a:t>  </a:t>
            </a:r>
            <a:r>
              <a:rPr lang="en-US" sz="2400" dirty="0">
                <a:latin typeface="+mn-lt"/>
              </a:rPr>
              <a:t>1. Progressive weakness of variable degree from mild paresis to complete paralysis.</a:t>
            </a:r>
          </a:p>
          <a:p>
            <a:pPr eaLnBrk="1" fontAlgn="t" hangingPunct="1">
              <a:defRPr/>
            </a:pPr>
            <a:endParaRPr lang="en-US" sz="2400" dirty="0">
              <a:latin typeface="+mn-lt"/>
            </a:endParaRPr>
          </a:p>
          <a:p>
            <a:pPr eaLnBrk="1" fontAlgn="t" hangingPunct="1">
              <a:defRPr/>
            </a:pPr>
            <a:r>
              <a:rPr lang="en-US" sz="2400" dirty="0">
                <a:latin typeface="+mn-lt"/>
              </a:rPr>
              <a:t>  2. Generalized </a:t>
            </a:r>
            <a:r>
              <a:rPr lang="en-US" sz="2400" dirty="0" err="1" smtClean="0">
                <a:latin typeface="+mn-lt"/>
              </a:rPr>
              <a:t>hyporeflxia</a:t>
            </a:r>
            <a:r>
              <a:rPr lang="en-US" sz="2400" dirty="0" smtClean="0">
                <a:latin typeface="+mn-lt"/>
              </a:rPr>
              <a:t> or </a:t>
            </a:r>
            <a:r>
              <a:rPr lang="en-US" sz="2400" dirty="0" err="1">
                <a:latin typeface="+mn-lt"/>
              </a:rPr>
              <a:t>areflexia</a:t>
            </a:r>
            <a:r>
              <a:rPr lang="en-US" sz="2400" dirty="0">
                <a:latin typeface="+mn-lt"/>
              </a:rPr>
              <a:t>.</a:t>
            </a:r>
          </a:p>
          <a:p>
            <a:pPr>
              <a:defRPr/>
            </a:pPr>
            <a:endParaRPr lang="en-US" dirty="0"/>
          </a:p>
        </p:txBody>
      </p:sp>
    </p:spTree>
    <p:extLst>
      <p:ext uri="{BB962C8B-B14F-4D97-AF65-F5344CB8AC3E}">
        <p14:creationId xmlns="" xmlns:p14="http://schemas.microsoft.com/office/powerpoint/2010/main" val="4041496002"/>
      </p:ext>
    </p:extLst>
  </p:cSld>
  <p:clrMapOvr>
    <a:masterClrMapping/>
  </p:clrMapOvr>
  <p:transition spd="slow">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عنصر نائب لرقم الشريحة 2">
            <a:extLst>
              <a:ext uri="{FF2B5EF4-FFF2-40B4-BE49-F238E27FC236}">
                <a16:creationId xmlns="" xmlns:a16="http://schemas.microsoft.com/office/drawing/2014/main" id="{358C8475-5B21-4435-AF81-E5C92128A09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C4CB2C8-12D3-42FE-B015-8B64F2371746}" type="slidenum">
              <a:rPr lang="ar-SA" altLang="ru-RU">
                <a:solidFill>
                  <a:srgbClr val="898989"/>
                </a:solidFill>
              </a:rPr>
              <a:pPr/>
              <a:t>79</a:t>
            </a:fld>
            <a:endParaRPr lang="en-US" altLang="ru-RU">
              <a:solidFill>
                <a:srgbClr val="898989"/>
              </a:solidFill>
            </a:endParaRPr>
          </a:p>
        </p:txBody>
      </p:sp>
      <p:sp>
        <p:nvSpPr>
          <p:cNvPr id="145411" name="Rectangle 2">
            <a:extLst>
              <a:ext uri="{FF2B5EF4-FFF2-40B4-BE49-F238E27FC236}">
                <a16:creationId xmlns="" xmlns:a16="http://schemas.microsoft.com/office/drawing/2014/main" id="{30386D91-86A4-4D05-BD4D-D3535D766C50}"/>
              </a:ext>
            </a:extLst>
          </p:cNvPr>
          <p:cNvSpPr>
            <a:spLocks noChangeArrowheads="1"/>
          </p:cNvSpPr>
          <p:nvPr/>
        </p:nvSpPr>
        <p:spPr bwMode="auto">
          <a:xfrm>
            <a:off x="58056" y="319314"/>
            <a:ext cx="11328400" cy="9171742"/>
          </a:xfrm>
          <a:prstGeom prst="rect">
            <a:avLst/>
          </a:prstGeom>
          <a:noFill/>
          <a:ln>
            <a:noFill/>
          </a:ln>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a:solidFill>
                  <a:schemeClr val="accent1"/>
                </a:solidFill>
                <a:latin typeface="+mn-lt"/>
              </a:rPr>
              <a:t>B. Supportive of Diagnosis</a:t>
            </a:r>
          </a:p>
          <a:p>
            <a:pPr eaLnBrk="1" fontAlgn="t" hangingPunct="1">
              <a:defRPr/>
            </a:pPr>
            <a:r>
              <a:rPr lang="en-US" sz="2400" u="sng" dirty="0" smtClean="0">
                <a:solidFill>
                  <a:srgbClr val="FF0000"/>
                </a:solidFill>
                <a:latin typeface="+mj-lt"/>
              </a:rPr>
              <a:t>1.Clinical </a:t>
            </a:r>
            <a:r>
              <a:rPr lang="en-US" sz="2400" u="sng" dirty="0">
                <a:solidFill>
                  <a:srgbClr val="FF0000"/>
                </a:solidFill>
                <a:latin typeface="+mj-lt"/>
              </a:rPr>
              <a:t>Features</a:t>
            </a:r>
            <a:r>
              <a:rPr lang="en-US" sz="2400" u="sng" dirty="0" smtClean="0">
                <a:solidFill>
                  <a:srgbClr val="FF0000"/>
                </a:solidFill>
                <a:latin typeface="+mj-lt"/>
              </a:rPr>
              <a:t>:</a:t>
            </a:r>
            <a:endParaRPr lang="en-US" sz="2400" u="sng" dirty="0">
              <a:solidFill>
                <a:srgbClr val="FF0000"/>
              </a:solidFill>
              <a:latin typeface="+mj-lt"/>
            </a:endParaRPr>
          </a:p>
          <a:p>
            <a:pPr eaLnBrk="1" fontAlgn="t" hangingPunct="1">
              <a:defRPr/>
            </a:pPr>
            <a:r>
              <a:rPr lang="en-US" sz="2400" dirty="0" smtClean="0">
                <a:latin typeface="+mj-lt"/>
              </a:rPr>
              <a:t>Symptom progression</a:t>
            </a:r>
            <a:endParaRPr lang="en-US" sz="2400" dirty="0">
              <a:latin typeface="+mj-lt"/>
            </a:endParaRPr>
          </a:p>
          <a:p>
            <a:pPr eaLnBrk="1" fontAlgn="t" hangingPunct="1">
              <a:defRPr/>
            </a:pPr>
            <a:r>
              <a:rPr lang="en-US" sz="2400" dirty="0" smtClean="0">
                <a:latin typeface="+mj-lt"/>
              </a:rPr>
              <a:t>symmetrical</a:t>
            </a:r>
            <a:endParaRPr lang="en-US" sz="2400" dirty="0">
              <a:latin typeface="+mj-lt"/>
            </a:endParaRPr>
          </a:p>
          <a:p>
            <a:pPr eaLnBrk="1" fontAlgn="t" hangingPunct="1">
              <a:defRPr/>
            </a:pPr>
            <a:r>
              <a:rPr lang="en-US" sz="2400" dirty="0" smtClean="0">
                <a:latin typeface="+mj-lt"/>
              </a:rPr>
              <a:t>Mild </a:t>
            </a:r>
            <a:r>
              <a:rPr lang="en-US" sz="2400" dirty="0">
                <a:latin typeface="+mj-lt"/>
              </a:rPr>
              <a:t>to moderate sensory signs</a:t>
            </a:r>
            <a:r>
              <a:rPr lang="en-US" sz="2400" dirty="0" smtClean="0">
                <a:latin typeface="+mj-lt"/>
              </a:rPr>
              <a:t>.</a:t>
            </a:r>
          </a:p>
          <a:p>
            <a:pPr fontAlgn="t">
              <a:defRPr/>
            </a:pPr>
            <a:r>
              <a:rPr lang="en-US" sz="2400" dirty="0">
                <a:latin typeface="+mj-lt"/>
              </a:rPr>
              <a:t>Frequent cranial nerve </a:t>
            </a:r>
            <a:r>
              <a:rPr lang="en-US" sz="2400" dirty="0" smtClean="0">
                <a:latin typeface="+mj-lt"/>
              </a:rPr>
              <a:t>involvement</a:t>
            </a:r>
          </a:p>
          <a:p>
            <a:pPr fontAlgn="t">
              <a:defRPr/>
            </a:pPr>
            <a:r>
              <a:rPr lang="en-US" sz="2400" dirty="0">
                <a:latin typeface="+mj-lt"/>
              </a:rPr>
              <a:t>Recovery typically begins 2–4 </a:t>
            </a:r>
            <a:r>
              <a:rPr lang="en-US" sz="2400" dirty="0" smtClean="0">
                <a:latin typeface="+mj-lt"/>
              </a:rPr>
              <a:t>weeks</a:t>
            </a:r>
          </a:p>
          <a:p>
            <a:pPr fontAlgn="t">
              <a:defRPr/>
            </a:pPr>
            <a:r>
              <a:rPr lang="en-US" sz="2400" dirty="0">
                <a:latin typeface="+mj-lt"/>
              </a:rPr>
              <a:t>Autonomic </a:t>
            </a:r>
            <a:r>
              <a:rPr lang="en-US" sz="2400" dirty="0" smtClean="0">
                <a:latin typeface="+mj-lt"/>
              </a:rPr>
              <a:t>dysfunction</a:t>
            </a:r>
          </a:p>
          <a:p>
            <a:pPr fontAlgn="t">
              <a:defRPr/>
            </a:pPr>
            <a:r>
              <a:rPr lang="en-US" sz="2400" dirty="0">
                <a:latin typeface="+mj-lt"/>
              </a:rPr>
              <a:t>A preceding gastrointestinal illness (e.g., diarrhea) or upper respiratory tract infection is common</a:t>
            </a:r>
            <a:r>
              <a:rPr lang="en-US" sz="2400" dirty="0" smtClean="0">
                <a:latin typeface="+mj-lt"/>
              </a:rPr>
              <a:t>.</a:t>
            </a:r>
          </a:p>
          <a:p>
            <a:pPr fontAlgn="t">
              <a:defRPr/>
            </a:pPr>
            <a:r>
              <a:rPr lang="en-US" sz="2400" dirty="0" smtClean="0">
                <a:solidFill>
                  <a:srgbClr val="FF0000"/>
                </a:solidFill>
                <a:latin typeface="+mj-lt"/>
              </a:rPr>
              <a:t>2. CSF </a:t>
            </a:r>
          </a:p>
          <a:p>
            <a:pPr fontAlgn="t">
              <a:defRPr/>
            </a:pPr>
            <a:r>
              <a:rPr lang="en-US" sz="2400" dirty="0">
                <a:latin typeface="+mj-lt"/>
              </a:rPr>
              <a:t>Elevated or serial elevation of CSF protein.</a:t>
            </a:r>
          </a:p>
          <a:p>
            <a:pPr fontAlgn="t">
              <a:defRPr/>
            </a:pPr>
            <a:r>
              <a:rPr lang="en-US" sz="2400" dirty="0" smtClean="0">
                <a:latin typeface="+mj-lt"/>
              </a:rPr>
              <a:t>b</a:t>
            </a:r>
            <a:r>
              <a:rPr lang="en-US" sz="2400" dirty="0">
                <a:latin typeface="+mj-lt"/>
              </a:rPr>
              <a:t>. CSF cell counts are &lt;10 mononuclear cell/mm</a:t>
            </a:r>
            <a:r>
              <a:rPr lang="en-US" sz="2400" baseline="30000" dirty="0">
                <a:latin typeface="+mj-lt"/>
              </a:rPr>
              <a:t>3</a:t>
            </a:r>
            <a:r>
              <a:rPr lang="en-US" sz="2400" dirty="0" smtClean="0">
                <a:latin typeface="+mj-lt"/>
              </a:rPr>
              <a:t>.</a:t>
            </a:r>
          </a:p>
          <a:p>
            <a:pPr fontAlgn="t">
              <a:defRPr/>
            </a:pPr>
            <a:r>
              <a:rPr lang="en-US" sz="2400" dirty="0">
                <a:solidFill>
                  <a:srgbClr val="FF0000"/>
                </a:solidFill>
                <a:latin typeface="+mj-lt"/>
              </a:rPr>
              <a:t>3.  </a:t>
            </a:r>
            <a:r>
              <a:rPr lang="en-US" sz="2400" u="sng" dirty="0" smtClean="0">
                <a:solidFill>
                  <a:srgbClr val="FF0000"/>
                </a:solidFill>
                <a:latin typeface="+mj-lt"/>
              </a:rPr>
              <a:t>NERVE CONDUCTION STUDY</a:t>
            </a:r>
            <a:endParaRPr lang="en-US" sz="2400" u="sng" dirty="0">
              <a:solidFill>
                <a:srgbClr val="FF0000"/>
              </a:solidFill>
              <a:latin typeface="+mj-lt"/>
            </a:endParaRPr>
          </a:p>
          <a:p>
            <a:pPr fontAlgn="t">
              <a:defRPr/>
            </a:pPr>
            <a:endParaRPr lang="en-US" sz="2400" b="1" dirty="0" smtClean="0"/>
          </a:p>
          <a:p>
            <a:pPr fontAlgn="t">
              <a:defRPr/>
            </a:pPr>
            <a:endParaRPr lang="en-US" sz="2400" b="1" dirty="0" smtClean="0"/>
          </a:p>
          <a:p>
            <a:pPr fontAlgn="t">
              <a:defRPr/>
            </a:pPr>
            <a:endParaRPr lang="en-US" sz="2400" b="1" dirty="0"/>
          </a:p>
          <a:p>
            <a:pPr fontAlgn="t">
              <a:defRPr/>
            </a:pPr>
            <a:endParaRPr lang="en-US" sz="2400" b="1" dirty="0"/>
          </a:p>
          <a:p>
            <a:pPr fontAlgn="t">
              <a:defRPr/>
            </a:pPr>
            <a:endParaRPr lang="en-US" sz="2400" b="1" dirty="0" smtClean="0"/>
          </a:p>
          <a:p>
            <a:pPr fontAlgn="t">
              <a:defRPr/>
            </a:pPr>
            <a:endParaRPr lang="en-US" sz="2400" b="1" dirty="0">
              <a:latin typeface="+mn-lt"/>
            </a:endParaRPr>
          </a:p>
          <a:p>
            <a:pPr eaLnBrk="1" fontAlgn="t" hangingPunct="1">
              <a:defRPr/>
            </a:pPr>
            <a:endParaRPr lang="en-US" sz="2400" b="1" dirty="0">
              <a:latin typeface="+mn-lt"/>
            </a:endParaRPr>
          </a:p>
          <a:p>
            <a:pPr eaLnBrk="1" fontAlgn="t" hangingPunct="1">
              <a:defRPr/>
            </a:pPr>
            <a:r>
              <a:rPr lang="en-US" sz="2400" b="1" dirty="0">
                <a:latin typeface="+mn-lt"/>
              </a:rPr>
              <a:t>        </a:t>
            </a:r>
            <a:r>
              <a:rPr lang="en-US" dirty="0">
                <a:latin typeface="+mn-lt"/>
              </a:rPr>
              <a:t/>
            </a:r>
            <a:br>
              <a:rPr lang="en-US" dirty="0">
                <a:latin typeface="+mn-lt"/>
              </a:rPr>
            </a:br>
            <a:r>
              <a:rPr lang="en-US" dirty="0">
                <a:latin typeface="+mn-lt"/>
              </a:rPr>
              <a:t> </a:t>
            </a:r>
          </a:p>
          <a:p>
            <a:pPr eaLnBrk="1" fontAlgn="t" hangingPunct="1">
              <a:defRPr/>
            </a:pPr>
            <a:endParaRPr lang="en-US" dirty="0">
              <a:latin typeface="+mn-lt"/>
            </a:endParaRPr>
          </a:p>
          <a:p>
            <a:pPr>
              <a:defRPr/>
            </a:pPr>
            <a:endParaRPr lang="en-US" dirty="0">
              <a:latin typeface="+mn-lt"/>
            </a:endParaRPr>
          </a:p>
        </p:txBody>
      </p:sp>
    </p:spTree>
    <p:extLst>
      <p:ext uri="{BB962C8B-B14F-4D97-AF65-F5344CB8AC3E}">
        <p14:creationId xmlns="" xmlns:p14="http://schemas.microsoft.com/office/powerpoint/2010/main" val="3411581902"/>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223897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رقم الشريحة 2">
            <a:extLst>
              <a:ext uri="{FF2B5EF4-FFF2-40B4-BE49-F238E27FC236}">
                <a16:creationId xmlns="" xmlns:a16="http://schemas.microsoft.com/office/drawing/2014/main" id="{CDF8DCA6-903C-4E3B-8086-647A01EB5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056B47-F8B5-47D1-9F86-AF13E214440C}" type="slidenum">
              <a:rPr lang="ar-SA" altLang="ru-RU">
                <a:solidFill>
                  <a:srgbClr val="898989"/>
                </a:solidFill>
              </a:rPr>
              <a:pPr/>
              <a:t>80</a:t>
            </a:fld>
            <a:endParaRPr lang="en-US" altLang="ru-RU">
              <a:solidFill>
                <a:srgbClr val="898989"/>
              </a:solidFill>
            </a:endParaRPr>
          </a:p>
        </p:txBody>
      </p:sp>
      <p:sp>
        <p:nvSpPr>
          <p:cNvPr id="148483" name="Rectangle 2">
            <a:extLst>
              <a:ext uri="{FF2B5EF4-FFF2-40B4-BE49-F238E27FC236}">
                <a16:creationId xmlns="" xmlns:a16="http://schemas.microsoft.com/office/drawing/2014/main" id="{573A1CCC-13AF-4E90-B795-59205E33F670}"/>
              </a:ext>
            </a:extLst>
          </p:cNvPr>
          <p:cNvSpPr>
            <a:spLocks noChangeArrowheads="1"/>
          </p:cNvSpPr>
          <p:nvPr/>
        </p:nvSpPr>
        <p:spPr bwMode="auto">
          <a:xfrm>
            <a:off x="351064" y="1745570"/>
            <a:ext cx="9102172" cy="3200876"/>
          </a:xfrm>
          <a:prstGeom prst="rect">
            <a:avLst/>
          </a:prstGeom>
          <a:noFill/>
          <a:ln>
            <a:noFill/>
          </a:ln>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dirty="0" err="1">
                <a:solidFill>
                  <a:schemeClr val="accent1"/>
                </a:solidFill>
                <a:latin typeface="+mn-lt"/>
              </a:rPr>
              <a:t>C.Findings</a:t>
            </a:r>
            <a:r>
              <a:rPr lang="en-US" sz="3200" dirty="0">
                <a:solidFill>
                  <a:schemeClr val="accent1"/>
                </a:solidFill>
                <a:latin typeface="+mn-lt"/>
              </a:rPr>
              <a:t> Reducing Possibility of Diagnosis</a:t>
            </a:r>
          </a:p>
          <a:p>
            <a:pPr>
              <a:defRPr/>
            </a:pPr>
            <a:endParaRPr lang="en-US" sz="3200" dirty="0">
              <a:solidFill>
                <a:srgbClr val="0070C0"/>
              </a:solidFill>
              <a:latin typeface="+mn-lt"/>
            </a:endParaRPr>
          </a:p>
          <a:p>
            <a:pPr eaLnBrk="1" fontAlgn="t" hangingPunct="1">
              <a:defRPr/>
            </a:pPr>
            <a:r>
              <a:rPr lang="en-US" dirty="0"/>
              <a:t>  </a:t>
            </a:r>
            <a:r>
              <a:rPr lang="en-US" sz="2400" dirty="0">
                <a:latin typeface="+mj-lt"/>
              </a:rPr>
              <a:t>1. Asymmetric weakness.</a:t>
            </a:r>
          </a:p>
          <a:p>
            <a:pPr eaLnBrk="1" fontAlgn="t" hangingPunct="1">
              <a:defRPr/>
            </a:pPr>
            <a:r>
              <a:rPr lang="en-US" sz="2400" dirty="0">
                <a:latin typeface="+mj-lt"/>
              </a:rPr>
              <a:t>  2. Failure of bowel/bladder symptoms to resolve.</a:t>
            </a:r>
          </a:p>
          <a:p>
            <a:pPr eaLnBrk="1" fontAlgn="t" hangingPunct="1">
              <a:defRPr/>
            </a:pPr>
            <a:r>
              <a:rPr lang="en-US" sz="2400" dirty="0">
                <a:latin typeface="+mj-lt"/>
              </a:rPr>
              <a:t>  3. Severe bowel/bladder dysfunction at initiation of disease.</a:t>
            </a:r>
          </a:p>
          <a:p>
            <a:pPr eaLnBrk="1" fontAlgn="t" hangingPunct="1">
              <a:defRPr/>
            </a:pPr>
            <a:r>
              <a:rPr lang="en-US" sz="2400" dirty="0">
                <a:latin typeface="+mj-lt"/>
              </a:rPr>
              <a:t>  4. Greater than 50 mononuclear cells/mm3 in CSF.</a:t>
            </a:r>
          </a:p>
          <a:p>
            <a:pPr eaLnBrk="1" fontAlgn="t" hangingPunct="1">
              <a:defRPr/>
            </a:pPr>
            <a:r>
              <a:rPr lang="en-US" sz="2400" dirty="0">
                <a:latin typeface="+mj-lt"/>
              </a:rPr>
              <a:t>  5. Well-demarcated sensory level.</a:t>
            </a:r>
          </a:p>
          <a:p>
            <a:pPr>
              <a:defRPr/>
            </a:pPr>
            <a:endParaRPr lang="en-US" dirty="0"/>
          </a:p>
        </p:txBody>
      </p:sp>
    </p:spTree>
    <p:extLst>
      <p:ext uri="{BB962C8B-B14F-4D97-AF65-F5344CB8AC3E}">
        <p14:creationId xmlns="" xmlns:p14="http://schemas.microsoft.com/office/powerpoint/2010/main" val="3271525977"/>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عنصر نائب لرقم الشريحة 2">
            <a:extLst>
              <a:ext uri="{FF2B5EF4-FFF2-40B4-BE49-F238E27FC236}">
                <a16:creationId xmlns="" xmlns:a16="http://schemas.microsoft.com/office/drawing/2014/main" id="{FDD2677B-8063-4898-A73A-991207E881A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D70009-8168-47FB-8689-0FD5497C434A}" type="slidenum">
              <a:rPr lang="ar-SA" altLang="ru-RU">
                <a:solidFill>
                  <a:srgbClr val="898989"/>
                </a:solidFill>
              </a:rPr>
              <a:pPr/>
              <a:t>81</a:t>
            </a:fld>
            <a:endParaRPr lang="en-US" altLang="ru-RU">
              <a:solidFill>
                <a:srgbClr val="898989"/>
              </a:solidFill>
            </a:endParaRPr>
          </a:p>
        </p:txBody>
      </p:sp>
      <p:sp>
        <p:nvSpPr>
          <p:cNvPr id="149507" name="Rectangle 2">
            <a:extLst>
              <a:ext uri="{FF2B5EF4-FFF2-40B4-BE49-F238E27FC236}">
                <a16:creationId xmlns="" xmlns:a16="http://schemas.microsoft.com/office/drawing/2014/main" id="{A9B7F77B-368A-4ED4-9386-B30883D161C0}"/>
              </a:ext>
            </a:extLst>
          </p:cNvPr>
          <p:cNvSpPr>
            <a:spLocks noChangeArrowheads="1"/>
          </p:cNvSpPr>
          <p:nvPr/>
        </p:nvSpPr>
        <p:spPr bwMode="auto">
          <a:xfrm>
            <a:off x="503465" y="765175"/>
            <a:ext cx="9329964" cy="3570208"/>
          </a:xfrm>
          <a:prstGeom prst="rect">
            <a:avLst/>
          </a:prstGeom>
          <a:noFill/>
          <a:ln>
            <a:noFill/>
          </a:ln>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chemeClr val="accent1"/>
                </a:solidFill>
                <a:latin typeface="+mn-lt"/>
              </a:rPr>
              <a:t>D.Exclusionary</a:t>
            </a:r>
            <a:r>
              <a:rPr lang="en-US" sz="3200" b="1" dirty="0">
                <a:solidFill>
                  <a:schemeClr val="accent1"/>
                </a:solidFill>
                <a:latin typeface="+mn-lt"/>
              </a:rPr>
              <a:t> Criteria</a:t>
            </a:r>
          </a:p>
          <a:p>
            <a:pPr>
              <a:defRPr/>
            </a:pPr>
            <a:endParaRPr lang="en-US" sz="3200" dirty="0">
              <a:solidFill>
                <a:srgbClr val="0070C0"/>
              </a:solidFill>
              <a:latin typeface="+mn-lt"/>
            </a:endParaRPr>
          </a:p>
          <a:p>
            <a:pPr eaLnBrk="1" fontAlgn="t" hangingPunct="1">
              <a:defRPr/>
            </a:pPr>
            <a:r>
              <a:rPr lang="en-US" dirty="0">
                <a:latin typeface="+mj-lt"/>
              </a:rPr>
              <a:t>  </a:t>
            </a:r>
            <a:r>
              <a:rPr lang="en-US" sz="2400" dirty="0">
                <a:latin typeface="+mj-lt"/>
              </a:rPr>
              <a:t>a. Diagnosis of other causes of acute neuromuscular weakness (e.g., myasthenia gravis, botulism, poliomyelitis, toxic neuropathy).</a:t>
            </a:r>
          </a:p>
          <a:p>
            <a:pPr eaLnBrk="1" fontAlgn="t" hangingPunct="1">
              <a:defRPr/>
            </a:pPr>
            <a:endParaRPr lang="en-US" sz="2400" dirty="0">
              <a:latin typeface="+mj-lt"/>
            </a:endParaRPr>
          </a:p>
          <a:p>
            <a:pPr eaLnBrk="1" fontAlgn="t" hangingPunct="1">
              <a:defRPr/>
            </a:pPr>
            <a:r>
              <a:rPr lang="en-US" sz="2400" dirty="0">
                <a:latin typeface="+mj-lt"/>
              </a:rPr>
              <a:t>  b. Abnormal CSF cytology suggesting carcinomatous invasion of the nerve roots</a:t>
            </a:r>
          </a:p>
          <a:p>
            <a:pPr>
              <a:defRPr/>
            </a:pPr>
            <a:endParaRPr lang="en-US" dirty="0"/>
          </a:p>
        </p:txBody>
      </p:sp>
    </p:spTree>
    <p:extLst>
      <p:ext uri="{BB962C8B-B14F-4D97-AF65-F5344CB8AC3E}">
        <p14:creationId xmlns="" xmlns:p14="http://schemas.microsoft.com/office/powerpoint/2010/main" val="2241194002"/>
      </p:ext>
    </p:extLst>
  </p:cSld>
  <p:clrMapOvr>
    <a:masterClrMapping/>
  </p:clrMapOvr>
  <p:transition spd="slow">
    <p:cover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a:extLst>
              <a:ext uri="{FF2B5EF4-FFF2-40B4-BE49-F238E27FC236}">
                <a16:creationId xmlns="" xmlns:a16="http://schemas.microsoft.com/office/drawing/2014/main" id="{DC1B5F46-2F07-4A82-ACF7-8600F647C7B1}"/>
              </a:ext>
            </a:extLst>
          </p:cNvPr>
          <p:cNvSpPr>
            <a:spLocks noChangeArrowheads="1"/>
          </p:cNvSpPr>
          <p:nvPr/>
        </p:nvSpPr>
        <p:spPr bwMode="auto">
          <a:xfrm>
            <a:off x="131991" y="875424"/>
            <a:ext cx="9839324" cy="4124206"/>
          </a:xfrm>
          <a:prstGeom prst="rect">
            <a:avLst/>
          </a:prstGeom>
          <a:noFill/>
          <a:ln>
            <a:noFill/>
          </a:ln>
        </p:spPr>
        <p:txBody>
          <a:bodyPr wrap="square"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dirty="0">
                <a:solidFill>
                  <a:schemeClr val="accent5"/>
                </a:solidFill>
                <a:latin typeface="+mj-lt"/>
              </a:rPr>
              <a:t>  </a:t>
            </a:r>
            <a:r>
              <a:rPr lang="ar-JO" sz="3600" dirty="0" smtClean="0">
                <a:solidFill>
                  <a:schemeClr val="accent1"/>
                </a:solidFill>
                <a:latin typeface="+mj-lt"/>
              </a:rPr>
              <a:t>Treatment</a:t>
            </a:r>
            <a:endParaRPr lang="en-US" sz="2000"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 Either high-dose intravenous immune globulin (IVI</a:t>
            </a:r>
            <a:r>
              <a:rPr lang="en-US" sz="2000" dirty="0">
                <a:solidFill>
                  <a:schemeClr val="tx1"/>
                </a:solidFill>
                <a:latin typeface="+mj-lt"/>
              </a:rPr>
              <a:t>G)</a:t>
            </a:r>
            <a:r>
              <a:rPr lang="ar-JO" sz="2000" dirty="0">
                <a:solidFill>
                  <a:schemeClr val="tx1"/>
                </a:solidFill>
                <a:latin typeface="+mj-lt"/>
              </a:rPr>
              <a:t> or plasmapheresis can be initiated, as they are equally effective for typical </a:t>
            </a:r>
            <a:r>
              <a:rPr lang="ar-JO" sz="2000" dirty="0" smtClean="0">
                <a:solidFill>
                  <a:schemeClr val="tx1"/>
                </a:solidFill>
                <a:latin typeface="+mj-lt"/>
              </a:rPr>
              <a:t>GBS. </a:t>
            </a:r>
            <a:endParaRPr lang="en-US" sz="2000" dirty="0" smtClean="0">
              <a:solidFill>
                <a:schemeClr val="tx1"/>
              </a:solidFill>
              <a:latin typeface="+mj-lt"/>
            </a:endParaRPr>
          </a:p>
          <a:p>
            <a:pPr marL="342900" indent="-342900">
              <a:spcBef>
                <a:spcPct val="0"/>
              </a:spcBef>
              <a:buSzTx/>
              <a:buFont typeface="Arial" panose="020B0604020202020204" pitchFamily="34" charset="0"/>
              <a:buChar char="•"/>
              <a:defRPr/>
            </a:pPr>
            <a:r>
              <a:rPr lang="en-US" sz="2000" dirty="0" smtClean="0">
                <a:solidFill>
                  <a:schemeClr val="accent1"/>
                </a:solidFill>
                <a:latin typeface="+mj-lt"/>
              </a:rPr>
              <a:t>2</a:t>
            </a:r>
            <a:r>
              <a:rPr lang="ar-JO" sz="2000" dirty="0" smtClean="0">
                <a:solidFill>
                  <a:schemeClr val="accent1"/>
                </a:solidFill>
                <a:latin typeface="+mj-lt"/>
              </a:rPr>
              <a:t> </a:t>
            </a:r>
            <a:r>
              <a:rPr lang="ar-JO" sz="2000" dirty="0">
                <a:solidFill>
                  <a:schemeClr val="accent1"/>
                </a:solidFill>
                <a:latin typeface="+mj-lt"/>
              </a:rPr>
              <a:t>weeks </a:t>
            </a:r>
            <a:r>
              <a:rPr lang="ar-JO" sz="2000" dirty="0">
                <a:solidFill>
                  <a:schemeClr val="tx1"/>
                </a:solidFill>
                <a:latin typeface="+mj-lt"/>
              </a:rPr>
              <a:t>after the first motor symptoms, it is not known whether immunotherapy is still effective.</a:t>
            </a:r>
          </a:p>
          <a:p>
            <a:pPr marL="342900" indent="-342900">
              <a:spcBef>
                <a:spcPct val="0"/>
              </a:spcBef>
              <a:buSzTx/>
              <a:buFont typeface="Arial" panose="020B0604020202020204" pitchFamily="34" charset="0"/>
              <a:buChar char="•"/>
              <a:defRPr/>
            </a:pPr>
            <a:r>
              <a:rPr lang="ar-JO" sz="2000" dirty="0">
                <a:solidFill>
                  <a:schemeClr val="tx1"/>
                </a:solidFill>
                <a:latin typeface="+mj-lt"/>
              </a:rPr>
              <a:t> If the patient has already reached the </a:t>
            </a:r>
            <a:r>
              <a:rPr lang="ar-JO" sz="2000" dirty="0">
                <a:solidFill>
                  <a:schemeClr val="accent1"/>
                </a:solidFill>
                <a:latin typeface="+mj-lt"/>
              </a:rPr>
              <a:t>plateau stage</a:t>
            </a:r>
            <a:r>
              <a:rPr lang="ar-JO" sz="2000" dirty="0">
                <a:solidFill>
                  <a:schemeClr val="tx1"/>
                </a:solidFill>
                <a:latin typeface="+mj-lt"/>
              </a:rPr>
              <a:t>, then treatment probably is no longer indicated, unless the patient has severe motor weakness and one cannot exclude the possibility that an immunologic attack is still ongoing</a:t>
            </a:r>
            <a:r>
              <a:rPr lang="ar-JO" sz="2000" dirty="0" smtClean="0">
                <a:solidFill>
                  <a:schemeClr val="tx1"/>
                </a:solidFill>
                <a:latin typeface="+mj-lt"/>
              </a:rPr>
              <a:t>.</a:t>
            </a:r>
            <a:endParaRPr lang="en-US" sz="2000" dirty="0">
              <a:solidFill>
                <a:schemeClr val="tx1"/>
              </a:solidFill>
              <a:latin typeface="+mj-lt"/>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A combination of the </a:t>
            </a:r>
            <a:r>
              <a:rPr lang="ar-JO" sz="2000" dirty="0">
                <a:solidFill>
                  <a:schemeClr val="accent1"/>
                </a:solidFill>
                <a:latin typeface="+mj-lt"/>
              </a:rPr>
              <a:t>two </a:t>
            </a:r>
            <a:r>
              <a:rPr lang="ar-JO" sz="2000" dirty="0">
                <a:solidFill>
                  <a:schemeClr val="tx1"/>
                </a:solidFill>
                <a:latin typeface="+mj-lt"/>
              </a:rPr>
              <a:t>therapies is not significantly better than either alone.</a:t>
            </a:r>
          </a:p>
          <a:p>
            <a:pPr>
              <a:spcBef>
                <a:spcPct val="0"/>
              </a:spcBef>
              <a:buSzTx/>
              <a:buFont typeface="Wingdings" panose="05000000000000000000" pitchFamily="2" charset="2"/>
              <a:buNone/>
              <a:defRPr/>
            </a:pPr>
            <a:endParaRPr lang="ar-JO" sz="2400" b="1" dirty="0">
              <a:solidFill>
                <a:schemeClr val="tx1"/>
              </a:solidFill>
              <a:latin typeface="+mn-lt"/>
            </a:endParaRPr>
          </a:p>
          <a:p>
            <a:pPr>
              <a:spcBef>
                <a:spcPct val="0"/>
              </a:spcBef>
              <a:buSzTx/>
              <a:buFontTx/>
              <a:buNone/>
              <a:defRPr/>
            </a:pPr>
            <a:endParaRPr lang="ar-JO" sz="2400" dirty="0">
              <a:solidFill>
                <a:schemeClr val="tx1"/>
              </a:solidFill>
              <a:latin typeface="Garamond" panose="02020404030301010803" pitchFamily="18" charset="0"/>
            </a:endParaRPr>
          </a:p>
          <a:p>
            <a:pPr>
              <a:spcBef>
                <a:spcPct val="0"/>
              </a:spcBef>
              <a:buSzTx/>
              <a:buFontTx/>
              <a:buNone/>
              <a:defRPr/>
            </a:pPr>
            <a:r>
              <a:rPr lang="ar-JO" sz="2400" dirty="0">
                <a:solidFill>
                  <a:schemeClr val="tx1"/>
                </a:solidFill>
                <a:latin typeface="Garamond" panose="02020404030301010803" pitchFamily="18" charset="0"/>
              </a:rPr>
              <a:t> </a:t>
            </a:r>
          </a:p>
        </p:txBody>
      </p:sp>
      <p:sp>
        <p:nvSpPr>
          <p:cNvPr id="83971" name="AutoShape 6"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6CFB226E-4613-4D9A-8E01-97AFC492E7A3}"/>
              </a:ext>
            </a:extLst>
          </p:cNvPr>
          <p:cNvSpPr>
            <a:spLocks noChangeAspect="1" noChangeArrowheads="1"/>
          </p:cNvSpPr>
          <p:nvPr/>
        </p:nvSpPr>
        <p:spPr bwMode="auto">
          <a:xfrm>
            <a:off x="14147800" y="-3270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3604" name="عنصر نائب لرقم الشريحة 3">
            <a:extLst>
              <a:ext uri="{FF2B5EF4-FFF2-40B4-BE49-F238E27FC236}">
                <a16:creationId xmlns="" xmlns:a16="http://schemas.microsoft.com/office/drawing/2014/main" id="{003473AD-C55C-4CC8-B62F-7FE1150F5CC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3E09212-F12F-41F0-A529-8C2F9198554E}" type="slidenum">
              <a:rPr lang="ar-SA" altLang="ru-RU">
                <a:solidFill>
                  <a:srgbClr val="898989"/>
                </a:solidFill>
              </a:rPr>
              <a:pPr/>
              <a:t>82</a:t>
            </a:fld>
            <a:endParaRPr lang="en-US" altLang="ru-RU">
              <a:solidFill>
                <a:srgbClr val="898989"/>
              </a:solidFill>
            </a:endParaRPr>
          </a:p>
        </p:txBody>
      </p:sp>
    </p:spTree>
    <p:extLst>
      <p:ext uri="{BB962C8B-B14F-4D97-AF65-F5344CB8AC3E}">
        <p14:creationId xmlns="" xmlns:p14="http://schemas.microsoft.com/office/powerpoint/2010/main" val="1518183262"/>
      </p:ext>
    </p:extLst>
  </p:cSld>
  <p:clrMapOvr>
    <a:masterClrMapping/>
  </p:clrMapOvr>
  <p:transition spd="med">
    <p:pull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 xmlns:a16="http://schemas.microsoft.com/office/drawing/2014/main" id="{DAD3C6EA-2DDC-49FE-AA56-94C2453F858B}"/>
              </a:ext>
            </a:extLst>
          </p:cNvPr>
          <p:cNvSpPr>
            <a:spLocks noChangeArrowheads="1"/>
          </p:cNvSpPr>
          <p:nvPr/>
        </p:nvSpPr>
        <p:spPr bwMode="auto">
          <a:xfrm>
            <a:off x="380093" y="639990"/>
            <a:ext cx="9097736" cy="3231654"/>
          </a:xfrm>
          <a:prstGeom prst="rect">
            <a:avLst/>
          </a:prstGeom>
          <a:noFill/>
          <a:ln>
            <a:noFill/>
          </a:ln>
        </p:spPr>
        <p:txBody>
          <a:bodyPr wrap="squar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u="sng" dirty="0">
                <a:solidFill>
                  <a:schemeClr val="accent1"/>
                </a:solidFill>
                <a:latin typeface="+mn-lt"/>
              </a:rPr>
              <a:t>1.</a:t>
            </a:r>
            <a:r>
              <a:rPr lang="ar-JO" sz="3600" u="sng" dirty="0">
                <a:solidFill>
                  <a:schemeClr val="accent1"/>
                </a:solidFill>
                <a:latin typeface="+mn-lt"/>
              </a:rPr>
              <a:t>IVIg</a:t>
            </a:r>
            <a:r>
              <a:rPr lang="en-US" sz="3600" dirty="0">
                <a:solidFill>
                  <a:schemeClr val="accent1"/>
                </a:solidFill>
                <a:latin typeface="+mn-lt"/>
              </a:rPr>
              <a:t> </a:t>
            </a:r>
            <a:endParaRPr lang="en-US" sz="3600" dirty="0" smtClean="0">
              <a:solidFill>
                <a:schemeClr val="accent1"/>
              </a:solidFill>
              <a:latin typeface="+mn-lt"/>
            </a:endParaRPr>
          </a:p>
          <a:p>
            <a:pPr>
              <a:spcBef>
                <a:spcPct val="0"/>
              </a:spcBef>
              <a:buSzTx/>
              <a:buFontTx/>
              <a:buNone/>
              <a:defRPr/>
            </a:pPr>
            <a:r>
              <a:rPr lang="ar-JO" sz="2400" dirty="0" smtClean="0">
                <a:solidFill>
                  <a:schemeClr val="tx1"/>
                </a:solidFill>
                <a:latin typeface="+mj-lt"/>
              </a:rPr>
              <a:t> </a:t>
            </a:r>
            <a:r>
              <a:rPr lang="ar-JO" sz="2400" dirty="0">
                <a:solidFill>
                  <a:schemeClr val="tx1"/>
                </a:solidFill>
                <a:latin typeface="+mj-lt"/>
              </a:rPr>
              <a:t>is often the initial therapy chosen because of its ease of administration and good safety record. Anecdotal data has also suggested that IVIg may be preferable to </a:t>
            </a:r>
            <a:r>
              <a:rPr lang="en-US" sz="2400" dirty="0" smtClean="0">
                <a:solidFill>
                  <a:schemeClr val="tx1"/>
                </a:solidFill>
                <a:latin typeface="+mj-lt"/>
              </a:rPr>
              <a:t>PLASMA EXCHANGE</a:t>
            </a:r>
            <a:r>
              <a:rPr lang="ar-JO" sz="2400" dirty="0" smtClean="0">
                <a:solidFill>
                  <a:schemeClr val="tx1"/>
                </a:solidFill>
                <a:latin typeface="+mj-lt"/>
              </a:rPr>
              <a:t> </a:t>
            </a:r>
            <a:r>
              <a:rPr lang="ar-JO" sz="2400" dirty="0">
                <a:solidFill>
                  <a:schemeClr val="tx1"/>
                </a:solidFill>
                <a:latin typeface="+mj-lt"/>
              </a:rPr>
              <a:t>for the </a:t>
            </a:r>
            <a:r>
              <a:rPr lang="ar-JO" sz="2400" dirty="0">
                <a:solidFill>
                  <a:srgbClr val="FF0000"/>
                </a:solidFill>
                <a:latin typeface="+mj-lt"/>
              </a:rPr>
              <a:t>AMAN</a:t>
            </a:r>
            <a:r>
              <a:rPr lang="ar-JO" sz="2400" dirty="0">
                <a:solidFill>
                  <a:schemeClr val="tx1"/>
                </a:solidFill>
                <a:latin typeface="+mj-lt"/>
              </a:rPr>
              <a:t> and </a:t>
            </a:r>
            <a:r>
              <a:rPr lang="ar-JO" sz="2400" dirty="0">
                <a:solidFill>
                  <a:srgbClr val="FF0000"/>
                </a:solidFill>
                <a:latin typeface="+mj-lt"/>
              </a:rPr>
              <a:t>MFS</a:t>
            </a:r>
            <a:r>
              <a:rPr lang="ar-JO" sz="2400" dirty="0">
                <a:solidFill>
                  <a:schemeClr val="tx1"/>
                </a:solidFill>
                <a:latin typeface="+mj-lt"/>
              </a:rPr>
              <a:t> variants of GBS</a:t>
            </a:r>
            <a:r>
              <a:rPr lang="ar-JO" sz="2400" dirty="0" smtClean="0">
                <a:solidFill>
                  <a:schemeClr val="tx1"/>
                </a:solidFill>
                <a:latin typeface="+mj-lt"/>
              </a:rPr>
              <a:t>.</a:t>
            </a:r>
            <a:r>
              <a:rPr lang="en-US" sz="2400" dirty="0" smtClean="0">
                <a:solidFill>
                  <a:schemeClr val="tx1"/>
                </a:solidFill>
                <a:latin typeface="+mj-lt"/>
              </a:rPr>
              <a:t> </a:t>
            </a:r>
          </a:p>
          <a:p>
            <a:pPr>
              <a:spcBef>
                <a:spcPct val="0"/>
              </a:spcBef>
              <a:buSzTx/>
              <a:buNone/>
              <a:defRPr/>
            </a:pPr>
            <a:r>
              <a:rPr lang="ar-JO" sz="2400" dirty="0">
                <a:solidFill>
                  <a:schemeClr val="tx1"/>
                </a:solidFill>
                <a:latin typeface="+mj-lt"/>
              </a:rPr>
              <a:t>IVIg is administered as </a:t>
            </a:r>
            <a:r>
              <a:rPr lang="ar-JO" sz="2400" dirty="0">
                <a:solidFill>
                  <a:srgbClr val="FF0000"/>
                </a:solidFill>
                <a:latin typeface="+mj-lt"/>
              </a:rPr>
              <a:t>five daily </a:t>
            </a:r>
            <a:r>
              <a:rPr lang="ar-JO" sz="2400" dirty="0">
                <a:solidFill>
                  <a:schemeClr val="tx1"/>
                </a:solidFill>
                <a:latin typeface="+mj-lt"/>
              </a:rPr>
              <a:t>infusions for a total dose of  </a:t>
            </a:r>
            <a:r>
              <a:rPr lang="en-US" sz="2400" dirty="0">
                <a:solidFill>
                  <a:srgbClr val="FF0000"/>
                </a:solidFill>
                <a:latin typeface="+mj-lt"/>
              </a:rPr>
              <a:t>2</a:t>
            </a:r>
            <a:r>
              <a:rPr lang="ar-JO" sz="2400" dirty="0">
                <a:solidFill>
                  <a:srgbClr val="FF0000"/>
                </a:solidFill>
                <a:latin typeface="+mj-lt"/>
              </a:rPr>
              <a:t>g/kg </a:t>
            </a:r>
            <a:r>
              <a:rPr lang="ar-JO" sz="2400" dirty="0">
                <a:solidFill>
                  <a:schemeClr val="tx1"/>
                </a:solidFill>
                <a:latin typeface="+mj-lt"/>
              </a:rPr>
              <a:t>body weight. </a:t>
            </a:r>
          </a:p>
          <a:p>
            <a:pPr>
              <a:spcBef>
                <a:spcPct val="0"/>
              </a:spcBef>
              <a:buSzTx/>
              <a:buFontTx/>
              <a:buNone/>
              <a:defRPr/>
            </a:pPr>
            <a:endParaRPr lang="ar-JO" sz="2400" b="1" dirty="0">
              <a:solidFill>
                <a:schemeClr val="tx1"/>
              </a:solidFill>
              <a:latin typeface="+mn-lt"/>
            </a:endParaRPr>
          </a:p>
        </p:txBody>
      </p:sp>
      <p:sp>
        <p:nvSpPr>
          <p:cNvPr id="154628" name="عنصر نائب لرقم الشريحة 3">
            <a:extLst>
              <a:ext uri="{FF2B5EF4-FFF2-40B4-BE49-F238E27FC236}">
                <a16:creationId xmlns="" xmlns:a16="http://schemas.microsoft.com/office/drawing/2014/main" id="{FBCB564C-5A7F-4638-BD99-77F1ED339F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E99194E-67E3-4D7A-BEF0-DC3611763C68}" type="slidenum">
              <a:rPr lang="ar-SA" altLang="ru-RU">
                <a:solidFill>
                  <a:srgbClr val="898989"/>
                </a:solidFill>
              </a:rPr>
              <a:pPr/>
              <a:t>83</a:t>
            </a:fld>
            <a:endParaRPr lang="en-US" altLang="ru-RU">
              <a:solidFill>
                <a:srgbClr val="898989"/>
              </a:solidFill>
            </a:endParaRPr>
          </a:p>
        </p:txBody>
      </p:sp>
    </p:spTree>
    <p:extLst>
      <p:ext uri="{BB962C8B-B14F-4D97-AF65-F5344CB8AC3E}">
        <p14:creationId xmlns="" xmlns:p14="http://schemas.microsoft.com/office/powerpoint/2010/main" val="425216352"/>
      </p:ext>
    </p:extLst>
  </p:cSld>
  <p:clrMapOvr>
    <a:masterClrMapping/>
  </p:clrMapOvr>
  <p:transition spd="slow">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a:extLst>
              <a:ext uri="{FF2B5EF4-FFF2-40B4-BE49-F238E27FC236}">
                <a16:creationId xmlns="" xmlns:a16="http://schemas.microsoft.com/office/drawing/2014/main" id="{9684E034-1948-4A0C-8D86-A0DD0CF513C0}"/>
              </a:ext>
            </a:extLst>
          </p:cNvPr>
          <p:cNvSpPr>
            <a:spLocks noChangeArrowheads="1"/>
          </p:cNvSpPr>
          <p:nvPr/>
        </p:nvSpPr>
        <p:spPr bwMode="auto">
          <a:xfrm>
            <a:off x="188684" y="858519"/>
            <a:ext cx="9753601" cy="4247317"/>
          </a:xfrm>
          <a:prstGeom prst="rect">
            <a:avLst/>
          </a:prstGeom>
          <a:noFill/>
          <a:ln>
            <a:noFill/>
          </a:ln>
        </p:spPr>
        <p:txBody>
          <a:bodyPr wrap="square"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ar-JO" sz="2400" dirty="0">
              <a:solidFill>
                <a:schemeClr val="tx1"/>
              </a:solidFill>
              <a:latin typeface="+mn-lt"/>
            </a:endParaRPr>
          </a:p>
          <a:p>
            <a:pPr>
              <a:spcBef>
                <a:spcPct val="0"/>
              </a:spcBef>
              <a:buSzTx/>
              <a:buFontTx/>
              <a:buNone/>
              <a:defRPr/>
            </a:pPr>
            <a:r>
              <a:rPr lang="en-US" sz="3600" dirty="0">
                <a:solidFill>
                  <a:schemeClr val="accent1"/>
                </a:solidFill>
                <a:latin typeface="+mn-lt"/>
              </a:rPr>
              <a:t>2.P</a:t>
            </a:r>
            <a:r>
              <a:rPr lang="ar-JO" sz="3600" dirty="0">
                <a:solidFill>
                  <a:schemeClr val="accent1"/>
                </a:solidFill>
                <a:latin typeface="+mn-lt"/>
              </a:rPr>
              <a:t>lasmapheresis </a:t>
            </a:r>
            <a:endParaRPr lang="en-US" sz="3600" dirty="0" smtClean="0">
              <a:solidFill>
                <a:schemeClr val="accent1"/>
              </a:solidFill>
              <a:latin typeface="+mn-lt"/>
            </a:endParaRPr>
          </a:p>
          <a:p>
            <a:pPr>
              <a:spcBef>
                <a:spcPct val="0"/>
              </a:spcBef>
              <a:buSzTx/>
              <a:buFontTx/>
              <a:buNone/>
              <a:defRPr/>
            </a:pPr>
            <a:r>
              <a:rPr lang="ar-JO" sz="2400" dirty="0" smtClean="0">
                <a:solidFill>
                  <a:schemeClr val="tx1"/>
                </a:solidFill>
                <a:latin typeface="+mn-lt"/>
              </a:rPr>
              <a:t>usually </a:t>
            </a:r>
            <a:r>
              <a:rPr lang="ar-JO" sz="2400" dirty="0">
                <a:solidFill>
                  <a:schemeClr val="tx1"/>
                </a:solidFill>
                <a:latin typeface="+mn-lt"/>
              </a:rPr>
              <a:t>consists of </a:t>
            </a:r>
            <a:r>
              <a:rPr lang="en-US" sz="2400" dirty="0">
                <a:solidFill>
                  <a:srgbClr val="FF0000"/>
                </a:solidFill>
                <a:latin typeface="+mn-lt"/>
              </a:rPr>
              <a:t>40-50</a:t>
            </a:r>
            <a:r>
              <a:rPr lang="ar-JO" sz="2400" dirty="0">
                <a:solidFill>
                  <a:srgbClr val="FF0000"/>
                </a:solidFill>
                <a:latin typeface="+mn-lt"/>
              </a:rPr>
              <a:t>  mL/kg </a:t>
            </a:r>
            <a:r>
              <a:rPr lang="ar-JO" sz="2400" dirty="0">
                <a:solidFill>
                  <a:schemeClr val="tx1"/>
                </a:solidFill>
                <a:latin typeface="+mn-lt"/>
              </a:rPr>
              <a:t>plasma exchange (PE) </a:t>
            </a:r>
            <a:r>
              <a:rPr lang="ar-JO" sz="2400" dirty="0">
                <a:solidFill>
                  <a:srgbClr val="FF0000"/>
                </a:solidFill>
                <a:latin typeface="+mn-lt"/>
              </a:rPr>
              <a:t>four to five times over a week.</a:t>
            </a:r>
            <a:endParaRPr lang="en-US" sz="2400" dirty="0">
              <a:solidFill>
                <a:srgbClr val="FF0000"/>
              </a:solidFill>
              <a:latin typeface="+mn-lt"/>
            </a:endParaRPr>
          </a:p>
          <a:p>
            <a:pPr>
              <a:spcBef>
                <a:spcPct val="0"/>
              </a:spcBef>
              <a:buSzTx/>
              <a:buFontTx/>
              <a:buNone/>
              <a:defRPr/>
            </a:pPr>
            <a:endParaRPr lang="ar-JO" sz="2400" dirty="0">
              <a:solidFill>
                <a:schemeClr val="tx1"/>
              </a:solidFill>
              <a:latin typeface="+mn-lt"/>
            </a:endParaRPr>
          </a:p>
          <a:p>
            <a:pPr>
              <a:spcBef>
                <a:spcPct val="0"/>
              </a:spcBef>
              <a:buSzTx/>
              <a:buFontTx/>
              <a:buNone/>
              <a:defRPr/>
            </a:pPr>
            <a:r>
              <a:rPr lang="ar-JO" sz="2400" dirty="0" smtClean="0">
                <a:solidFill>
                  <a:schemeClr val="tx1"/>
                </a:solidFill>
                <a:latin typeface="+mn-lt"/>
              </a:rPr>
              <a:t>reduces </a:t>
            </a:r>
            <a:r>
              <a:rPr lang="ar-JO" sz="2400" dirty="0">
                <a:solidFill>
                  <a:schemeClr val="tx1"/>
                </a:solidFill>
                <a:latin typeface="+mn-lt"/>
              </a:rPr>
              <a:t>the need for mechanical ventilation </a:t>
            </a:r>
            <a:endParaRPr lang="en-US" sz="2400" dirty="0" smtClean="0">
              <a:solidFill>
                <a:schemeClr val="tx1"/>
              </a:solidFill>
              <a:latin typeface="+mn-lt"/>
            </a:endParaRPr>
          </a:p>
          <a:p>
            <a:pPr>
              <a:spcBef>
                <a:spcPct val="0"/>
              </a:spcBef>
              <a:buSzTx/>
              <a:buFontTx/>
              <a:buNone/>
              <a:defRPr/>
            </a:pPr>
            <a:r>
              <a:rPr lang="ar-JO" sz="2400" dirty="0" smtClean="0">
                <a:solidFill>
                  <a:schemeClr val="tx1"/>
                </a:solidFill>
                <a:latin typeface="+mn-lt"/>
              </a:rPr>
              <a:t>increases </a:t>
            </a:r>
            <a:r>
              <a:rPr lang="ar-JO" sz="2400" dirty="0">
                <a:solidFill>
                  <a:schemeClr val="tx1"/>
                </a:solidFill>
                <a:latin typeface="+mn-lt"/>
              </a:rPr>
              <a:t>the likelihood of full recovery at  </a:t>
            </a:r>
            <a:r>
              <a:rPr lang="en-US" sz="2400" dirty="0">
                <a:solidFill>
                  <a:schemeClr val="tx1"/>
                </a:solidFill>
                <a:latin typeface="+mn-lt"/>
              </a:rPr>
              <a:t>1</a:t>
            </a:r>
            <a:r>
              <a:rPr lang="ar-JO" sz="2400" dirty="0" smtClean="0">
                <a:solidFill>
                  <a:schemeClr val="tx1"/>
                </a:solidFill>
                <a:latin typeface="+mn-lt"/>
              </a:rPr>
              <a:t>year</a:t>
            </a:r>
            <a:endParaRPr lang="ar-JO" sz="2400" dirty="0">
              <a:solidFill>
                <a:schemeClr val="tx1"/>
              </a:solidFill>
              <a:latin typeface="+mn-lt"/>
            </a:endParaRPr>
          </a:p>
          <a:p>
            <a:pPr>
              <a:spcBef>
                <a:spcPct val="0"/>
              </a:spcBef>
              <a:buSzTx/>
              <a:buFontTx/>
              <a:buNone/>
              <a:defRPr/>
            </a:pPr>
            <a:endParaRPr lang="ar-JO" sz="2400" dirty="0">
              <a:solidFill>
                <a:schemeClr val="tx1"/>
              </a:solidFill>
              <a:latin typeface="+mn-lt"/>
            </a:endParaRPr>
          </a:p>
          <a:p>
            <a:pPr>
              <a:spcBef>
                <a:spcPct val="0"/>
              </a:spcBef>
              <a:buSzTx/>
              <a:buFontTx/>
              <a:buNone/>
              <a:defRPr/>
            </a:pPr>
            <a:r>
              <a:rPr lang="ar-JO" sz="2400" dirty="0">
                <a:solidFill>
                  <a:schemeClr val="tx1"/>
                </a:solidFill>
                <a:latin typeface="+mn-lt"/>
              </a:rPr>
              <a:t>Functionally significant improvement may occur toward the end of the </a:t>
            </a:r>
            <a:r>
              <a:rPr lang="ar-JO" sz="2400" dirty="0">
                <a:solidFill>
                  <a:srgbClr val="FF0000"/>
                </a:solidFill>
                <a:latin typeface="+mn-lt"/>
              </a:rPr>
              <a:t>first week </a:t>
            </a:r>
            <a:r>
              <a:rPr lang="ar-JO" sz="2400" dirty="0">
                <a:solidFill>
                  <a:schemeClr val="tx1"/>
                </a:solidFill>
                <a:latin typeface="+mn-lt"/>
              </a:rPr>
              <a:t>of treatment, or may be delayed for </a:t>
            </a:r>
            <a:r>
              <a:rPr lang="ar-JO" sz="2400" dirty="0">
                <a:solidFill>
                  <a:srgbClr val="FF0000"/>
                </a:solidFill>
                <a:latin typeface="+mn-lt"/>
              </a:rPr>
              <a:t>several weeks</a:t>
            </a:r>
            <a:r>
              <a:rPr lang="ar-JO" sz="2400" dirty="0">
                <a:solidFill>
                  <a:schemeClr val="tx1"/>
                </a:solidFill>
                <a:latin typeface="+mn-lt"/>
              </a:rPr>
              <a:t>. </a:t>
            </a:r>
          </a:p>
          <a:p>
            <a:pPr>
              <a:spcBef>
                <a:spcPct val="0"/>
              </a:spcBef>
              <a:buSzTx/>
              <a:buFontTx/>
              <a:buNone/>
              <a:defRPr/>
            </a:pPr>
            <a:endParaRPr lang="ar-JO" sz="2400" b="1" dirty="0">
              <a:solidFill>
                <a:schemeClr val="tx1"/>
              </a:solidFill>
              <a:latin typeface="+mn-lt"/>
            </a:endParaRPr>
          </a:p>
        </p:txBody>
      </p:sp>
      <p:sp>
        <p:nvSpPr>
          <p:cNvPr id="86019" name="AutoShape 4"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5785ECAB-A3E8-433F-BB87-C2E55F9EC55F}"/>
              </a:ext>
            </a:extLst>
          </p:cNvPr>
          <p:cNvSpPr>
            <a:spLocks noChangeAspect="1" noChangeArrowheads="1"/>
          </p:cNvSpPr>
          <p:nvPr/>
        </p:nvSpPr>
        <p:spPr bwMode="auto">
          <a:xfrm>
            <a:off x="9813925" y="-4191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5652" name="عنصر نائب لرقم الشريحة 3">
            <a:extLst>
              <a:ext uri="{FF2B5EF4-FFF2-40B4-BE49-F238E27FC236}">
                <a16:creationId xmlns="" xmlns:a16="http://schemas.microsoft.com/office/drawing/2014/main" id="{A3A6174A-BD45-4B41-9748-2E1D447101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3224E5-DCFC-4959-812F-0170F061E5B5}" type="slidenum">
              <a:rPr lang="ar-SA" altLang="ru-RU">
                <a:solidFill>
                  <a:srgbClr val="898989"/>
                </a:solidFill>
              </a:rPr>
              <a:pPr/>
              <a:t>84</a:t>
            </a:fld>
            <a:endParaRPr lang="en-US" altLang="ru-RU">
              <a:solidFill>
                <a:srgbClr val="898989"/>
              </a:solidFill>
            </a:endParaRPr>
          </a:p>
        </p:txBody>
      </p:sp>
    </p:spTree>
    <p:extLst>
      <p:ext uri="{BB962C8B-B14F-4D97-AF65-F5344CB8AC3E}">
        <p14:creationId xmlns="" xmlns:p14="http://schemas.microsoft.com/office/powerpoint/2010/main" val="1457918920"/>
      </p:ext>
    </p:extLst>
  </p:cSld>
  <p:clrMapOvr>
    <a:masterClrMapping/>
  </p:clrMapOvr>
  <p:transition spd="slow">
    <p:randomBa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 xmlns:a16="http://schemas.microsoft.com/office/drawing/2014/main" id="{606BA8C9-2AF2-4387-BD30-5286C1C2538E}"/>
              </a:ext>
            </a:extLst>
          </p:cNvPr>
          <p:cNvSpPr>
            <a:spLocks noChangeArrowheads="1"/>
          </p:cNvSpPr>
          <p:nvPr/>
        </p:nvSpPr>
        <p:spPr bwMode="auto">
          <a:xfrm>
            <a:off x="328613" y="3087914"/>
            <a:ext cx="7991475" cy="2554545"/>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000" dirty="0">
                <a:solidFill>
                  <a:schemeClr val="tx1"/>
                </a:solidFill>
                <a:latin typeface="+mn-lt"/>
              </a:rPr>
              <a:t>Brief retreatment with the original therapy is usually effective in such cases.</a:t>
            </a:r>
          </a:p>
          <a:p>
            <a:pPr marL="342900" indent="-342900">
              <a:spcBef>
                <a:spcPct val="0"/>
              </a:spcBef>
              <a:buSzTx/>
              <a:buFont typeface="Arial" panose="020B0604020202020204" pitchFamily="34" charset="0"/>
              <a:buChar char="•"/>
              <a:defRPr/>
            </a:pPr>
            <a:endParaRPr lang="en-US" sz="2000" dirty="0">
              <a:solidFill>
                <a:schemeClr val="tx1"/>
              </a:solidFill>
              <a:latin typeface="+mn-lt"/>
            </a:endParaRPr>
          </a:p>
          <a:p>
            <a:pPr marL="342900" indent="-342900">
              <a:spcBef>
                <a:spcPct val="0"/>
              </a:spcBef>
              <a:buSzTx/>
              <a:buFont typeface="Arial" panose="020B0604020202020204" pitchFamily="34" charset="0"/>
              <a:buChar char="•"/>
              <a:defRPr/>
            </a:pPr>
            <a:r>
              <a:rPr lang="en-US" sz="2000" dirty="0">
                <a:solidFill>
                  <a:srgbClr val="FF0000"/>
                </a:solidFill>
                <a:latin typeface="+mn-lt"/>
              </a:rPr>
              <a:t>Glucocorticoids</a:t>
            </a:r>
            <a:r>
              <a:rPr lang="en-US" sz="2000" dirty="0">
                <a:solidFill>
                  <a:schemeClr val="tx1"/>
                </a:solidFill>
                <a:latin typeface="+mn-lt"/>
              </a:rPr>
              <a:t> have </a:t>
            </a:r>
            <a:r>
              <a:rPr lang="en-US" sz="2000" dirty="0">
                <a:solidFill>
                  <a:srgbClr val="FF0000"/>
                </a:solidFill>
                <a:latin typeface="+mn-lt"/>
              </a:rPr>
              <a:t>not </a:t>
            </a:r>
            <a:r>
              <a:rPr lang="en-US" sz="2000" dirty="0">
                <a:solidFill>
                  <a:schemeClr val="tx1"/>
                </a:solidFill>
                <a:latin typeface="+mn-lt"/>
              </a:rPr>
              <a:t>been found to be </a:t>
            </a:r>
            <a:r>
              <a:rPr lang="en-US" sz="2000" dirty="0">
                <a:solidFill>
                  <a:srgbClr val="FF0000"/>
                </a:solidFill>
                <a:latin typeface="+mn-lt"/>
              </a:rPr>
              <a:t>effective </a:t>
            </a:r>
            <a:r>
              <a:rPr lang="en-US" sz="2000" dirty="0">
                <a:solidFill>
                  <a:schemeClr val="tx1"/>
                </a:solidFill>
                <a:latin typeface="+mn-lt"/>
              </a:rPr>
              <a:t>in GBS.</a:t>
            </a:r>
          </a:p>
          <a:p>
            <a:pPr marL="342900" indent="-342900">
              <a:spcBef>
                <a:spcPct val="0"/>
              </a:spcBef>
              <a:buSzTx/>
              <a:buFont typeface="Arial" panose="020B0604020202020204" pitchFamily="34" charset="0"/>
              <a:buChar char="•"/>
              <a:defRPr/>
            </a:pPr>
            <a:endParaRPr lang="en-US" sz="2000" dirty="0">
              <a:solidFill>
                <a:schemeClr val="tx1"/>
              </a:solidFill>
              <a:latin typeface="+mn-lt"/>
            </a:endParaRPr>
          </a:p>
          <a:p>
            <a:pPr marL="342900" indent="-342900">
              <a:spcBef>
                <a:spcPct val="0"/>
              </a:spcBef>
              <a:buSzTx/>
              <a:buFont typeface="Arial" panose="020B0604020202020204" pitchFamily="34" charset="0"/>
              <a:buChar char="•"/>
              <a:defRPr/>
            </a:pPr>
            <a:r>
              <a:rPr lang="en-US" sz="2000" dirty="0">
                <a:solidFill>
                  <a:schemeClr val="tx1"/>
                </a:solidFill>
                <a:latin typeface="+mn-lt"/>
              </a:rPr>
              <a:t>Occasional patients with </a:t>
            </a:r>
            <a:r>
              <a:rPr lang="en-US" sz="2000" dirty="0">
                <a:solidFill>
                  <a:srgbClr val="FF0000"/>
                </a:solidFill>
                <a:latin typeface="+mn-lt"/>
              </a:rPr>
              <a:t>very</a:t>
            </a:r>
            <a:r>
              <a:rPr lang="en-US" sz="2000" dirty="0">
                <a:solidFill>
                  <a:srgbClr val="0070C0"/>
                </a:solidFill>
                <a:latin typeface="+mn-lt"/>
              </a:rPr>
              <a:t> </a:t>
            </a:r>
            <a:r>
              <a:rPr lang="en-US" sz="2000" dirty="0">
                <a:solidFill>
                  <a:srgbClr val="FF0000"/>
                </a:solidFill>
                <a:latin typeface="+mn-lt"/>
              </a:rPr>
              <a:t>mild</a:t>
            </a:r>
            <a:r>
              <a:rPr lang="en-US" sz="2000" dirty="0">
                <a:solidFill>
                  <a:srgbClr val="0070C0"/>
                </a:solidFill>
                <a:latin typeface="+mn-lt"/>
              </a:rPr>
              <a:t> </a:t>
            </a:r>
            <a:r>
              <a:rPr lang="en-US" sz="2000" dirty="0">
                <a:solidFill>
                  <a:schemeClr val="tx1"/>
                </a:solidFill>
                <a:latin typeface="+mn-lt"/>
              </a:rPr>
              <a:t>forms of GBS, especially those who appear to have already reached a plateau when initially seen, may be managed </a:t>
            </a:r>
            <a:r>
              <a:rPr lang="en-US" sz="2000" dirty="0">
                <a:solidFill>
                  <a:srgbClr val="FF0000"/>
                </a:solidFill>
                <a:latin typeface="+mn-lt"/>
              </a:rPr>
              <a:t>conservatively</a:t>
            </a:r>
            <a:r>
              <a:rPr lang="en-US" sz="2000" dirty="0">
                <a:solidFill>
                  <a:srgbClr val="0070C0"/>
                </a:solidFill>
                <a:latin typeface="+mn-lt"/>
              </a:rPr>
              <a:t> </a:t>
            </a:r>
            <a:r>
              <a:rPr lang="en-US" sz="2000" dirty="0">
                <a:solidFill>
                  <a:srgbClr val="FF0000"/>
                </a:solidFill>
                <a:latin typeface="+mn-lt"/>
              </a:rPr>
              <a:t>without</a:t>
            </a:r>
            <a:r>
              <a:rPr lang="en-US" sz="2000" dirty="0">
                <a:solidFill>
                  <a:srgbClr val="0070C0"/>
                </a:solidFill>
                <a:latin typeface="+mn-lt"/>
              </a:rPr>
              <a:t> </a:t>
            </a:r>
            <a:r>
              <a:rPr lang="en-US" sz="2000" dirty="0" err="1">
                <a:solidFill>
                  <a:srgbClr val="FF0000"/>
                </a:solidFill>
                <a:latin typeface="+mn-lt"/>
              </a:rPr>
              <a:t>IVIg</a:t>
            </a:r>
            <a:r>
              <a:rPr lang="en-US" sz="2000" dirty="0">
                <a:solidFill>
                  <a:srgbClr val="FF0000"/>
                </a:solidFill>
                <a:latin typeface="+mn-lt"/>
              </a:rPr>
              <a:t> or</a:t>
            </a:r>
            <a:r>
              <a:rPr lang="en-US" sz="2000" dirty="0">
                <a:solidFill>
                  <a:srgbClr val="0070C0"/>
                </a:solidFill>
                <a:latin typeface="+mn-lt"/>
              </a:rPr>
              <a:t> </a:t>
            </a:r>
            <a:r>
              <a:rPr lang="en-US" sz="2000" dirty="0">
                <a:solidFill>
                  <a:srgbClr val="FF0000"/>
                </a:solidFill>
                <a:latin typeface="+mn-lt"/>
              </a:rPr>
              <a:t>PE</a:t>
            </a:r>
            <a:r>
              <a:rPr lang="en-US" sz="2000" dirty="0">
                <a:solidFill>
                  <a:schemeClr val="tx1"/>
                </a:solidFill>
                <a:latin typeface="+mn-lt"/>
              </a:rPr>
              <a:t>.</a:t>
            </a:r>
            <a:endParaRPr lang="ar-JO" sz="2000" dirty="0">
              <a:solidFill>
                <a:schemeClr val="tx1"/>
              </a:solidFill>
              <a:latin typeface="+mn-lt"/>
            </a:endParaRPr>
          </a:p>
        </p:txBody>
      </p:sp>
      <p:sp>
        <p:nvSpPr>
          <p:cNvPr id="155651" name="Rectangle 2">
            <a:extLst>
              <a:ext uri="{FF2B5EF4-FFF2-40B4-BE49-F238E27FC236}">
                <a16:creationId xmlns="" xmlns:a16="http://schemas.microsoft.com/office/drawing/2014/main" id="{AABC53E1-1EF1-4AFE-B5A2-AEF67B728017}"/>
              </a:ext>
            </a:extLst>
          </p:cNvPr>
          <p:cNvSpPr>
            <a:spLocks noChangeArrowheads="1"/>
          </p:cNvSpPr>
          <p:nvPr/>
        </p:nvSpPr>
        <p:spPr bwMode="auto">
          <a:xfrm>
            <a:off x="328613" y="626157"/>
            <a:ext cx="7632700" cy="1938992"/>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000" dirty="0">
                <a:solidFill>
                  <a:schemeClr val="tx1"/>
                </a:solidFill>
                <a:latin typeface="+mn-lt"/>
              </a:rPr>
              <a:t>The lack of noticeable improvement following a course of IVIg or PE is </a:t>
            </a:r>
            <a:r>
              <a:rPr lang="ar-JO" sz="2000" dirty="0">
                <a:solidFill>
                  <a:srgbClr val="FF0000"/>
                </a:solidFill>
                <a:latin typeface="+mn-lt"/>
              </a:rPr>
              <a:t>not</a:t>
            </a:r>
            <a:r>
              <a:rPr lang="ar-JO" sz="2000" dirty="0">
                <a:solidFill>
                  <a:srgbClr val="0070C0"/>
                </a:solidFill>
                <a:latin typeface="+mn-lt"/>
              </a:rPr>
              <a:t> </a:t>
            </a:r>
            <a:r>
              <a:rPr lang="ar-JO" sz="2000" dirty="0">
                <a:solidFill>
                  <a:srgbClr val="FF0000"/>
                </a:solidFill>
                <a:latin typeface="+mn-lt"/>
              </a:rPr>
              <a:t>an</a:t>
            </a:r>
            <a:r>
              <a:rPr lang="ar-JO" sz="2000" dirty="0">
                <a:solidFill>
                  <a:srgbClr val="0070C0"/>
                </a:solidFill>
                <a:latin typeface="+mn-lt"/>
              </a:rPr>
              <a:t> </a:t>
            </a:r>
            <a:r>
              <a:rPr lang="ar-JO" sz="2000" dirty="0">
                <a:solidFill>
                  <a:srgbClr val="FF0000"/>
                </a:solidFill>
                <a:latin typeface="+mn-lt"/>
              </a:rPr>
              <a:t>indication</a:t>
            </a:r>
            <a:r>
              <a:rPr lang="ar-JO" sz="2000" dirty="0">
                <a:solidFill>
                  <a:srgbClr val="0070C0"/>
                </a:solidFill>
                <a:latin typeface="+mn-lt"/>
              </a:rPr>
              <a:t> </a:t>
            </a:r>
            <a:r>
              <a:rPr lang="ar-JO" sz="2000" dirty="0">
                <a:solidFill>
                  <a:schemeClr val="tx1"/>
                </a:solidFill>
                <a:latin typeface="+mn-lt"/>
              </a:rPr>
              <a:t>to treat with the alternate treatment. </a:t>
            </a:r>
            <a:endParaRPr lang="en-US" sz="2000" dirty="0">
              <a:solidFill>
                <a:schemeClr val="tx1"/>
              </a:solidFill>
              <a:latin typeface="+mn-lt"/>
            </a:endParaRPr>
          </a:p>
          <a:p>
            <a:pPr marL="342900" indent="-342900">
              <a:spcBef>
                <a:spcPct val="0"/>
              </a:spcBef>
              <a:buSzTx/>
              <a:buFont typeface="Arial" panose="020B0604020202020204" pitchFamily="34" charset="0"/>
              <a:buChar char="•"/>
              <a:defRPr/>
            </a:pPr>
            <a:endParaRPr lang="ar-JO" sz="2000" dirty="0">
              <a:solidFill>
                <a:schemeClr val="tx1"/>
              </a:solidFill>
              <a:latin typeface="+mn-lt"/>
            </a:endParaRPr>
          </a:p>
          <a:p>
            <a:pPr marL="342900" indent="-342900">
              <a:spcBef>
                <a:spcPct val="0"/>
              </a:spcBef>
              <a:buSzTx/>
              <a:buFont typeface="Arial" panose="020B0604020202020204" pitchFamily="34" charset="0"/>
              <a:buChar char="•"/>
              <a:defRPr/>
            </a:pPr>
            <a:r>
              <a:rPr lang="en-US" sz="2000" dirty="0">
                <a:solidFill>
                  <a:schemeClr val="tx1"/>
                </a:solidFill>
                <a:latin typeface="+mn-lt"/>
              </a:rPr>
              <a:t>T</a:t>
            </a:r>
            <a:r>
              <a:rPr lang="ar-JO" sz="2000" dirty="0">
                <a:solidFill>
                  <a:schemeClr val="tx1"/>
                </a:solidFill>
                <a:latin typeface="+mn-lt"/>
              </a:rPr>
              <a:t>here are occasional patients who are treated early in the course of GBS and improve, who then relapse within a month</a:t>
            </a:r>
          </a:p>
        </p:txBody>
      </p:sp>
      <p:sp>
        <p:nvSpPr>
          <p:cNvPr id="156676" name="عنصر نائب لرقم الشريحة 3">
            <a:extLst>
              <a:ext uri="{FF2B5EF4-FFF2-40B4-BE49-F238E27FC236}">
                <a16:creationId xmlns="" xmlns:a16="http://schemas.microsoft.com/office/drawing/2014/main" id="{A2FD02F4-67F1-4150-B095-B490E5FFC70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C0A5A05-513B-4115-8C4E-1F4C8DB1C7A7}" type="slidenum">
              <a:rPr lang="ar-SA" altLang="ru-RU">
                <a:solidFill>
                  <a:srgbClr val="898989"/>
                </a:solidFill>
              </a:rPr>
              <a:pPr/>
              <a:t>85</a:t>
            </a:fld>
            <a:endParaRPr lang="en-US" altLang="ru-RU">
              <a:solidFill>
                <a:srgbClr val="898989"/>
              </a:solidFill>
            </a:endParaRPr>
          </a:p>
        </p:txBody>
      </p:sp>
    </p:spTree>
    <p:extLst>
      <p:ext uri="{BB962C8B-B14F-4D97-AF65-F5344CB8AC3E}">
        <p14:creationId xmlns="" xmlns:p14="http://schemas.microsoft.com/office/powerpoint/2010/main" val="2181816925"/>
      </p:ext>
    </p:extLst>
  </p:cSld>
  <p:clrMapOvr>
    <a:masterClrMapping/>
  </p:clrMapOvr>
  <p:transition spd="slow">
    <p:blinds/>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a:extLst>
              <a:ext uri="{FF2B5EF4-FFF2-40B4-BE49-F238E27FC236}">
                <a16:creationId xmlns="" xmlns:a16="http://schemas.microsoft.com/office/drawing/2014/main" id="{D59FF7B2-7968-421A-A17C-D27254C1F8C1}"/>
              </a:ext>
            </a:extLst>
          </p:cNvPr>
          <p:cNvSpPr>
            <a:spLocks noChangeArrowheads="1"/>
          </p:cNvSpPr>
          <p:nvPr/>
        </p:nvSpPr>
        <p:spPr bwMode="auto">
          <a:xfrm>
            <a:off x="221116" y="860311"/>
            <a:ext cx="9561513" cy="3816429"/>
          </a:xfrm>
          <a:prstGeom prst="rect">
            <a:avLst/>
          </a:prstGeom>
          <a:noFill/>
          <a:ln>
            <a:noFill/>
          </a:ln>
        </p:spPr>
        <p:txBody>
          <a:bodyPr wrap="square"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800" u="sng" dirty="0">
                <a:solidFill>
                  <a:schemeClr val="accent1"/>
                </a:solidFill>
                <a:latin typeface="+mj-lt"/>
              </a:rPr>
              <a:t>In the worsening phase of GBS </a:t>
            </a:r>
          </a:p>
          <a:p>
            <a:pPr>
              <a:spcBef>
                <a:spcPct val="0"/>
              </a:spcBef>
              <a:buSzTx/>
              <a:buFont typeface="Wingdings" panose="05000000000000000000" pitchFamily="2" charset="2"/>
              <a:buNone/>
              <a:defRPr/>
            </a:pPr>
            <a:r>
              <a:rPr lang="ar-JO" sz="2000" dirty="0">
                <a:solidFill>
                  <a:schemeClr val="tx1"/>
                </a:solidFill>
                <a:latin typeface="+mj-lt"/>
              </a:rPr>
              <a:t> most patients require monitoring in a critical care setting, with particular attention to vital capacity, heart rhythm, blood pressure, nutrition, deep vein thrombosis prophylaxis, cardiovascular status, early consideration </a:t>
            </a:r>
            <a:r>
              <a:rPr lang="en-US" sz="2000" dirty="0">
                <a:solidFill>
                  <a:schemeClr val="tx1"/>
                </a:solidFill>
                <a:latin typeface="+mj-lt"/>
              </a:rPr>
              <a:t>(</a:t>
            </a:r>
            <a:r>
              <a:rPr lang="ar-JO" sz="2000" dirty="0">
                <a:solidFill>
                  <a:schemeClr val="tx1"/>
                </a:solidFill>
                <a:latin typeface="+mj-lt"/>
              </a:rPr>
              <a:t>after </a:t>
            </a:r>
            <a:r>
              <a:rPr lang="en-US" sz="2000" dirty="0">
                <a:solidFill>
                  <a:schemeClr val="tx1"/>
                </a:solidFill>
                <a:latin typeface="+mj-lt"/>
              </a:rPr>
              <a:t>2</a:t>
            </a:r>
            <a:r>
              <a:rPr lang="ar-JO" sz="2000" dirty="0">
                <a:solidFill>
                  <a:schemeClr val="tx1"/>
                </a:solidFill>
                <a:latin typeface="+mj-lt"/>
              </a:rPr>
              <a:t> weeks of intubation) of tracheotomy, and chest physiotherapy. </a:t>
            </a:r>
            <a:endParaRPr lang="en-US" sz="2000" dirty="0">
              <a:solidFill>
                <a:schemeClr val="tx1"/>
              </a:solidFill>
              <a:latin typeface="+mj-lt"/>
            </a:endParaRPr>
          </a:p>
          <a:p>
            <a:pPr marL="342900" indent="-342900">
              <a:spcBef>
                <a:spcPct val="0"/>
              </a:spcBef>
              <a:buSzTx/>
              <a:buFont typeface="Arial" panose="020B0604020202020204" pitchFamily="34" charset="0"/>
              <a:buChar char="•"/>
              <a:defRPr/>
            </a:pPr>
            <a:endParaRPr lang="ar-JO" sz="2000" dirty="0">
              <a:solidFill>
                <a:schemeClr val="tx1"/>
              </a:solidFill>
              <a:latin typeface="+mj-lt"/>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As noted</a:t>
            </a:r>
            <a:r>
              <a:rPr lang="en-US" sz="2000" dirty="0">
                <a:solidFill>
                  <a:schemeClr val="tx1"/>
                </a:solidFill>
                <a:latin typeface="+mj-lt"/>
              </a:rPr>
              <a:t> 30</a:t>
            </a:r>
            <a:r>
              <a:rPr lang="ar-JO" sz="2000" dirty="0">
                <a:solidFill>
                  <a:schemeClr val="tx1"/>
                </a:solidFill>
                <a:latin typeface="+mj-lt"/>
              </a:rPr>
              <a:t>% of patients with GBS require ventilatory assistance, sometimes for prolonged periods of time (several weeks or longer(</a:t>
            </a:r>
          </a:p>
          <a:p>
            <a:pPr marL="342900" indent="-342900">
              <a:spcBef>
                <a:spcPct val="0"/>
              </a:spcBef>
              <a:buSzTx/>
              <a:buFont typeface="Arial" panose="020B0604020202020204" pitchFamily="34" charset="0"/>
              <a:buChar char="•"/>
              <a:defRPr/>
            </a:pPr>
            <a:endParaRPr lang="ar-JO" sz="2000" dirty="0">
              <a:solidFill>
                <a:schemeClr val="tx1"/>
              </a:solidFill>
              <a:latin typeface="+mj-lt"/>
            </a:endParaRPr>
          </a:p>
          <a:p>
            <a:pPr marL="342900" indent="-342900">
              <a:spcBef>
                <a:spcPct val="0"/>
              </a:spcBef>
              <a:buSzTx/>
              <a:buFont typeface="Arial" panose="020B0604020202020204" pitchFamily="34" charset="0"/>
              <a:buChar char="•"/>
              <a:defRPr/>
            </a:pPr>
            <a:r>
              <a:rPr lang="ar-JO" sz="2000" dirty="0">
                <a:solidFill>
                  <a:schemeClr val="tx1"/>
                </a:solidFill>
                <a:latin typeface="+mj-lt"/>
              </a:rPr>
              <a:t> Frequent turning and assiduous skin care are important, as are daily range-of-motion exercises to avoid joint contractures and daily reassurance as to the generally good outlook for recovery.</a:t>
            </a:r>
          </a:p>
        </p:txBody>
      </p:sp>
      <p:sp>
        <p:nvSpPr>
          <p:cNvPr id="88067" name="AutoShape 2"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 xmlns:a16="http://schemas.microsoft.com/office/drawing/2014/main" id="{CC681875-3037-4ACC-AF2E-9DC05EE5AB0B}"/>
              </a:ext>
            </a:extLst>
          </p:cNvPr>
          <p:cNvSpPr>
            <a:spLocks noChangeAspect="1" noChangeArrowheads="1"/>
          </p:cNvSpPr>
          <p:nvPr/>
        </p:nvSpPr>
        <p:spPr bwMode="auto">
          <a:xfrm>
            <a:off x="13947775" y="-1905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7700" name="عنصر نائب لرقم الشريحة 3">
            <a:extLst>
              <a:ext uri="{FF2B5EF4-FFF2-40B4-BE49-F238E27FC236}">
                <a16:creationId xmlns="" xmlns:a16="http://schemas.microsoft.com/office/drawing/2014/main" id="{FF627A17-804F-462F-85EC-B3F8DCDE02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197C27E-48F1-4967-B3BF-6164B788F46D}" type="slidenum">
              <a:rPr lang="ar-SA" altLang="ru-RU">
                <a:solidFill>
                  <a:srgbClr val="898989"/>
                </a:solidFill>
              </a:rPr>
              <a:pPr/>
              <a:t>86</a:t>
            </a:fld>
            <a:endParaRPr lang="en-US" altLang="ru-RU">
              <a:solidFill>
                <a:srgbClr val="898989"/>
              </a:solidFill>
            </a:endParaRPr>
          </a:p>
        </p:txBody>
      </p:sp>
    </p:spTree>
    <p:extLst>
      <p:ext uri="{BB962C8B-B14F-4D97-AF65-F5344CB8AC3E}">
        <p14:creationId xmlns="" xmlns:p14="http://schemas.microsoft.com/office/powerpoint/2010/main" val="3516965256"/>
      </p:ext>
    </p:extLst>
  </p:cSld>
  <p:clrMapOvr>
    <a:masterClrMapping/>
  </p:clrMapOvr>
  <p:transition spd="slow">
    <p:split dir="in"/>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 y="137885"/>
            <a:ext cx="9187543" cy="707886"/>
          </a:xfrm>
          <a:prstGeom prst="rect">
            <a:avLst/>
          </a:prstGeom>
          <a:noFill/>
        </p:spPr>
        <p:txBody>
          <a:bodyPr wrap="square" rtlCol="0">
            <a:spAutoFit/>
          </a:bodyPr>
          <a:lstStyle/>
          <a:p>
            <a:r>
              <a:rPr lang="en-US" sz="4000" dirty="0" smtClean="0">
                <a:solidFill>
                  <a:schemeClr val="accent1"/>
                </a:solidFill>
              </a:rPr>
              <a:t>Prognosis</a:t>
            </a:r>
            <a:r>
              <a:rPr lang="en-US" dirty="0" smtClean="0"/>
              <a:t> </a:t>
            </a:r>
          </a:p>
        </p:txBody>
      </p:sp>
      <p:sp>
        <p:nvSpPr>
          <p:cNvPr id="3" name="TextBox 2"/>
          <p:cNvSpPr txBox="1"/>
          <p:nvPr/>
        </p:nvSpPr>
        <p:spPr>
          <a:xfrm>
            <a:off x="319314" y="1487714"/>
            <a:ext cx="8715829" cy="5262979"/>
          </a:xfrm>
          <a:prstGeom prst="rect">
            <a:avLst/>
          </a:prstGeom>
          <a:noFill/>
        </p:spPr>
        <p:txBody>
          <a:bodyPr wrap="square" rtlCol="0">
            <a:spAutoFit/>
          </a:bodyPr>
          <a:lstStyle/>
          <a:p>
            <a:pPr marL="285750" indent="-285750">
              <a:spcBef>
                <a:spcPct val="0"/>
              </a:spcBef>
              <a:buSzTx/>
              <a:buFont typeface="Arial" panose="020B0604020202020204" pitchFamily="34" charset="0"/>
              <a:buChar char="•"/>
              <a:defRPr/>
            </a:pPr>
            <a:r>
              <a:rPr lang="en-US" sz="2000" dirty="0"/>
              <a:t>Approximately 85% of patients with GBS achieve a full functional recovery within several months to a year. </a:t>
            </a:r>
          </a:p>
          <a:p>
            <a:pPr marL="285750" indent="-285750">
              <a:spcBef>
                <a:spcPct val="0"/>
              </a:spcBef>
              <a:buSzTx/>
              <a:buFont typeface="Arial" panose="020B0604020202020204" pitchFamily="34" charset="0"/>
              <a:buChar char="•"/>
              <a:defRPr/>
            </a:pPr>
            <a:r>
              <a:rPr lang="en-US" sz="2000" dirty="0" err="1"/>
              <a:t>Areflexia</a:t>
            </a:r>
            <a:r>
              <a:rPr lang="en-US" sz="2000" dirty="0"/>
              <a:t> may persist and patients often complain of continued symptoms, including fatigue</a:t>
            </a:r>
            <a:r>
              <a:rPr lang="en-US" sz="2000" dirty="0" smtClean="0"/>
              <a:t>.</a:t>
            </a:r>
          </a:p>
          <a:p>
            <a:pPr>
              <a:buFontTx/>
              <a:buChar char="•"/>
            </a:pPr>
            <a:r>
              <a:rPr lang="en-US" altLang="ru-RU" sz="2000" dirty="0">
                <a:cs typeface="Arial" panose="020B0604020202020204" pitchFamily="34" charset="0"/>
              </a:rPr>
              <a:t>Poor prognostic signs :</a:t>
            </a:r>
          </a:p>
          <a:p>
            <a:pPr lvl="1">
              <a:buFont typeface="Wingdings" panose="05000000000000000000" pitchFamily="2" charset="2"/>
              <a:buChar char="v"/>
            </a:pPr>
            <a:r>
              <a:rPr lang="en-US" altLang="ru-RU" sz="2000" dirty="0">
                <a:cs typeface="Arial" panose="020B0604020202020204" pitchFamily="34" charset="0"/>
              </a:rPr>
              <a:t>CN involvement.</a:t>
            </a:r>
          </a:p>
          <a:p>
            <a:pPr lvl="1">
              <a:buFont typeface="Wingdings" panose="05000000000000000000" pitchFamily="2" charset="2"/>
              <a:buChar char="v"/>
            </a:pPr>
            <a:r>
              <a:rPr lang="en-US" altLang="ru-RU" sz="2000" dirty="0">
                <a:cs typeface="Arial" panose="020B0604020202020204" pitchFamily="34" charset="0"/>
              </a:rPr>
              <a:t>Intubation.</a:t>
            </a:r>
          </a:p>
          <a:p>
            <a:pPr lvl="1">
              <a:buFont typeface="Wingdings" panose="05000000000000000000" pitchFamily="2" charset="2"/>
              <a:buChar char="v"/>
            </a:pPr>
            <a:r>
              <a:rPr lang="en-US" altLang="ru-RU" sz="2000" dirty="0">
                <a:cs typeface="Arial" panose="020B0604020202020204" pitchFamily="34" charset="0"/>
              </a:rPr>
              <a:t>Maximum disability at presentation.</a:t>
            </a:r>
          </a:p>
          <a:p>
            <a:pPr>
              <a:spcBef>
                <a:spcPct val="0"/>
              </a:spcBef>
              <a:buSzTx/>
              <a:defRPr/>
            </a:pPr>
            <a:r>
              <a:rPr lang="en-US" sz="2000" dirty="0" smtClean="0"/>
              <a:t> </a:t>
            </a:r>
            <a:endParaRPr lang="en-US" sz="2000" dirty="0"/>
          </a:p>
          <a:p>
            <a:pPr marL="285750" indent="-285750">
              <a:spcBef>
                <a:spcPct val="0"/>
              </a:spcBef>
              <a:buSzTx/>
              <a:buFont typeface="Arial" panose="020B0604020202020204" pitchFamily="34" charset="0"/>
              <a:buChar char="•"/>
              <a:defRPr/>
            </a:pPr>
            <a:r>
              <a:rPr lang="en-US" sz="2000" dirty="0"/>
              <a:t>The mortality rate is </a:t>
            </a:r>
            <a:r>
              <a:rPr lang="en-US" sz="2000" dirty="0">
                <a:solidFill>
                  <a:srgbClr val="FF0000"/>
                </a:solidFill>
              </a:rPr>
              <a:t>&lt;5% </a:t>
            </a:r>
            <a:r>
              <a:rPr lang="en-US" sz="2000" dirty="0"/>
              <a:t>in optimal settings; death usually results from secondary pulmonary complications. </a:t>
            </a:r>
          </a:p>
          <a:p>
            <a:pPr marL="285750" indent="-285750">
              <a:spcBef>
                <a:spcPct val="0"/>
              </a:spcBef>
              <a:buSzTx/>
              <a:buFont typeface="Arial" panose="020B0604020202020204" pitchFamily="34" charset="0"/>
              <a:buChar char="•"/>
              <a:defRPr/>
            </a:pPr>
            <a:r>
              <a:rPr lang="en-US" sz="2000" dirty="0"/>
              <a:t>The outlook is worst in patients with severe proximal motor and sensory axonal damage. </a:t>
            </a:r>
            <a:endParaRPr lang="en-US" sz="2000" dirty="0" smtClean="0"/>
          </a:p>
          <a:p>
            <a:pPr marL="285750" indent="-285750">
              <a:spcBef>
                <a:spcPct val="0"/>
              </a:spcBef>
              <a:buFont typeface="Arial" panose="020B0604020202020204" pitchFamily="34" charset="0"/>
              <a:buChar char="•"/>
              <a:defRPr/>
            </a:pPr>
            <a:r>
              <a:rPr lang="en-US" sz="2000" dirty="0"/>
              <a:t> advanced age, a fulminant or severe attack, and a delay in the onset of treatment  </a:t>
            </a:r>
            <a:r>
              <a:rPr lang="en-US" sz="2000" dirty="0" smtClean="0">
                <a:sym typeface="Wingdings" panose="05000000000000000000" pitchFamily="2" charset="2"/>
              </a:rPr>
              <a:t> </a:t>
            </a:r>
            <a:r>
              <a:rPr lang="en-US" sz="2000" dirty="0" smtClean="0"/>
              <a:t>Risk </a:t>
            </a:r>
            <a:r>
              <a:rPr lang="en-US" sz="2000" dirty="0" err="1"/>
              <a:t>incr</a:t>
            </a:r>
            <a:endParaRPr lang="en-US" sz="2000" dirty="0"/>
          </a:p>
          <a:p>
            <a:pPr marL="285750" indent="-285750">
              <a:spcBef>
                <a:spcPct val="0"/>
              </a:spcBef>
              <a:buSzTx/>
              <a:buFont typeface="Arial" panose="020B0604020202020204" pitchFamily="34" charset="0"/>
              <a:buChar char="•"/>
              <a:defRPr/>
            </a:pPr>
            <a:endParaRPr lang="en-US" dirty="0"/>
          </a:p>
          <a:p>
            <a:endParaRPr lang="en-US" dirty="0"/>
          </a:p>
        </p:txBody>
      </p:sp>
    </p:spTree>
    <p:extLst>
      <p:ext uri="{BB962C8B-B14F-4D97-AF65-F5344CB8AC3E}">
        <p14:creationId xmlns="" xmlns:p14="http://schemas.microsoft.com/office/powerpoint/2010/main" val="638443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268" y="2133853"/>
            <a:ext cx="8023944" cy="1862048"/>
          </a:xfrm>
          <a:prstGeom prst="rect">
            <a:avLst/>
          </a:prstGeom>
          <a:noFill/>
        </p:spPr>
        <p:txBody>
          <a:bodyPr wrap="square" rtlCol="0">
            <a:spAutoFit/>
          </a:bodyPr>
          <a:lstStyle/>
          <a:p>
            <a:pPr algn="ctr"/>
            <a:r>
              <a:rPr lang="en-US" sz="11500" dirty="0" smtClean="0"/>
              <a:t>Thank you </a:t>
            </a:r>
            <a:endParaRPr lang="en-US" sz="11500" dirty="0"/>
          </a:p>
        </p:txBody>
      </p:sp>
    </p:spTree>
    <p:extLst>
      <p:ext uri="{BB962C8B-B14F-4D97-AF65-F5344CB8AC3E}">
        <p14:creationId xmlns="" xmlns:p14="http://schemas.microsoft.com/office/powerpoint/2010/main" val="364157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 type1&#10;(Werdnig-Hoffmanndiseaseorinfantile-onsetSMA)&#10;• Evident by the time a child is 6 months old presents with&#10; Hyp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49128" y="116632"/>
            <a:ext cx="9252520" cy="69573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28105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668</TotalTime>
  <Words>4256</Words>
  <Application>Microsoft Office PowerPoint</Application>
  <PresentationFormat>Custom</PresentationFormat>
  <Paragraphs>621</Paragraphs>
  <Slides>88</Slides>
  <Notes>52</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Facet</vt:lpstr>
      <vt:lpstr>Acute Flaccid Paralysis </vt:lpstr>
      <vt:lpstr>Spinal muscular atrophy</vt:lpstr>
      <vt:lpstr>Spinal muscular atrophy</vt:lpstr>
      <vt:lpstr>Slide 4</vt:lpstr>
      <vt:lpstr>Slide 5</vt:lpstr>
      <vt:lpstr>Causes </vt:lpstr>
      <vt:lpstr>Classification </vt:lpstr>
      <vt:lpstr>Slide 8</vt:lpstr>
      <vt:lpstr>Slide 9</vt:lpstr>
      <vt:lpstr>Slide 10</vt:lpstr>
      <vt:lpstr>Signs &amp; Symptoms </vt:lpstr>
      <vt:lpstr>Signs &amp; Symptoms </vt:lpstr>
      <vt:lpstr>Slide 13</vt:lpstr>
      <vt:lpstr>Slide 14</vt:lpstr>
      <vt:lpstr>Slide 15</vt:lpstr>
      <vt:lpstr>Slide 16</vt:lpstr>
      <vt:lpstr>Slide 17</vt:lpstr>
      <vt:lpstr>Slide 18</vt:lpstr>
      <vt:lpstr>Slide 19</vt:lpstr>
      <vt:lpstr>Transverse Myelitis</vt:lpstr>
      <vt:lpstr>Slide 21</vt:lpstr>
      <vt:lpstr>Pathophysiology</vt:lpstr>
      <vt:lpstr>According to which tract that is affected, the presentation will be. Sensory, motor and autonomic systems might be affected. </vt:lpstr>
      <vt:lpstr>Clinical manifestations </vt:lpstr>
      <vt:lpstr>Clinical manifestations </vt:lpstr>
      <vt:lpstr>Clinical manifestations </vt:lpstr>
      <vt:lpstr>Investigations</vt:lpstr>
      <vt:lpstr>Management</vt:lpstr>
      <vt:lpstr>Outcome</vt:lpstr>
      <vt:lpstr>Poliomyelitis </vt:lpstr>
      <vt:lpstr>Slide 31</vt:lpstr>
      <vt:lpstr>Epidemiology</vt:lpstr>
      <vt:lpstr>Slide 33</vt:lpstr>
      <vt:lpstr>Transmission</vt:lpstr>
      <vt:lpstr>Pathogenesis</vt:lpstr>
      <vt:lpstr>Slide 36</vt:lpstr>
      <vt:lpstr>Slide 37</vt:lpstr>
      <vt:lpstr>Slide 38</vt:lpstr>
      <vt:lpstr>Immunity</vt:lpstr>
      <vt:lpstr>Clinical Manifestation  </vt:lpstr>
      <vt:lpstr>Abortive Poliomyelitis</vt:lpstr>
      <vt:lpstr>Non-paralytic Polio (Aseptic meningitis )</vt:lpstr>
      <vt:lpstr>Slide 43</vt:lpstr>
      <vt:lpstr>Reflexes</vt:lpstr>
      <vt:lpstr>Paralytic Polio</vt:lpstr>
      <vt:lpstr>Spinal Paralytic Polio (SPP)</vt:lpstr>
      <vt:lpstr>Slide 47</vt:lpstr>
      <vt:lpstr>Slide 48</vt:lpstr>
      <vt:lpstr>Slide 49</vt:lpstr>
      <vt:lpstr>Slide 50</vt:lpstr>
      <vt:lpstr>*Bulbar Poliomyelitis</vt:lpstr>
      <vt:lpstr>Bulbar Poliomyelitis</vt:lpstr>
      <vt:lpstr>Bulbospinal poliomyelitis</vt:lpstr>
      <vt:lpstr>Diagnosis</vt:lpstr>
      <vt:lpstr>Slide 55</vt:lpstr>
      <vt:lpstr>Slide 56</vt:lpstr>
      <vt:lpstr>Differential Diagnosis</vt:lpstr>
      <vt:lpstr>Management</vt:lpstr>
      <vt:lpstr>Abortive Polio</vt:lpstr>
      <vt:lpstr>Non-paralytic Polio</vt:lpstr>
      <vt:lpstr>Paralytic Polio</vt:lpstr>
      <vt:lpstr>Paralytic Polio</vt:lpstr>
      <vt:lpstr>Complications</vt:lpstr>
      <vt:lpstr>Prevention</vt:lpstr>
      <vt:lpstr>Prevention</vt:lpstr>
      <vt:lpstr>Prevention</vt:lpstr>
      <vt:lpstr>Prevention</vt:lpstr>
      <vt:lpstr>Guillain Barre Syndrome </vt:lpstr>
      <vt:lpstr>Definition </vt:lpstr>
      <vt:lpstr>Etiology </vt:lpstr>
      <vt:lpstr>Pathophysiology </vt:lpstr>
      <vt:lpstr>Clinical Manifestations 1)motor     2)sensory     3)autonomic</vt:lpstr>
      <vt:lpstr>Cont.</vt:lpstr>
      <vt:lpstr>Clinical course</vt:lpstr>
      <vt:lpstr>Variants or sub types </vt:lpstr>
      <vt:lpstr>Congenital GBS</vt:lpstr>
      <vt:lpstr>Investigations</vt:lpstr>
      <vt:lpstr>Diagnosis criterias</vt:lpstr>
      <vt:lpstr>Slide 79</vt:lpstr>
      <vt:lpstr>Slide 80</vt:lpstr>
      <vt:lpstr>Slide 81</vt:lpstr>
      <vt:lpstr>Slide 82</vt:lpstr>
      <vt:lpstr>Slide 83</vt:lpstr>
      <vt:lpstr>Slide 84</vt:lpstr>
      <vt:lpstr>Slide 85</vt:lpstr>
      <vt:lpstr>Slide 86</vt:lpstr>
      <vt:lpstr>Slide 87</vt:lpstr>
      <vt:lpstr>Slide 88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gbs</dc:title>
  <dc:creator>Windows User</dc:creator>
  <cp:lastModifiedBy>Zain Al Amr</cp:lastModifiedBy>
  <cp:revision>29</cp:revision>
  <dcterms:created xsi:type="dcterms:W3CDTF">2022-04-13T10:51:03Z</dcterms:created>
  <dcterms:modified xsi:type="dcterms:W3CDTF">2022-04-14T00:07:40Z</dcterms:modified>
</cp:coreProperties>
</file>