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 /><Relationship Id="rId2" Type="http://schemas.openxmlformats.org/package/2006/relationships/metadata/core-properties" Target="docProps/core.xml" /><Relationship Id="rId1" Type="http://schemas.openxmlformats.org/officeDocument/2006/relationships/officeDocument" Target="ppt/presentation.xml" /></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87" r:id="rId1"/>
  </p:sldMasterIdLst>
  <p:sldIdLst>
    <p:sldId id="256" r:id="rId2"/>
    <p:sldId id="257" r:id="rId3"/>
    <p:sldId id="258" r:id="rId4"/>
    <p:sldId id="259" r:id="rId5"/>
    <p:sldId id="260" r:id="rId6"/>
    <p:sldId id="262" r:id="rId7"/>
    <p:sldId id="263" r:id="rId8"/>
    <p:sldId id="265" r:id="rId9"/>
    <p:sldId id="266" r:id="rId10"/>
    <p:sldId id="267" r:id="rId11"/>
    <p:sldId id="283" r:id="rId12"/>
    <p:sldId id="284" r:id="rId13"/>
    <p:sldId id="285" r:id="rId14"/>
    <p:sldId id="270" r:id="rId15"/>
    <p:sldId id="271" r:id="rId16"/>
    <p:sldId id="272" r:id="rId17"/>
    <p:sldId id="273" r:id="rId18"/>
    <p:sldId id="274" r:id="rId19"/>
    <p:sldId id="275" r:id="rId20"/>
    <p:sldId id="276" r:id="rId21"/>
    <p:sldId id="277" r:id="rId22"/>
    <p:sldId id="278" r:id="rId23"/>
    <p:sldId id="279" r:id="rId24"/>
    <p:sldId id="280" r:id="rId25"/>
    <p:sldId id="281" r:id="rId26"/>
    <p:sldId id="282" r:id="rId2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p:scale>
          <a:sx n="70" d="100"/>
          <a:sy n="70" d="100"/>
        </p:scale>
        <p:origin x="536" y="4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 /><Relationship Id="rId13" Type="http://schemas.openxmlformats.org/officeDocument/2006/relationships/slide" Target="slides/slide12.xml" /><Relationship Id="rId18" Type="http://schemas.openxmlformats.org/officeDocument/2006/relationships/slide" Target="slides/slide17.xml" /><Relationship Id="rId26" Type="http://schemas.openxmlformats.org/officeDocument/2006/relationships/slide" Target="slides/slide25.xml" /><Relationship Id="rId3" Type="http://schemas.openxmlformats.org/officeDocument/2006/relationships/slide" Target="slides/slide2.xml" /><Relationship Id="rId21" Type="http://schemas.openxmlformats.org/officeDocument/2006/relationships/slide" Target="slides/slide20.xml" /><Relationship Id="rId7" Type="http://schemas.openxmlformats.org/officeDocument/2006/relationships/slide" Target="slides/slide6.xml" /><Relationship Id="rId12" Type="http://schemas.openxmlformats.org/officeDocument/2006/relationships/slide" Target="slides/slide11.xml" /><Relationship Id="rId17" Type="http://schemas.openxmlformats.org/officeDocument/2006/relationships/slide" Target="slides/slide16.xml" /><Relationship Id="rId25" Type="http://schemas.openxmlformats.org/officeDocument/2006/relationships/slide" Target="slides/slide24.xml" /><Relationship Id="rId2" Type="http://schemas.openxmlformats.org/officeDocument/2006/relationships/slide" Target="slides/slide1.xml" /><Relationship Id="rId16" Type="http://schemas.openxmlformats.org/officeDocument/2006/relationships/slide" Target="slides/slide15.xml" /><Relationship Id="rId20" Type="http://schemas.openxmlformats.org/officeDocument/2006/relationships/slide" Target="slides/slide19.xml" /><Relationship Id="rId29" Type="http://schemas.openxmlformats.org/officeDocument/2006/relationships/viewProps" Target="viewProps.xml" /><Relationship Id="rId1" Type="http://schemas.openxmlformats.org/officeDocument/2006/relationships/slideMaster" Target="slideMasters/slideMaster1.xml" /><Relationship Id="rId6" Type="http://schemas.openxmlformats.org/officeDocument/2006/relationships/slide" Target="slides/slide5.xml" /><Relationship Id="rId11" Type="http://schemas.openxmlformats.org/officeDocument/2006/relationships/slide" Target="slides/slide10.xml" /><Relationship Id="rId24" Type="http://schemas.openxmlformats.org/officeDocument/2006/relationships/slide" Target="slides/slide23.xml" /><Relationship Id="rId5" Type="http://schemas.openxmlformats.org/officeDocument/2006/relationships/slide" Target="slides/slide4.xml" /><Relationship Id="rId15" Type="http://schemas.openxmlformats.org/officeDocument/2006/relationships/slide" Target="slides/slide14.xml" /><Relationship Id="rId23" Type="http://schemas.openxmlformats.org/officeDocument/2006/relationships/slide" Target="slides/slide22.xml" /><Relationship Id="rId28" Type="http://schemas.openxmlformats.org/officeDocument/2006/relationships/presProps" Target="presProps.xml" /><Relationship Id="rId10" Type="http://schemas.openxmlformats.org/officeDocument/2006/relationships/slide" Target="slides/slide9.xml" /><Relationship Id="rId19" Type="http://schemas.openxmlformats.org/officeDocument/2006/relationships/slide" Target="slides/slide18.xml" /><Relationship Id="rId31" Type="http://schemas.openxmlformats.org/officeDocument/2006/relationships/tableStyles" Target="tableStyles.xml" /><Relationship Id="rId4" Type="http://schemas.openxmlformats.org/officeDocument/2006/relationships/slide" Target="slides/slide3.xml" /><Relationship Id="rId9" Type="http://schemas.openxmlformats.org/officeDocument/2006/relationships/slide" Target="slides/slide8.xml" /><Relationship Id="rId14" Type="http://schemas.openxmlformats.org/officeDocument/2006/relationships/slide" Target="slides/slide13.xml" /><Relationship Id="rId22" Type="http://schemas.openxmlformats.org/officeDocument/2006/relationships/slide" Target="slides/slide21.xml" /><Relationship Id="rId27" Type="http://schemas.openxmlformats.org/officeDocument/2006/relationships/slide" Target="slides/slide26.xml" /><Relationship Id="rId30" Type="http://schemas.openxmlformats.org/officeDocument/2006/relationships/theme" Target="theme/theme1.xml" /></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jpeg" /><Relationship Id="rId1" Type="http://schemas.openxmlformats.org/officeDocument/2006/relationships/slideMaster" Target="../slideMasters/slideMaster1.xml" /></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jpeg" /><Relationship Id="rId1" Type="http://schemas.openxmlformats.org/officeDocument/2006/relationships/slideMaster" Target="../slideMasters/slideMaster1.xml" /></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eg" /><Relationship Id="rId1" Type="http://schemas.openxmlformats.org/officeDocument/2006/relationships/slideMaster" Target="../slideMasters/slideMaster1.xml" /></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 /><Relationship Id="rId1" Type="http://schemas.openxmlformats.org/officeDocument/2006/relationships/slideMaster" Target="../slideMasters/slideMaster1.xml" /></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eg" /><Relationship Id="rId1" Type="http://schemas.openxmlformats.org/officeDocument/2006/relationships/slideMaster" Target="../slideMasters/slideMaster1.xml" /></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jpeg" /><Relationship Id="rId1" Type="http://schemas.openxmlformats.org/officeDocument/2006/relationships/slideMaster" Target="../slideMasters/slideMaster1.xml" /></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 /><Relationship Id="rId1" Type="http://schemas.openxmlformats.org/officeDocument/2006/relationships/slideMaster" Target="../slideMasters/slideMaster1.xml" /></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eg" /><Relationship Id="rId1" Type="http://schemas.openxmlformats.org/officeDocument/2006/relationships/slideMaster" Target="../slideMasters/slideMaster1.xml" /></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 /><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0"/>
            <a:ext cx="12192000" cy="6858000"/>
            <a:chOff x="0" y="0"/>
            <a:chExt cx="12192000" cy="6858000"/>
          </a:xfrm>
        </p:grpSpPr>
        <p:sp>
          <p:nvSpPr>
            <p:cNvPr id="9" name="Rectangle 8"/>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ctrTitle"/>
          </p:nvPr>
        </p:nvSpPr>
        <p:spPr>
          <a:xfrm>
            <a:off x="1154955" y="2099733"/>
            <a:ext cx="8825658" cy="2677648"/>
          </a:xfrm>
        </p:spPr>
        <p:txBody>
          <a:bodyPr anchor="b"/>
          <a:lstStyle>
            <a:lvl1pPr>
              <a:defRPr sz="5400"/>
            </a:lvl1pPr>
          </a:lstStyle>
          <a:p>
            <a:r>
              <a:rPr lang="en-US"/>
              <a:t>Click to edit Master title style</a:t>
            </a:r>
            <a:endParaRPr lang="en-US" dirty="0"/>
          </a:p>
        </p:txBody>
      </p:sp>
      <p:sp>
        <p:nvSpPr>
          <p:cNvPr id="3" name="Subtitle 2"/>
          <p:cNvSpPr>
            <a:spLocks noGrp="1"/>
          </p:cNvSpPr>
          <p:nvPr>
            <p:ph type="subTitle" idx="1"/>
          </p:nvPr>
        </p:nvSpPr>
        <p:spPr bwMode="gray">
          <a:xfrm>
            <a:off x="1154955" y="4777380"/>
            <a:ext cx="8825658" cy="861420"/>
          </a:xfrm>
        </p:spPr>
        <p:txBody>
          <a:bodyPr anchor="t"/>
          <a:lstStyle>
            <a:lvl1pPr marL="0" indent="0" algn="l">
              <a:buNone/>
              <a:defRPr cap="all">
                <a:solidFill>
                  <a:schemeClr val="accent1">
                    <a:lumMod val="60000"/>
                    <a:lumOff val="4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bwMode="gray">
          <a:xfrm rot="5400000">
            <a:off x="10158984" y="1792224"/>
            <a:ext cx="990599" cy="304799"/>
          </a:xfrm>
        </p:spPr>
        <p:txBody>
          <a:bodyPr anchor="t"/>
          <a:lstStyle>
            <a:lvl1pPr algn="l">
              <a:defRPr b="0" i="0">
                <a:solidFill>
                  <a:schemeClr val="bg1">
                    <a:alpha val="60000"/>
                  </a:schemeClr>
                </a:solidFill>
              </a:defRPr>
            </a:lvl1pPr>
          </a:lstStyle>
          <a:p>
            <a:fld id="{C6D40C46-1251-4839-8FD6-2A6303D3C233}" type="datetimeFigureOut">
              <a:rPr lang="en-US" smtClean="0"/>
              <a:t>9/22/2022</a:t>
            </a:fld>
            <a:endParaRPr lang="en-US"/>
          </a:p>
        </p:txBody>
      </p:sp>
      <p:sp>
        <p:nvSpPr>
          <p:cNvPr id="5" name="Footer Placeholder 4"/>
          <p:cNvSpPr>
            <a:spLocks noGrp="1"/>
          </p:cNvSpPr>
          <p:nvPr>
            <p:ph type="ftr" sz="quarter" idx="11"/>
          </p:nvPr>
        </p:nvSpPr>
        <p:spPr bwMode="gray">
          <a:xfrm rot="5400000">
            <a:off x="8951976" y="3227832"/>
            <a:ext cx="3859795" cy="304801"/>
          </a:xfrm>
        </p:spPr>
        <p:txBody>
          <a:bodyPr/>
          <a:lstStyle>
            <a:lvl1pPr>
              <a:defRPr b="0" i="0">
                <a:solidFill>
                  <a:schemeClr val="bg1">
                    <a:alpha val="60000"/>
                  </a:schemeClr>
                </a:solidFill>
              </a:defRPr>
            </a:lvl1pPr>
          </a:lstStyle>
          <a:p>
            <a:endParaRPr lang="en-US"/>
          </a:p>
        </p:txBody>
      </p:sp>
      <p:sp>
        <p:nvSpPr>
          <p:cNvPr id="11" name="Rectangle 10"/>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2" name="Slide Number Placeholder 5"/>
          <p:cNvSpPr>
            <a:spLocks noGrp="1"/>
          </p:cNvSpPr>
          <p:nvPr>
            <p:ph type="sldNum" sz="quarter" idx="12"/>
          </p:nvPr>
        </p:nvSpPr>
        <p:spPr>
          <a:xfrm>
            <a:off x="10352540" y="295729"/>
            <a:ext cx="838199" cy="767687"/>
          </a:xfrm>
        </p:spPr>
        <p:txBody>
          <a:bodyPr/>
          <a:lstStyle/>
          <a:p>
            <a:fld id="{2750CAE7-7C6E-4360-90E8-E0403D9B3D78}" type="slidenum">
              <a:rPr lang="en-US" smtClean="0"/>
              <a:t>‹#›</a:t>
            </a:fld>
            <a:endParaRPr lang="en-US"/>
          </a:p>
        </p:txBody>
      </p:sp>
    </p:spTree>
    <p:extLst>
      <p:ext uri="{BB962C8B-B14F-4D97-AF65-F5344CB8AC3E}">
        <p14:creationId xmlns:p14="http://schemas.microsoft.com/office/powerpoint/2010/main" val="75526968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3" name="Rectangle 12"/>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Freeform 5"/>
            <p:cNvSpPr/>
            <p:nvPr/>
          </p:nvSpPr>
          <p:spPr bwMode="gray">
            <a:xfrm rot="10371525">
              <a:off x="263767" y="443825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1" name="Freeform 5"/>
            <p:cNvSpPr/>
            <p:nvPr/>
          </p:nvSpPr>
          <p:spPr bwMode="gray">
            <a:xfrm rot="10800000">
              <a:off x="459506" y="321130"/>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4969927"/>
            <a:ext cx="8825659"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54954" y="685800"/>
            <a:ext cx="8825659" cy="3429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4" y="5536665"/>
            <a:ext cx="8825658" cy="493712"/>
          </a:xfrm>
        </p:spPr>
        <p:txBody>
          <a:bodyPr>
            <a:normAutofit/>
          </a:bodyPr>
          <a:lstStyle>
            <a:lvl1pPr marL="0" indent="0">
              <a:buNone/>
              <a:defRPr sz="12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C6D40C46-1251-4839-8FD6-2A6303D3C233}" type="datetimeFigureOut">
              <a:rPr lang="en-US" smtClean="0"/>
              <a:t>9/22/2022</a:t>
            </a:fld>
            <a:endParaRPr lang="en-US"/>
          </a:p>
        </p:txBody>
      </p:sp>
      <p:sp>
        <p:nvSpPr>
          <p:cNvPr id="6" name="Footer Placeholder 5"/>
          <p:cNvSpPr>
            <a:spLocks noGrp="1"/>
          </p:cNvSpPr>
          <p:nvPr>
            <p:ph type="ftr" sz="quarter" idx="11"/>
          </p:nvPr>
        </p:nvSpPr>
        <p:spPr/>
        <p:txBody>
          <a:bodyPr/>
          <a:lstStyle/>
          <a:p>
            <a:endParaRPr lang="en-US"/>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2750CAE7-7C6E-4360-90E8-E0403D9B3D78}" type="slidenum">
              <a:rPr lang="en-US" smtClean="0"/>
              <a:t>‹#›</a:t>
            </a:fld>
            <a:endParaRPr lang="en-US"/>
          </a:p>
        </p:txBody>
      </p:sp>
    </p:spTree>
    <p:extLst>
      <p:ext uri="{BB962C8B-B14F-4D97-AF65-F5344CB8AC3E}">
        <p14:creationId xmlns:p14="http://schemas.microsoft.com/office/powerpoint/2010/main" val="9678814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grpSp>
        <p:nvGrpSpPr>
          <p:cNvPr id="7" name="Group 6"/>
          <p:cNvGrpSpPr/>
          <p:nvPr/>
        </p:nvGrpSpPr>
        <p:grpSpPr>
          <a:xfrm>
            <a:off x="0" y="0"/>
            <a:ext cx="12192000" cy="6858000"/>
            <a:chOff x="0" y="0"/>
            <a:chExt cx="12192000" cy="6858000"/>
          </a:xfrm>
        </p:grpSpPr>
        <p:sp>
          <p:nvSpPr>
            <p:cNvPr id="11" name="Rectangle 10"/>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5" name="Freeform 5"/>
            <p:cNvSpPr/>
            <p:nvPr/>
          </p:nvSpPr>
          <p:spPr bwMode="gray">
            <a:xfrm rot="21010068">
              <a:off x="8490951" y="271487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7" name="Freeform 5"/>
            <p:cNvSpPr/>
            <p:nvPr/>
          </p:nvSpPr>
          <p:spPr bwMode="gray">
            <a:xfrm>
              <a:off x="455612" y="2801319"/>
              <a:ext cx="11277600" cy="3602637"/>
            </a:xfrm>
            <a:custGeom>
              <a:avLst/>
              <a:gdLst/>
              <a:ahLst/>
              <a:cxnLst/>
              <a:rect l="l" t="t" r="r" b="b"/>
              <a:pathLst>
                <a:path w="10000" h="7946">
                  <a:moveTo>
                    <a:pt x="0" y="0"/>
                  </a:moveTo>
                  <a:lnTo>
                    <a:pt x="0" y="7945"/>
                  </a:lnTo>
                  <a:lnTo>
                    <a:pt x="10000" y="7946"/>
                  </a:lnTo>
                  <a:lnTo>
                    <a:pt x="10000" y="4"/>
                  </a:lnTo>
                  <a:lnTo>
                    <a:pt x="10000" y="4"/>
                  </a:lnTo>
                  <a:lnTo>
                    <a:pt x="9773" y="91"/>
                  </a:lnTo>
                  <a:lnTo>
                    <a:pt x="9547" y="175"/>
                  </a:lnTo>
                  <a:lnTo>
                    <a:pt x="9320" y="256"/>
                  </a:lnTo>
                  <a:lnTo>
                    <a:pt x="9092" y="326"/>
                  </a:lnTo>
                  <a:lnTo>
                    <a:pt x="8865" y="396"/>
                  </a:lnTo>
                  <a:lnTo>
                    <a:pt x="8637" y="462"/>
                  </a:lnTo>
                  <a:lnTo>
                    <a:pt x="8412" y="518"/>
                  </a:lnTo>
                  <a:lnTo>
                    <a:pt x="8184" y="571"/>
                  </a:lnTo>
                  <a:lnTo>
                    <a:pt x="7957" y="620"/>
                  </a:lnTo>
                  <a:lnTo>
                    <a:pt x="7734" y="662"/>
                  </a:lnTo>
                  <a:lnTo>
                    <a:pt x="7508" y="704"/>
                  </a:lnTo>
                  <a:lnTo>
                    <a:pt x="7285" y="739"/>
                  </a:lnTo>
                  <a:lnTo>
                    <a:pt x="7062" y="767"/>
                  </a:lnTo>
                  <a:lnTo>
                    <a:pt x="6840" y="795"/>
                  </a:lnTo>
                  <a:lnTo>
                    <a:pt x="6620" y="819"/>
                  </a:lnTo>
                  <a:lnTo>
                    <a:pt x="6402" y="837"/>
                  </a:lnTo>
                  <a:lnTo>
                    <a:pt x="6184" y="851"/>
                  </a:lnTo>
                  <a:lnTo>
                    <a:pt x="5968" y="865"/>
                  </a:lnTo>
                  <a:lnTo>
                    <a:pt x="5755" y="872"/>
                  </a:lnTo>
                  <a:lnTo>
                    <a:pt x="5542" y="879"/>
                  </a:lnTo>
                  <a:lnTo>
                    <a:pt x="5332" y="882"/>
                  </a:lnTo>
                  <a:lnTo>
                    <a:pt x="5124" y="879"/>
                  </a:lnTo>
                  <a:lnTo>
                    <a:pt x="4918" y="879"/>
                  </a:lnTo>
                  <a:lnTo>
                    <a:pt x="4714" y="872"/>
                  </a:lnTo>
                  <a:lnTo>
                    <a:pt x="4514" y="861"/>
                  </a:lnTo>
                  <a:lnTo>
                    <a:pt x="4316" y="851"/>
                  </a:lnTo>
                  <a:lnTo>
                    <a:pt x="4122" y="840"/>
                  </a:lnTo>
                  <a:lnTo>
                    <a:pt x="3929" y="823"/>
                  </a:lnTo>
                  <a:lnTo>
                    <a:pt x="3739" y="805"/>
                  </a:lnTo>
                  <a:lnTo>
                    <a:pt x="3553" y="788"/>
                  </a:lnTo>
                  <a:lnTo>
                    <a:pt x="3190" y="742"/>
                  </a:lnTo>
                  <a:lnTo>
                    <a:pt x="2842" y="693"/>
                  </a:lnTo>
                  <a:lnTo>
                    <a:pt x="2508" y="641"/>
                  </a:lnTo>
                  <a:lnTo>
                    <a:pt x="2192" y="585"/>
                  </a:lnTo>
                  <a:lnTo>
                    <a:pt x="1890" y="525"/>
                  </a:lnTo>
                  <a:lnTo>
                    <a:pt x="1610" y="462"/>
                  </a:lnTo>
                  <a:lnTo>
                    <a:pt x="1347" y="399"/>
                  </a:lnTo>
                  <a:lnTo>
                    <a:pt x="1105" y="336"/>
                  </a:lnTo>
                  <a:lnTo>
                    <a:pt x="883" y="277"/>
                  </a:lnTo>
                  <a:lnTo>
                    <a:pt x="686" y="221"/>
                  </a:lnTo>
                  <a:lnTo>
                    <a:pt x="508" y="168"/>
                  </a:lnTo>
                  <a:lnTo>
                    <a:pt x="358" y="123"/>
                  </a:lnTo>
                  <a:lnTo>
                    <a:pt x="232" y="81"/>
                  </a:lnTo>
                  <a:lnTo>
                    <a:pt x="59" y="21"/>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48798" y="1063417"/>
            <a:ext cx="8831816" cy="1372986"/>
          </a:xfrm>
        </p:spPr>
        <p:txBody>
          <a:bodyPr/>
          <a:lstStyle>
            <a:lvl1pPr>
              <a:defRPr sz="4000"/>
            </a:lvl1pPr>
          </a:lstStyle>
          <a:p>
            <a:r>
              <a:rPr lang="en-US"/>
              <a:t>Click to edit Master title style</a:t>
            </a:r>
            <a:endParaRPr lang="en-US" dirty="0"/>
          </a:p>
        </p:txBody>
      </p:sp>
      <p:sp>
        <p:nvSpPr>
          <p:cNvPr id="8" name="Text Placeholder 3"/>
          <p:cNvSpPr>
            <a:spLocks noGrp="1"/>
          </p:cNvSpPr>
          <p:nvPr>
            <p:ph type="body" sz="half" idx="2"/>
          </p:nvPr>
        </p:nvSpPr>
        <p:spPr>
          <a:xfrm>
            <a:off x="1154954" y="3543300"/>
            <a:ext cx="8825659" cy="24765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4" name="Date Placeholder 3"/>
          <p:cNvSpPr>
            <a:spLocks noGrp="1"/>
          </p:cNvSpPr>
          <p:nvPr>
            <p:ph type="dt" sz="half" idx="10"/>
          </p:nvPr>
        </p:nvSpPr>
        <p:spPr/>
        <p:txBody>
          <a:bodyPr/>
          <a:lstStyle/>
          <a:p>
            <a:fld id="{C6D40C46-1251-4839-8FD6-2A6303D3C233}" type="datetimeFigureOut">
              <a:rPr lang="en-US" smtClean="0"/>
              <a:t>9/22/2022</a:t>
            </a:fld>
            <a:endParaRPr lang="en-US"/>
          </a:p>
        </p:txBody>
      </p:sp>
      <p:sp>
        <p:nvSpPr>
          <p:cNvPr id="5" name="Footer Placeholder 4"/>
          <p:cNvSpPr>
            <a:spLocks noGrp="1"/>
          </p:cNvSpPr>
          <p:nvPr>
            <p:ph type="ftr" sz="quarter" idx="11"/>
          </p:nvPr>
        </p:nvSpPr>
        <p:spPr/>
        <p:txBody>
          <a:bodyPr/>
          <a:lstStyle/>
          <a:p>
            <a:endParaRPr lang="en-US"/>
          </a:p>
        </p:txBody>
      </p:sp>
      <p:sp>
        <p:nvSpPr>
          <p:cNvPr id="13" name="Rectangle 12"/>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2750CAE7-7C6E-4360-90E8-E0403D9B3D78}" type="slidenum">
              <a:rPr lang="en-US" smtClean="0"/>
              <a:t>‹#›</a:t>
            </a:fld>
            <a:endParaRPr lang="en-US"/>
          </a:p>
        </p:txBody>
      </p:sp>
    </p:spTree>
    <p:extLst>
      <p:ext uri="{BB962C8B-B14F-4D97-AF65-F5344CB8AC3E}">
        <p14:creationId xmlns:p14="http://schemas.microsoft.com/office/powerpoint/2010/main" val="318026735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grpSp>
        <p:nvGrpSpPr>
          <p:cNvPr id="3" name="Group 2"/>
          <p:cNvGrpSpPr/>
          <p:nvPr/>
        </p:nvGrpSpPr>
        <p:grpSpPr>
          <a:xfrm>
            <a:off x="0" y="0"/>
            <a:ext cx="12192000" cy="6858000"/>
            <a:chOff x="0" y="0"/>
            <a:chExt cx="12192000" cy="6858000"/>
          </a:xfrm>
        </p:grpSpPr>
        <p:sp>
          <p:nvSpPr>
            <p:cNvPr id="17" name="Rectangle 16"/>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0" name="Oval 19"/>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Oval 21"/>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Oval 22"/>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4" name="Oval 23"/>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5" name="Oval 24"/>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Freeform 5"/>
            <p:cNvSpPr/>
            <p:nvPr/>
          </p:nvSpPr>
          <p:spPr bwMode="gray">
            <a:xfrm rot="21010068">
              <a:off x="8490951" y="41851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8"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16" name="TextBox 15"/>
          <p:cNvSpPr txBox="1"/>
          <p:nvPr/>
        </p:nvSpPr>
        <p:spPr bwMode="gray">
          <a:xfrm>
            <a:off x="881566" y="607336"/>
            <a:ext cx="801912" cy="1569660"/>
          </a:xfrm>
          <a:prstGeom prst="rect">
            <a:avLst/>
          </a:prstGeom>
          <a:noFill/>
        </p:spPr>
        <p:txBody>
          <a:bodyPr wrap="square" rtlCol="0">
            <a:spAutoFit/>
          </a:bodyPr>
          <a:lstStyle/>
          <a:p>
            <a:pPr algn="r"/>
            <a:r>
              <a:rPr lang="en-US" sz="9600" b="0" i="0" dirty="0">
                <a:solidFill>
                  <a:schemeClr val="accent1">
                    <a:lumMod val="60000"/>
                    <a:lumOff val="40000"/>
                  </a:schemeClr>
                </a:solidFill>
                <a:latin typeface="Arial"/>
                <a:cs typeface="Arial"/>
              </a:rPr>
              <a:t>“</a:t>
            </a:r>
          </a:p>
        </p:txBody>
      </p:sp>
      <p:sp>
        <p:nvSpPr>
          <p:cNvPr id="13" name="TextBox 12"/>
          <p:cNvSpPr txBox="1"/>
          <p:nvPr/>
        </p:nvSpPr>
        <p:spPr bwMode="gray">
          <a:xfrm>
            <a:off x="9884458" y="2613787"/>
            <a:ext cx="652763" cy="1569660"/>
          </a:xfrm>
          <a:prstGeom prst="rect">
            <a:avLst/>
          </a:prstGeom>
          <a:noFill/>
        </p:spPr>
        <p:txBody>
          <a:bodyPr wrap="square" rtlCol="0">
            <a:spAutoFit/>
          </a:bodyPr>
          <a:lstStyle/>
          <a:p>
            <a:pPr algn="r"/>
            <a:r>
              <a:rPr lang="en-US" sz="9600" b="0" i="0" dirty="0">
                <a:solidFill>
                  <a:schemeClr val="accent1">
                    <a:lumMod val="60000"/>
                    <a:lumOff val="40000"/>
                  </a:schemeClr>
                </a:solidFill>
                <a:latin typeface="Arial"/>
                <a:cs typeface="Arial"/>
              </a:rPr>
              <a:t>”</a:t>
            </a:r>
          </a:p>
        </p:txBody>
      </p:sp>
      <p:sp>
        <p:nvSpPr>
          <p:cNvPr id="2" name="Title 1"/>
          <p:cNvSpPr>
            <a:spLocks noGrp="1"/>
          </p:cNvSpPr>
          <p:nvPr>
            <p:ph type="title"/>
          </p:nvPr>
        </p:nvSpPr>
        <p:spPr>
          <a:xfrm>
            <a:off x="1581878" y="982134"/>
            <a:ext cx="8453906" cy="2696632"/>
          </a:xfrm>
        </p:spPr>
        <p:txBody>
          <a:bodyPr/>
          <a:lstStyle>
            <a:lvl1pPr>
              <a:defRPr sz="4000"/>
            </a:lvl1pPr>
          </a:lstStyle>
          <a:p>
            <a:r>
              <a:rPr lang="en-US"/>
              <a:t>Click to edit Master title style</a:t>
            </a:r>
            <a:endParaRPr lang="en-US" dirty="0"/>
          </a:p>
        </p:txBody>
      </p:sp>
      <p:sp>
        <p:nvSpPr>
          <p:cNvPr id="14" name="Text Placeholder 3"/>
          <p:cNvSpPr>
            <a:spLocks noGrp="1"/>
          </p:cNvSpPr>
          <p:nvPr>
            <p:ph type="body" sz="half" idx="13"/>
          </p:nvPr>
        </p:nvSpPr>
        <p:spPr bwMode="gray">
          <a:xfrm>
            <a:off x="1945945" y="3678766"/>
            <a:ext cx="7731219" cy="342174"/>
          </a:xfrm>
        </p:spPr>
        <p:txBody>
          <a:bodyPr anchor="t">
            <a:normAutofit/>
          </a:bodyPr>
          <a:lstStyle>
            <a:lvl1pPr marL="0" indent="0">
              <a:buNone/>
              <a:defRPr lang="en-US" sz="1400" b="0" i="0" kern="1200" cap="small" dirty="0">
                <a:solidFill>
                  <a:schemeClr val="accent1">
                    <a:lumMod val="60000"/>
                    <a:lumOff val="40000"/>
                  </a:schemeClr>
                </a:solidFill>
                <a:latin typeface="+mn-lt"/>
                <a:ea typeface="+mn-ea"/>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0" name="Text Placeholder 3"/>
          <p:cNvSpPr>
            <a:spLocks noGrp="1"/>
          </p:cNvSpPr>
          <p:nvPr>
            <p:ph type="body" sz="half" idx="2"/>
          </p:nvPr>
        </p:nvSpPr>
        <p:spPr>
          <a:xfrm>
            <a:off x="1154954" y="5029199"/>
            <a:ext cx="9244897" cy="997857"/>
          </a:xfrm>
        </p:spPr>
        <p:txBody>
          <a:bodyPr anchor="ct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4" name="Date Placeholder 3"/>
          <p:cNvSpPr>
            <a:spLocks noGrp="1"/>
          </p:cNvSpPr>
          <p:nvPr>
            <p:ph type="dt" sz="half" idx="10"/>
          </p:nvPr>
        </p:nvSpPr>
        <p:spPr/>
        <p:txBody>
          <a:bodyPr/>
          <a:lstStyle/>
          <a:p>
            <a:fld id="{C6D40C46-1251-4839-8FD6-2A6303D3C233}" type="datetimeFigureOut">
              <a:rPr lang="en-US" smtClean="0"/>
              <a:t>9/22/2022</a:t>
            </a:fld>
            <a:endParaRPr lang="en-US"/>
          </a:p>
        </p:txBody>
      </p:sp>
      <p:sp>
        <p:nvSpPr>
          <p:cNvPr id="5" name="Footer Placeholder 4"/>
          <p:cNvSpPr>
            <a:spLocks noGrp="1"/>
          </p:cNvSpPr>
          <p:nvPr>
            <p:ph type="ftr" sz="quarter" idx="11"/>
          </p:nvPr>
        </p:nvSpPr>
        <p:spPr/>
        <p:txBody>
          <a:bodyPr/>
          <a:lstStyle/>
          <a:p>
            <a:endParaRPr lang="en-US"/>
          </a:p>
        </p:txBody>
      </p:sp>
      <p:sp>
        <p:nvSpPr>
          <p:cNvPr id="19" name="Rectangle 18"/>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2750CAE7-7C6E-4360-90E8-E0403D9B3D78}" type="slidenum">
              <a:rPr lang="en-US" smtClean="0"/>
              <a:t>‹#›</a:t>
            </a:fld>
            <a:endParaRPr lang="en-US"/>
          </a:p>
        </p:txBody>
      </p:sp>
    </p:spTree>
    <p:extLst>
      <p:ext uri="{BB962C8B-B14F-4D97-AF65-F5344CB8AC3E}">
        <p14:creationId xmlns:p14="http://schemas.microsoft.com/office/powerpoint/2010/main" val="428757701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1" name="Rectangle 10"/>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Freeform 5"/>
            <p:cNvSpPr/>
            <p:nvPr/>
          </p:nvSpPr>
          <p:spPr bwMode="gray">
            <a:xfrm rot="21010068">
              <a:off x="8490951" y="4193583"/>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2370667"/>
            <a:ext cx="8825660" cy="1822514"/>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4" y="5024967"/>
            <a:ext cx="8825659" cy="860400"/>
          </a:xfrm>
        </p:spPr>
        <p:txBody>
          <a:bodyPr anchor="t"/>
          <a:lstStyle>
            <a:lvl1pPr marL="0" indent="0" algn="l">
              <a:buNone/>
              <a:defRPr sz="2000" cap="none">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C6D40C46-1251-4839-8FD6-2A6303D3C233}" type="datetimeFigureOut">
              <a:rPr lang="en-US" smtClean="0"/>
              <a:t>9/22/2022</a:t>
            </a:fld>
            <a:endParaRPr lang="en-US"/>
          </a:p>
        </p:txBody>
      </p:sp>
      <p:sp>
        <p:nvSpPr>
          <p:cNvPr id="5" name="Footer Placeholder 4"/>
          <p:cNvSpPr>
            <a:spLocks noGrp="1"/>
          </p:cNvSpPr>
          <p:nvPr>
            <p:ph type="ftr" sz="quarter" idx="11"/>
          </p:nvPr>
        </p:nvSpPr>
        <p:spPr/>
        <p:txBody>
          <a:bodyPr/>
          <a:lstStyle/>
          <a:p>
            <a:endParaRPr lang="en-US"/>
          </a:p>
        </p:txBody>
      </p:sp>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2750CAE7-7C6E-4360-90E8-E0403D9B3D78}" type="slidenum">
              <a:rPr lang="en-US" smtClean="0"/>
              <a:t>‹#›</a:t>
            </a:fld>
            <a:endParaRPr lang="en-US"/>
          </a:p>
        </p:txBody>
      </p:sp>
    </p:spTree>
    <p:extLst>
      <p:ext uri="{BB962C8B-B14F-4D97-AF65-F5344CB8AC3E}">
        <p14:creationId xmlns:p14="http://schemas.microsoft.com/office/powerpoint/2010/main" val="212158640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lvl1pPr>
              <a:defRPr sz="3600"/>
            </a:lvl1pPr>
          </a:lstStyle>
          <a:p>
            <a:r>
              <a:rPr lang="en-US"/>
              <a:t>Click to edit Master title style</a:t>
            </a:r>
            <a:endParaRPr lang="en-US" dirty="0"/>
          </a:p>
        </p:txBody>
      </p:sp>
      <p:sp>
        <p:nvSpPr>
          <p:cNvPr id="3" name="Text Placeholder 2"/>
          <p:cNvSpPr>
            <a:spLocks noGrp="1"/>
          </p:cNvSpPr>
          <p:nvPr>
            <p:ph type="body" idx="1"/>
          </p:nvPr>
        </p:nvSpPr>
        <p:spPr>
          <a:xfrm>
            <a:off x="1154954" y="2603502"/>
            <a:ext cx="3141878"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6" name="Text Placeholder 3"/>
          <p:cNvSpPr>
            <a:spLocks noGrp="1"/>
          </p:cNvSpPr>
          <p:nvPr>
            <p:ph type="body" sz="half" idx="15"/>
          </p:nvPr>
        </p:nvSpPr>
        <p:spPr>
          <a:xfrm>
            <a:off x="1154953" y="3179764"/>
            <a:ext cx="3141879"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Text Placeholder 4"/>
          <p:cNvSpPr>
            <a:spLocks noGrp="1"/>
          </p:cNvSpPr>
          <p:nvPr>
            <p:ph type="body" sz="quarter" idx="3"/>
          </p:nvPr>
        </p:nvSpPr>
        <p:spPr>
          <a:xfrm>
            <a:off x="4512721" y="2603500"/>
            <a:ext cx="3147009"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9" name="Text Placeholder 3"/>
          <p:cNvSpPr>
            <a:spLocks noGrp="1"/>
          </p:cNvSpPr>
          <p:nvPr>
            <p:ph type="body" sz="half" idx="16"/>
          </p:nvPr>
        </p:nvSpPr>
        <p:spPr>
          <a:xfrm>
            <a:off x="4512721" y="3179763"/>
            <a:ext cx="3147009"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4" name="Text Placeholder 4"/>
          <p:cNvSpPr>
            <a:spLocks noGrp="1"/>
          </p:cNvSpPr>
          <p:nvPr>
            <p:ph type="body" sz="quarter" idx="13"/>
          </p:nvPr>
        </p:nvSpPr>
        <p:spPr>
          <a:xfrm>
            <a:off x="7888135" y="2603501"/>
            <a:ext cx="3145730"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0" name="Text Placeholder 3"/>
          <p:cNvSpPr>
            <a:spLocks noGrp="1"/>
          </p:cNvSpPr>
          <p:nvPr>
            <p:ph type="body" sz="half" idx="17"/>
          </p:nvPr>
        </p:nvSpPr>
        <p:spPr>
          <a:xfrm>
            <a:off x="7888329" y="3179762"/>
            <a:ext cx="3145536"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cxnSp>
        <p:nvCxnSpPr>
          <p:cNvPr id="17" name="Straight Connector 16"/>
          <p:cNvCxnSpPr/>
          <p:nvPr/>
        </p:nvCxnSpPr>
        <p:spPr>
          <a:xfrm>
            <a:off x="440397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777240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C6D40C46-1251-4839-8FD6-2A6303D3C233}" type="datetimeFigureOut">
              <a:rPr lang="en-US" smtClean="0"/>
              <a:t>9/22/2022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750CAE7-7C6E-4360-90E8-E0403D9B3D78}" type="slidenum">
              <a:rPr lang="en-US" smtClean="0"/>
              <a:t>‹#›</a:t>
            </a:fld>
            <a:endParaRPr lang="en-US"/>
          </a:p>
        </p:txBody>
      </p:sp>
    </p:spTree>
    <p:extLst>
      <p:ext uri="{BB962C8B-B14F-4D97-AF65-F5344CB8AC3E}">
        <p14:creationId xmlns:p14="http://schemas.microsoft.com/office/powerpoint/2010/main" val="7831185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lvl1pPr>
              <a:defRPr sz="3600"/>
            </a:lvl1pPr>
          </a:lstStyle>
          <a:p>
            <a:r>
              <a:rPr lang="en-US"/>
              <a:t>Click to edit Master title style</a:t>
            </a:r>
            <a:endParaRPr lang="en-US" dirty="0"/>
          </a:p>
        </p:txBody>
      </p:sp>
      <p:sp>
        <p:nvSpPr>
          <p:cNvPr id="3" name="Text Placeholder 2"/>
          <p:cNvSpPr>
            <a:spLocks noGrp="1"/>
          </p:cNvSpPr>
          <p:nvPr>
            <p:ph type="body" idx="1"/>
          </p:nvPr>
        </p:nvSpPr>
        <p:spPr>
          <a:xfrm>
            <a:off x="1154954" y="4532844"/>
            <a:ext cx="3050438"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9" name="Picture Placeholder 2"/>
          <p:cNvSpPr>
            <a:spLocks noGrp="1" noChangeAspect="1"/>
          </p:cNvSpPr>
          <p:nvPr>
            <p:ph type="pic" idx="15"/>
          </p:nvPr>
        </p:nvSpPr>
        <p:spPr>
          <a:xfrm>
            <a:off x="1334553"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2" name="Text Placeholder 3"/>
          <p:cNvSpPr>
            <a:spLocks noGrp="1"/>
          </p:cNvSpPr>
          <p:nvPr>
            <p:ph type="body" sz="half" idx="18"/>
          </p:nvPr>
        </p:nvSpPr>
        <p:spPr>
          <a:xfrm>
            <a:off x="1154954" y="5109106"/>
            <a:ext cx="3050438"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Text Placeholder 4"/>
          <p:cNvSpPr>
            <a:spLocks noGrp="1"/>
          </p:cNvSpPr>
          <p:nvPr>
            <p:ph type="body" sz="quarter" idx="3"/>
          </p:nvPr>
        </p:nvSpPr>
        <p:spPr>
          <a:xfrm>
            <a:off x="4568865" y="4532844"/>
            <a:ext cx="3050438" cy="576263"/>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1" name="Picture Placeholder 2"/>
          <p:cNvSpPr>
            <a:spLocks noGrp="1" noChangeAspect="1"/>
          </p:cNvSpPr>
          <p:nvPr>
            <p:ph type="pic" idx="21"/>
          </p:nvPr>
        </p:nvSpPr>
        <p:spPr>
          <a:xfrm>
            <a:off x="4748462" y="2603500"/>
            <a:ext cx="2691243"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3" name="Text Placeholder 3"/>
          <p:cNvSpPr>
            <a:spLocks noGrp="1"/>
          </p:cNvSpPr>
          <p:nvPr>
            <p:ph type="body" sz="half" idx="19"/>
          </p:nvPr>
        </p:nvSpPr>
        <p:spPr>
          <a:xfrm>
            <a:off x="4570172" y="5109105"/>
            <a:ext cx="3050438"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4" name="Text Placeholder 4"/>
          <p:cNvSpPr>
            <a:spLocks noGrp="1"/>
          </p:cNvSpPr>
          <p:nvPr>
            <p:ph type="body" sz="quarter" idx="13"/>
          </p:nvPr>
        </p:nvSpPr>
        <p:spPr>
          <a:xfrm>
            <a:off x="7982775" y="4532845"/>
            <a:ext cx="3051095"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2" name="Picture Placeholder 2"/>
          <p:cNvSpPr>
            <a:spLocks noGrp="1" noChangeAspect="1"/>
          </p:cNvSpPr>
          <p:nvPr>
            <p:ph type="pic" idx="22"/>
          </p:nvPr>
        </p:nvSpPr>
        <p:spPr>
          <a:xfrm>
            <a:off x="8163031"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20"/>
          </p:nvPr>
        </p:nvSpPr>
        <p:spPr>
          <a:xfrm>
            <a:off x="7982775" y="5109104"/>
            <a:ext cx="3051096"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cxnSp>
        <p:nvCxnSpPr>
          <p:cNvPr id="43" name="Straight Connector 42"/>
          <p:cNvCxnSpPr/>
          <p:nvPr/>
        </p:nvCxnSpPr>
        <p:spPr>
          <a:xfrm>
            <a:off x="440583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44" name="Straight Connector 43"/>
          <p:cNvCxnSpPr/>
          <p:nvPr/>
        </p:nvCxnSpPr>
        <p:spPr>
          <a:xfrm>
            <a:off x="7797802"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C6D40C46-1251-4839-8FD6-2A6303D3C233}" type="datetimeFigureOut">
              <a:rPr lang="en-US" smtClean="0"/>
              <a:t>9/22/2022</a:t>
            </a:fld>
            <a:endParaRPr lang="en-US"/>
          </a:p>
        </p:txBody>
      </p:sp>
      <p:sp>
        <p:nvSpPr>
          <p:cNvPr id="8" name="Footer Placeholder 7"/>
          <p:cNvSpPr>
            <a:spLocks noGrp="1"/>
          </p:cNvSpPr>
          <p:nvPr>
            <p:ph type="ftr" sz="quarter" idx="11"/>
          </p:nvPr>
        </p:nvSpPr>
        <p:spPr>
          <a:xfrm>
            <a:off x="561111" y="6391838"/>
            <a:ext cx="3644282" cy="304801"/>
          </a:xfrm>
        </p:spPr>
        <p:txBody>
          <a:bodyPr/>
          <a:lstStyle/>
          <a:p>
            <a:endParaRPr lang="en-US"/>
          </a:p>
        </p:txBody>
      </p:sp>
      <p:sp>
        <p:nvSpPr>
          <p:cNvPr id="9" name="Slide Number Placeholder 8"/>
          <p:cNvSpPr>
            <a:spLocks noGrp="1"/>
          </p:cNvSpPr>
          <p:nvPr>
            <p:ph type="sldNum" sz="quarter" idx="12"/>
          </p:nvPr>
        </p:nvSpPr>
        <p:spPr/>
        <p:txBody>
          <a:bodyPr/>
          <a:lstStyle/>
          <a:p>
            <a:fld id="{2750CAE7-7C6E-4360-90E8-E0403D9B3D78}" type="slidenum">
              <a:rPr lang="en-US" smtClean="0"/>
              <a:t>‹#›</a:t>
            </a:fld>
            <a:endParaRPr lang="en-US"/>
          </a:p>
        </p:txBody>
      </p:sp>
    </p:spTree>
    <p:extLst>
      <p:ext uri="{BB962C8B-B14F-4D97-AF65-F5344CB8AC3E}">
        <p14:creationId xmlns:p14="http://schemas.microsoft.com/office/powerpoint/2010/main" val="167430238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a:xfrm>
            <a:off x="1154954" y="2603500"/>
            <a:ext cx="8825659" cy="3416300"/>
          </a:xfrm>
        </p:spPr>
        <p:txBody>
          <a:bodyPr vert="eaVert" anchor="t" anchorCtr="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10695439" y="6391838"/>
            <a:ext cx="990599" cy="304799"/>
          </a:xfrm>
        </p:spPr>
        <p:txBody>
          <a:bodyPr/>
          <a:lstStyle/>
          <a:p>
            <a:fld id="{C6D40C46-1251-4839-8FD6-2A6303D3C233}" type="datetimeFigureOut">
              <a:rPr lang="en-US" smtClean="0"/>
              <a:t>9/22/2022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750CAE7-7C6E-4360-90E8-E0403D9B3D78}" type="slidenum">
              <a:rPr lang="en-US" smtClean="0"/>
              <a:t>‹#›</a:t>
            </a:fld>
            <a:endParaRPr lang="en-US"/>
          </a:p>
        </p:txBody>
      </p:sp>
    </p:spTree>
    <p:extLst>
      <p:ext uri="{BB962C8B-B14F-4D97-AF65-F5344CB8AC3E}">
        <p14:creationId xmlns:p14="http://schemas.microsoft.com/office/powerpoint/2010/main" val="419253889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2" name="Rectangle 11"/>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Rectangle 6"/>
            <p:cNvSpPr/>
            <p:nvPr/>
          </p:nvSpPr>
          <p:spPr bwMode="gray">
            <a:xfrm>
              <a:off x="414867" y="402165"/>
              <a:ext cx="6510866"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7" name="Freeform 5"/>
            <p:cNvSpPr/>
            <p:nvPr/>
          </p:nvSpPr>
          <p:spPr bwMode="gray">
            <a:xfrm rot="5101749">
              <a:off x="6294738" y="457773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0" name="Freeform 5"/>
            <p:cNvSpPr/>
            <p:nvPr/>
          </p:nvSpPr>
          <p:spPr bwMode="gray">
            <a:xfrm rot="5400000">
              <a:off x="44492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3"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Vertical Title 1"/>
          <p:cNvSpPr>
            <a:spLocks noGrp="1"/>
          </p:cNvSpPr>
          <p:nvPr>
            <p:ph type="title" orient="vert"/>
          </p:nvPr>
        </p:nvSpPr>
        <p:spPr>
          <a:xfrm>
            <a:off x="8585235" y="1278467"/>
            <a:ext cx="1409965" cy="4748590"/>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1154954" y="1278467"/>
            <a:ext cx="6256025" cy="474859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10653104" y="6391838"/>
            <a:ext cx="992135" cy="304799"/>
          </a:xfrm>
        </p:spPr>
        <p:txBody>
          <a:bodyPr/>
          <a:lstStyle/>
          <a:p>
            <a:fld id="{C6D40C46-1251-4839-8FD6-2A6303D3C233}" type="datetimeFigureOut">
              <a:rPr lang="en-US" smtClean="0"/>
              <a:t>9/22/2022</a:t>
            </a:fld>
            <a:endParaRPr lang="en-US"/>
          </a:p>
        </p:txBody>
      </p:sp>
      <p:sp>
        <p:nvSpPr>
          <p:cNvPr id="5" name="Footer Placeholder 4"/>
          <p:cNvSpPr>
            <a:spLocks noGrp="1"/>
          </p:cNvSpPr>
          <p:nvPr>
            <p:ph type="ftr" sz="quarter" idx="11"/>
          </p:nvPr>
        </p:nvSpPr>
        <p:spPr/>
        <p:txBody>
          <a:bodyPr/>
          <a:lstStyle/>
          <a:p>
            <a:endParaRPr lang="en-US"/>
          </a:p>
        </p:txBody>
      </p:sp>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2750CAE7-7C6E-4360-90E8-E0403D9B3D78}" type="slidenum">
              <a:rPr lang="en-US" smtClean="0"/>
              <a:t>‹#›</a:t>
            </a:fld>
            <a:endParaRPr lang="en-US"/>
          </a:p>
        </p:txBody>
      </p:sp>
    </p:spTree>
    <p:extLst>
      <p:ext uri="{BB962C8B-B14F-4D97-AF65-F5344CB8AC3E}">
        <p14:creationId xmlns:p14="http://schemas.microsoft.com/office/powerpoint/2010/main" val="42511861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a:xfrm>
            <a:off x="1154954" y="2603500"/>
            <a:ext cx="8825659" cy="34163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6D40C46-1251-4839-8FD6-2A6303D3C233}" type="datetimeFigureOut">
              <a:rPr lang="en-US" smtClean="0"/>
              <a:t>9/22/2022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750CAE7-7C6E-4360-90E8-E0403D9B3D78}" type="slidenum">
              <a:rPr lang="en-US" smtClean="0"/>
              <a:t>‹#›</a:t>
            </a:fld>
            <a:endParaRPr lang="en-US"/>
          </a:p>
        </p:txBody>
      </p:sp>
    </p:spTree>
    <p:extLst>
      <p:ext uri="{BB962C8B-B14F-4D97-AF65-F5344CB8AC3E}">
        <p14:creationId xmlns:p14="http://schemas.microsoft.com/office/powerpoint/2010/main" val="49433732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grpSp>
        <p:nvGrpSpPr>
          <p:cNvPr id="8" name="Group 7"/>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bwMode="gray">
            <a:xfrm>
              <a:off x="7289800" y="402165"/>
              <a:ext cx="44788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5"/>
            <p:cNvSpPr/>
            <p:nvPr/>
          </p:nvSpPr>
          <p:spPr bwMode="gray">
            <a:xfrm rot="16200000">
              <a:off x="3787244"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p:nvPr/>
          </p:nvSpPr>
          <p:spPr bwMode="gray">
            <a:xfrm rot="15922489">
              <a:off x="4698352"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2677645"/>
            <a:ext cx="4351025" cy="2283824"/>
          </a:xfrm>
        </p:spPr>
        <p:txBody>
          <a:bodyPr anchor="ctr"/>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895559" y="2677644"/>
            <a:ext cx="3757545" cy="2283824"/>
          </a:xfrm>
        </p:spPr>
        <p:txBody>
          <a:bodyPr anchor="ctr"/>
          <a:lstStyle>
            <a:lvl1pPr marL="0" indent="0" algn="l">
              <a:buNone/>
              <a:defRPr sz="2000" cap="all">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C6D40C46-1251-4839-8FD6-2A6303D3C233}" type="datetimeFigureOut">
              <a:rPr lang="en-US" smtClean="0"/>
              <a:t>9/22/2022</a:t>
            </a:fld>
            <a:endParaRPr lang="en-US"/>
          </a:p>
        </p:txBody>
      </p:sp>
      <p:sp>
        <p:nvSpPr>
          <p:cNvPr id="5" name="Footer Placeholder 4"/>
          <p:cNvSpPr>
            <a:spLocks noGrp="1"/>
          </p:cNvSpPr>
          <p:nvPr>
            <p:ph type="ftr" sz="quarter" idx="11"/>
          </p:nvPr>
        </p:nvSpPr>
        <p:spPr/>
        <p:txBody>
          <a:bodyPr/>
          <a:lstStyle/>
          <a:p>
            <a:endParaRPr lang="en-US"/>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2750CAE7-7C6E-4360-90E8-E0403D9B3D78}" type="slidenum">
              <a:rPr lang="en-US" smtClean="0"/>
              <a:t>‹#›</a:t>
            </a:fld>
            <a:endParaRPr lang="en-US"/>
          </a:p>
        </p:txBody>
      </p:sp>
    </p:spTree>
    <p:extLst>
      <p:ext uri="{BB962C8B-B14F-4D97-AF65-F5344CB8AC3E}">
        <p14:creationId xmlns:p14="http://schemas.microsoft.com/office/powerpoint/2010/main" val="27599230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54954" y="2603500"/>
            <a:ext cx="4825158" cy="3416301"/>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08712" y="2603500"/>
            <a:ext cx="4825159" cy="3416300"/>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C6D40C46-1251-4839-8FD6-2A6303D3C233}" type="datetimeFigureOut">
              <a:rPr lang="en-US" smtClean="0"/>
              <a:t>9/22/2022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750CAE7-7C6E-4360-90E8-E0403D9B3D78}" type="slidenum">
              <a:rPr lang="en-US" smtClean="0"/>
              <a:t>‹#›</a:t>
            </a:fld>
            <a:endParaRPr lang="en-US"/>
          </a:p>
        </p:txBody>
      </p:sp>
    </p:spTree>
    <p:extLst>
      <p:ext uri="{BB962C8B-B14F-4D97-AF65-F5344CB8AC3E}">
        <p14:creationId xmlns:p14="http://schemas.microsoft.com/office/powerpoint/2010/main" val="31858262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154954" y="2603500"/>
            <a:ext cx="4825157"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154954" y="3179762"/>
            <a:ext cx="4825158" cy="2840039"/>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08712" y="2603500"/>
            <a:ext cx="4825159"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208712" y="3179762"/>
            <a:ext cx="4825159" cy="2840039"/>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C6D40C46-1251-4839-8FD6-2A6303D3C233}" type="datetimeFigureOut">
              <a:rPr lang="en-US" smtClean="0"/>
              <a:t>9/22/2022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750CAE7-7C6E-4360-90E8-E0403D9B3D78}" type="slidenum">
              <a:rPr lang="en-US" smtClean="0"/>
              <a:t>‹#›</a:t>
            </a:fld>
            <a:endParaRPr lang="en-US"/>
          </a:p>
        </p:txBody>
      </p:sp>
    </p:spTree>
    <p:extLst>
      <p:ext uri="{BB962C8B-B14F-4D97-AF65-F5344CB8AC3E}">
        <p14:creationId xmlns:p14="http://schemas.microsoft.com/office/powerpoint/2010/main" val="95727608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9" name="Title 1"/>
          <p:cNvSpPr>
            <a:spLocks noGrp="1"/>
          </p:cNvSpPr>
          <p:nvPr>
            <p:ph type="title"/>
          </p:nvPr>
        </p:nvSpPr>
        <p:spPr>
          <a:xfrm>
            <a:off x="1154954" y="973668"/>
            <a:ext cx="8761413" cy="706964"/>
          </a:xfrm>
        </p:spPr>
        <p:txBody>
          <a:bodyPr/>
          <a:lstStyle>
            <a:lvl1pPr>
              <a:defRPr/>
            </a:lvl1p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C6D40C46-1251-4839-8FD6-2A6303D3C233}" type="datetimeFigureOut">
              <a:rPr lang="en-US" smtClean="0"/>
              <a:t>9/22/2022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750CAE7-7C6E-4360-90E8-E0403D9B3D78}" type="slidenum">
              <a:rPr lang="en-US" smtClean="0"/>
              <a:t>‹#›</a:t>
            </a:fld>
            <a:endParaRPr lang="en-US"/>
          </a:p>
        </p:txBody>
      </p:sp>
    </p:spTree>
    <p:extLst>
      <p:ext uri="{BB962C8B-B14F-4D97-AF65-F5344CB8AC3E}">
        <p14:creationId xmlns:p14="http://schemas.microsoft.com/office/powerpoint/2010/main" val="156192118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6D40C46-1251-4839-8FD6-2A6303D3C233}" type="datetimeFigureOut">
              <a:rPr lang="en-US" smtClean="0"/>
              <a:t>9/22/2022</a:t>
            </a:fld>
            <a:endParaRPr lang="en-US"/>
          </a:p>
        </p:txBody>
      </p:sp>
      <p:sp>
        <p:nvSpPr>
          <p:cNvPr id="3" name="Footer Placeholder 2"/>
          <p:cNvSpPr>
            <a:spLocks noGrp="1"/>
          </p:cNvSpPr>
          <p:nvPr>
            <p:ph type="ftr" sz="quarter" idx="11"/>
          </p:nvPr>
        </p:nvSpPr>
        <p:spPr/>
        <p:txBody>
          <a:bodyPr/>
          <a:lstStyle/>
          <a:p>
            <a:endParaRPr lang="en-US"/>
          </a:p>
        </p:txBody>
      </p:sp>
      <p:sp>
        <p:nvSpPr>
          <p:cNvPr id="7" name="Rectangle 6"/>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4" name="Slide Number Placeholder 3"/>
          <p:cNvSpPr>
            <a:spLocks noGrp="1"/>
          </p:cNvSpPr>
          <p:nvPr>
            <p:ph type="sldNum" sz="quarter" idx="12"/>
          </p:nvPr>
        </p:nvSpPr>
        <p:spPr/>
        <p:txBody>
          <a:bodyPr/>
          <a:lstStyle/>
          <a:p>
            <a:fld id="{2750CAE7-7C6E-4360-90E8-E0403D9B3D78}" type="slidenum">
              <a:rPr lang="en-US" smtClean="0"/>
              <a:t>‹#›</a:t>
            </a:fld>
            <a:endParaRPr lang="en-US"/>
          </a:p>
        </p:txBody>
      </p:sp>
    </p:spTree>
    <p:extLst>
      <p:ext uri="{BB962C8B-B14F-4D97-AF65-F5344CB8AC3E}">
        <p14:creationId xmlns:p14="http://schemas.microsoft.com/office/powerpoint/2010/main" val="114354740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Oval 21"/>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bwMode="gray">
            <a:xfrm>
              <a:off x="5713412" y="402165"/>
              <a:ext cx="6055253"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8" name="Freeform 5"/>
            <p:cNvSpPr/>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rot="16200000">
              <a:off x="2229377"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5" y="1295400"/>
            <a:ext cx="2793158" cy="1600200"/>
          </a:xfrm>
        </p:spPr>
        <p:txBody>
          <a:bodyPr anchor="b"/>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5781146" y="1447800"/>
            <a:ext cx="5190066" cy="4572000"/>
          </a:xfrm>
        </p:spPr>
        <p:txBody>
          <a:bodyPr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bwMode="gray">
          <a:xfrm>
            <a:off x="1154954" y="3129280"/>
            <a:ext cx="2793158" cy="2895599"/>
          </a:xfrm>
        </p:spPr>
        <p:txBody>
          <a:bodyPr/>
          <a:lstStyle>
            <a:lvl1pPr marL="0" indent="0">
              <a:buNone/>
              <a:defRPr sz="14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C6D40C46-1251-4839-8FD6-2A6303D3C233}" type="datetimeFigureOut">
              <a:rPr lang="en-US" smtClean="0"/>
              <a:t>9/22/2022</a:t>
            </a:fld>
            <a:endParaRPr lang="en-US"/>
          </a:p>
        </p:txBody>
      </p:sp>
      <p:sp>
        <p:nvSpPr>
          <p:cNvPr id="6" name="Footer Placeholder 5"/>
          <p:cNvSpPr>
            <a:spLocks noGrp="1"/>
          </p:cNvSpPr>
          <p:nvPr>
            <p:ph type="ftr" sz="quarter" idx="11"/>
          </p:nvPr>
        </p:nvSpPr>
        <p:spPr/>
        <p:txBody>
          <a:bodyPr/>
          <a:lstStyle/>
          <a:p>
            <a:endParaRPr lang="en-US"/>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2750CAE7-7C6E-4360-90E8-E0403D9B3D78}" type="slidenum">
              <a:rPr lang="en-US" smtClean="0"/>
              <a:t>‹#›</a:t>
            </a:fld>
            <a:endParaRPr lang="en-US"/>
          </a:p>
        </p:txBody>
      </p:sp>
    </p:spTree>
    <p:extLst>
      <p:ext uri="{BB962C8B-B14F-4D97-AF65-F5344CB8AC3E}">
        <p14:creationId xmlns:p14="http://schemas.microsoft.com/office/powerpoint/2010/main" val="177374402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bwMode="gray">
            <a:xfrm>
              <a:off x="6172200" y="402165"/>
              <a:ext cx="55964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22" name="Freeform 5"/>
            <p:cNvSpPr/>
            <p:nvPr/>
          </p:nvSpPr>
          <p:spPr bwMode="gray">
            <a:xfrm rot="15922489">
              <a:off x="4203594"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rot="16200000">
              <a:off x="32954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5" y="1693333"/>
            <a:ext cx="3865134" cy="1735667"/>
          </a:xfrm>
        </p:spPr>
        <p:txBody>
          <a:bodyPr anchor="b">
            <a:normAutofit/>
          </a:bodyPr>
          <a:lstStyle>
            <a:lvl1pPr algn="l">
              <a:defRPr sz="36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547870" y="1143000"/>
            <a:ext cx="3227193"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marL="0" lvl="0" indent="0" algn="ctr">
              <a:buNone/>
            </a:pPr>
            <a:r>
              <a:rPr lang="en-US"/>
              <a:t>Click icon to add picture</a:t>
            </a:r>
            <a:endParaRPr lang="en-US" dirty="0"/>
          </a:p>
        </p:txBody>
      </p:sp>
      <p:sp>
        <p:nvSpPr>
          <p:cNvPr id="4" name="Text Placeholder 3"/>
          <p:cNvSpPr>
            <a:spLocks noGrp="1"/>
          </p:cNvSpPr>
          <p:nvPr>
            <p:ph type="body" sz="half" idx="2"/>
          </p:nvPr>
        </p:nvSpPr>
        <p:spPr bwMode="gray">
          <a:xfrm>
            <a:off x="1154954" y="3657600"/>
            <a:ext cx="3859212" cy="1371600"/>
          </a:xfrm>
        </p:spPr>
        <p:txBody>
          <a:bodyPr>
            <a:normAutofit/>
          </a:bodyPr>
          <a:lstStyle>
            <a:lvl1pPr marL="0" indent="0">
              <a:buNone/>
              <a:defRPr sz="14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C6D40C46-1251-4839-8FD6-2A6303D3C233}" type="datetimeFigureOut">
              <a:rPr lang="en-US" smtClean="0"/>
              <a:t>9/22/2022</a:t>
            </a:fld>
            <a:endParaRPr lang="en-US"/>
          </a:p>
        </p:txBody>
      </p:sp>
      <p:sp>
        <p:nvSpPr>
          <p:cNvPr id="6" name="Footer Placeholder 5"/>
          <p:cNvSpPr>
            <a:spLocks noGrp="1"/>
          </p:cNvSpPr>
          <p:nvPr>
            <p:ph type="ftr" sz="quarter" idx="11"/>
          </p:nvPr>
        </p:nvSpPr>
        <p:spPr/>
        <p:txBody>
          <a:bodyPr/>
          <a:lstStyle/>
          <a:p>
            <a:endParaRPr lang="en-US"/>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2750CAE7-7C6E-4360-90E8-E0403D9B3D78}" type="slidenum">
              <a:rPr lang="en-US" smtClean="0"/>
              <a:t>‹#›</a:t>
            </a:fld>
            <a:endParaRPr lang="en-US"/>
          </a:p>
        </p:txBody>
      </p:sp>
    </p:spTree>
    <p:extLst>
      <p:ext uri="{BB962C8B-B14F-4D97-AF65-F5344CB8AC3E}">
        <p14:creationId xmlns:p14="http://schemas.microsoft.com/office/powerpoint/2010/main" val="320635884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 /><Relationship Id="rId13" Type="http://schemas.openxmlformats.org/officeDocument/2006/relationships/slideLayout" Target="../slideLayouts/slideLayout13.xml" /><Relationship Id="rId18" Type="http://schemas.openxmlformats.org/officeDocument/2006/relationships/theme" Target="../theme/theme1.xml" /><Relationship Id="rId3" Type="http://schemas.openxmlformats.org/officeDocument/2006/relationships/slideLayout" Target="../slideLayouts/slideLayout3.xml" /><Relationship Id="rId7" Type="http://schemas.openxmlformats.org/officeDocument/2006/relationships/slideLayout" Target="../slideLayouts/slideLayout7.xml" /><Relationship Id="rId12" Type="http://schemas.openxmlformats.org/officeDocument/2006/relationships/slideLayout" Target="../slideLayouts/slideLayout12.xml" /><Relationship Id="rId17" Type="http://schemas.openxmlformats.org/officeDocument/2006/relationships/slideLayout" Target="../slideLayouts/slideLayout17.xml" /><Relationship Id="rId2" Type="http://schemas.openxmlformats.org/officeDocument/2006/relationships/slideLayout" Target="../slideLayouts/slideLayout2.xml" /><Relationship Id="rId16" Type="http://schemas.openxmlformats.org/officeDocument/2006/relationships/slideLayout" Target="../slideLayouts/slideLayout16.xml" /><Relationship Id="rId1" Type="http://schemas.openxmlformats.org/officeDocument/2006/relationships/slideLayout" Target="../slideLayouts/slideLayout1.xml" /><Relationship Id="rId6" Type="http://schemas.openxmlformats.org/officeDocument/2006/relationships/slideLayout" Target="../slideLayouts/slideLayout6.xml" /><Relationship Id="rId11" Type="http://schemas.openxmlformats.org/officeDocument/2006/relationships/slideLayout" Target="../slideLayouts/slideLayout11.xml" /><Relationship Id="rId5" Type="http://schemas.openxmlformats.org/officeDocument/2006/relationships/slideLayout" Target="../slideLayouts/slideLayout5.xml" /><Relationship Id="rId15" Type="http://schemas.openxmlformats.org/officeDocument/2006/relationships/slideLayout" Target="../slideLayouts/slideLayout15.xml" /><Relationship Id="rId10" Type="http://schemas.openxmlformats.org/officeDocument/2006/relationships/slideLayout" Target="../slideLayouts/slideLayout10.xml" /><Relationship Id="rId19" Type="http://schemas.openxmlformats.org/officeDocument/2006/relationships/image" Target="../media/image1.jpeg" /><Relationship Id="rId4" Type="http://schemas.openxmlformats.org/officeDocument/2006/relationships/slideLayout" Target="../slideLayouts/slideLayout4.xml" /><Relationship Id="rId9" Type="http://schemas.openxmlformats.org/officeDocument/2006/relationships/slideLayout" Target="../slideLayouts/slideLayout9.xml" /><Relationship Id="rId14" Type="http://schemas.openxmlformats.org/officeDocument/2006/relationships/slideLayout" Target="../slideLayouts/slideLayout14.xml" /></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8" name="Group 7"/>
          <p:cNvGrpSpPr/>
          <p:nvPr/>
        </p:nvGrpSpPr>
        <p:grpSpPr>
          <a:xfrm>
            <a:off x="0" y="0"/>
            <a:ext cx="12192000" cy="6858000"/>
            <a:chOff x="0" y="0"/>
            <a:chExt cx="12192000" cy="6858000"/>
          </a:xfrm>
        </p:grpSpPr>
        <p:sp>
          <p:nvSpPr>
            <p:cNvPr id="7" name="Rectangle 6"/>
            <p:cNvSpPr/>
            <p:nvPr/>
          </p:nvSpPr>
          <p:spPr>
            <a:xfrm>
              <a:off x="0" y="0"/>
              <a:ext cx="12192000" cy="6858000"/>
            </a:xfrm>
            <a:prstGeom prst="rect">
              <a:avLst/>
            </a:prstGeom>
            <a:blipFill>
              <a:blip r:embed="rId19">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Freeform 5"/>
            <p:cNvSpPr/>
            <p:nvPr/>
          </p:nvSpPr>
          <p:spPr bwMode="gray">
            <a:xfrm rot="21010068">
              <a:off x="8490951" y="17975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9" name="Freeform 5"/>
            <p:cNvSpPr/>
            <p:nvPr/>
          </p:nvSpPr>
          <p:spPr bwMode="gray">
            <a:xfrm>
              <a:off x="459506" y="1866405"/>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4"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Placeholder 1"/>
          <p:cNvSpPr>
            <a:spLocks noGrp="1"/>
          </p:cNvSpPr>
          <p:nvPr>
            <p:ph type="title"/>
          </p:nvPr>
        </p:nvSpPr>
        <p:spPr bwMode="gray">
          <a:xfrm>
            <a:off x="1154954" y="973668"/>
            <a:ext cx="8761413" cy="706964"/>
          </a:xfrm>
          <a:prstGeom prst="rect">
            <a:avLst/>
          </a:prstGeom>
        </p:spPr>
        <p:txBody>
          <a:bodyPr vert="horz" lIns="91440" tIns="45720" rIns="91440" bIns="45720" rtlCol="0" anchor="ctr">
            <a:noAutofit/>
          </a:bodyPr>
          <a:lstStyle/>
          <a:p>
            <a:r>
              <a:rPr lang="en-US"/>
              <a:t>Click to edit Master title style</a:t>
            </a:r>
            <a:endParaRPr lang="en-US" dirty="0"/>
          </a:p>
        </p:txBody>
      </p:sp>
      <p:sp>
        <p:nvSpPr>
          <p:cNvPr id="3" name="Text Placeholder 2"/>
          <p:cNvSpPr>
            <a:spLocks noGrp="1"/>
          </p:cNvSpPr>
          <p:nvPr>
            <p:ph type="body" idx="1"/>
          </p:nvPr>
        </p:nvSpPr>
        <p:spPr>
          <a:xfrm>
            <a:off x="1154954" y="2603500"/>
            <a:ext cx="8761413" cy="3416300"/>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653104" y="6391838"/>
            <a:ext cx="990599" cy="304799"/>
          </a:xfrm>
          <a:prstGeom prst="rect">
            <a:avLst/>
          </a:prstGeom>
        </p:spPr>
        <p:txBody>
          <a:bodyPr vert="horz" lIns="91440" tIns="45720" rIns="91440" bIns="45720" rtlCol="0" anchor="ctr"/>
          <a:lstStyle>
            <a:lvl1pPr algn="r">
              <a:defRPr sz="1000" b="1" i="0">
                <a:solidFill>
                  <a:schemeClr val="accent1"/>
                </a:solidFill>
              </a:defRPr>
            </a:lvl1pPr>
          </a:lstStyle>
          <a:p>
            <a:fld id="{C6D40C46-1251-4839-8FD6-2A6303D3C233}" type="datetimeFigureOut">
              <a:rPr lang="en-US" smtClean="0"/>
              <a:t>9/22/2022</a:t>
            </a:fld>
            <a:endParaRPr lang="en-US"/>
          </a:p>
        </p:txBody>
      </p:sp>
      <p:sp>
        <p:nvSpPr>
          <p:cNvPr id="5" name="Footer Placeholder 4"/>
          <p:cNvSpPr>
            <a:spLocks noGrp="1"/>
          </p:cNvSpPr>
          <p:nvPr>
            <p:ph type="ftr" sz="quarter" idx="3"/>
          </p:nvPr>
        </p:nvSpPr>
        <p:spPr>
          <a:xfrm>
            <a:off x="561110" y="6391838"/>
            <a:ext cx="3859795" cy="304801"/>
          </a:xfrm>
          <a:prstGeom prst="rect">
            <a:avLst/>
          </a:prstGeom>
        </p:spPr>
        <p:txBody>
          <a:bodyPr vert="horz" lIns="91440" tIns="45720" rIns="91440" bIns="45720" rtlCol="0" anchor="ctr"/>
          <a:lstStyle>
            <a:lvl1pPr algn="l">
              <a:defRPr sz="1000" b="1" i="0">
                <a:solidFill>
                  <a:schemeClr val="accent1"/>
                </a:solidFill>
              </a:defRPr>
            </a:lvl1pPr>
          </a:lstStyle>
          <a:p>
            <a:endParaRPr lang="en-US"/>
          </a:p>
        </p:txBody>
      </p:sp>
      <p:sp>
        <p:nvSpPr>
          <p:cNvPr id="21" name="Rectangle 20"/>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bg1"/>
                </a:solidFill>
              </a:defRPr>
            </a:lvl1pPr>
          </a:lstStyle>
          <a:p>
            <a:fld id="{2750CAE7-7C6E-4360-90E8-E0403D9B3D78}" type="slidenum">
              <a:rPr lang="en-US" smtClean="0"/>
              <a:t>‹#›</a:t>
            </a:fld>
            <a:endParaRPr lang="en-US"/>
          </a:p>
        </p:txBody>
      </p:sp>
    </p:spTree>
    <p:extLst>
      <p:ext uri="{BB962C8B-B14F-4D97-AF65-F5344CB8AC3E}">
        <p14:creationId xmlns:p14="http://schemas.microsoft.com/office/powerpoint/2010/main" val="377284646"/>
      </p:ext>
    </p:extLst>
  </p:cSld>
  <p:clrMap bg1="lt1" tx1="dk1" bg2="lt2" tx2="dk2" accent1="accent1" accent2="accent2" accent3="accent3" accent4="accent4" accent5="accent5" accent6="accent6" hlink="hlink" folHlink="folHlink"/>
  <p:sldLayoutIdLst>
    <p:sldLayoutId id="2147483888" r:id="rId1"/>
    <p:sldLayoutId id="2147483889" r:id="rId2"/>
    <p:sldLayoutId id="2147483890" r:id="rId3"/>
    <p:sldLayoutId id="2147483891" r:id="rId4"/>
    <p:sldLayoutId id="2147483892" r:id="rId5"/>
    <p:sldLayoutId id="2147483893" r:id="rId6"/>
    <p:sldLayoutId id="2147483894" r:id="rId7"/>
    <p:sldLayoutId id="2147483895" r:id="rId8"/>
    <p:sldLayoutId id="2147483896" r:id="rId9"/>
    <p:sldLayoutId id="2147483897" r:id="rId10"/>
    <p:sldLayoutId id="2147483898" r:id="rId11"/>
    <p:sldLayoutId id="2147483899" r:id="rId12"/>
    <p:sldLayoutId id="2147483900" r:id="rId13"/>
    <p:sldLayoutId id="2147483901" r:id="rId14"/>
    <p:sldLayoutId id="2147483902" r:id="rId15"/>
    <p:sldLayoutId id="2147483903" r:id="rId16"/>
    <p:sldLayoutId id="2147483904" r:id="rId17"/>
  </p:sldLayoutIdLst>
  <p:txStyles>
    <p:titleStyle>
      <a:lvl1pPr algn="l" defTabSz="457200" rtl="0" eaLnBrk="1" latinLnBrk="0" hangingPunct="1">
        <a:spcBef>
          <a:spcPct val="0"/>
        </a:spcBef>
        <a:buNone/>
        <a:defRPr sz="3600" b="0" i="0" kern="1200">
          <a:solidFill>
            <a:schemeClr val="bg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 /></Relationships>
</file>

<file path=ppt/slides/_rels/slide10.xml.rels><?xml version="1.0" encoding="UTF-8" standalone="yes"?>
<Relationships xmlns="http://schemas.openxmlformats.org/package/2006/relationships"><Relationship Id="rId2" Type="http://schemas.openxmlformats.org/officeDocument/2006/relationships/image" Target="../media/image3.png" /><Relationship Id="rId1" Type="http://schemas.openxmlformats.org/officeDocument/2006/relationships/slideLayout" Target="../slideLayouts/slideLayout2.xml" /></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7.xml.rels><?xml version="1.0" encoding="UTF-8" standalone="yes"?>
<Relationships xmlns="http://schemas.openxmlformats.org/package/2006/relationships"><Relationship Id="rId2" Type="http://schemas.openxmlformats.org/officeDocument/2006/relationships/image" Target="../media/image2.png" /><Relationship Id="rId1" Type="http://schemas.openxmlformats.org/officeDocument/2006/relationships/slideLayout" Target="../slideLayouts/slideLayout2.xml" /></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Congenital malformation </a:t>
            </a:r>
          </a:p>
        </p:txBody>
      </p:sp>
      <p:sp>
        <p:nvSpPr>
          <p:cNvPr id="3" name="Subtitle 2"/>
          <p:cNvSpPr>
            <a:spLocks noGrp="1"/>
          </p:cNvSpPr>
          <p:nvPr>
            <p:ph type="subTitle" idx="1"/>
          </p:nvPr>
        </p:nvSpPr>
        <p:spPr/>
        <p:txBody>
          <a:bodyPr/>
          <a:lstStyle/>
          <a:p>
            <a:endParaRPr lang="en-US"/>
          </a:p>
        </p:txBody>
      </p:sp>
    </p:spTree>
    <p:extLst>
      <p:ext uri="{BB962C8B-B14F-4D97-AF65-F5344CB8AC3E}">
        <p14:creationId xmlns:p14="http://schemas.microsoft.com/office/powerpoint/2010/main" val="39605025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Congenital Laryngeal Webs and Atresia </a:t>
            </a:r>
          </a:p>
        </p:txBody>
      </p:sp>
      <p:sp>
        <p:nvSpPr>
          <p:cNvPr id="3" name="Content Placeholder 2"/>
          <p:cNvSpPr>
            <a:spLocks noGrp="1"/>
          </p:cNvSpPr>
          <p:nvPr>
            <p:ph idx="1"/>
          </p:nvPr>
        </p:nvSpPr>
        <p:spPr>
          <a:xfrm>
            <a:off x="529389" y="2213811"/>
            <a:ext cx="6574056" cy="3805989"/>
          </a:xfrm>
        </p:spPr>
        <p:txBody>
          <a:bodyPr>
            <a:normAutofit fontScale="92500" lnSpcReduction="20000"/>
          </a:bodyPr>
          <a:lstStyle/>
          <a:p>
            <a:r>
              <a:rPr lang="en-US" dirty="0"/>
              <a:t>Most congenital laryngeal webs are </a:t>
            </a:r>
            <a:r>
              <a:rPr lang="en-US" dirty="0" err="1"/>
              <a:t>glottic</a:t>
            </a:r>
            <a:r>
              <a:rPr lang="en-US" dirty="0"/>
              <a:t> with subglottic extension and associated subglottic stenosis. </a:t>
            </a:r>
          </a:p>
          <a:p>
            <a:r>
              <a:rPr lang="en-US" dirty="0"/>
              <a:t>Chromosomal and cardiovascular anomalies as well as chromosome 22 q 11 deletion are common in patients with congenital laryngeal web.</a:t>
            </a:r>
          </a:p>
          <a:p>
            <a:endParaRPr lang="en-US" dirty="0"/>
          </a:p>
          <a:p>
            <a:r>
              <a:rPr lang="en-US" dirty="0"/>
              <a:t>It can be presented with  airway obstruction ,weak cry or </a:t>
            </a:r>
            <a:r>
              <a:rPr lang="en-US" dirty="0" err="1"/>
              <a:t>aphonia</a:t>
            </a:r>
            <a:r>
              <a:rPr lang="en-US" dirty="0"/>
              <a:t> </a:t>
            </a:r>
          </a:p>
          <a:p>
            <a:r>
              <a:rPr lang="en-US" b="1" dirty="0"/>
              <a:t>Diagnosis</a:t>
            </a:r>
            <a:r>
              <a:rPr lang="en-US" dirty="0"/>
              <a:t> is made by direct laryngoscopy .</a:t>
            </a:r>
          </a:p>
          <a:p>
            <a:r>
              <a:rPr lang="en-US" dirty="0"/>
              <a:t> </a:t>
            </a:r>
            <a:r>
              <a:rPr lang="en-US" b="1" dirty="0"/>
              <a:t>Treatment</a:t>
            </a:r>
            <a:r>
              <a:rPr lang="en-US" dirty="0"/>
              <a:t> might require only incision or dilation. </a:t>
            </a:r>
          </a:p>
          <a:p>
            <a:r>
              <a:rPr lang="en-US" i="1" u="sng" dirty="0"/>
              <a:t>Laryngeal atresia occurs as a complete </a:t>
            </a:r>
            <a:r>
              <a:rPr lang="en-US" i="1" u="sng" dirty="0" err="1"/>
              <a:t>glottic</a:t>
            </a:r>
            <a:r>
              <a:rPr lang="en-US" i="1" u="sng" dirty="0"/>
              <a:t> web and commonly is associated with tracheal agenesis and tracheoesophageal fistula</a:t>
            </a:r>
          </a:p>
        </p:txBody>
      </p:sp>
      <p:pic>
        <p:nvPicPr>
          <p:cNvPr id="4" name="Picture 3"/>
          <p:cNvPicPr>
            <a:picLocks noChangeAspect="1"/>
          </p:cNvPicPr>
          <p:nvPr/>
        </p:nvPicPr>
        <p:blipFill>
          <a:blip r:embed="rId2"/>
          <a:stretch>
            <a:fillRect/>
          </a:stretch>
        </p:blipFill>
        <p:spPr>
          <a:xfrm>
            <a:off x="7223408" y="1327150"/>
            <a:ext cx="4810125" cy="4810125"/>
          </a:xfrm>
          <a:prstGeom prst="rect">
            <a:avLst/>
          </a:prstGeom>
        </p:spPr>
      </p:pic>
    </p:spTree>
    <p:extLst>
      <p:ext uri="{BB962C8B-B14F-4D97-AF65-F5344CB8AC3E}">
        <p14:creationId xmlns:p14="http://schemas.microsoft.com/office/powerpoint/2010/main" val="350528173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Tracheomalacia and </a:t>
            </a:r>
            <a:r>
              <a:rPr lang="en-US" dirty="0" err="1"/>
              <a:t>Bronchomalacia</a:t>
            </a:r>
            <a:endParaRPr lang="en-US" dirty="0"/>
          </a:p>
        </p:txBody>
      </p:sp>
      <p:sp>
        <p:nvSpPr>
          <p:cNvPr id="3" name="Content Placeholder 2"/>
          <p:cNvSpPr>
            <a:spLocks noGrp="1"/>
          </p:cNvSpPr>
          <p:nvPr>
            <p:ph idx="1"/>
          </p:nvPr>
        </p:nvSpPr>
        <p:spPr>
          <a:xfrm>
            <a:off x="317634" y="2603499"/>
            <a:ext cx="11261558" cy="3893553"/>
          </a:xfrm>
        </p:spPr>
        <p:txBody>
          <a:bodyPr>
            <a:normAutofit/>
          </a:bodyPr>
          <a:lstStyle/>
          <a:p>
            <a:r>
              <a:rPr lang="en-US" dirty="0"/>
              <a:t>chondromalacia of a central airway, leading to insufficient cartilage to maintain airway patency throughout the respiratory cycle.</a:t>
            </a:r>
          </a:p>
          <a:p>
            <a:r>
              <a:rPr lang="en-US" dirty="0"/>
              <a:t> These are common causes of persistent wheezing in infancy. </a:t>
            </a:r>
          </a:p>
          <a:p>
            <a:r>
              <a:rPr lang="en-US" dirty="0"/>
              <a:t>Tracheomalacia and </a:t>
            </a:r>
            <a:r>
              <a:rPr lang="en-US" dirty="0" err="1"/>
              <a:t>bronchomalacia</a:t>
            </a:r>
            <a:r>
              <a:rPr lang="en-US" dirty="0"/>
              <a:t> can be either primary or secondary . </a:t>
            </a:r>
          </a:p>
          <a:p>
            <a:r>
              <a:rPr lang="en-US" b="1" u="sng" dirty="0"/>
              <a:t>Primary </a:t>
            </a:r>
            <a:r>
              <a:rPr lang="en-US" b="1" u="sng" dirty="0" err="1"/>
              <a:t>tracheomalacia</a:t>
            </a:r>
            <a:r>
              <a:rPr lang="en-US" b="1" u="sng" dirty="0"/>
              <a:t> and </a:t>
            </a:r>
            <a:r>
              <a:rPr lang="en-US" b="1" u="sng" dirty="0" err="1"/>
              <a:t>bronchomalacia</a:t>
            </a:r>
            <a:r>
              <a:rPr lang="en-US" b="1" u="sng" dirty="0"/>
              <a:t> </a:t>
            </a:r>
            <a:r>
              <a:rPr lang="en-US" dirty="0"/>
              <a:t>are often seen in premature infants, although most affected patients are born at term. </a:t>
            </a:r>
          </a:p>
          <a:p>
            <a:r>
              <a:rPr lang="en-US" dirty="0"/>
              <a:t>Secondary </a:t>
            </a:r>
            <a:r>
              <a:rPr lang="en-US" dirty="0" err="1"/>
              <a:t>tracheomalacia</a:t>
            </a:r>
            <a:r>
              <a:rPr lang="en-US" dirty="0"/>
              <a:t> and </a:t>
            </a:r>
            <a:r>
              <a:rPr lang="en-US" dirty="0" err="1"/>
              <a:t>bronchomalacia</a:t>
            </a:r>
            <a:r>
              <a:rPr lang="en-US" dirty="0"/>
              <a:t> refers to the situation in which the central airway is compressed by adjacent structure (e.g., vascular ring )or deficient in cartilage because of tracheoesophageal fistula .</a:t>
            </a:r>
          </a:p>
          <a:p>
            <a:r>
              <a:rPr lang="en-US" dirty="0"/>
              <a:t> Laryngomalacia can accompany primary </a:t>
            </a:r>
            <a:r>
              <a:rPr lang="en-US" dirty="0" err="1"/>
              <a:t>bronchomalacia</a:t>
            </a:r>
            <a:r>
              <a:rPr lang="en-US" dirty="0"/>
              <a:t> or </a:t>
            </a:r>
            <a:r>
              <a:rPr lang="en-US" dirty="0" err="1"/>
              <a:t>tracheomalacia</a:t>
            </a:r>
            <a:r>
              <a:rPr lang="en-US" dirty="0"/>
              <a:t>. </a:t>
            </a:r>
          </a:p>
          <a:p>
            <a:endParaRPr lang="en-US" dirty="0"/>
          </a:p>
        </p:txBody>
      </p:sp>
    </p:spTree>
    <p:extLst>
      <p:ext uri="{BB962C8B-B14F-4D97-AF65-F5344CB8AC3E}">
        <p14:creationId xmlns:p14="http://schemas.microsoft.com/office/powerpoint/2010/main" val="113671624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lnSpcReduction="10000"/>
          </a:bodyPr>
          <a:lstStyle/>
          <a:p>
            <a:r>
              <a:rPr lang="en-US" b="1" u="sng" dirty="0"/>
              <a:t>CLINICAL MANIFESTATIONS </a:t>
            </a:r>
          </a:p>
          <a:p>
            <a:r>
              <a:rPr lang="en-US" dirty="0"/>
              <a:t>Primary </a:t>
            </a:r>
            <a:r>
              <a:rPr lang="en-US" dirty="0" err="1"/>
              <a:t>tracheomalacia</a:t>
            </a:r>
            <a:r>
              <a:rPr lang="en-US" dirty="0"/>
              <a:t> and </a:t>
            </a:r>
            <a:r>
              <a:rPr lang="en-US" dirty="0" err="1"/>
              <a:t>bronchomalacia</a:t>
            </a:r>
            <a:r>
              <a:rPr lang="en-US" dirty="0"/>
              <a:t> are principally disorders of infants, with a male &gt;female . </a:t>
            </a:r>
          </a:p>
          <a:p>
            <a:r>
              <a:rPr lang="en-US" dirty="0"/>
              <a:t>The dominant finding, low-pitched monophonic wheezing heard predominantly during expiration, is most prominent over the central airways.   When the lesion involves only 1 main bronchus more commonly the left), the wheezing is louder on that side, and there may be unilateral palpable fremitus.</a:t>
            </a:r>
          </a:p>
          <a:p>
            <a:r>
              <a:rPr lang="en-US" dirty="0"/>
              <a:t> Hyperinflation and/or subcostal retractions do not occur unless the patient also has concurrent asthma, viral bronchiolitis, or other causes of peripheral airways obstruction.</a:t>
            </a:r>
          </a:p>
        </p:txBody>
      </p:sp>
    </p:spTree>
    <p:extLst>
      <p:ext uri="{BB962C8B-B14F-4D97-AF65-F5344CB8AC3E}">
        <p14:creationId xmlns:p14="http://schemas.microsoft.com/office/powerpoint/2010/main" val="224914947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134754" y="2281187"/>
            <a:ext cx="11627318" cy="4389120"/>
          </a:xfrm>
        </p:spPr>
        <p:txBody>
          <a:bodyPr>
            <a:normAutofit fontScale="62500" lnSpcReduction="20000"/>
          </a:bodyPr>
          <a:lstStyle/>
          <a:p>
            <a:r>
              <a:rPr lang="en-US" b="1" dirty="0"/>
              <a:t>DIAGNOSIS</a:t>
            </a:r>
            <a:r>
              <a:rPr lang="en-US" dirty="0"/>
              <a:t> </a:t>
            </a:r>
          </a:p>
          <a:p>
            <a:r>
              <a:rPr lang="en-US" dirty="0"/>
              <a:t>Definitive diagnoses is established by flexible or rigid bronchoscopy</a:t>
            </a:r>
          </a:p>
          <a:p>
            <a:r>
              <a:rPr lang="en-US" dirty="0"/>
              <a:t> fluoroscopy can demonstrate dynamic collapse and avoid the need for invasive diagnostic techniques, it is poorly sensitive. </a:t>
            </a:r>
          </a:p>
          <a:p>
            <a:r>
              <a:rPr lang="en-US" dirty="0"/>
              <a:t>Pulmonary function testing can show a pattern of decreased peak flow and flattening of the flow-volume loop. </a:t>
            </a:r>
          </a:p>
          <a:p>
            <a:r>
              <a:rPr lang="en-US" dirty="0"/>
              <a:t> MRI and CT scanning (MRI with angiography is especially useful when there is a possibility of vascular ring )</a:t>
            </a:r>
          </a:p>
          <a:p>
            <a:r>
              <a:rPr lang="en-US" b="1" dirty="0"/>
              <a:t>TREATMENT </a:t>
            </a:r>
          </a:p>
          <a:p>
            <a:r>
              <a:rPr lang="en-US" dirty="0"/>
              <a:t>Postural drainage can help with clearance of secretions.</a:t>
            </a:r>
          </a:p>
          <a:p>
            <a:r>
              <a:rPr lang="en-US" dirty="0"/>
              <a:t> β-Adrenergic agents should be avoided in the absence of asthma, because they can exacerbate loss of airway patency due to decreased airway tone. </a:t>
            </a:r>
          </a:p>
          <a:p>
            <a:r>
              <a:rPr lang="en-US" dirty="0"/>
              <a:t>Nebulized ipratropium bromide may be useful.</a:t>
            </a:r>
          </a:p>
          <a:p>
            <a:r>
              <a:rPr lang="en-US" dirty="0"/>
              <a:t> </a:t>
            </a:r>
            <a:r>
              <a:rPr lang="en-US" dirty="0" err="1"/>
              <a:t>Endobronchial</a:t>
            </a:r>
            <a:r>
              <a:rPr lang="en-US" dirty="0"/>
              <a:t> stents have been used in severely affected patients </a:t>
            </a:r>
          </a:p>
          <a:p>
            <a:r>
              <a:rPr lang="en-US" dirty="0"/>
              <a:t> Continuous positive airway pressure via tracheostomy may be indicated for severe cases.</a:t>
            </a:r>
          </a:p>
          <a:p>
            <a:r>
              <a:rPr lang="en-US" dirty="0"/>
              <a:t> Surgical approach is rarely required and only for patients who have life-threatening apnea, cyanosis, and bradycardia (“cyanotic spells”) from airway obstruction, and/or who demonstrated vascular compression. </a:t>
            </a:r>
          </a:p>
          <a:p>
            <a:r>
              <a:rPr lang="en-US" b="1" dirty="0"/>
              <a:t>PROGNOSIS</a:t>
            </a:r>
          </a:p>
          <a:p>
            <a:r>
              <a:rPr lang="en-US" dirty="0"/>
              <a:t> Primary </a:t>
            </a:r>
            <a:r>
              <a:rPr lang="en-US" dirty="0" err="1"/>
              <a:t>bronchomalacia</a:t>
            </a:r>
            <a:r>
              <a:rPr lang="en-US" dirty="0"/>
              <a:t> and </a:t>
            </a:r>
            <a:r>
              <a:rPr lang="en-US" dirty="0" err="1"/>
              <a:t>tracheomalacia</a:t>
            </a:r>
            <a:r>
              <a:rPr lang="en-US" dirty="0"/>
              <a:t> have excellent </a:t>
            </a:r>
            <a:r>
              <a:rPr lang="en-US" dirty="0" err="1"/>
              <a:t>prognose</a:t>
            </a:r>
            <a:r>
              <a:rPr lang="en-US" dirty="0"/>
              <a:t> </a:t>
            </a:r>
          </a:p>
          <a:p>
            <a:r>
              <a:rPr lang="en-US" dirty="0"/>
              <a:t>Prognosis in secondary and acquired forms varies with cause. </a:t>
            </a:r>
          </a:p>
        </p:txBody>
      </p:sp>
    </p:spTree>
    <p:extLst>
      <p:ext uri="{BB962C8B-B14F-4D97-AF65-F5344CB8AC3E}">
        <p14:creationId xmlns:p14="http://schemas.microsoft.com/office/powerpoint/2010/main" val="202329657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Pulmonary Agenesis and Aplasia </a:t>
            </a:r>
          </a:p>
        </p:txBody>
      </p:sp>
      <p:sp>
        <p:nvSpPr>
          <p:cNvPr id="3" name="Content Placeholder 2"/>
          <p:cNvSpPr>
            <a:spLocks noGrp="1"/>
          </p:cNvSpPr>
          <p:nvPr>
            <p:ph idx="1"/>
          </p:nvPr>
        </p:nvSpPr>
        <p:spPr>
          <a:xfrm>
            <a:off x="644894" y="2603500"/>
            <a:ext cx="10597414" cy="3416300"/>
          </a:xfrm>
        </p:spPr>
        <p:txBody>
          <a:bodyPr/>
          <a:lstStyle/>
          <a:p>
            <a:r>
              <a:rPr lang="en-US" dirty="0"/>
              <a:t>Pulmonary agenesis  </a:t>
            </a:r>
            <a:r>
              <a:rPr lang="en-US" dirty="0">
                <a:sym typeface="Wingdings" panose="05000000000000000000" pitchFamily="2" charset="2"/>
              </a:rPr>
              <a:t></a:t>
            </a:r>
            <a:r>
              <a:rPr lang="en-US" dirty="0"/>
              <a:t> the complete absence of a lung .</a:t>
            </a:r>
          </a:p>
          <a:p>
            <a:r>
              <a:rPr lang="en-US" dirty="0"/>
              <a:t>Pulmonary aplasia </a:t>
            </a:r>
            <a:r>
              <a:rPr lang="en-US" dirty="0">
                <a:sym typeface="Wingdings" panose="05000000000000000000" pitchFamily="2" charset="2"/>
              </a:rPr>
              <a:t> </a:t>
            </a:r>
            <a:r>
              <a:rPr lang="en-US" dirty="0"/>
              <a:t> absence of a bronchial stump or carina with absence of a lung</a:t>
            </a:r>
          </a:p>
          <a:p>
            <a:r>
              <a:rPr lang="en-US" dirty="0"/>
              <a:t> Pulmonary hypoplasia </a:t>
            </a:r>
            <a:r>
              <a:rPr lang="en-US" dirty="0">
                <a:sym typeface="Wingdings" panose="05000000000000000000" pitchFamily="2" charset="2"/>
              </a:rPr>
              <a:t></a:t>
            </a:r>
            <a:r>
              <a:rPr lang="en-US" dirty="0"/>
              <a:t> a decrease in both the number of alveoli and the number of airway generations</a:t>
            </a:r>
          </a:p>
          <a:p>
            <a:r>
              <a:rPr lang="en-US" dirty="0"/>
              <a:t> </a:t>
            </a:r>
            <a:r>
              <a:rPr lang="en-US" dirty="0">
                <a:solidFill>
                  <a:srgbClr val="FF0000"/>
                </a:solidFill>
              </a:rPr>
              <a:t>Bilateral pulmonary agenesis is incompatible with life, manifesting as severe respiratory distress and failure.</a:t>
            </a:r>
          </a:p>
          <a:p>
            <a:r>
              <a:rPr lang="en-US" dirty="0"/>
              <a:t> Pulmonary agenesis is thought to be an autosomal recessive trait, with an estimated incidence of 1 in 10,000- 15,000 births.</a:t>
            </a:r>
          </a:p>
        </p:txBody>
      </p:sp>
    </p:spTree>
    <p:extLst>
      <p:ext uri="{BB962C8B-B14F-4D97-AF65-F5344CB8AC3E}">
        <p14:creationId xmlns:p14="http://schemas.microsoft.com/office/powerpoint/2010/main" val="326862151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1154954" y="2261937"/>
            <a:ext cx="9827471" cy="4254366"/>
          </a:xfrm>
        </p:spPr>
        <p:txBody>
          <a:bodyPr>
            <a:normAutofit fontScale="92500" lnSpcReduction="10000"/>
          </a:bodyPr>
          <a:lstStyle/>
          <a:p>
            <a:r>
              <a:rPr lang="en-US" b="1" dirty="0"/>
              <a:t>CLINICAL MANIFESTATIONS AND PROGNOSIS </a:t>
            </a:r>
          </a:p>
          <a:p>
            <a:r>
              <a:rPr lang="en-US" dirty="0"/>
              <a:t>Unilateral agenesis or hypoplasia can have few symptoms and nonspecific findings, resulting in only 33% of the cases being diagnosed while the patient is living. </a:t>
            </a:r>
          </a:p>
          <a:p>
            <a:r>
              <a:rPr lang="en-US" dirty="0"/>
              <a:t>Symptoms tend to associated with central airway complications of compression, stenosis, and/or </a:t>
            </a:r>
            <a:r>
              <a:rPr lang="en-US" dirty="0" err="1"/>
              <a:t>tracheobronchomalacia</a:t>
            </a:r>
            <a:r>
              <a:rPr lang="en-US" dirty="0"/>
              <a:t>.</a:t>
            </a:r>
          </a:p>
          <a:p>
            <a:r>
              <a:rPr lang="en-US" dirty="0"/>
              <a:t> In patients in whom the right lung is absent, the aorta can compress the trachea and lead to symptoms of central airway compression. </a:t>
            </a:r>
          </a:p>
          <a:p>
            <a:r>
              <a:rPr lang="en-US" dirty="0"/>
              <a:t>Right lung agenesis has a higher morbidity and mortality than left lung agenesis. </a:t>
            </a:r>
          </a:p>
          <a:p>
            <a:r>
              <a:rPr lang="en-US" dirty="0"/>
              <a:t>Pulmonary agenesis is often seen in association with other congenital anomalies such as the VACTERL sequence (vertebral anomalies, anal atresia, congenital heart disease, tracheoesophageal fistula, renal anomalies, and limb anomalies), ipsilateral facial and skeletal malformations, and central nervous system and cardiac malformations.</a:t>
            </a:r>
          </a:p>
          <a:p>
            <a:r>
              <a:rPr lang="en-US" dirty="0"/>
              <a:t> Compensatory growth of the remaining lung allows improved gas exchange, but the mediastinal shift can lead to scoliosis and airway compression. </a:t>
            </a:r>
          </a:p>
        </p:txBody>
      </p:sp>
    </p:spTree>
    <p:extLst>
      <p:ext uri="{BB962C8B-B14F-4D97-AF65-F5344CB8AC3E}">
        <p14:creationId xmlns:p14="http://schemas.microsoft.com/office/powerpoint/2010/main" val="400751109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r>
              <a:rPr lang="en-US" b="1" dirty="0"/>
              <a:t>DIAGNOSIS AND TREATMENT </a:t>
            </a:r>
          </a:p>
          <a:p>
            <a:r>
              <a:rPr lang="en-US" dirty="0"/>
              <a:t>Chest radiographic findings of unilateral lung or lobar collapse with a shift of mediastinal structures toward the affected side can prompt referral for suspected foreign-body aspiration, mucous plug occlusion, or other bronchial mass lesions. </a:t>
            </a:r>
          </a:p>
          <a:p>
            <a:r>
              <a:rPr lang="en-US" dirty="0"/>
              <a:t>The diagnosis requires a high index of suspicion to avoid the unnecessary risks of bronchoscopy, including potential perforation of the rudimentary bronchus. </a:t>
            </a:r>
          </a:p>
          <a:p>
            <a:r>
              <a:rPr lang="en-US" dirty="0"/>
              <a:t>CT of the chest is diagnostic </a:t>
            </a:r>
          </a:p>
          <a:p>
            <a:r>
              <a:rPr lang="en-US" dirty="0"/>
              <a:t>Conservative treatment is usually recommended</a:t>
            </a:r>
          </a:p>
        </p:txBody>
      </p:sp>
    </p:spTree>
    <p:extLst>
      <p:ext uri="{BB962C8B-B14F-4D97-AF65-F5344CB8AC3E}">
        <p14:creationId xmlns:p14="http://schemas.microsoft.com/office/powerpoint/2010/main" val="370795149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Pulmonary Hypoplasia </a:t>
            </a:r>
          </a:p>
        </p:txBody>
      </p:sp>
      <p:sp>
        <p:nvSpPr>
          <p:cNvPr id="3" name="Content Placeholder 2"/>
          <p:cNvSpPr>
            <a:spLocks noGrp="1"/>
          </p:cNvSpPr>
          <p:nvPr>
            <p:ph idx="1"/>
          </p:nvPr>
        </p:nvSpPr>
        <p:spPr>
          <a:xfrm>
            <a:off x="1154954" y="2603499"/>
            <a:ext cx="10530115" cy="3941679"/>
          </a:xfrm>
        </p:spPr>
        <p:txBody>
          <a:bodyPr>
            <a:normAutofit fontScale="85000" lnSpcReduction="20000"/>
          </a:bodyPr>
          <a:lstStyle/>
          <a:p>
            <a:r>
              <a:rPr lang="en-US" b="1" dirty="0"/>
              <a:t>ETIOLOGY AND PATHOLOGY </a:t>
            </a:r>
          </a:p>
          <a:p>
            <a:r>
              <a:rPr lang="en-US" dirty="0"/>
              <a:t>Pulmonary hypoplasia involves a decrease in both the number of alveoli and the number of airway generations.</a:t>
            </a:r>
          </a:p>
          <a:p>
            <a:r>
              <a:rPr lang="en-US" dirty="0"/>
              <a:t> The hypoplasia may be bilateral  as in oligohydramnios or thoracic dystrophy. </a:t>
            </a:r>
          </a:p>
          <a:p>
            <a:r>
              <a:rPr lang="en-US" dirty="0"/>
              <a:t>Pulmonary hypoplasia is </a:t>
            </a:r>
            <a:r>
              <a:rPr lang="en-US" b="1" dirty="0"/>
              <a:t>usually secondary </a:t>
            </a:r>
            <a:r>
              <a:rPr lang="en-US" dirty="0"/>
              <a:t>to other intrauterine disorders that produce an impairment of normal lung development .</a:t>
            </a:r>
          </a:p>
          <a:p>
            <a:r>
              <a:rPr lang="en-US" dirty="0"/>
              <a:t> Conditions such as deformities of the thoracic spine and rib cage (thoracic dystrophy), pleural effusions with fetal hydrops, congenital pulmonary airway malformation, and congenital diaphragmatic hernia physically constrain the developing lung. </a:t>
            </a:r>
          </a:p>
          <a:p>
            <a:r>
              <a:rPr lang="en-US" dirty="0"/>
              <a:t>Any condition that produces oligohydramnios (fetal renal insufficiency or prolonged premature rupture of membranes) can also lead to diminished lung growth.</a:t>
            </a:r>
          </a:p>
          <a:p>
            <a:r>
              <a:rPr lang="en-US" dirty="0"/>
              <a:t> In these conditions, airway and arterial branching are inhibited, thereby limiting the capillary surface area.</a:t>
            </a:r>
          </a:p>
          <a:p>
            <a:r>
              <a:rPr lang="en-US" dirty="0"/>
              <a:t> Large unilateral lesions, such as congenital diaphragmatic hernia or pulmonary airway malformation, can displace the mediastinum and thereby produce a contralateral hypoplasia, although usually not as severe as that seen on the ipsilateral side.</a:t>
            </a:r>
          </a:p>
        </p:txBody>
      </p:sp>
    </p:spTree>
    <p:extLst>
      <p:ext uri="{BB962C8B-B14F-4D97-AF65-F5344CB8AC3E}">
        <p14:creationId xmlns:p14="http://schemas.microsoft.com/office/powerpoint/2010/main" val="187198553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413886" y="2603499"/>
            <a:ext cx="11117179" cy="3835801"/>
          </a:xfrm>
        </p:spPr>
        <p:txBody>
          <a:bodyPr>
            <a:normAutofit fontScale="92500" lnSpcReduction="20000"/>
          </a:bodyPr>
          <a:lstStyle/>
          <a:p>
            <a:r>
              <a:rPr lang="en-US" b="1" dirty="0"/>
              <a:t>CLINICAL MANIFESTATIONS </a:t>
            </a:r>
          </a:p>
          <a:p>
            <a:r>
              <a:rPr lang="en-US" dirty="0"/>
              <a:t>usually recognized in the newborn period, owing to either the respiratory insufficiency or the presentation of persistent pulmonary hypertension . </a:t>
            </a:r>
          </a:p>
          <a:p>
            <a:r>
              <a:rPr lang="en-US" dirty="0"/>
              <a:t>Later presentation (tachypnea) with stress or respiratory viral infection can be seen in infants with mild pulmonary hypoplasia.</a:t>
            </a:r>
          </a:p>
          <a:p>
            <a:r>
              <a:rPr lang="en-US" b="1" dirty="0"/>
              <a:t> DIAGNOSIS AND TREATMENT </a:t>
            </a:r>
          </a:p>
          <a:p>
            <a:r>
              <a:rPr lang="en-US" dirty="0"/>
              <a:t>A variety of imaging techniques, including MRI and ultrasound,</a:t>
            </a:r>
          </a:p>
          <a:p>
            <a:r>
              <a:rPr lang="en-US" dirty="0"/>
              <a:t> Mechanical ventilation and oxygen may be required to support gas exchange. </a:t>
            </a:r>
          </a:p>
          <a:p>
            <a:r>
              <a:rPr lang="en-US" dirty="0"/>
              <a:t>Specific therapy to control associated pulmonary hypertension, such as inhaled nitric oxide, may be useful. </a:t>
            </a:r>
          </a:p>
          <a:p>
            <a:r>
              <a:rPr lang="en-US" dirty="0"/>
              <a:t>In cases of severe hypoplasia, the limited capacity of the lung for gas exchange may be inadequate to sustain life. Extracorporeal membrane oxygenation can provide gas exchange for a critical period of time and permit survival.</a:t>
            </a:r>
          </a:p>
          <a:p>
            <a:endParaRPr lang="en-US" dirty="0"/>
          </a:p>
        </p:txBody>
      </p:sp>
    </p:spTree>
    <p:extLst>
      <p:ext uri="{BB962C8B-B14F-4D97-AF65-F5344CB8AC3E}">
        <p14:creationId xmlns:p14="http://schemas.microsoft.com/office/powerpoint/2010/main" val="78775554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Congenital Cystic Malformation </a:t>
            </a:r>
          </a:p>
        </p:txBody>
      </p:sp>
      <p:sp>
        <p:nvSpPr>
          <p:cNvPr id="3" name="Content Placeholder 2"/>
          <p:cNvSpPr>
            <a:spLocks noGrp="1"/>
          </p:cNvSpPr>
          <p:nvPr>
            <p:ph idx="1"/>
          </p:nvPr>
        </p:nvSpPr>
        <p:spPr>
          <a:xfrm>
            <a:off x="420624" y="2368296"/>
            <a:ext cx="10817352" cy="4187952"/>
          </a:xfrm>
        </p:spPr>
        <p:txBody>
          <a:bodyPr>
            <a:normAutofit/>
          </a:bodyPr>
          <a:lstStyle/>
          <a:p>
            <a:r>
              <a:rPr lang="en-US" b="1" dirty="0"/>
              <a:t>PATHOLOGY</a:t>
            </a:r>
            <a:r>
              <a:rPr lang="en-US" dirty="0"/>
              <a:t> </a:t>
            </a:r>
          </a:p>
          <a:p>
            <a:r>
              <a:rPr lang="en-US" dirty="0"/>
              <a:t>Congenital pulmonary airway malformation (CPAM), formerly known as cystic </a:t>
            </a:r>
            <a:r>
              <a:rPr lang="en-US" dirty="0" err="1"/>
              <a:t>adenomatoid</a:t>
            </a:r>
            <a:r>
              <a:rPr lang="en-US" dirty="0"/>
              <a:t> malformation,</a:t>
            </a:r>
          </a:p>
          <a:p>
            <a:r>
              <a:rPr lang="en-US" dirty="0"/>
              <a:t> consists of </a:t>
            </a:r>
            <a:r>
              <a:rPr lang="en-US" dirty="0" err="1"/>
              <a:t>hamartomatous</a:t>
            </a:r>
            <a:r>
              <a:rPr lang="en-US" dirty="0"/>
              <a:t> or dysplastic lung tissue mixed with more normal lung, generally confined to 1 lobe. </a:t>
            </a:r>
          </a:p>
          <a:p>
            <a:r>
              <a:rPr lang="en-US" dirty="0"/>
              <a:t>This congenital pulmonary disorder occurs in approximately 1-4 in 100,000 births. </a:t>
            </a:r>
          </a:p>
          <a:p>
            <a:r>
              <a:rPr lang="en-US" dirty="0"/>
              <a:t>Prenatal </a:t>
            </a:r>
            <a:r>
              <a:rPr lang="en-US" dirty="0" err="1"/>
              <a:t>ultrasonographic</a:t>
            </a:r>
            <a:r>
              <a:rPr lang="en-US" dirty="0"/>
              <a:t> findings are classified as </a:t>
            </a:r>
            <a:r>
              <a:rPr lang="en-US" dirty="0" err="1"/>
              <a:t>macrocystic</a:t>
            </a:r>
            <a:r>
              <a:rPr lang="en-US" dirty="0"/>
              <a:t> (single or multiple cysts &gt;5 mm) or </a:t>
            </a:r>
            <a:r>
              <a:rPr lang="en-US" dirty="0" err="1"/>
              <a:t>microcystic</a:t>
            </a:r>
            <a:r>
              <a:rPr lang="en-US" dirty="0"/>
              <a:t> (echogenic cysts 2 cm in diameter) cysts lined with ciliated pseudostratified epithelium; the lesion is localized involving only a part of 1 lobe. </a:t>
            </a:r>
          </a:p>
          <a:p>
            <a:r>
              <a:rPr lang="en-US" dirty="0"/>
              <a:t>One-third of cases have mucus-secreting cells. </a:t>
            </a:r>
          </a:p>
          <a:p>
            <a:r>
              <a:rPr lang="en-US" dirty="0"/>
              <a:t>Presentation is in utero or in the newborn period. </a:t>
            </a:r>
          </a:p>
          <a:p>
            <a:pPr marL="0" indent="0">
              <a:buNone/>
            </a:pPr>
            <a:endParaRPr lang="en-US" dirty="0"/>
          </a:p>
          <a:p>
            <a:pPr marL="0" indent="0">
              <a:buNone/>
            </a:pPr>
            <a:endParaRPr lang="en-US" dirty="0"/>
          </a:p>
        </p:txBody>
      </p:sp>
    </p:spTree>
    <p:extLst>
      <p:ext uri="{BB962C8B-B14F-4D97-AF65-F5344CB8AC3E}">
        <p14:creationId xmlns:p14="http://schemas.microsoft.com/office/powerpoint/2010/main" val="2651158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92500" lnSpcReduction="20000"/>
          </a:bodyPr>
          <a:lstStyle/>
          <a:p>
            <a:pPr marL="0" indent="0">
              <a:buNone/>
            </a:pPr>
            <a:r>
              <a:rPr lang="en-US" b="1" dirty="0">
                <a:solidFill>
                  <a:schemeClr val="accent1">
                    <a:lumMod val="40000"/>
                    <a:lumOff val="60000"/>
                  </a:schemeClr>
                </a:solidFill>
              </a:rPr>
              <a:t>Congenital airway malformation</a:t>
            </a:r>
          </a:p>
          <a:p>
            <a:r>
              <a:rPr lang="en-US" dirty="0"/>
              <a:t>Laryngomalacia</a:t>
            </a:r>
          </a:p>
          <a:p>
            <a:r>
              <a:rPr lang="en-US" dirty="0"/>
              <a:t>Congenital Subglottic Stenosis</a:t>
            </a:r>
          </a:p>
          <a:p>
            <a:r>
              <a:rPr lang="en-US" dirty="0"/>
              <a:t>Vocal Cord Paralysis </a:t>
            </a:r>
          </a:p>
          <a:p>
            <a:r>
              <a:rPr lang="en-US" dirty="0"/>
              <a:t>Congenital Laryngeal Webs and Atresia</a:t>
            </a:r>
          </a:p>
          <a:p>
            <a:r>
              <a:rPr lang="en-US" dirty="0"/>
              <a:t>Tracheomalacia and </a:t>
            </a:r>
            <a:r>
              <a:rPr lang="en-US" dirty="0" err="1"/>
              <a:t>Bronchomalacia</a:t>
            </a:r>
            <a:r>
              <a:rPr lang="en-US" dirty="0"/>
              <a:t>  </a:t>
            </a:r>
          </a:p>
          <a:p>
            <a:pPr marL="0" indent="0">
              <a:buNone/>
            </a:pPr>
            <a:r>
              <a:rPr lang="en-US" b="1" dirty="0">
                <a:solidFill>
                  <a:schemeClr val="accent1">
                    <a:lumMod val="40000"/>
                    <a:lumOff val="60000"/>
                  </a:schemeClr>
                </a:solidFill>
              </a:rPr>
              <a:t>Congenital lung malformation </a:t>
            </a:r>
          </a:p>
          <a:p>
            <a:r>
              <a:rPr lang="en-US" dirty="0"/>
              <a:t>Pulmonary Agenesis and Aplasia </a:t>
            </a:r>
          </a:p>
          <a:p>
            <a:r>
              <a:rPr lang="en-US" dirty="0"/>
              <a:t>Pulmonary hypoplasia </a:t>
            </a:r>
          </a:p>
          <a:p>
            <a:r>
              <a:rPr lang="en-US" dirty="0"/>
              <a:t>Congenital Cystic Malformation </a:t>
            </a:r>
          </a:p>
        </p:txBody>
      </p:sp>
    </p:spTree>
    <p:extLst>
      <p:ext uri="{BB962C8B-B14F-4D97-AF65-F5344CB8AC3E}">
        <p14:creationId xmlns:p14="http://schemas.microsoft.com/office/powerpoint/2010/main" val="304338545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475488" y="2450592"/>
            <a:ext cx="11073384" cy="4078224"/>
          </a:xfrm>
        </p:spPr>
        <p:txBody>
          <a:bodyPr>
            <a:normAutofit fontScale="62500" lnSpcReduction="20000"/>
          </a:bodyPr>
          <a:lstStyle/>
          <a:p>
            <a:r>
              <a:rPr lang="en-US" b="1" dirty="0"/>
              <a:t>ETIOLOGY </a:t>
            </a:r>
          </a:p>
          <a:p>
            <a:r>
              <a:rPr lang="en-US" dirty="0"/>
              <a:t>The lesion probably results from an embryologic injury before the 35th day of gestation, with </a:t>
            </a:r>
            <a:r>
              <a:rPr lang="en-US" dirty="0" err="1"/>
              <a:t>maldevelopment</a:t>
            </a:r>
            <a:r>
              <a:rPr lang="en-US" dirty="0"/>
              <a:t> of terminal bronchiolar structures.</a:t>
            </a:r>
          </a:p>
          <a:p>
            <a:r>
              <a:rPr lang="en-US" dirty="0"/>
              <a:t> Histologic examination reveals little normal lung and many glandular elements. </a:t>
            </a:r>
          </a:p>
          <a:p>
            <a:r>
              <a:rPr lang="en-US" dirty="0"/>
              <a:t>Cysts are very common; cartilage is rare. The presence of cartilage might indicate a somewhat later embryologic insult, perhaps extending into the 10th-24th wk. </a:t>
            </a:r>
          </a:p>
          <a:p>
            <a:r>
              <a:rPr lang="en-US" b="1" dirty="0"/>
              <a:t>DIAGNOSIS </a:t>
            </a:r>
          </a:p>
          <a:p>
            <a:r>
              <a:rPr lang="en-US" dirty="0"/>
              <a:t>Cystic airway malformations can be diagnosed in utero by ultrasonography .</a:t>
            </a:r>
          </a:p>
          <a:p>
            <a:r>
              <a:rPr lang="en-US" dirty="0"/>
              <a:t> Fetal cystic lung abnormalities can include CPAM (40%), pulmonary sequestration (14%) , or both (26%);</a:t>
            </a:r>
          </a:p>
          <a:p>
            <a:r>
              <a:rPr lang="en-US" dirty="0"/>
              <a:t>the median age at diagnosis is usually 21 </a:t>
            </a:r>
            <a:r>
              <a:rPr lang="en-US" dirty="0" err="1"/>
              <a:t>wk</a:t>
            </a:r>
            <a:r>
              <a:rPr lang="en-US" dirty="0"/>
              <a:t> gestation. </a:t>
            </a:r>
          </a:p>
          <a:p>
            <a:r>
              <a:rPr lang="en-US" dirty="0"/>
              <a:t>In 1 series, only 7% had severe signs of fetal distress including hydrops, pleural effusion, polyhydramnios, ascites, or severe facial edema; 96% of the fetuses were born alive, 2 of whom died in the neonatal period.</a:t>
            </a:r>
          </a:p>
          <a:p>
            <a:r>
              <a:rPr lang="en-US" dirty="0"/>
              <a:t> Lesions causing fetal hydrops have a poor prognosis. </a:t>
            </a:r>
          </a:p>
          <a:p>
            <a:r>
              <a:rPr lang="en-US" dirty="0"/>
              <a:t>Large lesions, by compressing adjacent lung, can produce pulmonary hypoplasia in </a:t>
            </a:r>
            <a:r>
              <a:rPr lang="en-US" dirty="0" err="1"/>
              <a:t>nonaffected</a:t>
            </a:r>
            <a:r>
              <a:rPr lang="en-US" dirty="0"/>
              <a:t> lobes (.</a:t>
            </a:r>
          </a:p>
          <a:p>
            <a:r>
              <a:rPr lang="en-US" dirty="0"/>
              <a:t> Even lesions that appear large in early gestation can regress considerably or decrease in relative size and be associated with good pulmonary function in childhood.</a:t>
            </a:r>
          </a:p>
          <a:p>
            <a:r>
              <a:rPr lang="en-US" dirty="0"/>
              <a:t> CT allows accurate diagnosis and sizing of the lesion and is indicated even in asymptomatic neonates</a:t>
            </a:r>
          </a:p>
        </p:txBody>
      </p:sp>
    </p:spTree>
    <p:extLst>
      <p:ext uri="{BB962C8B-B14F-4D97-AF65-F5344CB8AC3E}">
        <p14:creationId xmlns:p14="http://schemas.microsoft.com/office/powerpoint/2010/main" val="265413697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lnSpcReduction="10000"/>
          </a:bodyPr>
          <a:lstStyle/>
          <a:p>
            <a:r>
              <a:rPr lang="en-US" b="1" dirty="0"/>
              <a:t>CLINICAL MANIFESTATIONS </a:t>
            </a:r>
          </a:p>
          <a:p>
            <a:r>
              <a:rPr lang="en-US" dirty="0"/>
              <a:t>Patients can present in the newborn period or early infancy with respiratory distress, recurrent respiratory infection, and pneumothorax.</a:t>
            </a:r>
          </a:p>
          <a:p>
            <a:r>
              <a:rPr lang="en-US" dirty="0"/>
              <a:t>Patients with smaller lesions are usually asymptomatic until mid-childhood, when episodes of recurrent or persistent pulmonary infection or chest pain occur.</a:t>
            </a:r>
          </a:p>
          <a:p>
            <a:r>
              <a:rPr lang="en-US" dirty="0"/>
              <a:t> Breath sounds may be diminished, with mediastinal shift away from the lesion on physical examination.</a:t>
            </a:r>
          </a:p>
          <a:p>
            <a:r>
              <a:rPr lang="en-US" dirty="0"/>
              <a:t> Chest radiographs reveal a cystic mass, sometimes with mediastinal shift</a:t>
            </a:r>
          </a:p>
          <a:p>
            <a:r>
              <a:rPr lang="en-US" dirty="0"/>
              <a:t> Occasionally, an air–fluid level suggests a lung abscess .</a:t>
            </a:r>
          </a:p>
        </p:txBody>
      </p:sp>
    </p:spTree>
    <p:extLst>
      <p:ext uri="{BB962C8B-B14F-4D97-AF65-F5344CB8AC3E}">
        <p14:creationId xmlns:p14="http://schemas.microsoft.com/office/powerpoint/2010/main" val="157106058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85000" lnSpcReduction="20000"/>
          </a:bodyPr>
          <a:lstStyle/>
          <a:p>
            <a:r>
              <a:rPr lang="en-US" b="1" dirty="0"/>
              <a:t>TREATMENT</a:t>
            </a:r>
            <a:r>
              <a:rPr lang="en-US" dirty="0"/>
              <a:t> </a:t>
            </a:r>
          </a:p>
          <a:p>
            <a:r>
              <a:rPr lang="en-US" dirty="0"/>
              <a:t>Antenatal intervention in severely affected infants is controversial but can include excision of the affected lobe for </a:t>
            </a:r>
            <a:r>
              <a:rPr lang="en-US" dirty="0" err="1"/>
              <a:t>microcystic</a:t>
            </a:r>
            <a:r>
              <a:rPr lang="en-US" dirty="0"/>
              <a:t> lesions, aspiration of </a:t>
            </a:r>
            <a:r>
              <a:rPr lang="en-US" dirty="0" err="1"/>
              <a:t>macrocystic</a:t>
            </a:r>
            <a:r>
              <a:rPr lang="en-US" dirty="0"/>
              <a:t> lesions, and, rarely, open fetal surgery.</a:t>
            </a:r>
          </a:p>
          <a:p>
            <a:r>
              <a:rPr lang="en-US" dirty="0"/>
              <a:t> In the postnatal period, surgery is indicated for symptomatic patients. Although surgery may be delayed for asymptomatic infants because postnatal resolution has been reported, true resolution appears to be very rare in that abnormalities usually remain detectable on CT or MRI.</a:t>
            </a:r>
          </a:p>
          <a:p>
            <a:r>
              <a:rPr lang="en-US" dirty="0"/>
              <a:t> </a:t>
            </a:r>
            <a:r>
              <a:rPr lang="en-US" dirty="0" err="1"/>
              <a:t>Sarcomatous</a:t>
            </a:r>
            <a:r>
              <a:rPr lang="en-US" dirty="0"/>
              <a:t> and carcinomatous degeneration have been described in patients with CPAM, so surgical resection by 1 year of age is recommended to limit malignant potential. </a:t>
            </a:r>
          </a:p>
          <a:p>
            <a:r>
              <a:rPr lang="en-US" dirty="0"/>
              <a:t>The mortality rate   is  </a:t>
            </a:r>
            <a:r>
              <a:rPr lang="en-US" dirty="0" err="1"/>
              <a:t>is</a:t>
            </a:r>
            <a:r>
              <a:rPr lang="en-US" dirty="0"/>
              <a:t> &lt;10%. </a:t>
            </a:r>
          </a:p>
          <a:p>
            <a:r>
              <a:rPr lang="en-US" dirty="0"/>
              <a:t>Another indication for surgery is to rule out </a:t>
            </a:r>
            <a:r>
              <a:rPr lang="en-US" dirty="0" err="1"/>
              <a:t>pleuropulmonary</a:t>
            </a:r>
            <a:r>
              <a:rPr lang="en-US" dirty="0"/>
              <a:t>  </a:t>
            </a:r>
            <a:r>
              <a:rPr lang="en-US" dirty="0" err="1"/>
              <a:t>blastoma</a:t>
            </a:r>
            <a:r>
              <a:rPr lang="en-US" dirty="0"/>
              <a:t>, a malignancy that can appear radiographically similar to type I CPAM</a:t>
            </a:r>
          </a:p>
        </p:txBody>
      </p:sp>
    </p:spTree>
    <p:extLst>
      <p:ext uri="{BB962C8B-B14F-4D97-AF65-F5344CB8AC3E}">
        <p14:creationId xmlns:p14="http://schemas.microsoft.com/office/powerpoint/2010/main" val="336397241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Pulmonary Sequestration </a:t>
            </a:r>
            <a:br>
              <a:rPr lang="en-US" dirty="0"/>
            </a:br>
            <a:endParaRPr lang="en-US" dirty="0"/>
          </a:p>
        </p:txBody>
      </p:sp>
      <p:sp>
        <p:nvSpPr>
          <p:cNvPr id="3" name="Content Placeholder 2"/>
          <p:cNvSpPr>
            <a:spLocks noGrp="1"/>
          </p:cNvSpPr>
          <p:nvPr>
            <p:ph idx="1"/>
          </p:nvPr>
        </p:nvSpPr>
        <p:spPr>
          <a:xfrm>
            <a:off x="1154954" y="2603500"/>
            <a:ext cx="10558510" cy="4044188"/>
          </a:xfrm>
        </p:spPr>
        <p:txBody>
          <a:bodyPr>
            <a:normAutofit fontScale="85000" lnSpcReduction="20000"/>
          </a:bodyPr>
          <a:lstStyle/>
          <a:p>
            <a:r>
              <a:rPr lang="en-US" dirty="0"/>
              <a:t>is a congenital anomaly of lung development that can be intrapulmonary or </a:t>
            </a:r>
            <a:r>
              <a:rPr lang="en-US" dirty="0" err="1"/>
              <a:t>extrapulmonary</a:t>
            </a:r>
            <a:r>
              <a:rPr lang="en-US" dirty="0"/>
              <a:t>, according to the location within the visceral pleura. </a:t>
            </a:r>
          </a:p>
          <a:p>
            <a:r>
              <a:rPr lang="en-US" dirty="0"/>
              <a:t>The majority of sequestrations are intrapulmonary. </a:t>
            </a:r>
          </a:p>
          <a:p>
            <a:r>
              <a:rPr lang="en-US" b="1" dirty="0"/>
              <a:t>PATHOPHYSIOLOGY </a:t>
            </a:r>
          </a:p>
          <a:p>
            <a:r>
              <a:rPr lang="en-US" dirty="0"/>
              <a:t>The lung tissue in a sequestration does not connect to a bronchus and receives its arterial supply from the systemic arteries (commonly off the aorta) and returns its venous blood to the right side of the heart through the inferior vena cava (</a:t>
            </a:r>
            <a:r>
              <a:rPr lang="en-US" dirty="0" err="1"/>
              <a:t>extralobar</a:t>
            </a:r>
            <a:r>
              <a:rPr lang="en-US" dirty="0"/>
              <a:t>) or pulmonary veins (</a:t>
            </a:r>
            <a:r>
              <a:rPr lang="en-US" dirty="0" err="1"/>
              <a:t>intralobar</a:t>
            </a:r>
            <a:r>
              <a:rPr lang="en-US" dirty="0"/>
              <a:t>). </a:t>
            </a:r>
          </a:p>
          <a:p>
            <a:r>
              <a:rPr lang="en-US" dirty="0"/>
              <a:t>The sequestration functions as a space-occupying lesion within the chest; it does not participate in gas exchange and does not lead to a left-to-right shunt or alveolar dead space. </a:t>
            </a:r>
          </a:p>
          <a:p>
            <a:r>
              <a:rPr lang="en-US" dirty="0"/>
              <a:t>Communication with the airway can occur as the result of rupture of infected material into an adjacent airway. </a:t>
            </a:r>
          </a:p>
          <a:p>
            <a:r>
              <a:rPr lang="en-US" dirty="0"/>
              <a:t>Gastric or pancreatic tissue may be found within the sequestration. </a:t>
            </a:r>
          </a:p>
          <a:p>
            <a:r>
              <a:rPr lang="en-US" dirty="0"/>
              <a:t>Cysts also may be present.</a:t>
            </a:r>
          </a:p>
          <a:p>
            <a:r>
              <a:rPr lang="en-US" dirty="0"/>
              <a:t> Other associated congenital anomalies, including CPAM , diaphragmatic hernia , and esophageal cysts, are not uncommon. </a:t>
            </a:r>
          </a:p>
        </p:txBody>
      </p:sp>
    </p:spTree>
    <p:extLst>
      <p:ext uri="{BB962C8B-B14F-4D97-AF65-F5344CB8AC3E}">
        <p14:creationId xmlns:p14="http://schemas.microsoft.com/office/powerpoint/2010/main" val="71747809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347472" y="2603500"/>
            <a:ext cx="11283696" cy="4135628"/>
          </a:xfrm>
        </p:spPr>
        <p:txBody>
          <a:bodyPr>
            <a:normAutofit fontScale="70000" lnSpcReduction="20000"/>
          </a:bodyPr>
          <a:lstStyle/>
          <a:p>
            <a:r>
              <a:rPr lang="en-US" b="1" dirty="0"/>
              <a:t>CLINICAL MANIFESTATIONS AND DIAGNOSIS </a:t>
            </a:r>
          </a:p>
          <a:p>
            <a:r>
              <a:rPr lang="en-US" dirty="0"/>
              <a:t>Physical findings in patients with sequestration include an area of dullness to percussion and decreased breath sounds over the lesion.</a:t>
            </a:r>
          </a:p>
          <a:p>
            <a:r>
              <a:rPr lang="en-US" dirty="0"/>
              <a:t> During infection, crackles may also be present.</a:t>
            </a:r>
          </a:p>
          <a:p>
            <a:r>
              <a:rPr lang="en-US" dirty="0"/>
              <a:t> A continuous or purely systolic murmur may be heard over the back. </a:t>
            </a:r>
          </a:p>
          <a:p>
            <a:r>
              <a:rPr lang="en-US" dirty="0"/>
              <a:t>CT with </a:t>
            </a:r>
            <a:r>
              <a:rPr lang="en-US" dirty="0" err="1"/>
              <a:t>contrastcan</a:t>
            </a:r>
            <a:r>
              <a:rPr lang="en-US" dirty="0"/>
              <a:t> demonstrate both the extent of the lesion and its vascular supply. </a:t>
            </a:r>
          </a:p>
          <a:p>
            <a:r>
              <a:rPr lang="en-US" dirty="0"/>
              <a:t>MR angiography is also useful. </a:t>
            </a:r>
          </a:p>
          <a:p>
            <a:r>
              <a:rPr lang="en-US" dirty="0"/>
              <a:t>Ultrasonography can help rule out a diaphragmatic hernia and demonstrate the systemic artery. </a:t>
            </a:r>
          </a:p>
          <a:p>
            <a:r>
              <a:rPr lang="en-US" dirty="0"/>
              <a:t>Surgical removal is recommended. Identifying the blood supply before </a:t>
            </a:r>
            <a:r>
              <a:rPr lang="en-US" dirty="0" err="1"/>
              <a:t>surgey</a:t>
            </a:r>
            <a:r>
              <a:rPr lang="en-US" dirty="0"/>
              <a:t>. </a:t>
            </a:r>
          </a:p>
          <a:p>
            <a:r>
              <a:rPr lang="en-US" dirty="0"/>
              <a:t>Coil embolization  has been successful in treating patients with sequestration.</a:t>
            </a:r>
          </a:p>
          <a:p>
            <a:r>
              <a:rPr lang="en-US" dirty="0"/>
              <a:t> Intrapulmonary sequestration is generally found in a lower lobe and does not have its own pleura.</a:t>
            </a:r>
          </a:p>
          <a:p>
            <a:r>
              <a:rPr lang="en-US" dirty="0"/>
              <a:t> Patients usually present with infection. </a:t>
            </a:r>
          </a:p>
          <a:p>
            <a:r>
              <a:rPr lang="en-US" dirty="0"/>
              <a:t>In older patients, hemoptysis is common.</a:t>
            </a:r>
          </a:p>
          <a:p>
            <a:r>
              <a:rPr lang="en-US" dirty="0"/>
              <a:t> A chest radiograph during a period when there is no active infection reveals a mass lesion; an air–fluid level may be present. </a:t>
            </a:r>
          </a:p>
          <a:p>
            <a:r>
              <a:rPr lang="en-US" dirty="0"/>
              <a:t>During infection, the margins of the lesion may be blurred. There is no difference in the incidence of this lesion in each lung. </a:t>
            </a:r>
          </a:p>
        </p:txBody>
      </p:sp>
    </p:spTree>
    <p:extLst>
      <p:ext uri="{BB962C8B-B14F-4D97-AF65-F5344CB8AC3E}">
        <p14:creationId xmlns:p14="http://schemas.microsoft.com/office/powerpoint/2010/main" val="191691477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594360" y="2603500"/>
            <a:ext cx="10469880" cy="4025900"/>
          </a:xfrm>
        </p:spPr>
        <p:txBody>
          <a:bodyPr>
            <a:normAutofit fontScale="92500" lnSpcReduction="20000"/>
          </a:bodyPr>
          <a:lstStyle/>
          <a:p>
            <a:r>
              <a:rPr lang="en-US" dirty="0" err="1"/>
              <a:t>Extrapulmonary</a:t>
            </a:r>
            <a:r>
              <a:rPr lang="en-US" dirty="0"/>
              <a:t> sequestration is much more common in boys, and almost always involves the left lung. </a:t>
            </a:r>
          </a:p>
          <a:p>
            <a:r>
              <a:rPr lang="en-US" dirty="0"/>
              <a:t>This lesion is enveloped by a pleural covering and is associated with diaphragmatic hernia and other abnormalities such as colonic duplication, vertebral abnormalities, and pulmonary hypoplasia.</a:t>
            </a:r>
          </a:p>
          <a:p>
            <a:r>
              <a:rPr lang="en-US" dirty="0"/>
              <a:t> Many of these patients are asymptomatic when the mass is discovered by routine chest radiography.</a:t>
            </a:r>
          </a:p>
          <a:p>
            <a:r>
              <a:rPr lang="en-US" dirty="0"/>
              <a:t> Other patients present with respiratory symptoms or heart failure. </a:t>
            </a:r>
          </a:p>
          <a:p>
            <a:r>
              <a:rPr lang="en-US" dirty="0" err="1"/>
              <a:t>Subdiaphragmatic</a:t>
            </a:r>
            <a:r>
              <a:rPr lang="en-US" dirty="0"/>
              <a:t> </a:t>
            </a:r>
            <a:r>
              <a:rPr lang="en-US" dirty="0" err="1"/>
              <a:t>extrapulmonary</a:t>
            </a:r>
            <a:r>
              <a:rPr lang="en-US" dirty="0"/>
              <a:t> sequestration can manifest as an abdominal mass on prenatal ultrasonography.</a:t>
            </a:r>
          </a:p>
          <a:p>
            <a:r>
              <a:rPr lang="en-US" dirty="0"/>
              <a:t>TREATMENT</a:t>
            </a:r>
          </a:p>
          <a:p>
            <a:r>
              <a:rPr lang="en-US" dirty="0"/>
              <a:t> Treatment of intrapulmonary sequestration is surgical removal of the lesion by Surgical resection </a:t>
            </a:r>
          </a:p>
          <a:p>
            <a:r>
              <a:rPr lang="en-US" dirty="0"/>
              <a:t> Coil embolization of the feeding artery has also been successful.</a:t>
            </a:r>
          </a:p>
        </p:txBody>
      </p:sp>
    </p:spTree>
    <p:extLst>
      <p:ext uri="{BB962C8B-B14F-4D97-AF65-F5344CB8AC3E}">
        <p14:creationId xmlns:p14="http://schemas.microsoft.com/office/powerpoint/2010/main" val="10303163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Bronchogenic Cysts </a:t>
            </a:r>
          </a:p>
        </p:txBody>
      </p:sp>
      <p:sp>
        <p:nvSpPr>
          <p:cNvPr id="3" name="Content Placeholder 2"/>
          <p:cNvSpPr>
            <a:spLocks noGrp="1"/>
          </p:cNvSpPr>
          <p:nvPr>
            <p:ph idx="1"/>
          </p:nvPr>
        </p:nvSpPr>
        <p:spPr>
          <a:xfrm>
            <a:off x="475488" y="2603500"/>
            <a:ext cx="11430000" cy="3833876"/>
          </a:xfrm>
        </p:spPr>
        <p:txBody>
          <a:bodyPr>
            <a:normAutofit fontScale="62500" lnSpcReduction="20000"/>
          </a:bodyPr>
          <a:lstStyle/>
          <a:p>
            <a:r>
              <a:rPr lang="en-US" b="1" dirty="0"/>
              <a:t>ETIOLOGY AND PATHOLOGY</a:t>
            </a:r>
          </a:p>
          <a:p>
            <a:r>
              <a:rPr lang="en-US" dirty="0"/>
              <a:t> Bronchogenic cysts arise from abnormal budding of the tracheal diverticulum of the foregut before the 16th </a:t>
            </a:r>
            <a:r>
              <a:rPr lang="en-US" dirty="0" err="1"/>
              <a:t>wk</a:t>
            </a:r>
            <a:r>
              <a:rPr lang="en-US" dirty="0"/>
              <a:t> of gestation and are originally lined with ciliated epithelium.</a:t>
            </a:r>
          </a:p>
          <a:p>
            <a:r>
              <a:rPr lang="en-US" dirty="0"/>
              <a:t> They are more commonly found on the right and near a midline structure (trachea, esophagus, carina), but peripheral lower lobe and </a:t>
            </a:r>
            <a:r>
              <a:rPr lang="en-US" dirty="0" err="1"/>
              <a:t>perihilar</a:t>
            </a:r>
            <a:r>
              <a:rPr lang="en-US" dirty="0"/>
              <a:t> intrapulmonary cysts are not infrequent. </a:t>
            </a:r>
          </a:p>
          <a:p>
            <a:r>
              <a:rPr lang="en-US" dirty="0"/>
              <a:t>Diagnosis may be precipitated by enlargement of the cyst, which causes symptoms by pressure on an adjacent airway. When the diagnosis is delayed until an infection occurs, the ciliated epithelium may be lost, and accurate pathologic diagnosis is then impossible.</a:t>
            </a:r>
          </a:p>
          <a:p>
            <a:r>
              <a:rPr lang="en-US" dirty="0"/>
              <a:t> Cysts are rarely demonstrable at birth. Later, some cysts become symptomatic by becoming infected or by enlarging and compromising the function of an adjacent airway.</a:t>
            </a:r>
          </a:p>
          <a:p>
            <a:r>
              <a:rPr lang="en-US" dirty="0"/>
              <a:t> </a:t>
            </a:r>
            <a:r>
              <a:rPr lang="en-US" b="1" dirty="0"/>
              <a:t>CLINICAL MANIFESTATIONS AND TREATMENT </a:t>
            </a:r>
          </a:p>
          <a:p>
            <a:r>
              <a:rPr lang="en-US" dirty="0"/>
              <a:t>Fever, chest pain, and productive cough are the most common presenting symptoms. </a:t>
            </a:r>
          </a:p>
          <a:p>
            <a:r>
              <a:rPr lang="en-US" dirty="0"/>
              <a:t>Dysphagia may be present; some bronchogenic cysts are asymptomatic. </a:t>
            </a:r>
          </a:p>
          <a:p>
            <a:r>
              <a:rPr lang="en-US" dirty="0"/>
              <a:t>A chest radiograph reveals the cyst, which can contain an air–fluid level . </a:t>
            </a:r>
          </a:p>
          <a:p>
            <a:r>
              <a:rPr lang="en-US" dirty="0"/>
              <a:t>CT scan or MRI is obtained in most cases to better demonstrate anatomy and extent of lesion before surgical resection. </a:t>
            </a:r>
          </a:p>
          <a:p>
            <a:r>
              <a:rPr lang="en-US" dirty="0"/>
              <a:t>Treatment of symptomatic cysts is surgical excision after appropriate antibiotic management. </a:t>
            </a:r>
          </a:p>
          <a:p>
            <a:r>
              <a:rPr lang="en-US" dirty="0"/>
              <a:t>Asymptomatic cysts are generally excised in view of the high rate of infection</a:t>
            </a:r>
          </a:p>
        </p:txBody>
      </p:sp>
    </p:spTree>
    <p:extLst>
      <p:ext uri="{BB962C8B-B14F-4D97-AF65-F5344CB8AC3E}">
        <p14:creationId xmlns:p14="http://schemas.microsoft.com/office/powerpoint/2010/main" val="285270054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Laryngomalacia</a:t>
            </a:r>
          </a:p>
        </p:txBody>
      </p:sp>
      <p:sp>
        <p:nvSpPr>
          <p:cNvPr id="3" name="Content Placeholder 2"/>
          <p:cNvSpPr>
            <a:spLocks noGrp="1"/>
          </p:cNvSpPr>
          <p:nvPr>
            <p:ph idx="1"/>
          </p:nvPr>
        </p:nvSpPr>
        <p:spPr>
          <a:xfrm>
            <a:off x="1154954" y="2233061"/>
            <a:ext cx="8825659" cy="4167739"/>
          </a:xfrm>
        </p:spPr>
        <p:txBody>
          <a:bodyPr>
            <a:normAutofit/>
          </a:bodyPr>
          <a:lstStyle/>
          <a:p>
            <a:r>
              <a:rPr lang="en-US" b="1" dirty="0"/>
              <a:t>CLINICAL MANIFESTATIONS </a:t>
            </a:r>
          </a:p>
          <a:p>
            <a:r>
              <a:rPr lang="en-US" dirty="0"/>
              <a:t>It is the most common congenital laryngeal anomaly and the most common cause of stridor in infants and children.</a:t>
            </a:r>
          </a:p>
          <a:p>
            <a:r>
              <a:rPr lang="en-US" dirty="0"/>
              <a:t> 60% of congenital laryngeal anomalies in children with stridor are due to </a:t>
            </a:r>
            <a:r>
              <a:rPr lang="en-US" dirty="0" err="1"/>
              <a:t>laryngomalacia</a:t>
            </a:r>
            <a:r>
              <a:rPr lang="en-US" dirty="0"/>
              <a:t>. </a:t>
            </a:r>
          </a:p>
          <a:p>
            <a:r>
              <a:rPr lang="en-US" dirty="0"/>
              <a:t>The stridor is caused, in part, by decreased laryngeal tone leading to </a:t>
            </a:r>
            <a:r>
              <a:rPr lang="en-US" dirty="0" err="1"/>
              <a:t>supraglottic</a:t>
            </a:r>
            <a:r>
              <a:rPr lang="en-US" dirty="0"/>
              <a:t> collapse during inspiration. </a:t>
            </a:r>
          </a:p>
          <a:p>
            <a:r>
              <a:rPr lang="en-US" dirty="0"/>
              <a:t>Symptoms usually appear within the 1st 2 weeks of life and increase in severity for up to 6 </a:t>
            </a:r>
            <a:r>
              <a:rPr lang="en-US" dirty="0" err="1"/>
              <a:t>mo</a:t>
            </a:r>
            <a:r>
              <a:rPr lang="en-US" dirty="0"/>
              <a:t>, although gradual improvement can begin at any time. </a:t>
            </a:r>
          </a:p>
          <a:p>
            <a:r>
              <a:rPr lang="en-US" dirty="0"/>
              <a:t>Gastroesophageal reflux disease and neurologic disease influence the severity of the disease and thereby the clinical course.</a:t>
            </a:r>
          </a:p>
        </p:txBody>
      </p:sp>
    </p:spTree>
    <p:extLst>
      <p:ext uri="{BB962C8B-B14F-4D97-AF65-F5344CB8AC3E}">
        <p14:creationId xmlns:p14="http://schemas.microsoft.com/office/powerpoint/2010/main" val="346384851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r>
              <a:rPr lang="en-US" b="1" dirty="0"/>
              <a:t>DIAGNOSIS</a:t>
            </a:r>
            <a:r>
              <a:rPr lang="en-US" dirty="0"/>
              <a:t> </a:t>
            </a:r>
          </a:p>
          <a:p>
            <a:r>
              <a:rPr lang="en-US" dirty="0"/>
              <a:t>The diagnosis is made primarily based on symptoms and confirmed by outpatient flexible laryngoscopy . </a:t>
            </a:r>
          </a:p>
          <a:p>
            <a:r>
              <a:rPr lang="en-US" dirty="0"/>
              <a:t>Laryngomalacia can contribute to feeding difficulties and dysphagia in some children because of decreased laryngeal sensation and poor suck swallow breath coordination. </a:t>
            </a:r>
          </a:p>
          <a:p>
            <a:r>
              <a:rPr lang="en-US" dirty="0"/>
              <a:t>15-60% of infants with </a:t>
            </a:r>
            <a:r>
              <a:rPr lang="en-US" dirty="0" err="1"/>
              <a:t>laryngomalacia</a:t>
            </a:r>
            <a:r>
              <a:rPr lang="en-US" dirty="0"/>
              <a:t> have synchronous airway anomalies </a:t>
            </a:r>
            <a:r>
              <a:rPr lang="en-US" dirty="0">
                <a:sym typeface="Wingdings" panose="05000000000000000000" pitchFamily="2" charset="2"/>
              </a:rPr>
              <a:t></a:t>
            </a:r>
            <a:r>
              <a:rPr lang="en-US" dirty="0"/>
              <a:t> complete bronchoscopy is undertaken for patients with moderate to severe obstruction.</a:t>
            </a:r>
          </a:p>
        </p:txBody>
      </p:sp>
    </p:spTree>
    <p:extLst>
      <p:ext uri="{BB962C8B-B14F-4D97-AF65-F5344CB8AC3E}">
        <p14:creationId xmlns:p14="http://schemas.microsoft.com/office/powerpoint/2010/main" val="192439680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b="1" dirty="0"/>
              <a:t>TREATMENT</a:t>
            </a:r>
            <a:r>
              <a:rPr lang="en-US" dirty="0"/>
              <a:t> </a:t>
            </a:r>
          </a:p>
          <a:p>
            <a:r>
              <a:rPr lang="en-US" dirty="0"/>
              <a:t>observation is suitable for most infants because most symptoms resolve spontaneously as the child and airway grow .</a:t>
            </a:r>
          </a:p>
          <a:p>
            <a:r>
              <a:rPr lang="en-US" dirty="0"/>
              <a:t>Laryngopharyngeal reflux is managed aggressively.</a:t>
            </a:r>
          </a:p>
          <a:p>
            <a:r>
              <a:rPr lang="en-US" dirty="0"/>
              <a:t>surgical intervention indicated if :</a:t>
            </a:r>
          </a:p>
          <a:p>
            <a:r>
              <a:rPr lang="en-US" dirty="0">
                <a:solidFill>
                  <a:srgbClr val="FF0000"/>
                </a:solidFill>
              </a:rPr>
              <a:t>patients symptoms are severe enough to cause progressive respiratory distress, cyanosis, or failure to thrive. </a:t>
            </a:r>
          </a:p>
        </p:txBody>
      </p:sp>
    </p:spTree>
    <p:extLst>
      <p:ext uri="{BB962C8B-B14F-4D97-AF65-F5344CB8AC3E}">
        <p14:creationId xmlns:p14="http://schemas.microsoft.com/office/powerpoint/2010/main" val="325087349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Congenital Subglottic Stenosis</a:t>
            </a:r>
          </a:p>
        </p:txBody>
      </p:sp>
      <p:sp>
        <p:nvSpPr>
          <p:cNvPr id="3" name="Content Placeholder 2"/>
          <p:cNvSpPr>
            <a:spLocks noGrp="1"/>
          </p:cNvSpPr>
          <p:nvPr>
            <p:ph idx="1"/>
          </p:nvPr>
        </p:nvSpPr>
        <p:spPr>
          <a:xfrm>
            <a:off x="1154954" y="2396691"/>
            <a:ext cx="10424238" cy="4081111"/>
          </a:xfrm>
        </p:spPr>
        <p:txBody>
          <a:bodyPr>
            <a:normAutofit lnSpcReduction="10000"/>
          </a:bodyPr>
          <a:lstStyle/>
          <a:p>
            <a:r>
              <a:rPr lang="en-US" b="1" dirty="0"/>
              <a:t>CLINICAL MANIFESTATIONS</a:t>
            </a:r>
          </a:p>
          <a:p>
            <a:r>
              <a:rPr lang="en-US" dirty="0"/>
              <a:t> it  is the second most common cause of stridor. </a:t>
            </a:r>
          </a:p>
          <a:p>
            <a:r>
              <a:rPr lang="en-US" dirty="0"/>
              <a:t> it is a narrowing of the subglottic larynx, It typically causes respiratory distress and biphasic or primarily inspiratory stridor.</a:t>
            </a:r>
          </a:p>
          <a:p>
            <a:r>
              <a:rPr lang="en-US" dirty="0"/>
              <a:t> It may be congenital or acquired. </a:t>
            </a:r>
          </a:p>
          <a:p>
            <a:r>
              <a:rPr lang="en-US" dirty="0"/>
              <a:t>Symptoms often occur with a respiratory tract infection .</a:t>
            </a:r>
          </a:p>
          <a:p>
            <a:r>
              <a:rPr lang="en-US" dirty="0"/>
              <a:t>Recurrent or persistent croup usually occurs in these children at 6 </a:t>
            </a:r>
            <a:r>
              <a:rPr lang="en-US" dirty="0" err="1"/>
              <a:t>mo</a:t>
            </a:r>
            <a:r>
              <a:rPr lang="en-US" dirty="0"/>
              <a:t> of age or younger.</a:t>
            </a:r>
          </a:p>
          <a:p>
            <a:r>
              <a:rPr lang="en-US" dirty="0"/>
              <a:t>The stenosis can be caused by: </a:t>
            </a:r>
          </a:p>
          <a:p>
            <a:pPr>
              <a:buFontTx/>
              <a:buChar char="-"/>
            </a:pPr>
            <a:r>
              <a:rPr lang="en-US" dirty="0"/>
              <a:t>an abnormally shaped cricoid cartilage  </a:t>
            </a:r>
          </a:p>
          <a:p>
            <a:pPr>
              <a:buFontTx/>
              <a:buChar char="-"/>
            </a:pPr>
            <a:r>
              <a:rPr lang="en-US" dirty="0"/>
              <a:t>tracheal ring that becomes trapped underneath the cricoid cartilage </a:t>
            </a:r>
          </a:p>
          <a:p>
            <a:pPr>
              <a:buFontTx/>
              <a:buChar char="-"/>
            </a:pPr>
            <a:r>
              <a:rPr lang="en-US" dirty="0"/>
              <a:t> soft tissue thickening caused by ductal cysts, submucosal gland hyperplasia or fibrosis.</a:t>
            </a:r>
          </a:p>
        </p:txBody>
      </p:sp>
    </p:spTree>
    <p:extLst>
      <p:ext uri="{BB962C8B-B14F-4D97-AF65-F5344CB8AC3E}">
        <p14:creationId xmlns:p14="http://schemas.microsoft.com/office/powerpoint/2010/main" val="220448374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1154955" y="2603500"/>
            <a:ext cx="7315278" cy="3416300"/>
          </a:xfrm>
        </p:spPr>
        <p:txBody>
          <a:bodyPr>
            <a:normAutofit fontScale="92500" lnSpcReduction="10000"/>
          </a:bodyPr>
          <a:lstStyle/>
          <a:p>
            <a:pPr marL="0" indent="0">
              <a:buNone/>
            </a:pPr>
            <a:r>
              <a:rPr lang="en-US" b="1" dirty="0"/>
              <a:t>DIAGNOSIS</a:t>
            </a:r>
            <a:r>
              <a:rPr lang="en-US" dirty="0"/>
              <a:t> </a:t>
            </a:r>
          </a:p>
          <a:p>
            <a:r>
              <a:rPr lang="en-US" dirty="0"/>
              <a:t>Its made by airway radiographs is confirmed by direct laryngoscopy.</a:t>
            </a:r>
          </a:p>
          <a:p>
            <a:r>
              <a:rPr lang="en-US" dirty="0"/>
              <a:t>Stenosis &gt;50% is usually symptomatic and often requires treatment. </a:t>
            </a:r>
          </a:p>
          <a:p>
            <a:pPr marL="0" indent="0">
              <a:buNone/>
            </a:pPr>
            <a:r>
              <a:rPr lang="en-US" dirty="0"/>
              <a:t>  </a:t>
            </a:r>
            <a:r>
              <a:rPr lang="en-US" b="1" dirty="0"/>
              <a:t>Treatment</a:t>
            </a:r>
          </a:p>
          <a:p>
            <a:r>
              <a:rPr lang="en-US" dirty="0"/>
              <a:t>Dilation and endoscopic laser surgery are rarely effective because most congenital stenosis are cartilaginous. </a:t>
            </a:r>
          </a:p>
          <a:p>
            <a:r>
              <a:rPr lang="en-US" dirty="0"/>
              <a:t>Anterior </a:t>
            </a:r>
            <a:r>
              <a:rPr lang="en-US" dirty="0" err="1"/>
              <a:t>laryngotracheal</a:t>
            </a:r>
            <a:r>
              <a:rPr lang="en-US" dirty="0"/>
              <a:t> decompression (cricoid split) or </a:t>
            </a:r>
            <a:r>
              <a:rPr lang="en-US" dirty="0" err="1"/>
              <a:t>laryngotracheal</a:t>
            </a:r>
            <a:r>
              <a:rPr lang="en-US" dirty="0"/>
              <a:t> reconstruction with cartilage grafting is usually effective in avoiding tracheostomy.</a:t>
            </a:r>
          </a:p>
        </p:txBody>
      </p:sp>
      <p:pic>
        <p:nvPicPr>
          <p:cNvPr id="4" name="Content Placeholder 3"/>
          <p:cNvPicPr>
            <a:picLocks noChangeAspect="1"/>
          </p:cNvPicPr>
          <p:nvPr/>
        </p:nvPicPr>
        <p:blipFill>
          <a:blip r:embed="rId2"/>
          <a:stretch>
            <a:fillRect/>
          </a:stretch>
        </p:blipFill>
        <p:spPr>
          <a:xfrm>
            <a:off x="7817690" y="1680632"/>
            <a:ext cx="3566902" cy="3416300"/>
          </a:xfrm>
          <a:prstGeom prst="rect">
            <a:avLst/>
          </a:prstGeom>
        </p:spPr>
      </p:pic>
    </p:spTree>
    <p:extLst>
      <p:ext uri="{BB962C8B-B14F-4D97-AF65-F5344CB8AC3E}">
        <p14:creationId xmlns:p14="http://schemas.microsoft.com/office/powerpoint/2010/main" val="78559187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Vocal Cord Paralysis </a:t>
            </a:r>
          </a:p>
        </p:txBody>
      </p:sp>
      <p:sp>
        <p:nvSpPr>
          <p:cNvPr id="3" name="Content Placeholder 2"/>
          <p:cNvSpPr>
            <a:spLocks noGrp="1"/>
          </p:cNvSpPr>
          <p:nvPr>
            <p:ph idx="1"/>
          </p:nvPr>
        </p:nvSpPr>
        <p:spPr/>
        <p:txBody>
          <a:bodyPr>
            <a:normAutofit fontScale="85000" lnSpcReduction="20000"/>
          </a:bodyPr>
          <a:lstStyle/>
          <a:p>
            <a:r>
              <a:rPr lang="en-US" b="1" dirty="0"/>
              <a:t>CLINICAL MANIFESTATIONS </a:t>
            </a:r>
          </a:p>
          <a:p>
            <a:r>
              <a:rPr lang="en-US" b="1" dirty="0"/>
              <a:t>It </a:t>
            </a:r>
            <a:r>
              <a:rPr lang="en-US" dirty="0"/>
              <a:t> is the third most common congenital laryngeal anomaly that produces stridor in infants and children. </a:t>
            </a:r>
          </a:p>
          <a:p>
            <a:r>
              <a:rPr lang="en-US" dirty="0"/>
              <a:t>Could be unilateral or bilateral </a:t>
            </a:r>
          </a:p>
          <a:p>
            <a:r>
              <a:rPr lang="en-US" dirty="0"/>
              <a:t>Congenital central nervous system lesions such as myelomeningocele, Chiari malformation, and hydrocephalus may be associated with </a:t>
            </a:r>
            <a:r>
              <a:rPr lang="en-US" u="sng" dirty="0"/>
              <a:t>bilateral paralysis</a:t>
            </a:r>
            <a:r>
              <a:rPr lang="en-US" dirty="0"/>
              <a:t>. </a:t>
            </a:r>
          </a:p>
          <a:p>
            <a:r>
              <a:rPr lang="en-US" u="sng" dirty="0"/>
              <a:t>Unilateral vocal cord paralysis</a:t>
            </a:r>
            <a:r>
              <a:rPr lang="en-US" dirty="0"/>
              <a:t> is most often iatrogenic as a result of surgical treatment for gastrointestinal (tracheoesophageal fistula) and cardiovascular (patent ductus </a:t>
            </a:r>
            <a:r>
              <a:rPr lang="en-US" dirty="0" err="1"/>
              <a:t>arteriosis</a:t>
            </a:r>
            <a:r>
              <a:rPr lang="en-US" dirty="0"/>
              <a:t> repair) anomalies. </a:t>
            </a:r>
          </a:p>
          <a:p>
            <a:r>
              <a:rPr lang="en-US" dirty="0"/>
              <a:t>Bilateral vocal cord paralysis produces </a:t>
            </a:r>
            <a:r>
              <a:rPr lang="en-US" i="1" dirty="0"/>
              <a:t>airway obstruction</a:t>
            </a:r>
            <a:r>
              <a:rPr lang="en-US" dirty="0"/>
              <a:t> manifested by high pitched inspiratory stridor: a </a:t>
            </a:r>
            <a:r>
              <a:rPr lang="en-US" dirty="0" err="1"/>
              <a:t>phonatory</a:t>
            </a:r>
            <a:r>
              <a:rPr lang="en-US" dirty="0"/>
              <a:t> sound or inspiratory cry. </a:t>
            </a:r>
          </a:p>
          <a:p>
            <a:r>
              <a:rPr lang="en-US" dirty="0"/>
              <a:t>Unilateral paralysis </a:t>
            </a:r>
            <a:r>
              <a:rPr lang="en-US" i="1" dirty="0"/>
              <a:t>causes aspiration, coughing, and choking</a:t>
            </a:r>
            <a:r>
              <a:rPr lang="en-US" dirty="0"/>
              <a:t>; the cry is weak and breathy, but stridor and other symptoms of airway obstruction are less common.</a:t>
            </a:r>
          </a:p>
        </p:txBody>
      </p:sp>
    </p:spTree>
    <p:extLst>
      <p:ext uri="{BB962C8B-B14F-4D97-AF65-F5344CB8AC3E}">
        <p14:creationId xmlns:p14="http://schemas.microsoft.com/office/powerpoint/2010/main" val="423575717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92500" lnSpcReduction="10000"/>
          </a:bodyPr>
          <a:lstStyle/>
          <a:p>
            <a:r>
              <a:rPr lang="en-US" b="1" dirty="0"/>
              <a:t>DIAGNOSIS </a:t>
            </a:r>
          </a:p>
          <a:p>
            <a:r>
              <a:rPr lang="en-US" dirty="0"/>
              <a:t> is made by awake flexible laryngoscopy. </a:t>
            </a:r>
          </a:p>
          <a:p>
            <a:r>
              <a:rPr lang="en-US" dirty="0"/>
              <a:t>A thorough investigation for the underlying primary cause is indicated. Because of the association with other congenital lesions, evaluation includes neurology and cardiology consultations as well as diagnostic endoscopy of the larynx, trachea, and bronchi. </a:t>
            </a:r>
          </a:p>
          <a:p>
            <a:r>
              <a:rPr lang="en-US" b="1" dirty="0"/>
              <a:t>TREATMENT</a:t>
            </a:r>
            <a:r>
              <a:rPr lang="en-US" dirty="0"/>
              <a:t> </a:t>
            </a:r>
          </a:p>
          <a:p>
            <a:r>
              <a:rPr lang="en-US" dirty="0"/>
              <a:t>  based on the severity of the symptoms. </a:t>
            </a:r>
          </a:p>
          <a:p>
            <a:r>
              <a:rPr lang="en-US" dirty="0"/>
              <a:t>Vocal cord paralysis in infants usually resolves spontaneously within 6-12 mo. </a:t>
            </a:r>
          </a:p>
          <a:p>
            <a:r>
              <a:rPr lang="en-US" dirty="0"/>
              <a:t>Bilateral paralysis can require temporary tracheotomy.</a:t>
            </a:r>
          </a:p>
        </p:txBody>
      </p:sp>
    </p:spTree>
    <p:extLst>
      <p:ext uri="{BB962C8B-B14F-4D97-AF65-F5344CB8AC3E}">
        <p14:creationId xmlns:p14="http://schemas.microsoft.com/office/powerpoint/2010/main" val="3529384922"/>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 /></Relationships>
</file>

<file path=ppt/theme/theme1.xml><?xml version="1.0" encoding="utf-8"?>
<a:theme xmlns:a="http://schemas.openxmlformats.org/drawingml/2006/main" name="Ion Boardroom">
  <a:themeElements>
    <a:clrScheme name="Ion Boardroom">
      <a:dk1>
        <a:sysClr val="windowText" lastClr="000000"/>
      </a:dk1>
      <a:lt1>
        <a:sysClr val="window" lastClr="FFFFFF"/>
      </a:lt1>
      <a:dk2>
        <a:srgbClr val="3B3059"/>
      </a:dk2>
      <a:lt2>
        <a:srgbClr val="EBEBEB"/>
      </a:lt2>
      <a:accent1>
        <a:srgbClr val="B31166"/>
      </a:accent1>
      <a:accent2>
        <a:srgbClr val="E33D6F"/>
      </a:accent2>
      <a:accent3>
        <a:srgbClr val="E45F3C"/>
      </a:accent3>
      <a:accent4>
        <a:srgbClr val="E9943A"/>
      </a:accent4>
      <a:accent5>
        <a:srgbClr val="9B6BF2"/>
      </a:accent5>
      <a:accent6>
        <a:srgbClr val="D53DD0"/>
      </a:accent6>
      <a:hlink>
        <a:srgbClr val="8F8F8F"/>
      </a:hlink>
      <a:folHlink>
        <a:srgbClr val="A5A5A5"/>
      </a:folHlink>
    </a:clrScheme>
    <a:fontScheme name="Ion Boardroom">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Boardroom">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8000"/>
                <a:hueMod val="124000"/>
                <a:satMod val="148000"/>
                <a:lumMod val="124000"/>
              </a:schemeClr>
            </a:gs>
            <a:gs pos="100000">
              <a:schemeClr val="phClr">
                <a:shade val="76000"/>
                <a:hueMod val="89000"/>
                <a:satMod val="164000"/>
                <a:lumMod val="56000"/>
              </a:schemeClr>
            </a:gs>
          </a:gsLst>
          <a:path path="circle">
            <a:fillToRect l="45000" t="65000" r="125000" b="100000"/>
          </a:path>
        </a:gradFill>
        <a:blipFill rotWithShape="1">
          <a:blip xmlns:r="http://schemas.openxmlformats.org/officeDocument/2006/relationships" r:embed="rId1">
            <a:duotone>
              <a:schemeClr val="phClr">
                <a:shade val="69000"/>
                <a:hueMod val="91000"/>
                <a:satMod val="164000"/>
                <a:lumMod val="74000"/>
              </a:schemeClr>
              <a:schemeClr val="phClr">
                <a:hueMod val="124000"/>
                <a:satMod val="140000"/>
                <a:lumMod val="142000"/>
              </a:schemeClr>
            </a:duotone>
          </a:blip>
          <a:stretch/>
        </a:blipFill>
      </a:bgFillStyleLst>
    </a:fmtScheme>
  </a:themeElements>
  <a:objectDefaults/>
  <a:extraClrSchemeLst/>
  <a:extLst>
    <a:ext uri="{05A4C25C-085E-4340-85A3-A5531E510DB2}">
      <thm15:themeFamily xmlns:thm15="http://schemas.microsoft.com/office/thememl/2012/main" name="Ion Boardroom" id="{FC33163D-4339-46B1-8EED-24C834239D99}" vid="{B8502691-933B-45FE-8764-BA278511EF27}"/>
    </a:ext>
  </a:extLst>
</a:theme>
</file>

<file path=docProps/app.xml><?xml version="1.0" encoding="utf-8"?>
<Properties xmlns="http://schemas.openxmlformats.org/officeDocument/2006/extended-properties" xmlns:vt="http://schemas.openxmlformats.org/officeDocument/2006/docPropsVTypes">
  <Template>TM02900722[[fn=Ion Boardroom]]</Template>
  <TotalTime>1698</TotalTime>
  <Words>2992</Words>
  <Application>Microsoft Office PowerPoint</Application>
  <PresentationFormat>Widescreen</PresentationFormat>
  <Paragraphs>206</Paragraphs>
  <Slides>26</Slides>
  <Notes>0</Notes>
  <HiddenSlides>0</HiddenSlides>
  <MMClips>0</MMClips>
  <ScaleCrop>false</ScaleCrop>
  <HeadingPairs>
    <vt:vector size="4" baseType="variant">
      <vt:variant>
        <vt:lpstr>Theme</vt:lpstr>
      </vt:variant>
      <vt:variant>
        <vt:i4>1</vt:i4>
      </vt:variant>
      <vt:variant>
        <vt:lpstr>Slide Titles</vt:lpstr>
      </vt:variant>
      <vt:variant>
        <vt:i4>26</vt:i4>
      </vt:variant>
    </vt:vector>
  </HeadingPairs>
  <TitlesOfParts>
    <vt:vector size="27" baseType="lpstr">
      <vt:lpstr>Ion Boardroom</vt:lpstr>
      <vt:lpstr>Congenital malformation </vt:lpstr>
      <vt:lpstr>PowerPoint Presentation</vt:lpstr>
      <vt:lpstr>Laryngomalacia</vt:lpstr>
      <vt:lpstr>PowerPoint Presentation</vt:lpstr>
      <vt:lpstr>PowerPoint Presentation</vt:lpstr>
      <vt:lpstr>Congenital Subglottic Stenosis</vt:lpstr>
      <vt:lpstr>PowerPoint Presentation</vt:lpstr>
      <vt:lpstr>Vocal Cord Paralysis </vt:lpstr>
      <vt:lpstr>PowerPoint Presentation</vt:lpstr>
      <vt:lpstr>Congenital Laryngeal Webs and Atresia </vt:lpstr>
      <vt:lpstr>Tracheomalacia and Bronchomalacia</vt:lpstr>
      <vt:lpstr>PowerPoint Presentation</vt:lpstr>
      <vt:lpstr>PowerPoint Presentation</vt:lpstr>
      <vt:lpstr>Pulmonary Agenesis and Aplasia </vt:lpstr>
      <vt:lpstr>PowerPoint Presentation</vt:lpstr>
      <vt:lpstr>PowerPoint Presentation</vt:lpstr>
      <vt:lpstr>Pulmonary Hypoplasia </vt:lpstr>
      <vt:lpstr>PowerPoint Presentation</vt:lpstr>
      <vt:lpstr>Congenital Cystic Malformation </vt:lpstr>
      <vt:lpstr>PowerPoint Presentation</vt:lpstr>
      <vt:lpstr>PowerPoint Presentation</vt:lpstr>
      <vt:lpstr>PowerPoint Presentation</vt:lpstr>
      <vt:lpstr>Pulmonary Sequestration  </vt:lpstr>
      <vt:lpstr>PowerPoint Presentation</vt:lpstr>
      <vt:lpstr>PowerPoint Presentation</vt:lpstr>
      <vt:lpstr>Bronchogenic Cysts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dc:creator>
  <cp:lastModifiedBy>احمد ابو مراد</cp:lastModifiedBy>
  <cp:revision>25</cp:revision>
  <dcterms:created xsi:type="dcterms:W3CDTF">2022-08-19T22:04:30Z</dcterms:created>
  <dcterms:modified xsi:type="dcterms:W3CDTF">2022-09-22T15:48:55Z</dcterms:modified>
</cp:coreProperties>
</file>