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7AB991-76E4-4DCA-A7EA-14F480B06CB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7AB991-76E4-4DCA-A7EA-14F480B06CBC}"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7AB991-76E4-4DCA-A7EA-14F480B06CBC}"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AB991-76E4-4DCA-A7EA-14F480B06CBC}"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AB991-76E4-4DCA-A7EA-14F480B06CB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01EB-663E-4029-B977-2C675D84D7F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D7AB991-76E4-4DCA-A7EA-14F480B06CBC}" type="datetimeFigureOut">
              <a:rPr lang="en-US" smtClean="0"/>
              <a:t>7/23/2019</a:t>
            </a:fld>
            <a:endParaRPr lang="en-US"/>
          </a:p>
        </p:txBody>
      </p:sp>
      <p:sp>
        <p:nvSpPr>
          <p:cNvPr id="9" name="Slide Number Placeholder 8"/>
          <p:cNvSpPr>
            <a:spLocks noGrp="1"/>
          </p:cNvSpPr>
          <p:nvPr>
            <p:ph type="sldNum" sz="quarter" idx="11"/>
          </p:nvPr>
        </p:nvSpPr>
        <p:spPr/>
        <p:txBody>
          <a:bodyPr/>
          <a:lstStyle/>
          <a:p>
            <a:fld id="{707301EB-663E-4029-B977-2C675D84D7F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07301EB-663E-4029-B977-2C675D84D7F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D7AB991-76E4-4DCA-A7EA-14F480B06CBC}" type="datetimeFigureOut">
              <a:rPr lang="en-US" smtClean="0"/>
              <a:t>7/23/2019</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Maternal and perinatal mortality </a:t>
            </a:r>
            <a:endParaRPr lang="en-US" dirty="0"/>
          </a:p>
        </p:txBody>
      </p:sp>
      <p:sp>
        <p:nvSpPr>
          <p:cNvPr id="3" name="Subtitle 2"/>
          <p:cNvSpPr>
            <a:spLocks noGrp="1"/>
          </p:cNvSpPr>
          <p:nvPr>
            <p:ph type="subTitle" idx="1"/>
          </p:nvPr>
        </p:nvSpPr>
        <p:spPr/>
        <p:txBody>
          <a:bodyPr>
            <a:normAutofit lnSpcReduction="10000"/>
          </a:bodyPr>
          <a:lstStyle/>
          <a:p>
            <a:r>
              <a:rPr lang="en-US" dirty="0" smtClean="0"/>
              <a:t>Dr.Malik Alqasem </a:t>
            </a:r>
          </a:p>
          <a:p>
            <a:r>
              <a:rPr lang="en-US" dirty="0" smtClean="0"/>
              <a:t>Mutah </a:t>
            </a:r>
            <a:r>
              <a:rPr lang="en-US" dirty="0"/>
              <a:t>university</a:t>
            </a:r>
            <a:endParaRPr lang="en-US" dirty="0" smtClean="0"/>
          </a:p>
          <a:p>
            <a:r>
              <a:rPr lang="en-US" dirty="0" smtClean="0"/>
              <a:t>School of medicine 2019</a:t>
            </a:r>
            <a:endParaRPr lang="en-US" dirty="0"/>
          </a:p>
        </p:txBody>
      </p:sp>
    </p:spTree>
    <p:extLst>
      <p:ext uri="{BB962C8B-B14F-4D97-AF65-F5344CB8AC3E}">
        <p14:creationId xmlns:p14="http://schemas.microsoft.com/office/powerpoint/2010/main" val="33386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Definitions</a:t>
            </a:r>
            <a:br>
              <a:rPr lang="en-US" dirty="0" smtClean="0"/>
            </a:b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Maternal death:  </a:t>
            </a:r>
            <a:r>
              <a:rPr lang="en-US" dirty="0" smtClean="0"/>
              <a:t>death of a woman while pregnant or within 42 days from its end  form causes related to or aggravated by pregnancy</a:t>
            </a:r>
          </a:p>
          <a:p>
            <a:r>
              <a:rPr lang="en-US" b="1" u="sng" dirty="0" smtClean="0">
                <a:effectLst>
                  <a:outerShdw blurRad="38100" dist="38100" dir="2700000" algn="tl">
                    <a:srgbClr val="000000">
                      <a:alpha val="43137"/>
                    </a:srgbClr>
                  </a:outerShdw>
                </a:effectLst>
              </a:rPr>
              <a:t>Direct maternal death</a:t>
            </a:r>
            <a:r>
              <a:rPr lang="en-US" dirty="0" smtClean="0"/>
              <a:t>:  death from obstetric complications </a:t>
            </a:r>
          </a:p>
          <a:p>
            <a:r>
              <a:rPr lang="en-US" b="1" u="sng" dirty="0" smtClean="0">
                <a:effectLst>
                  <a:outerShdw blurRad="38100" dist="38100" dir="2700000" algn="tl">
                    <a:srgbClr val="000000">
                      <a:alpha val="43137"/>
                    </a:srgbClr>
                  </a:outerShdw>
                </a:effectLst>
              </a:rPr>
              <a:t>Indirect maternal death: </a:t>
            </a:r>
            <a:r>
              <a:rPr lang="en-US" dirty="0" smtClean="0"/>
              <a:t>death resulting from previous disease or disease developed in pregnancy but not caused direct obstetric causes </a:t>
            </a:r>
          </a:p>
          <a:p>
            <a:r>
              <a:rPr lang="en-US" b="1" u="sng" dirty="0" smtClean="0">
                <a:effectLst>
                  <a:outerShdw blurRad="38100" dist="38100" dir="2700000" algn="tl">
                    <a:srgbClr val="000000">
                      <a:alpha val="43137"/>
                    </a:srgbClr>
                  </a:outerShdw>
                </a:effectLst>
              </a:rPr>
              <a:t>Late maternal death</a:t>
            </a:r>
            <a:r>
              <a:rPr lang="en-US" dirty="0" smtClean="0"/>
              <a:t>: death resulting from direct or indirect causes from 42 days to 1 year after delivery (end of pregnancy)</a:t>
            </a:r>
            <a:endParaRPr lang="en-US" dirty="0"/>
          </a:p>
        </p:txBody>
      </p:sp>
    </p:spTree>
    <p:extLst>
      <p:ext uri="{BB962C8B-B14F-4D97-AF65-F5344CB8AC3E}">
        <p14:creationId xmlns:p14="http://schemas.microsoft.com/office/powerpoint/2010/main" val="353161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Maternal mortality  </a:t>
            </a:r>
            <a:endParaRPr lang="en-US" dirty="0"/>
          </a:p>
        </p:txBody>
      </p:sp>
      <p:sp>
        <p:nvSpPr>
          <p:cNvPr id="3" name="Content Placeholder 2"/>
          <p:cNvSpPr>
            <a:spLocks noGrp="1"/>
          </p:cNvSpPr>
          <p:nvPr>
            <p:ph idx="1"/>
          </p:nvPr>
        </p:nvSpPr>
        <p:spPr/>
        <p:txBody>
          <a:bodyPr/>
          <a:lstStyle/>
          <a:p>
            <a:r>
              <a:rPr lang="en-US" dirty="0" smtClean="0"/>
              <a:t>The overall rate indirect deaths higher then direct causes </a:t>
            </a:r>
          </a:p>
          <a:p>
            <a:r>
              <a:rPr lang="en-US" dirty="0" smtClean="0"/>
              <a:t>The most common cause of direct cause is</a:t>
            </a:r>
          </a:p>
          <a:p>
            <a:r>
              <a:rPr lang="en-US" u="sng"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VTE</a:t>
            </a:r>
          </a:p>
          <a:p>
            <a:r>
              <a:rPr lang="en-US" dirty="0" smtClean="0"/>
              <a:t>Following by: </a:t>
            </a:r>
          </a:p>
          <a:p>
            <a:r>
              <a:rPr lang="en-US" b="1" u="sng" dirty="0" smtClean="0">
                <a:effectLst>
                  <a:outerShdw blurRad="38100" dist="38100" dir="2700000" algn="tl">
                    <a:srgbClr val="000000">
                      <a:alpha val="43137"/>
                    </a:srgbClr>
                  </a:outerShdw>
                </a:effectLst>
              </a:rPr>
              <a:t>Amniotic  fluid  embolism </a:t>
            </a:r>
          </a:p>
          <a:p>
            <a:r>
              <a:rPr lang="en-US" dirty="0" smtClean="0"/>
              <a:t> </a:t>
            </a:r>
            <a:r>
              <a:rPr lang="en-US" b="1" dirty="0" smtClean="0"/>
              <a:t>non</a:t>
            </a:r>
            <a:r>
              <a:rPr lang="en-US" dirty="0" smtClean="0"/>
              <a:t> significant increases in mortality rate from VTE , PET , eclampsia and sepsis comparing with hemorrhage and direct uterine trauma </a:t>
            </a:r>
          </a:p>
          <a:p>
            <a:r>
              <a:rPr lang="en-US" dirty="0" smtClean="0"/>
              <a:t>The most common cause of indirect deaths is </a:t>
            </a:r>
          </a:p>
          <a:p>
            <a:r>
              <a:rPr lang="en-US" b="1" u="sng" dirty="0" smtClean="0"/>
              <a:t>Cardiac disease </a:t>
            </a:r>
          </a:p>
          <a:p>
            <a:endParaRPr lang="en-US" dirty="0"/>
          </a:p>
        </p:txBody>
      </p:sp>
    </p:spTree>
    <p:extLst>
      <p:ext uri="{BB962C8B-B14F-4D97-AF65-F5344CB8AC3E}">
        <p14:creationId xmlns:p14="http://schemas.microsoft.com/office/powerpoint/2010/main" val="18553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 </a:t>
            </a:r>
            <a:endParaRPr lang="en-US" dirty="0"/>
          </a:p>
        </p:txBody>
      </p:sp>
      <p:sp>
        <p:nvSpPr>
          <p:cNvPr id="3" name="Content Placeholder 2"/>
          <p:cNvSpPr>
            <a:spLocks noGrp="1"/>
          </p:cNvSpPr>
          <p:nvPr>
            <p:ph idx="1"/>
          </p:nvPr>
        </p:nvSpPr>
        <p:spPr/>
        <p:txBody>
          <a:bodyPr/>
          <a:lstStyle/>
          <a:p>
            <a:r>
              <a:rPr lang="en-US" dirty="0" smtClean="0"/>
              <a:t>Social disadvantage </a:t>
            </a:r>
          </a:p>
          <a:p>
            <a:r>
              <a:rPr lang="en-US" dirty="0" smtClean="0"/>
              <a:t>Poor communities</a:t>
            </a:r>
          </a:p>
          <a:p>
            <a:r>
              <a:rPr lang="en-US" dirty="0" smtClean="0"/>
              <a:t>Late booking   &gt; 22 weeks </a:t>
            </a:r>
          </a:p>
          <a:p>
            <a:r>
              <a:rPr lang="en-US" dirty="0" smtClean="0"/>
              <a:t>Poor attendance</a:t>
            </a:r>
          </a:p>
          <a:p>
            <a:r>
              <a:rPr lang="en-US" dirty="0" smtClean="0"/>
              <a:t>Minority ethnic groups</a:t>
            </a:r>
          </a:p>
          <a:p>
            <a:r>
              <a:rPr lang="en-US" dirty="0" smtClean="0"/>
              <a:t>Obesity </a:t>
            </a:r>
          </a:p>
          <a:p>
            <a:r>
              <a:rPr lang="en-US" dirty="0" smtClean="0"/>
              <a:t>Domestic violence</a:t>
            </a:r>
          </a:p>
          <a:p>
            <a:r>
              <a:rPr lang="en-US" dirty="0" smtClean="0"/>
              <a:t>Substance abuse</a:t>
            </a:r>
          </a:p>
          <a:p>
            <a:r>
              <a:rPr lang="en-US" dirty="0" smtClean="0"/>
              <a:t>Substandard  care</a:t>
            </a:r>
          </a:p>
          <a:p>
            <a:endParaRPr lang="en-US" dirty="0" smtClean="0"/>
          </a:p>
          <a:p>
            <a:endParaRPr lang="en-US" dirty="0"/>
          </a:p>
        </p:txBody>
      </p:sp>
    </p:spTree>
    <p:extLst>
      <p:ext uri="{BB962C8B-B14F-4D97-AF65-F5344CB8AC3E}">
        <p14:creationId xmlns:p14="http://schemas.microsoft.com/office/powerpoint/2010/main" val="366806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69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80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1. </a:t>
            </a:r>
            <a:r>
              <a:rPr lang="en-US" b="1" dirty="0">
                <a:effectLst>
                  <a:outerShdw blurRad="38100" dist="38100" dir="2700000" algn="tl">
                    <a:srgbClr val="000000">
                      <a:alpha val="43137"/>
                    </a:srgbClr>
                  </a:outerShdw>
                </a:effectLst>
              </a:rPr>
              <a:t>P</a:t>
            </a:r>
            <a:r>
              <a:rPr lang="en-US" b="1" dirty="0" smtClean="0">
                <a:effectLst>
                  <a:outerShdw blurRad="38100" dist="38100" dir="2700000" algn="tl">
                    <a:srgbClr val="000000">
                      <a:alpha val="43137"/>
                    </a:srgbClr>
                  </a:outerShdw>
                </a:effectLst>
              </a:rPr>
              <a:t>reconception counseling:</a:t>
            </a:r>
            <a:r>
              <a:rPr lang="en-US" dirty="0" smtClean="0"/>
              <a:t> for all women had serious medical or mental health conditions  with clear plan for antenatal care ,time of visits , mode of delivery  </a:t>
            </a:r>
          </a:p>
          <a:p>
            <a:r>
              <a:rPr lang="en-US" dirty="0" smtClean="0"/>
              <a:t>2.the </a:t>
            </a:r>
            <a:r>
              <a:rPr lang="en-US" b="1" u="sng" dirty="0" smtClean="0"/>
              <a:t>booking</a:t>
            </a:r>
            <a:r>
              <a:rPr lang="en-US" dirty="0" smtClean="0"/>
              <a:t> visit and hand held record should be completed by 12 weeks  and with patient </a:t>
            </a:r>
          </a:p>
          <a:p>
            <a:r>
              <a:rPr lang="en-US" dirty="0" smtClean="0"/>
              <a:t>3.women </a:t>
            </a:r>
            <a:r>
              <a:rPr lang="en-US" b="1" u="sng" dirty="0" smtClean="0"/>
              <a:t>under risk</a:t>
            </a:r>
            <a:r>
              <a:rPr lang="en-US" dirty="0" smtClean="0"/>
              <a:t> should be seen every 2 weeks </a:t>
            </a:r>
          </a:p>
          <a:p>
            <a:r>
              <a:rPr lang="en-US" dirty="0" smtClean="0"/>
              <a:t>4.full medical examination  In first visit</a:t>
            </a:r>
          </a:p>
          <a:p>
            <a:r>
              <a:rPr lang="en-US" dirty="0" smtClean="0"/>
              <a:t>5.women with systolic BP &gt;160 require treatment</a:t>
            </a:r>
          </a:p>
          <a:p>
            <a:r>
              <a:rPr lang="en-US" b="1" dirty="0" smtClean="0">
                <a:effectLst>
                  <a:outerShdw blurRad="38100" dist="38100" dir="2700000" algn="tl">
                    <a:srgbClr val="000000">
                      <a:alpha val="43137"/>
                    </a:srgbClr>
                  </a:outerShdw>
                </a:effectLst>
              </a:rPr>
              <a:t>6.Caesarean</a:t>
            </a:r>
            <a:r>
              <a:rPr lang="en-US" dirty="0" smtClean="0">
                <a:effectLst>
                  <a:outerShdw blurRad="38100" dist="38100" dir="2700000" algn="tl">
                    <a:srgbClr val="000000">
                      <a:alpha val="43137"/>
                    </a:srgbClr>
                  </a:outerShdw>
                </a:effectLst>
              </a:rPr>
              <a:t> </a:t>
            </a:r>
            <a:r>
              <a:rPr lang="en-US" dirty="0" smtClean="0"/>
              <a:t>: women should inform that CS not a risk free surgery</a:t>
            </a:r>
          </a:p>
          <a:p>
            <a:endParaRPr lang="en-US" dirty="0" smtClean="0"/>
          </a:p>
          <a:p>
            <a:r>
              <a:rPr lang="en-US" dirty="0" smtClean="0"/>
              <a:t> </a:t>
            </a:r>
            <a:endParaRPr lang="en-US" dirty="0"/>
          </a:p>
        </p:txBody>
      </p:sp>
    </p:spTree>
    <p:extLst>
      <p:ext uri="{BB962C8B-B14F-4D97-AF65-F5344CB8AC3E}">
        <p14:creationId xmlns:p14="http://schemas.microsoft.com/office/powerpoint/2010/main" val="13729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22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mortality </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Rate:</a:t>
            </a:r>
          </a:p>
          <a:p>
            <a:r>
              <a:rPr lang="en-US" dirty="0" smtClean="0"/>
              <a:t>Number of maternal deaths in given period per 100 000 women of reproductive age during the same time period</a:t>
            </a:r>
          </a:p>
          <a:p>
            <a:endParaRPr lang="en-US" dirty="0"/>
          </a:p>
          <a:p>
            <a:r>
              <a:rPr lang="en-US" b="1" u="sng" dirty="0" smtClean="0">
                <a:effectLst>
                  <a:outerShdw blurRad="38100" dist="38100" dir="2700000" algn="tl">
                    <a:srgbClr val="000000">
                      <a:alpha val="43137"/>
                    </a:srgbClr>
                  </a:outerShdw>
                </a:effectLst>
              </a:rPr>
              <a:t>Ratio</a:t>
            </a:r>
            <a:r>
              <a:rPr lang="en-US" dirty="0" smtClean="0"/>
              <a:t>: </a:t>
            </a:r>
          </a:p>
          <a:p>
            <a:r>
              <a:rPr lang="en-US" dirty="0" smtClean="0"/>
              <a:t>number of maternal deaths during a given time period </a:t>
            </a:r>
            <a:r>
              <a:rPr lang="en-US" smtClean="0"/>
              <a:t>per </a:t>
            </a:r>
          </a:p>
          <a:p>
            <a:r>
              <a:rPr lang="en-US" smtClean="0"/>
              <a:t>100 </a:t>
            </a:r>
            <a:r>
              <a:rPr lang="en-US" dirty="0" smtClean="0"/>
              <a:t>000 live births during the same time period</a:t>
            </a:r>
            <a:endParaRPr lang="en-US" dirty="0"/>
          </a:p>
        </p:txBody>
      </p:sp>
    </p:spTree>
    <p:extLst>
      <p:ext uri="{BB962C8B-B14F-4D97-AF65-F5344CB8AC3E}">
        <p14:creationId xmlns:p14="http://schemas.microsoft.com/office/powerpoint/2010/main" val="275819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12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56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Perinatal mortality </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effectLst>
                  <a:outerShdw blurRad="38100" dist="38100" dir="2700000" algn="tl">
                    <a:srgbClr val="000000">
                      <a:alpha val="43137"/>
                    </a:srgbClr>
                  </a:outerShdw>
                </a:effectLst>
              </a:rPr>
              <a:t>Causes:</a:t>
            </a:r>
          </a:p>
          <a:p>
            <a:r>
              <a:rPr lang="en-US" b="1" u="sng" dirty="0" smtClean="0">
                <a:effectLst>
                  <a:outerShdw blurRad="38100" dist="38100" dir="2700000" algn="tl">
                    <a:srgbClr val="000000">
                      <a:alpha val="43137"/>
                    </a:srgbClr>
                  </a:outerShdw>
                </a:effectLst>
              </a:rPr>
              <a:t>A. Antenatal causes:</a:t>
            </a:r>
          </a:p>
          <a:p>
            <a:r>
              <a:rPr lang="en-US" dirty="0" smtClean="0">
                <a:effectLst>
                  <a:outerShdw blurRad="38100" dist="38100" dir="2700000" algn="tl">
                    <a:srgbClr val="000000">
                      <a:alpha val="43137"/>
                    </a:srgbClr>
                  </a:outerShdw>
                </a:effectLst>
              </a:rPr>
              <a:t>Maternal diseases HTN, CVD, DM, anemia , anatomical defect</a:t>
            </a:r>
          </a:p>
          <a:p>
            <a:r>
              <a:rPr lang="en-US" dirty="0" smtClean="0">
                <a:effectLst>
                  <a:outerShdw blurRad="38100" dist="38100" dir="2700000" algn="tl">
                    <a:srgbClr val="000000">
                      <a:alpha val="43137"/>
                    </a:srgbClr>
                  </a:outerShdw>
                </a:effectLst>
              </a:rPr>
              <a:t>B</a:t>
            </a:r>
            <a:r>
              <a:rPr lang="en-US" b="1" u="sng" dirty="0" smtClean="0">
                <a:effectLst>
                  <a:outerShdw blurRad="38100" dist="38100" dir="2700000" algn="tl">
                    <a:srgbClr val="000000">
                      <a:alpha val="43137"/>
                    </a:srgbClr>
                  </a:outerShdw>
                </a:effectLst>
              </a:rPr>
              <a:t>.Intranatal causes:</a:t>
            </a:r>
          </a:p>
          <a:p>
            <a:r>
              <a:rPr lang="en-US" dirty="0" smtClean="0">
                <a:effectLst>
                  <a:outerShdw blurRad="38100" dist="38100" dir="2700000" algn="tl">
                    <a:srgbClr val="000000">
                      <a:alpha val="43137"/>
                    </a:srgbClr>
                  </a:outerShdw>
                </a:effectLst>
              </a:rPr>
              <a:t>Birth injury, asphyxia, obstetric complications </a:t>
            </a:r>
          </a:p>
          <a:p>
            <a:r>
              <a:rPr lang="en-US" b="1" u="sng" dirty="0" smtClean="0">
                <a:effectLst>
                  <a:outerShdw blurRad="38100" dist="38100" dir="2700000" algn="tl">
                    <a:srgbClr val="000000">
                      <a:alpha val="43137"/>
                    </a:srgbClr>
                  </a:outerShdw>
                </a:effectLst>
              </a:rPr>
              <a:t>C. Postnatal causes:</a:t>
            </a:r>
            <a:endParaRPr lang="en-US" b="1" u="sng" dirty="0" smtClean="0"/>
          </a:p>
          <a:p>
            <a:r>
              <a:rPr lang="en-US" dirty="0" smtClean="0"/>
              <a:t>1. Preterm delivery and low birth weight less than 2500 gr</a:t>
            </a:r>
          </a:p>
          <a:p>
            <a:r>
              <a:rPr lang="en-US" dirty="0" smtClean="0"/>
              <a:t>2. neonatal infections</a:t>
            </a:r>
          </a:p>
          <a:p>
            <a:r>
              <a:rPr lang="en-US" dirty="0" smtClean="0"/>
              <a:t>3. RDS</a:t>
            </a:r>
          </a:p>
          <a:p>
            <a:r>
              <a:rPr lang="en-US" dirty="0" smtClean="0"/>
              <a:t>4.congenital anomalies </a:t>
            </a:r>
          </a:p>
          <a:p>
            <a:endParaRPr lang="en-US" dirty="0" smtClean="0"/>
          </a:p>
          <a:p>
            <a:r>
              <a:rPr lang="en-US" dirty="0" smtClean="0"/>
              <a:t> </a:t>
            </a:r>
            <a:endParaRPr lang="en-US" dirty="0"/>
          </a:p>
        </p:txBody>
      </p:sp>
    </p:spTree>
    <p:extLst>
      <p:ext uri="{BB962C8B-B14F-4D97-AF65-F5344CB8AC3E}">
        <p14:creationId xmlns:p14="http://schemas.microsoft.com/office/powerpoint/2010/main" val="2276155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Antenatal prevention:</a:t>
            </a:r>
          </a:p>
          <a:p>
            <a:r>
              <a:rPr lang="en-US" dirty="0" smtClean="0">
                <a:effectLst>
                  <a:outerShdw blurRad="38100" dist="38100" dir="2700000" algn="tl">
                    <a:srgbClr val="000000">
                      <a:alpha val="43137"/>
                    </a:srgbClr>
                  </a:outerShdw>
                </a:effectLst>
              </a:rPr>
              <a:t>Risk group women</a:t>
            </a:r>
          </a:p>
          <a:p>
            <a:r>
              <a:rPr lang="en-US" dirty="0" smtClean="0">
                <a:effectLst>
                  <a:outerShdw blurRad="38100" dist="38100" dir="2700000" algn="tl">
                    <a:srgbClr val="000000">
                      <a:alpha val="43137"/>
                    </a:srgbClr>
                  </a:outerShdw>
                </a:effectLst>
              </a:rPr>
              <a:t>Prevent PTL</a:t>
            </a:r>
          </a:p>
          <a:p>
            <a:r>
              <a:rPr lang="en-US" dirty="0" smtClean="0">
                <a:effectLst>
                  <a:outerShdw blurRad="38100" dist="38100" dir="2700000" algn="tl">
                    <a:srgbClr val="000000">
                      <a:alpha val="43137"/>
                    </a:srgbClr>
                  </a:outerShdw>
                </a:effectLst>
              </a:rPr>
              <a:t>Regular Antenatal care</a:t>
            </a:r>
          </a:p>
          <a:p>
            <a:r>
              <a:rPr lang="en-US" dirty="0" smtClean="0">
                <a:effectLst>
                  <a:outerShdw blurRad="38100" dist="38100" dir="2700000" algn="tl">
                    <a:srgbClr val="000000">
                      <a:alpha val="43137"/>
                    </a:srgbClr>
                  </a:outerShdw>
                </a:effectLst>
              </a:rPr>
              <a:t>Screening and treat infections</a:t>
            </a:r>
          </a:p>
          <a:p>
            <a:r>
              <a:rPr lang="en-US" dirty="0" smtClean="0">
                <a:effectLst>
                  <a:outerShdw blurRad="38100" dist="38100" dir="2700000" algn="tl">
                    <a:srgbClr val="000000">
                      <a:alpha val="43137"/>
                    </a:srgbClr>
                  </a:outerShdw>
                </a:effectLst>
              </a:rPr>
              <a:t>GBS screening ?? Recommendations </a:t>
            </a:r>
          </a:p>
          <a:p>
            <a:r>
              <a:rPr lang="en-US" dirty="0" smtClean="0">
                <a:effectLst>
                  <a:outerShdw blurRad="38100" dist="38100" dir="2700000" algn="tl">
                    <a:srgbClr val="000000">
                      <a:alpha val="43137"/>
                    </a:srgbClr>
                  </a:outerShdw>
                </a:effectLst>
              </a:rPr>
              <a:t>Treat maternal disease before pregnancy or  control the diseases with pregnancy </a:t>
            </a:r>
          </a:p>
          <a:p>
            <a:endParaRPr lang="en-US" dirty="0" smtClean="0">
              <a:effectLst>
                <a:outerShdw blurRad="38100" dist="38100" dir="2700000" algn="tl">
                  <a:srgbClr val="000000">
                    <a:alpha val="43137"/>
                  </a:srgbClr>
                </a:outerShdw>
              </a:effectLst>
            </a:endParaRPr>
          </a:p>
          <a:p>
            <a:endParaRPr lang="en-US" dirty="0" smtClean="0"/>
          </a:p>
          <a:p>
            <a:endParaRPr lang="en-US" dirty="0"/>
          </a:p>
        </p:txBody>
      </p:sp>
    </p:spTree>
    <p:extLst>
      <p:ext uri="{BB962C8B-B14F-4D97-AF65-F5344CB8AC3E}">
        <p14:creationId xmlns:p14="http://schemas.microsoft.com/office/powerpoint/2010/main" val="501737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Prevention </a:t>
            </a:r>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Intrapartum prevention:</a:t>
            </a:r>
          </a:p>
          <a:p>
            <a:pPr marL="571500" indent="-457200">
              <a:buAutoNum type="arabicPeriod"/>
            </a:pPr>
            <a:r>
              <a:rPr lang="en-US" dirty="0" smtClean="0">
                <a:effectLst>
                  <a:outerShdw blurRad="38100" dist="38100" dir="2700000" algn="tl">
                    <a:srgbClr val="000000">
                      <a:alpha val="43137"/>
                    </a:srgbClr>
                  </a:outerShdw>
                </a:effectLst>
              </a:rPr>
              <a:t>Instrumental delivery by indications only</a:t>
            </a:r>
          </a:p>
          <a:p>
            <a:pPr marL="571500" indent="-457200">
              <a:buAutoNum type="arabicPeriod"/>
            </a:pPr>
            <a:r>
              <a:rPr lang="en-US" dirty="0" smtClean="0">
                <a:effectLst>
                  <a:outerShdw blurRad="38100" dist="38100" dir="2700000" algn="tl">
                    <a:srgbClr val="000000">
                      <a:alpha val="43137"/>
                    </a:srgbClr>
                  </a:outerShdw>
                </a:effectLst>
              </a:rPr>
              <a:t>Risk group women </a:t>
            </a:r>
          </a:p>
          <a:p>
            <a:pPr marL="571500" indent="-457200">
              <a:buAutoNum type="arabicPeriod"/>
            </a:pPr>
            <a:r>
              <a:rPr lang="en-US" dirty="0" smtClean="0">
                <a:effectLst>
                  <a:outerShdw blurRad="38100" dist="38100" dir="2700000" algn="tl">
                    <a:srgbClr val="000000">
                      <a:alpha val="43137"/>
                    </a:srgbClr>
                  </a:outerShdw>
                </a:effectLst>
              </a:rPr>
              <a:t>Delivery under well trained team </a:t>
            </a:r>
          </a:p>
          <a:p>
            <a:pPr marL="571500" indent="-457200">
              <a:buAutoNum type="arabicPeriod"/>
            </a:pPr>
            <a:r>
              <a:rPr lang="en-US" dirty="0" smtClean="0">
                <a:effectLst>
                  <a:outerShdw blurRad="38100" dist="38100" dir="2700000" algn="tl">
                    <a:srgbClr val="000000">
                      <a:alpha val="43137"/>
                    </a:srgbClr>
                  </a:outerShdw>
                </a:effectLst>
              </a:rPr>
              <a:t>Treat Patients with infections </a:t>
            </a:r>
          </a:p>
          <a:p>
            <a:pPr marL="571500" indent="-457200">
              <a:buAutoNum type="arabicPeriod"/>
            </a:pPr>
            <a:r>
              <a:rPr lang="en-US" dirty="0" smtClean="0">
                <a:effectLst>
                  <a:outerShdw blurRad="38100" dist="38100" dir="2700000" algn="tl">
                    <a:srgbClr val="000000">
                      <a:alpha val="43137"/>
                    </a:srgbClr>
                  </a:outerShdw>
                </a:effectLst>
              </a:rPr>
              <a:t>Antibiotics for GBS </a:t>
            </a:r>
          </a:p>
          <a:p>
            <a:pPr marL="571500" indent="-457200">
              <a:buAutoNum type="arabicPeriod"/>
            </a:pPr>
            <a:r>
              <a:rPr lang="en-US" dirty="0" smtClean="0">
                <a:effectLst>
                  <a:outerShdw blurRad="38100" dist="38100" dir="2700000" algn="tl">
                    <a:srgbClr val="000000">
                      <a:alpha val="43137"/>
                    </a:srgbClr>
                  </a:outerShdw>
                </a:effectLst>
              </a:rPr>
              <a:t>Corticosteroids for PTL </a:t>
            </a:r>
          </a:p>
          <a:p>
            <a:pPr marL="571500" indent="-457200">
              <a:buAutoNum type="arabicPeriod"/>
            </a:pPr>
            <a:r>
              <a:rPr lang="en-US" dirty="0" smtClean="0">
                <a:effectLst>
                  <a:outerShdw blurRad="38100" dist="38100" dir="2700000" algn="tl">
                    <a:srgbClr val="000000">
                      <a:alpha val="43137"/>
                    </a:srgbClr>
                  </a:outerShdw>
                </a:effectLst>
              </a:rPr>
              <a:t>Controlled ARM for polyhydroaminosis </a:t>
            </a:r>
          </a:p>
          <a:p>
            <a:pPr marL="571500" indent="-457200">
              <a:buAutoNum type="arabicPeriod"/>
            </a:pPr>
            <a:endParaRPr lang="en-US" dirty="0" smtClean="0">
              <a:effectLst>
                <a:outerShdw blurRad="38100" dist="38100" dir="2700000" algn="tl">
                  <a:srgbClr val="000000">
                    <a:alpha val="43137"/>
                  </a:srgbClr>
                </a:outerShdw>
              </a:effectLst>
            </a:endParaRPr>
          </a:p>
          <a:p>
            <a:pPr marL="114300" indent="0">
              <a:buNone/>
            </a:pPr>
            <a:r>
              <a:rPr lang="en-US" dirty="0" smtClean="0">
                <a:effectLst>
                  <a:outerShdw blurRad="38100" dist="38100" dir="2700000" algn="tl">
                    <a:srgbClr val="000000">
                      <a:alpha val="43137"/>
                    </a:srgbClr>
                  </a:outerShdw>
                </a:effectLst>
              </a:rPr>
              <a:t> </a:t>
            </a:r>
          </a:p>
          <a:p>
            <a:pPr marL="571500" indent="-457200">
              <a:buAutoNum type="arabicPeriod"/>
            </a:pPr>
            <a:endParaRPr lang="en-US" dirty="0" smtClean="0">
              <a:effectLst>
                <a:outerShdw blurRad="38100" dist="38100" dir="2700000" algn="tl">
                  <a:srgbClr val="000000">
                    <a:alpha val="43137"/>
                  </a:srgbClr>
                </a:outerShdw>
              </a:effectLst>
            </a:endParaRPr>
          </a:p>
          <a:p>
            <a:pPr marL="571500" indent="-457200">
              <a:buAutoNum type="arabicPeriod"/>
            </a:pPr>
            <a:endParaRPr lang="en-US" dirty="0"/>
          </a:p>
        </p:txBody>
      </p:sp>
    </p:spTree>
    <p:extLst>
      <p:ext uri="{BB962C8B-B14F-4D97-AF65-F5344CB8AC3E}">
        <p14:creationId xmlns:p14="http://schemas.microsoft.com/office/powerpoint/2010/main" val="1222974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442"/>
            <a:ext cx="7620000" cy="1251857"/>
          </a:xfrm>
        </p:spPr>
        <p:txBody>
          <a:bodyPr/>
          <a:lstStyle/>
          <a:p>
            <a:r>
              <a:rPr lang="en-US" dirty="0" smtClean="0"/>
              <a:t>Thank you </a:t>
            </a:r>
            <a:endParaRPr lang="en-US" dirty="0"/>
          </a:p>
        </p:txBody>
      </p:sp>
      <p:sp>
        <p:nvSpPr>
          <p:cNvPr id="3" name="Content Placeholder 2"/>
          <p:cNvSpPr>
            <a:spLocks noGrp="1"/>
          </p:cNvSpPr>
          <p:nvPr>
            <p:ph idx="1"/>
          </p:nvPr>
        </p:nvSpPr>
        <p:spPr>
          <a:xfrm>
            <a:off x="457200" y="1490661"/>
            <a:ext cx="7620000" cy="5257800"/>
          </a:xfrm>
        </p:spPr>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b="1" u="sng" dirty="0" smtClean="0">
                <a:effectLst>
                  <a:outerShdw blurRad="38100" dist="38100" dir="2700000" algn="tl">
                    <a:srgbClr val="000000">
                      <a:alpha val="43137"/>
                    </a:srgbClr>
                  </a:outerShdw>
                </a:effectLst>
              </a:rPr>
              <a:t>Thank You </a:t>
            </a:r>
            <a:endParaRPr lang="en-US" b="1" u="sng"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800"/>
            <a:ext cx="9143999" cy="6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1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br>
              <a:rPr lang="en-US" dirty="0"/>
            </a:br>
            <a:endParaRPr lang="en-US" dirty="0"/>
          </a:p>
        </p:txBody>
      </p:sp>
      <p:sp>
        <p:nvSpPr>
          <p:cNvPr id="3" name="Content Placeholder 2"/>
          <p:cNvSpPr>
            <a:spLocks noGrp="1"/>
          </p:cNvSpPr>
          <p:nvPr>
            <p:ph idx="1"/>
          </p:nvPr>
        </p:nvSpPr>
        <p:spPr/>
        <p:txBody>
          <a:bodyPr/>
          <a:lstStyle/>
          <a:p>
            <a:r>
              <a:rPr lang="en-US" dirty="0" smtClean="0"/>
              <a:t>Mortality </a:t>
            </a:r>
            <a:r>
              <a:rPr lang="en-US" dirty="0"/>
              <a:t>rates in the perinatal period are used to evaluate the outcome of pregnancy and monitor the quality of perinatal (prenatal and neonatal) care. The perinatal mortality rate encompasses late fetal and early neonatal mortality.</a:t>
            </a:r>
          </a:p>
          <a:p>
            <a:endParaRPr lang="en-US" dirty="0"/>
          </a:p>
        </p:txBody>
      </p:sp>
    </p:spTree>
    <p:extLst>
      <p:ext uri="{BB962C8B-B14F-4D97-AF65-F5344CB8AC3E}">
        <p14:creationId xmlns:p14="http://schemas.microsoft.com/office/powerpoint/2010/main" val="202432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br>
              <a:rPr lang="en-US" dirty="0"/>
            </a:br>
            <a:endParaRPr lang="en-US" dirty="0"/>
          </a:p>
        </p:txBody>
      </p:sp>
      <p:sp>
        <p:nvSpPr>
          <p:cNvPr id="3" name="Content Placeholder 2"/>
          <p:cNvSpPr>
            <a:spLocks noGrp="1"/>
          </p:cNvSpPr>
          <p:nvPr>
            <p:ph idx="1"/>
          </p:nvPr>
        </p:nvSpPr>
        <p:spPr/>
        <p:txBody>
          <a:bodyPr/>
          <a:lstStyle/>
          <a:p>
            <a:r>
              <a:rPr lang="en-US" dirty="0"/>
              <a:t>About 287 000 women died in 2010 of complications during pregnancy or childbirth. </a:t>
            </a:r>
            <a:endParaRPr lang="en-US" dirty="0" smtClean="0"/>
          </a:p>
          <a:p>
            <a:r>
              <a:rPr lang="en-US" dirty="0" smtClean="0"/>
              <a:t>Most </a:t>
            </a:r>
            <a:r>
              <a:rPr lang="en-US" dirty="0"/>
              <a:t>of these deaths can be avoided as the necessary medical interventions exist and are well known. </a:t>
            </a:r>
            <a:endParaRPr lang="en-US" dirty="0" smtClean="0"/>
          </a:p>
          <a:p>
            <a:r>
              <a:rPr lang="en-US" dirty="0" smtClean="0"/>
              <a:t>The </a:t>
            </a:r>
            <a:r>
              <a:rPr lang="en-US" dirty="0"/>
              <a:t>key obstacle is pregnant women's lack of access to quality skilled care before, during and after childbirth</a:t>
            </a:r>
          </a:p>
          <a:p>
            <a:endParaRPr lang="en-US" dirty="0"/>
          </a:p>
        </p:txBody>
      </p:sp>
    </p:spTree>
    <p:extLst>
      <p:ext uri="{BB962C8B-B14F-4D97-AF65-F5344CB8AC3E}">
        <p14:creationId xmlns:p14="http://schemas.microsoft.com/office/powerpoint/2010/main" val="260272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3" name="Content Placeholder 2"/>
          <p:cNvSpPr>
            <a:spLocks noGrp="1"/>
          </p:cNvSpPr>
          <p:nvPr>
            <p:ph idx="1"/>
          </p:nvPr>
        </p:nvSpPr>
        <p:spPr/>
        <p:txBody>
          <a:bodyPr/>
          <a:lstStyle/>
          <a:p>
            <a:r>
              <a:rPr lang="en-US" dirty="0"/>
              <a:t>Causes of maternal mortality</a:t>
            </a:r>
          </a:p>
          <a:p>
            <a:r>
              <a:rPr lang="en-US" b="1" dirty="0"/>
              <a:t>The major direct causes of maternal morbidity and mortality </a:t>
            </a:r>
            <a:r>
              <a:rPr lang="en-US" b="1" dirty="0" smtClean="0"/>
              <a:t>include: </a:t>
            </a:r>
          </a:p>
          <a:p>
            <a:r>
              <a:rPr lang="en-US" b="1" dirty="0" smtClean="0"/>
              <a:t>The most common cause is VTE ,,, others causes:</a:t>
            </a:r>
          </a:p>
          <a:p>
            <a:r>
              <a:rPr lang="en-US" dirty="0" smtClean="0"/>
              <a:t>1. Hemorrhage, </a:t>
            </a:r>
          </a:p>
          <a:p>
            <a:r>
              <a:rPr lang="en-US" dirty="0" smtClean="0"/>
              <a:t>2.Infection,</a:t>
            </a:r>
          </a:p>
          <a:p>
            <a:r>
              <a:rPr lang="en-US" dirty="0" smtClean="0"/>
              <a:t>3. High </a:t>
            </a:r>
            <a:r>
              <a:rPr lang="en-US" dirty="0"/>
              <a:t>blood pressure, </a:t>
            </a:r>
            <a:endParaRPr lang="en-US" dirty="0" smtClean="0"/>
          </a:p>
          <a:p>
            <a:r>
              <a:rPr lang="en-US" dirty="0" smtClean="0"/>
              <a:t>4.Unsafe </a:t>
            </a:r>
            <a:r>
              <a:rPr lang="en-US" dirty="0"/>
              <a:t>abortion, </a:t>
            </a:r>
          </a:p>
          <a:p>
            <a:r>
              <a:rPr lang="en-US" dirty="0" smtClean="0"/>
              <a:t>5. Obstructed </a:t>
            </a:r>
            <a:r>
              <a:rPr lang="en-US" dirty="0"/>
              <a:t>labour</a:t>
            </a:r>
            <a:r>
              <a:rPr lang="en-US" dirty="0" smtClean="0"/>
              <a:t>.</a:t>
            </a:r>
          </a:p>
          <a:p>
            <a:r>
              <a:rPr lang="en-US" dirty="0" smtClean="0"/>
              <a:t> </a:t>
            </a:r>
            <a:endParaRPr lang="en-US" b="1" dirty="0"/>
          </a:p>
          <a:p>
            <a:endParaRPr lang="en-US" dirty="0"/>
          </a:p>
        </p:txBody>
      </p:sp>
    </p:spTree>
    <p:extLst>
      <p:ext uri="{BB962C8B-B14F-4D97-AF65-F5344CB8AC3E}">
        <p14:creationId xmlns:p14="http://schemas.microsoft.com/office/powerpoint/2010/main" val="5170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These complications may arise </a:t>
            </a:r>
            <a:r>
              <a:rPr lang="en-US" b="1" i="1" u="sng" dirty="0">
                <a:effectLst>
                  <a:outerShdw blurRad="38100" dist="38100" dir="2700000" algn="tl">
                    <a:srgbClr val="000000">
                      <a:alpha val="43137"/>
                    </a:srgbClr>
                  </a:outerShdw>
                </a:effectLst>
              </a:rPr>
              <a:t>unexpectedly</a:t>
            </a:r>
            <a:r>
              <a:rPr lang="en-US" dirty="0" smtClean="0"/>
              <a:t>.</a:t>
            </a:r>
          </a:p>
          <a:p>
            <a:endParaRPr lang="en-US" dirty="0"/>
          </a:p>
          <a:p>
            <a:endParaRPr lang="en-US" dirty="0"/>
          </a:p>
          <a:p>
            <a:r>
              <a:rPr lang="en-US" dirty="0"/>
              <a:t> Investing in health systems - especially in training midwives and in making emergency obstetric care available round-the-clock - is </a:t>
            </a:r>
            <a:r>
              <a:rPr lang="en-US" b="1" dirty="0"/>
              <a:t>key</a:t>
            </a:r>
            <a:r>
              <a:rPr lang="en-US" dirty="0"/>
              <a:t> to reducing maternal mortality. </a:t>
            </a:r>
            <a:endParaRPr lang="en-US" dirty="0" smtClean="0"/>
          </a:p>
          <a:p>
            <a:endParaRPr lang="en-US" dirty="0"/>
          </a:p>
          <a:p>
            <a:r>
              <a:rPr lang="en-US" dirty="0"/>
              <a:t> support women in seeking the needed care is </a:t>
            </a:r>
            <a:r>
              <a:rPr lang="en-US" dirty="0" smtClean="0"/>
              <a:t>2</a:t>
            </a:r>
            <a:r>
              <a:rPr lang="en-US" baseline="30000" dirty="0" smtClean="0"/>
              <a:t>nd</a:t>
            </a:r>
            <a:r>
              <a:rPr lang="en-US" dirty="0" smtClean="0"/>
              <a:t>  </a:t>
            </a:r>
            <a:r>
              <a:rPr lang="en-US" b="1" dirty="0" smtClean="0"/>
              <a:t>key</a:t>
            </a:r>
          </a:p>
          <a:p>
            <a:endParaRPr lang="en-US" b="1" dirty="0"/>
          </a:p>
        </p:txBody>
      </p:sp>
    </p:spTree>
    <p:extLst>
      <p:ext uri="{BB962C8B-B14F-4D97-AF65-F5344CB8AC3E}">
        <p14:creationId xmlns:p14="http://schemas.microsoft.com/office/powerpoint/2010/main" val="10495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Definitions </a:t>
            </a:r>
          </a:p>
        </p:txBody>
      </p:sp>
      <p:sp>
        <p:nvSpPr>
          <p:cNvPr id="3" name="Content Placeholder 2"/>
          <p:cNvSpPr>
            <a:spLocks noGrp="1"/>
          </p:cNvSpPr>
          <p:nvPr>
            <p:ph idx="1"/>
          </p:nvPr>
        </p:nvSpPr>
        <p:spPr/>
        <p:txBody>
          <a:bodyPr/>
          <a:lstStyle/>
          <a:p>
            <a:r>
              <a:rPr lang="en-US" dirty="0"/>
              <a:t>The use of standard terminology facilitates comparisons of mortality rates among states and </a:t>
            </a:r>
            <a:r>
              <a:rPr lang="en-US" dirty="0" smtClean="0"/>
              <a:t>countries</a:t>
            </a:r>
          </a:p>
          <a:p>
            <a:endParaRPr lang="en-US" dirty="0"/>
          </a:p>
          <a:p>
            <a:endParaRPr lang="en-US" dirty="0" smtClean="0"/>
          </a:p>
          <a:p>
            <a:r>
              <a:rPr lang="en-US" dirty="0"/>
              <a:t>A 2016 clinical report from the American Academy of Pediatrics (AAP) Committee on Fetus and Newborn established standard terminology for fetal, infant, and perinatal deaths, based on standards set by the World Health Organization (WHO) and the National Center for Health Statistics (NCHS) of the Centers for Disease Control and Prevention (CDC)</a:t>
            </a:r>
          </a:p>
        </p:txBody>
      </p:sp>
    </p:spTree>
    <p:extLst>
      <p:ext uri="{BB962C8B-B14F-4D97-AF65-F5344CB8AC3E}">
        <p14:creationId xmlns:p14="http://schemas.microsoft.com/office/powerpoint/2010/main" val="19444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Definitions </a:t>
            </a:r>
          </a:p>
        </p:txBody>
      </p:sp>
      <p:sp>
        <p:nvSpPr>
          <p:cNvPr id="3" name="Content Placeholder 2"/>
          <p:cNvSpPr>
            <a:spLocks noGrp="1"/>
          </p:cNvSpPr>
          <p:nvPr>
            <p:ph idx="1"/>
          </p:nvPr>
        </p:nvSpPr>
        <p:spPr/>
        <p:txBody>
          <a:bodyPr/>
          <a:lstStyle/>
          <a:p>
            <a:r>
              <a:rPr lang="en-US" b="1" u="sng" dirty="0"/>
              <a:t>The World Health Organization </a:t>
            </a:r>
            <a:r>
              <a:rPr lang="en-US" b="1" u="sng" dirty="0" smtClean="0"/>
              <a:t>:</a:t>
            </a:r>
            <a:endParaRPr lang="en-US" b="1" u="sng" dirty="0"/>
          </a:p>
          <a:p>
            <a:r>
              <a:rPr lang="en-US" b="1" u="sng" dirty="0" smtClean="0"/>
              <a:t>Live birth</a:t>
            </a:r>
            <a:r>
              <a:rPr lang="en-US" dirty="0" smtClean="0"/>
              <a:t>: </a:t>
            </a:r>
            <a:r>
              <a:rPr lang="en-US" dirty="0"/>
              <a:t>Live birth is defined as complete expulsion or extraction from the mother of a product of human conception, irrespective of the duration of </a:t>
            </a:r>
            <a:r>
              <a:rPr lang="en-US" dirty="0" err="1" smtClean="0"/>
              <a:t>pregnancy.shows</a:t>
            </a:r>
            <a:r>
              <a:rPr lang="en-US" dirty="0" smtClean="0"/>
              <a:t> </a:t>
            </a:r>
            <a:r>
              <a:rPr lang="en-US" dirty="0"/>
              <a:t>any evidence of life </a:t>
            </a:r>
            <a:r>
              <a:rPr lang="en-US" dirty="0" smtClean="0"/>
              <a:t>(heartbeats</a:t>
            </a:r>
            <a:r>
              <a:rPr lang="en-US" dirty="0"/>
              <a:t>, umbilical cord pulsations, breathing, or voluntary muscle movement), regardless of whether the umbilical cord has been cut or the placenta is attached. Heartbeats should be distinguished from transient cardiac contractions and breathing distinguished from fleeting respiratory efforts or gasps.</a:t>
            </a:r>
          </a:p>
          <a:p>
            <a:endParaRPr lang="en-US" dirty="0"/>
          </a:p>
        </p:txBody>
      </p:sp>
    </p:spTree>
    <p:extLst>
      <p:ext uri="{BB962C8B-B14F-4D97-AF65-F5344CB8AC3E}">
        <p14:creationId xmlns:p14="http://schemas.microsoft.com/office/powerpoint/2010/main" val="49508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Definitions </a:t>
            </a:r>
            <a:endParaRPr lang="en-US" dirty="0"/>
          </a:p>
        </p:txBody>
      </p:sp>
      <p:sp>
        <p:nvSpPr>
          <p:cNvPr id="3" name="Content Placeholder 2"/>
          <p:cNvSpPr>
            <a:spLocks noGrp="1"/>
          </p:cNvSpPr>
          <p:nvPr>
            <p:ph idx="1"/>
          </p:nvPr>
        </p:nvSpPr>
        <p:spPr/>
        <p:txBody>
          <a:bodyPr/>
          <a:lstStyle/>
          <a:p>
            <a:pPr marL="114300" indent="0">
              <a:buNone/>
            </a:pPr>
            <a:r>
              <a:rPr lang="en-US" b="1" u="sng" dirty="0" smtClean="0">
                <a:effectLst>
                  <a:outerShdw blurRad="38100" dist="38100" dir="2700000" algn="tl">
                    <a:srgbClr val="000000">
                      <a:alpha val="43137"/>
                    </a:srgbClr>
                  </a:outerShdw>
                </a:effectLst>
              </a:rPr>
              <a:t>The </a:t>
            </a:r>
            <a:r>
              <a:rPr lang="en-US" b="1" u="sng" dirty="0">
                <a:effectLst>
                  <a:outerShdw blurRad="38100" dist="38100" dir="2700000" algn="tl">
                    <a:srgbClr val="000000">
                      <a:alpha val="43137"/>
                    </a:srgbClr>
                  </a:outerShdw>
                </a:effectLst>
              </a:rPr>
              <a:t>World Health Organization</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p>
          <a:p>
            <a:pPr marL="114300" indent="0">
              <a:buNone/>
            </a:pPr>
            <a:endParaRPr lang="en-US" dirty="0">
              <a:effectLst>
                <a:outerShdw blurRad="38100" dist="38100" dir="2700000" algn="tl">
                  <a:srgbClr val="000000">
                    <a:alpha val="43137"/>
                  </a:srgbClr>
                </a:outerShdw>
              </a:effectLst>
            </a:endParaRPr>
          </a:p>
          <a:p>
            <a:pPr marL="114300" indent="0">
              <a:buNone/>
            </a:pPr>
            <a:r>
              <a:rPr lang="en-US" dirty="0" smtClean="0"/>
              <a:t>defines </a:t>
            </a:r>
            <a:r>
              <a:rPr lang="en-US" b="1" dirty="0"/>
              <a:t>perinatal mortality </a:t>
            </a:r>
            <a:r>
              <a:rPr lang="en-US" dirty="0"/>
              <a:t>as the </a:t>
            </a:r>
            <a:r>
              <a:rPr lang="en-US" dirty="0" smtClean="0"/>
              <a:t>number </a:t>
            </a:r>
            <a:r>
              <a:rPr lang="en-US" dirty="0"/>
              <a:t>of stillbirths and deaths in the </a:t>
            </a:r>
            <a:r>
              <a:rPr lang="en-US" b="1" dirty="0"/>
              <a:t>first</a:t>
            </a:r>
            <a:r>
              <a:rPr lang="en-US" dirty="0"/>
              <a:t> week of life per 1,000 total births, the perinatal period commences at </a:t>
            </a:r>
            <a:r>
              <a:rPr lang="en-US" b="1" dirty="0"/>
              <a:t>22</a:t>
            </a:r>
            <a:r>
              <a:rPr lang="en-US" dirty="0"/>
              <a:t> completed weeks of gestation, and ends seven completed days after </a:t>
            </a:r>
            <a:r>
              <a:rPr lang="en-US" dirty="0" smtClean="0"/>
              <a:t>birth.</a:t>
            </a:r>
          </a:p>
          <a:p>
            <a:pPr marL="114300" indent="0">
              <a:buNone/>
            </a:pPr>
            <a:r>
              <a:rPr lang="en-US" dirty="0" smtClean="0"/>
              <a:t>…… other </a:t>
            </a:r>
          </a:p>
          <a:p>
            <a:pPr marL="114300" indent="0">
              <a:buNone/>
            </a:pPr>
            <a:r>
              <a:rPr lang="en-US" dirty="0" smtClean="0"/>
              <a:t>Definitions</a:t>
            </a:r>
          </a:p>
          <a:p>
            <a:pPr marL="114300" indent="0">
              <a:buNone/>
            </a:pPr>
            <a:endParaRPr lang="en-US" dirty="0"/>
          </a:p>
          <a:p>
            <a:endParaRPr lang="en-US" dirty="0"/>
          </a:p>
        </p:txBody>
      </p:sp>
    </p:spTree>
    <p:extLst>
      <p:ext uri="{BB962C8B-B14F-4D97-AF65-F5344CB8AC3E}">
        <p14:creationId xmlns:p14="http://schemas.microsoft.com/office/powerpoint/2010/main" val="1832468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