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3"/>
  </p:sldMasterIdLst>
  <p:sldIdLst>
    <p:sldId id="256" r:id="rId4"/>
    <p:sldId id="297" r:id="rId5"/>
    <p:sldId id="298" r:id="rId6"/>
    <p:sldId id="299" r:id="rId7"/>
    <p:sldId id="300" r:id="rId8"/>
    <p:sldId id="301" r:id="rId9"/>
    <p:sldId id="302" r:id="rId10"/>
    <p:sldId id="308" r:id="rId11"/>
    <p:sldId id="303" r:id="rId12"/>
    <p:sldId id="304" r:id="rId13"/>
    <p:sldId id="305" r:id="rId14"/>
    <p:sldId id="306" r:id="rId15"/>
    <p:sldId id="307" r:id="rId16"/>
    <p:sldId id="289" r:id="rId17"/>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94" autoAdjust="0"/>
    <p:restoredTop sz="94660"/>
  </p:normalViewPr>
  <p:slideViewPr>
    <p:cSldViewPr>
      <p:cViewPr varScale="1">
        <p:scale>
          <a:sx n="69" d="100"/>
          <a:sy n="69" d="100"/>
        </p:scale>
        <p:origin x="1578"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presProps" Target="presProps.xml" /><Relationship Id="rId3" Type="http://schemas.openxmlformats.org/officeDocument/2006/relationships/slideMaster" Target="slideMasters/slideMaster1.xml" /><Relationship Id="rId21" Type="http://schemas.openxmlformats.org/officeDocument/2006/relationships/tableStyles" Target="tableStyle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5" Type="http://schemas.openxmlformats.org/officeDocument/2006/relationships/slide" Target="slides/slide2.xml" /><Relationship Id="rId15" Type="http://schemas.openxmlformats.org/officeDocument/2006/relationships/slide" Target="slides/slide12.xml" /><Relationship Id="rId10" Type="http://schemas.openxmlformats.org/officeDocument/2006/relationships/slide" Target="slides/slide7.xml" /><Relationship Id="rId19" Type="http://schemas.openxmlformats.org/officeDocument/2006/relationships/viewProps" Target="viewProps.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شكل حر 10">
            <a:extLst>
              <a:ext uri="{FF2B5EF4-FFF2-40B4-BE49-F238E27FC236}">
                <a16:creationId xmlns:a16="http://schemas.microsoft.com/office/drawing/2014/main" id="{5D1F9618-8CF4-45A1-8A7B-AFA39E7D81FC}"/>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5" name="شكل حر 12">
            <a:extLst>
              <a:ext uri="{FF2B5EF4-FFF2-40B4-BE49-F238E27FC236}">
                <a16:creationId xmlns:a16="http://schemas.microsoft.com/office/drawing/2014/main" id="{9DB20232-7C9F-4F06-93C6-D2D05E50CC5A}"/>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9" name="عنوان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a:t>انقر لتحرير نمط العنوان الثانوي الرئيسي</a:t>
            </a:r>
            <a:endParaRPr lang="en-US"/>
          </a:p>
        </p:txBody>
      </p:sp>
      <p:sp>
        <p:nvSpPr>
          <p:cNvPr id="6" name="عنصر نائب للتاريخ 29">
            <a:extLst>
              <a:ext uri="{FF2B5EF4-FFF2-40B4-BE49-F238E27FC236}">
                <a16:creationId xmlns:a16="http://schemas.microsoft.com/office/drawing/2014/main" id="{B458C619-5060-43B1-A597-3D7059E528BF}"/>
              </a:ext>
            </a:extLst>
          </p:cNvPr>
          <p:cNvSpPr>
            <a:spLocks noGrp="1"/>
          </p:cNvSpPr>
          <p:nvPr>
            <p:ph type="dt" sz="half" idx="10"/>
          </p:nvPr>
        </p:nvSpPr>
        <p:spPr/>
        <p:txBody>
          <a:bodyPr/>
          <a:lstStyle>
            <a:lvl1pPr>
              <a:defRPr/>
            </a:lvl1pPr>
          </a:lstStyle>
          <a:p>
            <a:pPr>
              <a:defRPr/>
            </a:pPr>
            <a:fld id="{3990435C-2236-4519-841C-EF86444A6C63}" type="datetimeFigureOut">
              <a:rPr lang="ar-SA"/>
              <a:pPr>
                <a:defRPr/>
              </a:pPr>
              <a:t>13/09/1442</a:t>
            </a:fld>
            <a:endParaRPr lang="ar-SA"/>
          </a:p>
        </p:txBody>
      </p:sp>
      <p:sp>
        <p:nvSpPr>
          <p:cNvPr id="7" name="عنصر نائب للتذييل 18">
            <a:extLst>
              <a:ext uri="{FF2B5EF4-FFF2-40B4-BE49-F238E27FC236}">
                <a16:creationId xmlns:a16="http://schemas.microsoft.com/office/drawing/2014/main" id="{27B4C59B-63C5-4965-9F49-9AB2A0A710A5}"/>
              </a:ext>
            </a:extLst>
          </p:cNvPr>
          <p:cNvSpPr>
            <a:spLocks noGrp="1"/>
          </p:cNvSpPr>
          <p:nvPr>
            <p:ph type="ftr" sz="quarter" idx="11"/>
          </p:nvPr>
        </p:nvSpPr>
        <p:spPr/>
        <p:txBody>
          <a:bodyPr/>
          <a:lstStyle>
            <a:lvl1pPr>
              <a:defRPr/>
            </a:lvl1pPr>
          </a:lstStyle>
          <a:p>
            <a:pPr>
              <a:defRPr/>
            </a:pPr>
            <a:endParaRPr lang="ar-SA"/>
          </a:p>
        </p:txBody>
      </p:sp>
      <p:sp>
        <p:nvSpPr>
          <p:cNvPr id="8" name="عنصر نائب لرقم الشريحة 26">
            <a:extLst>
              <a:ext uri="{FF2B5EF4-FFF2-40B4-BE49-F238E27FC236}">
                <a16:creationId xmlns:a16="http://schemas.microsoft.com/office/drawing/2014/main" id="{5890C793-C2AC-4753-AD34-1C9C5A375B5D}"/>
              </a:ext>
            </a:extLst>
          </p:cNvPr>
          <p:cNvSpPr>
            <a:spLocks noGrp="1"/>
          </p:cNvSpPr>
          <p:nvPr>
            <p:ph type="sldNum" sz="quarter" idx="12"/>
          </p:nvPr>
        </p:nvSpPr>
        <p:spPr/>
        <p:txBody>
          <a:bodyPr/>
          <a:lstStyle>
            <a:lvl1pPr>
              <a:defRPr/>
            </a:lvl1pPr>
          </a:lstStyle>
          <a:p>
            <a:fld id="{71511E1E-671E-4D2A-A0A9-B0C71C7F47DF}" type="slidenum">
              <a:rPr lang="ar-SA" altLang="en-US"/>
              <a:pPr/>
              <a:t>‹#›</a:t>
            </a:fld>
            <a:endParaRPr lang="ar-SA" altLang="en-US"/>
          </a:p>
        </p:txBody>
      </p:sp>
    </p:spTree>
    <p:extLst>
      <p:ext uri="{BB962C8B-B14F-4D97-AF65-F5344CB8AC3E}">
        <p14:creationId xmlns:p14="http://schemas.microsoft.com/office/powerpoint/2010/main" val="24897605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B6E4D08B-5EF9-4CEC-BA3A-31773B7B00CF}"/>
              </a:ext>
            </a:extLst>
          </p:cNvPr>
          <p:cNvSpPr>
            <a:spLocks noGrp="1"/>
          </p:cNvSpPr>
          <p:nvPr>
            <p:ph type="dt" sz="half" idx="10"/>
          </p:nvPr>
        </p:nvSpPr>
        <p:spPr/>
        <p:txBody>
          <a:bodyPr/>
          <a:lstStyle>
            <a:lvl1pPr>
              <a:defRPr/>
            </a:lvl1pPr>
          </a:lstStyle>
          <a:p>
            <a:pPr>
              <a:defRPr/>
            </a:pPr>
            <a:fld id="{CC200838-73A7-4AFA-BAAC-C25607F6CC35}" type="datetimeFigureOut">
              <a:rPr lang="ar-SA"/>
              <a:pPr>
                <a:defRPr/>
              </a:pPr>
              <a:t>13/09/1442</a:t>
            </a:fld>
            <a:endParaRPr lang="ar-SA"/>
          </a:p>
        </p:txBody>
      </p:sp>
      <p:sp>
        <p:nvSpPr>
          <p:cNvPr id="5" name="عنصر نائب للتذييل 21">
            <a:extLst>
              <a:ext uri="{FF2B5EF4-FFF2-40B4-BE49-F238E27FC236}">
                <a16:creationId xmlns:a16="http://schemas.microsoft.com/office/drawing/2014/main" id="{712F5E70-5D23-4939-8DAC-6748AE6BA907}"/>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263580C2-5FA1-4F37-B0E7-8E1A4B4C4554}"/>
              </a:ext>
            </a:extLst>
          </p:cNvPr>
          <p:cNvSpPr>
            <a:spLocks noGrp="1"/>
          </p:cNvSpPr>
          <p:nvPr>
            <p:ph type="sldNum" sz="quarter" idx="12"/>
          </p:nvPr>
        </p:nvSpPr>
        <p:spPr/>
        <p:txBody>
          <a:bodyPr/>
          <a:lstStyle>
            <a:lvl1pPr>
              <a:defRPr/>
            </a:lvl1pPr>
          </a:lstStyle>
          <a:p>
            <a:fld id="{55CFB281-28B5-4652-A2DD-93FA9E37D80B}" type="slidenum">
              <a:rPr lang="ar-SA" altLang="en-US"/>
              <a:pPr/>
              <a:t>‹#›</a:t>
            </a:fld>
            <a:endParaRPr lang="ar-SA" altLang="en-US"/>
          </a:p>
        </p:txBody>
      </p:sp>
    </p:spTree>
    <p:extLst>
      <p:ext uri="{BB962C8B-B14F-4D97-AF65-F5344CB8AC3E}">
        <p14:creationId xmlns:p14="http://schemas.microsoft.com/office/powerpoint/2010/main" val="161681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471EF70C-F9CE-45C0-953C-456F486EC2AD}"/>
              </a:ext>
            </a:extLst>
          </p:cNvPr>
          <p:cNvSpPr>
            <a:spLocks noGrp="1"/>
          </p:cNvSpPr>
          <p:nvPr>
            <p:ph type="dt" sz="half" idx="10"/>
          </p:nvPr>
        </p:nvSpPr>
        <p:spPr/>
        <p:txBody>
          <a:bodyPr/>
          <a:lstStyle>
            <a:lvl1pPr>
              <a:defRPr/>
            </a:lvl1pPr>
          </a:lstStyle>
          <a:p>
            <a:pPr>
              <a:defRPr/>
            </a:pPr>
            <a:fld id="{04835788-9F51-4580-AE38-436DBEB9B0E5}" type="datetimeFigureOut">
              <a:rPr lang="ar-SA"/>
              <a:pPr>
                <a:defRPr/>
              </a:pPr>
              <a:t>13/09/1442</a:t>
            </a:fld>
            <a:endParaRPr lang="ar-SA"/>
          </a:p>
        </p:txBody>
      </p:sp>
      <p:sp>
        <p:nvSpPr>
          <p:cNvPr id="5" name="عنصر نائب للتذييل 21">
            <a:extLst>
              <a:ext uri="{FF2B5EF4-FFF2-40B4-BE49-F238E27FC236}">
                <a16:creationId xmlns:a16="http://schemas.microsoft.com/office/drawing/2014/main" id="{A8FA5322-5D20-4E93-8588-427984422F0B}"/>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D9DE0FAF-CA39-4977-95F3-90BB754568F5}"/>
              </a:ext>
            </a:extLst>
          </p:cNvPr>
          <p:cNvSpPr>
            <a:spLocks noGrp="1"/>
          </p:cNvSpPr>
          <p:nvPr>
            <p:ph type="sldNum" sz="quarter" idx="12"/>
          </p:nvPr>
        </p:nvSpPr>
        <p:spPr/>
        <p:txBody>
          <a:bodyPr/>
          <a:lstStyle>
            <a:lvl1pPr>
              <a:defRPr/>
            </a:lvl1pPr>
          </a:lstStyle>
          <a:p>
            <a:fld id="{9194BC33-57A9-4FF2-BEB8-1D3B7A49B0BB}" type="slidenum">
              <a:rPr lang="ar-SA" altLang="en-US"/>
              <a:pPr/>
              <a:t>‹#›</a:t>
            </a:fld>
            <a:endParaRPr lang="ar-SA" altLang="en-US"/>
          </a:p>
        </p:txBody>
      </p:sp>
    </p:spTree>
    <p:extLst>
      <p:ext uri="{BB962C8B-B14F-4D97-AF65-F5344CB8AC3E}">
        <p14:creationId xmlns:p14="http://schemas.microsoft.com/office/powerpoint/2010/main" val="2198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1F72A782-5E56-4DD7-891C-80461833BC27}"/>
              </a:ext>
            </a:extLst>
          </p:cNvPr>
          <p:cNvSpPr>
            <a:spLocks noGrp="1"/>
          </p:cNvSpPr>
          <p:nvPr>
            <p:ph type="dt" sz="half" idx="10"/>
          </p:nvPr>
        </p:nvSpPr>
        <p:spPr/>
        <p:txBody>
          <a:bodyPr/>
          <a:lstStyle>
            <a:lvl1pPr>
              <a:defRPr/>
            </a:lvl1pPr>
          </a:lstStyle>
          <a:p>
            <a:pPr>
              <a:defRPr/>
            </a:pPr>
            <a:fld id="{6DF77C56-FA10-4F4D-8ABC-86501B7FD34E}" type="datetimeFigureOut">
              <a:rPr lang="ar-SA"/>
              <a:pPr>
                <a:defRPr/>
              </a:pPr>
              <a:t>13/09/1442</a:t>
            </a:fld>
            <a:endParaRPr lang="ar-SA"/>
          </a:p>
        </p:txBody>
      </p:sp>
      <p:sp>
        <p:nvSpPr>
          <p:cNvPr id="5" name="عنصر نائب للتذييل 21">
            <a:extLst>
              <a:ext uri="{FF2B5EF4-FFF2-40B4-BE49-F238E27FC236}">
                <a16:creationId xmlns:a16="http://schemas.microsoft.com/office/drawing/2014/main" id="{DD0CF419-D260-4CA7-9C75-3C8D661873BD}"/>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9A42074B-B823-45C0-8B6E-5B7EAF6FEC6D}"/>
              </a:ext>
            </a:extLst>
          </p:cNvPr>
          <p:cNvSpPr>
            <a:spLocks noGrp="1"/>
          </p:cNvSpPr>
          <p:nvPr>
            <p:ph type="sldNum" sz="quarter" idx="12"/>
          </p:nvPr>
        </p:nvSpPr>
        <p:spPr/>
        <p:txBody>
          <a:bodyPr/>
          <a:lstStyle>
            <a:lvl1pPr>
              <a:defRPr/>
            </a:lvl1pPr>
          </a:lstStyle>
          <a:p>
            <a:fld id="{798B8029-CA4B-4568-803C-C08D046E09C4}" type="slidenum">
              <a:rPr lang="ar-SA" altLang="en-US"/>
              <a:pPr/>
              <a:t>‹#›</a:t>
            </a:fld>
            <a:endParaRPr lang="ar-SA" altLang="en-US"/>
          </a:p>
        </p:txBody>
      </p:sp>
    </p:spTree>
    <p:extLst>
      <p:ext uri="{BB962C8B-B14F-4D97-AF65-F5344CB8AC3E}">
        <p14:creationId xmlns:p14="http://schemas.microsoft.com/office/powerpoint/2010/main" val="128313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4" name="شكل حر 10">
            <a:extLst>
              <a:ext uri="{FF2B5EF4-FFF2-40B4-BE49-F238E27FC236}">
                <a16:creationId xmlns:a16="http://schemas.microsoft.com/office/drawing/2014/main" id="{9080B096-503F-4CCA-95BC-3BBD38E2FDD3}"/>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5" name="شكل حر 12">
            <a:extLst>
              <a:ext uri="{FF2B5EF4-FFF2-40B4-BE49-F238E27FC236}">
                <a16:creationId xmlns:a16="http://schemas.microsoft.com/office/drawing/2014/main" id="{AF82ABCD-59F7-4D0F-9B8C-E67BC940C592}"/>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a:t>انقر لتحرير أنماط النص الرئيسي</a:t>
            </a:r>
          </a:p>
        </p:txBody>
      </p:sp>
      <p:sp>
        <p:nvSpPr>
          <p:cNvPr id="6" name="عنصر نائب للتاريخ 3">
            <a:extLst>
              <a:ext uri="{FF2B5EF4-FFF2-40B4-BE49-F238E27FC236}">
                <a16:creationId xmlns:a16="http://schemas.microsoft.com/office/drawing/2014/main" id="{7AD57926-08C9-4122-97A1-594BD94E84AA}"/>
              </a:ext>
            </a:extLst>
          </p:cNvPr>
          <p:cNvSpPr>
            <a:spLocks noGrp="1"/>
          </p:cNvSpPr>
          <p:nvPr>
            <p:ph type="dt" sz="half" idx="10"/>
          </p:nvPr>
        </p:nvSpPr>
        <p:spPr/>
        <p:txBody>
          <a:bodyPr/>
          <a:lstStyle>
            <a:lvl1pPr>
              <a:defRPr/>
            </a:lvl1pPr>
          </a:lstStyle>
          <a:p>
            <a:pPr>
              <a:defRPr/>
            </a:pPr>
            <a:fld id="{7F333EE5-1EA9-4ABD-A438-E50EFCB169FD}" type="datetimeFigureOut">
              <a:rPr lang="ar-SA"/>
              <a:pPr>
                <a:defRPr/>
              </a:pPr>
              <a:t>13/09/1442</a:t>
            </a:fld>
            <a:endParaRPr lang="ar-SA"/>
          </a:p>
        </p:txBody>
      </p:sp>
      <p:sp>
        <p:nvSpPr>
          <p:cNvPr id="7" name="عنصر نائب للتذييل 4">
            <a:extLst>
              <a:ext uri="{FF2B5EF4-FFF2-40B4-BE49-F238E27FC236}">
                <a16:creationId xmlns:a16="http://schemas.microsoft.com/office/drawing/2014/main" id="{E48808DD-3843-4630-BF0E-1E918F76001A}"/>
              </a:ext>
            </a:extLst>
          </p:cNvPr>
          <p:cNvSpPr>
            <a:spLocks noGrp="1"/>
          </p:cNvSpPr>
          <p:nvPr>
            <p:ph type="ftr" sz="quarter" idx="11"/>
          </p:nvPr>
        </p:nvSpPr>
        <p:spPr/>
        <p:txBody>
          <a:bodyPr/>
          <a:lstStyle>
            <a:lvl1pPr>
              <a:defRPr/>
            </a:lvl1pPr>
          </a:lstStyle>
          <a:p>
            <a:pPr>
              <a:defRPr/>
            </a:pPr>
            <a:endParaRPr lang="ar-SA"/>
          </a:p>
        </p:txBody>
      </p:sp>
      <p:sp>
        <p:nvSpPr>
          <p:cNvPr id="8" name="عنصر نائب لرقم الشريحة 5">
            <a:extLst>
              <a:ext uri="{FF2B5EF4-FFF2-40B4-BE49-F238E27FC236}">
                <a16:creationId xmlns:a16="http://schemas.microsoft.com/office/drawing/2014/main" id="{290676F0-F69B-4536-BD84-6EF1432C6B3B}"/>
              </a:ext>
            </a:extLst>
          </p:cNvPr>
          <p:cNvSpPr>
            <a:spLocks noGrp="1"/>
          </p:cNvSpPr>
          <p:nvPr>
            <p:ph type="sldNum" sz="quarter" idx="12"/>
          </p:nvPr>
        </p:nvSpPr>
        <p:spPr/>
        <p:txBody>
          <a:bodyPr/>
          <a:lstStyle>
            <a:lvl1pPr>
              <a:defRPr/>
            </a:lvl1pPr>
          </a:lstStyle>
          <a:p>
            <a:fld id="{04AC204B-DC43-428A-97E2-C5BF20B8C442}" type="slidenum">
              <a:rPr lang="ar-SA" altLang="en-US"/>
              <a:pPr/>
              <a:t>‹#›</a:t>
            </a:fld>
            <a:endParaRPr lang="ar-SA" altLang="en-US"/>
          </a:p>
        </p:txBody>
      </p:sp>
    </p:spTree>
    <p:extLst>
      <p:ext uri="{BB962C8B-B14F-4D97-AF65-F5344CB8AC3E}">
        <p14:creationId xmlns:p14="http://schemas.microsoft.com/office/powerpoint/2010/main" val="20037524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a:extLst>
              <a:ext uri="{FF2B5EF4-FFF2-40B4-BE49-F238E27FC236}">
                <a16:creationId xmlns:a16="http://schemas.microsoft.com/office/drawing/2014/main" id="{69CAB85D-A34C-4427-8FB0-11717B0B781F}"/>
              </a:ext>
            </a:extLst>
          </p:cNvPr>
          <p:cNvSpPr>
            <a:spLocks noGrp="1"/>
          </p:cNvSpPr>
          <p:nvPr>
            <p:ph type="dt" sz="half" idx="10"/>
          </p:nvPr>
        </p:nvSpPr>
        <p:spPr/>
        <p:txBody>
          <a:bodyPr/>
          <a:lstStyle>
            <a:lvl1pPr>
              <a:defRPr/>
            </a:lvl1pPr>
          </a:lstStyle>
          <a:p>
            <a:pPr>
              <a:defRPr/>
            </a:pPr>
            <a:fld id="{558E5179-2710-4601-AE81-C0F20C73E70A}" type="datetimeFigureOut">
              <a:rPr lang="ar-SA"/>
              <a:pPr>
                <a:defRPr/>
              </a:pPr>
              <a:t>13/09/1442</a:t>
            </a:fld>
            <a:endParaRPr lang="ar-SA"/>
          </a:p>
        </p:txBody>
      </p:sp>
      <p:sp>
        <p:nvSpPr>
          <p:cNvPr id="6" name="عنصر نائب للتذييل 21">
            <a:extLst>
              <a:ext uri="{FF2B5EF4-FFF2-40B4-BE49-F238E27FC236}">
                <a16:creationId xmlns:a16="http://schemas.microsoft.com/office/drawing/2014/main" id="{9A0C8F92-1FE8-49B4-BACA-5A1C2C78884F}"/>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F906BB13-A4B5-4CA1-A744-A3F1897F42B0}"/>
              </a:ext>
            </a:extLst>
          </p:cNvPr>
          <p:cNvSpPr>
            <a:spLocks noGrp="1"/>
          </p:cNvSpPr>
          <p:nvPr>
            <p:ph type="sldNum" sz="quarter" idx="12"/>
          </p:nvPr>
        </p:nvSpPr>
        <p:spPr/>
        <p:txBody>
          <a:bodyPr/>
          <a:lstStyle>
            <a:lvl1pPr>
              <a:defRPr/>
            </a:lvl1pPr>
          </a:lstStyle>
          <a:p>
            <a:fld id="{2203EC7C-309D-4EDA-B811-27A466FC38BD}" type="slidenum">
              <a:rPr lang="ar-SA" altLang="en-US"/>
              <a:pPr/>
              <a:t>‹#›</a:t>
            </a:fld>
            <a:endParaRPr lang="ar-SA" altLang="en-US"/>
          </a:p>
        </p:txBody>
      </p:sp>
    </p:spTree>
    <p:extLst>
      <p:ext uri="{BB962C8B-B14F-4D97-AF65-F5344CB8AC3E}">
        <p14:creationId xmlns:p14="http://schemas.microsoft.com/office/powerpoint/2010/main" val="102114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9">
            <a:extLst>
              <a:ext uri="{FF2B5EF4-FFF2-40B4-BE49-F238E27FC236}">
                <a16:creationId xmlns:a16="http://schemas.microsoft.com/office/drawing/2014/main" id="{7954DD76-816A-44AF-8857-7D392FA2CAF8}"/>
              </a:ext>
            </a:extLst>
          </p:cNvPr>
          <p:cNvSpPr>
            <a:spLocks noGrp="1"/>
          </p:cNvSpPr>
          <p:nvPr>
            <p:ph type="dt" sz="half" idx="10"/>
          </p:nvPr>
        </p:nvSpPr>
        <p:spPr/>
        <p:txBody>
          <a:bodyPr/>
          <a:lstStyle>
            <a:lvl1pPr>
              <a:defRPr/>
            </a:lvl1pPr>
          </a:lstStyle>
          <a:p>
            <a:pPr>
              <a:defRPr/>
            </a:pPr>
            <a:fld id="{08210C54-CDF2-46E8-8732-547B99DBA21E}" type="datetimeFigureOut">
              <a:rPr lang="ar-SA"/>
              <a:pPr>
                <a:defRPr/>
              </a:pPr>
              <a:t>13/09/1442</a:t>
            </a:fld>
            <a:endParaRPr lang="ar-SA"/>
          </a:p>
        </p:txBody>
      </p:sp>
      <p:sp>
        <p:nvSpPr>
          <p:cNvPr id="8" name="عنصر نائب للتذييل 21">
            <a:extLst>
              <a:ext uri="{FF2B5EF4-FFF2-40B4-BE49-F238E27FC236}">
                <a16:creationId xmlns:a16="http://schemas.microsoft.com/office/drawing/2014/main" id="{7E4CCB05-A289-4272-A6BD-223891B5FED7}"/>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17">
            <a:extLst>
              <a:ext uri="{FF2B5EF4-FFF2-40B4-BE49-F238E27FC236}">
                <a16:creationId xmlns:a16="http://schemas.microsoft.com/office/drawing/2014/main" id="{B63E8D72-86AC-4F9B-958A-0BBF0FC125E9}"/>
              </a:ext>
            </a:extLst>
          </p:cNvPr>
          <p:cNvSpPr>
            <a:spLocks noGrp="1"/>
          </p:cNvSpPr>
          <p:nvPr>
            <p:ph type="sldNum" sz="quarter" idx="12"/>
          </p:nvPr>
        </p:nvSpPr>
        <p:spPr/>
        <p:txBody>
          <a:bodyPr/>
          <a:lstStyle>
            <a:lvl1pPr>
              <a:defRPr/>
            </a:lvl1pPr>
          </a:lstStyle>
          <a:p>
            <a:fld id="{907FA473-05D2-4651-96B1-2399021C5893}" type="slidenum">
              <a:rPr lang="ar-SA" altLang="en-US"/>
              <a:pPr/>
              <a:t>‹#›</a:t>
            </a:fld>
            <a:endParaRPr lang="ar-SA" altLang="en-US"/>
          </a:p>
        </p:txBody>
      </p:sp>
    </p:spTree>
    <p:extLst>
      <p:ext uri="{BB962C8B-B14F-4D97-AF65-F5344CB8AC3E}">
        <p14:creationId xmlns:p14="http://schemas.microsoft.com/office/powerpoint/2010/main" val="265541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lstStyle>
            <a:lvl1pPr algn="l">
              <a:defRPr sz="4600"/>
            </a:lvl1pPr>
          </a:lstStyle>
          <a:p>
            <a:r>
              <a:rPr lang="ar-SA"/>
              <a:t>انقر لتحرير نمط العنوان الرئيسي</a:t>
            </a:r>
            <a:endParaRPr lang="en-US"/>
          </a:p>
        </p:txBody>
      </p:sp>
      <p:sp>
        <p:nvSpPr>
          <p:cNvPr id="3" name="عنصر نائب للتاريخ 9">
            <a:extLst>
              <a:ext uri="{FF2B5EF4-FFF2-40B4-BE49-F238E27FC236}">
                <a16:creationId xmlns:a16="http://schemas.microsoft.com/office/drawing/2014/main" id="{6979DBD1-AFAC-43FD-969C-349976B186D6}"/>
              </a:ext>
            </a:extLst>
          </p:cNvPr>
          <p:cNvSpPr>
            <a:spLocks noGrp="1"/>
          </p:cNvSpPr>
          <p:nvPr>
            <p:ph type="dt" sz="half" idx="10"/>
          </p:nvPr>
        </p:nvSpPr>
        <p:spPr/>
        <p:txBody>
          <a:bodyPr/>
          <a:lstStyle>
            <a:lvl1pPr>
              <a:defRPr/>
            </a:lvl1pPr>
          </a:lstStyle>
          <a:p>
            <a:pPr>
              <a:defRPr/>
            </a:pPr>
            <a:fld id="{482B62B8-447E-499C-A75E-5122149FF2E8}" type="datetimeFigureOut">
              <a:rPr lang="ar-SA"/>
              <a:pPr>
                <a:defRPr/>
              </a:pPr>
              <a:t>13/09/1442</a:t>
            </a:fld>
            <a:endParaRPr lang="ar-SA"/>
          </a:p>
        </p:txBody>
      </p:sp>
      <p:sp>
        <p:nvSpPr>
          <p:cNvPr id="4" name="عنصر نائب للتذييل 21">
            <a:extLst>
              <a:ext uri="{FF2B5EF4-FFF2-40B4-BE49-F238E27FC236}">
                <a16:creationId xmlns:a16="http://schemas.microsoft.com/office/drawing/2014/main" id="{8B329E31-E633-4AEB-AFFC-EAE10AE28E31}"/>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17">
            <a:extLst>
              <a:ext uri="{FF2B5EF4-FFF2-40B4-BE49-F238E27FC236}">
                <a16:creationId xmlns:a16="http://schemas.microsoft.com/office/drawing/2014/main" id="{E281B6E7-E292-4D5C-B140-69F9B7446824}"/>
              </a:ext>
            </a:extLst>
          </p:cNvPr>
          <p:cNvSpPr>
            <a:spLocks noGrp="1"/>
          </p:cNvSpPr>
          <p:nvPr>
            <p:ph type="sldNum" sz="quarter" idx="12"/>
          </p:nvPr>
        </p:nvSpPr>
        <p:spPr/>
        <p:txBody>
          <a:bodyPr/>
          <a:lstStyle>
            <a:lvl1pPr>
              <a:defRPr/>
            </a:lvl1pPr>
          </a:lstStyle>
          <a:p>
            <a:fld id="{04A03F9E-DA05-4D66-9EDF-35B468F136FD}" type="slidenum">
              <a:rPr lang="ar-SA" altLang="en-US"/>
              <a:pPr/>
              <a:t>‹#›</a:t>
            </a:fld>
            <a:endParaRPr lang="ar-SA" altLang="en-US"/>
          </a:p>
        </p:txBody>
      </p:sp>
    </p:spTree>
    <p:extLst>
      <p:ext uri="{BB962C8B-B14F-4D97-AF65-F5344CB8AC3E}">
        <p14:creationId xmlns:p14="http://schemas.microsoft.com/office/powerpoint/2010/main" val="374463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9">
            <a:extLst>
              <a:ext uri="{FF2B5EF4-FFF2-40B4-BE49-F238E27FC236}">
                <a16:creationId xmlns:a16="http://schemas.microsoft.com/office/drawing/2014/main" id="{D93BC0BC-9BF1-4346-90FE-98224A9A72E2}"/>
              </a:ext>
            </a:extLst>
          </p:cNvPr>
          <p:cNvSpPr>
            <a:spLocks noGrp="1"/>
          </p:cNvSpPr>
          <p:nvPr>
            <p:ph type="dt" sz="half" idx="10"/>
          </p:nvPr>
        </p:nvSpPr>
        <p:spPr/>
        <p:txBody>
          <a:bodyPr/>
          <a:lstStyle>
            <a:lvl1pPr>
              <a:defRPr/>
            </a:lvl1pPr>
          </a:lstStyle>
          <a:p>
            <a:pPr>
              <a:defRPr/>
            </a:pPr>
            <a:fld id="{8BC829E2-6E27-441A-8FBE-0B98418543E5}" type="datetimeFigureOut">
              <a:rPr lang="ar-SA"/>
              <a:pPr>
                <a:defRPr/>
              </a:pPr>
              <a:t>13/09/1442</a:t>
            </a:fld>
            <a:endParaRPr lang="ar-SA"/>
          </a:p>
        </p:txBody>
      </p:sp>
      <p:sp>
        <p:nvSpPr>
          <p:cNvPr id="3" name="عنصر نائب للتذييل 21">
            <a:extLst>
              <a:ext uri="{FF2B5EF4-FFF2-40B4-BE49-F238E27FC236}">
                <a16:creationId xmlns:a16="http://schemas.microsoft.com/office/drawing/2014/main" id="{1554A732-E563-4537-BB27-8E7CADBE3DF9}"/>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17">
            <a:extLst>
              <a:ext uri="{FF2B5EF4-FFF2-40B4-BE49-F238E27FC236}">
                <a16:creationId xmlns:a16="http://schemas.microsoft.com/office/drawing/2014/main" id="{32C4D686-6D66-44C6-BA53-C9943D326DE8}"/>
              </a:ext>
            </a:extLst>
          </p:cNvPr>
          <p:cNvSpPr>
            <a:spLocks noGrp="1"/>
          </p:cNvSpPr>
          <p:nvPr>
            <p:ph type="sldNum" sz="quarter" idx="12"/>
          </p:nvPr>
        </p:nvSpPr>
        <p:spPr/>
        <p:txBody>
          <a:bodyPr/>
          <a:lstStyle>
            <a:lvl1pPr>
              <a:defRPr/>
            </a:lvl1pPr>
          </a:lstStyle>
          <a:p>
            <a:fld id="{31EB8B6E-ACED-4EAC-94F5-7327B53D42B0}" type="slidenum">
              <a:rPr lang="ar-SA" altLang="en-US"/>
              <a:pPr/>
              <a:t>‹#›</a:t>
            </a:fld>
            <a:endParaRPr lang="ar-SA" altLang="en-US"/>
          </a:p>
        </p:txBody>
      </p:sp>
    </p:spTree>
    <p:extLst>
      <p:ext uri="{BB962C8B-B14F-4D97-AF65-F5344CB8AC3E}">
        <p14:creationId xmlns:p14="http://schemas.microsoft.com/office/powerpoint/2010/main" val="884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ar-SA"/>
              <a:t>انقر لتحرير نمط العنوان الرئيسي</a:t>
            </a:r>
            <a:endParaRPr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ar-SA"/>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199EF51D-56A0-46E4-A65F-70F614E3B7ED}"/>
              </a:ext>
            </a:extLst>
          </p:cNvPr>
          <p:cNvSpPr>
            <a:spLocks noGrp="1"/>
          </p:cNvSpPr>
          <p:nvPr>
            <p:ph type="dt" sz="half" idx="10"/>
          </p:nvPr>
        </p:nvSpPr>
        <p:spPr/>
        <p:txBody>
          <a:bodyPr/>
          <a:lstStyle>
            <a:lvl1pPr>
              <a:defRPr/>
            </a:lvl1pPr>
          </a:lstStyle>
          <a:p>
            <a:pPr>
              <a:defRPr/>
            </a:pPr>
            <a:fld id="{3E1C8F0E-BF3E-4305-BA03-9A2E11D9A796}" type="datetimeFigureOut">
              <a:rPr lang="ar-SA"/>
              <a:pPr>
                <a:defRPr/>
              </a:pPr>
              <a:t>13/09/1442</a:t>
            </a:fld>
            <a:endParaRPr lang="ar-SA"/>
          </a:p>
        </p:txBody>
      </p:sp>
      <p:sp>
        <p:nvSpPr>
          <p:cNvPr id="6" name="عنصر نائب للتذييل 5">
            <a:extLst>
              <a:ext uri="{FF2B5EF4-FFF2-40B4-BE49-F238E27FC236}">
                <a16:creationId xmlns:a16="http://schemas.microsoft.com/office/drawing/2014/main" id="{E40513E4-506E-4AFE-AE43-B7A670D9BC30}"/>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6">
            <a:extLst>
              <a:ext uri="{FF2B5EF4-FFF2-40B4-BE49-F238E27FC236}">
                <a16:creationId xmlns:a16="http://schemas.microsoft.com/office/drawing/2014/main" id="{08F03A71-F0E9-4442-B125-58E9DED78901}"/>
              </a:ext>
            </a:extLst>
          </p:cNvPr>
          <p:cNvSpPr>
            <a:spLocks noGrp="1"/>
          </p:cNvSpPr>
          <p:nvPr>
            <p:ph type="sldNum" sz="quarter" idx="12"/>
          </p:nvPr>
        </p:nvSpPr>
        <p:spPr>
          <a:xfrm>
            <a:off x="8156575" y="6421438"/>
            <a:ext cx="762000" cy="365125"/>
          </a:xfrm>
        </p:spPr>
        <p:txBody>
          <a:bodyPr/>
          <a:lstStyle>
            <a:lvl1pPr>
              <a:defRPr/>
            </a:lvl1pPr>
          </a:lstStyle>
          <a:p>
            <a:fld id="{54F0EAA9-3464-412B-BF6C-472C0BACFDB9}" type="slidenum">
              <a:rPr lang="ar-SA" altLang="en-US"/>
              <a:pPr/>
              <a:t>‹#›</a:t>
            </a:fld>
            <a:endParaRPr lang="ar-SA" altLang="en-US"/>
          </a:p>
        </p:txBody>
      </p:sp>
    </p:spTree>
    <p:extLst>
      <p:ext uri="{BB962C8B-B14F-4D97-AF65-F5344CB8AC3E}">
        <p14:creationId xmlns:p14="http://schemas.microsoft.com/office/powerpoint/2010/main" val="323952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ar-SA" noProof="0"/>
              <a:t>انقر فوق الرمز لإضافة صورة</a:t>
            </a:r>
            <a:endParaRPr lang="en-US" noProof="0"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ar-SA"/>
              <a:t>انقر لتحرير أنماط النص الرئيسي</a:t>
            </a:r>
          </a:p>
        </p:txBody>
      </p:sp>
      <p:sp>
        <p:nvSpPr>
          <p:cNvPr id="5" name="عنصر نائب للتاريخ 9">
            <a:extLst>
              <a:ext uri="{FF2B5EF4-FFF2-40B4-BE49-F238E27FC236}">
                <a16:creationId xmlns:a16="http://schemas.microsoft.com/office/drawing/2014/main" id="{B6EAF982-46FD-4835-A1B9-F4BEE26E440F}"/>
              </a:ext>
            </a:extLst>
          </p:cNvPr>
          <p:cNvSpPr>
            <a:spLocks noGrp="1"/>
          </p:cNvSpPr>
          <p:nvPr>
            <p:ph type="dt" sz="half" idx="10"/>
          </p:nvPr>
        </p:nvSpPr>
        <p:spPr/>
        <p:txBody>
          <a:bodyPr/>
          <a:lstStyle>
            <a:lvl1pPr>
              <a:defRPr/>
            </a:lvl1pPr>
          </a:lstStyle>
          <a:p>
            <a:pPr>
              <a:defRPr/>
            </a:pPr>
            <a:fld id="{9998B7A9-D6A3-486A-8AB1-65D2B49FBD0B}" type="datetimeFigureOut">
              <a:rPr lang="ar-SA"/>
              <a:pPr>
                <a:defRPr/>
              </a:pPr>
              <a:t>13/09/1442</a:t>
            </a:fld>
            <a:endParaRPr lang="ar-SA"/>
          </a:p>
        </p:txBody>
      </p:sp>
      <p:sp>
        <p:nvSpPr>
          <p:cNvPr id="6" name="عنصر نائب للتذييل 21">
            <a:extLst>
              <a:ext uri="{FF2B5EF4-FFF2-40B4-BE49-F238E27FC236}">
                <a16:creationId xmlns:a16="http://schemas.microsoft.com/office/drawing/2014/main" id="{15186B7E-86C3-4C96-B94D-40703A3EB4F5}"/>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6BDDCE1B-1AA6-4952-8454-E124E7D5AFAD}"/>
              </a:ext>
            </a:extLst>
          </p:cNvPr>
          <p:cNvSpPr>
            <a:spLocks noGrp="1"/>
          </p:cNvSpPr>
          <p:nvPr>
            <p:ph type="sldNum" sz="quarter" idx="12"/>
          </p:nvPr>
        </p:nvSpPr>
        <p:spPr/>
        <p:txBody>
          <a:bodyPr/>
          <a:lstStyle>
            <a:lvl1pPr>
              <a:defRPr/>
            </a:lvl1pPr>
          </a:lstStyle>
          <a:p>
            <a:fld id="{932B5A72-562C-4988-BEAB-F77FF082B23D}" type="slidenum">
              <a:rPr lang="ar-SA" altLang="en-US"/>
              <a:pPr/>
              <a:t>‹#›</a:t>
            </a:fld>
            <a:endParaRPr lang="ar-SA" altLang="en-US"/>
          </a:p>
        </p:txBody>
      </p:sp>
    </p:spTree>
    <p:extLst>
      <p:ext uri="{BB962C8B-B14F-4D97-AF65-F5344CB8AC3E}">
        <p14:creationId xmlns:p14="http://schemas.microsoft.com/office/powerpoint/2010/main" val="43894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 name="شكل حر 11">
            <a:extLst>
              <a:ext uri="{FF2B5EF4-FFF2-40B4-BE49-F238E27FC236}">
                <a16:creationId xmlns:a16="http://schemas.microsoft.com/office/drawing/2014/main" id="{2444D561-6930-49ED-B5E2-EDFD8B66B4DA}"/>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6" name="شكل حر 15">
            <a:extLst>
              <a:ext uri="{FF2B5EF4-FFF2-40B4-BE49-F238E27FC236}">
                <a16:creationId xmlns:a16="http://schemas.microsoft.com/office/drawing/2014/main" id="{C67A52FE-9BE9-40F8-9D1C-7BBAAA1743D1}"/>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028" name="عنصر نائب للعنوان 8">
            <a:extLst>
              <a:ext uri="{FF2B5EF4-FFF2-40B4-BE49-F238E27FC236}">
                <a16:creationId xmlns:a16="http://schemas.microsoft.com/office/drawing/2014/main" id="{A3E9EDEA-614E-44F2-BC0F-F118730D0534}"/>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ar-SA" altLang="en-US"/>
              <a:t>انقر لتحرير نمط العنوان الرئيسي</a:t>
            </a:r>
          </a:p>
        </p:txBody>
      </p:sp>
      <p:sp>
        <p:nvSpPr>
          <p:cNvPr id="1029" name="عنصر نائب للنص 29">
            <a:extLst>
              <a:ext uri="{FF2B5EF4-FFF2-40B4-BE49-F238E27FC236}">
                <a16:creationId xmlns:a16="http://schemas.microsoft.com/office/drawing/2014/main" id="{7ACD0394-37F7-4199-A33F-7F9F2DCFEE98}"/>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10" name="عنصر نائب للتاريخ 9">
            <a:extLst>
              <a:ext uri="{FF2B5EF4-FFF2-40B4-BE49-F238E27FC236}">
                <a16:creationId xmlns:a16="http://schemas.microsoft.com/office/drawing/2014/main" id="{10A05984-0657-45C4-9BC7-8AAB569F5BF5}"/>
              </a:ext>
            </a:extLst>
          </p:cNvPr>
          <p:cNvSpPr>
            <a:spLocks noGrp="1"/>
          </p:cNvSpPr>
          <p:nvPr>
            <p:ph type="dt" sz="half" idx="2"/>
          </p:nvPr>
        </p:nvSpPr>
        <p:spPr>
          <a:xfrm>
            <a:off x="457200" y="6421438"/>
            <a:ext cx="2133600" cy="365125"/>
          </a:xfrm>
          <a:prstGeom prst="rect">
            <a:avLst/>
          </a:prstGeom>
        </p:spPr>
        <p:txBody>
          <a:bodyPr vert="horz" bIns="0" anchor="b"/>
          <a:lstStyle>
            <a:lvl1pPr algn="l"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4100FF38-6E79-40FD-A018-3660547998E5}" type="datetimeFigureOut">
              <a:rPr lang="ar-SA"/>
              <a:pPr>
                <a:defRPr/>
              </a:pPr>
              <a:t>13/09/1442</a:t>
            </a:fld>
            <a:endParaRPr lang="ar-SA"/>
          </a:p>
        </p:txBody>
      </p:sp>
      <p:sp>
        <p:nvSpPr>
          <p:cNvPr id="22" name="عنصر نائب للتذييل 21">
            <a:extLst>
              <a:ext uri="{FF2B5EF4-FFF2-40B4-BE49-F238E27FC236}">
                <a16:creationId xmlns:a16="http://schemas.microsoft.com/office/drawing/2014/main" id="{6790E780-2186-4071-A45B-704B70C1736D}"/>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ar-SA"/>
          </a:p>
        </p:txBody>
      </p:sp>
      <p:sp>
        <p:nvSpPr>
          <p:cNvPr id="18" name="عنصر نائب لرقم الشريحة 17">
            <a:extLst>
              <a:ext uri="{FF2B5EF4-FFF2-40B4-BE49-F238E27FC236}">
                <a16:creationId xmlns:a16="http://schemas.microsoft.com/office/drawing/2014/main" id="{B590A2E2-0CCF-4347-BA83-6872AB0918AF}"/>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rtl="1" eaLnBrk="1" hangingPunct="1">
              <a:defRPr sz="1000">
                <a:solidFill>
                  <a:srgbClr val="9B9A98"/>
                </a:solidFill>
                <a:cs typeface="Tahoma" panose="020B0604030504040204" pitchFamily="34" charset="0"/>
              </a:defRPr>
            </a:lvl1pPr>
          </a:lstStyle>
          <a:p>
            <a:fld id="{8D4F3EDC-28C2-43AB-B122-CCDEB0EAE77C}" type="slidenum">
              <a:rPr lang="ar-SA" altLang="en-US"/>
              <a:pPr/>
              <a:t>‹#›</a:t>
            </a:fld>
            <a:endParaRPr lang="ar-SA" altLang="en-US"/>
          </a:p>
        </p:txBody>
      </p:sp>
    </p:spTree>
  </p:cSld>
  <p:clrMap bg1="dk1" tx1="lt1" bg2="dk2" tx2="lt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l" rtl="1" eaLnBrk="0" fontAlgn="base" hangingPunct="0">
        <a:spcBef>
          <a:spcPct val="0"/>
        </a:spcBef>
        <a:spcAft>
          <a:spcPct val="0"/>
        </a:spcAft>
        <a:defRPr sz="4600" kern="1200">
          <a:solidFill>
            <a:schemeClr val="tx1"/>
          </a:solidFill>
          <a:latin typeface="+mj-lt"/>
          <a:ea typeface="+mj-ea"/>
          <a:cs typeface="+mj-cs"/>
        </a:defRPr>
      </a:lvl1pPr>
      <a:lvl2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2pPr>
      <a:lvl3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3pPr>
      <a:lvl4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4pPr>
      <a:lvl5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5pPr>
      <a:lvl6pPr marL="4572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6pPr>
      <a:lvl7pPr marL="9144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7pPr>
      <a:lvl8pPr marL="13716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8pPr>
      <a:lvl9pPr marL="18288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9pPr>
    </p:titleStyle>
    <p:bodyStyle>
      <a:lvl1pPr marL="419100" indent="-382588" algn="r" rtl="1"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r" rtl="1"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r" rtl="1"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r" rtl="1"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r" rtl="1"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9CC103F-3AB9-4DB3-AE6B-E4D04EAB454F}"/>
              </a:ext>
            </a:extLst>
          </p:cNvPr>
          <p:cNvSpPr>
            <a:spLocks noGrp="1"/>
          </p:cNvSpPr>
          <p:nvPr>
            <p:ph type="ctrTitle"/>
          </p:nvPr>
        </p:nvSpPr>
        <p:spPr>
          <a:xfrm>
            <a:off x="467544" y="1628800"/>
            <a:ext cx="7992888" cy="2301240"/>
          </a:xfrm>
        </p:spPr>
        <p:txBody>
          <a:bodyPr>
            <a:normAutofit/>
          </a:bodyPr>
          <a:lstStyle/>
          <a:p>
            <a:pPr algn="ctr" rtl="0" eaLnBrk="1" fontAlgn="auto" hangingPunct="1">
              <a:spcAft>
                <a:spcPts val="0"/>
              </a:spcAft>
              <a:defRPr/>
            </a:pPr>
            <a:r>
              <a:rPr>
                <a:solidFill>
                  <a:srgbClr val="002060"/>
                </a:solidFill>
              </a:rPr>
              <a:t> </a:t>
            </a:r>
            <a:r>
              <a:rPr sz="3200">
                <a:solidFill>
                  <a:srgbClr val="002060"/>
                </a:solidFill>
              </a:rPr>
              <a:t> 2.	Anterior pituitary hormones .</a:t>
            </a:r>
            <a:endParaRPr lang="ar-SA" sz="3200">
              <a:solidFill>
                <a:srgbClr val="002060"/>
              </a:solidFill>
            </a:endParaRPr>
          </a:p>
        </p:txBody>
      </p:sp>
      <p:sp>
        <p:nvSpPr>
          <p:cNvPr id="3" name="عنوان فرعي 2">
            <a:extLst>
              <a:ext uri="{FF2B5EF4-FFF2-40B4-BE49-F238E27FC236}">
                <a16:creationId xmlns:a16="http://schemas.microsoft.com/office/drawing/2014/main" id="{FBB0B5C4-4DE0-4315-9420-36E637E88CCE}"/>
              </a:ext>
            </a:extLst>
          </p:cNvPr>
          <p:cNvSpPr>
            <a:spLocks noGrp="1"/>
          </p:cNvSpPr>
          <p:nvPr>
            <p:ph type="subTitle" idx="1"/>
          </p:nvPr>
        </p:nvSpPr>
        <p:spPr>
          <a:xfrm>
            <a:off x="1042988" y="5876925"/>
            <a:ext cx="6400800" cy="841375"/>
          </a:xfrm>
        </p:spPr>
        <p:txBody>
          <a:bodyPr/>
          <a:lstStyle/>
          <a:p>
            <a:pPr algn="ctr" rtl="0" eaLnBrk="1" hangingPunct="1">
              <a:lnSpc>
                <a:spcPct val="70000"/>
              </a:lnSpc>
              <a:defRPr/>
            </a:pPr>
            <a:endParaRPr lang="ar-EG" altLang="en-US" sz="1400" b="1">
              <a:solidFill>
                <a:srgbClr val="002060"/>
              </a:solidFill>
              <a:effectLst>
                <a:outerShdw blurRad="38100" dist="38100" dir="2700000" algn="tl">
                  <a:srgbClr val="FFFFFF"/>
                </a:outerShdw>
              </a:effectLst>
            </a:endParaRPr>
          </a:p>
          <a:p>
            <a:pPr algn="ctr" rtl="0" eaLnBrk="1" hangingPunct="1">
              <a:lnSpc>
                <a:spcPct val="70000"/>
              </a:lnSpc>
              <a:defRPr/>
            </a:pPr>
            <a:r>
              <a:rPr lang="en-US" altLang="en-US" sz="1600" b="1">
                <a:solidFill>
                  <a:srgbClr val="002060"/>
                </a:solidFill>
                <a:cs typeface="Tahoma" panose="020B0604030504040204" pitchFamily="34" charset="0"/>
              </a:rPr>
              <a:t>Prof. Sherif W. Mansour</a:t>
            </a:r>
          </a:p>
          <a:p>
            <a:pPr algn="ctr" rtl="0" eaLnBrk="1" hangingPunct="1">
              <a:lnSpc>
                <a:spcPct val="70000"/>
              </a:lnSpc>
              <a:defRPr/>
            </a:pPr>
            <a:r>
              <a:rPr lang="en-US" altLang="en-US" sz="1600" b="1">
                <a:solidFill>
                  <a:srgbClr val="002060"/>
                </a:solidFill>
                <a:cs typeface="Tahoma" panose="020B0604030504040204" pitchFamily="34" charset="0"/>
              </a:rPr>
              <a:t>Physiology dpt., Mutah School of medicine</a:t>
            </a:r>
            <a:endParaRPr lang="ar-EG" altLang="en-US" sz="1600" b="1">
              <a:solidFill>
                <a:srgbClr val="002060"/>
              </a:solidFill>
            </a:endParaRPr>
          </a:p>
          <a:p>
            <a:pPr algn="ctr" rtl="0" eaLnBrk="1" hangingPunct="1">
              <a:lnSpc>
                <a:spcPct val="70000"/>
              </a:lnSpc>
              <a:defRPr/>
            </a:pPr>
            <a:r>
              <a:rPr lang="en-US" altLang="en-US" sz="1600" b="1">
                <a:solidFill>
                  <a:srgbClr val="002060"/>
                </a:solidFill>
                <a:cs typeface="Tahoma" panose="020B0604030504040204" pitchFamily="34" charset="0"/>
              </a:rPr>
              <a:t>2020-2021</a:t>
            </a:r>
            <a:endParaRPr lang="ar-SA" altLang="en-US" sz="1600" b="1">
              <a:solidFill>
                <a:srgbClr val="002060"/>
              </a:solidFill>
            </a:endParaRPr>
          </a:p>
        </p:txBody>
      </p:sp>
      <p:pic>
        <p:nvPicPr>
          <p:cNvPr id="13316" name="Picture 2" descr="C:\Users\Dr Sherif\Desktop\مؤتة.jpg">
            <a:extLst>
              <a:ext uri="{FF2B5EF4-FFF2-40B4-BE49-F238E27FC236}">
                <a16:creationId xmlns:a16="http://schemas.microsoft.com/office/drawing/2014/main" id="{657458A2-4DF4-4D48-94CD-AFD96E2DA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57188"/>
            <a:ext cx="10858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a:extLst>
              <a:ext uri="{FF2B5EF4-FFF2-40B4-BE49-F238E27FC236}">
                <a16:creationId xmlns:a16="http://schemas.microsoft.com/office/drawing/2014/main" id="{6A1AD731-F272-4B26-A55A-30303906EA66}"/>
              </a:ext>
            </a:extLst>
          </p:cNvPr>
          <p:cNvPicPr>
            <a:picLocks noChangeAspect="1"/>
          </p:cNvPicPr>
          <p:nvPr/>
        </p:nvPicPr>
        <p:blipFill>
          <a:blip r:embed="rId3">
            <a:extLst>
              <a:ext uri="{28A0092B-C50C-407E-A947-70E740481C1C}">
                <a14:useLocalDpi xmlns:a14="http://schemas.microsoft.com/office/drawing/2010/main" val="0"/>
              </a:ext>
            </a:extLst>
          </a:blip>
          <a:srcRect t="45653"/>
          <a:stretch>
            <a:fillRect/>
          </a:stretch>
        </p:blipFill>
        <p:spPr bwMode="auto">
          <a:xfrm>
            <a:off x="3059113" y="3068638"/>
            <a:ext cx="2830512"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06EB9D9E-51DF-4B0A-9891-7169E7CC3D58}"/>
              </a:ext>
            </a:extLst>
          </p:cNvPr>
          <p:cNvSpPr>
            <a:spLocks noGrp="1"/>
          </p:cNvSpPr>
          <p:nvPr>
            <p:ph idx="1"/>
          </p:nvPr>
        </p:nvSpPr>
        <p:spPr>
          <a:xfrm>
            <a:off x="14288" y="115888"/>
            <a:ext cx="9021762" cy="5937250"/>
          </a:xfrm>
        </p:spPr>
        <p:txBody>
          <a:bodyPr/>
          <a:lstStyle/>
          <a:p>
            <a:pPr marL="34925" indent="0" algn="just" rtl="0">
              <a:buFont typeface="Wingdings 2"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a:p>
            <a:pPr marL="34925" indent="0" algn="just" rtl="0">
              <a:buFont typeface="Wingdings 2"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p:txBody>
      </p:sp>
      <p:pic>
        <p:nvPicPr>
          <p:cNvPr id="22531" name="Picture 1">
            <a:extLst>
              <a:ext uri="{FF2B5EF4-FFF2-40B4-BE49-F238E27FC236}">
                <a16:creationId xmlns:a16="http://schemas.microsoft.com/office/drawing/2014/main" id="{8B4E7F54-D202-4536-A948-B8E68830BF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5888"/>
            <a:ext cx="84963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2">
            <a:extLst>
              <a:ext uri="{FF2B5EF4-FFF2-40B4-BE49-F238E27FC236}">
                <a16:creationId xmlns:a16="http://schemas.microsoft.com/office/drawing/2014/main" id="{9A0A9B47-491B-4A1E-B00B-0C22DF0618B9}"/>
              </a:ext>
            </a:extLst>
          </p:cNvPr>
          <p:cNvSpPr txBox="1">
            <a:spLocks noChangeArrowheads="1"/>
          </p:cNvSpPr>
          <p:nvPr/>
        </p:nvSpPr>
        <p:spPr bwMode="auto">
          <a:xfrm>
            <a:off x="827088" y="5732463"/>
            <a:ext cx="7489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a:solidFill>
                  <a:schemeClr val="bg1"/>
                </a:solidFill>
              </a:rPr>
              <a:t>TRH: Thyrotropin Releasing Hormone.                       SST: Serotonin.</a:t>
            </a:r>
          </a:p>
          <a:p>
            <a:r>
              <a:rPr lang="en-US" altLang="en-US" sz="1600" b="1">
                <a:solidFill>
                  <a:schemeClr val="bg1"/>
                </a:solidFill>
              </a:rPr>
              <a:t>VIP: Vasoactive Intestinal Peptide.                                 OT: Oxytocin.</a:t>
            </a:r>
          </a:p>
          <a:p>
            <a:r>
              <a:rPr lang="en-US" altLang="en-US" sz="1600" b="1">
                <a:solidFill>
                  <a:schemeClr val="bg1"/>
                </a:solidFill>
              </a:rPr>
              <a:t>PHI: Peptide Histidine Isoleucine                                    DA: Dopamin.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5295F698-7369-4D3A-9A40-B00D4F5F9B74}"/>
              </a:ext>
            </a:extLst>
          </p:cNvPr>
          <p:cNvSpPr>
            <a:spLocks noGrp="1"/>
          </p:cNvSpPr>
          <p:nvPr>
            <p:ph idx="1"/>
          </p:nvPr>
        </p:nvSpPr>
        <p:spPr>
          <a:xfrm>
            <a:off x="14288" y="115888"/>
            <a:ext cx="9021762" cy="5937250"/>
          </a:xfrm>
        </p:spPr>
        <p:txBody>
          <a:bodyPr/>
          <a:lstStyle/>
          <a:p>
            <a:pPr marL="34925" indent="0" algn="just" rtl="0">
              <a:buFont typeface="Wingdings 2" pitchFamily="18" charset="2"/>
              <a:buNone/>
              <a:defRPr/>
            </a:pP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b="1" dirty="0">
                <a:solidFill>
                  <a:srgbClr val="002060"/>
                </a:solidFill>
                <a:latin typeface="Times New Roman" panose="02020603050405020304" pitchFamily="18" charset="0"/>
                <a:cs typeface="Times New Roman" panose="02020603050405020304" pitchFamily="18" charset="0"/>
              </a:rPr>
              <a:t>Normal Level of Prolactin ;</a:t>
            </a:r>
          </a:p>
          <a:p>
            <a:pPr marL="34925" indent="0" algn="just" rtl="0">
              <a:buFont typeface="Wingdings 2" pitchFamily="18" charset="2"/>
              <a:buNone/>
              <a:defRPr/>
            </a:pPr>
            <a:r>
              <a:rPr lang="en-US" altLang="en-US" sz="1800" dirty="0">
                <a:solidFill>
                  <a:srgbClr val="002060"/>
                </a:solidFill>
                <a:latin typeface="Times New Roman" panose="02020603050405020304" pitchFamily="18" charset="0"/>
                <a:cs typeface="Times New Roman" panose="02020603050405020304" pitchFamily="18" charset="0"/>
              </a:rPr>
              <a:t>- The normal level of serum prolactin is 10-25 ng/ml with a marked diurnal variation in which the </a:t>
            </a:r>
            <a:r>
              <a:rPr lang="en-US" altLang="en-US" sz="1800" b="1" dirty="0">
                <a:solidFill>
                  <a:srgbClr val="002060"/>
                </a:solidFill>
                <a:latin typeface="Times New Roman" panose="02020603050405020304" pitchFamily="18" charset="0"/>
                <a:cs typeface="Times New Roman" panose="02020603050405020304" pitchFamily="18" charset="0"/>
              </a:rPr>
              <a:t>peak level </a:t>
            </a:r>
            <a:r>
              <a:rPr lang="en-US" altLang="en-US" sz="1800" dirty="0">
                <a:solidFill>
                  <a:srgbClr val="002060"/>
                </a:solidFill>
                <a:latin typeface="Times New Roman" panose="02020603050405020304" pitchFamily="18" charset="0"/>
                <a:cs typeface="Times New Roman" panose="02020603050405020304" pitchFamily="18" charset="0"/>
              </a:rPr>
              <a:t>occurs 4-5 hours after the onset of sleep.</a:t>
            </a:r>
          </a:p>
          <a:p>
            <a:pPr marL="34925" indent="0" algn="just" rtl="0">
              <a:buFont typeface="Wingdings 2" pitchFamily="18" charset="2"/>
              <a:buNone/>
              <a:defRPr/>
            </a:pPr>
            <a:r>
              <a:rPr lang="en-US" altLang="en-US" sz="1800" dirty="0">
                <a:solidFill>
                  <a:srgbClr val="002060"/>
                </a:solidFill>
                <a:latin typeface="Times New Roman" panose="02020603050405020304" pitchFamily="18" charset="0"/>
                <a:cs typeface="Times New Roman" panose="02020603050405020304" pitchFamily="18" charset="0"/>
              </a:rPr>
              <a:t>- During </a:t>
            </a:r>
            <a:r>
              <a:rPr lang="en-US" altLang="en-US" sz="1800" b="1" dirty="0">
                <a:solidFill>
                  <a:srgbClr val="002060"/>
                </a:solidFill>
                <a:latin typeface="Times New Roman" panose="02020603050405020304" pitchFamily="18" charset="0"/>
                <a:cs typeface="Times New Roman" panose="02020603050405020304" pitchFamily="18" charset="0"/>
              </a:rPr>
              <a:t>pregnancy</a:t>
            </a:r>
            <a:r>
              <a:rPr lang="en-US" altLang="en-US" sz="1800" dirty="0">
                <a:solidFill>
                  <a:srgbClr val="002060"/>
                </a:solidFill>
                <a:latin typeface="Times New Roman" panose="02020603050405020304" pitchFamily="18" charset="0"/>
                <a:cs typeface="Times New Roman" panose="02020603050405020304" pitchFamily="18" charset="0"/>
              </a:rPr>
              <a:t> , prolactin levels rise to high concentrations reaching a peak of 200-400 ng/ml at term. It correlates with the increase in estradiol secretion from the placenta.</a:t>
            </a:r>
          </a:p>
          <a:p>
            <a:pPr marL="34925" indent="0" algn="just" rtl="0">
              <a:buFont typeface="Wingdings 2" pitchFamily="18" charset="2"/>
              <a:buNone/>
              <a:defRPr/>
            </a:pPr>
            <a:r>
              <a:rPr lang="en-US" altLang="en-US" sz="1800" dirty="0">
                <a:solidFill>
                  <a:srgbClr val="002060"/>
                </a:solidFill>
                <a:latin typeface="Times New Roman" panose="02020603050405020304" pitchFamily="18" charset="0"/>
                <a:cs typeface="Times New Roman" panose="02020603050405020304" pitchFamily="18" charset="0"/>
              </a:rPr>
              <a:t>-In a </a:t>
            </a:r>
            <a:r>
              <a:rPr lang="en-US" altLang="en-US" sz="1800" b="1" dirty="0">
                <a:solidFill>
                  <a:srgbClr val="002060"/>
                </a:solidFill>
                <a:latin typeface="Times New Roman" panose="02020603050405020304" pitchFamily="18" charset="0"/>
                <a:cs typeface="Times New Roman" panose="02020603050405020304" pitchFamily="18" charset="0"/>
              </a:rPr>
              <a:t>non-breast-feeding woman </a:t>
            </a:r>
            <a:r>
              <a:rPr lang="en-US" altLang="en-US" sz="1800" dirty="0">
                <a:solidFill>
                  <a:srgbClr val="002060"/>
                </a:solidFill>
                <a:latin typeface="Times New Roman" panose="02020603050405020304" pitchFamily="18" charset="0"/>
                <a:cs typeface="Times New Roman" panose="02020603050405020304" pitchFamily="18" charset="0"/>
              </a:rPr>
              <a:t>, prolactin level returns to normal non-pregnant level in 7 days after delivery. </a:t>
            </a:r>
          </a:p>
          <a:p>
            <a:pPr marL="320675" indent="-285750" algn="just" rtl="0">
              <a:buFontTx/>
              <a:buChar char="-"/>
              <a:defRPr/>
            </a:pPr>
            <a:r>
              <a:rPr lang="en-US" altLang="en-US" sz="1800" dirty="0">
                <a:solidFill>
                  <a:srgbClr val="002060"/>
                </a:solidFill>
                <a:latin typeface="Times New Roman" panose="02020603050405020304" pitchFamily="18" charset="0"/>
                <a:cs typeface="Times New Roman" panose="02020603050405020304" pitchFamily="18" charset="0"/>
              </a:rPr>
              <a:t>Until </a:t>
            </a:r>
            <a:r>
              <a:rPr lang="en-US" altLang="en-US" sz="1800" b="1" dirty="0">
                <a:solidFill>
                  <a:srgbClr val="002060"/>
                </a:solidFill>
                <a:latin typeface="Times New Roman" panose="02020603050405020304" pitchFamily="18" charset="0"/>
                <a:cs typeface="Times New Roman" panose="02020603050405020304" pitchFamily="18" charset="0"/>
              </a:rPr>
              <a:t>2-5 months postpartum </a:t>
            </a:r>
            <a:r>
              <a:rPr lang="en-US" altLang="en-US" sz="1800" dirty="0">
                <a:solidFill>
                  <a:srgbClr val="002060"/>
                </a:solidFill>
                <a:latin typeface="Times New Roman" panose="02020603050405020304" pitchFamily="18" charset="0"/>
                <a:cs typeface="Times New Roman" panose="02020603050405020304" pitchFamily="18" charset="0"/>
              </a:rPr>
              <a:t>, suckling increases the prolactin level from a baseline of about 40-50 ng/ml  to 400-800 ng/ml (about 10-20 fold increase after suckling).</a:t>
            </a:r>
          </a:p>
          <a:p>
            <a:pPr marL="34925" indent="0" algn="ctr" rtl="0">
              <a:buFont typeface="Wingdings 2" pitchFamily="18" charset="2"/>
              <a:buNone/>
              <a:defRPr/>
            </a:pPr>
            <a:r>
              <a:rPr lang="en-US" altLang="en-US" sz="1800" b="1" dirty="0">
                <a:solidFill>
                  <a:srgbClr val="002060"/>
                </a:solidFill>
                <a:latin typeface="Times New Roman" panose="02020603050405020304" pitchFamily="18" charset="0"/>
                <a:cs typeface="Times New Roman" panose="02020603050405020304" pitchFamily="18" charset="0"/>
              </a:rPr>
              <a:t> Functions of prolactin</a:t>
            </a:r>
          </a:p>
          <a:p>
            <a:pPr marL="34925" indent="0" algn="just" rtl="0">
              <a:buFont typeface="Wingdings 2" pitchFamily="18" charset="2"/>
              <a:buNone/>
              <a:defRPr/>
            </a:pPr>
            <a:r>
              <a:rPr lang="en-US" altLang="en-US" sz="1800" dirty="0">
                <a:solidFill>
                  <a:srgbClr val="002060"/>
                </a:solidFill>
                <a:latin typeface="Times New Roman" panose="02020603050405020304" pitchFamily="18" charset="0"/>
                <a:cs typeface="Times New Roman" panose="02020603050405020304" pitchFamily="18" charset="0"/>
              </a:rPr>
              <a:t>1) Prolactin may be involved in the regulation of gonadal function in the females.</a:t>
            </a:r>
          </a:p>
          <a:p>
            <a:pPr marL="34925" indent="0" algn="just" rtl="0">
              <a:buFont typeface="Wingdings 2" pitchFamily="18" charset="2"/>
              <a:buNone/>
              <a:defRPr/>
            </a:pPr>
            <a:r>
              <a:rPr lang="en-US" altLang="en-US" sz="1800" dirty="0">
                <a:solidFill>
                  <a:srgbClr val="002060"/>
                </a:solidFill>
                <a:latin typeface="Times New Roman" panose="02020603050405020304" pitchFamily="18" charset="0"/>
                <a:cs typeface="Times New Roman" panose="02020603050405020304" pitchFamily="18" charset="0"/>
              </a:rPr>
              <a:t>2) No clear function for prolactin has been established in males. </a:t>
            </a:r>
          </a:p>
          <a:p>
            <a:pPr marL="34925" indent="0" algn="just" rtl="0">
              <a:buFont typeface="Wingdings 2" pitchFamily="18" charset="2"/>
              <a:buNone/>
              <a:defRPr/>
            </a:pPr>
            <a:r>
              <a:rPr lang="en-US" altLang="en-US" sz="1800" dirty="0">
                <a:solidFill>
                  <a:srgbClr val="002060"/>
                </a:solidFill>
                <a:latin typeface="Times New Roman" panose="02020603050405020304" pitchFamily="18" charset="0"/>
                <a:cs typeface="Times New Roman" panose="02020603050405020304" pitchFamily="18" charset="0"/>
              </a:rPr>
              <a:t>3) It has a general metabolic functions similar to those of </a:t>
            </a:r>
            <a:r>
              <a:rPr lang="en-US" altLang="en-US" sz="1800" dirty="0" err="1">
                <a:solidFill>
                  <a:srgbClr val="002060"/>
                </a:solidFill>
                <a:latin typeface="Times New Roman" panose="02020603050405020304" pitchFamily="18" charset="0"/>
                <a:cs typeface="Times New Roman" panose="02020603050405020304" pitchFamily="18" charset="0"/>
              </a:rPr>
              <a:t>Somatotrophin</a:t>
            </a:r>
            <a:r>
              <a:rPr lang="en-US" altLang="en-US" sz="1800" dirty="0">
                <a:solidFill>
                  <a:srgbClr val="002060"/>
                </a:solidFill>
                <a:latin typeface="Times New Roman" panose="02020603050405020304" pitchFamily="18" charset="0"/>
                <a:cs typeface="Times New Roman" panose="02020603050405020304" pitchFamily="18" charset="0"/>
              </a:rPr>
              <a:t> (growth hormone) </a:t>
            </a:r>
            <a:r>
              <a:rPr lang="en-US" altLang="en-US" sz="1800" dirty="0" err="1">
                <a:solidFill>
                  <a:srgbClr val="002060"/>
                </a:solidFill>
                <a:latin typeface="Times New Roman" panose="02020603050405020304" pitchFamily="18" charset="0"/>
                <a:cs typeface="Times New Roman" panose="02020603050405020304" pitchFamily="18" charset="0"/>
              </a:rPr>
              <a:t>i</a:t>
            </a:r>
            <a:r>
              <a:rPr lang="en-US" altLang="en-US" sz="1800" dirty="0">
                <a:solidFill>
                  <a:srgbClr val="002060"/>
                </a:solidFill>
                <a:latin typeface="Times New Roman" panose="02020603050405020304" pitchFamily="18" charset="0"/>
                <a:cs typeface="Times New Roman" panose="02020603050405020304" pitchFamily="18" charset="0"/>
              </a:rPr>
              <a:t> .e. </a:t>
            </a:r>
            <a:r>
              <a:rPr lang="en-US" altLang="en-US" sz="1800" b="1" dirty="0" err="1">
                <a:solidFill>
                  <a:srgbClr val="002060"/>
                </a:solidFill>
                <a:latin typeface="Times New Roman" panose="02020603050405020304" pitchFamily="18" charset="0"/>
                <a:cs typeface="Times New Roman" panose="02020603050405020304" pitchFamily="18" charset="0"/>
              </a:rPr>
              <a:t>diabetogenic</a:t>
            </a:r>
            <a:r>
              <a:rPr lang="en-US" altLang="en-US" sz="1800" dirty="0">
                <a:solidFill>
                  <a:srgbClr val="002060"/>
                </a:solidFill>
                <a:latin typeface="Times New Roman" panose="02020603050405020304" pitchFamily="18" charset="0"/>
                <a:cs typeface="Times New Roman" panose="02020603050405020304" pitchFamily="18" charset="0"/>
              </a:rPr>
              <a:t> .</a:t>
            </a:r>
          </a:p>
          <a:p>
            <a:pPr marL="34925" indent="0" algn="just" rtl="0">
              <a:buFont typeface="Wingdings 2" pitchFamily="18" charset="2"/>
              <a:buNone/>
              <a:defRPr/>
            </a:pPr>
            <a:r>
              <a:rPr lang="en-US" altLang="en-US" sz="1800" dirty="0">
                <a:solidFill>
                  <a:srgbClr val="002060"/>
                </a:solidFill>
                <a:latin typeface="Times New Roman" panose="02020603050405020304" pitchFamily="18" charset="0"/>
                <a:cs typeface="Times New Roman" panose="02020603050405020304" pitchFamily="18" charset="0"/>
              </a:rPr>
              <a:t>4) It is the principal hormone involved in </a:t>
            </a:r>
            <a:r>
              <a:rPr lang="en-US" altLang="en-US" sz="1800" b="1" dirty="0">
                <a:solidFill>
                  <a:srgbClr val="002060"/>
                </a:solidFill>
                <a:latin typeface="Times New Roman" panose="02020603050405020304" pitchFamily="18" charset="0"/>
                <a:cs typeface="Times New Roman" panose="02020603050405020304" pitchFamily="18" charset="0"/>
              </a:rPr>
              <a:t>milk formation </a:t>
            </a:r>
            <a:r>
              <a:rPr lang="en-US" altLang="en-US" sz="1800" dirty="0">
                <a:solidFill>
                  <a:srgbClr val="002060"/>
                </a:solidFill>
                <a:latin typeface="Times New Roman" panose="02020603050405020304" pitchFamily="18" charset="0"/>
                <a:cs typeface="Times New Roman" panose="02020603050405020304" pitchFamily="18" charset="0"/>
              </a:rPr>
              <a:t>(formation of Casein) .</a:t>
            </a:r>
          </a:p>
          <a:p>
            <a:pPr marL="34925" indent="0" algn="just" rtl="0">
              <a:buFont typeface="Wingdings 2" pitchFamily="18" charset="2"/>
              <a:buNone/>
              <a:defRPr/>
            </a:pPr>
            <a:r>
              <a:rPr lang="en-US" altLang="en-US" sz="1800" dirty="0">
                <a:solidFill>
                  <a:srgbClr val="002060"/>
                </a:solidFill>
                <a:latin typeface="Times New Roman" panose="02020603050405020304" pitchFamily="18" charset="0"/>
                <a:cs typeface="Times New Roman" panose="02020603050405020304" pitchFamily="18" charset="0"/>
              </a:rPr>
              <a:t> 5) </a:t>
            </a:r>
            <a:r>
              <a:rPr lang="en-US" altLang="en-US" sz="1800" b="1" dirty="0">
                <a:solidFill>
                  <a:srgbClr val="002060"/>
                </a:solidFill>
                <a:latin typeface="Times New Roman" panose="02020603050405020304" pitchFamily="18" charset="0"/>
                <a:cs typeface="Times New Roman" panose="02020603050405020304" pitchFamily="18" charset="0"/>
              </a:rPr>
              <a:t>During pregnancy </a:t>
            </a:r>
            <a:r>
              <a:rPr lang="en-US" altLang="en-US" sz="1800" dirty="0">
                <a:solidFill>
                  <a:srgbClr val="002060"/>
                </a:solidFill>
                <a:latin typeface="Times New Roman" panose="02020603050405020304" pitchFamily="18" charset="0"/>
                <a:cs typeface="Times New Roman" panose="02020603050405020304" pitchFamily="18" charset="0"/>
              </a:rPr>
              <a:t>, the high level of prolactin stimulates significant breast growth , however , no lactation occurs, only colostrum is produced  (composed of desquamated epithelial cells and transudate). </a:t>
            </a:r>
            <a:r>
              <a:rPr lang="en-US" altLang="en-US" sz="1800" b="1" dirty="0">
                <a:solidFill>
                  <a:srgbClr val="002060"/>
                </a:solidFill>
                <a:latin typeface="Times New Roman" panose="02020603050405020304" pitchFamily="18" charset="0"/>
                <a:cs typeface="Times New Roman" panose="02020603050405020304" pitchFamily="18" charset="0"/>
              </a:rPr>
              <a:t>Lactation is inhibited </a:t>
            </a:r>
            <a:r>
              <a:rPr lang="en-US" altLang="en-US" sz="1800" dirty="0">
                <a:solidFill>
                  <a:srgbClr val="002060"/>
                </a:solidFill>
                <a:latin typeface="Times New Roman" panose="02020603050405020304" pitchFamily="18" charset="0"/>
                <a:cs typeface="Times New Roman" panose="02020603050405020304" pitchFamily="18" charset="0"/>
              </a:rPr>
              <a:t>during pregnancy by </a:t>
            </a:r>
            <a:r>
              <a:rPr lang="en-US" altLang="en-US" sz="1800" b="1" dirty="0">
                <a:solidFill>
                  <a:srgbClr val="002060"/>
                </a:solidFill>
                <a:latin typeface="Times New Roman" panose="02020603050405020304" pitchFamily="18" charset="0"/>
                <a:cs typeface="Times New Roman" panose="02020603050405020304" pitchFamily="18" charset="0"/>
              </a:rPr>
              <a:t>progesterone</a:t>
            </a:r>
            <a:r>
              <a:rPr lang="en-US" altLang="en-US" sz="1800" dirty="0">
                <a:solidFill>
                  <a:srgbClr val="002060"/>
                </a:solidFill>
                <a:latin typeface="Times New Roman" panose="02020603050405020304" pitchFamily="18" charset="0"/>
                <a:cs typeface="Times New Roman" panose="02020603050405020304" pitchFamily="18" charset="0"/>
              </a:rPr>
              <a:t> (secreted from the placenta) which interferes with prolactin action at the receptor sites in the alveolar cells. The rapid disappearance of </a:t>
            </a:r>
            <a:r>
              <a:rPr lang="en-US" altLang="en-US" sz="1800" dirty="0" err="1">
                <a:solidFill>
                  <a:srgbClr val="002060"/>
                </a:solidFill>
                <a:latin typeface="Times New Roman" panose="02020603050405020304" pitchFamily="18" charset="0"/>
                <a:cs typeface="Times New Roman" panose="02020603050405020304" pitchFamily="18" charset="0"/>
              </a:rPr>
              <a:t>oestrogen</a:t>
            </a:r>
            <a:r>
              <a:rPr lang="en-US" altLang="en-US" sz="1800" dirty="0">
                <a:solidFill>
                  <a:srgbClr val="002060"/>
                </a:solidFill>
                <a:latin typeface="Times New Roman" panose="02020603050405020304" pitchFamily="18" charset="0"/>
                <a:cs typeface="Times New Roman" panose="02020603050405020304" pitchFamily="18" charset="0"/>
              </a:rPr>
              <a:t> and progesterone from the maternal circulation after delivery is the trigger for initiation of milk production .</a:t>
            </a:r>
          </a:p>
          <a:p>
            <a:pPr marL="320675" indent="-285750" algn="just" rtl="0">
              <a:buFontTx/>
              <a:buChar char="-"/>
              <a:defRPr/>
            </a:pPr>
            <a:endParaRPr lang="en-US" altLang="en-US" sz="1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374225F2-57EB-4C1E-BE30-8BD09F26A829}"/>
              </a:ext>
            </a:extLst>
          </p:cNvPr>
          <p:cNvSpPr>
            <a:spLocks noGrp="1"/>
          </p:cNvSpPr>
          <p:nvPr>
            <p:ph idx="1"/>
          </p:nvPr>
        </p:nvSpPr>
        <p:spPr>
          <a:xfrm>
            <a:off x="14288" y="115888"/>
            <a:ext cx="9021762" cy="5937250"/>
          </a:xfrm>
        </p:spPr>
        <p:txBody>
          <a:bodyPr/>
          <a:lstStyle/>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N.B.</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1) Prolactin is also known as Luteotropin hormone (LTH) as it maintains the life and activity of corpus luteum   and its secretion in rodents (rats). However , LTH apparently is not luteotrophic in humans.</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2) Prolactin stimulates secretion of milk from the already formed mammary gland and prepared by oestrogen and progesterone.</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3) Prolactin secretion is increased also in the following conditions :</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a.	Strenuous exercise , that may lead to </a:t>
            </a:r>
            <a:r>
              <a:rPr lang="en-US" altLang="en-US" sz="1800" b="1">
                <a:solidFill>
                  <a:srgbClr val="002060"/>
                </a:solidFill>
                <a:latin typeface="Times New Roman" panose="02020603050405020304" pitchFamily="18" charset="0"/>
                <a:cs typeface="Times New Roman" panose="02020603050405020304" pitchFamily="18" charset="0"/>
              </a:rPr>
              <a:t>exercise amenorrhea </a:t>
            </a:r>
            <a:r>
              <a:rPr lang="en-US" altLang="en-US" sz="1800">
                <a:solidFill>
                  <a:srgbClr val="002060"/>
                </a:solidFill>
                <a:latin typeface="Times New Roman" panose="02020603050405020304" pitchFamily="18" charset="0"/>
                <a:cs typeface="Times New Roman" panose="02020603050405020304" pitchFamily="18" charset="0"/>
              </a:rPr>
              <a:t>in females. </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b.	During prolonged sleep. </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c.	Sexual intercourse (in women).</a:t>
            </a:r>
          </a:p>
          <a:p>
            <a:pPr marL="320675" indent="-285750" algn="ctr" rtl="0">
              <a:buFontTx/>
              <a:buChar char="-"/>
            </a:pPr>
            <a:r>
              <a:rPr lang="en-US" altLang="en-US" sz="1800" b="1">
                <a:solidFill>
                  <a:srgbClr val="002060"/>
                </a:solidFill>
                <a:latin typeface="Times New Roman" panose="02020603050405020304" pitchFamily="18" charset="0"/>
                <a:cs typeface="Times New Roman" panose="02020603050405020304" pitchFamily="18" charset="0"/>
              </a:rPr>
              <a:t>Pathophysiology of prolactin</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(1) Prolactin deficiency (destruction of the anterior pituitary)</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-   results in the failure to lactate.</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(2) Prolactin excess (Hyperprolactinemia)</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-   results from hypothalamic destruction (due to loss of the tonic “inhibitory” control</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by dopamine) or from prolactin-secreting tumors (prolactinomas).</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- In Male:   causes galactorrhea and decreased libido &amp; Impotence.</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-  In Female:  causes failure to ovulate and amenorrhea because it inhibits GnRH secretion.</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-   can be treated with bromocriptine, which reduces prolactin secretion by acting as</a:t>
            </a:r>
          </a:p>
          <a:p>
            <a:pPr marL="320675" indent="-285750" algn="just" rtl="0">
              <a:buFontTx/>
              <a:buChar char="-"/>
            </a:pPr>
            <a:r>
              <a:rPr lang="en-US" altLang="en-US" sz="1800">
                <a:solidFill>
                  <a:srgbClr val="002060"/>
                </a:solidFill>
                <a:latin typeface="Times New Roman" panose="02020603050405020304" pitchFamily="18" charset="0"/>
                <a:cs typeface="Times New Roman" panose="02020603050405020304" pitchFamily="18" charset="0"/>
              </a:rPr>
              <a:t>a dopamine agonist.</a:t>
            </a:r>
          </a:p>
          <a:p>
            <a:pPr marL="320675" indent="-285750" algn="just" rtl="0">
              <a:buFontTx/>
              <a:buChar char="-"/>
            </a:pPr>
            <a:endParaRPr lang="en-US" altLang="en-US" sz="1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Content Placeholder 1">
            <a:extLst>
              <a:ext uri="{FF2B5EF4-FFF2-40B4-BE49-F238E27FC236}">
                <a16:creationId xmlns:a16="http://schemas.microsoft.com/office/drawing/2014/main" id="{7389CDC9-0A56-47EC-92DB-BE3021C549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1700213"/>
            <a:ext cx="3854450" cy="3811587"/>
          </a:xfrm>
        </p:spPr>
      </p:pic>
      <p:pic>
        <p:nvPicPr>
          <p:cNvPr id="25603" name="Picture 2">
            <a:extLst>
              <a:ext uri="{FF2B5EF4-FFF2-40B4-BE49-F238E27FC236}">
                <a16:creationId xmlns:a16="http://schemas.microsoft.com/office/drawing/2014/main" id="{01E99FF6-60B3-4813-9A44-753F4AA4A100}"/>
              </a:ext>
            </a:extLst>
          </p:cNvPr>
          <p:cNvPicPr>
            <a:picLocks noChangeAspect="1"/>
          </p:cNvPicPr>
          <p:nvPr/>
        </p:nvPicPr>
        <p:blipFill>
          <a:blip r:embed="rId3">
            <a:extLst>
              <a:ext uri="{28A0092B-C50C-407E-A947-70E740481C1C}">
                <a14:useLocalDpi xmlns:a14="http://schemas.microsoft.com/office/drawing/2010/main" val="0"/>
              </a:ext>
            </a:extLst>
          </a:blip>
          <a:srcRect l="19247" r="18703"/>
          <a:stretch>
            <a:fillRect/>
          </a:stretch>
        </p:blipFill>
        <p:spPr bwMode="auto">
          <a:xfrm>
            <a:off x="4067175" y="981075"/>
            <a:ext cx="5024438"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a:extLst>
              <a:ext uri="{FF2B5EF4-FFF2-40B4-BE49-F238E27FC236}">
                <a16:creationId xmlns:a16="http://schemas.microsoft.com/office/drawing/2014/main" id="{7D1129D4-DE66-41E0-9E3A-569F2902EBB3}"/>
              </a:ext>
            </a:extLst>
          </p:cNvPr>
          <p:cNvSpPr txBox="1">
            <a:spLocks noChangeArrowheads="1"/>
          </p:cNvSpPr>
          <p:nvPr/>
        </p:nvSpPr>
        <p:spPr bwMode="auto">
          <a:xfrm>
            <a:off x="7308850" y="1196975"/>
            <a:ext cx="1657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chemeClr val="bg1"/>
                </a:solidFill>
              </a:rPr>
              <a:t>Cushing syndrome ↑ACTH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61CD-FA7D-4824-8441-0EA092E95F70}"/>
              </a:ext>
            </a:extLst>
          </p:cNvPr>
          <p:cNvSpPr>
            <a:spLocks noGrp="1"/>
          </p:cNvSpPr>
          <p:nvPr>
            <p:ph type="title"/>
          </p:nvPr>
        </p:nvSpPr>
        <p:spPr>
          <a:xfrm>
            <a:off x="468313" y="2060575"/>
            <a:ext cx="7467600" cy="1143000"/>
          </a:xfrm>
        </p:spPr>
        <p:txBody>
          <a:bodyPr/>
          <a:lstStyle/>
          <a:p>
            <a:pPr algn="ctr" eaLnBrk="1" hangingPunct="1">
              <a:defRPr/>
            </a:pPr>
            <a:r>
              <a:rPr lang="en-US" sz="7200" dirty="0">
                <a:solidFill>
                  <a:srgbClr val="0070C0"/>
                </a:solidFill>
                <a:effectLst>
                  <a:outerShdw blurRad="38100" dist="38100" dir="2700000" algn="tl">
                    <a:srgbClr val="000000">
                      <a:alpha val="43137"/>
                    </a:srgbClr>
                  </a:outerShdw>
                </a:effectLst>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6531E9FD-DDDA-4EC1-8CE6-AAD8E7C85D4E}"/>
              </a:ext>
            </a:extLst>
          </p:cNvPr>
          <p:cNvSpPr>
            <a:spLocks noGrp="1"/>
          </p:cNvSpPr>
          <p:nvPr>
            <p:ph idx="1"/>
          </p:nvPr>
        </p:nvSpPr>
        <p:spPr>
          <a:xfrm>
            <a:off x="107950" y="188913"/>
            <a:ext cx="8856663" cy="5937250"/>
          </a:xfrm>
        </p:spPr>
        <p:txBody>
          <a:bodyPr/>
          <a:lstStyle/>
          <a:p>
            <a:pPr marL="34925" indent="0" algn="ctr" rtl="0">
              <a:buFont typeface="Wingdings 2" pitchFamily="18" charset="2"/>
              <a:buNone/>
            </a:pPr>
            <a:r>
              <a:rPr lang="en-US" altLang="en-US" sz="2000" b="1">
                <a:solidFill>
                  <a:srgbClr val="002060"/>
                </a:solidFill>
                <a:latin typeface="Times New Roman" panose="02020603050405020304" pitchFamily="18" charset="0"/>
                <a:cs typeface="Times New Roman" panose="02020603050405020304" pitchFamily="18" charset="0"/>
              </a:rPr>
              <a:t>Anterior Pituitary Hormones</a:t>
            </a:r>
          </a:p>
          <a:p>
            <a:pPr marL="34925" indent="0" algn="l"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1. </a:t>
            </a:r>
            <a:r>
              <a:rPr lang="en-US" altLang="en-US" sz="1800" b="1">
                <a:solidFill>
                  <a:srgbClr val="002060"/>
                </a:solidFill>
                <a:latin typeface="Times New Roman" panose="02020603050405020304" pitchFamily="18" charset="0"/>
                <a:cs typeface="Times New Roman" panose="02020603050405020304" pitchFamily="18" charset="0"/>
              </a:rPr>
              <a:t>Thyroid stimulating hormone (TSH):</a:t>
            </a:r>
          </a:p>
          <a:p>
            <a:pPr marL="34925" indent="0" algn="l">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Functions:</a:t>
            </a:r>
            <a:r>
              <a:rPr lang="en-US" altLang="en-US" sz="1800">
                <a:solidFill>
                  <a:srgbClr val="002060"/>
                </a:solidFill>
                <a:latin typeface="Times New Roman" panose="02020603050405020304" pitchFamily="18" charset="0"/>
                <a:cs typeface="Times New Roman" panose="02020603050405020304" pitchFamily="18" charset="0"/>
              </a:rPr>
              <a:t> 1-It stimulates the development of the thyroid structure and   function.</a:t>
            </a:r>
          </a:p>
          <a:p>
            <a:pPr marL="34925" indent="0" algn="l">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2 -It also stimulates the process of thyroxine formation (iodide trap, iodination of tyrosine, release of thyroxine). </a:t>
            </a:r>
          </a:p>
          <a:p>
            <a:pPr marL="34925" indent="0" algn="l">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Control:   </a:t>
            </a:r>
            <a:r>
              <a:rPr lang="en-US" altLang="en-US" sz="1800">
                <a:solidFill>
                  <a:srgbClr val="002060"/>
                </a:solidFill>
                <a:latin typeface="Times New Roman" panose="02020603050405020304" pitchFamily="18" charset="0"/>
                <a:cs typeface="Times New Roman" panose="02020603050405020304" pitchFamily="18" charset="0"/>
              </a:rPr>
              <a:t>    </a:t>
            </a:r>
            <a:r>
              <a:rPr lang="en-US" altLang="en-US" sz="1800" b="1">
                <a:solidFill>
                  <a:srgbClr val="002060"/>
                </a:solidFill>
                <a:latin typeface="Times New Roman" panose="02020603050405020304" pitchFamily="18" charset="0"/>
                <a:cs typeface="Times New Roman" panose="02020603050405020304" pitchFamily="18" charset="0"/>
              </a:rPr>
              <a:t>1-Feedback Mechanism</a:t>
            </a:r>
            <a:r>
              <a:rPr lang="en-US" altLang="en-US" sz="1800">
                <a:solidFill>
                  <a:srgbClr val="002060"/>
                </a:solidFill>
                <a:latin typeface="Times New Roman" panose="02020603050405020304" pitchFamily="18" charset="0"/>
                <a:cs typeface="Times New Roman" panose="02020603050405020304" pitchFamily="18" charset="0"/>
              </a:rPr>
              <a:t>: increase thyroxine in blood inhibits TSH secretion and inhibits the thyrotropin releasing factor from the hypothalamus, while the decrease (in thyroxine level) stimulates TSH secretion from the adeno-hypophysis.</a:t>
            </a:r>
          </a:p>
          <a:p>
            <a:pPr marL="34925" indent="0" algn="l">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2-Thyrotropin releasing factor is stimulated mainly by neural reflexes. </a:t>
            </a:r>
          </a:p>
          <a:p>
            <a:pPr marL="34925" indent="0" algn="l">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2.Adrenocorticotrophic hormone  (ACTH) – Corticotropin: </a:t>
            </a:r>
            <a:r>
              <a:rPr lang="en-US" altLang="en-US" sz="1800">
                <a:solidFill>
                  <a:srgbClr val="002060"/>
                </a:solidFill>
                <a:latin typeface="Times New Roman" panose="02020603050405020304" pitchFamily="18" charset="0"/>
                <a:cs typeface="Times New Roman" panose="02020603050405020304" pitchFamily="18" charset="0"/>
              </a:rPr>
              <a:t>:                                                                                                                       </a:t>
            </a:r>
            <a:r>
              <a:rPr lang="en-US" altLang="en-US" sz="1800" b="1">
                <a:solidFill>
                  <a:srgbClr val="002060"/>
                </a:solidFill>
                <a:latin typeface="Times New Roman" panose="02020603050405020304" pitchFamily="18" charset="0"/>
                <a:cs typeface="Times New Roman" panose="02020603050405020304" pitchFamily="18" charset="0"/>
              </a:rPr>
              <a:t>Functions:</a:t>
            </a:r>
            <a:r>
              <a:rPr lang="en-US" altLang="en-US" sz="1800">
                <a:solidFill>
                  <a:srgbClr val="002060"/>
                </a:solidFill>
                <a:latin typeface="Times New Roman" panose="02020603050405020304" pitchFamily="18" charset="0"/>
                <a:cs typeface="Times New Roman" panose="02020603050405020304" pitchFamily="18" charset="0"/>
              </a:rPr>
              <a:t> 1- It stimulates the development of the  adrenal cortex structure and   function except  Zona glomerulosa..</a:t>
            </a:r>
          </a:p>
          <a:p>
            <a:pPr marL="34925" indent="0" algn="l">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2- It stimulates the formation and secretion of all the adrenal cortex hormones except aldosterone hormone .</a:t>
            </a:r>
          </a:p>
          <a:p>
            <a:pPr marL="34925" indent="0" algn="l">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3- It has a fat mobilizing effect and a melanocyte-stimulating effect.</a:t>
            </a:r>
          </a:p>
          <a:p>
            <a:pPr marL="34925" indent="0" algn="l">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a:t>
            </a:r>
            <a:r>
              <a:rPr lang="en-US" altLang="en-US" sz="1800" b="1">
                <a:solidFill>
                  <a:srgbClr val="002060"/>
                </a:solidFill>
                <a:latin typeface="Times New Roman" panose="02020603050405020304" pitchFamily="18" charset="0"/>
                <a:cs typeface="Times New Roman" panose="02020603050405020304" pitchFamily="18" charset="0"/>
              </a:rPr>
              <a:t>Control: </a:t>
            </a:r>
            <a:r>
              <a:rPr lang="en-US" altLang="en-US" sz="18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1- Feedback mechanism </a:t>
            </a:r>
            <a:r>
              <a:rPr lang="en-US" altLang="en-US" sz="1600">
                <a:solidFill>
                  <a:srgbClr val="002060"/>
                </a:solidFill>
                <a:latin typeface="Times New Roman" panose="02020603050405020304" pitchFamily="18" charset="0"/>
                <a:cs typeface="Times New Roman" panose="02020603050405020304" pitchFamily="18" charset="0"/>
              </a:rPr>
              <a:t>: increase in adrenocortical hormones level in blood → inhibits ACTH secretion directly on the anterior pituitary and reflexly through inhibition of the hypothalamus.</a:t>
            </a:r>
          </a:p>
          <a:p>
            <a:pPr marL="34925" indent="0" algn="l">
              <a:buFont typeface="Wingdings 2"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2- Neural Stresses : </a:t>
            </a:r>
            <a:r>
              <a:rPr lang="en-US" altLang="en-US" sz="1600">
                <a:solidFill>
                  <a:srgbClr val="002060"/>
                </a:solidFill>
                <a:latin typeface="Times New Roman" panose="02020603050405020304" pitchFamily="18" charset="0"/>
                <a:cs typeface="Times New Roman" panose="02020603050405020304" pitchFamily="18" charset="0"/>
              </a:rPr>
              <a:t>emotional excitement, pain and fear stimulate the hypothalamus to secrete corticotropin - releasing factor to stimulate ACTH secretion . Circulatory stresses as haemorrhage and surgical trauma stimulate the anterior pituitary directly  .</a:t>
            </a:r>
          </a:p>
          <a:p>
            <a:pPr marL="34925" indent="0" algn="l">
              <a:buFont typeface="Wingdings 2"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3- ADH (vasopressin) </a:t>
            </a:r>
            <a:r>
              <a:rPr lang="en-US" altLang="en-US" sz="1600">
                <a:solidFill>
                  <a:srgbClr val="002060"/>
                </a:solidFill>
                <a:latin typeface="Times New Roman" panose="02020603050405020304" pitchFamily="18" charset="0"/>
                <a:cs typeface="Times New Roman" panose="02020603050405020304" pitchFamily="18" charset="0"/>
              </a:rPr>
              <a:t>stimulates corticotrophin release from the adenohypophysis ,which it reaches via the hypothalamo- hypophyseal portal system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0D44862E-FEAB-43E8-A48A-38D2EA4EC43C}"/>
              </a:ext>
            </a:extLst>
          </p:cNvPr>
          <p:cNvSpPr>
            <a:spLocks noGrp="1"/>
          </p:cNvSpPr>
          <p:nvPr>
            <p:ph idx="1"/>
          </p:nvPr>
        </p:nvSpPr>
        <p:spPr>
          <a:xfrm>
            <a:off x="14288" y="115888"/>
            <a:ext cx="9021762" cy="5937250"/>
          </a:xfrm>
        </p:spPr>
        <p:txBody>
          <a:bodyPr/>
          <a:lstStyle/>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3. Gonadotrophins:</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Two</a:t>
            </a:r>
            <a:r>
              <a:rPr lang="en-US" altLang="en-US" sz="1800">
                <a:solidFill>
                  <a:srgbClr val="002060"/>
                </a:solidFill>
                <a:latin typeface="Times New Roman" panose="02020603050405020304" pitchFamily="18" charset="0"/>
                <a:cs typeface="Times New Roman" panose="02020603050405020304" pitchFamily="18" charset="0"/>
              </a:rPr>
              <a:t> hormones are secreted from the anterior pituitary to regulate the ovarian and testicular activity :</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A- Follicle-stimulating hormone:</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In </a:t>
            </a:r>
            <a:r>
              <a:rPr lang="en-US" altLang="en-US" sz="1800" b="1">
                <a:solidFill>
                  <a:srgbClr val="002060"/>
                </a:solidFill>
                <a:latin typeface="Times New Roman" panose="02020603050405020304" pitchFamily="18" charset="0"/>
                <a:cs typeface="Times New Roman" panose="02020603050405020304" pitchFamily="18" charset="0"/>
              </a:rPr>
              <a:t>Females</a:t>
            </a:r>
            <a:r>
              <a:rPr lang="en-US" altLang="en-US" sz="1800">
                <a:solidFill>
                  <a:srgbClr val="002060"/>
                </a:solidFill>
                <a:latin typeface="Times New Roman" panose="02020603050405020304" pitchFamily="18" charset="0"/>
                <a:cs typeface="Times New Roman" panose="02020603050405020304" pitchFamily="18" charset="0"/>
              </a:rPr>
              <a:t> : It stimulates the growth and maturation of Graafian follicle and secretion of oestrogen from it .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In </a:t>
            </a:r>
            <a:r>
              <a:rPr lang="en-US" altLang="en-US" sz="1800" b="1">
                <a:solidFill>
                  <a:srgbClr val="002060"/>
                </a:solidFill>
                <a:latin typeface="Times New Roman" panose="02020603050405020304" pitchFamily="18" charset="0"/>
                <a:cs typeface="Times New Roman" panose="02020603050405020304" pitchFamily="18" charset="0"/>
              </a:rPr>
              <a:t>Males</a:t>
            </a:r>
            <a:r>
              <a:rPr lang="en-US" altLang="en-US" sz="1800">
                <a:solidFill>
                  <a:srgbClr val="002060"/>
                </a:solidFill>
                <a:latin typeface="Times New Roman" panose="02020603050405020304" pitchFamily="18" charset="0"/>
                <a:cs typeface="Times New Roman" panose="02020603050405020304" pitchFamily="18" charset="0"/>
              </a:rPr>
              <a:t> :  It stimulates spermatogenesis.</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B- Luteinizing hormone (LH) or interstitial cell stimulating hormone:</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In </a:t>
            </a:r>
            <a:r>
              <a:rPr lang="en-US" altLang="en-US" sz="1800" b="1">
                <a:solidFill>
                  <a:srgbClr val="002060"/>
                </a:solidFill>
                <a:latin typeface="Times New Roman" panose="02020603050405020304" pitchFamily="18" charset="0"/>
                <a:cs typeface="Times New Roman" panose="02020603050405020304" pitchFamily="18" charset="0"/>
              </a:rPr>
              <a:t>Female</a:t>
            </a:r>
            <a:r>
              <a:rPr lang="en-US" altLang="en-US" sz="1800">
                <a:solidFill>
                  <a:srgbClr val="002060"/>
                </a:solidFill>
                <a:latin typeface="Times New Roman" panose="02020603050405020304" pitchFamily="18" charset="0"/>
                <a:cs typeface="Times New Roman" panose="02020603050405020304" pitchFamily="18" charset="0"/>
              </a:rPr>
              <a:t> :  It stimulates maturation and ovulation and formation of corpus luteum and secretion of progesterone.</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In </a:t>
            </a:r>
            <a:r>
              <a:rPr lang="en-US" altLang="en-US" sz="1800" b="1">
                <a:solidFill>
                  <a:srgbClr val="002060"/>
                </a:solidFill>
                <a:latin typeface="Times New Roman" panose="02020603050405020304" pitchFamily="18" charset="0"/>
                <a:cs typeface="Times New Roman" panose="02020603050405020304" pitchFamily="18" charset="0"/>
              </a:rPr>
              <a:t>Male</a:t>
            </a:r>
            <a:r>
              <a:rPr lang="en-US" altLang="en-US" sz="1800">
                <a:solidFill>
                  <a:srgbClr val="002060"/>
                </a:solidFill>
                <a:latin typeface="Times New Roman" panose="02020603050405020304" pitchFamily="18" charset="0"/>
                <a:cs typeface="Times New Roman" panose="02020603050405020304" pitchFamily="18" charset="0"/>
              </a:rPr>
              <a:t> : It stimulates the interstitial cells of Leydig and secretion of testosterone hormone   .</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Control</a:t>
            </a:r>
            <a:r>
              <a:rPr lang="en-US" altLang="en-US" sz="1800">
                <a:solidFill>
                  <a:srgbClr val="002060"/>
                </a:solidFill>
                <a:latin typeface="Times New Roman" panose="02020603050405020304" pitchFamily="18" charset="0"/>
                <a:cs typeface="Times New Roman" panose="02020603050405020304" pitchFamily="18" charset="0"/>
              </a:rPr>
              <a:t> :  </a:t>
            </a:r>
            <a:r>
              <a:rPr lang="en-US" altLang="en-US" sz="1800" b="1">
                <a:solidFill>
                  <a:srgbClr val="002060"/>
                </a:solidFill>
                <a:latin typeface="Times New Roman" panose="02020603050405020304" pitchFamily="18" charset="0"/>
                <a:cs typeface="Times New Roman" panose="02020603050405020304" pitchFamily="18" charset="0"/>
              </a:rPr>
              <a:t>A- Feedback mechanism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-Small and moderate doses of oestrogen stimulate FSH secretion while large dose of oestrogen  inhibits FSH secretion.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 Moderate dose of oestrogen stimulates LH secretion.</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 Increase in progesterone level in blood inhibits LH secretion and vice versa (as in normal ovulatory cycle).</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a:t>
            </a:r>
            <a:r>
              <a:rPr lang="en-US" altLang="en-US" sz="1800" b="1">
                <a:solidFill>
                  <a:srgbClr val="002060"/>
                </a:solidFill>
                <a:latin typeface="Times New Roman" panose="02020603050405020304" pitchFamily="18" charset="0"/>
                <a:cs typeface="Times New Roman" panose="02020603050405020304" pitchFamily="18" charset="0"/>
              </a:rPr>
              <a:t>B- Hypothalamus </a:t>
            </a:r>
            <a:r>
              <a:rPr lang="en-US" altLang="en-US" sz="1800">
                <a:solidFill>
                  <a:srgbClr val="002060"/>
                </a:solidFill>
                <a:latin typeface="Times New Roman" panose="02020603050405020304" pitchFamily="18" charset="0"/>
                <a:cs typeface="Times New Roman" panose="02020603050405020304" pitchFamily="18" charset="0"/>
              </a:rPr>
              <a:t>:  It secretes </a:t>
            </a:r>
            <a:r>
              <a:rPr lang="en-US" altLang="en-US" sz="1800" b="1">
                <a:solidFill>
                  <a:srgbClr val="002060"/>
                </a:solidFill>
                <a:latin typeface="Times New Roman" panose="02020603050405020304" pitchFamily="18" charset="0"/>
                <a:cs typeface="Times New Roman" panose="02020603050405020304" pitchFamily="18" charset="0"/>
              </a:rPr>
              <a:t>Gonadotropin-releasing factor </a:t>
            </a:r>
            <a:r>
              <a:rPr lang="en-US" altLang="en-US" sz="1800">
                <a:solidFill>
                  <a:srgbClr val="002060"/>
                </a:solidFill>
                <a:latin typeface="Times New Roman" panose="02020603050405020304" pitchFamily="18" charset="0"/>
                <a:cs typeface="Times New Roman" panose="02020603050405020304" pitchFamily="18" charset="0"/>
              </a:rPr>
              <a:t>(LH-FSH-Releasing factor) . Fear of pregnancy in girls and emotional upsets inhibit the releasing factors → inhibit FSH and LH secretion → stoppage of menstrual cycle .</a:t>
            </a:r>
          </a:p>
          <a:p>
            <a:pPr marL="34925" indent="0" algn="just" rtl="0">
              <a:buFont typeface="Wingdings 2"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743CE8FC-4AE3-4F10-B451-6EE03F6AEBB2}"/>
              </a:ext>
            </a:extLst>
          </p:cNvPr>
          <p:cNvSpPr>
            <a:spLocks noGrp="1"/>
          </p:cNvSpPr>
          <p:nvPr>
            <p:ph idx="1"/>
          </p:nvPr>
        </p:nvSpPr>
        <p:spPr>
          <a:xfrm>
            <a:off x="14288" y="115888"/>
            <a:ext cx="9021762" cy="5937250"/>
          </a:xfrm>
        </p:spPr>
        <p:txBody>
          <a:bodyPr/>
          <a:lstStyle/>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4. Lipotrophin:</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 It is a large polypeptide in </a:t>
            </a:r>
            <a:r>
              <a:rPr lang="el-GR" altLang="en-US" sz="1800">
                <a:solidFill>
                  <a:srgbClr val="002060"/>
                </a:solidFill>
                <a:latin typeface="Times New Roman" panose="02020603050405020304" pitchFamily="18" charset="0"/>
                <a:cs typeface="Times New Roman" panose="02020603050405020304" pitchFamily="18" charset="0"/>
              </a:rPr>
              <a:t>α</a:t>
            </a:r>
            <a:r>
              <a:rPr lang="en-US" altLang="en-US" sz="1800">
                <a:solidFill>
                  <a:srgbClr val="002060"/>
                </a:solidFill>
                <a:latin typeface="Times New Roman" panose="02020603050405020304" pitchFamily="18" charset="0"/>
                <a:cs typeface="Times New Roman" panose="02020603050405020304" pitchFamily="18" charset="0"/>
              </a:rPr>
              <a:t> and </a:t>
            </a:r>
            <a:r>
              <a:rPr lang="el-GR" altLang="en-US" sz="1800">
                <a:solidFill>
                  <a:srgbClr val="002060"/>
                </a:solidFill>
                <a:latin typeface="Times New Roman" panose="02020603050405020304" pitchFamily="18" charset="0"/>
                <a:cs typeface="Times New Roman" panose="02020603050405020304" pitchFamily="18" charset="0"/>
              </a:rPr>
              <a:t>β</a:t>
            </a:r>
            <a:r>
              <a:rPr lang="en-US" altLang="en-US" sz="1800">
                <a:solidFill>
                  <a:srgbClr val="002060"/>
                </a:solidFill>
                <a:latin typeface="Times New Roman" panose="02020603050405020304" pitchFamily="18" charset="0"/>
                <a:cs typeface="Times New Roman" panose="02020603050405020304" pitchFamily="18" charset="0"/>
              </a:rPr>
              <a:t> form released from the ACTH secreting cells of the anterior pituitary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The Lipotrophin contains within it melanocyte stimulating hormone (MSH) and Endorphins.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-Endorphins are so called because of their endogenous morphine like action on the brain.</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5. Growth hormone (GH) Somatotropin H.: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It is  a polypeptide hormone formed of 191 amino acids with a molecular weight of 22,000. The growth hormone is metabolized rapidly in the liver which is responsible for its duration of action (</a:t>
            </a:r>
            <a:r>
              <a:rPr lang="en-US" altLang="en-US" sz="1800" b="1">
                <a:solidFill>
                  <a:srgbClr val="002060"/>
                </a:solidFill>
                <a:latin typeface="Times New Roman" panose="02020603050405020304" pitchFamily="18" charset="0"/>
                <a:cs typeface="Times New Roman" panose="02020603050405020304" pitchFamily="18" charset="0"/>
              </a:rPr>
              <a:t>20</a:t>
            </a:r>
            <a:r>
              <a:rPr lang="en-US" altLang="en-US" sz="1800">
                <a:solidFill>
                  <a:srgbClr val="002060"/>
                </a:solidFill>
                <a:latin typeface="Times New Roman" panose="02020603050405020304" pitchFamily="18" charset="0"/>
                <a:cs typeface="Times New Roman" panose="02020603050405020304" pitchFamily="18" charset="0"/>
              </a:rPr>
              <a:t> minutes) . </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-Functions: </a:t>
            </a:r>
            <a:r>
              <a:rPr lang="en-US" altLang="en-US" sz="1800">
                <a:solidFill>
                  <a:srgbClr val="002060"/>
                </a:solidFill>
                <a:latin typeface="Times New Roman" panose="02020603050405020304" pitchFamily="18" charset="0"/>
                <a:cs typeface="Times New Roman" panose="02020603050405020304" pitchFamily="18" charset="0"/>
              </a:rPr>
              <a:t>This hormone stimulates growth of all tissues of the body . It increases the size and number of  the cells by :</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1-Increase in the rate of protein synthesis :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a-Adequate </a:t>
            </a:r>
            <a:r>
              <a:rPr lang="en-US" altLang="en-US" sz="1800" b="1">
                <a:solidFill>
                  <a:srgbClr val="002060"/>
                </a:solidFill>
                <a:latin typeface="Times New Roman" panose="02020603050405020304" pitchFamily="18" charset="0"/>
                <a:cs typeface="Times New Roman" panose="02020603050405020304" pitchFamily="18" charset="0"/>
              </a:rPr>
              <a:t>Insulin</a:t>
            </a:r>
            <a:r>
              <a:rPr lang="en-US" altLang="en-US" sz="1800">
                <a:solidFill>
                  <a:srgbClr val="002060"/>
                </a:solidFill>
                <a:latin typeface="Times New Roman" panose="02020603050405020304" pitchFamily="18" charset="0"/>
                <a:cs typeface="Times New Roman" panose="02020603050405020304" pitchFamily="18" charset="0"/>
              </a:rPr>
              <a:t> activity as well as adequate availability of </a:t>
            </a:r>
            <a:r>
              <a:rPr lang="en-US" altLang="en-US" sz="1800" b="1">
                <a:solidFill>
                  <a:srgbClr val="002060"/>
                </a:solidFill>
                <a:latin typeface="Times New Roman" panose="02020603050405020304" pitchFamily="18" charset="0"/>
                <a:cs typeface="Times New Roman" panose="02020603050405020304" pitchFamily="18" charset="0"/>
              </a:rPr>
              <a:t>carbohydrates</a:t>
            </a:r>
            <a:r>
              <a:rPr lang="en-US" altLang="en-US" sz="1800">
                <a:solidFill>
                  <a:srgbClr val="002060"/>
                </a:solidFill>
                <a:latin typeface="Times New Roman" panose="02020603050405020304" pitchFamily="18" charset="0"/>
                <a:cs typeface="Times New Roman" panose="02020603050405020304" pitchFamily="18" charset="0"/>
              </a:rPr>
              <a:t> necessary for growth hormone to be effective.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b-Its important effect is to cause </a:t>
            </a:r>
            <a:r>
              <a:rPr lang="en-US" altLang="en-US" sz="2000" b="1">
                <a:solidFill>
                  <a:srgbClr val="002060"/>
                </a:solidFill>
                <a:latin typeface="Times New Roman" panose="02020603050405020304" pitchFamily="18" charset="0"/>
                <a:cs typeface="Times New Roman" panose="02020603050405020304" pitchFamily="18" charset="0"/>
              </a:rPr>
              <a:t>↑</a:t>
            </a:r>
            <a:r>
              <a:rPr lang="en-US" altLang="en-US" sz="1800">
                <a:solidFill>
                  <a:srgbClr val="002060"/>
                </a:solidFill>
                <a:latin typeface="Times New Roman" panose="02020603050405020304" pitchFamily="18" charset="0"/>
                <a:cs typeface="Times New Roman" panose="02020603050405020304" pitchFamily="18" charset="0"/>
              </a:rPr>
              <a:t> amino acids transport through the cell membrane.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c-It ↑ amino acids conce. for protein building and so it decreases amino acid blood level .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d-It also causes ↑ of RNA translation to promote protein synthesis by the ribosomes even when the amino acids are not increased.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e-Moreover , it increases nuclear transcription DNA to form RNA that promotes more protein synthesis.</a:t>
            </a:r>
          </a:p>
          <a:p>
            <a:pPr marL="34925" indent="0" algn="just" rtl="0">
              <a:buFont typeface="Wingdings 2"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1B0147E1-948D-4CCE-8955-91C5CB5A7B00}"/>
              </a:ext>
            </a:extLst>
          </p:cNvPr>
          <p:cNvSpPr>
            <a:spLocks noGrp="1"/>
          </p:cNvSpPr>
          <p:nvPr>
            <p:ph idx="1"/>
          </p:nvPr>
        </p:nvSpPr>
        <p:spPr>
          <a:xfrm>
            <a:off x="14288" y="115888"/>
            <a:ext cx="9021762" cy="5937250"/>
          </a:xfrm>
        </p:spPr>
        <p:txBody>
          <a:bodyPr/>
          <a:lstStyle/>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2-  Lipolytic and Ketogenic effect :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It increases mobilization of fatty acids and increases the use of fatty acids for supplying energy to the body. So, excess hormone → ketosis</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3- Decreases the utilization of carbohydrate for energy :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a. It decreases the use of glucose for energy production as a  result of increased utilization of fatty acids for energy. The fatty acids for a large quantities of acetyl-CoA that initiate -ve feedback effects to block the breakdown of glucose.</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b. It depresses the uptake of glucose by the cells , so it increases the blood glucose level up to 100% above normal (diabetogenic effect - pituitary diabetes)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c. It increases insulin output (over stimulation) that causes burn out of the beta cells of the pancreas.</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d. It increases hepatic glucose output.</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e. It inhibits the hexokinase enzyme (effect opposite to insulin effect) and so, it inhibits glucose uptake by the muscles.</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4-  It increases calcium</a:t>
            </a:r>
            <a:r>
              <a:rPr lang="en-US" altLang="en-US" sz="1800">
                <a:solidFill>
                  <a:srgbClr val="002060"/>
                </a:solidFill>
                <a:latin typeface="Times New Roman" panose="02020603050405020304" pitchFamily="18" charset="0"/>
                <a:cs typeface="Times New Roman" panose="02020603050405020304" pitchFamily="18" charset="0"/>
              </a:rPr>
              <a:t> absorption from the G.I.T.</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5- </a:t>
            </a:r>
            <a:r>
              <a:rPr lang="en-US" altLang="en-US" sz="1800">
                <a:solidFill>
                  <a:srgbClr val="002060"/>
                </a:solidFill>
                <a:latin typeface="Times New Roman" panose="02020603050405020304" pitchFamily="18" charset="0"/>
                <a:cs typeface="Times New Roman" panose="02020603050405020304" pitchFamily="18" charset="0"/>
              </a:rPr>
              <a:t> It causes </a:t>
            </a:r>
            <a:r>
              <a:rPr lang="en-US" altLang="en-US" sz="1800" b="1">
                <a:solidFill>
                  <a:srgbClr val="002060"/>
                </a:solidFill>
                <a:latin typeface="Times New Roman" panose="02020603050405020304" pitchFamily="18" charset="0"/>
                <a:cs typeface="Times New Roman" panose="02020603050405020304" pitchFamily="18" charset="0"/>
              </a:rPr>
              <a:t>reabsorption</a:t>
            </a:r>
            <a:r>
              <a:rPr lang="en-US" altLang="en-US" sz="1800">
                <a:solidFill>
                  <a:srgbClr val="002060"/>
                </a:solidFill>
                <a:latin typeface="Times New Roman" panose="02020603050405020304" pitchFamily="18" charset="0"/>
                <a:cs typeface="Times New Roman" panose="02020603050405020304" pitchFamily="18" charset="0"/>
              </a:rPr>
              <a:t> of Na+ , K+, Ca++, P04--, and C1- from the kidney   and so , helping bone matrix formation.</a:t>
            </a:r>
          </a:p>
          <a:p>
            <a:pPr marL="34925" indent="0" algn="just" rtl="0">
              <a:buFont typeface="Wingdings 2"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C98051D1-6E12-4FF0-A958-725B148FB749}"/>
              </a:ext>
            </a:extLst>
          </p:cNvPr>
          <p:cNvSpPr>
            <a:spLocks noGrp="1"/>
          </p:cNvSpPr>
          <p:nvPr>
            <p:ph idx="1"/>
          </p:nvPr>
        </p:nvSpPr>
        <p:spPr>
          <a:xfrm>
            <a:off x="14288" y="115888"/>
            <a:ext cx="9021762" cy="5937250"/>
          </a:xfrm>
        </p:spPr>
        <p:txBody>
          <a:bodyPr/>
          <a:lstStyle/>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6- Chondrogenesis and Bone Growth :  </a:t>
            </a:r>
          </a:p>
          <a:p>
            <a:pPr marL="34925" indent="0" algn="just" rtl="0">
              <a:buFont typeface="Wingdings 2"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In young subjects in which the epiphysis have not yet fused to the long bones , growth hormone stimulates </a:t>
            </a:r>
            <a:r>
              <a:rPr lang="en-US" altLang="en-US" sz="1800" b="1">
                <a:solidFill>
                  <a:srgbClr val="002060"/>
                </a:solidFill>
                <a:latin typeface="Times New Roman" panose="02020603050405020304" pitchFamily="18" charset="0"/>
                <a:cs typeface="Times New Roman" panose="02020603050405020304" pitchFamily="18" charset="0"/>
              </a:rPr>
              <a:t>chondrogenesis</a:t>
            </a:r>
            <a:r>
              <a:rPr lang="en-US" altLang="en-US" sz="1800">
                <a:solidFill>
                  <a:srgbClr val="002060"/>
                </a:solidFill>
                <a:latin typeface="Times New Roman" panose="02020603050405020304" pitchFamily="18" charset="0"/>
                <a:cs typeface="Times New Roman" panose="02020603050405020304" pitchFamily="18" charset="0"/>
              </a:rPr>
              <a:t> (proliferation of epiphyseal cartilage), and as the cartilaginous epiphyseal plates widen, they lay down more matrix at the end of long bones with stimulation of </a:t>
            </a:r>
            <a:r>
              <a:rPr lang="en-US" altLang="en-US" sz="1800" b="1">
                <a:solidFill>
                  <a:srgbClr val="002060"/>
                </a:solidFill>
                <a:latin typeface="Times New Roman" panose="02020603050405020304" pitchFamily="18" charset="0"/>
                <a:cs typeface="Times New Roman" panose="02020603050405020304" pitchFamily="18" charset="0"/>
              </a:rPr>
              <a:t>osteoblastic</a:t>
            </a:r>
            <a:r>
              <a:rPr lang="en-US" altLang="en-US" sz="1800">
                <a:solidFill>
                  <a:srgbClr val="002060"/>
                </a:solidFill>
                <a:latin typeface="Times New Roman" panose="02020603050405020304" pitchFamily="18" charset="0"/>
                <a:cs typeface="Times New Roman" panose="02020603050405020304" pitchFamily="18" charset="0"/>
              </a:rPr>
              <a:t> activity (bone forming cells) → increased length of long bones.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In adult subjects in which the epiphysis are closed the linear growth is impossible.</a:t>
            </a:r>
          </a:p>
        </p:txBody>
      </p:sp>
      <p:pic>
        <p:nvPicPr>
          <p:cNvPr id="18435" name="Picture 1">
            <a:extLst>
              <a:ext uri="{FF2B5EF4-FFF2-40B4-BE49-F238E27FC236}">
                <a16:creationId xmlns:a16="http://schemas.microsoft.com/office/drawing/2014/main" id="{236F2CA8-5F06-4B8D-B88F-A26146F7A3D0}"/>
              </a:ext>
            </a:extLst>
          </p:cNvPr>
          <p:cNvPicPr>
            <a:picLocks noChangeAspect="1"/>
          </p:cNvPicPr>
          <p:nvPr/>
        </p:nvPicPr>
        <p:blipFill>
          <a:blip r:embed="rId2">
            <a:extLst>
              <a:ext uri="{28A0092B-C50C-407E-A947-70E740481C1C}">
                <a14:useLocalDpi xmlns:a14="http://schemas.microsoft.com/office/drawing/2010/main" val="0"/>
              </a:ext>
            </a:extLst>
          </a:blip>
          <a:srcRect t="809" b="1190"/>
          <a:stretch>
            <a:fillRect/>
          </a:stretch>
        </p:blipFill>
        <p:spPr bwMode="auto">
          <a:xfrm>
            <a:off x="539750" y="2276475"/>
            <a:ext cx="80645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2">
            <a:extLst>
              <a:ext uri="{FF2B5EF4-FFF2-40B4-BE49-F238E27FC236}">
                <a16:creationId xmlns:a16="http://schemas.microsoft.com/office/drawing/2014/main" id="{609B3577-3E90-4177-A7F0-78D693FACEC3}"/>
              </a:ext>
            </a:extLst>
          </p:cNvPr>
          <p:cNvSpPr txBox="1">
            <a:spLocks noChangeArrowheads="1"/>
          </p:cNvSpPr>
          <p:nvPr/>
        </p:nvSpPr>
        <p:spPr bwMode="auto">
          <a:xfrm>
            <a:off x="6300788" y="2852738"/>
            <a:ext cx="172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chemeClr val="bg1"/>
                </a:solidFill>
              </a:rPr>
              <a:t>Somatostatin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42281D7D-8889-4C3D-B604-261ECA8E035A}"/>
              </a:ext>
            </a:extLst>
          </p:cNvPr>
          <p:cNvSpPr>
            <a:spLocks noGrp="1"/>
          </p:cNvSpPr>
          <p:nvPr>
            <p:ph idx="1"/>
          </p:nvPr>
        </p:nvSpPr>
        <p:spPr>
          <a:xfrm>
            <a:off x="14288" y="115888"/>
            <a:ext cx="9021762" cy="5937250"/>
          </a:xfrm>
        </p:spPr>
        <p:txBody>
          <a:bodyPr/>
          <a:lstStyle/>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-Control: </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1-Feedback Mechanism: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Hypoglycaemia and increased amino acid concentration in blood, especially </a:t>
            </a:r>
            <a:r>
              <a:rPr lang="en-US" altLang="en-US" sz="1800" b="1">
                <a:solidFill>
                  <a:srgbClr val="002060"/>
                </a:solidFill>
                <a:latin typeface="Times New Roman" panose="02020603050405020304" pitchFamily="18" charset="0"/>
                <a:cs typeface="Times New Roman" panose="02020603050405020304" pitchFamily="18" charset="0"/>
              </a:rPr>
              <a:t>Arginine</a:t>
            </a:r>
            <a:r>
              <a:rPr lang="en-US" altLang="en-US" sz="1800">
                <a:solidFill>
                  <a:srgbClr val="002060"/>
                </a:solidFill>
                <a:latin typeface="Times New Roman" panose="02020603050405020304" pitchFamily="18" charset="0"/>
                <a:cs typeface="Times New Roman" panose="02020603050405020304" pitchFamily="18" charset="0"/>
              </a:rPr>
              <a:t> , stimulate the release of G.H. . It is also released by muscular exercise, stressful stimuli and glucagon hormone.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Growth hormone feeds back to inhibit its own secretion and it is also inhibited by cortisol , free fatty acids and medroxy-progesterone . </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2- Hypothalamus: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It secretes a Somatotropin- releasing factor which stimulates the release of G.H.. Cellular depletion of proteins is the major factor that enhances SRF secretion (to correct the protein deficiency) beside stressful stimuli.</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 The hypothalamus also release an inhibitory factor. </a:t>
            </a:r>
          </a:p>
          <a:p>
            <a:pPr marL="34925" indent="0" algn="just" rtl="0">
              <a:buFont typeface="Wingdings 2"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 Mode of Action of Growth Hormone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The mode of action of G.H. is uncertain but it is likely that it acts on the liver to produce </a:t>
            </a:r>
            <a:r>
              <a:rPr lang="en-US" altLang="en-US" sz="1800" b="1">
                <a:solidFill>
                  <a:srgbClr val="002060"/>
                </a:solidFill>
                <a:latin typeface="Times New Roman" panose="02020603050405020304" pitchFamily="18" charset="0"/>
                <a:cs typeface="Times New Roman" panose="02020603050405020304" pitchFamily="18" charset="0"/>
              </a:rPr>
              <a:t>Somatomedins.</a:t>
            </a:r>
            <a:r>
              <a:rPr lang="en-US" altLang="en-US" sz="1800">
                <a:solidFill>
                  <a:srgbClr val="002060"/>
                </a:solidFill>
                <a:latin typeface="Times New Roman" panose="02020603050405020304" pitchFamily="18" charset="0"/>
                <a:cs typeface="Times New Roman" panose="02020603050405020304" pitchFamily="18" charset="0"/>
              </a:rPr>
              <a:t> These are relatively simple peptides (Growth H. is a 191 amino acid polypeptlde) which induce growth promoting activities in many tissues and cartilage with a prolonged duration of action (20 hours).</a:t>
            </a:r>
          </a:p>
          <a:p>
            <a:pPr marL="34925" indent="0" algn="just" rtl="0">
              <a:buFont typeface="Wingdings 2"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708FF77C-BE39-4C35-AFE8-1770CC88C3FC}"/>
              </a:ext>
            </a:extLst>
          </p:cNvPr>
          <p:cNvSpPr>
            <a:spLocks noGrp="1"/>
          </p:cNvSpPr>
          <p:nvPr>
            <p:ph idx="1"/>
          </p:nvPr>
        </p:nvSpPr>
        <p:spPr>
          <a:xfrm>
            <a:off x="14288" y="115888"/>
            <a:ext cx="9021762" cy="5937250"/>
          </a:xfrm>
        </p:spPr>
        <p:txBody>
          <a:bodyPr/>
          <a:lstStyle/>
          <a:p>
            <a:pPr marL="34925" indent="0" algn="ctr"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Pathophysiology of growth hormone</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(1) Growth hormone deficiency</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■   in children causes (</a:t>
            </a:r>
            <a:r>
              <a:rPr lang="en-US" altLang="en-US" sz="1800" b="1">
                <a:solidFill>
                  <a:srgbClr val="002060"/>
                </a:solidFill>
                <a:latin typeface="Times New Roman" panose="02020603050405020304" pitchFamily="18" charset="0"/>
                <a:cs typeface="Times New Roman" panose="02020603050405020304" pitchFamily="18" charset="0"/>
              </a:rPr>
              <a:t>Dwarfism</a:t>
            </a:r>
            <a:r>
              <a:rPr lang="en-US" altLang="en-US" sz="1800">
                <a:solidFill>
                  <a:srgbClr val="002060"/>
                </a:solidFill>
                <a:latin typeface="Times New Roman" panose="02020603050405020304" pitchFamily="18" charset="0"/>
                <a:cs typeface="Times New Roman" panose="02020603050405020304" pitchFamily="18" charset="0"/>
              </a:rPr>
              <a:t>) failure to grow, short stature, mild obesity, and delayed puberty.</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■   can be caused by</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(a) Lack of anterior pituitary growth hormone</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(b) Hypothalamic dysfunction (↓ GHRH)</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(c) Failure to generate IGF in the liver</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(d) Growth hormone receptor deficiency</a:t>
            </a:r>
          </a:p>
          <a:p>
            <a:pPr marL="34925" indent="0" algn="just" rtl="0">
              <a:buFont typeface="Wingdings 2" pitchFamily="18" charset="2"/>
              <a:buNone/>
            </a:pPr>
            <a:endParaRPr lang="en-US" altLang="en-US" sz="1800" b="1">
              <a:solidFill>
                <a:srgbClr val="002060"/>
              </a:solidFill>
              <a:latin typeface="Times New Roman" panose="02020603050405020304" pitchFamily="18" charset="0"/>
              <a:cs typeface="Times New Roman" panose="02020603050405020304" pitchFamily="18" charset="0"/>
            </a:endParaRP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(2) Growth hormone excess</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■   can be treated with somatostatin analogs (e.g., octreotide), which inhibit growth</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hormone secretion.</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■   Hypersecretion of growth hormone causes Gigantism &amp; Acromegaly.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63BF1889-5597-4131-A4F6-62D90B2F261E}"/>
              </a:ext>
            </a:extLst>
          </p:cNvPr>
          <p:cNvSpPr>
            <a:spLocks noGrp="1"/>
          </p:cNvSpPr>
          <p:nvPr>
            <p:ph idx="1"/>
          </p:nvPr>
        </p:nvSpPr>
        <p:spPr>
          <a:xfrm>
            <a:off x="14288" y="115888"/>
            <a:ext cx="9021762" cy="5937250"/>
          </a:xfrm>
        </p:spPr>
        <p:txBody>
          <a:bodyPr/>
          <a:lstStyle/>
          <a:p>
            <a:pPr marL="34925" indent="0" algn="ctr"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Prolactin hormone</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It is one of the hormones of the anterior pituitary gland, secreted by the </a:t>
            </a:r>
            <a:r>
              <a:rPr lang="en-US" altLang="en-US" sz="1800" b="1">
                <a:solidFill>
                  <a:srgbClr val="002060"/>
                </a:solidFill>
                <a:latin typeface="Times New Roman" panose="02020603050405020304" pitchFamily="18" charset="0"/>
                <a:cs typeface="Times New Roman" panose="02020603050405020304" pitchFamily="18" charset="0"/>
              </a:rPr>
              <a:t>Lactotroph cells </a:t>
            </a:r>
            <a:r>
              <a:rPr lang="en-US" altLang="en-US" sz="1800">
                <a:solidFill>
                  <a:srgbClr val="002060"/>
                </a:solidFill>
                <a:latin typeface="Times New Roman" panose="02020603050405020304" pitchFamily="18" charset="0"/>
                <a:cs typeface="Times New Roman" panose="02020603050405020304" pitchFamily="18" charset="0"/>
              </a:rPr>
              <a:t>(</a:t>
            </a:r>
            <a:r>
              <a:rPr lang="el-GR" altLang="en-US" sz="1800" b="1">
                <a:solidFill>
                  <a:srgbClr val="002060"/>
                </a:solidFill>
                <a:latin typeface="Times New Roman" panose="02020603050405020304" pitchFamily="18" charset="0"/>
                <a:cs typeface="Times New Roman" panose="02020603050405020304" pitchFamily="18" charset="0"/>
              </a:rPr>
              <a:t>α</a:t>
            </a:r>
            <a:r>
              <a:rPr lang="en-US" altLang="en-US" sz="1800">
                <a:solidFill>
                  <a:srgbClr val="002060"/>
                </a:solidFill>
                <a:latin typeface="Times New Roman" panose="02020603050405020304" pitchFamily="18" charset="0"/>
                <a:cs typeface="Times New Roman" panose="02020603050405020304" pitchFamily="18" charset="0"/>
              </a:rPr>
              <a:t> cells). It is a protein consists of 170 amino acids with a molecular weight of 25.000.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a:t>
            </a:r>
            <a:r>
              <a:rPr lang="en-US" altLang="en-US" sz="1800" b="1">
                <a:solidFill>
                  <a:srgbClr val="002060"/>
                </a:solidFill>
                <a:latin typeface="Times New Roman" panose="02020603050405020304" pitchFamily="18" charset="0"/>
                <a:cs typeface="Times New Roman" panose="02020603050405020304" pitchFamily="18" charset="0"/>
              </a:rPr>
              <a:t>Control of secretion:</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1. Prolactin release is under the control of the </a:t>
            </a:r>
            <a:r>
              <a:rPr lang="en-US" altLang="en-US" sz="1800" b="1">
                <a:solidFill>
                  <a:srgbClr val="002060"/>
                </a:solidFill>
                <a:latin typeface="Times New Roman" panose="02020603050405020304" pitchFamily="18" charset="0"/>
                <a:cs typeface="Times New Roman" panose="02020603050405020304" pitchFamily="18" charset="0"/>
              </a:rPr>
              <a:t>hypothalamus</a:t>
            </a:r>
            <a:r>
              <a:rPr lang="en-US" altLang="en-US" sz="1800">
                <a:solidFill>
                  <a:srgbClr val="002060"/>
                </a:solidFill>
                <a:latin typeface="Times New Roman" panose="02020603050405020304" pitchFamily="18" charset="0"/>
                <a:cs typeface="Times New Roman" panose="02020603050405020304" pitchFamily="18" charset="0"/>
              </a:rPr>
              <a:t>, like that of other anterior pituitary hormones, however, the hypothalamic effect is mainly </a:t>
            </a:r>
            <a:r>
              <a:rPr lang="en-US" altLang="en-US" sz="1800" b="1">
                <a:solidFill>
                  <a:srgbClr val="002060"/>
                </a:solidFill>
                <a:latin typeface="Times New Roman" panose="02020603050405020304" pitchFamily="18" charset="0"/>
                <a:cs typeface="Times New Roman" panose="02020603050405020304" pitchFamily="18" charset="0"/>
              </a:rPr>
              <a:t>tonic inhibition</a:t>
            </a:r>
            <a:r>
              <a:rPr lang="en-US" altLang="en-US" sz="1800">
                <a:solidFill>
                  <a:srgbClr val="002060"/>
                </a:solidFill>
                <a:latin typeface="Times New Roman" panose="02020603050405020304" pitchFamily="18" charset="0"/>
                <a:cs typeface="Times New Roman" panose="02020603050405020304" pitchFamily="18" charset="0"/>
              </a:rPr>
              <a:t>. Two hypothalamic neuro-secretions have been reported in prolactin regulation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a-The </a:t>
            </a:r>
            <a:r>
              <a:rPr lang="en-US" altLang="en-US" sz="1800" b="1">
                <a:solidFill>
                  <a:srgbClr val="002060"/>
                </a:solidFill>
                <a:latin typeface="Times New Roman" panose="02020603050405020304" pitchFamily="18" charset="0"/>
                <a:cs typeface="Times New Roman" panose="02020603050405020304" pitchFamily="18" charset="0"/>
              </a:rPr>
              <a:t>dominant is inhibitory </a:t>
            </a:r>
            <a:r>
              <a:rPr lang="en-US" altLang="en-US" sz="1800">
                <a:solidFill>
                  <a:srgbClr val="002060"/>
                </a:solidFill>
                <a:latin typeface="Times New Roman" panose="02020603050405020304" pitchFamily="18" charset="0"/>
                <a:cs typeface="Times New Roman" panose="02020603050405020304" pitchFamily="18" charset="0"/>
              </a:rPr>
              <a:t>(Prolactin Release Inhibiting Factor-</a:t>
            </a:r>
            <a:r>
              <a:rPr lang="en-US" altLang="en-US" sz="1800" b="1">
                <a:solidFill>
                  <a:srgbClr val="002060"/>
                </a:solidFill>
                <a:latin typeface="Times New Roman" panose="02020603050405020304" pitchFamily="18" charset="0"/>
                <a:cs typeface="Times New Roman" panose="02020603050405020304" pitchFamily="18" charset="0"/>
              </a:rPr>
              <a:t>PIF</a:t>
            </a:r>
            <a:r>
              <a:rPr lang="en-US" altLang="en-US" sz="1800">
                <a:solidFill>
                  <a:srgbClr val="002060"/>
                </a:solidFill>
                <a:latin typeface="Times New Roman" panose="02020603050405020304" pitchFamily="18" charset="0"/>
                <a:cs typeface="Times New Roman" panose="02020603050405020304" pitchFamily="18" charset="0"/>
              </a:rPr>
              <a:t>); It is now believed to be the </a:t>
            </a:r>
            <a:r>
              <a:rPr lang="en-US" altLang="en-US" sz="1800" b="1">
                <a:solidFill>
                  <a:srgbClr val="002060"/>
                </a:solidFill>
                <a:latin typeface="Times New Roman" panose="02020603050405020304" pitchFamily="18" charset="0"/>
                <a:cs typeface="Times New Roman" panose="02020603050405020304" pitchFamily="18" charset="0"/>
              </a:rPr>
              <a:t>dopamine</a:t>
            </a:r>
            <a:r>
              <a:rPr lang="en-US" altLang="en-US" sz="1800">
                <a:solidFill>
                  <a:srgbClr val="002060"/>
                </a:solidFill>
                <a:latin typeface="Times New Roman" panose="02020603050405020304" pitchFamily="18" charset="0"/>
                <a:cs typeface="Times New Roman" panose="02020603050405020304" pitchFamily="18" charset="0"/>
              </a:rPr>
              <a:t>. Other factors have also been shown to be involved as '</a:t>
            </a:r>
            <a:r>
              <a:rPr lang="en-US" altLang="en-US" sz="1800" b="1">
                <a:solidFill>
                  <a:srgbClr val="002060"/>
                </a:solidFill>
                <a:latin typeface="Times New Roman" panose="02020603050405020304" pitchFamily="18" charset="0"/>
                <a:cs typeface="Times New Roman" panose="02020603050405020304" pitchFamily="18" charset="0"/>
              </a:rPr>
              <a:t>Gamma-Amino-Butyric Acid (GABA)</a:t>
            </a:r>
            <a:r>
              <a:rPr lang="en-US" altLang="en-US" sz="1800">
                <a:solidFill>
                  <a:srgbClr val="002060"/>
                </a:solidFill>
                <a:latin typeface="Times New Roman" panose="02020603050405020304" pitchFamily="18" charset="0"/>
                <a:cs typeface="Times New Roman" panose="02020603050405020304" pitchFamily="18" charset="0"/>
              </a:rPr>
              <a:t> and </a:t>
            </a:r>
            <a:r>
              <a:rPr lang="en-US" altLang="en-US" sz="1800" b="1">
                <a:solidFill>
                  <a:srgbClr val="002060"/>
                </a:solidFill>
                <a:latin typeface="Times New Roman" panose="02020603050405020304" pitchFamily="18" charset="0"/>
                <a:cs typeface="Times New Roman" panose="02020603050405020304" pitchFamily="18" charset="0"/>
              </a:rPr>
              <a:t>Gonadotrophin associated peptide (GnAP) </a:t>
            </a:r>
            <a:r>
              <a:rPr lang="en-US" altLang="en-US" sz="1800">
                <a:solidFill>
                  <a:srgbClr val="002060"/>
                </a:solidFill>
                <a:latin typeface="Times New Roman" panose="02020603050405020304" pitchFamily="18" charset="0"/>
                <a:cs typeface="Times New Roman" panose="02020603050405020304" pitchFamily="18" charset="0"/>
              </a:rPr>
              <a:t>.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b- A </a:t>
            </a:r>
            <a:r>
              <a:rPr lang="en-US" altLang="en-US" sz="1800" b="1">
                <a:solidFill>
                  <a:srgbClr val="002060"/>
                </a:solidFill>
                <a:latin typeface="Times New Roman" panose="02020603050405020304" pitchFamily="18" charset="0"/>
                <a:cs typeface="Times New Roman" panose="02020603050405020304" pitchFamily="18" charset="0"/>
              </a:rPr>
              <a:t>prolactin Releasing Factor (PRF) </a:t>
            </a:r>
            <a:r>
              <a:rPr lang="en-US" altLang="en-US" sz="1800">
                <a:solidFill>
                  <a:srgbClr val="002060"/>
                </a:solidFill>
                <a:latin typeface="Times New Roman" panose="02020603050405020304" pitchFamily="18" charset="0"/>
                <a:cs typeface="Times New Roman" panose="02020603050405020304" pitchFamily="18" charset="0"/>
              </a:rPr>
              <a:t>; Thyrotrophin releasing Hormone (TRH) was found to be a potent PRF . Moreover , VIP (Vasoactive Intestinal Peptide) and PHI (Peptide Histidine Isoleucine) were found to be potent stimulant for prolactin release (PRF). </a:t>
            </a:r>
          </a:p>
          <a:p>
            <a:pPr marL="34925" indent="0" algn="just" rtl="0">
              <a:buFont typeface="Wingdings 2"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2.Thyroxine and Oestrogens </a:t>
            </a:r>
            <a:r>
              <a:rPr lang="en-US" altLang="en-US" sz="1800">
                <a:solidFill>
                  <a:srgbClr val="002060"/>
                </a:solidFill>
                <a:latin typeface="Times New Roman" panose="02020603050405020304" pitchFamily="18" charset="0"/>
                <a:cs typeface="Times New Roman" panose="02020603050405020304" pitchFamily="18" charset="0"/>
              </a:rPr>
              <a:t>affect prolactin secretion as does hypothalamic thyrotropin releasing hormone (TRH). Thyroxine and estrogens modulate the number of TRH receptors in TSH and prolactin secreting cells (Lactotroph cells) of the anterior pituitary .</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Thyroxine →inhibition of prolactin secretion via -ve feedback  decreases the number of TRH receptor sites on the lactotrophs.</a:t>
            </a:r>
          </a:p>
          <a:p>
            <a:pPr marL="34925" indent="0" algn="just" rtl="0">
              <a:buFont typeface="Wingdings 2"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Estrogens → stimulate the   release of prolactin . As it increase the availability of TRH receptor sites , stimulate directly the lactotrophs and it also increase the mitotic activity of the lactotrophs.</a:t>
            </a:r>
          </a:p>
          <a:p>
            <a:pPr marL="34925" indent="0" algn="just" rtl="0">
              <a:buFont typeface="Wingdings 2"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a:p>
            <a:pPr marL="34925" indent="0" algn="just" rtl="0">
              <a:buFont typeface="Wingdings 2"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1B357AF2F8B24E9C0BEF8592B8D98A" ma:contentTypeVersion="3" ma:contentTypeDescription="Create a new document." ma:contentTypeScope="" ma:versionID="87e4af53f0954fe1da6efdc131e5ae84">
  <xsd:schema xmlns:xsd="http://www.w3.org/2001/XMLSchema" xmlns:xs="http://www.w3.org/2001/XMLSchema" xmlns:p="http://schemas.microsoft.com/office/2006/metadata/properties" xmlns:ns2="fcf2dd5e-dcfb-40ea-a641-1b831d83aa51" targetNamespace="http://schemas.microsoft.com/office/2006/metadata/properties" ma:root="true" ma:fieldsID="48f933d1aecba32f12cd04329b529c10" ns2:_="">
    <xsd:import namespace="fcf2dd5e-dcfb-40ea-a641-1b831d83aa51"/>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2dd5e-dcfb-40ea-a641-1b831d83a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401B67-8B25-40F9-A06A-80349F09D313}">
  <ds:schemaRefs>
    <ds:schemaRef ds:uri="http://schemas.microsoft.com/sharepoint/v3/contenttype/forms"/>
  </ds:schemaRefs>
</ds:datastoreItem>
</file>

<file path=customXml/itemProps2.xml><?xml version="1.0" encoding="utf-8"?>
<ds:datastoreItem xmlns:ds="http://schemas.openxmlformats.org/officeDocument/2006/customXml" ds:itemID="{7BFA9B7A-08EC-4696-A133-01C290394BA5}">
  <ds:schemaRefs>
    <ds:schemaRef ds:uri="http://schemas.microsoft.com/office/2006/metadata/contentType"/>
    <ds:schemaRef ds:uri="http://schemas.microsoft.com/office/2006/metadata/properties/metaAttributes"/>
    <ds:schemaRef ds:uri="http://www.w3.org/2000/xmlns/"/>
    <ds:schemaRef ds:uri="http://www.w3.org/2001/XMLSchema"/>
    <ds:schemaRef ds:uri="fcf2dd5e-dcfb-40ea-a641-1b831d83aa51"/>
  </ds:schemaRefs>
</ds:datastoreItem>
</file>

<file path=docProps/app.xml><?xml version="1.0" encoding="utf-8"?>
<Properties xmlns="http://schemas.openxmlformats.org/officeDocument/2006/extended-properties" xmlns:vt="http://schemas.openxmlformats.org/officeDocument/2006/docPropsVTypes">
  <Template>Technic</Template>
  <TotalTime>600</TotalTime>
  <Words>1828</Words>
  <Application>Microsoft Office PowerPoint</Application>
  <PresentationFormat>On-screen Show (4:3)</PresentationFormat>
  <Paragraphs>123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تقنية</vt:lpstr>
      <vt:lpstr>  2. Anterior pituitary hormones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CARDIAC CYCLE</dc:title>
  <dc:creator>Dr.Waleed R. Ezzat</dc:creator>
  <cp:lastModifiedBy>Ahmad Maaitah</cp:lastModifiedBy>
  <cp:revision>84</cp:revision>
  <dcterms:created xsi:type="dcterms:W3CDTF">2018-04-21T22:12:54Z</dcterms:created>
  <dcterms:modified xsi:type="dcterms:W3CDTF">2021-04-24T13:47:51Z</dcterms:modified>
</cp:coreProperties>
</file>