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6" r:id="rId4"/>
    <p:sldId id="287" r:id="rId5"/>
    <p:sldId id="288" r:id="rId6"/>
    <p:sldId id="299" r:id="rId7"/>
    <p:sldId id="289" r:id="rId8"/>
    <p:sldId id="300" r:id="rId9"/>
    <p:sldId id="291" r:id="rId10"/>
    <p:sldId id="297" r:id="rId11"/>
    <p:sldId id="298" r:id="rId12"/>
    <p:sldId id="29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4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0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A458FF"/>
            </a:gs>
            <a:gs pos="52000">
              <a:srgbClr val="3544FF">
                <a:alpha val="51000"/>
              </a:srgbClr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08011" y="2147556"/>
            <a:ext cx="728781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15- Pathophysiology of Shock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896" y="12756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866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300" y="0"/>
            <a:ext cx="8856984" cy="4096140"/>
          </a:xfrm>
        </p:spPr>
        <p:txBody>
          <a:bodyPr/>
          <a:lstStyle/>
          <a:p>
            <a:pPr marL="101600" indent="0"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Release of toxins by ischemic tissues: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Myocardial toxic factor: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pancreatic ischemia → trypsin enzyme is released from pancreas → degeneration of pancreatic tissue → release of myocardial toxic factor → direct depression of the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contractility.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•Endotoxin: released from intestinal bacteria under ischemia → absorbed to bl. → severe VD and cardiac depression → severe shock.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•Free radicals: ↓ COP → tissue hypoxia→ injury of vessels → adherence of granulocytes to vessels→ free radicals which causes more damage of vessels and more adherence of granulocytes and more free radicals and so on.</a:t>
            </a:r>
          </a:p>
          <a:p>
            <a:pPr marL="101600" indent="0"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(5)Thrombosis of small vessels: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sluggish circulation with activation of clotting factors and platelet aggregation. This leads to more tissue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ischaemia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340" indent="0" algn="justLow">
              <a:lnSpc>
                <a:spcPct val="150000"/>
              </a:lnSpc>
              <a:buNone/>
            </a:pP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87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67494"/>
            <a:ext cx="8784976" cy="388011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Acidosis: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↓O2 supply → lactic acid accumulation also ↑ CO2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H2CO3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acidosis leads to tissue damage and activation of intracellular proteolytic enzymes with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auto-destruction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 Acute respiratory failure: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 to damage of capillary endothelium and alveolar epithelium in the lung with release of cytokines.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 Acute renal failure: due to: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-Severe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renal vasoconstriction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renal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ischaemia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tubular necrosis.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-Muscular tissue damage leading to accumulation of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myoglobin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enhance the damage in the kidney tissue with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decrease renal plasma flow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glomerular filtration rate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renal functions are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severly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impaired with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uraemia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anurea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Treatment of shock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 the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Warming the body (in hypovolemic shock) and raising the lower limb by 30 cm →↑ VR.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O2 therapy and glucose injection.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Keep open air way and guard against pneumonia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Low resistance shock is treated by: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Corticosteroids, Anti-</a:t>
            </a:r>
            <a:r>
              <a:rPr lang="en-US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histamincs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sympathomimetics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1600" indent="0"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88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50" y="699542"/>
            <a:ext cx="2808312" cy="315510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Shock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Circulatory shock means inadequate tissue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perfusion with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due to decreased CO &amp; ABP.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C:\Users\Mutah\Desktop\III year 2020-2021\shock-9-6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2989" r="2403" b="2020"/>
          <a:stretch/>
        </p:blipFill>
        <p:spPr bwMode="auto">
          <a:xfrm>
            <a:off x="3203848" y="195486"/>
            <a:ext cx="5657850" cy="4898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5" y="123478"/>
            <a:ext cx="3312368" cy="3155100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Clr>
                <a:srgbClr val="A458FF"/>
              </a:buClr>
              <a:buNone/>
            </a:pPr>
            <a:endParaRPr lang="en-US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Clr>
                <a:srgbClr val="A458FF"/>
              </a:buClr>
              <a:buNone/>
            </a:pP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-Types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causes of shock: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800" b="1" i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I)Low-resistance shock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(primary shock) (</a:t>
            </a:r>
            <a:r>
              <a:rPr 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Normo-volumic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shock):</a:t>
            </a:r>
            <a:endParaRPr 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caused by severe VD (bl. volume is normal) - e.g.:</a:t>
            </a:r>
            <a:endParaRPr 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Neurogenic shock:</a:t>
            </a:r>
            <a:endParaRPr 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 emotions (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vago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-vagal syncope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)→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vaso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venodilatation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skeletal blood vessels &amp; bradycardia → ↓  ABP and shock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Anaphylactic shock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exaggerated antigen-antibody reaction with release of histamine or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causing vasodilation with drop in blood pressure.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100" dirty="0" smtClean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 descr="C:\Users\Mutah\Desktop\III year 2020-2021\ff8f7343dd9a0d77e44fcc14569f2c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8733" r="3040" b="1827"/>
          <a:stretch/>
        </p:blipFill>
        <p:spPr bwMode="auto">
          <a:xfrm>
            <a:off x="3519605" y="195486"/>
            <a:ext cx="558890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8351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Anaphylactic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1" y="195486"/>
            <a:ext cx="8848263" cy="44644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Septic shock: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Severe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→ bacterial endotoxin →depress the vasomotor center with resulted VD of arterioles and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capillaries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→↑ capillary permeability → ↓ blood pressure →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shock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(II) </a:t>
            </a: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Hypovolemic shock: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(Secondary shock) (Cold shock) </a:t>
            </a:r>
            <a:endParaRPr lang="en-US" sz="18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 descr="C:\Users\Mutah\Desktop\III year 2020-2021\shock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1184"/>
            <a:ext cx="6768752" cy="332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67494"/>
            <a:ext cx="8784976" cy="4600196"/>
          </a:xfrm>
        </p:spPr>
        <p:txBody>
          <a:bodyPr/>
          <a:lstStyle/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blood or plasma or extracellular fluid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e.g.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(1)Post-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shock with failure of compensatory mechanisms.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Burn shock: loss of plasma (</a:t>
            </a:r>
            <a:r>
              <a:rPr 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Exeamia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&amp; VD.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(3)Traumatic shock: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pain, loss of plasma to tissue.</a:t>
            </a:r>
          </a:p>
          <a:p>
            <a:pPr marL="1016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Dehydration: severe vomiting, diarrhea or sweating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indent="0"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(III) </a:t>
            </a: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Cardiogenic shock: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in infarction, heart failure or arrhythmia → ↓ CO → shock.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(IV) </a:t>
            </a: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Obstructive shock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obstruction of the blood flow at the centers of circulation which hinders blood flow to tissue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-In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lung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as in cases of the pulmonary embolism, thrombosis, and tension pneumothorax with marked elevation of the intrathoracic pressure.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-In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as in cardiac tamponade (massive pericardial effusion) with fibrosis which prevent cardiac filling and contraction.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42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" y="12931"/>
            <a:ext cx="9036496" cy="31551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Picture 3" descr="C:\Users\Mutah\Desktop\III year 2020-2021\slide_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123" r="2099" b="11754"/>
          <a:stretch/>
        </p:blipFill>
        <p:spPr bwMode="auto">
          <a:xfrm>
            <a:off x="323528" y="267494"/>
            <a:ext cx="8352927" cy="4608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28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10" y="843558"/>
            <a:ext cx="8856984" cy="3155100"/>
          </a:xfrm>
        </p:spPr>
        <p:txBody>
          <a:bodyPr/>
          <a:lstStyle/>
          <a:p>
            <a:pPr marL="101600" indent="0">
              <a:buNone/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shock: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severity depends largely on the degree and rate of blood pressure drop and it may be either:</a:t>
            </a:r>
          </a:p>
          <a:p>
            <a:pPr marL="101600" indent="0">
              <a:buNone/>
            </a:pPr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Reversible (compensated) shock: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compensatory mechanisms (immediate and delayed) gradually restore the ABP up to normal level in negative feedback control.</a:t>
            </a:r>
          </a:p>
          <a:p>
            <a:pPr marL="101600" indent="0">
              <a:buNone/>
            </a:pPr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Irreversible (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Refractory or decompensated)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shock: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occurs in severe causes of shock and the patient not be treated for about 3-5 hours → progressive decrease in cardiac output and ABP in a +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feed back mechanisms .</a:t>
            </a:r>
          </a:p>
          <a:p>
            <a:pPr marL="101600" indent="0">
              <a:buNone/>
            </a:pP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5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10" y="843558"/>
            <a:ext cx="8856984" cy="3155100"/>
          </a:xfrm>
        </p:spPr>
        <p:txBody>
          <a:bodyPr/>
          <a:lstStyle/>
          <a:p>
            <a:pPr marL="101600" indent="0">
              <a:buNone/>
            </a:pP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8352928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419622"/>
            <a:ext cx="1440160" cy="3600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006" y="339502"/>
            <a:ext cx="8352928" cy="4752528"/>
          </a:xfrm>
          <a:ln>
            <a:noFill/>
          </a:ln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*Mechanisms that lead to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death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refractory shock: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(1) Cardiac depression: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Severe decrease in ABP → coronary blood flow → myocardial ischemia → cardiac contraction →COP → ABP and so on → myocardial infarction.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Cardiac depression by myocardial toxic factor or other bacterial toxins released during shock.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 Cerebral depression: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Severe decrease in ABP → cerebral bl. flow → depression of vasomotor center → no correction of decreased ABP → more decrease in ABP &amp; so on → cerebral damage.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(3) Dilatation of precapillary sphincter: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After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haemorrhage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→ reflex sympathetic spasm of precapillary sphincters and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venules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especially in splanchnic area, after that dilatation of precapillary sphincter occurs by metabolites or toxins but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venules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remaining constricted → ↓ VR→ more decrease in bl.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→more spasm of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venules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→ more ↓ VR 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↑ Capillary filtration → ↑ loss of plasma in tissue space → ↓ bl. volume → ↓ VR → ↓ COP → ischemia of the capillary wall → more filtration.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5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866</Words>
  <Application>Microsoft Office PowerPoint</Application>
  <PresentationFormat>On-screen Show (16:9)</PresentationFormat>
  <Paragraphs>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Muli</vt:lpstr>
      <vt:lpstr>Lexend Deca</vt:lpstr>
      <vt:lpstr>Arial</vt:lpstr>
      <vt:lpstr>Times New Roman</vt:lpstr>
      <vt:lpstr>Aliena template</vt:lpstr>
      <vt:lpstr>15- Pathophysiology of Shock  By Prof. Sherif W. Mansour  Physiology dpt., Mutah school of Medicine .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doubleclick</cp:lastModifiedBy>
  <cp:revision>32</cp:revision>
  <dcterms:modified xsi:type="dcterms:W3CDTF">2020-11-14T08:22:54Z</dcterms:modified>
</cp:coreProperties>
</file>