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7" r:id="rId4"/>
    <p:sldId id="259" r:id="rId5"/>
    <p:sldId id="280" r:id="rId6"/>
    <p:sldId id="260" r:id="rId7"/>
    <p:sldId id="261" r:id="rId8"/>
    <p:sldId id="282" r:id="rId9"/>
    <p:sldId id="262" r:id="rId10"/>
    <p:sldId id="281" r:id="rId11"/>
    <p:sldId id="263" r:id="rId12"/>
    <p:sldId id="264" r:id="rId13"/>
    <p:sldId id="265" r:id="rId14"/>
    <p:sldId id="266" r:id="rId15"/>
    <p:sldId id="279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E73F-1A5B-43EC-AC40-02F8C2E655B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953-D7D5-4E20-8874-07A14E23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9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E73F-1A5B-43EC-AC40-02F8C2E655B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953-D7D5-4E20-8874-07A14E23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0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E73F-1A5B-43EC-AC40-02F8C2E655B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953-D7D5-4E20-8874-07A14E23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8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E73F-1A5B-43EC-AC40-02F8C2E655B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953-D7D5-4E20-8874-07A14E23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E73F-1A5B-43EC-AC40-02F8C2E655B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953-D7D5-4E20-8874-07A14E23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E73F-1A5B-43EC-AC40-02F8C2E655B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953-D7D5-4E20-8874-07A14E23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E73F-1A5B-43EC-AC40-02F8C2E655B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953-D7D5-4E20-8874-07A14E23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E73F-1A5B-43EC-AC40-02F8C2E655B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953-D7D5-4E20-8874-07A14E23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9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E73F-1A5B-43EC-AC40-02F8C2E655B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953-D7D5-4E20-8874-07A14E23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5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E73F-1A5B-43EC-AC40-02F8C2E655B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953-D7D5-4E20-8874-07A14E23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E73F-1A5B-43EC-AC40-02F8C2E655B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953-D7D5-4E20-8874-07A14E23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1E73F-1A5B-43EC-AC40-02F8C2E655B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9953-D7D5-4E20-8874-07A14E23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Integumentary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  <a:endParaRPr lang="en-US" dirty="0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9969992" y="121295"/>
            <a:ext cx="20828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0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Subcutaneous </a:t>
            </a:r>
            <a:r>
              <a:rPr lang="en-US" b="1" dirty="0"/>
              <a:t>layer</a:t>
            </a:r>
            <a:r>
              <a:rPr lang="en-US" dirty="0"/>
              <a:t>, also called </a:t>
            </a:r>
            <a:r>
              <a:rPr lang="en-US" b="1" i="1" dirty="0"/>
              <a:t>hypodermis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binds the dermis to underlying structures.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composed primarily of </a:t>
            </a:r>
            <a:r>
              <a:rPr lang="en-US" u="sng" dirty="0"/>
              <a:t>loose</a:t>
            </a:r>
            <a:r>
              <a:rPr lang="en-US" dirty="0"/>
              <a:t> connective tissue and </a:t>
            </a:r>
            <a:r>
              <a:rPr lang="en-US" b="1" u="sng" dirty="0"/>
              <a:t>adipose</a:t>
            </a:r>
            <a:r>
              <a:rPr lang="en-US" b="1" dirty="0"/>
              <a:t> </a:t>
            </a:r>
            <a:r>
              <a:rPr lang="en-US" dirty="0"/>
              <a:t>(fat) tissue interlaced with blood vessels. </a:t>
            </a:r>
            <a:endParaRPr lang="en-US" dirty="0" smtClean="0"/>
          </a:p>
          <a:p>
            <a:r>
              <a:rPr lang="en-US" dirty="0" smtClean="0"/>
              <a:t>It stores </a:t>
            </a:r>
            <a:r>
              <a:rPr lang="en-US" dirty="0"/>
              <a:t>fats, insulates and cushions the body, and regulates temperature.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1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66" t="19289" r="15261" b="8039"/>
          <a:stretch/>
        </p:blipFill>
        <p:spPr>
          <a:xfrm>
            <a:off x="914401" y="259307"/>
            <a:ext cx="11000096" cy="646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465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Accessory Organs of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Glands</a:t>
            </a:r>
          </a:p>
          <a:p>
            <a:r>
              <a:rPr lang="en-US" dirty="0"/>
              <a:t>Two important glands located in the dermis </a:t>
            </a:r>
            <a:r>
              <a:rPr lang="en-US" dirty="0" smtClean="0"/>
              <a:t>produce secretions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b="1" dirty="0" smtClean="0"/>
              <a:t>sudoriferous </a:t>
            </a:r>
            <a:r>
              <a:rPr lang="en-US" b="1" dirty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sweat</a:t>
            </a:r>
            <a:r>
              <a:rPr lang="en-US" b="1" dirty="0" smtClean="0"/>
              <a:t>) glands </a:t>
            </a:r>
            <a:r>
              <a:rPr lang="en-US" dirty="0"/>
              <a:t>produce sweat and the </a:t>
            </a:r>
            <a:r>
              <a:rPr lang="en-US" b="1" dirty="0" smtClean="0">
                <a:solidFill>
                  <a:srgbClr val="FF0000"/>
                </a:solidFill>
              </a:rPr>
              <a:t>sebaceous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smtClean="0"/>
              <a:t>oil) glands </a:t>
            </a:r>
            <a:r>
              <a:rPr lang="en-US" dirty="0"/>
              <a:t>produce oil.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two glands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FF0000"/>
                </a:solidFill>
              </a:rPr>
              <a:t>exocrine </a:t>
            </a:r>
            <a:r>
              <a:rPr lang="en-US" b="1" dirty="0"/>
              <a:t>glands </a:t>
            </a:r>
            <a:r>
              <a:rPr lang="en-US" dirty="0"/>
              <a:t>because they secrete </a:t>
            </a:r>
            <a:r>
              <a:rPr lang="en-US" dirty="0" smtClean="0"/>
              <a:t>substances through </a:t>
            </a:r>
            <a:r>
              <a:rPr lang="en-US" dirty="0"/>
              <a:t>ducts to an outer surface of the </a:t>
            </a:r>
            <a:r>
              <a:rPr lang="en-US" dirty="0" smtClean="0"/>
              <a:t>body rather </a:t>
            </a:r>
            <a:r>
              <a:rPr lang="en-US" dirty="0"/>
              <a:t>than directly into the </a:t>
            </a:r>
            <a:r>
              <a:rPr lang="en-US" dirty="0" smtClean="0"/>
              <a:t>bloodstream. </a:t>
            </a:r>
          </a:p>
          <a:p>
            <a:r>
              <a:rPr lang="en-US" dirty="0" smtClean="0"/>
              <a:t>The </a:t>
            </a:r>
            <a:r>
              <a:rPr lang="en-US" dirty="0"/>
              <a:t>sudoriferous glands </a:t>
            </a:r>
            <a:r>
              <a:rPr lang="en-US" dirty="0" smtClean="0"/>
              <a:t>secrete sweat </a:t>
            </a:r>
            <a:r>
              <a:rPr lang="en-US" dirty="0"/>
              <a:t>onto the surface of the skin through </a:t>
            </a:r>
            <a:r>
              <a:rPr lang="en-US" dirty="0" smtClean="0">
                <a:solidFill>
                  <a:srgbClr val="FF0000"/>
                </a:solidFill>
              </a:rPr>
              <a:t>pores</a:t>
            </a:r>
            <a:r>
              <a:rPr lang="en-US" dirty="0" smtClean="0"/>
              <a:t>. Pores </a:t>
            </a:r>
            <a:r>
              <a:rPr lang="en-US" dirty="0"/>
              <a:t>are most plentiful on the palms, soles, </a:t>
            </a:r>
            <a:r>
              <a:rPr lang="en-US" dirty="0" smtClean="0"/>
              <a:t>forehead, and </a:t>
            </a:r>
            <a:r>
              <a:rPr lang="en-US" b="1" dirty="0"/>
              <a:t>axillae </a:t>
            </a:r>
            <a:r>
              <a:rPr lang="en-US" dirty="0"/>
              <a:t>(armpits). The main functions </a:t>
            </a:r>
            <a:r>
              <a:rPr lang="en-US" dirty="0" smtClean="0"/>
              <a:t>of the </a:t>
            </a:r>
            <a:r>
              <a:rPr lang="en-US" dirty="0"/>
              <a:t>sudoriferous glands are to cool the body </a:t>
            </a:r>
            <a:r>
              <a:rPr lang="en-US" dirty="0" smtClean="0"/>
              <a:t>by evaporation</a:t>
            </a:r>
            <a:r>
              <a:rPr lang="en-US" dirty="0"/>
              <a:t>, excrete waste products, and </a:t>
            </a:r>
            <a:r>
              <a:rPr lang="en-US" dirty="0" smtClean="0"/>
              <a:t>moisten surface </a:t>
            </a:r>
            <a:r>
              <a:rPr lang="en-US" dirty="0"/>
              <a:t>cells.</a:t>
            </a:r>
          </a:p>
        </p:txBody>
      </p:sp>
    </p:spTree>
    <p:extLst>
      <p:ext uri="{BB962C8B-B14F-4D97-AF65-F5344CB8AC3E}">
        <p14:creationId xmlns:p14="http://schemas.microsoft.com/office/powerpoint/2010/main" val="239848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Accessory Organs of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The sebaceous glands </a:t>
            </a:r>
            <a:r>
              <a:rPr lang="en-US" dirty="0"/>
              <a:t>are filled with cells, </a:t>
            </a:r>
            <a:r>
              <a:rPr lang="en-US" dirty="0" smtClean="0"/>
              <a:t>the centers </a:t>
            </a:r>
            <a:r>
              <a:rPr lang="en-US" dirty="0"/>
              <a:t>of which contain fatty droplets. As </a:t>
            </a:r>
            <a:r>
              <a:rPr lang="en-US" dirty="0" smtClean="0"/>
              <a:t>these cells </a:t>
            </a:r>
            <a:r>
              <a:rPr lang="en-US" dirty="0"/>
              <a:t>disintegrate, they yield an oily </a:t>
            </a:r>
            <a:r>
              <a:rPr lang="en-US" dirty="0" smtClean="0"/>
              <a:t>secretion called </a:t>
            </a:r>
            <a:r>
              <a:rPr lang="en-US" b="1" i="1" dirty="0">
                <a:solidFill>
                  <a:srgbClr val="FF0000"/>
                </a:solidFill>
              </a:rPr>
              <a:t>sebum</a:t>
            </a:r>
            <a:r>
              <a:rPr lang="en-US" b="1" i="1" dirty="0"/>
              <a:t>. </a:t>
            </a:r>
            <a:r>
              <a:rPr lang="en-US" dirty="0"/>
              <a:t>The </a:t>
            </a:r>
            <a:r>
              <a:rPr lang="en-US" u="sng" dirty="0"/>
              <a:t>acidic </a:t>
            </a:r>
            <a:r>
              <a:rPr lang="en-US" dirty="0"/>
              <a:t>nature of sebum </a:t>
            </a:r>
            <a:r>
              <a:rPr lang="en-US" dirty="0" smtClean="0"/>
              <a:t>helps destroy </a:t>
            </a:r>
            <a:r>
              <a:rPr lang="en-US" dirty="0"/>
              <a:t>harmful organisms on the skin, thus </a:t>
            </a:r>
            <a:r>
              <a:rPr lang="en-US" dirty="0" smtClean="0"/>
              <a:t>preventing infection</a:t>
            </a:r>
            <a:r>
              <a:rPr lang="en-US" dirty="0"/>
              <a:t>. When </a:t>
            </a:r>
            <a:r>
              <a:rPr lang="en-US" b="1" dirty="0" err="1"/>
              <a:t>ductules</a:t>
            </a:r>
            <a:r>
              <a:rPr lang="en-US" b="1" dirty="0"/>
              <a:t> </a:t>
            </a:r>
            <a:r>
              <a:rPr lang="en-US" dirty="0"/>
              <a:t>of the </a:t>
            </a:r>
            <a:r>
              <a:rPr lang="en-US" dirty="0" smtClean="0"/>
              <a:t>sebaceous glands </a:t>
            </a:r>
            <a:r>
              <a:rPr lang="en-US" dirty="0"/>
              <a:t>become blocked, </a:t>
            </a:r>
            <a:r>
              <a:rPr lang="en-US" u="sng" dirty="0"/>
              <a:t>acne</a:t>
            </a:r>
            <a:r>
              <a:rPr lang="en-US" dirty="0"/>
              <a:t> may </a:t>
            </a:r>
            <a:r>
              <a:rPr lang="en-US" dirty="0" smtClean="0"/>
              <a:t>result.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Sex </a:t>
            </a:r>
            <a:r>
              <a:rPr lang="en-US" dirty="0"/>
              <a:t>hormones, particularly </a:t>
            </a:r>
            <a:r>
              <a:rPr lang="en-US" b="1" dirty="0" smtClean="0"/>
              <a:t>androgens </a:t>
            </a:r>
            <a:r>
              <a:rPr lang="en-US" dirty="0" smtClean="0"/>
              <a:t>regulate production </a:t>
            </a:r>
            <a:r>
              <a:rPr lang="en-US" dirty="0"/>
              <a:t>and secretion of sebum.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3008" t="21186" r="11192" b="10217"/>
          <a:stretch/>
        </p:blipFill>
        <p:spPr>
          <a:xfrm>
            <a:off x="6755642" y="1825624"/>
            <a:ext cx="5010367" cy="40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05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Hair is found on nearly all parts of the body </a:t>
            </a:r>
            <a:r>
              <a:rPr lang="en-US" u="sng" dirty="0" smtClean="0"/>
              <a:t>except</a:t>
            </a:r>
            <a:r>
              <a:rPr lang="en-US" dirty="0" smtClean="0"/>
              <a:t> for </a:t>
            </a:r>
            <a:r>
              <a:rPr lang="en-US" dirty="0"/>
              <a:t>the lips, nipples, palms of the hands, soles </a:t>
            </a:r>
            <a:r>
              <a:rPr lang="en-US" dirty="0" smtClean="0"/>
              <a:t>of the </a:t>
            </a:r>
            <a:r>
              <a:rPr lang="en-US" dirty="0"/>
              <a:t>feet, and parts of the external genitalia. </a:t>
            </a:r>
            <a:r>
              <a:rPr lang="en-US" dirty="0" smtClean="0"/>
              <a:t>The </a:t>
            </a:r>
            <a:r>
              <a:rPr lang="en-US" u="sng" dirty="0" smtClean="0"/>
              <a:t>visible</a:t>
            </a:r>
            <a:r>
              <a:rPr lang="en-US" dirty="0" smtClean="0"/>
              <a:t> </a:t>
            </a:r>
            <a:r>
              <a:rPr lang="en-US" dirty="0"/>
              <a:t>part of the hair is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hair </a:t>
            </a:r>
            <a:r>
              <a:rPr lang="en-US" b="1" dirty="0">
                <a:solidFill>
                  <a:srgbClr val="FF0000"/>
                </a:solidFill>
              </a:rPr>
              <a:t>shaft</a:t>
            </a:r>
            <a:r>
              <a:rPr lang="en-US" dirty="0"/>
              <a:t>; the </a:t>
            </a:r>
            <a:r>
              <a:rPr lang="en-US" dirty="0" smtClean="0"/>
              <a:t>part that </a:t>
            </a:r>
            <a:r>
              <a:rPr lang="en-US" dirty="0"/>
              <a:t>is embedded in the dermis is the </a:t>
            </a:r>
            <a:r>
              <a:rPr lang="en-US" dirty="0">
                <a:solidFill>
                  <a:srgbClr val="FF0000"/>
                </a:solidFill>
              </a:rPr>
              <a:t>hair </a:t>
            </a:r>
            <a:r>
              <a:rPr lang="en-US" dirty="0" smtClean="0">
                <a:solidFill>
                  <a:srgbClr val="FF0000"/>
                </a:solidFill>
              </a:rPr>
              <a:t>root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root, together with its coverings, forms </a:t>
            </a:r>
            <a:r>
              <a:rPr lang="en-US" dirty="0" smtClean="0"/>
              <a:t>the </a:t>
            </a:r>
            <a:r>
              <a:rPr lang="en-US" b="1" u="sng" dirty="0" smtClean="0"/>
              <a:t>hair </a:t>
            </a:r>
            <a:r>
              <a:rPr lang="en-US" b="1" u="sng" dirty="0"/>
              <a:t>follicle</a:t>
            </a:r>
            <a:r>
              <a:rPr lang="en-US" b="1" dirty="0"/>
              <a:t>. </a:t>
            </a:r>
            <a:r>
              <a:rPr lang="en-US" dirty="0"/>
              <a:t>At the bottom of the follicle is </a:t>
            </a:r>
            <a:r>
              <a:rPr lang="en-US" dirty="0" smtClean="0"/>
              <a:t>a loop </a:t>
            </a:r>
            <a:r>
              <a:rPr lang="en-US" dirty="0"/>
              <a:t>of capillaries enclosed in a covering called </a:t>
            </a:r>
            <a:r>
              <a:rPr lang="en-US" dirty="0" smtClean="0"/>
              <a:t>the </a:t>
            </a:r>
            <a:r>
              <a:rPr lang="en-US" b="1" dirty="0" smtClean="0"/>
              <a:t>papilla</a:t>
            </a:r>
            <a:r>
              <a:rPr lang="en-US" b="1" dirty="0"/>
              <a:t>. </a:t>
            </a:r>
            <a:r>
              <a:rPr lang="en-US" dirty="0"/>
              <a:t>The cluster of epithelial cells </a:t>
            </a:r>
            <a:r>
              <a:rPr lang="en-US" dirty="0" smtClean="0"/>
              <a:t>lying over </a:t>
            </a:r>
            <a:r>
              <a:rPr lang="en-US" dirty="0"/>
              <a:t>the papilla reproduces and is responsible </a:t>
            </a:r>
            <a:r>
              <a:rPr lang="en-US" dirty="0" smtClean="0"/>
              <a:t>for the </a:t>
            </a:r>
            <a:r>
              <a:rPr lang="en-US" dirty="0"/>
              <a:t>eventual formation of the hair shaft. As long </a:t>
            </a:r>
            <a:r>
              <a:rPr lang="en-US" dirty="0" smtClean="0"/>
              <a:t>as these </a:t>
            </a:r>
            <a:r>
              <a:rPr lang="en-US" dirty="0"/>
              <a:t>cells remain alive, hair will regenerate even </a:t>
            </a:r>
            <a:r>
              <a:rPr lang="en-US" dirty="0" smtClean="0"/>
              <a:t>if it </a:t>
            </a:r>
            <a:r>
              <a:rPr lang="en-US" dirty="0"/>
              <a:t>is cut, plucked, or otherwise removed. 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Alopecia </a:t>
            </a:r>
            <a:r>
              <a:rPr lang="en-US" dirty="0" smtClean="0"/>
              <a:t>(baldness</a:t>
            </a:r>
            <a:r>
              <a:rPr lang="en-US" dirty="0"/>
              <a:t>) occurs when the hairs of the scalp </a:t>
            </a:r>
            <a:r>
              <a:rPr lang="en-US" dirty="0" smtClean="0"/>
              <a:t>are not </a:t>
            </a:r>
            <a:r>
              <a:rPr lang="en-US" dirty="0"/>
              <a:t>replaced because of death of the papillae (</a:t>
            </a:r>
            <a:r>
              <a:rPr lang="en-US" dirty="0" err="1" smtClean="0"/>
              <a:t>singular,</a:t>
            </a:r>
            <a:r>
              <a:rPr lang="en-US" i="1" dirty="0" err="1" smtClean="0"/>
              <a:t>papilla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24350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18" t="18692" r="26455" b="10229"/>
          <a:stretch/>
        </p:blipFill>
        <p:spPr>
          <a:xfrm>
            <a:off x="6428095" y="573206"/>
            <a:ext cx="5529415" cy="588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2551" t="21473" r="32855" b="17334"/>
          <a:stretch/>
        </p:blipFill>
        <p:spPr>
          <a:xfrm>
            <a:off x="883746" y="1825625"/>
            <a:ext cx="4855874" cy="435133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302326" y="1839693"/>
            <a:ext cx="5655184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Nails protect the tips of the fingers and toes </a:t>
            </a:r>
            <a:r>
              <a:rPr lang="en-US" dirty="0" smtClean="0"/>
              <a:t>from bruises </a:t>
            </a:r>
            <a:r>
              <a:rPr lang="en-US" dirty="0"/>
              <a:t>and injuries</a:t>
            </a:r>
            <a:r>
              <a:rPr lang="en-US" dirty="0" smtClean="0"/>
              <a:t>. Each nail is </a:t>
            </a:r>
            <a:r>
              <a:rPr lang="en-US" dirty="0"/>
              <a:t>formed in the </a:t>
            </a:r>
            <a:r>
              <a:rPr lang="en-US" b="1" u="sng" dirty="0" smtClean="0"/>
              <a:t>nail </a:t>
            </a:r>
            <a:r>
              <a:rPr lang="en-US" b="1" u="sng" dirty="0"/>
              <a:t>root </a:t>
            </a:r>
            <a:r>
              <a:rPr lang="en-US" dirty="0"/>
              <a:t>and is composed </a:t>
            </a:r>
            <a:r>
              <a:rPr lang="en-US" dirty="0" smtClean="0"/>
              <a:t>of keratinized </a:t>
            </a:r>
            <a:r>
              <a:rPr lang="en-US" dirty="0"/>
              <a:t>stratified squamous epithelial </a:t>
            </a:r>
            <a:r>
              <a:rPr lang="en-US" dirty="0" smtClean="0"/>
              <a:t>cells producing </a:t>
            </a:r>
            <a:r>
              <a:rPr lang="en-US" dirty="0"/>
              <a:t>a very tough covering. As the </a:t>
            </a:r>
            <a:r>
              <a:rPr lang="en-US" dirty="0" smtClean="0"/>
              <a:t>nail grows</a:t>
            </a:r>
            <a:r>
              <a:rPr lang="en-US" dirty="0"/>
              <a:t>, it stays attached and slides forward </a:t>
            </a:r>
            <a:r>
              <a:rPr lang="en-US" dirty="0" smtClean="0"/>
              <a:t>over the </a:t>
            </a:r>
            <a:r>
              <a:rPr lang="en-US" dirty="0"/>
              <a:t>layer of epithelium called the </a:t>
            </a:r>
            <a:r>
              <a:rPr lang="en-US" b="1" dirty="0" smtClean="0"/>
              <a:t>nail </a:t>
            </a:r>
            <a:r>
              <a:rPr lang="en-US" b="1" dirty="0"/>
              <a:t>bed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dirty="0"/>
              <a:t>This epithelial layer is continuous with </a:t>
            </a:r>
            <a:r>
              <a:rPr lang="en-US" dirty="0" smtClean="0"/>
              <a:t>the epithelium </a:t>
            </a:r>
            <a:r>
              <a:rPr lang="en-US" dirty="0"/>
              <a:t>of the skin. Most of </a:t>
            </a:r>
            <a:r>
              <a:rPr lang="en-US" dirty="0" smtClean="0"/>
              <a:t>the </a:t>
            </a:r>
            <a:r>
              <a:rPr lang="en-US" b="1" dirty="0" smtClean="0"/>
              <a:t>nail body </a:t>
            </a:r>
            <a:r>
              <a:rPr lang="en-US" dirty="0" smtClean="0"/>
              <a:t>appears </a:t>
            </a:r>
            <a:r>
              <a:rPr lang="en-US" dirty="0"/>
              <a:t>pink because of the underlying </a:t>
            </a:r>
            <a:r>
              <a:rPr lang="en-US" dirty="0" smtClean="0"/>
              <a:t>vascular tissue</a:t>
            </a:r>
            <a:r>
              <a:rPr lang="en-US" dirty="0"/>
              <a:t>. The half-moon–shaped area at the base </a:t>
            </a:r>
            <a:r>
              <a:rPr lang="en-US" dirty="0" smtClean="0"/>
              <a:t>of the </a:t>
            </a:r>
            <a:r>
              <a:rPr lang="en-US" dirty="0"/>
              <a:t>nail, </a:t>
            </a:r>
            <a:r>
              <a:rPr lang="en-US" dirty="0" smtClean="0"/>
              <a:t>the </a:t>
            </a:r>
            <a:r>
              <a:rPr lang="en-US" b="1" dirty="0" err="1"/>
              <a:t>lunula</a:t>
            </a:r>
            <a:r>
              <a:rPr lang="en-US" dirty="0"/>
              <a:t>, is the region where </a:t>
            </a:r>
            <a:r>
              <a:rPr lang="en-US" dirty="0" smtClean="0"/>
              <a:t>new growth </a:t>
            </a:r>
            <a:r>
              <a:rPr lang="en-US" dirty="0"/>
              <a:t>occurs. The </a:t>
            </a:r>
            <a:r>
              <a:rPr lang="en-US" dirty="0" err="1"/>
              <a:t>lunula</a:t>
            </a:r>
            <a:r>
              <a:rPr lang="en-US" dirty="0"/>
              <a:t> has a whitish </a:t>
            </a:r>
            <a:r>
              <a:rPr lang="en-US" dirty="0" smtClean="0"/>
              <a:t>appearance because </a:t>
            </a:r>
            <a:r>
              <a:rPr lang="en-US" dirty="0"/>
              <a:t>the vascular tissue underneath </a:t>
            </a:r>
            <a:r>
              <a:rPr lang="en-US" dirty="0" smtClean="0"/>
              <a:t>does not </a:t>
            </a:r>
            <a:r>
              <a:rPr lang="en-US" dirty="0"/>
              <a:t>show through</a:t>
            </a:r>
            <a:r>
              <a:rPr lang="en-US" dirty="0" smtClean="0"/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200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664" t="26855" r="8434" b="12021"/>
          <a:stretch/>
        </p:blipFill>
        <p:spPr>
          <a:xfrm>
            <a:off x="450377" y="559559"/>
            <a:ext cx="11532358" cy="59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246" t="21205" r="9604" b="10946"/>
          <a:stretch/>
        </p:blipFill>
        <p:spPr>
          <a:xfrm>
            <a:off x="385842" y="232012"/>
            <a:ext cx="1099639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41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46" t="13116" r="4179" b="17198"/>
          <a:stretch/>
        </p:blipFill>
        <p:spPr>
          <a:xfrm>
            <a:off x="327546" y="382137"/>
            <a:ext cx="11354939" cy="61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and Physiology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The skin</a:t>
            </a:r>
            <a:r>
              <a:rPr lang="en-US" dirty="0"/>
              <a:t>, also called </a:t>
            </a:r>
            <a:r>
              <a:rPr lang="en-US" i="1" dirty="0"/>
              <a:t>integument, </a:t>
            </a:r>
            <a:r>
              <a:rPr lang="en-US" dirty="0"/>
              <a:t>is the largest </a:t>
            </a:r>
            <a:r>
              <a:rPr lang="en-US" dirty="0" smtClean="0"/>
              <a:t>organ in </a:t>
            </a:r>
            <a:r>
              <a:rPr lang="en-US" dirty="0"/>
              <a:t>the body. Together with its </a:t>
            </a:r>
            <a:r>
              <a:rPr lang="en-US" b="1" u="sng" dirty="0"/>
              <a:t>accessory </a:t>
            </a:r>
            <a:r>
              <a:rPr lang="en-US" b="1" u="sng" dirty="0" smtClean="0"/>
              <a:t>organs </a:t>
            </a:r>
            <a:r>
              <a:rPr lang="en-US" dirty="0" smtClean="0"/>
              <a:t>(hair</a:t>
            </a:r>
            <a:r>
              <a:rPr lang="en-US" dirty="0"/>
              <a:t>, nails, and glands), the skin makes up </a:t>
            </a:r>
            <a:r>
              <a:rPr lang="en-US" dirty="0" smtClean="0"/>
              <a:t>the </a:t>
            </a:r>
            <a:r>
              <a:rPr lang="en-US" b="1" dirty="0" smtClean="0"/>
              <a:t>integumentary </a:t>
            </a:r>
            <a:r>
              <a:rPr lang="en-US" b="1" dirty="0"/>
              <a:t>system. </a:t>
            </a:r>
            <a:endParaRPr lang="en-US" b="1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It’s a system </a:t>
            </a:r>
            <a:r>
              <a:rPr lang="en-US" dirty="0"/>
              <a:t>of </a:t>
            </a:r>
            <a:r>
              <a:rPr lang="en-US" dirty="0" smtClean="0"/>
              <a:t>distinct tissues </a:t>
            </a:r>
            <a:r>
              <a:rPr lang="en-US" dirty="0"/>
              <a:t>includes </a:t>
            </a:r>
            <a:r>
              <a:rPr lang="en-US" u="sng" dirty="0"/>
              <a:t>glands</a:t>
            </a:r>
            <a:r>
              <a:rPr lang="en-US" dirty="0"/>
              <a:t> that produce </a:t>
            </a:r>
            <a:r>
              <a:rPr lang="en-US" dirty="0" smtClean="0"/>
              <a:t>several types </a:t>
            </a:r>
            <a:r>
              <a:rPr lang="en-US" dirty="0"/>
              <a:t>of secretions, </a:t>
            </a:r>
            <a:r>
              <a:rPr lang="en-US" u="sng" dirty="0"/>
              <a:t>nerves</a:t>
            </a:r>
            <a:r>
              <a:rPr lang="en-US" dirty="0"/>
              <a:t> that transmit </a:t>
            </a:r>
            <a:r>
              <a:rPr lang="en-US" dirty="0" smtClean="0"/>
              <a:t>impulses, and </a:t>
            </a:r>
            <a:r>
              <a:rPr lang="en-US" u="sng" dirty="0"/>
              <a:t>blood vessels </a:t>
            </a:r>
            <a:r>
              <a:rPr lang="en-US" dirty="0"/>
              <a:t>that help regulate body </a:t>
            </a:r>
            <a:r>
              <a:rPr lang="en-US" dirty="0" smtClean="0"/>
              <a:t>temperature. </a:t>
            </a:r>
          </a:p>
        </p:txBody>
      </p:sp>
    </p:spTree>
    <p:extLst>
      <p:ext uri="{BB962C8B-B14F-4D97-AF65-F5344CB8AC3E}">
        <p14:creationId xmlns:p14="http://schemas.microsoft.com/office/powerpoint/2010/main" val="39893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77" t="12145" r="2724" b="54829"/>
          <a:stretch/>
        </p:blipFill>
        <p:spPr>
          <a:xfrm>
            <a:off x="225581" y="1029115"/>
            <a:ext cx="11839040" cy="46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51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030" t="19289" r="2388" b="8238"/>
          <a:stretch/>
        </p:blipFill>
        <p:spPr>
          <a:xfrm>
            <a:off x="202928" y="204716"/>
            <a:ext cx="11989072" cy="64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58" t="12718" r="3172" b="9433"/>
          <a:stretch/>
        </p:blipFill>
        <p:spPr>
          <a:xfrm>
            <a:off x="0" y="150125"/>
            <a:ext cx="12026140" cy="6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2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858" t="12917" r="9216" b="9433"/>
          <a:stretch/>
        </p:blipFill>
        <p:spPr>
          <a:xfrm>
            <a:off x="204716" y="0"/>
            <a:ext cx="11696131" cy="67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3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35" t="12918" r="19179" b="10030"/>
          <a:stretch/>
        </p:blipFill>
        <p:spPr>
          <a:xfrm>
            <a:off x="1023582" y="538014"/>
            <a:ext cx="9840036" cy="61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0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It is relatively </a:t>
            </a:r>
            <a:r>
              <a:rPr lang="en-US" dirty="0" smtClean="0">
                <a:solidFill>
                  <a:srgbClr val="FF0000"/>
                </a:solidFill>
              </a:rPr>
              <a:t>thin</a:t>
            </a:r>
            <a:r>
              <a:rPr lang="en-US" dirty="0" smtClean="0"/>
              <a:t> over </a:t>
            </a:r>
            <a:r>
              <a:rPr lang="en-US" dirty="0"/>
              <a:t>most areas but is </a:t>
            </a:r>
            <a:r>
              <a:rPr lang="en-US" dirty="0">
                <a:solidFill>
                  <a:srgbClr val="FF0000"/>
                </a:solidFill>
              </a:rPr>
              <a:t>thickest </a:t>
            </a:r>
            <a:r>
              <a:rPr lang="en-US" dirty="0"/>
              <a:t>on the palms of </a:t>
            </a:r>
            <a:r>
              <a:rPr lang="en-US" dirty="0" smtClean="0"/>
              <a:t>the hands </a:t>
            </a:r>
            <a:r>
              <a:rPr lang="en-US" dirty="0"/>
              <a:t>and the soles of the feet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epidermis is </a:t>
            </a:r>
            <a:r>
              <a:rPr lang="en-US" dirty="0"/>
              <a:t>composed of several sublayers </a:t>
            </a:r>
            <a:r>
              <a:rPr lang="en-US" dirty="0" smtClean="0"/>
              <a:t>called </a:t>
            </a:r>
            <a:r>
              <a:rPr lang="en-US" b="1" i="1" dirty="0" smtClean="0"/>
              <a:t>strata (only 2 are mentioned here for their importance).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u="sng" dirty="0"/>
              <a:t>stratum corneum </a:t>
            </a:r>
            <a:r>
              <a:rPr lang="en-US" dirty="0"/>
              <a:t>is composed of </a:t>
            </a:r>
            <a:r>
              <a:rPr lang="en-US" dirty="0">
                <a:solidFill>
                  <a:srgbClr val="FF0000"/>
                </a:solidFill>
              </a:rPr>
              <a:t>dead </a:t>
            </a:r>
            <a:r>
              <a:rPr lang="en-US" dirty="0" smtClean="0"/>
              <a:t>flat cells </a:t>
            </a:r>
            <a:r>
              <a:rPr lang="en-US" dirty="0"/>
              <a:t>that </a:t>
            </a:r>
            <a:r>
              <a:rPr lang="en-US" dirty="0">
                <a:solidFill>
                  <a:srgbClr val="FF0000"/>
                </a:solidFill>
              </a:rPr>
              <a:t>lack</a:t>
            </a:r>
            <a:r>
              <a:rPr lang="en-US" dirty="0"/>
              <a:t> a blood supply and sensory </a:t>
            </a:r>
            <a:r>
              <a:rPr lang="en-US" dirty="0" smtClean="0"/>
              <a:t>receptors. Its </a:t>
            </a:r>
            <a:r>
              <a:rPr lang="en-US" dirty="0"/>
              <a:t>thickness is correlated with normal wear </a:t>
            </a:r>
            <a:r>
              <a:rPr lang="en-US" dirty="0" smtClean="0"/>
              <a:t>of the </a:t>
            </a:r>
            <a:r>
              <a:rPr lang="en-US" dirty="0"/>
              <a:t>area it covers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u="sng" dirty="0" smtClean="0"/>
              <a:t>stratum basale </a:t>
            </a:r>
            <a:r>
              <a:rPr lang="en-US" dirty="0" smtClean="0"/>
              <a:t>(deepest) is </a:t>
            </a:r>
            <a:r>
              <a:rPr lang="en-US" dirty="0"/>
              <a:t>the only </a:t>
            </a:r>
            <a:r>
              <a:rPr lang="en-US" dirty="0" smtClean="0"/>
              <a:t>layer of </a:t>
            </a:r>
            <a:r>
              <a:rPr lang="en-US" dirty="0"/>
              <a:t>the epidermis that is composed of </a:t>
            </a:r>
            <a:r>
              <a:rPr lang="en-US" dirty="0">
                <a:solidFill>
                  <a:srgbClr val="FF0000"/>
                </a:solidFill>
              </a:rPr>
              <a:t>living </a:t>
            </a:r>
            <a:r>
              <a:rPr lang="en-US" dirty="0" smtClean="0">
                <a:solidFill>
                  <a:srgbClr val="FF0000"/>
                </a:solidFill>
              </a:rPr>
              <a:t>cells </a:t>
            </a:r>
            <a:r>
              <a:rPr lang="en-US" dirty="0"/>
              <a:t>where new cells are formed. As these cells </a:t>
            </a:r>
            <a:r>
              <a:rPr lang="en-US" dirty="0" smtClean="0"/>
              <a:t>move toward </a:t>
            </a:r>
            <a:r>
              <a:rPr lang="en-US" dirty="0"/>
              <a:t>the stratum corneum to replace the </a:t>
            </a:r>
            <a:r>
              <a:rPr lang="en-US" dirty="0" smtClean="0"/>
              <a:t>cells that have been sloughed off, they die and become filled </a:t>
            </a:r>
            <a:r>
              <a:rPr lang="en-US" dirty="0"/>
              <a:t>with a hard protein material called </a:t>
            </a:r>
            <a:r>
              <a:rPr lang="en-US" b="1" i="1" dirty="0" smtClean="0">
                <a:solidFill>
                  <a:srgbClr val="FF0000"/>
                </a:solidFill>
              </a:rPr>
              <a:t>keratin</a:t>
            </a:r>
            <a:r>
              <a:rPr lang="en-US" b="1" i="1" dirty="0" smtClean="0"/>
              <a:t>.</a:t>
            </a:r>
            <a:r>
              <a:rPr lang="en-US" dirty="0"/>
              <a:t> The entire process by which a cell forms in the basal layer, rises to the surface, becomes keratinized, and sloughs off takes about 1 month</a:t>
            </a:r>
            <a:r>
              <a:rPr lang="en-US" dirty="0" smtClean="0"/>
              <a:t>.</a:t>
            </a:r>
            <a:r>
              <a:rPr lang="en-US" b="1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3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2" t="19090" r="55000" b="43877"/>
          <a:stretch/>
        </p:blipFill>
        <p:spPr>
          <a:xfrm>
            <a:off x="635445" y="1340199"/>
            <a:ext cx="10718355" cy="53881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445" y="2565779"/>
            <a:ext cx="3390645" cy="5049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8412" y="5270310"/>
            <a:ext cx="3390645" cy="5049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2513" y="366215"/>
            <a:ext cx="107783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Functions of keratin:</a:t>
            </a:r>
          </a:p>
          <a:p>
            <a:r>
              <a:rPr lang="en-US" sz="2000" dirty="0"/>
              <a:t>It prevents body fluids from evaporating and moisture from entering the body due to it’s relative waterproof characteristics.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3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Melanocytes </a:t>
            </a:r>
            <a:r>
              <a:rPr lang="en-US" dirty="0" smtClean="0"/>
              <a:t>are special cells, found in the </a:t>
            </a:r>
            <a:r>
              <a:rPr lang="en-US" u="sng" dirty="0" smtClean="0"/>
              <a:t>basal</a:t>
            </a:r>
            <a:r>
              <a:rPr lang="en-US" dirty="0" smtClean="0"/>
              <a:t> layer. It produce </a:t>
            </a:r>
            <a:r>
              <a:rPr lang="en-US" dirty="0"/>
              <a:t>a black pigment called </a:t>
            </a:r>
            <a:r>
              <a:rPr lang="en-US" b="1" i="1" dirty="0" smtClean="0"/>
              <a:t>melanin.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functions </a:t>
            </a:r>
            <a:r>
              <a:rPr lang="en-US" b="1" u="sng" dirty="0">
                <a:solidFill>
                  <a:srgbClr val="FF0000"/>
                </a:solidFill>
              </a:rPr>
              <a:t>of Melanin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It </a:t>
            </a:r>
            <a:r>
              <a:rPr lang="en-US" dirty="0" smtClean="0"/>
              <a:t>provides </a:t>
            </a:r>
            <a:r>
              <a:rPr lang="en-US" dirty="0"/>
              <a:t>a</a:t>
            </a:r>
            <a:r>
              <a:rPr lang="en-US" dirty="0">
                <a:solidFill>
                  <a:srgbClr val="FF0000"/>
                </a:solidFill>
              </a:rPr>
              <a:t> protective </a:t>
            </a:r>
            <a:r>
              <a:rPr lang="en-US" dirty="0"/>
              <a:t>barrier from the </a:t>
            </a:r>
            <a:r>
              <a:rPr lang="en-US" dirty="0" smtClean="0"/>
              <a:t>damaging effects </a:t>
            </a:r>
            <a:r>
              <a:rPr lang="en-US" dirty="0"/>
              <a:t>of the sun’s ultraviolet radiation, which </a:t>
            </a:r>
            <a:r>
              <a:rPr lang="en-US" dirty="0" smtClean="0"/>
              <a:t>can cause skin </a:t>
            </a:r>
            <a:r>
              <a:rPr lang="en-US" dirty="0"/>
              <a:t>cancer. </a:t>
            </a:r>
            <a:r>
              <a:rPr lang="en-US" dirty="0">
                <a:solidFill>
                  <a:srgbClr val="FF0000"/>
                </a:solidFill>
              </a:rPr>
              <a:t>Moderate</a:t>
            </a:r>
            <a:r>
              <a:rPr lang="en-US" dirty="0"/>
              <a:t> sun exposure </a:t>
            </a:r>
            <a:r>
              <a:rPr lang="en-US" dirty="0" smtClean="0"/>
              <a:t>increases the </a:t>
            </a:r>
            <a:r>
              <a:rPr lang="en-US" dirty="0"/>
              <a:t>rate of melanin production and results in </a:t>
            </a:r>
            <a:r>
              <a:rPr lang="en-US" dirty="0" smtClean="0"/>
              <a:t>a </a:t>
            </a:r>
            <a:r>
              <a:rPr lang="en-US" u="sng" dirty="0" smtClean="0">
                <a:solidFill>
                  <a:srgbClr val="FF0000"/>
                </a:solidFill>
              </a:rPr>
              <a:t>suntan</a:t>
            </a:r>
            <a:r>
              <a:rPr lang="en-US" dirty="0"/>
              <a:t>. However, overexposure results in </a:t>
            </a:r>
            <a:r>
              <a:rPr lang="en-US" dirty="0" smtClean="0"/>
              <a:t>sunburn due </a:t>
            </a:r>
            <a:r>
              <a:rPr lang="en-US" dirty="0"/>
              <a:t>to melanin’s inability to absorb sufficient </a:t>
            </a:r>
            <a:r>
              <a:rPr lang="en-US" dirty="0" smtClean="0"/>
              <a:t>ultraviolet rays </a:t>
            </a:r>
            <a:r>
              <a:rPr lang="en-US" dirty="0"/>
              <a:t>to prevent the burn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51" t="13116" r="58806" b="25958"/>
          <a:stretch/>
        </p:blipFill>
        <p:spPr>
          <a:xfrm>
            <a:off x="6308412" y="1197164"/>
            <a:ext cx="5647028" cy="497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1518710" y="1027906"/>
            <a:ext cx="436730" cy="6627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7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245" y="1539022"/>
            <a:ext cx="489386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Production of melanocytes is genetically </a:t>
            </a:r>
            <a:r>
              <a:rPr lang="en-US" dirty="0" smtClean="0"/>
              <a:t>regulated and</a:t>
            </a:r>
            <a:r>
              <a:rPr lang="en-US" dirty="0"/>
              <a:t>, thus, inherited. </a:t>
            </a:r>
            <a:endParaRPr lang="en-US" dirty="0" smtClean="0"/>
          </a:p>
          <a:p>
            <a:r>
              <a:rPr lang="en-US" b="1" u="sng" dirty="0" smtClean="0"/>
              <a:t>Local</a:t>
            </a:r>
            <a:r>
              <a:rPr lang="en-US" dirty="0" smtClean="0"/>
              <a:t> </a:t>
            </a:r>
            <a:r>
              <a:rPr lang="en-US" dirty="0"/>
              <a:t>accumulations </a:t>
            </a:r>
            <a:r>
              <a:rPr lang="en-US" dirty="0" smtClean="0"/>
              <a:t>of melanin </a:t>
            </a:r>
            <a:r>
              <a:rPr lang="en-US" dirty="0"/>
              <a:t>are seen in pigmented </a:t>
            </a:r>
            <a:r>
              <a:rPr lang="en-US" b="1" u="sng" dirty="0"/>
              <a:t>moles</a:t>
            </a:r>
            <a:r>
              <a:rPr lang="en-US" dirty="0"/>
              <a:t> and </a:t>
            </a:r>
            <a:r>
              <a:rPr lang="en-US" b="1" u="sng" dirty="0" smtClean="0"/>
              <a:t>freckles. </a:t>
            </a:r>
          </a:p>
          <a:p>
            <a:r>
              <a:rPr lang="en-US" dirty="0" smtClean="0"/>
              <a:t>An </a:t>
            </a:r>
            <a:r>
              <a:rPr lang="en-US" dirty="0"/>
              <a:t>absence of pigment in the skin, eyes, and </a:t>
            </a:r>
            <a:r>
              <a:rPr lang="en-US" dirty="0" smtClean="0"/>
              <a:t>hair is </a:t>
            </a:r>
            <a:r>
              <a:rPr lang="en-US" dirty="0"/>
              <a:t>most likely due to an inherited inability to </a:t>
            </a:r>
            <a:r>
              <a:rPr lang="en-US" dirty="0" smtClean="0"/>
              <a:t>produce melanin</a:t>
            </a:r>
            <a:r>
              <a:rPr lang="en-US" dirty="0"/>
              <a:t>. An individual who cannot </a:t>
            </a:r>
            <a:r>
              <a:rPr lang="en-US" dirty="0" smtClean="0"/>
              <a:t>produce melanin </a:t>
            </a:r>
            <a:r>
              <a:rPr lang="en-US" dirty="0"/>
              <a:t>has a marked deficiency of pigment in </a:t>
            </a:r>
            <a:r>
              <a:rPr lang="en-US" dirty="0" smtClean="0"/>
              <a:t>the eyes</a:t>
            </a:r>
            <a:r>
              <a:rPr lang="en-US" dirty="0"/>
              <a:t>, hair, and skin and is known as an </a:t>
            </a:r>
            <a:r>
              <a:rPr lang="en-US" b="1" i="1" u="sng" dirty="0"/>
              <a:t>albino.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65" t="41787" r="58695" b="16601"/>
          <a:stretch/>
        </p:blipFill>
        <p:spPr>
          <a:xfrm>
            <a:off x="6772133" y="3570240"/>
            <a:ext cx="4503762" cy="2852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941" t="16501" r="59365" b="41488"/>
          <a:stretch/>
        </p:blipFill>
        <p:spPr>
          <a:xfrm>
            <a:off x="5586767" y="928048"/>
            <a:ext cx="3437247" cy="2593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716" t="18492" r="58470" b="35714"/>
          <a:stretch/>
        </p:blipFill>
        <p:spPr>
          <a:xfrm>
            <a:off x="9024015" y="928048"/>
            <a:ext cx="3167986" cy="25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3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246" t="8736" r="18396" b="5849"/>
          <a:stretch/>
        </p:blipFill>
        <p:spPr>
          <a:xfrm>
            <a:off x="1337481" y="320385"/>
            <a:ext cx="9376011" cy="65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5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Dermis , </a:t>
            </a:r>
            <a:r>
              <a:rPr lang="en-US" dirty="0"/>
              <a:t>also called </a:t>
            </a:r>
            <a:r>
              <a:rPr lang="en-US" b="1" i="1" dirty="0"/>
              <a:t>corium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second layer of the </a:t>
            </a:r>
            <a:r>
              <a:rPr lang="en-US" dirty="0" smtClean="0"/>
              <a:t>skin</a:t>
            </a:r>
          </a:p>
          <a:p>
            <a:r>
              <a:rPr lang="en-US" dirty="0" smtClean="0"/>
              <a:t>It lies </a:t>
            </a:r>
            <a:r>
              <a:rPr lang="en-US" dirty="0"/>
              <a:t>directly beneath the </a:t>
            </a:r>
            <a:r>
              <a:rPr lang="en-US" dirty="0" smtClean="0"/>
              <a:t>epidermis. </a:t>
            </a:r>
          </a:p>
          <a:p>
            <a:r>
              <a:rPr lang="en-US" dirty="0" smtClean="0"/>
              <a:t>It </a:t>
            </a:r>
            <a:r>
              <a:rPr lang="en-US" dirty="0"/>
              <a:t>is composed of living tissue and </a:t>
            </a:r>
            <a:r>
              <a:rPr lang="en-US" dirty="0" smtClean="0"/>
              <a:t>contains numerous </a:t>
            </a:r>
            <a:r>
              <a:rPr lang="en-US" u="sng" dirty="0"/>
              <a:t>capillaries</a:t>
            </a:r>
            <a:r>
              <a:rPr lang="en-US" dirty="0"/>
              <a:t>, </a:t>
            </a:r>
            <a:r>
              <a:rPr lang="en-US" u="sng" dirty="0"/>
              <a:t>lymphatic</a:t>
            </a:r>
            <a:r>
              <a:rPr lang="en-US" dirty="0"/>
              <a:t> vessels, </a:t>
            </a:r>
            <a:r>
              <a:rPr lang="en-US" u="sng" dirty="0" smtClean="0"/>
              <a:t>nerve</a:t>
            </a:r>
            <a:r>
              <a:rPr lang="en-US" dirty="0" smtClean="0"/>
              <a:t> endings, </a:t>
            </a:r>
            <a:r>
              <a:rPr lang="en-US" u="sng" dirty="0" smtClean="0"/>
              <a:t>hair</a:t>
            </a:r>
            <a:r>
              <a:rPr lang="en-US" dirty="0" smtClean="0"/>
              <a:t> </a:t>
            </a:r>
            <a:r>
              <a:rPr lang="en-US" dirty="0"/>
              <a:t>follicles, </a:t>
            </a:r>
            <a:r>
              <a:rPr lang="en-US" b="1" dirty="0"/>
              <a:t>sebaceous </a:t>
            </a:r>
            <a:r>
              <a:rPr lang="en-US" dirty="0"/>
              <a:t>(</a:t>
            </a:r>
            <a:r>
              <a:rPr lang="en-US" u="sng" dirty="0"/>
              <a:t>oil</a:t>
            </a:r>
            <a:r>
              <a:rPr lang="en-US" dirty="0"/>
              <a:t>) </a:t>
            </a:r>
            <a:r>
              <a:rPr lang="en-US" dirty="0" smtClean="0"/>
              <a:t>glands, and </a:t>
            </a:r>
            <a:r>
              <a:rPr lang="en-US" b="1" dirty="0"/>
              <a:t>sudoriferous </a:t>
            </a:r>
            <a:r>
              <a:rPr lang="en-US" dirty="0"/>
              <a:t>(</a:t>
            </a:r>
            <a:r>
              <a:rPr lang="en-US" u="sng" dirty="0"/>
              <a:t>sweat</a:t>
            </a:r>
            <a:r>
              <a:rPr lang="en-US" dirty="0"/>
              <a:t>) </a:t>
            </a:r>
            <a:r>
              <a:rPr lang="en-US" dirty="0" smtClean="0"/>
              <a:t>glands.</a:t>
            </a:r>
          </a:p>
        </p:txBody>
      </p:sp>
    </p:spTree>
    <p:extLst>
      <p:ext uri="{BB962C8B-B14F-4D97-AF65-F5344CB8AC3E}">
        <p14:creationId xmlns:p14="http://schemas.microsoft.com/office/powerpoint/2010/main" val="286941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1C9E27C38114AB7F6D07604ACBB68" ma:contentTypeVersion="4" ma:contentTypeDescription="Create a new document." ma:contentTypeScope="" ma:versionID="d490c404504063a392db14b88046ec90">
  <xsd:schema xmlns:xsd="http://www.w3.org/2001/XMLSchema" xmlns:xs="http://www.w3.org/2001/XMLSchema" xmlns:p="http://schemas.microsoft.com/office/2006/metadata/properties" xmlns:ns2="6f2c3bf6-270a-4c47-aacd-5a842d4d77a0" targetNamespace="http://schemas.microsoft.com/office/2006/metadata/properties" ma:root="true" ma:fieldsID="f74ec681f6194e7e6b9221e8e4d52019" ns2:_="">
    <xsd:import namespace="6f2c3bf6-270a-4c47-aacd-5a842d4d7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c3bf6-270a-4c47-aacd-5a842d4d7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27E3E4-AB5A-477D-ACFC-AA408C7CC08F}"/>
</file>

<file path=customXml/itemProps2.xml><?xml version="1.0" encoding="utf-8"?>
<ds:datastoreItem xmlns:ds="http://schemas.openxmlformats.org/officeDocument/2006/customXml" ds:itemID="{BF1E28B5-C687-4C98-B203-1026F3E30F90}"/>
</file>

<file path=customXml/itemProps3.xml><?xml version="1.0" encoding="utf-8"?>
<ds:datastoreItem xmlns:ds="http://schemas.openxmlformats.org/officeDocument/2006/customXml" ds:itemID="{172C7C3C-E587-4143-8BF2-714911288E2D}"/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979</Words>
  <Application>Microsoft Office PowerPoint</Application>
  <PresentationFormat>مخصص</PresentationFormat>
  <Paragraphs>45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Office Theme</vt:lpstr>
      <vt:lpstr>The Integumentary System</vt:lpstr>
      <vt:lpstr>Anatomy and Physiology</vt:lpstr>
      <vt:lpstr>عرض تقديمي في PowerPoint</vt:lpstr>
      <vt:lpstr>Epidermis</vt:lpstr>
      <vt:lpstr>عرض تقديمي في PowerPoint</vt:lpstr>
      <vt:lpstr>Epidermis</vt:lpstr>
      <vt:lpstr>Epidermis</vt:lpstr>
      <vt:lpstr>عرض تقديمي في PowerPoint</vt:lpstr>
      <vt:lpstr>Dermis , also called corium</vt:lpstr>
      <vt:lpstr>Subcutaneous layer, also called hypodermis</vt:lpstr>
      <vt:lpstr>عرض تقديمي في PowerPoint</vt:lpstr>
      <vt:lpstr>Accessory Organs of the Skin</vt:lpstr>
      <vt:lpstr>Accessory Organs of the Skin</vt:lpstr>
      <vt:lpstr>Hair</vt:lpstr>
      <vt:lpstr>عرض تقديمي في PowerPoint</vt:lpstr>
      <vt:lpstr>Nails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Integumentary System</dc:title>
  <dc:creator>User</dc:creator>
  <cp:lastModifiedBy>MCC</cp:lastModifiedBy>
  <cp:revision>43</cp:revision>
  <dcterms:created xsi:type="dcterms:W3CDTF">2019-10-14T16:08:46Z</dcterms:created>
  <dcterms:modified xsi:type="dcterms:W3CDTF">2021-01-06T09:16:02Z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0x010100BB31C9E27C38114AB7F6D07604ACBB68</vt:lpwstr>
  </property>
</Properties>
</file>