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7" r:id="rId5"/>
    <p:sldId id="256" r:id="rId6"/>
    <p:sldId id="264" r:id="rId7"/>
    <p:sldId id="263" r:id="rId8"/>
    <p:sldId id="265" r:id="rId9"/>
    <p:sldId id="262" r:id="rId10"/>
    <p:sldId id="267" r:id="rId11"/>
    <p:sldId id="266" r:id="rId12"/>
    <p:sldId id="261" r:id="rId13"/>
    <p:sldId id="260" r:id="rId14"/>
    <p:sldId id="271" r:id="rId15"/>
    <p:sldId id="272" r:id="rId16"/>
    <p:sldId id="269" r:id="rId17"/>
    <p:sldId id="270" r:id="rId18"/>
    <p:sldId id="268" r:id="rId19"/>
    <p:sldId id="273" r:id="rId20"/>
    <p:sldId id="293" r:id="rId21"/>
    <p:sldId id="294" r:id="rId22"/>
    <p:sldId id="274" r:id="rId23"/>
    <p:sldId id="276" r:id="rId24"/>
    <p:sldId id="277" r:id="rId25"/>
    <p:sldId id="278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2593" autoAdjust="0"/>
  </p:normalViewPr>
  <p:slideViewPr>
    <p:cSldViewPr>
      <p:cViewPr varScale="1">
        <p:scale>
          <a:sx n="67" d="100"/>
          <a:sy n="67" d="100"/>
        </p:scale>
        <p:origin x="1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B967754-FDB0-4975-836F-4B58E2D30CF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B5594E8A-D90E-46E3-8F7F-EC667DD4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0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4E8A-D90E-46E3-8F7F-EC667DD47D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260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68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535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463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337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8/6/2022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096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8/6/2022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73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8/6/2022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58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8/6/2022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71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8/6/2022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769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8/6/2022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742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080D1-754E-4F76-8FE4-064AF488A55C}" type="datetimeFigureOut">
              <a:rPr lang="en-MY" smtClean="0"/>
              <a:t>8/6/2022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43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5640" y="2204864"/>
            <a:ext cx="533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Chemical Hazards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07" y="836712"/>
            <a:ext cx="214414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859054">
            <a:off x="6527022" y="2943717"/>
            <a:ext cx="2952328" cy="31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39816" y="5517232"/>
            <a:ext cx="162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b="1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May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-2022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E4AB55-2D78-9C6C-BAB0-29EE590282C8}"/>
              </a:ext>
            </a:extLst>
          </p:cNvPr>
          <p:cNvSpPr/>
          <p:nvPr/>
        </p:nvSpPr>
        <p:spPr>
          <a:xfrm>
            <a:off x="5945158" y="3318084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DBBA9CD-A500-D4AB-C43F-E23066BAF507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المخاطر</a:t>
            </a:r>
            <a:r>
              <a:rPr lang="en-US" dirty="0"/>
              <a:t> </a:t>
            </a:r>
            <a:r>
              <a:rPr lang="en-US" dirty="0" err="1"/>
              <a:t>الكيميائية</a:t>
            </a:r>
            <a:r>
              <a:rPr lang="en-US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35565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8223" y="-31506"/>
            <a:ext cx="32441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3600" dirty="0"/>
              <a:t>Pneumoconiosis</a:t>
            </a:r>
          </a:p>
          <a:p>
            <a:pPr algn="ctr"/>
            <a:r>
              <a:rPr lang="ar-JO" sz="3600" dirty="0"/>
              <a:t>التهاب رئوي</a:t>
            </a:r>
            <a:r>
              <a:rPr lang="en-MY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391" y="1443841"/>
            <a:ext cx="65789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contents </a:t>
            </a:r>
            <a:r>
              <a:rPr lang="ar-JO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المحتويات</a:t>
            </a:r>
            <a:endParaRPr lang="en-MY" sz="28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• Definitions</a:t>
            </a:r>
            <a:r>
              <a:rPr lang="ar-JO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التعاريف</a:t>
            </a:r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• Pathogenesis </a:t>
            </a:r>
            <a:r>
              <a:rPr lang="ar-JO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التسبب في المرض</a:t>
            </a:r>
            <a:endParaRPr lang="en-MY" sz="2800" b="1" dirty="0">
              <a:solidFill>
                <a:srgbClr val="00B05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• Types </a:t>
            </a:r>
            <a:r>
              <a:rPr lang="ar-JO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انواع</a:t>
            </a:r>
            <a:endParaRPr lang="en-MY" sz="2800" b="1" dirty="0">
              <a:solidFill>
                <a:srgbClr val="00B05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• Individual diseases </a:t>
            </a:r>
            <a:r>
              <a:rPr lang="ar-JO" sz="24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• الأمراض الفردية </a:t>
            </a:r>
            <a:endParaRPr lang="en-MY" sz="2800" b="1" dirty="0">
              <a:solidFill>
                <a:srgbClr val="00B050"/>
              </a:solidFill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– Silicosis </a:t>
            </a:r>
            <a:r>
              <a:rPr lang="ar-JO" sz="2800" b="1" dirty="0" err="1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السيليكوسيس</a:t>
            </a:r>
            <a:endParaRPr lang="en-MY" sz="2800" b="1" dirty="0">
              <a:solidFill>
                <a:srgbClr val="002060"/>
              </a:solidFill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– Asbestosis</a:t>
            </a:r>
            <a:r>
              <a:rPr lang="ar-JO" sz="2800" b="1" dirty="0" err="1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الاسبست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– Anthracosis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ar-JO" sz="2800" dirty="0">
                <a:latin typeface="Garamond" pitchFamily="18" charset="0"/>
                <a:cs typeface="Times New Roman" pitchFamily="18" charset="0"/>
              </a:rPr>
              <a:t>الجمرة الخبيثة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800" dirty="0"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Preventive measures </a:t>
            </a:r>
            <a:r>
              <a:rPr lang="ar-JO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• التدابير الوقائية
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77" y="3356992"/>
            <a:ext cx="3527276" cy="264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82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3752" y="44624"/>
            <a:ext cx="5616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Pneumoconiosis</a:t>
            </a:r>
            <a:r>
              <a:rPr lang="ar-JO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التهاب رئوي</a:t>
            </a:r>
            <a:r>
              <a:rPr lang="en-MY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MY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336" y="567845"/>
            <a:ext cx="120726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Dust within the size range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1-5μ 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is a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health hazard </a:t>
            </a:r>
          </a:p>
          <a:p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producing, after a variable period of exposure,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 lung disease known 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which may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gradually cripple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man by reducing his working capacity due to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lung fibrosis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other complications</a:t>
            </a:r>
          </a:p>
          <a:p>
            <a:pPr algn="r" rtl="1"/>
            <a:r>
              <a:rPr lang="ar-JO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الغبار ضمن نطاق حجم 1-5</a:t>
            </a:r>
            <a:r>
              <a:rPr lang="el-GR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μ </a:t>
            </a:r>
            <a:r>
              <a:rPr lang="ar-JO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هو خطر على الصحة 
 إنتاج ، بعد فترة متغيرة من التعرض ، مرض رئوي يعرف باسم الالتهاب الرئوي ، والذي قد يشل الرجل تدريجيا عن طريق تقليل قدرته على العمل بسبب تليف الرئة ومضاعفات أخرى
</a:t>
            </a:r>
            <a:endParaRPr lang="en-MY" sz="26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36" y="3284984"/>
            <a:ext cx="119533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Definition</a:t>
            </a:r>
            <a:r>
              <a:rPr lang="ar-JO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تعريف</a:t>
            </a:r>
            <a:endParaRPr lang="en-MY" sz="2800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600" dirty="0">
                <a:latin typeface="Garamond" pitchFamily="18" charset="0"/>
                <a:cs typeface="Times New Roman" pitchFamily="18" charset="0"/>
              </a:rPr>
              <a:t>The term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pneumoconiosis derives its meaning from the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Greek words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: </a:t>
            </a:r>
            <a:r>
              <a:rPr lang="ar-JO" sz="2400" dirty="0">
                <a:latin typeface="Garamond" pitchFamily="18" charset="0"/>
                <a:cs typeface="Times New Roman" pitchFamily="18" charset="0"/>
              </a:rPr>
              <a:t>يستمد مصطلح التهاب الرئة معناه من الكلمات اليونانية: </a:t>
            </a:r>
            <a:endParaRPr lang="en-MY" sz="26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pneuma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= air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الورم الرئوي = الهواء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   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and              </a:t>
            </a:r>
            <a:r>
              <a:rPr lang="en-MY" sz="26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konis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= dust 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كونيس = الغبار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International Labour Organization </a:t>
            </a:r>
            <a:r>
              <a:rPr lang="ar-JO" sz="2000" b="1" dirty="0">
                <a:latin typeface="Garamond" pitchFamily="18" charset="0"/>
                <a:cs typeface="Times New Roman" pitchFamily="18" charset="0"/>
              </a:rPr>
              <a:t>منظمة العمل الدولية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(ILO) </a:t>
            </a: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define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as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“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accumulation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of dust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in the lungs </a:t>
            </a:r>
            <a:r>
              <a:rPr lang="en-MY" sz="2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and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tissue reactions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to its presence”. </a:t>
            </a:r>
          </a:p>
          <a:p>
            <a:pPr algn="r"/>
            <a:r>
              <a:rPr lang="ar-JO" sz="2400" b="1" dirty="0">
                <a:latin typeface="Garamond" pitchFamily="18" charset="0"/>
                <a:cs typeface="Akhbar MT" pitchFamily="2" charset="-78"/>
              </a:rPr>
              <a:t>تعريف الالتهاب الرئوي بأنه "تراكم الغبار في الرئتين و 
ردود فعل الأنسجة على وجودها". 
</a:t>
            </a:r>
            <a:endParaRPr lang="en-MY" sz="2600" b="1" dirty="0">
              <a:latin typeface="Garamond" pitchFamily="18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657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72663" cy="617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can be defined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as </a:t>
            </a: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non-neoplastic reaction of lungs to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inhaled minerals </a:t>
            </a:r>
          </a:p>
          <a:p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or organic dust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and the resultant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alteration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in their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structur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</a:t>
            </a:r>
          </a:p>
          <a:p>
            <a:pPr algn="r"/>
            <a:r>
              <a:rPr lang="ar-JO" sz="26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يمكن تعريف الالتهاب الرئوي على أنه 
التفاعل غير الورمي للرئتين مع المعادن المستنشقة 
أو الغبار العضوي والتغيير الناتج عنه في بنيتها
</a:t>
            </a:r>
            <a:endParaRPr lang="en-MY" sz="2600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6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Defined as the 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deposition and lung reaction </a:t>
            </a:r>
            <a:r>
              <a:rPr lang="en-US" sz="26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to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dust </a:t>
            </a:r>
            <a:r>
              <a:rPr lang="en-US" sz="26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dust lung diseases).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ar-JO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يعرف بأنه الترسيب ورد فعل الرئة على الغبار (أمراض الرئة الغبارية).
</a:t>
            </a:r>
            <a:endParaRPr lang="en-US" sz="2600" b="1" dirty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distribution of dust lesion 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follow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lymphatic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pathways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in lung (around vessels, airways and beneath the pleura).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ar-JO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يتبع توزيع آفة الغبار المسارات اللمفاوية في الرئة (حول الأوعية والشعب الهوائية وتحت غشاء الجنب).
</a:t>
            </a:r>
            <a:endParaRPr lang="en-US" sz="2600" b="1" dirty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6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336" y="116633"/>
            <a:ext cx="120726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Pathogenesis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ar-JO" sz="2800" dirty="0">
                <a:latin typeface="Garamond" pitchFamily="18" charset="0"/>
                <a:cs typeface="Times New Roman" pitchFamily="18" charset="0"/>
              </a:rPr>
              <a:t>التسبب في المرض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      For clinical pneumoconiosis to develop, 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من أجل تطور الالتهاب الرئوي السريري ،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     3 essential factors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are required: </a:t>
            </a:r>
            <a:r>
              <a:rPr lang="ar-JO" sz="2600" dirty="0">
                <a:latin typeface="Garamond" pitchFamily="18" charset="0"/>
                <a:cs typeface="Times New Roman" pitchFamily="18" charset="0"/>
              </a:rPr>
              <a:t> هناك حاجة إلى 3 عوامل أساسية: 
</a:t>
            </a:r>
            <a:endParaRPr lang="en-MY" sz="26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Exposure to specific substance</a:t>
            </a:r>
            <a:r>
              <a:rPr lang="en-MY" sz="26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: </a:t>
            </a:r>
            <a:r>
              <a:rPr lang="ar-JO" sz="26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التعرض لمادة معينة</a:t>
            </a:r>
            <a:endParaRPr lang="en-MY" sz="2600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coal,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appear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relatively inert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and may accumulate in considerable amounts with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minimal tissue response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; </a:t>
            </a:r>
            <a:r>
              <a:rPr lang="ar-JO" sz="2400" dirty="0">
                <a:latin typeface="Garamond" pitchFamily="18" charset="0"/>
                <a:cs typeface="Times New Roman" pitchFamily="18" charset="0"/>
              </a:rPr>
              <a:t>الفحم، يبدو خاملا نسبيا وقد يتراكم بكميات كبيرة مع الحد الأدنى من استجابة الأنسجة</a:t>
            </a:r>
            <a:endParaRPr lang="en-MY" sz="26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while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silica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asbestos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, have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potent biologic effects</a:t>
            </a:r>
            <a:r>
              <a:rPr lang="en-MY" sz="26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. </a:t>
            </a:r>
            <a:r>
              <a:rPr lang="ar-JO" sz="24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في حين أن السيليكا والأسبستوس ، لها تأثيرات بيولوجية قوية.</a:t>
            </a:r>
            <a:endParaRPr lang="en-MY" sz="2600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514350" indent="-514350">
              <a:buAutoNum type="arabicParenR" startAt="2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Particles of appropriate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size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to be retained in lung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(1-5μ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) </a:t>
            </a:r>
          </a:p>
          <a:p>
            <a:r>
              <a:rPr lang="ar-JO" sz="2600" dirty="0">
                <a:latin typeface="Garamond" pitchFamily="18" charset="0"/>
                <a:cs typeface="Times New Roman" pitchFamily="18" charset="0"/>
              </a:rPr>
              <a:t>) جزيئات ذات حجم مناسب للاحتفاظ بها في الرئة (1-5</a:t>
            </a:r>
            <a:r>
              <a:rPr lang="el-GR" sz="2600" dirty="0">
                <a:latin typeface="Garamond" pitchFamily="18" charset="0"/>
                <a:cs typeface="Times New Roman" pitchFamily="18" charset="0"/>
              </a:rPr>
              <a:t>μ) </a:t>
            </a:r>
            <a:endParaRPr lang="en-MY" sz="26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3) Exposure for a sufficient length of time 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التعرض لفترة كافية من الزمن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          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usually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around 10 years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)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 (عادة حوالي 10 سنوات)
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endParaRPr lang="en-US" sz="26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0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336" y="0"/>
            <a:ext cx="118813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  <a:cs typeface="Times New Roman" pitchFamily="18" charset="0"/>
              </a:rPr>
              <a:t>From an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occupational health point of view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ar-JO" sz="2400" b="1" dirty="0">
                <a:latin typeface="Garamond" pitchFamily="18" charset="0"/>
                <a:cs typeface="Times New Roman" pitchFamily="18" charset="0"/>
              </a:rPr>
              <a:t>من وجهة نظر الصحة المهنية، </a:t>
            </a:r>
            <a:endParaRPr lang="en-MY" sz="2800" b="1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>
                <a:solidFill>
                  <a:srgbClr val="0070C0"/>
                </a:solidFill>
                <a:cs typeface="Times New Roman" pitchFamily="18" charset="0"/>
              </a:rPr>
              <a:t>dust is </a:t>
            </a:r>
            <a:r>
              <a:rPr lang="en-MY" sz="2600" b="1" dirty="0">
                <a:solidFill>
                  <a:srgbClr val="002060"/>
                </a:solidFill>
                <a:cs typeface="Times New Roman" pitchFamily="18" charset="0"/>
              </a:rPr>
              <a:t>classified by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size into </a:t>
            </a:r>
            <a:r>
              <a:rPr lang="en-MY" sz="2600" b="1" dirty="0">
                <a:cs typeface="Times New Roman" pitchFamily="18" charset="0"/>
              </a:rPr>
              <a:t>following categories</a:t>
            </a:r>
            <a:r>
              <a:rPr lang="en-MY" sz="2600" b="1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ar-JO" sz="2400" b="1" dirty="0">
                <a:solidFill>
                  <a:srgbClr val="002060"/>
                </a:solidFill>
                <a:cs typeface="Times New Roman" pitchFamily="18" charset="0"/>
              </a:rPr>
              <a:t>يصنف الغبار حسب الحجم إلى الفئات التالية: 
</a:t>
            </a:r>
            <a:endParaRPr lang="en-MY" sz="26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Inhalable Dust</a:t>
            </a:r>
            <a:r>
              <a:rPr lang="en-MY" sz="2600" dirty="0">
                <a:cs typeface="Times New Roman" pitchFamily="18" charset="0"/>
              </a:rPr>
              <a:t>: </a:t>
            </a:r>
            <a:r>
              <a:rPr lang="ar-JO" sz="2600" dirty="0">
                <a:cs typeface="Times New Roman" pitchFamily="18" charset="0"/>
              </a:rPr>
              <a:t>الغبار القابل للاستنشاق: </a:t>
            </a:r>
            <a:endParaRPr lang="en-MY" sz="2600" dirty="0"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b="1" dirty="0">
                <a:cs typeface="Times New Roman" pitchFamily="18" charset="0"/>
              </a:rPr>
              <a:t> is the one which enters the body, but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is trapped </a:t>
            </a:r>
            <a:r>
              <a:rPr lang="en-MY" sz="2600" b="1" dirty="0">
                <a:cs typeface="Times New Roman" pitchFamily="18" charset="0"/>
              </a:rPr>
              <a:t>in the nose, throat, and upper respiratory tract</a:t>
            </a:r>
            <a:r>
              <a:rPr lang="en-MY" sz="2600" dirty="0">
                <a:cs typeface="Times New Roman" pitchFamily="18" charset="0"/>
              </a:rPr>
              <a:t>.</a:t>
            </a:r>
            <a:r>
              <a:rPr lang="ar-JO" sz="2400" dirty="0">
                <a:cs typeface="Times New Roman" pitchFamily="18" charset="0"/>
              </a:rPr>
              <a:t> هو الذي يدخل الجسم ، ولكنه محاصر في الأنف والحلق والجهاز التنفسي العلوي.</a:t>
            </a:r>
            <a:endParaRPr lang="en-MY" sz="2600" dirty="0"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dirty="0">
                <a:cs typeface="Times New Roman" pitchFamily="18" charset="0"/>
              </a:rPr>
              <a:t>Particle size is usually</a:t>
            </a:r>
            <a:r>
              <a:rPr lang="en-MY" sz="2600" b="1" dirty="0"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6-25μ</a:t>
            </a:r>
            <a:r>
              <a:rPr lang="en-MY" sz="2600" dirty="0">
                <a:cs typeface="Times New Roman" pitchFamily="18" charset="0"/>
              </a:rPr>
              <a:t>. </a:t>
            </a:r>
            <a:r>
              <a:rPr lang="ar-JO" sz="2600" dirty="0">
                <a:cs typeface="Times New Roman" pitchFamily="18" charset="0"/>
              </a:rPr>
              <a:t>حجم الجسيمات عادة ما يكون 6-25</a:t>
            </a:r>
            <a:r>
              <a:rPr lang="el-GR" sz="2600" dirty="0">
                <a:cs typeface="Times New Roman" pitchFamily="18" charset="0"/>
              </a:rPr>
              <a:t>μ. </a:t>
            </a:r>
            <a:endParaRPr lang="en-US" sz="2600" dirty="0"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MY" sz="2600" dirty="0">
              <a:solidFill>
                <a:srgbClr val="FF0000"/>
              </a:solidFill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Respirable Dust</a:t>
            </a:r>
            <a:r>
              <a:rPr lang="en-MY" sz="2600" dirty="0">
                <a:cs typeface="Times New Roman" pitchFamily="18" charset="0"/>
              </a:rPr>
              <a:t>:</a:t>
            </a:r>
            <a:r>
              <a:rPr lang="ar-JO" sz="2600" dirty="0">
                <a:cs typeface="Times New Roman" pitchFamily="18" charset="0"/>
              </a:rPr>
              <a:t> الغبار القابل للتنفس:</a:t>
            </a:r>
            <a:endParaRPr lang="en-MY" sz="2600" dirty="0"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dirty="0">
                <a:cs typeface="Times New Roman" pitchFamily="18" charset="0"/>
              </a:rPr>
              <a:t> particles that are </a:t>
            </a:r>
            <a:r>
              <a:rPr lang="en-MY" sz="2600" b="1" dirty="0">
                <a:solidFill>
                  <a:schemeClr val="tx2"/>
                </a:solidFill>
                <a:cs typeface="Times New Roman" pitchFamily="18" charset="0"/>
              </a:rPr>
              <a:t>small enough </a:t>
            </a:r>
            <a:r>
              <a:rPr lang="en-MY" sz="2600" dirty="0">
                <a:cs typeface="Times New Roman" pitchFamily="18" charset="0"/>
              </a:rPr>
              <a:t>to </a:t>
            </a:r>
            <a:r>
              <a:rPr lang="en-MY" sz="2600" b="1" dirty="0">
                <a:solidFill>
                  <a:schemeClr val="tx2"/>
                </a:solidFill>
                <a:cs typeface="Times New Roman" pitchFamily="18" charset="0"/>
              </a:rPr>
              <a:t>penetrate </a:t>
            </a:r>
            <a:r>
              <a:rPr lang="en-MY" sz="2600" b="1" dirty="0">
                <a:cs typeface="Times New Roman" pitchFamily="18" charset="0"/>
              </a:rPr>
              <a:t>the nose and </a:t>
            </a:r>
            <a:r>
              <a:rPr lang="en-MY" sz="2600" b="1" dirty="0">
                <a:solidFill>
                  <a:schemeClr val="tx2"/>
                </a:solidFill>
                <a:cs typeface="Times New Roman" pitchFamily="18" charset="0"/>
              </a:rPr>
              <a:t>upper respiratory </a:t>
            </a:r>
            <a:r>
              <a:rPr lang="en-MY" sz="2600" dirty="0">
                <a:cs typeface="Times New Roman" pitchFamily="18" charset="0"/>
              </a:rPr>
              <a:t>system </a:t>
            </a:r>
            <a:r>
              <a:rPr lang="en-MY" sz="2600" b="1" dirty="0">
                <a:solidFill>
                  <a:schemeClr val="tx2"/>
                </a:solidFill>
                <a:cs typeface="Times New Roman" pitchFamily="18" charset="0"/>
              </a:rPr>
              <a:t>beyond the body's natural clearance mechanisms </a:t>
            </a:r>
            <a:r>
              <a:rPr lang="en-MY" sz="2600" b="1" dirty="0">
                <a:cs typeface="Times New Roman" pitchFamily="18" charset="0"/>
              </a:rPr>
              <a:t>of cilia and mucous </a:t>
            </a:r>
            <a:r>
              <a:rPr lang="en-MY" sz="2600" dirty="0">
                <a:cs typeface="Times New Roman" pitchFamily="18" charset="0"/>
              </a:rPr>
              <a:t>and are more   likely to be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retained</a:t>
            </a:r>
            <a:r>
              <a:rPr lang="en-MY" sz="2600" b="1" dirty="0"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MY" sz="2600" b="1" dirty="0">
                <a:cs typeface="Times New Roman" pitchFamily="18" charset="0"/>
              </a:rPr>
              <a:t>maintain)in the lungs</a:t>
            </a:r>
            <a:r>
              <a:rPr lang="en-MY" sz="2600" dirty="0">
                <a:cs typeface="Times New Roman" pitchFamily="18" charset="0"/>
              </a:rPr>
              <a:t>. </a:t>
            </a:r>
          </a:p>
          <a:p>
            <a:pPr marL="457200" indent="-457200" algn="r" rtl="1">
              <a:buFont typeface="Wingdings" pitchFamily="2" charset="2"/>
              <a:buChar char="§"/>
            </a:pPr>
            <a:r>
              <a:rPr lang="ar-JO" sz="2400" dirty="0">
                <a:cs typeface="Akhbar MT" pitchFamily="2" charset="-78"/>
              </a:rPr>
              <a:t> الجسيمات الصغيرة بما يكفي لاختراق الأنف والجهاز التنفسي العلوي خارج آليات التطهير الطبيعية للجسم من الأهداب والمخاطية ومن المرجح أن يتم الاحتفاظ بها (الحفاظ عليها) في الرئتين. </a:t>
            </a:r>
            <a:endParaRPr lang="en-MY" sz="2600" dirty="0"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b="1" dirty="0">
                <a:cs typeface="Times New Roman" pitchFamily="18" charset="0"/>
              </a:rPr>
              <a:t>Particle size is  usually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1-5μ. </a:t>
            </a:r>
            <a:r>
              <a:rPr lang="ar-JO" sz="2400" dirty="0">
                <a:cs typeface="Akhbar MT" pitchFamily="2" charset="-78"/>
              </a:rPr>
              <a:t>حجم الجسيمات عادة ما يكون 1-5</a:t>
            </a:r>
            <a:r>
              <a:rPr lang="el-GR" sz="2400" dirty="0">
                <a:cs typeface="Akhbar MT" pitchFamily="2" charset="-78"/>
              </a:rPr>
              <a:t>μ</a:t>
            </a:r>
            <a:endParaRPr lang="en-MY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Particles of &lt;1 μ </a:t>
            </a:r>
            <a:r>
              <a:rPr lang="en-MY" sz="2600" b="1" dirty="0">
                <a:cs typeface="Times New Roman" pitchFamily="18" charset="0"/>
              </a:rPr>
              <a:t>are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exhaled out </a:t>
            </a:r>
            <a:r>
              <a:rPr lang="ar-JO" sz="2600" b="1" dirty="0">
                <a:solidFill>
                  <a:srgbClr val="FF0000"/>
                </a:solidFill>
                <a:cs typeface="Times New Roman" pitchFamily="18" charset="0"/>
              </a:rPr>
              <a:t>يتم زفير جزيئات &lt;1 </a:t>
            </a:r>
            <a:r>
              <a:rPr lang="el-GR" sz="2600" b="1" dirty="0">
                <a:solidFill>
                  <a:srgbClr val="FF0000"/>
                </a:solidFill>
                <a:cs typeface="Times New Roman" pitchFamily="18" charset="0"/>
              </a:rPr>
              <a:t>μ </a:t>
            </a:r>
            <a:r>
              <a:rPr lang="ar-AE" sz="2600" b="1" dirty="0"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(</a:t>
            </a:r>
            <a:r>
              <a:rPr lang="en-MY" sz="2600" b="1" dirty="0"/>
              <a:t>respired </a:t>
            </a:r>
            <a:r>
              <a:rPr lang="ar-JO" sz="2600" b="1" dirty="0"/>
              <a:t>تنفس</a:t>
            </a: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50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thogenesi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04664"/>
            <a:ext cx="7920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9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hazardous effects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of dusts on the lungs depend </a:t>
            </a:r>
            <a:r>
              <a:rPr lang="en-MY" sz="2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upon a number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of factors such </a:t>
            </a:r>
            <a:r>
              <a:rPr lang="en-MY" sz="2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as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ar-JO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تعتمد الآثار الخطرة للغبار على الرئتين على عدد من العوامل مثل:</a:t>
            </a:r>
            <a:endParaRPr lang="en-MY" sz="26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lvl="0" algn="just"/>
            <a:r>
              <a:rPr lang="en-MY" sz="26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(a)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Chemical composition </a:t>
            </a:r>
            <a:r>
              <a:rPr lang="ar-JO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التركيب الكيميائي </a:t>
            </a:r>
            <a:endParaRPr lang="en-MY" sz="26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lvl="0" algn="just"/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 (b) Fineness</a:t>
            </a:r>
            <a:r>
              <a:rPr lang="ar-JO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صفاء</a:t>
            </a:r>
            <a:endParaRPr lang="en-MY" sz="26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lvl="0" algn="just"/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(c) Concentration of dust in the air </a:t>
            </a:r>
            <a:r>
              <a:rPr lang="ar-JO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تركيز الغبار في الهواء </a:t>
            </a:r>
            <a:endParaRPr lang="en-MY" sz="26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lvl="0" algn="just"/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(d) Period of exposure and</a:t>
            </a:r>
            <a:r>
              <a:rPr lang="ar-JO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فترة التعرض و</a:t>
            </a:r>
            <a:endParaRPr lang="en-MY" sz="26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lvl="0" algn="just"/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(e) Health status of the person exposed</a:t>
            </a:r>
            <a:r>
              <a:rPr lang="en-MY" sz="26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. </a:t>
            </a:r>
            <a:r>
              <a:rPr lang="ar-JO" sz="26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الحالة الصحية للشخص المعرض</a:t>
            </a:r>
            <a:endParaRPr lang="en-MY" sz="2600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lvl="0" algn="just"/>
            <a:endParaRPr lang="en-MY" sz="2600" dirty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Therefore, the threshold limit values for different dusts are different. </a:t>
            </a:r>
          </a:p>
          <a:p>
            <a:pPr algn="just"/>
            <a:r>
              <a:rPr lang="ar-JO" sz="2600" b="1" dirty="0">
                <a:latin typeface="Garamond" pitchFamily="18" charset="0"/>
                <a:cs typeface="Times New Roman" pitchFamily="18" charset="0"/>
              </a:rPr>
              <a:t>لذلك ، تختلف قيم حد العتبة للغبار المختلفة.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 addition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to the toxic effect of the dust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on the lung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tissues, 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super-</a:t>
            </a:r>
            <a:r>
              <a:rPr lang="en-MY" sz="26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impositionof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infections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like TB </a:t>
            </a:r>
            <a:r>
              <a:rPr lang="en-MY" sz="26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may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also influence the pattern of pneumoconiosis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ar-JO" sz="2800" b="1" dirty="0">
                <a:latin typeface="Garamond" pitchFamily="18" charset="0"/>
                <a:cs typeface="Times New Roman" pitchFamily="18" charset="0"/>
              </a:rPr>
              <a:t>بالإضافة إلى التأثير السام للغبار على أنسجة الرئة ، فإن الفرض المفرط للعدوى مثل السل قد يؤثر أيضا على نمط التهاب الرئة.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04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102542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000" b="1" dirty="0">
                <a:solidFill>
                  <a:prstClr val="black"/>
                </a:solidFill>
                <a:latin typeface="Georgia"/>
              </a:rPr>
              <a:t>Pneumoconiosis may be caused by inhalation of inorganic or organic dust</a:t>
            </a: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ar-EG" sz="2000" b="1" dirty="0">
                <a:solidFill>
                  <a:prstClr val="black"/>
                </a:solidFill>
                <a:latin typeface="Georgia"/>
                <a:cs typeface="Times New Roman"/>
              </a:rPr>
              <a:t>قد يحدث الالتهاب الرئوي بسبب استنشاق الغبار غير العضوي أو العضوي
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836712"/>
            <a:ext cx="99726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2DE5DEB-AB15-A57D-7144-4ECD59588794}"/>
              </a:ext>
            </a:extLst>
          </p:cNvPr>
          <p:cNvSpPr txBox="1"/>
          <p:nvPr/>
        </p:nvSpPr>
        <p:spPr>
          <a:xfrm>
            <a:off x="8588896" y="1052155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كله مترجم في </a:t>
            </a:r>
            <a:r>
              <a:rPr lang="ar-JO" dirty="0" err="1"/>
              <a:t>السلايدات</a:t>
            </a:r>
            <a:r>
              <a:rPr lang="ar-JO" dirty="0"/>
              <a:t> القبل </a:t>
            </a:r>
            <a:r>
              <a:rPr lang="ar-J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0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18</a:t>
            </a:fld>
            <a:endParaRPr lang="en-MY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56" y="0"/>
            <a:ext cx="8667716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296" y="196895"/>
            <a:ext cx="1367036" cy="105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8A5DC09-AE18-88B7-BEE7-8A62E8A829E6}"/>
              </a:ext>
            </a:extLst>
          </p:cNvPr>
          <p:cNvSpPr txBox="1"/>
          <p:nvPr/>
        </p:nvSpPr>
        <p:spPr>
          <a:xfrm>
            <a:off x="2855640" y="266826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التصنيف</a:t>
            </a:r>
            <a:endParaRPr lang="en-US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C99CDBD-6BB7-B841-0B82-5592731A3184}"/>
              </a:ext>
            </a:extLst>
          </p:cNvPr>
          <p:cNvSpPr txBox="1"/>
          <p:nvPr/>
        </p:nvSpPr>
        <p:spPr>
          <a:xfrm>
            <a:off x="7006728" y="2668269"/>
            <a:ext cx="209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أنواع الالتهاب الرئوي</a:t>
            </a:r>
            <a:endParaRPr lang="en-US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BC19241-F5B1-A090-E084-86BBA2552102}"/>
              </a:ext>
            </a:extLst>
          </p:cNvPr>
          <p:cNvSpPr/>
          <p:nvPr/>
        </p:nvSpPr>
        <p:spPr>
          <a:xfrm>
            <a:off x="2850902" y="3353855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الالتهاب</a:t>
            </a:r>
            <a:r>
              <a:rPr lang="en-US" dirty="0"/>
              <a:t> </a:t>
            </a:r>
            <a:r>
              <a:rPr lang="en-US" dirty="0" err="1"/>
              <a:t>الرئوي</a:t>
            </a:r>
            <a:r>
              <a:rPr lang="en-US" dirty="0"/>
              <a:t> </a:t>
            </a:r>
            <a:r>
              <a:rPr lang="en-US" dirty="0" err="1"/>
              <a:t>الرئيسي</a:t>
            </a:r>
            <a:endParaRPr lang="en-US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0FB3E0E-1CBB-0832-D6DB-B185601A8E50}"/>
              </a:ext>
            </a:extLst>
          </p:cNvPr>
          <p:cNvSpPr txBox="1"/>
          <p:nvPr/>
        </p:nvSpPr>
        <p:spPr>
          <a:xfrm>
            <a:off x="4503068" y="3854775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التهاب</a:t>
            </a:r>
            <a:r>
              <a:rPr lang="en-US" dirty="0"/>
              <a:t> </a:t>
            </a:r>
            <a:r>
              <a:rPr lang="en-US" dirty="0" err="1"/>
              <a:t>رئوي</a:t>
            </a:r>
            <a:r>
              <a:rPr lang="en-US" dirty="0"/>
              <a:t> </a:t>
            </a:r>
            <a:r>
              <a:rPr lang="en-US" dirty="0" err="1"/>
              <a:t>طفيف</a:t>
            </a:r>
            <a:endParaRPr lang="en-US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46B62FC-8355-8BA0-35EC-8EEFF1BF4D48}"/>
              </a:ext>
            </a:extLst>
          </p:cNvPr>
          <p:cNvSpPr/>
          <p:nvPr/>
        </p:nvSpPr>
        <p:spPr>
          <a:xfrm>
            <a:off x="2624590" y="4615846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التهاب</a:t>
            </a:r>
            <a:r>
              <a:rPr lang="en-US" dirty="0"/>
              <a:t> </a:t>
            </a:r>
            <a:r>
              <a:rPr lang="en-US" dirty="0" err="1"/>
              <a:t>رئوي</a:t>
            </a:r>
            <a:r>
              <a:rPr lang="en-US" dirty="0"/>
              <a:t> </a:t>
            </a:r>
            <a:r>
              <a:rPr lang="en-US" dirty="0" err="1"/>
              <a:t>حميد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2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931"/>
            <a:ext cx="12072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Types </a:t>
            </a:r>
          </a:p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Pneumoconiosis is usually divided into three groups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Major pneumoconiosis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Minor pneumoconiosis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Benign pneumoconiosis</a:t>
            </a:r>
          </a:p>
          <a:p>
            <a:pPr algn="r"/>
            <a:r>
              <a:rPr lang="ar-JO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عادة ما ينقسم الالتهاب الرئوي إلى ثلاث مجموعات:
الالتهاب الرئوي الرئيسي
التهاب رئوي بسيط
التهاب رئوي حميد
</a:t>
            </a:r>
            <a:endParaRPr lang="en-MY" sz="2800" b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3" descr="types&#10;â¢ Pneumoconiosis is usually divided into three groups:&#10;â Major pneumoconiosis&#10;â Minor pneumoconiosis&#10;â Benign pneu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825629"/>
            <a:ext cx="75608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789B0E6-437F-5ABA-B299-631C89C0FB2F}"/>
              </a:ext>
            </a:extLst>
          </p:cNvPr>
          <p:cNvSpPr txBox="1"/>
          <p:nvPr/>
        </p:nvSpPr>
        <p:spPr>
          <a:xfrm>
            <a:off x="4223792" y="4805849"/>
            <a:ext cx="6165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JO" dirty="0">
                <a:effectLst/>
                <a:latin typeface="Segoe UI Web (Arabic)"/>
              </a:rPr>
              <a:t>الالتهاب الرئوي الليفي</a:t>
            </a:r>
          </a:p>
        </p:txBody>
      </p:sp>
    </p:spTree>
    <p:extLst>
      <p:ext uri="{BB962C8B-B14F-4D97-AF65-F5344CB8AC3E}">
        <p14:creationId xmlns:p14="http://schemas.microsoft.com/office/powerpoint/2010/main" val="391992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3487"/>
            <a:ext cx="1219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Chemical Hazards </a:t>
            </a:r>
            <a:r>
              <a:rPr lang="ar-JO" sz="2800" b="1" dirty="0">
                <a:solidFill>
                  <a:srgbClr val="FF0000"/>
                </a:solidFill>
                <a:latin typeface="Garamond" pitchFamily="18" charset="0"/>
              </a:rPr>
              <a:t>المخاطر الكيميائية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600" b="1" dirty="0">
                <a:latin typeface="Garamond" pitchFamily="18" charset="0"/>
              </a:rPr>
              <a:t>There is hardly any industry which does not make use of chemicals. </a:t>
            </a:r>
          </a:p>
          <a:p>
            <a:r>
              <a:rPr lang="en-MY" sz="2600" b="1" dirty="0">
                <a:latin typeface="Garamond" pitchFamily="18" charset="0"/>
              </a:rPr>
              <a:t>The chemical hazards are on the increase with the introduction of newer and complex chemicals</a:t>
            </a:r>
            <a:r>
              <a:rPr lang="en-MY" sz="2600" dirty="0">
                <a:latin typeface="Garamond" pitchFamily="18" charset="0"/>
              </a:rPr>
              <a:t>.</a:t>
            </a:r>
          </a:p>
          <a:p>
            <a:pPr algn="r" rtl="1"/>
            <a:r>
              <a:rPr lang="en-MY" sz="2600" dirty="0">
                <a:latin typeface="Garamond" pitchFamily="18" charset="0"/>
              </a:rPr>
              <a:t> </a:t>
            </a:r>
            <a:r>
              <a:rPr lang="ar-JO" sz="2600" dirty="0">
                <a:latin typeface="Garamond" pitchFamily="18" charset="0"/>
                <a:cs typeface="Akhbar MT" pitchFamily="2" charset="-78"/>
              </a:rPr>
              <a:t>لا يكاد يوجد أي صناعة لا تستخدم المواد الكيميائية</a:t>
            </a:r>
            <a:r>
              <a:rPr lang="en-US" sz="2600" dirty="0">
                <a:latin typeface="Garamond" pitchFamily="18" charset="0"/>
                <a:cs typeface="Akhbar MT" pitchFamily="2" charset="-78"/>
              </a:rPr>
              <a:t> </a:t>
            </a:r>
          </a:p>
          <a:p>
            <a:pPr algn="r" rtl="1"/>
            <a:r>
              <a:rPr lang="en-US" sz="2600" dirty="0">
                <a:latin typeface="Garamond" pitchFamily="18" charset="0"/>
                <a:cs typeface="Akhbar MT" pitchFamily="2" charset="-78"/>
              </a:rPr>
              <a:t> </a:t>
            </a:r>
            <a:r>
              <a:rPr lang="ar-JO" sz="2600" dirty="0">
                <a:latin typeface="Garamond" pitchFamily="18" charset="0"/>
                <a:cs typeface="Akhbar MT" pitchFamily="2" charset="-78"/>
              </a:rPr>
              <a:t>المخاطر الكيميائية في ازدياد مع إدخال مواد كيميائية أحدث ومعقدة. </a:t>
            </a:r>
            <a:endParaRPr lang="en-MY" sz="2600" dirty="0">
              <a:latin typeface="Garamond" pitchFamily="18" charset="0"/>
              <a:cs typeface="Akhbar MT" pitchFamily="2" charset="-78"/>
            </a:endParaRP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Raw materials </a:t>
            </a:r>
            <a:r>
              <a:rPr lang="en-MY" sz="2400" b="1" dirty="0">
                <a:latin typeface="Garamond" pitchFamily="18" charset="0"/>
              </a:rPr>
              <a:t>from many sources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are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converted by the chemical </a:t>
            </a:r>
            <a:r>
              <a:rPr lang="en-MY" sz="2400" b="1" dirty="0">
                <a:latin typeface="Garamond" pitchFamily="18" charset="0"/>
              </a:rPr>
              <a:t>industry into the substances used by the industry itself to produce </a:t>
            </a:r>
            <a:r>
              <a:rPr lang="en-MY" sz="2400" b="1" i="1" dirty="0">
                <a:latin typeface="Garamond" pitchFamily="18" charset="0"/>
              </a:rPr>
              <a:t>cosmetics, detergents and soaps, drugs, dyes, pigments, explosives, inks, paints, pesticides, synthetic </a:t>
            </a:r>
            <a:r>
              <a:rPr lang="en-MY" sz="2400" b="1" i="1" dirty="0" err="1">
                <a:latin typeface="Garamond" pitchFamily="18" charset="0"/>
              </a:rPr>
              <a:t>fibers</a:t>
            </a:r>
            <a:r>
              <a:rPr lang="en-MY" sz="2400" b="1" i="1" dirty="0">
                <a:latin typeface="Garamond" pitchFamily="18" charset="0"/>
              </a:rPr>
              <a:t>,</a:t>
            </a:r>
            <a:r>
              <a:rPr lang="en-MY" sz="2400" b="1" dirty="0">
                <a:latin typeface="Garamond" pitchFamily="18" charset="0"/>
              </a:rPr>
              <a:t> and</a:t>
            </a:r>
          </a:p>
          <a:p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Other industries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use the substances </a:t>
            </a:r>
            <a:r>
              <a:rPr lang="en-MY" sz="2400" b="1" dirty="0">
                <a:latin typeface="Garamond" pitchFamily="18" charset="0"/>
              </a:rPr>
              <a:t>in the production of durable and nondurable goods</a:t>
            </a:r>
            <a:r>
              <a:rPr lang="en-MY" sz="2800" b="1" dirty="0">
                <a:latin typeface="Garamond" pitchFamily="18" charset="0"/>
              </a:rPr>
              <a:t>.</a:t>
            </a:r>
          </a:p>
          <a:p>
            <a:pPr algn="r"/>
            <a:r>
              <a:rPr lang="ar-JO" sz="2600" dirty="0">
                <a:latin typeface="Garamond" pitchFamily="18" charset="0"/>
                <a:cs typeface="Akhbar MT" pitchFamily="2" charset="-78"/>
              </a:rPr>
              <a:t>يتم تحويل المواد الخام من العديد من المصادر من قبل الصناعة الكيميائية إلى المواد التي تستخدمها الصناعة نفسها لإنتاج مستحضرات التجميل والمنظفات والصابون والأدوية والأصباغ </a:t>
            </a:r>
            <a:r>
              <a:rPr lang="ar-JO" sz="2600" dirty="0" err="1">
                <a:latin typeface="Garamond" pitchFamily="18" charset="0"/>
                <a:cs typeface="Akhbar MT" pitchFamily="2" charset="-78"/>
              </a:rPr>
              <a:t>والأصباغ</a:t>
            </a:r>
            <a:r>
              <a:rPr lang="ar-JO" sz="2600" dirty="0">
                <a:latin typeface="Garamond" pitchFamily="18" charset="0"/>
                <a:cs typeface="Akhbar MT" pitchFamily="2" charset="-78"/>
              </a:rPr>
              <a:t> والمتفجرات والأحبار والدهانات والمبيدات الحشرية والألياف الاصطناعية ، و
تستخدم الصناعات الأخرى المواد في إنتاج السلع المعمرة وغير المعمرة</a:t>
            </a:r>
            <a:r>
              <a:rPr lang="ar-JO" sz="2600" dirty="0">
                <a:latin typeface="Garamond" pitchFamily="18" charset="0"/>
              </a:rPr>
              <a:t>.</a:t>
            </a:r>
            <a:endParaRPr lang="en-MY" sz="2600" dirty="0">
              <a:latin typeface="Garamond" pitchFamily="18" charset="0"/>
            </a:endParaRPr>
          </a:p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The ill-effects produced </a:t>
            </a:r>
            <a:r>
              <a:rPr lang="en-MY" sz="2800" b="1" u="sng" dirty="0">
                <a:solidFill>
                  <a:schemeClr val="tx2"/>
                </a:solidFill>
                <a:latin typeface="Garamond" pitchFamily="18" charset="0"/>
              </a:rPr>
              <a:t>depend upon the </a:t>
            </a:r>
            <a:r>
              <a:rPr lang="ar-JO" sz="2800" b="1" u="sng" dirty="0">
                <a:solidFill>
                  <a:schemeClr val="tx2"/>
                </a:solidFill>
                <a:latin typeface="Garamond" pitchFamily="18" charset="0"/>
                <a:cs typeface="Akhbar MT" pitchFamily="2" charset="-78"/>
              </a:rPr>
              <a:t>وتعتمد الآثار السيئة الناتجة على</a:t>
            </a:r>
            <a:endParaRPr lang="en-MY" sz="2800" b="1" u="sng" dirty="0">
              <a:solidFill>
                <a:schemeClr val="tx2"/>
              </a:solidFill>
              <a:latin typeface="Garamond" pitchFamily="18" charset="0"/>
              <a:cs typeface="Akhbar MT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sz="2800" dirty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duration of exposure, </a:t>
            </a:r>
            <a:r>
              <a:rPr lang="ar-JO" sz="2400" b="1" dirty="0">
                <a:latin typeface="Garamond" pitchFamily="18" charset="0"/>
              </a:rPr>
              <a:t>مدة التعرض ، </a:t>
            </a:r>
            <a:endParaRPr lang="en-MY" sz="2400" b="1" dirty="0"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sz="2400" b="1" dirty="0">
                <a:latin typeface="Garamond" pitchFamily="18" charset="0"/>
              </a:rPr>
              <a:t>the quantum of exposure and  </a:t>
            </a:r>
            <a:r>
              <a:rPr lang="ar-JO" sz="2400" b="1" dirty="0">
                <a:latin typeface="Garamond" pitchFamily="18" charset="0"/>
              </a:rPr>
              <a:t>كمية التعرض و </a:t>
            </a:r>
            <a:endParaRPr lang="en-MY" sz="2400" b="1" dirty="0"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sz="2400" b="1" dirty="0">
                <a:latin typeface="Garamond" pitchFamily="18" charset="0"/>
              </a:rPr>
              <a:t>individual susceptibility</a:t>
            </a:r>
            <a:r>
              <a:rPr lang="en-MY" sz="2800" b="1" dirty="0">
                <a:latin typeface="Garamond" pitchFamily="18" charset="0"/>
              </a:rPr>
              <a:t>.</a:t>
            </a:r>
            <a:r>
              <a:rPr lang="ar-JO" sz="2800" b="1" dirty="0">
                <a:latin typeface="Garamond" pitchFamily="18" charset="0"/>
              </a:rPr>
              <a:t> القابلية الفردية.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408368" y="62317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2984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3"/>
            <a:ext cx="1207266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III Benign Pneumoconiosis</a:t>
            </a:r>
            <a:r>
              <a:rPr lang="en-MY" sz="28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: </a:t>
            </a:r>
            <a:r>
              <a:rPr lang="ar-JO" sz="28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التهاب رئوي حميد: </a:t>
            </a:r>
            <a:endParaRPr lang="en-MY" sz="2800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There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isn't any reaction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in the lungs,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but </a:t>
            </a:r>
            <a:r>
              <a:rPr lang="ar-JO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لا يوجد أي رد فعل في الرئتين، ولكن</a:t>
            </a:r>
            <a:r>
              <a:rPr lang="en-US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n-MY" sz="2600" b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dust deposition casts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shadow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 x-ray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the lung. </a:t>
            </a:r>
            <a:r>
              <a:rPr lang="ar-JO" sz="2000" b="1" dirty="0">
                <a:latin typeface="Garamond" pitchFamily="18" charset="0"/>
                <a:cs typeface="Times New Roman" pitchFamily="18" charset="0"/>
              </a:rPr>
              <a:t>ترسب الغبار يلقي بظلاله في الأشعة السينية للرئة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There is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 fibrosis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ar-JO" sz="2600" dirty="0">
                <a:latin typeface="Garamond" pitchFamily="18" charset="0"/>
                <a:cs typeface="Times New Roman" pitchFamily="18" charset="0"/>
              </a:rPr>
              <a:t>لا يوجد تليف و </a:t>
            </a:r>
            <a:endParaRPr lang="en-MY" sz="26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no disturbance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lung functions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.</a:t>
            </a:r>
            <a:r>
              <a:rPr lang="ar-JO" sz="2600" dirty="0">
                <a:latin typeface="Garamond" pitchFamily="18" charset="0"/>
                <a:cs typeface="Times New Roman" pitchFamily="18" charset="0"/>
              </a:rPr>
              <a:t> لا اضطراب في وظائف الرئة.</a:t>
            </a:r>
            <a:endParaRPr lang="en-MY" sz="26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It can result from the inhalation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of: 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يمكن أن ينتج عن استنشاق: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Iron dust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غبار الحديد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         siderosis </a:t>
            </a:r>
            <a:r>
              <a:rPr lang="ar-JO" sz="2600" b="1" dirty="0" err="1">
                <a:latin typeface="Garamond" pitchFamily="18" charset="0"/>
                <a:cs typeface="Times New Roman" pitchFamily="18" charset="0"/>
              </a:rPr>
              <a:t>سيديروسيس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Tin dust           </a:t>
            </a:r>
            <a:r>
              <a:rPr lang="en-MY" sz="2600" b="1" dirty="0" err="1">
                <a:latin typeface="Garamond" pitchFamily="18" charset="0"/>
                <a:cs typeface="Times New Roman" pitchFamily="18" charset="0"/>
              </a:rPr>
              <a:t>stannosis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ar-JO" sz="2600" b="1" dirty="0" err="1">
                <a:latin typeface="Garamond" pitchFamily="18" charset="0"/>
                <a:cs typeface="Times New Roman" pitchFamily="18" charset="0"/>
              </a:rPr>
              <a:t>التشنط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Calcium dust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غبار الكالسيوم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MY" sz="2600" b="1" dirty="0" err="1">
                <a:latin typeface="Garamond" pitchFamily="18" charset="0"/>
                <a:cs typeface="Times New Roman" pitchFamily="18" charset="0"/>
              </a:rPr>
              <a:t>chalcosis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ar-JO" sz="2600" b="1" dirty="0" err="1">
                <a:latin typeface="Garamond" pitchFamily="18" charset="0"/>
                <a:cs typeface="Times New Roman" pitchFamily="18" charset="0"/>
              </a:rPr>
              <a:t>تشالكوسيس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They are characterized by the 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وهي تتميز ب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presence of small rounded dense opacities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on 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chest film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due to perivascular collections of dusts.</a:t>
            </a:r>
          </a:p>
          <a:p>
            <a:r>
              <a:rPr lang="ar-JO" sz="2800" b="1" dirty="0">
                <a:latin typeface="Garamond" pitchFamily="18" charset="0"/>
                <a:cs typeface="Times New Roman" pitchFamily="18" charset="0"/>
              </a:rPr>
              <a:t>وجود </a:t>
            </a:r>
            <a:r>
              <a:rPr lang="ar-JO" sz="2800" b="1" dirty="0" err="1">
                <a:latin typeface="Garamond" pitchFamily="18" charset="0"/>
                <a:cs typeface="Times New Roman" pitchFamily="18" charset="0"/>
              </a:rPr>
              <a:t>عتامة</a:t>
            </a:r>
            <a:r>
              <a:rPr lang="ar-JO" sz="2800" b="1" dirty="0">
                <a:latin typeface="Garamond" pitchFamily="18" charset="0"/>
                <a:cs typeface="Times New Roman" pitchFamily="18" charset="0"/>
              </a:rPr>
              <a:t> كثيفة صغيرة مستديرة على فيلم الصدر بسبب مجموعات الغبار المحيطة بالأوعية الدموية.</a:t>
            </a:r>
            <a:endParaRPr lang="en-MY" sz="28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deposits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in the lung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disappear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when exposure is discontinued</a:t>
            </a:r>
          </a:p>
          <a:p>
            <a:pPr algn="r"/>
            <a:r>
              <a:rPr lang="ar-JO" sz="2800" b="1" dirty="0">
                <a:latin typeface="Garamond" pitchFamily="18" charset="0"/>
                <a:cs typeface="Times New Roman" pitchFamily="18" charset="0"/>
              </a:rPr>
              <a:t>تختفي الرواسب في الرئة عند توقف التعرض</a:t>
            </a:r>
            <a:endParaRPr lang="en-MY" sz="28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061270" y="2703909"/>
            <a:ext cx="618368" cy="1211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ight Arrow 3"/>
          <p:cNvSpPr/>
          <p:nvPr/>
        </p:nvSpPr>
        <p:spPr>
          <a:xfrm>
            <a:off x="1847528" y="3140968"/>
            <a:ext cx="618368" cy="1211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4151784" y="3573016"/>
            <a:ext cx="618368" cy="1211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0043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336" y="1"/>
            <a:ext cx="12072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II. Minor Pneumoconiosis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 </a:t>
            </a:r>
            <a:r>
              <a:rPr lang="ar-JO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الالتهاب الرئوي البسيط</a:t>
            </a:r>
            <a:endParaRPr lang="en-MY" sz="2800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Inhalation of some dusts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 results in</a:t>
            </a:r>
            <a:r>
              <a:rPr lang="ar-JO" sz="2600" dirty="0">
                <a:latin typeface="Garamond" pitchFamily="18" charset="0"/>
                <a:cs typeface="Times New Roman" pitchFamily="18" charset="0"/>
              </a:rPr>
              <a:t>استنشاق بعض الغبار يؤدي إلى</a:t>
            </a:r>
            <a:endParaRPr lang="en-MY" sz="26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   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“minor </a:t>
            </a:r>
            <a:r>
              <a:rPr lang="en-MY" sz="26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fibrosis”</a:t>
            </a:r>
            <a:r>
              <a:rPr lang="en-MY" sz="2600" dirty="0" err="1">
                <a:latin typeface="Garamond" pitchFamily="18" charset="0"/>
                <a:cs typeface="Times New Roman" pitchFamily="18" charset="0"/>
              </a:rPr>
              <a:t>of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 the lungs </a:t>
            </a:r>
            <a:r>
              <a:rPr lang="ar-JO" sz="2600" dirty="0">
                <a:latin typeface="Garamond" pitchFamily="18" charset="0"/>
                <a:cs typeface="Times New Roman" pitchFamily="18" charset="0"/>
              </a:rPr>
              <a:t> "تليف طفيف" من الرئتين </a:t>
            </a:r>
            <a:endParaRPr lang="en-MY" sz="26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MY" sz="26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There is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minimal fibrosis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the lungs 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هناك الحد الأدنى من التليف في الرئتين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without interference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of lung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architecture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or  lung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function tests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r>
              <a:rPr lang="ar-JO" sz="2600" b="1" dirty="0">
                <a:latin typeface="Garamond" pitchFamily="18" charset="0"/>
                <a:cs typeface="Times New Roman" pitchFamily="18" charset="0"/>
              </a:rPr>
              <a:t>دون تدخل من بنية الرئة أو اختبارات وظائف الرئة.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MY" sz="2600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These dusts include:</a:t>
            </a:r>
            <a:r>
              <a:rPr lang="ar-JO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وتشمل هذه الغبار:</a:t>
            </a:r>
            <a:endParaRPr lang="en-MY" sz="26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Mica pneumoconiosis 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 داء الميكا الرئوي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err="1">
                <a:latin typeface="Garamond" pitchFamily="18" charset="0"/>
                <a:cs typeface="Times New Roman" pitchFamily="18" charset="0"/>
              </a:rPr>
              <a:t>Koalin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(china clay) pneumoconiosis</a:t>
            </a:r>
            <a:r>
              <a:rPr lang="ar-JO" sz="2600" b="1" dirty="0" err="1">
                <a:latin typeface="Garamond" pitchFamily="18" charset="0"/>
                <a:cs typeface="Times New Roman" pitchFamily="18" charset="0"/>
              </a:rPr>
              <a:t>الكوالين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 (الصين الطين) التهاب رئوي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29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353" y="1"/>
            <a:ext cx="102964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III Major Pneumoconiosis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:  or </a:t>
            </a:r>
            <a:r>
              <a:rPr lang="en-US" sz="2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Complicated pneumoconiosis</a:t>
            </a:r>
          </a:p>
          <a:p>
            <a:r>
              <a:rPr lang="ar-JO" sz="2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الالتهاب الرئوي الرئيسي: أو الالتهاب الرئوي المعقد</a:t>
            </a:r>
            <a:endParaRPr lang="en-US" sz="2400" b="1" dirty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  <a:p>
            <a:endParaRPr lang="en-MY" sz="24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related to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severity of exposure </a:t>
            </a:r>
            <a:r>
              <a:rPr lang="en-US" sz="26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ar-JO" sz="26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المتعلقة بشدة التعرض ، </a:t>
            </a:r>
            <a:endParaRPr lang="en-US" sz="2600" dirty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large lesions </a:t>
            </a:r>
            <a:r>
              <a:rPr lang="ar-JO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آفات كبيرة </a:t>
            </a:r>
            <a:endParaRPr lang="en-US" sz="26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+ fibrosis (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major fibrosis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)</a:t>
            </a:r>
            <a:r>
              <a:rPr lang="ar-JO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التليف (التليف الشديد)</a:t>
            </a:r>
            <a:endParaRPr lang="en-US" sz="2600" b="1" dirty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+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which results in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interference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lung</a:t>
            </a:r>
            <a:r>
              <a:rPr lang="en-MY" sz="26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ar-JO" sz="26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+ مما يؤدي إلى تداخل الرئة </a:t>
            </a:r>
            <a:endParaRPr lang="en-MY" sz="2600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architecture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or lung </a:t>
            </a:r>
            <a:r>
              <a:rPr lang="en-MY" sz="26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function tests +</a:t>
            </a:r>
            <a:r>
              <a:rPr lang="ar-JO" sz="24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الهندسة المعمارية أو اختبارات وظائف الرئة +</a:t>
            </a:r>
            <a:endParaRPr lang="en-MY" sz="2600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lung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collapse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and </a:t>
            </a:r>
            <a:r>
              <a:rPr lang="ar-JO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انهيار الرئة و </a:t>
            </a:r>
            <a:endParaRPr lang="en-US" sz="2600" b="1" dirty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compensatory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emphysema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. </a:t>
            </a:r>
            <a:r>
              <a:rPr lang="ar-JO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انتفاخ الرئة التعويضي. </a:t>
            </a:r>
            <a:endParaRPr lang="en-US" sz="2600" b="1" dirty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384" y="4283987"/>
            <a:ext cx="95050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dirty="0">
                <a:latin typeface="Garamond" pitchFamily="18" charset="0"/>
                <a:cs typeface="Times New Roman" pitchFamily="18" charset="0"/>
              </a:rPr>
              <a:t>Examples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Silica             silicosis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Asbestos          asbestosis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Coal 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فحم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           anthracosis</a:t>
            </a:r>
            <a:r>
              <a:rPr lang="ar-JO" sz="2600" b="1" dirty="0">
                <a:latin typeface="Garamond" pitchFamily="18" charset="0"/>
                <a:cs typeface="Times New Roman" pitchFamily="18" charset="0"/>
              </a:rPr>
              <a:t>الجمرة الخبيثة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58188" y="5372891"/>
            <a:ext cx="618368" cy="6057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2528200" y="5684714"/>
            <a:ext cx="618368" cy="6057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2251570" y="4841571"/>
            <a:ext cx="613236" cy="1381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 descr="types&#10;â¢ Major Pneumoconiosis: Inhalation of some dusts results&#10;in âmajor fibrosisâ of the lungs, which results in&#10;interf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385" y="-20563"/>
            <a:ext cx="295161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8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23</a:t>
            </a:fld>
            <a:endParaRPr lang="en-MY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28" y="2492897"/>
            <a:ext cx="4716969" cy="434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412776"/>
            <a:ext cx="4623048" cy="34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87689" y="188641"/>
            <a:ext cx="50704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MY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silicosis</a:t>
            </a:r>
            <a:endParaRPr lang="en-MY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7568" y="5373217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Silica crystals </a:t>
            </a:r>
            <a:endParaRPr lang="en-MY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07" y="836712"/>
            <a:ext cx="214414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630A55E6-FCB7-F6BF-0E54-1C205F046FF6}"/>
              </a:ext>
            </a:extLst>
          </p:cNvPr>
          <p:cNvSpPr/>
          <p:nvPr/>
        </p:nvSpPr>
        <p:spPr>
          <a:xfrm>
            <a:off x="2262128" y="58925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بلورات</a:t>
            </a:r>
            <a:r>
              <a:rPr lang="en-US" dirty="0"/>
              <a:t> </a:t>
            </a:r>
            <a:r>
              <a:rPr lang="en-US" dirty="0" err="1"/>
              <a:t>السيليكا</a:t>
            </a:r>
            <a:r>
              <a:rPr lang="en-US" dirty="0"/>
              <a:t> 
</a:t>
            </a:r>
          </a:p>
        </p:txBody>
      </p:sp>
    </p:spTree>
    <p:extLst>
      <p:ext uri="{BB962C8B-B14F-4D97-AF65-F5344CB8AC3E}">
        <p14:creationId xmlns:p14="http://schemas.microsoft.com/office/powerpoint/2010/main" val="340912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13" y="2947205"/>
            <a:ext cx="1216015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LOCAL ACTION : </a:t>
            </a:r>
            <a:r>
              <a:rPr lang="ar-JO" sz="2800" b="1" dirty="0">
                <a:solidFill>
                  <a:srgbClr val="C00000"/>
                </a:solidFill>
                <a:latin typeface="Garamond" pitchFamily="18" charset="0"/>
              </a:rPr>
              <a:t>العمل المحلي : </a:t>
            </a:r>
            <a:endParaRPr lang="en-MY" sz="2800" b="1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MY" sz="2800" b="1" dirty="0">
                <a:latin typeface="Garamond" pitchFamily="18" charset="0"/>
              </a:rPr>
              <a:t> Some chemicals cause</a:t>
            </a:r>
            <a:r>
              <a:rPr lang="ar-JO" sz="2800" b="1" dirty="0">
                <a:latin typeface="Garamond" pitchFamily="18" charset="0"/>
              </a:rPr>
              <a:t>بعض المواد الكيميائية تسبب</a:t>
            </a:r>
            <a:endParaRPr lang="en-MY" sz="2800" b="1" dirty="0">
              <a:latin typeface="Garamond" pitchFamily="18" charset="0"/>
            </a:endParaRPr>
          </a:p>
          <a:p>
            <a:r>
              <a:rPr lang="en-MY" sz="2800" b="1" dirty="0">
                <a:latin typeface="Garamond" pitchFamily="18" charset="0"/>
              </a:rPr>
              <a:t>  dermatitis, eczema, ulcers and even cancer </a:t>
            </a:r>
            <a:r>
              <a:rPr lang="ar-JO" sz="2800" b="1" dirty="0">
                <a:latin typeface="Garamond" pitchFamily="18" charset="0"/>
                <a:cs typeface="Akhbar MT" pitchFamily="2" charset="-78"/>
              </a:rPr>
              <a:t>التهاب الجلد والأكزيما والقرحة وحتى السرطان </a:t>
            </a:r>
            <a:endParaRPr lang="en-MY" sz="2800" b="1" dirty="0"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by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primary irritant </a:t>
            </a:r>
            <a:r>
              <a:rPr lang="en-MY" sz="2800" b="1" i="1" dirty="0">
                <a:latin typeface="Garamond" pitchFamily="18" charset="0"/>
              </a:rPr>
              <a:t>action; </a:t>
            </a:r>
            <a:r>
              <a:rPr lang="ar-JO" sz="2800" b="1" i="1" dirty="0">
                <a:latin typeface="Garamond" pitchFamily="18" charset="0"/>
                <a:cs typeface="Akhbar MT" pitchFamily="2" charset="-78"/>
              </a:rPr>
              <a:t>عن طريق العمل المهيج الأولي ؛ </a:t>
            </a:r>
            <a:endParaRPr lang="en-MY" sz="2800" b="1" i="1" dirty="0"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some cause dermatitis by an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allergic </a:t>
            </a:r>
            <a:r>
              <a:rPr lang="en-MY" sz="2800" b="1" dirty="0">
                <a:latin typeface="Garamond" pitchFamily="18" charset="0"/>
              </a:rPr>
              <a:t>action. </a:t>
            </a:r>
            <a:r>
              <a:rPr lang="ar-JO" sz="2400" b="1" dirty="0">
                <a:latin typeface="Garamond" pitchFamily="18" charset="0"/>
                <a:cs typeface="Akhbar MT" pitchFamily="2" charset="-78"/>
              </a:rPr>
              <a:t>بعضها يسبب التهاب الجلد عن طريق عمل تحسسي. </a:t>
            </a:r>
            <a:endParaRPr lang="en-MY" sz="2800" b="1" dirty="0">
              <a:latin typeface="Garamond" pitchFamily="18" charset="0"/>
              <a:cs typeface="Akhbar MT" pitchFamily="2" charset="-78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Some compounds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are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absorbed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through the skin </a:t>
            </a:r>
            <a:r>
              <a:rPr lang="en-MY" sz="2800" b="1" dirty="0"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cause systemic effects. </a:t>
            </a:r>
            <a:r>
              <a:rPr lang="en-MY" sz="2800" b="1" dirty="0">
                <a:latin typeface="Garamond" pitchFamily="18" charset="0"/>
              </a:rPr>
              <a:t>such as TNT and aniline </a:t>
            </a:r>
            <a:r>
              <a:rPr lang="ar-JO" sz="2400" b="1" dirty="0">
                <a:latin typeface="Garamond" pitchFamily="18" charset="0"/>
                <a:cs typeface="Akhbar MT" pitchFamily="2" charset="-78"/>
              </a:rPr>
              <a:t>يتم امتصاص بعض المركبات من خلال الجلد وتسبب تأثيرات جهازية.  مثل تي ان تي </a:t>
            </a:r>
            <a:r>
              <a:rPr lang="ar-JO" sz="2400" b="1" dirty="0" err="1">
                <a:latin typeface="Garamond" pitchFamily="18" charset="0"/>
                <a:cs typeface="Akhbar MT" pitchFamily="2" charset="-78"/>
              </a:rPr>
              <a:t>والأنيلين</a:t>
            </a:r>
            <a:r>
              <a:rPr lang="ar-JO" sz="2400" b="1" dirty="0">
                <a:latin typeface="Garamond" pitchFamily="18" charset="0"/>
                <a:cs typeface="Akhbar MT" pitchFamily="2" charset="-78"/>
              </a:rPr>
              <a:t> </a:t>
            </a:r>
            <a:endParaRPr lang="en-MY" sz="2800" b="1" dirty="0"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</a:rPr>
              <a:t>Occupational dermatitis is a big problem in industry</a:t>
            </a:r>
            <a:r>
              <a:rPr lang="en-MY" sz="2800" dirty="0">
                <a:latin typeface="Garamond" pitchFamily="18" charset="0"/>
              </a:rPr>
              <a:t>. </a:t>
            </a:r>
            <a:r>
              <a:rPr lang="ar-JO" sz="2400" dirty="0">
                <a:latin typeface="Garamond" pitchFamily="18" charset="0"/>
                <a:cs typeface="Akhbar MT" pitchFamily="2" charset="-78"/>
              </a:rPr>
              <a:t>التهاب الجلد المهني هو مشكلة كبيرة في الصناعة. 
</a:t>
            </a:r>
            <a:endParaRPr lang="en-MY" sz="1000" i="1" dirty="0">
              <a:solidFill>
                <a:schemeClr val="tx2"/>
              </a:solidFill>
              <a:cs typeface="Akhbar M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36748" y="1"/>
            <a:ext cx="1521087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rgbClr val="FF0000"/>
                </a:solidFill>
                <a:latin typeface="Garamond" pitchFamily="18" charset="0"/>
              </a:rPr>
              <a:t>Local action </a:t>
            </a:r>
            <a:r>
              <a:rPr lang="en-MY" sz="1400" dirty="0">
                <a:latin typeface="Garamond" pitchFamily="18" charset="0"/>
              </a:rPr>
              <a:t>inhalation :</a:t>
            </a:r>
          </a:p>
          <a:p>
            <a:r>
              <a:rPr lang="en-MY" sz="1400" i="1" dirty="0">
                <a:latin typeface="Garamond" pitchFamily="18" charset="0"/>
              </a:rPr>
              <a:t>    dusts</a:t>
            </a:r>
          </a:p>
          <a:p>
            <a:r>
              <a:rPr lang="en-MY" sz="1400" i="1" dirty="0">
                <a:latin typeface="Garamond" pitchFamily="18" charset="0"/>
              </a:rPr>
              <a:t>    gases</a:t>
            </a:r>
          </a:p>
          <a:p>
            <a:r>
              <a:rPr lang="en-MY" sz="1400" i="1" dirty="0">
                <a:latin typeface="Garamond" pitchFamily="18" charset="0"/>
              </a:rPr>
              <a:t>   metals</a:t>
            </a:r>
            <a:endParaRPr lang="en-MY" sz="1400" dirty="0">
              <a:latin typeface="Garamond" pitchFamily="18" charset="0"/>
            </a:endParaRPr>
          </a:p>
          <a:p>
            <a:r>
              <a:rPr lang="en-MY" sz="1400" dirty="0">
                <a:latin typeface="Garamond" pitchFamily="18" charset="0"/>
              </a:rPr>
              <a:t> ingestion: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24" y="214745"/>
            <a:ext cx="10488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Chemical agents </a:t>
            </a:r>
            <a:r>
              <a:rPr lang="en-MY" sz="2400" b="1" u="sng" dirty="0">
                <a:solidFill>
                  <a:schemeClr val="tx2"/>
                </a:solidFill>
                <a:latin typeface="Garamond" pitchFamily="18" charset="0"/>
              </a:rPr>
              <a:t>act in three ways :</a:t>
            </a:r>
          </a:p>
          <a:p>
            <a:pPr marL="342900" indent="-342900">
              <a:buAutoNum type="arabicParenBoth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Local Action :</a:t>
            </a:r>
            <a:r>
              <a:rPr lang="ar-JO" sz="2400" b="1" dirty="0">
                <a:solidFill>
                  <a:srgbClr val="FF0000"/>
                </a:solidFill>
                <a:latin typeface="Garamond" pitchFamily="18" charset="0"/>
              </a:rPr>
              <a:t>العمل المحلي :</a:t>
            </a:r>
            <a:endParaRPr lang="en-MY" sz="24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342900" indent="-342900">
              <a:buAutoNum type="arabicParenBoth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Inhalation </a:t>
            </a:r>
            <a:r>
              <a:rPr lang="en-MY" sz="2400" dirty="0">
                <a:latin typeface="Garamond" pitchFamily="18" charset="0"/>
              </a:rPr>
              <a:t>:</a:t>
            </a:r>
            <a:r>
              <a:rPr lang="ar-JO" sz="2400" dirty="0">
                <a:latin typeface="Garamond" pitchFamily="18" charset="0"/>
              </a:rPr>
              <a:t>استنشاق:</a:t>
            </a:r>
            <a:endParaRPr lang="en-MY" sz="2400" dirty="0">
              <a:latin typeface="Garamond" pitchFamily="18" charset="0"/>
            </a:endParaRPr>
          </a:p>
          <a:p>
            <a:pPr marL="400050" indent="-400050">
              <a:buAutoNum type="romanLcParenR"/>
            </a:pPr>
            <a:r>
              <a:rPr lang="en-MY" sz="2400" b="1" i="1" dirty="0">
                <a:latin typeface="Garamond" pitchFamily="18" charset="0"/>
              </a:rPr>
              <a:t>Dusts</a:t>
            </a:r>
            <a:r>
              <a:rPr lang="ar-JO" sz="2400" b="1" i="1" dirty="0">
                <a:latin typeface="Garamond" pitchFamily="18" charset="0"/>
              </a:rPr>
              <a:t>الغبار</a:t>
            </a:r>
            <a:endParaRPr lang="en-MY" sz="2400" b="1" i="1" dirty="0">
              <a:latin typeface="Garamond" pitchFamily="18" charset="0"/>
            </a:endParaRPr>
          </a:p>
          <a:p>
            <a:pPr marL="400050" indent="-400050">
              <a:buAutoNum type="romanLcParenR"/>
            </a:pPr>
            <a:r>
              <a:rPr lang="en-MY" sz="2400" b="1" i="1" dirty="0">
                <a:latin typeface="Garamond" pitchFamily="18" charset="0"/>
              </a:rPr>
              <a:t>Gases</a:t>
            </a:r>
            <a:r>
              <a:rPr lang="ar-JO" sz="2400" b="1" i="1" dirty="0">
                <a:latin typeface="Garamond" pitchFamily="18" charset="0"/>
              </a:rPr>
              <a:t>غازات</a:t>
            </a:r>
            <a:endParaRPr lang="en-MY" sz="2400" b="1" i="1" dirty="0">
              <a:latin typeface="Garamond" pitchFamily="18" charset="0"/>
            </a:endParaRPr>
          </a:p>
          <a:p>
            <a:pPr marL="400050" indent="-400050">
              <a:buAutoNum type="romanLcParenR"/>
            </a:pPr>
            <a:r>
              <a:rPr lang="en-MY" sz="2400" b="1" i="1" dirty="0">
                <a:latin typeface="Garamond" pitchFamily="18" charset="0"/>
              </a:rPr>
              <a:t>Metals and</a:t>
            </a:r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400" b="1" i="1" dirty="0">
                <a:latin typeface="Garamond" pitchFamily="18" charset="0"/>
              </a:rPr>
              <a:t>Their Compounds</a:t>
            </a:r>
            <a:r>
              <a:rPr lang="ar-JO" sz="2400" b="1" i="1" dirty="0">
                <a:latin typeface="Garamond" pitchFamily="18" charset="0"/>
              </a:rPr>
              <a:t>المعادن ومركباتها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(3)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Ingestion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:</a:t>
            </a:r>
            <a:r>
              <a:rPr lang="ar-JO" sz="2400" dirty="0">
                <a:solidFill>
                  <a:srgbClr val="FF0000"/>
                </a:solidFill>
                <a:latin typeface="Garamond" pitchFamily="18" charset="0"/>
              </a:rPr>
              <a:t>ابتلاع:</a:t>
            </a:r>
            <a:endParaRPr lang="en-MY" sz="24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2B4A853-9554-6C72-1E71-9852622362E3}"/>
              </a:ext>
            </a:extLst>
          </p:cNvPr>
          <p:cNvSpPr/>
          <p:nvPr/>
        </p:nvSpPr>
        <p:spPr>
          <a:xfrm>
            <a:off x="4799856" y="2342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تعمل</a:t>
            </a:r>
            <a:r>
              <a:rPr lang="en-US" dirty="0"/>
              <a:t> </a:t>
            </a:r>
            <a:r>
              <a:rPr lang="en-US" dirty="0" err="1"/>
              <a:t>العوامل</a:t>
            </a:r>
            <a:r>
              <a:rPr lang="en-US" dirty="0"/>
              <a:t> </a:t>
            </a:r>
            <a:r>
              <a:rPr lang="en-US" dirty="0" err="1"/>
              <a:t>الكيميائية</a:t>
            </a:r>
            <a:r>
              <a:rPr lang="en-US" dirty="0"/>
              <a:t> </a:t>
            </a:r>
            <a:r>
              <a:rPr lang="en-US" dirty="0" err="1"/>
              <a:t>بثلاث</a:t>
            </a:r>
            <a:r>
              <a:rPr lang="en-US" dirty="0"/>
              <a:t> </a:t>
            </a:r>
            <a:r>
              <a:rPr lang="en-US" dirty="0" err="1"/>
              <a:t>طرق</a:t>
            </a:r>
            <a:r>
              <a:rPr lang="en-US" dirty="0"/>
              <a:t>:
</a:t>
            </a:r>
          </a:p>
        </p:txBody>
      </p:sp>
    </p:spTree>
    <p:extLst>
      <p:ext uri="{BB962C8B-B14F-4D97-AF65-F5344CB8AC3E}">
        <p14:creationId xmlns:p14="http://schemas.microsoft.com/office/powerpoint/2010/main" val="29173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657"/>
            <a:ext cx="12191999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 (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2) INHALATION : </a:t>
            </a:r>
            <a:r>
              <a:rPr lang="ar-JO" sz="2800" b="1" dirty="0">
                <a:solidFill>
                  <a:srgbClr val="C00000"/>
                </a:solidFill>
                <a:latin typeface="Garamond" pitchFamily="18" charset="0"/>
              </a:rPr>
              <a:t>استنشاق:</a:t>
            </a:r>
            <a:endParaRPr lang="en-MY" sz="2800" b="1" dirty="0">
              <a:solidFill>
                <a:srgbClr val="C00000"/>
              </a:solidFill>
              <a:latin typeface="Garamond" pitchFamily="18" charset="0"/>
            </a:endParaRPr>
          </a:p>
          <a:p>
            <a:pPr marL="571500" indent="-571500">
              <a:buAutoNum type="romanLcParenBoth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DUSTS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:</a:t>
            </a:r>
            <a:r>
              <a:rPr lang="ar-JO" sz="2800" dirty="0">
                <a:solidFill>
                  <a:srgbClr val="FF0000"/>
                </a:solidFill>
                <a:latin typeface="Garamond" pitchFamily="18" charset="0"/>
              </a:rPr>
              <a:t>الغبار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Dusts are finely divided solid particles with size ranging </a:t>
            </a:r>
            <a:r>
              <a:rPr lang="en-MY" sz="2800" dirty="0">
                <a:latin typeface="Garamond" pitchFamily="18" charset="0"/>
              </a:rPr>
              <a:t>from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0.1 to 150 microns</a:t>
            </a:r>
            <a:r>
              <a:rPr lang="en-MY" sz="2800" dirty="0">
                <a:latin typeface="Garamond" pitchFamily="18" charset="0"/>
              </a:rPr>
              <a:t>. </a:t>
            </a:r>
            <a:r>
              <a:rPr lang="ar-JO" sz="2800" dirty="0">
                <a:latin typeface="Garamond" pitchFamily="18" charset="0"/>
                <a:cs typeface="Akhbar MT" pitchFamily="2" charset="-78"/>
              </a:rPr>
              <a:t>الغبار عبارة عن جزيئات صلبة مقسمة بدقة يتراوح حجمها من 0.1 إلى 150 ميكرون</a:t>
            </a:r>
            <a:endParaRPr lang="en-MY" sz="2800" dirty="0"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They are released into the atmosphere during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crushing, grinding, abrading,</a:t>
            </a:r>
            <a:r>
              <a:rPr lang="ar-JO" sz="2400" b="1" dirty="0">
                <a:solidFill>
                  <a:srgbClr val="0070C0"/>
                </a:solidFill>
                <a:latin typeface="Garamond" pitchFamily="18" charset="0"/>
                <a:cs typeface="Akhbar MT" pitchFamily="2" charset="-78"/>
              </a:rPr>
              <a:t> يتم إطلاقها في الغلاف الجوي أثناء السحق والطحن والتآكل</a:t>
            </a:r>
            <a:endParaRPr lang="en-MY" sz="2800" b="1" dirty="0">
              <a:solidFill>
                <a:srgbClr val="0070C0"/>
              </a:solidFill>
              <a:latin typeface="Garamond" pitchFamily="18" charset="0"/>
              <a:cs typeface="Akhbar MT" pitchFamily="2" charset="-78"/>
            </a:endParaRPr>
          </a:p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</a:rPr>
              <a:t>scrape</a:t>
            </a:r>
            <a:r>
              <a:rPr lang="en-US" dirty="0">
                <a:solidFill>
                  <a:srgbClr val="5F6368"/>
                </a:solidFill>
              </a:rPr>
              <a:t> scratch</a:t>
            </a:r>
            <a:r>
              <a:rPr lang="ar-JO" dirty="0">
                <a:solidFill>
                  <a:srgbClr val="5F6368"/>
                </a:solidFill>
              </a:rPr>
              <a:t>كشط</a:t>
            </a:r>
            <a:r>
              <a:rPr lang="en-US" dirty="0">
                <a:solidFill>
                  <a:srgbClr val="5F6368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loading and unloading </a:t>
            </a:r>
            <a:r>
              <a:rPr lang="en-MY" sz="2800" dirty="0">
                <a:latin typeface="Garamond" pitchFamily="18" charset="0"/>
              </a:rPr>
              <a:t>operations. </a:t>
            </a:r>
            <a:r>
              <a:rPr lang="ar-JO" sz="2800" dirty="0">
                <a:latin typeface="Garamond" pitchFamily="18" charset="0"/>
              </a:rPr>
              <a:t>عمليات التحميل والتفريغ</a:t>
            </a:r>
            <a:endParaRPr lang="en-MY" sz="28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Dusts are </a:t>
            </a:r>
            <a:r>
              <a:rPr lang="en-MY" sz="2800" b="1" dirty="0">
                <a:latin typeface="Garamond" pitchFamily="18" charset="0"/>
              </a:rPr>
              <a:t>produced </a:t>
            </a:r>
            <a:r>
              <a:rPr lang="en-MY" sz="2800" dirty="0">
                <a:latin typeface="Garamond" pitchFamily="18" charset="0"/>
              </a:rPr>
              <a:t>in a number of industries </a:t>
            </a:r>
            <a:r>
              <a:rPr lang="en-MY" sz="2800" b="1" dirty="0">
                <a:latin typeface="Garamond" pitchFamily="18" charset="0"/>
              </a:rPr>
              <a:t>mines</a:t>
            </a:r>
            <a:r>
              <a:rPr lang="ar-JO" sz="2400" b="1" dirty="0">
                <a:latin typeface="Garamond" pitchFamily="18" charset="0"/>
                <a:cs typeface="Akhbar MT" pitchFamily="2" charset="-78"/>
              </a:rPr>
              <a:t>يتم إنتاج الغبار في عدد من المناجم الصناعية</a:t>
            </a:r>
            <a:endParaRPr lang="en-MY" sz="2800" b="1" dirty="0">
              <a:latin typeface="Garamond" pitchFamily="18" charset="0"/>
              <a:cs typeface="Akhbar MT" pitchFamily="2" charset="-78"/>
            </a:endParaRPr>
          </a:p>
          <a:p>
            <a:r>
              <a:rPr lang="en-MY" sz="2800" b="1" dirty="0">
                <a:latin typeface="Garamond" pitchFamily="18" charset="0"/>
              </a:rPr>
              <a:t>, </a:t>
            </a:r>
            <a:r>
              <a:rPr lang="en-MY" sz="2400" b="1" dirty="0">
                <a:latin typeface="Garamond" pitchFamily="18" charset="0"/>
              </a:rPr>
              <a:t>foundry,</a:t>
            </a:r>
            <a:r>
              <a:rPr lang="ar-JO" dirty="0"/>
              <a:t> مسبك</a:t>
            </a:r>
            <a:r>
              <a:rPr lang="en-MY" sz="2800" b="1" dirty="0">
                <a:latin typeface="Garamond" pitchFamily="18" charset="0"/>
              </a:rPr>
              <a:t> quarry</a:t>
            </a:r>
            <a:r>
              <a:rPr lang="ar-JO" dirty="0"/>
              <a:t> مقلع</a:t>
            </a:r>
            <a:r>
              <a:rPr lang="en-MY" sz="2800" b="1" dirty="0">
                <a:latin typeface="Garamond" pitchFamily="18" charset="0"/>
              </a:rPr>
              <a:t>, pottery</a:t>
            </a:r>
            <a:r>
              <a:rPr lang="ar-JO" dirty="0"/>
              <a:t> فخار</a:t>
            </a:r>
            <a:r>
              <a:rPr lang="en-MY" sz="2800" b="1" dirty="0">
                <a:latin typeface="Garamond" pitchFamily="18" charset="0"/>
              </a:rPr>
              <a:t>, textile</a:t>
            </a:r>
            <a:r>
              <a:rPr lang="ar-JO" dirty="0">
                <a:latin typeface="Garamond" pitchFamily="18" charset="0"/>
              </a:rPr>
              <a:t>المنسوجات</a:t>
            </a:r>
            <a:r>
              <a:rPr lang="en-MY" sz="2800" b="1" dirty="0">
                <a:latin typeface="Garamond" pitchFamily="18" charset="0"/>
              </a:rPr>
              <a:t>, wood or stone working industries</a:t>
            </a:r>
            <a:r>
              <a:rPr lang="en-MY" sz="2800" dirty="0">
                <a:latin typeface="Garamond" pitchFamily="18" charset="0"/>
              </a:rPr>
              <a:t>. </a:t>
            </a:r>
            <a:r>
              <a:rPr lang="ar-JO" sz="2400" dirty="0">
                <a:latin typeface="Garamond" pitchFamily="18" charset="0"/>
              </a:rPr>
              <a:t>صناعات الخشب أو الحجر العاملة. </a:t>
            </a:r>
            <a:endParaRPr lang="en-MY" sz="28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500" b="1" dirty="0">
                <a:latin typeface="Garamond" pitchFamily="18" charset="0"/>
              </a:rPr>
              <a:t>Dust particles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larger than 10 microns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settle down from </a:t>
            </a:r>
            <a:r>
              <a:rPr lang="en-MY" sz="2500" b="1" dirty="0">
                <a:latin typeface="Garamond" pitchFamily="18" charset="0"/>
              </a:rPr>
              <a:t>the air </a:t>
            </a:r>
            <a:r>
              <a:rPr lang="ar-JO" sz="2000" dirty="0">
                <a:latin typeface="Garamond" pitchFamily="18" charset="0"/>
                <a:cs typeface="Akhbar MT" pitchFamily="2" charset="-78"/>
              </a:rPr>
              <a:t>جزيئات الغبار التي يزيد حجمها عن 10 ميكرون تستقر من الهواء</a:t>
            </a:r>
            <a:endParaRPr lang="en-MY" sz="2500" dirty="0"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</a:rPr>
              <a:t> rapidly,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while the smaller ones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remain suspended </a:t>
            </a:r>
            <a:r>
              <a:rPr lang="en-MY" sz="2600" b="1" dirty="0">
                <a:latin typeface="Garamond" pitchFamily="18" charset="0"/>
              </a:rPr>
              <a:t>indefinitely</a:t>
            </a:r>
            <a:r>
              <a:rPr lang="en-MY" sz="2800" dirty="0">
                <a:latin typeface="Garamond" pitchFamily="18" charset="0"/>
              </a:rPr>
              <a:t>. </a:t>
            </a:r>
            <a:r>
              <a:rPr lang="ar-JO" sz="2000" dirty="0">
                <a:latin typeface="Garamond" pitchFamily="18" charset="0"/>
                <a:cs typeface="Akhbar MT" pitchFamily="2" charset="-78"/>
              </a:rPr>
              <a:t>بسرعة ، في حين أن الأصغر منها لا يزال معلقا إلى أجل غير مسمى</a:t>
            </a:r>
            <a:endParaRPr lang="en-MY" sz="2800" dirty="0"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Particles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smaller than 5 microns </a:t>
            </a:r>
            <a:r>
              <a:rPr lang="en-MY" sz="2800" b="1" dirty="0">
                <a:latin typeface="Garamond" pitchFamily="18" charset="0"/>
              </a:rPr>
              <a:t>are directly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inhaled</a:t>
            </a:r>
            <a:r>
              <a:rPr lang="en-MY" sz="2800" b="1" dirty="0">
                <a:latin typeface="Garamond" pitchFamily="18" charset="0"/>
              </a:rPr>
              <a:t> into the lungs and are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retained there</a:t>
            </a:r>
            <a:r>
              <a:rPr lang="en-MY" sz="2800" dirty="0">
                <a:latin typeface="Garamond" pitchFamily="18" charset="0"/>
              </a:rPr>
              <a:t>. </a:t>
            </a:r>
            <a:r>
              <a:rPr lang="ar-JO" sz="2400" dirty="0">
                <a:latin typeface="Garamond" pitchFamily="18" charset="0"/>
                <a:cs typeface="Akhbar MT" pitchFamily="2" charset="-78"/>
              </a:rPr>
              <a:t>يتم استنشاق الجسيمات الأصغر من 5 ميكرون مباشرة في الرئتين ويتم الاحتفاظ بها هناك</a:t>
            </a:r>
            <a:r>
              <a:rPr lang="en-MY" sz="2800" dirty="0">
                <a:latin typeface="Garamond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59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987" y="116632"/>
            <a:ext cx="12192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This fraction of the dust is called </a:t>
            </a:r>
            <a:r>
              <a:rPr lang="en-MY" sz="2800" dirty="0">
                <a:latin typeface="Garamond" pitchFamily="18" charset="0"/>
              </a:rPr>
              <a:t>"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respirable dust"</a:t>
            </a:r>
            <a:r>
              <a:rPr lang="en-MY" sz="2800" dirty="0">
                <a:latin typeface="Garamond" pitchFamily="18" charset="0"/>
              </a:rPr>
              <a:t>, and  </a:t>
            </a:r>
            <a:r>
              <a:rPr lang="ar-JO" sz="2400" dirty="0">
                <a:latin typeface="Garamond" pitchFamily="18" charset="0"/>
                <a:cs typeface="Akhbar MT" pitchFamily="2" charset="-78"/>
              </a:rPr>
              <a:t>يسمى هذا الجزء من الغبار "الغبار القابل للتنفس" ، و </a:t>
            </a:r>
            <a:endParaRPr lang="en-MY" sz="2800" dirty="0"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is mainly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responsible for pneumoconiosis</a:t>
            </a:r>
            <a:r>
              <a:rPr lang="en-MY" sz="2800" dirty="0">
                <a:latin typeface="Garamond" pitchFamily="18" charset="0"/>
              </a:rPr>
              <a:t>.</a:t>
            </a:r>
            <a:r>
              <a:rPr lang="ar-JO" sz="2400" dirty="0">
                <a:latin typeface="Garamond" pitchFamily="18" charset="0"/>
                <a:cs typeface="Akhbar MT" pitchFamily="2" charset="-78"/>
              </a:rPr>
              <a:t> هو المسؤول الرئيسي عن التهاب الرئة.</a:t>
            </a:r>
            <a:endParaRPr lang="en-MY" sz="2800" dirty="0">
              <a:latin typeface="Garamond" pitchFamily="18" charset="0"/>
              <a:cs typeface="Akhbar MT" pitchFamily="2" charset="-78"/>
            </a:endParaRPr>
          </a:p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           </a:t>
            </a:r>
            <a:r>
              <a:rPr lang="en-MY" sz="2800" b="1" u="sng" dirty="0">
                <a:solidFill>
                  <a:srgbClr val="0070C0"/>
                </a:solidFill>
                <a:latin typeface="Garamond" pitchFamily="18" charset="0"/>
              </a:rPr>
              <a:t>Dusts have been ·classified into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ar-JO" sz="2800" b="1" dirty="0">
                <a:solidFill>
                  <a:srgbClr val="0070C0"/>
                </a:solidFill>
                <a:latin typeface="Garamond" pitchFamily="18" charset="0"/>
                <a:cs typeface="Akhbar MT" pitchFamily="2" charset="-78"/>
              </a:rPr>
              <a:t>تم تصنيف الغبار إلى ·</a:t>
            </a:r>
            <a:endParaRPr lang="en-MY" sz="2800" b="1" dirty="0">
              <a:solidFill>
                <a:srgbClr val="0070C0"/>
              </a:solidFill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   </a:t>
            </a:r>
            <a:r>
              <a:rPr lang="en-MY" sz="2800" b="1" i="1" dirty="0">
                <a:latin typeface="Garamond" pitchFamily="18" charset="0"/>
              </a:rPr>
              <a:t>inorganic </a:t>
            </a:r>
            <a:r>
              <a:rPr lang="en-MY" sz="2800" b="1" dirty="0">
                <a:latin typeface="Garamond" pitchFamily="18" charset="0"/>
              </a:rPr>
              <a:t>and </a:t>
            </a:r>
            <a:r>
              <a:rPr lang="en-MY" sz="2800" b="1" i="1" dirty="0">
                <a:latin typeface="Garamond" pitchFamily="18" charset="0"/>
              </a:rPr>
              <a:t>organic </a:t>
            </a:r>
            <a:r>
              <a:rPr lang="en-MY" sz="2800" b="1" dirty="0">
                <a:latin typeface="Garamond" pitchFamily="18" charset="0"/>
              </a:rPr>
              <a:t>dusts; </a:t>
            </a:r>
            <a:r>
              <a:rPr lang="ar-JO" sz="2400" b="1" dirty="0">
                <a:latin typeface="Garamond" pitchFamily="18" charset="0"/>
                <a:cs typeface="Akhbar MT" pitchFamily="2" charset="-78"/>
              </a:rPr>
              <a:t>الغبار غير العضوي والعضوي. </a:t>
            </a:r>
            <a:endParaRPr lang="en-MY" sz="2800" b="1" dirty="0"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i="1" dirty="0">
                <a:latin typeface="Garamond" pitchFamily="18" charset="0"/>
              </a:rPr>
              <a:t>  soluble </a:t>
            </a:r>
            <a:r>
              <a:rPr lang="en-MY" sz="2800" b="1" dirty="0">
                <a:latin typeface="Garamond" pitchFamily="18" charset="0"/>
              </a:rPr>
              <a:t>and </a:t>
            </a:r>
            <a:r>
              <a:rPr lang="en-MY" sz="2800" b="1" i="1" dirty="0">
                <a:latin typeface="Garamond" pitchFamily="18" charset="0"/>
              </a:rPr>
              <a:t>insoluble dusts. </a:t>
            </a:r>
            <a:r>
              <a:rPr lang="ar-JO" sz="2400" i="1" dirty="0">
                <a:latin typeface="Garamond" pitchFamily="18" charset="0"/>
              </a:rPr>
              <a:t>غبار قابل للذوبان وغير قابل للذوبان. </a:t>
            </a:r>
            <a:endParaRPr lang="en-MY" sz="2800" i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i="1" dirty="0">
                <a:latin typeface="Garamond" pitchFamily="18" charset="0"/>
              </a:rPr>
              <a:t> 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 inorganic dusts </a:t>
            </a:r>
            <a:r>
              <a:rPr lang="en-MY" sz="2800" b="1" dirty="0">
                <a:latin typeface="Garamond" pitchFamily="18" charset="0"/>
              </a:rPr>
              <a:t>are ;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silica</a:t>
            </a:r>
            <a:r>
              <a:rPr lang="en-MY" sz="2800" b="1" dirty="0">
                <a:latin typeface="Garamond" pitchFamily="18" charset="0"/>
              </a:rPr>
              <a:t>, mica, coal,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asbestos</a:t>
            </a:r>
            <a:r>
              <a:rPr lang="en-MY" sz="2800" b="1" dirty="0">
                <a:latin typeface="Garamond" pitchFamily="18" charset="0"/>
              </a:rPr>
              <a:t> dust, etc.; </a:t>
            </a:r>
            <a:r>
              <a:rPr lang="ar-JO" sz="2400" dirty="0">
                <a:latin typeface="Garamond" pitchFamily="18" charset="0"/>
                <a:cs typeface="Akhbar MT" pitchFamily="2" charset="-78"/>
              </a:rPr>
              <a:t>الغبار غير العضوي هو ؛ السيليكا ، الميكا ، الفحم ، غبار الأسبستوس ، إلخ ؛</a:t>
            </a:r>
            <a:endParaRPr lang="en-MY" sz="2800" dirty="0"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 organic dusts are :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cotton</a:t>
            </a:r>
            <a:r>
              <a:rPr lang="en-MY" sz="2800" b="1" dirty="0">
                <a:latin typeface="Garamond" pitchFamily="18" charset="0"/>
              </a:rPr>
              <a:t>, jute. </a:t>
            </a:r>
            <a:r>
              <a:rPr lang="ar-JO" sz="2400" dirty="0">
                <a:latin typeface="Garamond" pitchFamily="18" charset="0"/>
              </a:rPr>
              <a:t>الغبار العضوي هي: القطن والجوت</a:t>
            </a:r>
            <a:endParaRPr lang="en-MY" sz="28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 soluble dusts </a:t>
            </a:r>
            <a:r>
              <a:rPr lang="ar-JO" sz="2400" b="1" dirty="0">
                <a:solidFill>
                  <a:srgbClr val="FF0000"/>
                </a:solidFill>
                <a:latin typeface="Garamond" pitchFamily="18" charset="0"/>
              </a:rPr>
              <a:t> الغبار القابل للذوبان</a:t>
            </a:r>
            <a:endParaRPr lang="en-MY" sz="28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dissolve slowly, enter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the systemic circulation </a:t>
            </a:r>
            <a:r>
              <a:rPr lang="en-MY" sz="2800" b="1" dirty="0">
                <a:latin typeface="Garamond" pitchFamily="18" charset="0"/>
              </a:rPr>
              <a:t>and are eventually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eliminated </a:t>
            </a:r>
            <a:r>
              <a:rPr lang="en-MY" sz="2800" b="1" dirty="0">
                <a:latin typeface="Garamond" pitchFamily="18" charset="0"/>
              </a:rPr>
              <a:t>by body metabolism. </a:t>
            </a:r>
            <a:r>
              <a:rPr lang="ar-JO" sz="2400" b="1" dirty="0">
                <a:latin typeface="Garamond" pitchFamily="18" charset="0"/>
                <a:cs typeface="Akhbar MT" pitchFamily="2" charset="-78"/>
              </a:rPr>
              <a:t>تذوب ببطء ، وتدخل الدورة الدموية الجهازية ويتم القضاء عليها في نهاية المطاف عن طريق التمثيل الغذائي في الجسم</a:t>
            </a:r>
            <a:endParaRPr lang="en-MY" sz="2800" b="1" dirty="0"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 insoluble dusts</a:t>
            </a:r>
            <a:r>
              <a:rPr lang="ar-JO" sz="2400" b="1" dirty="0">
                <a:solidFill>
                  <a:srgbClr val="FF0000"/>
                </a:solidFill>
                <a:latin typeface="Garamond" pitchFamily="18" charset="0"/>
                <a:cs typeface="Akhbar MT" pitchFamily="2" charset="-78"/>
              </a:rPr>
              <a:t>الغبار غير القابل للذوبان</a:t>
            </a:r>
            <a:endParaRPr lang="en-MY" sz="2800" b="1" dirty="0">
              <a:solidFill>
                <a:srgbClr val="FF0000"/>
              </a:solidFill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remain, more or less,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permanently in the lungs</a:t>
            </a:r>
            <a:r>
              <a:rPr lang="en-MY" sz="2800" b="1" dirty="0">
                <a:latin typeface="Garamond" pitchFamily="18" charset="0"/>
              </a:rPr>
              <a:t>. </a:t>
            </a:r>
            <a:r>
              <a:rPr lang="ar-JO" sz="2000" b="1" dirty="0">
                <a:latin typeface="Garamond" pitchFamily="18" charset="0"/>
              </a:rPr>
              <a:t>تبقى ، أكثر أو أقل ، بشكل دائم في الرئتين. </a:t>
            </a:r>
            <a:endParaRPr lang="en-MY" sz="28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 They are mainly the cause of pneumoconiosis.</a:t>
            </a:r>
            <a:r>
              <a:rPr lang="ar-JO" sz="2400" b="1" dirty="0">
                <a:latin typeface="Garamond" pitchFamily="18" charset="0"/>
              </a:rPr>
              <a:t> هم أساسا سبب التهاب الرئة.</a:t>
            </a:r>
            <a:endParaRPr lang="en-MY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0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550"/>
            <a:ext cx="12192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latin typeface="Garamond" pitchFamily="18" charset="0"/>
              </a:rPr>
              <a:t>(ii)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Gases :</a:t>
            </a:r>
            <a:r>
              <a:rPr lang="ar-JO" sz="2800" b="1" dirty="0">
                <a:solidFill>
                  <a:srgbClr val="FF0000"/>
                </a:solidFill>
                <a:latin typeface="Garamond" pitchFamily="18" charset="0"/>
              </a:rPr>
              <a:t>غازات:</a:t>
            </a:r>
            <a:endParaRPr lang="en-MY" sz="28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i="1" dirty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Exposure to gases is a common hazard in industries</a:t>
            </a:r>
            <a:r>
              <a:rPr lang="en-MY" sz="2800" dirty="0">
                <a:latin typeface="Garamond" pitchFamily="18" charset="0"/>
              </a:rPr>
              <a:t>.</a:t>
            </a:r>
            <a:r>
              <a:rPr lang="ar-JO" sz="2000" dirty="0">
                <a:latin typeface="Garamond" pitchFamily="18" charset="0"/>
              </a:rPr>
              <a:t> التعرض للغازات هو خطر شائع في الصناعات.</a:t>
            </a:r>
            <a:endParaRPr lang="en-MY" sz="2800" dirty="0"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 Gases are sometimes classified as </a:t>
            </a:r>
            <a:r>
              <a:rPr lang="ar-JO" sz="2800" dirty="0">
                <a:latin typeface="Garamond" pitchFamily="18" charset="0"/>
              </a:rPr>
              <a:t>تصنف الغازات أحيانا على أنها </a:t>
            </a:r>
            <a:endParaRPr lang="en-MY" sz="28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simple gases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ar-JO" sz="2800" b="1" dirty="0">
                <a:solidFill>
                  <a:srgbClr val="FF0000"/>
                </a:solidFill>
                <a:latin typeface="Garamond" pitchFamily="18" charset="0"/>
              </a:rPr>
              <a:t>غازات بسيطة </a:t>
            </a:r>
            <a:endParaRPr lang="en-MY" sz="28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  </a:t>
            </a:r>
            <a:r>
              <a:rPr lang="en-MY" sz="2800" dirty="0">
                <a:latin typeface="Garamond" pitchFamily="18" charset="0"/>
              </a:rPr>
              <a:t>(e.g.,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oxygen, hydrogen</a:t>
            </a:r>
            <a:r>
              <a:rPr lang="en-MY" sz="2800" dirty="0">
                <a:latin typeface="Garamond" pitchFamily="18" charset="0"/>
              </a:rPr>
              <a:t>), </a:t>
            </a:r>
            <a:r>
              <a:rPr lang="ar-JO" sz="2400" dirty="0">
                <a:latin typeface="Garamond" pitchFamily="18" charset="0"/>
              </a:rPr>
              <a:t>(على سبيل المثال ، الأكسجين والهيدروجين) ، </a:t>
            </a:r>
            <a:endParaRPr lang="en-MY" sz="28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asphyxiating gases </a:t>
            </a:r>
            <a:r>
              <a:rPr lang="ar-JO" sz="2800" b="1" i="1" dirty="0">
                <a:solidFill>
                  <a:srgbClr val="FF0000"/>
                </a:solidFill>
                <a:latin typeface="Garamond" pitchFamily="18" charset="0"/>
              </a:rPr>
              <a:t>الغازات الخانقة 
</a:t>
            </a:r>
            <a:r>
              <a:rPr lang="en-MY" sz="2800" dirty="0">
                <a:latin typeface="Garamond" pitchFamily="18" charset="0"/>
              </a:rPr>
              <a:t>(e.g.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carbon monoxide, cyanide gas, sulphur dioxide, chlorine</a:t>
            </a:r>
            <a:r>
              <a:rPr lang="en-MY" sz="2800" dirty="0">
                <a:latin typeface="Garamond" pitchFamily="18" charset="0"/>
              </a:rPr>
              <a:t>) and </a:t>
            </a:r>
            <a:r>
              <a:rPr lang="ar-JO" sz="2400" dirty="0">
                <a:latin typeface="Garamond" pitchFamily="18" charset="0"/>
              </a:rPr>
              <a:t>(مثل أول أكسيد الكربون وغاز السيانيد وثاني أكسيد الكبريت والكلور) و </a:t>
            </a:r>
            <a:endParaRPr lang="en-MY" sz="28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anaesthetic gases </a:t>
            </a:r>
            <a:r>
              <a:rPr lang="ar-JO" sz="2800" b="1" i="1" dirty="0">
                <a:solidFill>
                  <a:srgbClr val="FF0000"/>
                </a:solidFill>
                <a:latin typeface="Garamond" pitchFamily="18" charset="0"/>
              </a:rPr>
              <a:t>غازات التخدير </a:t>
            </a:r>
            <a:endParaRPr lang="en-MY" sz="2800" b="1" i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(e.g.,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chloroform, ether, trichlorethylene)</a:t>
            </a:r>
            <a:r>
              <a:rPr lang="ar-JO" sz="2400" b="1" dirty="0">
                <a:solidFill>
                  <a:schemeClr val="accent1"/>
                </a:solidFill>
                <a:latin typeface="Garamond" pitchFamily="18" charset="0"/>
              </a:rPr>
              <a:t> (على سبيل المثال، الكلوروفورم، الأثير، ثلاثي كلور الإيثيلين)
</a:t>
            </a:r>
            <a:endParaRPr lang="en-MY" sz="2800" b="1" dirty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.</a:t>
            </a:r>
            <a:r>
              <a:rPr lang="en-MY" sz="2800" b="1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Carbon monoxide hazard is frequently reported in </a:t>
            </a:r>
          </a:p>
          <a:p>
            <a:r>
              <a:rPr lang="en-MY" sz="2800" b="1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coal-gas manufacturing plants and steel industry</a:t>
            </a:r>
            <a:r>
              <a:rPr lang="en-MY" sz="2800" b="1" i="1" dirty="0">
                <a:solidFill>
                  <a:schemeClr val="accent1"/>
                </a:solidFill>
                <a:latin typeface="Garamond" pitchFamily="18" charset="0"/>
              </a:rPr>
              <a:t>. </a:t>
            </a:r>
          </a:p>
          <a:p>
            <a:r>
              <a:rPr lang="ar-JO" sz="2800" b="1" i="1" dirty="0">
                <a:solidFill>
                  <a:schemeClr val="accent1"/>
                </a:solidFill>
                <a:latin typeface="Garamond" pitchFamily="18" charset="0"/>
              </a:rPr>
              <a:t>وكثيرا ما يتم الإبلاغ عن خطر أول أكسيد الكربون في 
مصانع تصنيع الفحم والغاز وصناعة الصلب. 
</a:t>
            </a:r>
            <a:endParaRPr lang="en-MY" sz="2800" b="1" i="1" dirty="0">
              <a:solidFill>
                <a:schemeClr val="accent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1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3"/>
            <a:ext cx="1219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(iii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) Metals And Their Compounds</a:t>
            </a:r>
            <a:r>
              <a:rPr lang="en-MY" sz="2800" i="1" dirty="0">
                <a:latin typeface="Garamond" pitchFamily="18" charset="0"/>
              </a:rPr>
              <a:t>:</a:t>
            </a:r>
            <a:r>
              <a:rPr lang="ar-JO" sz="2400" i="1" dirty="0">
                <a:latin typeface="Garamond" pitchFamily="18" charset="0"/>
              </a:rPr>
              <a:t>المعادن ومركباتها:</a:t>
            </a:r>
            <a:endParaRPr lang="en-MY" sz="2800" i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i="1" dirty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A large number of metals, and their compounds are used throughout the industry. </a:t>
            </a:r>
            <a:r>
              <a:rPr lang="ar-JO" sz="2400" b="1" dirty="0">
                <a:latin typeface="Garamond" pitchFamily="18" charset="0"/>
              </a:rPr>
              <a:t>يتم استخدام عدد كبير من المعادن ومركباتها في جميع أنحاء الصناعة. </a:t>
            </a:r>
            <a:endParaRPr lang="en-MY" sz="28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The chief mode of entry</a:t>
            </a:r>
            <a:r>
              <a:rPr lang="en-MY" sz="2800" dirty="0">
                <a:latin typeface="Garamond" pitchFamily="18" charset="0"/>
              </a:rPr>
              <a:t> of some of them is by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inhalation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as dust or fumes.</a:t>
            </a:r>
          </a:p>
          <a:p>
            <a:pPr algn="r"/>
            <a:r>
              <a:rPr lang="ar-JO" sz="2800" dirty="0">
                <a:latin typeface="Garamond" pitchFamily="18" charset="0"/>
              </a:rPr>
              <a:t>الطريقة الرئيسية لدخول بعضها هي عن طريق الاستنشاق كغبار أو أبخرة</a:t>
            </a:r>
            <a:r>
              <a:rPr lang="en-MY" sz="2800" dirty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Garamond" pitchFamily="18" charset="0"/>
              </a:rPr>
              <a:t>The industrial physician should be aware of the toxic effects </a:t>
            </a:r>
            <a:r>
              <a:rPr lang="en-MY" sz="2800" dirty="0">
                <a:latin typeface="Garamond" pitchFamily="18" charset="0"/>
              </a:rPr>
              <a:t>of </a:t>
            </a:r>
          </a:p>
          <a:p>
            <a:r>
              <a:rPr lang="ar-JO" sz="2400" dirty="0">
                <a:latin typeface="Garamond" pitchFamily="18" charset="0"/>
              </a:rPr>
              <a:t>يجب أن يكون الطبيب الصناعي على دراية بالآثار السامة ل </a:t>
            </a:r>
            <a:endParaRPr lang="en-MY" sz="2800" dirty="0">
              <a:latin typeface="Garamond" pitchFamily="18" charset="0"/>
            </a:endParaRPr>
          </a:p>
          <a:p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Lead </a:t>
            </a:r>
            <a:r>
              <a:rPr lang="ar-JO" sz="2000" dirty="0">
                <a:solidFill>
                  <a:schemeClr val="accent1"/>
                </a:solidFill>
                <a:latin typeface="Garamond" pitchFamily="18" charset="0"/>
              </a:rPr>
              <a:t>رصاص</a:t>
            </a:r>
            <a:r>
              <a:rPr lang="en-MY" sz="2800" dirty="0">
                <a:solidFill>
                  <a:schemeClr val="accent1"/>
                </a:solidFill>
                <a:latin typeface="Garamond" pitchFamily="18" charset="0"/>
              </a:rPr>
              <a:t>, </a:t>
            </a:r>
            <a:r>
              <a:rPr lang="en-MY" sz="2800" b="1" dirty="0">
                <a:latin typeface="Garamond" pitchFamily="18" charset="0"/>
              </a:rPr>
              <a:t>antimony</a:t>
            </a:r>
            <a:r>
              <a:rPr lang="ar-JO" sz="2400" dirty="0">
                <a:latin typeface="Garamond" pitchFamily="18" charset="0"/>
              </a:rPr>
              <a:t>كحل</a:t>
            </a:r>
            <a:r>
              <a:rPr lang="en-MY" sz="2800" b="1" dirty="0">
                <a:latin typeface="Garamond" pitchFamily="18" charset="0"/>
              </a:rPr>
              <a:t>, arsenic</a:t>
            </a:r>
            <a:r>
              <a:rPr lang="ar-JO" sz="2400" dirty="0">
                <a:latin typeface="Garamond" pitchFamily="18" charset="0"/>
              </a:rPr>
              <a:t>زرنيخ</a:t>
            </a:r>
            <a:r>
              <a:rPr lang="en-MY" sz="2800" b="1" dirty="0">
                <a:latin typeface="Garamond" pitchFamily="18" charset="0"/>
              </a:rPr>
              <a:t>, beryllium</a:t>
            </a:r>
            <a:r>
              <a:rPr lang="ar-JO" sz="2400" dirty="0">
                <a:latin typeface="Garamond" pitchFamily="18" charset="0"/>
              </a:rPr>
              <a:t>بيريليوم</a:t>
            </a:r>
            <a:r>
              <a:rPr lang="en-MY" sz="2800" b="1" dirty="0">
                <a:latin typeface="Garamond" pitchFamily="18" charset="0"/>
              </a:rPr>
              <a:t>, cadmium </a:t>
            </a:r>
            <a:r>
              <a:rPr lang="ar-JO" sz="2400" b="1" dirty="0">
                <a:latin typeface="Garamond" pitchFamily="18" charset="0"/>
              </a:rPr>
              <a:t>كادميوم</a:t>
            </a:r>
            <a:r>
              <a:rPr lang="en-MY" sz="2800" b="1" dirty="0">
                <a:latin typeface="Garamond" pitchFamily="18" charset="0"/>
              </a:rPr>
              <a:t>, cobalt</a:t>
            </a:r>
            <a:r>
              <a:rPr lang="ar-JO" sz="2400" dirty="0">
                <a:latin typeface="Garamond" pitchFamily="18" charset="0"/>
              </a:rPr>
              <a:t>كوبلت</a:t>
            </a:r>
            <a:r>
              <a:rPr lang="en-MY" sz="2800" b="1" dirty="0">
                <a:latin typeface="Garamond" pitchFamily="18" charset="0"/>
              </a:rPr>
              <a:t>, manganese </a:t>
            </a:r>
            <a:r>
              <a:rPr lang="ar-JO" sz="2400" dirty="0">
                <a:latin typeface="Garamond" pitchFamily="18" charset="0"/>
              </a:rPr>
              <a:t>منغنيز</a:t>
            </a:r>
            <a:r>
              <a:rPr lang="en-MY" sz="2800" b="1" dirty="0">
                <a:latin typeface="Garamond" pitchFamily="18" charset="0"/>
              </a:rPr>
              <a:t>,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mercury</a:t>
            </a:r>
            <a:r>
              <a:rPr lang="ar-JO" sz="2000" dirty="0">
                <a:solidFill>
                  <a:schemeClr val="accent1"/>
                </a:solidFill>
                <a:latin typeface="Garamond" pitchFamily="18" charset="0"/>
              </a:rPr>
              <a:t>زئبق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, </a:t>
            </a:r>
            <a:r>
              <a:rPr lang="en-MY" sz="2800" b="1" dirty="0">
                <a:latin typeface="Garamond" pitchFamily="18" charset="0"/>
              </a:rPr>
              <a:t>phosphorus </a:t>
            </a:r>
            <a:r>
              <a:rPr lang="ar-JO" sz="2400" b="1" dirty="0">
                <a:latin typeface="Garamond" pitchFamily="18" charset="0"/>
              </a:rPr>
              <a:t>فسفور</a:t>
            </a:r>
            <a:r>
              <a:rPr lang="en-MY" sz="2800" b="1" dirty="0">
                <a:latin typeface="Garamond" pitchFamily="18" charset="0"/>
              </a:rPr>
              <a:t>, chromium </a:t>
            </a:r>
            <a:r>
              <a:rPr lang="ar-JO" sz="2400" dirty="0">
                <a:latin typeface="Garamond" pitchFamily="18" charset="0"/>
              </a:rPr>
              <a:t>كروم</a:t>
            </a:r>
            <a:r>
              <a:rPr lang="en-MY" sz="2800" b="1" dirty="0">
                <a:latin typeface="Garamond" pitchFamily="18" charset="0"/>
              </a:rPr>
              <a:t>, zinc</a:t>
            </a:r>
            <a:r>
              <a:rPr lang="ar-JO" sz="2400" dirty="0">
                <a:latin typeface="Garamond" pitchFamily="18" charset="0"/>
              </a:rPr>
              <a:t>خارصين</a:t>
            </a:r>
            <a:r>
              <a:rPr lang="en-MY" sz="2800" b="1" dirty="0">
                <a:latin typeface="Garamond" pitchFamily="18" charset="0"/>
              </a:rPr>
              <a:t> and others. </a:t>
            </a:r>
            <a:r>
              <a:rPr lang="ar-JO" sz="2400" b="1" dirty="0">
                <a:latin typeface="Garamond" pitchFamily="18" charset="0"/>
              </a:rPr>
              <a:t>وغيرها. </a:t>
            </a:r>
            <a:endParaRPr lang="en-MY" sz="28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 ill-effects depend upon </a:t>
            </a:r>
            <a:r>
              <a:rPr lang="ar-JO" sz="2400" b="1" dirty="0">
                <a:solidFill>
                  <a:srgbClr val="FF0000"/>
                </a:solidFill>
                <a:latin typeface="Garamond" pitchFamily="18" charset="0"/>
                <a:cs typeface="Akhbar MT" pitchFamily="2" charset="-78"/>
              </a:rPr>
              <a:t>تعتمد الآثار السيئة على </a:t>
            </a:r>
            <a:endParaRPr lang="en-MY" sz="2800" b="1" dirty="0">
              <a:solidFill>
                <a:srgbClr val="FF0000"/>
              </a:solidFill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the duration </a:t>
            </a:r>
            <a:r>
              <a:rPr lang="en-MY" sz="2800" b="1" dirty="0">
                <a:latin typeface="Garamond" pitchFamily="18" charset="0"/>
              </a:rPr>
              <a:t>of exposure and </a:t>
            </a:r>
            <a:r>
              <a:rPr lang="ar-JO" sz="2400" b="1" dirty="0">
                <a:latin typeface="Garamond" pitchFamily="18" charset="0"/>
                <a:cs typeface="Akhbar MT" pitchFamily="2" charset="-78"/>
              </a:rPr>
              <a:t>مدة التعرض و </a:t>
            </a:r>
            <a:endParaRPr lang="en-MY" sz="2800" b="1" dirty="0"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the dose </a:t>
            </a:r>
            <a:r>
              <a:rPr lang="en-MY" sz="2800" b="1" dirty="0">
                <a:latin typeface="Garamond" pitchFamily="18" charset="0"/>
              </a:rPr>
              <a:t>or concentration of exposure.</a:t>
            </a:r>
            <a:r>
              <a:rPr lang="ar-JO" sz="2400" b="1" dirty="0">
                <a:latin typeface="Garamond" pitchFamily="18" charset="0"/>
                <a:cs typeface="Akhbar MT" pitchFamily="2" charset="-78"/>
              </a:rPr>
              <a:t> جرعة أو تركيز التعرض.</a:t>
            </a:r>
            <a:endParaRPr lang="en-MY" sz="2800" b="1" dirty="0"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Unlike the </a:t>
            </a:r>
            <a:r>
              <a:rPr lang="en-MY" sz="2800" b="1" dirty="0">
                <a:latin typeface="Garamond" pitchFamily="18" charset="0"/>
              </a:rPr>
              <a:t>pneumoconiosis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, most chemical </a:t>
            </a:r>
            <a:r>
              <a:rPr lang="ar-JO" sz="2000" b="1" dirty="0">
                <a:solidFill>
                  <a:srgbClr val="002060"/>
                </a:solidFill>
                <a:latin typeface="Garamond" pitchFamily="18" charset="0"/>
                <a:cs typeface="Akhbar MT" pitchFamily="2" charset="-78"/>
              </a:rPr>
              <a:t> على عكس الالتهاب الرئوي ، فإن معظم المواد الكيميائية </a:t>
            </a:r>
            <a:endParaRPr lang="en-MY" sz="2800" b="1" dirty="0">
              <a:solidFill>
                <a:srgbClr val="002060"/>
              </a:solidFill>
              <a:latin typeface="Garamond" pitchFamily="18" charset="0"/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intoxications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respond favourably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to cessation, exposure and medical treatment.</a:t>
            </a:r>
            <a:r>
              <a:rPr lang="ar-JO" sz="2000" b="1" dirty="0">
                <a:solidFill>
                  <a:srgbClr val="002060"/>
                </a:solidFill>
                <a:latin typeface="Garamond" pitchFamily="18" charset="0"/>
                <a:cs typeface="Akhbar MT" pitchFamily="2" charset="-78"/>
              </a:rPr>
              <a:t> </a:t>
            </a:r>
            <a:r>
              <a:rPr lang="ar-JO" sz="2000" b="1" dirty="0">
                <a:solidFill>
                  <a:srgbClr val="002060"/>
                </a:solidFill>
                <a:latin typeface="Garamond" pitchFamily="18" charset="0"/>
                <a:cs typeface="+mj-cs"/>
              </a:rPr>
              <a:t>يستجيب التسمم بشكل إيجابي للتوقف والتعرض والعلاج الطبي</a:t>
            </a:r>
            <a:r>
              <a:rPr lang="ar-JO" sz="2000" b="1" dirty="0">
                <a:solidFill>
                  <a:srgbClr val="002060"/>
                </a:solidFill>
                <a:latin typeface="Garamond" pitchFamily="18" charset="0"/>
                <a:cs typeface="Akhbar MT" pitchFamily="2" charset="-78"/>
              </a:rPr>
              <a:t>.</a:t>
            </a:r>
            <a:endParaRPr lang="en-MY" sz="2800" b="1" dirty="0">
              <a:solidFill>
                <a:srgbClr val="002060"/>
              </a:solidFill>
              <a:latin typeface="Garamond" pitchFamily="18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025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886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3) Ingestion:</a:t>
            </a:r>
            <a:r>
              <a:rPr lang="ar-JO" sz="2800" b="1" dirty="0">
                <a:solidFill>
                  <a:srgbClr val="FF0000"/>
                </a:solidFill>
                <a:latin typeface="Garamond" pitchFamily="18" charset="0"/>
              </a:rPr>
              <a:t>ابتلاع</a:t>
            </a:r>
            <a:endParaRPr lang="en-MY" sz="28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Occupational diseases may also result from </a:t>
            </a:r>
            <a:r>
              <a:rPr lang="ar-JO" sz="2400" b="1" dirty="0">
                <a:latin typeface="Garamond" pitchFamily="18" charset="0"/>
              </a:rPr>
              <a:t>قد تنجم الأمراض المهنية أيضا عن 
</a:t>
            </a:r>
            <a:endParaRPr lang="en-MY" sz="28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ingestion </a:t>
            </a:r>
            <a:r>
              <a:rPr lang="en-MY" sz="2800" b="1" dirty="0">
                <a:latin typeface="Garamond" pitchFamily="18" charset="0"/>
              </a:rPr>
              <a:t>of chemical substances such as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lead, mercury</a:t>
            </a:r>
            <a:r>
              <a:rPr lang="en-MY" sz="2800" b="1" dirty="0">
                <a:latin typeface="Garamond" pitchFamily="18" charset="0"/>
              </a:rPr>
              <a:t>, arsenic, zinc, chromium, cadmium, phosphorus etc.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JO" sz="2400" b="1" dirty="0">
                <a:latin typeface="Garamond" pitchFamily="18" charset="0"/>
              </a:rPr>
              <a:t>ابتلاع المواد الكيميائية مثل الرصاص والزئبق والزرنيخ والزنك والكروم والكادميوم والفوسفور وما إلى ذلك</a:t>
            </a:r>
            <a:endParaRPr lang="en-MY" sz="28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 Usually these substances are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swallowed in minute amounts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through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contaminated hands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, f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ood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cigarettes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JO" sz="2800" b="1" dirty="0">
                <a:solidFill>
                  <a:srgbClr val="002060"/>
                </a:solidFill>
                <a:latin typeface="Garamond" pitchFamily="18" charset="0"/>
              </a:rPr>
              <a:t>عادة ما يتم ابتلاع هذه المواد بكميات دقيقة من خلال الأيدي الملوثة أو الطعام أو السجائر</a:t>
            </a:r>
            <a:endParaRPr lang="en-MY" sz="2800" b="1" dirty="0">
              <a:solidFill>
                <a:srgbClr val="002060"/>
              </a:solidFill>
              <a:latin typeface="Garamond" pitchFamily="18" charset="0"/>
            </a:endParaRPr>
          </a:p>
          <a:p>
            <a:endParaRPr lang="en-MY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Much of the </a:t>
            </a:r>
            <a:r>
              <a:rPr lang="en-MY" sz="2800" b="1" dirty="0">
                <a:latin typeface="Garamond" pitchFamily="18" charset="0"/>
              </a:rPr>
              <a:t>ingested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material is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excreted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through faeces </a:t>
            </a:r>
            <a:r>
              <a:rPr lang="en-MY" sz="2800" b="1" dirty="0">
                <a:latin typeface="Garamond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JO" sz="2800" b="1" dirty="0">
                <a:latin typeface="Garamond" pitchFamily="18" charset="0"/>
              </a:rPr>
              <a:t>يتم إفراز الكثير من المواد المبتلعة من خلال البراز و </a:t>
            </a:r>
            <a:endParaRPr lang="en-MY" sz="28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only a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small proportion </a:t>
            </a:r>
            <a:r>
              <a:rPr lang="en-MY" sz="2800" b="1" dirty="0">
                <a:latin typeface="Garamond" pitchFamily="18" charset="0"/>
              </a:rPr>
              <a:t>may reach the general blood circulation.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JO" sz="2800" b="1" dirty="0">
                <a:latin typeface="Garamond" pitchFamily="18" charset="0"/>
              </a:rPr>
              <a:t>فقط نسبة صغيرة قد تصل إلى الدورة الدموية العامة.</a:t>
            </a:r>
            <a:endParaRPr lang="en-MY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8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668" y="17143"/>
            <a:ext cx="95050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  <a:latin typeface="Garamond" pitchFamily="18" charset="0"/>
              </a:rPr>
              <a:t>II. Diseases due to chemical agents. </a:t>
            </a:r>
            <a:r>
              <a:rPr lang="ar-JO" sz="2400" b="1" dirty="0">
                <a:solidFill>
                  <a:srgbClr val="C00000"/>
                </a:solidFill>
                <a:latin typeface="Garamond" pitchFamily="18" charset="0"/>
              </a:rPr>
              <a:t>الأمراض الناجمة عن العوامل الكيميائية
</a:t>
            </a:r>
            <a:endParaRPr lang="en-MY" sz="2400" b="1" dirty="0">
              <a:solidFill>
                <a:srgbClr val="C00000"/>
              </a:solidFill>
              <a:latin typeface="Garamond" pitchFamily="18" charset="0"/>
            </a:endParaRPr>
          </a:p>
          <a:p>
            <a:endParaRPr lang="en-MY" sz="20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668" y="449514"/>
            <a:ext cx="7285492" cy="1200329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en-MY" sz="2400" b="1" dirty="0">
                <a:latin typeface="Garamond" pitchFamily="18" charset="0"/>
              </a:rPr>
              <a:t>Gases: </a:t>
            </a:r>
            <a:r>
              <a:rPr lang="ar-JO" sz="2400" b="1" dirty="0">
                <a:latin typeface="Garamond" pitchFamily="18" charset="0"/>
              </a:rPr>
              <a:t>غازات: 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b="1" i="1" dirty="0" err="1">
                <a:latin typeface="Garamond" pitchFamily="18" charset="0"/>
              </a:rPr>
              <a:t>COv</a:t>
            </a:r>
            <a:r>
              <a:rPr lang="en-MY" sz="2400" b="1" i="1" dirty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CO, HCN, CS2, NH3, N2, H2S, HCI, S02 </a:t>
            </a:r>
          </a:p>
          <a:p>
            <a:r>
              <a:rPr lang="en-MY" sz="2400" b="1" dirty="0">
                <a:latin typeface="Garamond" pitchFamily="18" charset="0"/>
              </a:rPr>
              <a:t>these cause gas poisoning</a:t>
            </a:r>
            <a:r>
              <a:rPr lang="ar-JO" sz="2400" b="1" dirty="0">
                <a:latin typeface="Garamond" pitchFamily="18" charset="0"/>
              </a:rPr>
              <a:t>هذه تسبب التسمم بالغاز</a:t>
            </a:r>
            <a:endParaRPr lang="en-MY" sz="2400" dirty="0"/>
          </a:p>
        </p:txBody>
      </p:sp>
      <p:sp>
        <p:nvSpPr>
          <p:cNvPr id="4" name="Rectangle 3"/>
          <p:cNvSpPr/>
          <p:nvPr/>
        </p:nvSpPr>
        <p:spPr>
          <a:xfrm>
            <a:off x="250668" y="2198841"/>
            <a:ext cx="5413284" cy="193899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(i) Inorganic dusts </a:t>
            </a:r>
            <a:r>
              <a:rPr lang="en-MY" sz="2400" b="1" dirty="0">
                <a:latin typeface="Garamond" pitchFamily="18" charset="0"/>
              </a:rPr>
              <a:t>:</a:t>
            </a:r>
            <a:r>
              <a:rPr lang="ar-JO" sz="1600" b="1" dirty="0">
                <a:latin typeface="Garamond" pitchFamily="18" charset="0"/>
              </a:rPr>
              <a:t>الغبار غير العضوي 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(a) Coal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dust Anthracosis</a:t>
            </a:r>
            <a:r>
              <a:rPr lang="ar-JO" sz="2000" dirty="0">
                <a:solidFill>
                  <a:srgbClr val="FF0000"/>
                </a:solidFill>
                <a:latin typeface="Garamond" pitchFamily="18" charset="0"/>
                <a:cs typeface="Akhbar MT" pitchFamily="2" charset="-78"/>
              </a:rPr>
              <a:t>غبار الفحم الجمرة الخبيثة</a:t>
            </a:r>
            <a:endParaRPr lang="en-MY" sz="2400" dirty="0">
              <a:solidFill>
                <a:srgbClr val="FF0000"/>
              </a:solidFill>
              <a:latin typeface="Garamond" pitchFamily="18" charset="0"/>
              <a:cs typeface="Akhbar MT" pitchFamily="2" charset="-78"/>
            </a:endParaRPr>
          </a:p>
          <a:p>
            <a:r>
              <a:rPr lang="en-MY" sz="2400" b="1" dirty="0">
                <a:latin typeface="Garamond" pitchFamily="18" charset="0"/>
              </a:rPr>
              <a:t>(b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) Silica</a:t>
            </a:r>
            <a:r>
              <a:rPr lang="ar-JO" sz="2400" b="1" dirty="0">
                <a:solidFill>
                  <a:srgbClr val="FF0000"/>
                </a:solidFill>
                <a:latin typeface="Garamond" pitchFamily="18" charset="0"/>
              </a:rPr>
              <a:t>السيليكا</a:t>
            </a:r>
            <a:endParaRPr lang="en-MY" sz="24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(c) Asbestos</a:t>
            </a:r>
            <a:r>
              <a:rPr lang="ar-JO" sz="2400" b="1" dirty="0">
                <a:solidFill>
                  <a:srgbClr val="FF0000"/>
                </a:solidFill>
                <a:latin typeface="Garamond" pitchFamily="18" charset="0"/>
              </a:rPr>
              <a:t>الاسبستوس</a:t>
            </a:r>
            <a:endParaRPr lang="en-MY" sz="24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(d) Iron</a:t>
            </a:r>
            <a:r>
              <a:rPr lang="ar-JO" sz="2400" b="1" dirty="0">
                <a:latin typeface="Garamond" pitchFamily="18" charset="0"/>
              </a:rPr>
              <a:t>حديد</a:t>
            </a:r>
            <a:endParaRPr lang="en-MY" sz="2400" b="1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3662" y="2097318"/>
            <a:ext cx="6048337" cy="304698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>
                <a:latin typeface="Garamond" pitchFamily="18" charset="0"/>
              </a:rPr>
              <a:t>(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ii) Organic (vegetable) dusts</a:t>
            </a:r>
            <a:r>
              <a:rPr lang="ar-JO" sz="2000" b="1" dirty="0">
                <a:solidFill>
                  <a:srgbClr val="002060"/>
                </a:solidFill>
                <a:latin typeface="Garamond" pitchFamily="18" charset="0"/>
              </a:rPr>
              <a:t>الغبار العضوي (الخضار)</a:t>
            </a:r>
            <a:endParaRPr lang="en-MY" sz="2400" b="1" dirty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(a) Cane fibre </a:t>
            </a:r>
            <a:r>
              <a:rPr lang="ar-JO" sz="2400" b="1" dirty="0">
                <a:latin typeface="Garamond" pitchFamily="18" charset="0"/>
              </a:rPr>
              <a:t>ألياف الكلاب </a:t>
            </a:r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400" b="1" dirty="0" err="1">
                <a:solidFill>
                  <a:srgbClr val="FF0000"/>
                </a:solidFill>
                <a:latin typeface="Garamond" pitchFamily="18" charset="0"/>
              </a:rPr>
              <a:t>Bagassosis</a:t>
            </a:r>
            <a:r>
              <a:rPr lang="ar-JO" sz="2000" b="1" dirty="0" err="1">
                <a:solidFill>
                  <a:srgbClr val="FF0000"/>
                </a:solidFill>
                <a:latin typeface="Garamond" pitchFamily="18" charset="0"/>
              </a:rPr>
              <a:t>باغاسوسيس</a:t>
            </a:r>
            <a:endParaRPr lang="en-MY" sz="24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(b)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Cotton dust</a:t>
            </a:r>
            <a:r>
              <a:rPr lang="ar-JO" sz="2400" b="1" dirty="0">
                <a:solidFill>
                  <a:srgbClr val="FF0000"/>
                </a:solidFill>
                <a:latin typeface="Garamond" pitchFamily="18" charset="0"/>
              </a:rPr>
              <a:t>غبار القطن</a:t>
            </a:r>
            <a:endParaRPr lang="en-MY" sz="24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(c) Tobacco</a:t>
            </a:r>
            <a:r>
              <a:rPr lang="ar-JO" sz="2400" b="1" dirty="0">
                <a:latin typeface="Garamond" pitchFamily="18" charset="0"/>
              </a:rPr>
              <a:t>تبغ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(d) Hay or grain dust</a:t>
            </a:r>
            <a:r>
              <a:rPr lang="ar-JO" sz="2400" b="1" dirty="0">
                <a:latin typeface="Garamond" pitchFamily="18" charset="0"/>
              </a:rPr>
              <a:t>القش أو غبار الحبوب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Byssinosis</a:t>
            </a:r>
            <a:r>
              <a:rPr lang="ar-JO" sz="2400" b="1" dirty="0" err="1">
                <a:latin typeface="Garamond" pitchFamily="18" charset="0"/>
              </a:rPr>
              <a:t>البيسينوسيس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b="1" dirty="0" err="1">
                <a:latin typeface="Garamond" pitchFamily="18" charset="0"/>
              </a:rPr>
              <a:t>Tobacossis</a:t>
            </a:r>
            <a:r>
              <a:rPr lang="en-MY" sz="2400" b="1" dirty="0">
                <a:latin typeface="Garamond" pitchFamily="18" charset="0"/>
              </a:rPr>
              <a:t> </a:t>
            </a:r>
            <a:r>
              <a:rPr lang="ar-JO" sz="2400" b="1" dirty="0" err="1">
                <a:latin typeface="Garamond" pitchFamily="18" charset="0"/>
              </a:rPr>
              <a:t>توباكوسيس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Farmers' lung</a:t>
            </a:r>
            <a:r>
              <a:rPr lang="ar-JO" sz="2400" b="1" dirty="0">
                <a:latin typeface="Garamond" pitchFamily="18" charset="0"/>
              </a:rPr>
              <a:t>رئة المزارعين</a:t>
            </a:r>
            <a:endParaRPr lang="en-MY" sz="2400" b="1" dirty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506" y="4258875"/>
            <a:ext cx="5853493" cy="1877437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>
                <a:latin typeface="Garamond" pitchFamily="18" charset="0"/>
              </a:rPr>
              <a:t>(3)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Metals and their compounds </a:t>
            </a:r>
            <a:r>
              <a:rPr lang="en-MY" sz="2400" b="1" dirty="0">
                <a:latin typeface="Garamond" pitchFamily="18" charset="0"/>
              </a:rPr>
              <a:t>Toxic hazards from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lead, mercury</a:t>
            </a:r>
            <a:r>
              <a:rPr lang="en-MY" sz="2400" b="1" dirty="0">
                <a:latin typeface="Garamond" pitchFamily="18" charset="0"/>
              </a:rPr>
              <a:t>, cadmium, manganese, beryllium, arsenic, chromium etc</a:t>
            </a:r>
            <a:r>
              <a:rPr lang="ar-JO" sz="2000" b="1" dirty="0">
                <a:latin typeface="Garamond" pitchFamily="18" charset="0"/>
                <a:cs typeface="Akhbar MT" pitchFamily="2" charset="-78"/>
              </a:rPr>
              <a:t>المعادن ومركباتها المخاطر السامة من الرصاص والزئبق والكادميوم والمنغنيز والبريليوم والزرنيخ والكروم وما إلى ذلك</a:t>
            </a:r>
            <a:endParaRPr lang="en-MY" sz="2400" dirty="0">
              <a:cs typeface="Akhbar M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3355" y="6027003"/>
            <a:ext cx="6405214" cy="830997"/>
          </a:xfrm>
          <a:prstGeom prst="rect">
            <a:avLst/>
          </a:prstGeom>
          <a:ln w="222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>
                <a:latin typeface="Garamond" pitchFamily="18" charset="0"/>
              </a:rPr>
              <a:t>(4) Chemicals :</a:t>
            </a:r>
            <a:r>
              <a:rPr lang="ar-JO" sz="2400" b="1" dirty="0">
                <a:latin typeface="Garamond" pitchFamily="18" charset="0"/>
              </a:rPr>
              <a:t>المواد </a:t>
            </a:r>
            <a:r>
              <a:rPr lang="ar-JO" sz="2400" b="1" dirty="0" err="1">
                <a:latin typeface="Garamond" pitchFamily="18" charset="0"/>
              </a:rPr>
              <a:t>الكيميائيه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 Acids, </a:t>
            </a:r>
            <a:r>
              <a:rPr lang="en-MY" sz="2400" b="1" dirty="0" err="1">
                <a:latin typeface="Garamond" pitchFamily="18" charset="0"/>
              </a:rPr>
              <a:t>alkalies</a:t>
            </a:r>
            <a:r>
              <a:rPr lang="en-MY" sz="2400" b="1" dirty="0">
                <a:latin typeface="Garamond" pitchFamily="18" charset="0"/>
              </a:rPr>
              <a:t>, pesticides</a:t>
            </a:r>
            <a:r>
              <a:rPr lang="ar-JO" sz="2000" b="1" dirty="0">
                <a:latin typeface="Garamond" pitchFamily="18" charset="0"/>
                <a:cs typeface="Akhbar MT" pitchFamily="2" charset="-78"/>
              </a:rPr>
              <a:t>الأحماض والقلويات والمبيدات الحشرية</a:t>
            </a:r>
            <a:endParaRPr lang="en-MY" sz="2400" b="1" dirty="0">
              <a:latin typeface="Garamond" pitchFamily="18" charset="0"/>
              <a:cs typeface="Akhbar M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7732" y="5208157"/>
            <a:ext cx="6048337" cy="1508105"/>
          </a:xfrm>
          <a:prstGeom prst="rect">
            <a:avLst/>
          </a:prstGeom>
          <a:ln w="222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(</a:t>
            </a:r>
            <a:r>
              <a:rPr lang="en-MY" sz="2400" b="1" dirty="0">
                <a:latin typeface="Garamond" pitchFamily="18" charset="0"/>
              </a:rPr>
              <a:t>5) Solvents : </a:t>
            </a:r>
            <a:r>
              <a:rPr lang="ar-JO" sz="2400" b="1" dirty="0">
                <a:latin typeface="Garamond" pitchFamily="18" charset="0"/>
              </a:rPr>
              <a:t>المذيبات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Carbon </a:t>
            </a:r>
            <a:r>
              <a:rPr lang="en-MY" sz="2400" b="1" dirty="0" err="1">
                <a:latin typeface="Garamond" pitchFamily="18" charset="0"/>
              </a:rPr>
              <a:t>bisulphide</a:t>
            </a:r>
            <a:r>
              <a:rPr lang="en-MY" sz="2400" b="1" dirty="0">
                <a:latin typeface="Garamond" pitchFamily="18" charset="0"/>
              </a:rPr>
              <a:t>, benzene,</a:t>
            </a:r>
            <a:r>
              <a:rPr lang="ar-JO" b="1" dirty="0">
                <a:latin typeface="Garamond" pitchFamily="18" charset="0"/>
              </a:rPr>
              <a:t> </a:t>
            </a:r>
            <a:r>
              <a:rPr lang="ar-JO" b="1" dirty="0" err="1">
                <a:latin typeface="Garamond" pitchFamily="18" charset="0"/>
              </a:rPr>
              <a:t>بيكبريتيد</a:t>
            </a:r>
            <a:r>
              <a:rPr lang="ar-JO" b="1" dirty="0">
                <a:latin typeface="Garamond" pitchFamily="18" charset="0"/>
              </a:rPr>
              <a:t> الكربون ، البنزين ، </a:t>
            </a:r>
            <a:r>
              <a:rPr lang="en-MY" sz="2400" b="1" dirty="0">
                <a:latin typeface="Garamond" pitchFamily="18" charset="0"/>
              </a:rPr>
              <a:t> trichloroethylene, chloroform, etc</a:t>
            </a:r>
            <a:r>
              <a:rPr lang="en-MY" sz="2400" dirty="0"/>
              <a:t>.</a:t>
            </a:r>
            <a:r>
              <a:rPr lang="ar-JO" sz="2000" dirty="0"/>
              <a:t> ثلاثي </a:t>
            </a:r>
            <a:r>
              <a:rPr lang="ar-JO" sz="2000" dirty="0" err="1"/>
              <a:t>كلورو</a:t>
            </a:r>
            <a:r>
              <a:rPr lang="ar-JO" sz="2000" dirty="0"/>
              <a:t> الإيثيلين ، الكلوروفورم ، إلخ</a:t>
            </a:r>
            <a:endParaRPr lang="en-MY" sz="2400" dirty="0"/>
          </a:p>
        </p:txBody>
      </p:sp>
      <p:sp>
        <p:nvSpPr>
          <p:cNvPr id="9" name="Rectangle 8"/>
          <p:cNvSpPr/>
          <p:nvPr/>
        </p:nvSpPr>
        <p:spPr>
          <a:xfrm>
            <a:off x="70648" y="1672582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(2)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Dusts (Pneumoconiosis) </a:t>
            </a:r>
            <a:r>
              <a:rPr lang="ar-JO" sz="2800" b="1" dirty="0">
                <a:solidFill>
                  <a:srgbClr val="FF0000"/>
                </a:solidFill>
                <a:latin typeface="Garamond" pitchFamily="18" charset="0"/>
              </a:rPr>
              <a:t>الغبار (الالتهاب الرئوي)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7242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6A24D4-0DBC-4783-80EA-F2015FF52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03ce4d-2404-4236-8700-bd01b623a4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1027D8-3AA0-4913-9772-DBA9A376B7B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6C8FD1-A838-459B-9ED0-326D64DB0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2741</Words>
  <Application>Microsoft Office PowerPoint</Application>
  <PresentationFormat>شاشة عريضة</PresentationFormat>
  <Paragraphs>238</Paragraphs>
  <Slides>23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2" baseType="lpstr">
      <vt:lpstr>Arial</vt:lpstr>
      <vt:lpstr>Calibri</vt:lpstr>
      <vt:lpstr>Garamond</vt:lpstr>
      <vt:lpstr>Georgia</vt:lpstr>
      <vt:lpstr>Segoe UI Web (Arabic)</vt:lpstr>
      <vt:lpstr>Times New Roman</vt:lpstr>
      <vt:lpstr>Wingdings</vt:lpstr>
      <vt:lpstr>Wingdings 2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Sondos Yousef AlQatawna</cp:lastModifiedBy>
  <cp:revision>96</cp:revision>
  <dcterms:created xsi:type="dcterms:W3CDTF">2020-02-24T17:57:54Z</dcterms:created>
  <dcterms:modified xsi:type="dcterms:W3CDTF">2022-06-08T18:24:26Z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