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753600" cy="7315200"/>
  <p:notesSz cx="6858000" cy="9144000"/>
  <p:embeddedFontLst>
    <p:embeddedFont>
      <p:font typeface="Zen Maru Gothic" pitchFamily="2" charset="-128"/>
      <p:regular r:id="rId26"/>
    </p:embeddedFont>
    <p:embeddedFont>
      <p:font typeface="Zen Maru Gothic Bold" pitchFamily="2" charset="-128"/>
      <p:regular r:id="rId27"/>
    </p:embeddedFont>
    <p:embeddedFont>
      <p:font typeface="Zen Maru Gothic Heavy" pitchFamily="2" charset="-128"/>
      <p:regular r:id="rId28"/>
    </p:embeddedFont>
    <p:embeddedFont>
      <p:font typeface="Zen Maru Gothic Light" pitchFamily="2" charset="-128"/>
      <p:regular r:id="rId29"/>
    </p:embeddedFont>
    <p:embeddedFont>
      <p:font typeface="Zen Maru Gothic Medium" pitchFamily="2" charset="-128"/>
      <p:regular r:id="rId30"/>
    </p:embeddedFont>
    <p:embeddedFont>
      <p:font typeface="Arimo" panose="020B0604020202020204" pitchFamily="34" charset="0"/>
      <p:regular r:id="rId31"/>
    </p:embeddedFont>
    <p:embeddedFont>
      <p:font typeface="Arimo Bold" panose="020B0704020202020204" pitchFamily="34" charset="0"/>
      <p:regular r:id="rId32"/>
    </p:embeddedFont>
    <p:embeddedFont>
      <p:font typeface="Arimo Bold Italics" panose="020B0704020202090204" pitchFamily="34" charset="0"/>
      <p:regular r:id="rId33"/>
    </p:embeddedFont>
    <p:embeddedFont>
      <p:font typeface="Arimo Italics" panose="020B0604020202090204" pitchFamily="34" charset="0"/>
      <p:regular r:id="rId34"/>
    </p:embeddedFont>
    <p:embeddedFont>
      <p:font typeface="Carelia" pitchFamily="2" charset="0"/>
      <p:regular r:id="rId35"/>
    </p:embeddedFont>
    <p:embeddedFont>
      <p:font typeface="Carelia Italics" pitchFamily="2" charset="0"/>
      <p:regular r:id="rId36"/>
    </p:embeddedFont>
    <p:embeddedFont>
      <p:font typeface="Forum" panose="02000000000000000000" pitchFamily="2" charset="0"/>
      <p:regular r:id="rId37"/>
    </p:embeddedFont>
    <p:embeddedFont>
      <p:font typeface="TT Smalls" panose="02000503020000020003" pitchFamily="2" charset="0"/>
      <p:regular r:id="rId38"/>
    </p:embeddedFont>
    <p:embeddedFont>
      <p:font typeface="TT Smalls Bold" panose="02000803040000020003" pitchFamily="2" charset="0"/>
      <p:regular r:id="rId39"/>
    </p:embeddedFont>
    <p:embeddedFont>
      <p:font typeface="TT Smalls Bold Italics" panose="02000803050000090003" pitchFamily="2" charset="0"/>
      <p:regular r:id="rId40"/>
    </p:embeddedFont>
    <p:embeddedFont>
      <p:font typeface="TT Smalls Heavy" panose="02000503040000020003" pitchFamily="2" charset="0"/>
      <p:regular r:id="rId41"/>
    </p:embeddedFont>
    <p:embeddedFont>
      <p:font typeface="TT Smalls Heavy Italics" panose="02000503040000090003" pitchFamily="2" charset="0"/>
      <p:regular r:id="rId42"/>
    </p:embeddedFont>
    <p:embeddedFont>
      <p:font typeface="TT Smalls Italics" panose="02000503020000090003" pitchFamily="2" charset="0"/>
      <p:regular r:id="rId43"/>
    </p:embeddedFont>
    <p:embeddedFont>
      <p:font typeface="TT Smalls Thin" panose="02000503020000020003" pitchFamily="2" charset="0"/>
      <p:regular r:id="rId44"/>
    </p:embeddedFont>
    <p:embeddedFont>
      <p:font typeface="TT Smalls Thin Italics" panose="02000503020000090003" pitchFamily="2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font" Target="fonts/font1.fntdata" /><Relationship Id="rId39" Type="http://schemas.openxmlformats.org/officeDocument/2006/relationships/font" Target="fonts/font14.fntdata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font" Target="fonts/font9.fntdata" /><Relationship Id="rId42" Type="http://schemas.openxmlformats.org/officeDocument/2006/relationships/font" Target="fonts/font17.fntdata" /><Relationship Id="rId47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notesMaster" Target="notesMasters/notesMaster1.xml" /><Relationship Id="rId33" Type="http://schemas.openxmlformats.org/officeDocument/2006/relationships/font" Target="fonts/font8.fntdata" /><Relationship Id="rId38" Type="http://schemas.openxmlformats.org/officeDocument/2006/relationships/font" Target="fonts/font13.fntdata" /><Relationship Id="rId46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font" Target="fonts/font4.fntdata" /><Relationship Id="rId41" Type="http://schemas.openxmlformats.org/officeDocument/2006/relationships/font" Target="fonts/font16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font" Target="fonts/font7.fntdata" /><Relationship Id="rId37" Type="http://schemas.openxmlformats.org/officeDocument/2006/relationships/font" Target="fonts/font12.fntdata" /><Relationship Id="rId40" Type="http://schemas.openxmlformats.org/officeDocument/2006/relationships/font" Target="fonts/font15.fntdata" /><Relationship Id="rId45" Type="http://schemas.openxmlformats.org/officeDocument/2006/relationships/font" Target="fonts/font20.fntdata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font" Target="fonts/font3.fntdata" /><Relationship Id="rId36" Type="http://schemas.openxmlformats.org/officeDocument/2006/relationships/font" Target="fonts/font11.fntdata" /><Relationship Id="rId49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font" Target="fonts/font6.fntdata" /><Relationship Id="rId44" Type="http://schemas.openxmlformats.org/officeDocument/2006/relationships/font" Target="fonts/font19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font" Target="fonts/font2.fntdata" /><Relationship Id="rId30" Type="http://schemas.openxmlformats.org/officeDocument/2006/relationships/font" Target="fonts/font5.fntdata" /><Relationship Id="rId35" Type="http://schemas.openxmlformats.org/officeDocument/2006/relationships/font" Target="fonts/font10.fntdata" /><Relationship Id="rId43" Type="http://schemas.openxmlformats.org/officeDocument/2006/relationships/font" Target="fonts/font18.fntdata" /><Relationship Id="rId48" Type="http://schemas.openxmlformats.org/officeDocument/2006/relationships/theme" Target="theme/theme1.xml" /><Relationship Id="rId8" Type="http://schemas.openxmlformats.org/officeDocument/2006/relationships/slide" Target="slides/slide7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31.01.2024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2.jpeg" /><Relationship Id="rId7" Type="http://schemas.openxmlformats.org/officeDocument/2006/relationships/image" Target="../media/image6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jpeg" /><Relationship Id="rId11" Type="http://schemas.openxmlformats.org/officeDocument/2006/relationships/image" Target="../media/image10.png" /><Relationship Id="rId5" Type="http://schemas.openxmlformats.org/officeDocument/2006/relationships/image" Target="../media/image4.jpeg" /><Relationship Id="rId10" Type="http://schemas.openxmlformats.org/officeDocument/2006/relationships/image" Target="../media/image9.png" /><Relationship Id="rId4" Type="http://schemas.openxmlformats.org/officeDocument/2006/relationships/image" Target="../media/image3.png" /><Relationship Id="rId9" Type="http://schemas.openxmlformats.org/officeDocument/2006/relationships/image" Target="../media/image8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2.sv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6.svg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6.jpeg" /><Relationship Id="rId4" Type="http://schemas.openxmlformats.org/officeDocument/2006/relationships/image" Target="../media/image25.jpeg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6.svg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2.jpe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emedicine.medscape.com/article/152191-overview" TargetMode="External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6.sv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6.sv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2.svg" /><Relationship Id="rId4" Type="http://schemas.openxmlformats.org/officeDocument/2006/relationships/image" Target="../media/image21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1718595" y="1428274"/>
            <a:ext cx="6437625" cy="445865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1485881" y="2064991"/>
            <a:ext cx="4890574" cy="3387175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5754232" y="1490121"/>
            <a:ext cx="2625043" cy="3901864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296991">
            <a:off x="1629708" y="1680101"/>
            <a:ext cx="6468270" cy="4156956"/>
          </a:xfrm>
          <a:custGeom>
            <a:avLst/>
            <a:gdLst/>
            <a:ahLst/>
            <a:cxnLst/>
            <a:rect l="l" t="t" r="r" b="b"/>
            <a:pathLst>
              <a:path w="6468270" h="4156956">
                <a:moveTo>
                  <a:pt x="0" y="0"/>
                </a:moveTo>
                <a:lnTo>
                  <a:pt x="6468269" y="0"/>
                </a:lnTo>
                <a:lnTo>
                  <a:pt x="6468269" y="4156956"/>
                </a:lnTo>
                <a:lnTo>
                  <a:pt x="0" y="41569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-1611538" y="2003653"/>
            <a:ext cx="2729155" cy="678877"/>
          </a:xfrm>
          <a:custGeom>
            <a:avLst/>
            <a:gdLst/>
            <a:ahLst/>
            <a:cxnLst/>
            <a:rect l="l" t="t" r="r" b="b"/>
            <a:pathLst>
              <a:path w="2729155" h="678877">
                <a:moveTo>
                  <a:pt x="0" y="0"/>
                </a:moveTo>
                <a:lnTo>
                  <a:pt x="2729155" y="0"/>
                </a:lnTo>
                <a:lnTo>
                  <a:pt x="2729155" y="678877"/>
                </a:lnTo>
                <a:lnTo>
                  <a:pt x="0" y="6788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69674">
            <a:off x="-1298945" y="339180"/>
            <a:ext cx="2103969" cy="2067150"/>
          </a:xfrm>
          <a:custGeom>
            <a:avLst/>
            <a:gdLst/>
            <a:ahLst/>
            <a:cxnLst/>
            <a:rect l="l" t="t" r="r" b="b"/>
            <a:pathLst>
              <a:path w="2103969" h="2067150">
                <a:moveTo>
                  <a:pt x="0" y="0"/>
                </a:moveTo>
                <a:lnTo>
                  <a:pt x="2103969" y="0"/>
                </a:lnTo>
                <a:lnTo>
                  <a:pt x="2103969" y="2067150"/>
                </a:lnTo>
                <a:lnTo>
                  <a:pt x="0" y="20671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 rot="-295103">
            <a:off x="2637438" y="2870776"/>
            <a:ext cx="4458790" cy="1101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3"/>
              </a:lnSpc>
            </a:pPr>
            <a:r>
              <a:rPr lang="en-US" sz="4299">
                <a:solidFill>
                  <a:srgbClr val="605048"/>
                </a:solidFill>
                <a:latin typeface="Carelia"/>
              </a:rPr>
              <a:t>Cardiogenic Shock</a:t>
            </a:r>
          </a:p>
        </p:txBody>
      </p:sp>
      <p:sp>
        <p:nvSpPr>
          <p:cNvPr id="16" name="Freeform 16"/>
          <p:cNvSpPr/>
          <p:nvPr/>
        </p:nvSpPr>
        <p:spPr>
          <a:xfrm rot="-6273966">
            <a:off x="8337737" y="1383502"/>
            <a:ext cx="2729155" cy="678877"/>
          </a:xfrm>
          <a:custGeom>
            <a:avLst/>
            <a:gdLst/>
            <a:ahLst/>
            <a:cxnLst/>
            <a:rect l="l" t="t" r="r" b="b"/>
            <a:pathLst>
              <a:path w="2729155" h="678877">
                <a:moveTo>
                  <a:pt x="0" y="0"/>
                </a:moveTo>
                <a:lnTo>
                  <a:pt x="2729155" y="0"/>
                </a:lnTo>
                <a:lnTo>
                  <a:pt x="2729155" y="678878"/>
                </a:lnTo>
                <a:lnTo>
                  <a:pt x="0" y="6788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7259">
            <a:off x="4459797" y="1724819"/>
            <a:ext cx="475695" cy="484785"/>
          </a:xfrm>
          <a:custGeom>
            <a:avLst/>
            <a:gdLst/>
            <a:ahLst/>
            <a:cxnLst/>
            <a:rect l="l" t="t" r="r" b="b"/>
            <a:pathLst>
              <a:path w="475695" h="484785">
                <a:moveTo>
                  <a:pt x="0" y="0"/>
                </a:moveTo>
                <a:lnTo>
                  <a:pt x="475696" y="0"/>
                </a:lnTo>
                <a:lnTo>
                  <a:pt x="475696" y="484785"/>
                </a:lnTo>
                <a:lnTo>
                  <a:pt x="0" y="4847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181632" y="6007320"/>
            <a:ext cx="5969590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en-US" sz="3000" spc="75" dirty="0">
                <a:solidFill>
                  <a:srgbClr val="605048"/>
                </a:solidFill>
                <a:latin typeface="Forum"/>
              </a:rPr>
              <a:t>Done by :</a:t>
            </a:r>
          </a:p>
          <a:p>
            <a:pPr>
              <a:lnSpc>
                <a:spcPts val="3300"/>
              </a:lnSpc>
            </a:pPr>
            <a:r>
              <a:rPr lang="en-US" sz="3000" spc="75" dirty="0" err="1">
                <a:solidFill>
                  <a:srgbClr val="605048"/>
                </a:solidFill>
                <a:latin typeface="Forum"/>
              </a:rPr>
              <a:t>majd</a:t>
            </a:r>
            <a:r>
              <a:rPr lang="en-US" sz="3000" spc="75" dirty="0">
                <a:solidFill>
                  <a:srgbClr val="605048"/>
                </a:solidFill>
                <a:latin typeface="Forum"/>
              </a:rPr>
              <a:t> </a:t>
            </a:r>
            <a:r>
              <a:rPr lang="en-US" sz="3000" spc="75" dirty="0" err="1">
                <a:solidFill>
                  <a:srgbClr val="605048"/>
                </a:solidFill>
                <a:latin typeface="Forum"/>
              </a:rPr>
              <a:t>majed</a:t>
            </a:r>
            <a:r>
              <a:rPr lang="en-US" sz="3000" spc="75" dirty="0">
                <a:solidFill>
                  <a:srgbClr val="605048"/>
                </a:solidFill>
                <a:latin typeface="Forum"/>
              </a:rPr>
              <a:t> </a:t>
            </a:r>
            <a:r>
              <a:rPr lang="en-US" sz="3000" spc="75" dirty="0" err="1">
                <a:solidFill>
                  <a:srgbClr val="605048"/>
                </a:solidFill>
                <a:latin typeface="Forum"/>
              </a:rPr>
              <a:t>algmool</a:t>
            </a:r>
            <a:endParaRPr lang="en-US" sz="3000" spc="75" dirty="0">
              <a:solidFill>
                <a:srgbClr val="605048"/>
              </a:solidFill>
              <a:latin typeface="Forum"/>
            </a:endParaRPr>
          </a:p>
          <a:p>
            <a:pPr>
              <a:lnSpc>
                <a:spcPts val="3300"/>
              </a:lnSpc>
            </a:pPr>
            <a:r>
              <a:rPr lang="en-US" sz="3000" spc="75" dirty="0" err="1">
                <a:solidFill>
                  <a:srgbClr val="605048"/>
                </a:solidFill>
                <a:latin typeface="Forum"/>
              </a:rPr>
              <a:t>Wasan</a:t>
            </a:r>
            <a:r>
              <a:rPr lang="en-US" sz="3000" spc="75" dirty="0">
                <a:solidFill>
                  <a:srgbClr val="605048"/>
                </a:solidFill>
                <a:latin typeface="Forum"/>
              </a:rPr>
              <a:t> </a:t>
            </a:r>
            <a:r>
              <a:rPr lang="en-US" sz="3000" spc="75" dirty="0" err="1">
                <a:solidFill>
                  <a:srgbClr val="605048"/>
                </a:solidFill>
                <a:latin typeface="Forum"/>
              </a:rPr>
              <a:t>theeb</a:t>
            </a:r>
            <a:r>
              <a:rPr lang="en-US" sz="3000" spc="75" dirty="0">
                <a:solidFill>
                  <a:srgbClr val="605048"/>
                </a:solidFill>
                <a:latin typeface="Forum"/>
              </a:rPr>
              <a:t> </a:t>
            </a:r>
            <a:r>
              <a:rPr lang="en-US" sz="3000" spc="75" dirty="0" err="1">
                <a:solidFill>
                  <a:srgbClr val="605048"/>
                </a:solidFill>
                <a:latin typeface="Forum"/>
              </a:rPr>
              <a:t>alrawwad</a:t>
            </a:r>
            <a:endParaRPr lang="en-US" sz="3000" spc="75" dirty="0">
              <a:solidFill>
                <a:srgbClr val="605048"/>
              </a:solidFill>
              <a:latin typeface="Forum"/>
            </a:endParaRPr>
          </a:p>
          <a:p>
            <a:pPr>
              <a:lnSpc>
                <a:spcPts val="3300"/>
              </a:lnSpc>
            </a:pPr>
            <a:endParaRPr lang="en-US" sz="3000" spc="75" dirty="0">
              <a:solidFill>
                <a:srgbClr val="605048"/>
              </a:solidFill>
              <a:latin typeface="Forum"/>
            </a:endParaRPr>
          </a:p>
          <a:p>
            <a:pPr>
              <a:lnSpc>
                <a:spcPts val="3300"/>
              </a:lnSpc>
            </a:pPr>
            <a:endParaRPr lang="en-US" sz="3000" spc="75" dirty="0">
              <a:solidFill>
                <a:srgbClr val="605048"/>
              </a:solidFill>
              <a:latin typeface="For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9968" y="401"/>
            <a:ext cx="243840" cy="7315200"/>
            <a:chOff x="0" y="0"/>
            <a:chExt cx="325120" cy="975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5120" cy="9753600"/>
            </a:xfrm>
            <a:custGeom>
              <a:avLst/>
              <a:gdLst/>
              <a:ahLst/>
              <a:cxnLst/>
              <a:rect l="l" t="t" r="r" b="b"/>
              <a:pathLst>
                <a:path w="325120" h="9753600">
                  <a:moveTo>
                    <a:pt x="0" y="0"/>
                  </a:moveTo>
                  <a:lnTo>
                    <a:pt x="325120" y="0"/>
                  </a:lnTo>
                  <a:lnTo>
                    <a:pt x="325120" y="9753600"/>
                  </a:lnTo>
                  <a:lnTo>
                    <a:pt x="0" y="9753600"/>
                  </a:lnTo>
                  <a:close/>
                </a:path>
              </a:pathLst>
            </a:custGeom>
            <a:solidFill>
              <a:srgbClr val="69451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53808" y="246619"/>
            <a:ext cx="10058400" cy="143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001" lvl="1" indent="-302000" algn="l">
              <a:lnSpc>
                <a:spcPts val="5012"/>
              </a:lnSpc>
              <a:buFont typeface="Arial"/>
              <a:buChar char="•"/>
            </a:pPr>
            <a:r>
              <a:rPr lang="en-US" sz="4693" spc="-38">
                <a:solidFill>
                  <a:srgbClr val="604329"/>
                </a:solidFill>
                <a:latin typeface="Zen Maru Gothic Bold"/>
              </a:rPr>
              <a:t>Management 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0435" y="1813297"/>
            <a:ext cx="7449309" cy="2662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4546" lvl="1" indent="-137273" algn="l">
              <a:lnSpc>
                <a:spcPts val="2666"/>
              </a:lnSpc>
              <a:buFont typeface="Arial"/>
              <a:buChar char="•"/>
            </a:pPr>
            <a:r>
              <a:rPr lang="en-US" sz="2133" spc="-17">
                <a:solidFill>
                  <a:srgbClr val="191B0E"/>
                </a:solidFill>
                <a:latin typeface="Zen Maru Gothic"/>
              </a:rPr>
              <a:t>Cardiogenic shock is an emergency requiring immediate resuscitative therapy .</a:t>
            </a:r>
          </a:p>
          <a:p>
            <a:pPr marL="274546" lvl="1" indent="-137273" algn="l">
              <a:lnSpc>
                <a:spcPts val="2666"/>
              </a:lnSpc>
              <a:buFont typeface="Arial"/>
              <a:buChar char="•"/>
            </a:pPr>
            <a:r>
              <a:rPr lang="en-US" sz="2133" spc="-17">
                <a:solidFill>
                  <a:srgbClr val="191B0E"/>
                </a:solidFill>
                <a:latin typeface="Zen Maru Gothic"/>
              </a:rPr>
              <a:t>All patients require admission to intensive care unit (ICU).</a:t>
            </a:r>
          </a:p>
          <a:p>
            <a:pPr marL="274546" lvl="1" indent="-137273" algn="l">
              <a:lnSpc>
                <a:spcPts val="2666"/>
              </a:lnSpc>
              <a:buFont typeface="Arial"/>
              <a:buChar char="•"/>
            </a:pPr>
            <a:r>
              <a:rPr lang="en-US" sz="2133" spc="-17">
                <a:solidFill>
                  <a:srgbClr val="191B0E"/>
                </a:solidFill>
                <a:latin typeface="Zen Maru Gothic"/>
              </a:rPr>
              <a:t>Percutaneous Coronary Intervention or coronary artery bypass are the treatment of choice for cardiogenic shock due to MI.</a:t>
            </a:r>
          </a:p>
          <a:p>
            <a:pPr marL="274546" lvl="1" indent="-137273" algn="l">
              <a:lnSpc>
                <a:spcPts val="2666"/>
              </a:lnSpc>
              <a:buFont typeface="Arial"/>
              <a:buChar char="•"/>
            </a:pPr>
            <a:r>
              <a:rPr lang="en-US" sz="2133" spc="-17">
                <a:solidFill>
                  <a:srgbClr val="191B0E"/>
                </a:solidFill>
                <a:latin typeface="Zen Maru Gothic"/>
              </a:rPr>
              <a:t>Thrombolytics is the second best.</a:t>
            </a:r>
          </a:p>
          <a:p>
            <a:pPr marL="274546" lvl="1" indent="-137273" algn="l">
              <a:lnSpc>
                <a:spcPts val="2666"/>
              </a:lnSpc>
            </a:pPr>
            <a:endParaRPr lang="en-US" sz="2133" spc="-17">
              <a:solidFill>
                <a:srgbClr val="191B0E"/>
              </a:solidFill>
              <a:latin typeface="Zen Maru Gothic"/>
            </a:endParaRPr>
          </a:p>
        </p:txBody>
      </p:sp>
      <p:sp>
        <p:nvSpPr>
          <p:cNvPr id="6" name="Freeform 6"/>
          <p:cNvSpPr/>
          <p:nvPr/>
        </p:nvSpPr>
        <p:spPr>
          <a:xfrm rot="1866324" flipH="1">
            <a:off x="6702201" y="2899829"/>
            <a:ext cx="2969971" cy="5852160"/>
          </a:xfrm>
          <a:custGeom>
            <a:avLst/>
            <a:gdLst/>
            <a:ahLst/>
            <a:cxnLst/>
            <a:rect l="l" t="t" r="r" b="b"/>
            <a:pathLst>
              <a:path w="2969971" h="5852160">
                <a:moveTo>
                  <a:pt x="2969972" y="0"/>
                </a:moveTo>
                <a:lnTo>
                  <a:pt x="0" y="0"/>
                </a:lnTo>
                <a:lnTo>
                  <a:pt x="0" y="5852160"/>
                </a:lnTo>
                <a:lnTo>
                  <a:pt x="2969972" y="5852160"/>
                </a:lnTo>
                <a:lnTo>
                  <a:pt x="2969972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225307">
            <a:off x="-1945990" y="6649721"/>
            <a:ext cx="6160944" cy="2456676"/>
          </a:xfrm>
          <a:custGeom>
            <a:avLst/>
            <a:gdLst/>
            <a:ahLst/>
            <a:cxnLst/>
            <a:rect l="l" t="t" r="r" b="b"/>
            <a:pathLst>
              <a:path w="6160944" h="2456676">
                <a:moveTo>
                  <a:pt x="0" y="0"/>
                </a:moveTo>
                <a:lnTo>
                  <a:pt x="6160944" y="0"/>
                </a:lnTo>
                <a:lnTo>
                  <a:pt x="6160944" y="2456676"/>
                </a:lnTo>
                <a:lnTo>
                  <a:pt x="0" y="2456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6220" y="0"/>
            <a:ext cx="243840" cy="7315200"/>
            <a:chOff x="0" y="0"/>
            <a:chExt cx="325120" cy="975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5120" cy="9753600"/>
            </a:xfrm>
            <a:custGeom>
              <a:avLst/>
              <a:gdLst/>
              <a:ahLst/>
              <a:cxnLst/>
              <a:rect l="l" t="t" r="r" b="b"/>
              <a:pathLst>
                <a:path w="325120" h="9753600">
                  <a:moveTo>
                    <a:pt x="0" y="0"/>
                  </a:moveTo>
                  <a:lnTo>
                    <a:pt x="325120" y="0"/>
                  </a:lnTo>
                  <a:lnTo>
                    <a:pt x="325120" y="9753600"/>
                  </a:lnTo>
                  <a:lnTo>
                    <a:pt x="0" y="9753600"/>
                  </a:lnTo>
                  <a:close/>
                </a:path>
              </a:pathLst>
            </a:custGeom>
            <a:solidFill>
              <a:srgbClr val="69451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62000" y="108373"/>
            <a:ext cx="8229600" cy="128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5346" lvl="1" indent="-197673" algn="l">
              <a:lnSpc>
                <a:spcPts val="3280"/>
              </a:lnSpc>
              <a:buFont typeface="Arial"/>
              <a:buChar char="•"/>
            </a:pPr>
            <a:r>
              <a:rPr lang="en-US" sz="3071" spc="-25">
                <a:solidFill>
                  <a:srgbClr val="604329"/>
                </a:solidFill>
                <a:latin typeface="Zen Maru Gothic Bold"/>
              </a:rPr>
              <a:t>Initial stabilization of the patient with suspected cardiogenic shock consists of : </a:t>
            </a:r>
          </a:p>
          <a:p>
            <a:pPr marL="395346" lvl="1" indent="-197673" algn="l">
              <a:lnSpc>
                <a:spcPts val="3280"/>
              </a:lnSpc>
            </a:pPr>
            <a:endParaRPr lang="en-US" sz="3071" spc="-25">
              <a:solidFill>
                <a:srgbClr val="604329"/>
              </a:solidFill>
              <a:latin typeface="Zen Maru Gothic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68893" y="1201401"/>
            <a:ext cx="8229600" cy="4032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5"/>
              </a:lnSpc>
            </a:pPr>
            <a:r>
              <a:rPr lang="en-US" sz="2499" spc="-20">
                <a:solidFill>
                  <a:srgbClr val="604329"/>
                </a:solidFill>
                <a:latin typeface="Zen Maru Gothic"/>
              </a:rPr>
              <a:t>1.</a:t>
            </a:r>
            <a:r>
              <a:rPr lang="en-US" sz="2499" spc="-20">
                <a:solidFill>
                  <a:srgbClr val="604329"/>
                </a:solidFill>
                <a:latin typeface="Zen Maru Gothic Bold"/>
              </a:rPr>
              <a:t>venous access:</a:t>
            </a:r>
          </a:p>
          <a:p>
            <a:pPr marL="438868" lvl="1" indent="-219434" algn="l">
              <a:lnSpc>
                <a:spcPts val="1985"/>
              </a:lnSpc>
              <a:buFont typeface="Arial"/>
              <a:buChar char="•"/>
            </a:pPr>
            <a:r>
              <a:rPr lang="en-US" sz="2199" spc="-17">
                <a:solidFill>
                  <a:srgbClr val="191B0E"/>
                </a:solidFill>
                <a:latin typeface="Zen Maru Gothic"/>
              </a:rPr>
              <a:t>includes fluid resuscitation to correct hypovolemia and hypotension, unless pulmonary edema is present.</a:t>
            </a:r>
          </a:p>
          <a:p>
            <a:pPr marL="438868" lvl="1" indent="-219434" algn="l">
              <a:lnSpc>
                <a:spcPts val="1985"/>
              </a:lnSpc>
              <a:buFont typeface="Arial"/>
              <a:buChar char="•"/>
            </a:pPr>
            <a:r>
              <a:rPr lang="en-US" sz="2199" spc="-17">
                <a:solidFill>
                  <a:srgbClr val="191B0E"/>
                </a:solidFill>
                <a:latin typeface="Zen Maru Gothic"/>
              </a:rPr>
              <a:t>Central venous and arterial lines are often required. </a:t>
            </a:r>
          </a:p>
          <a:p>
            <a:pPr marL="438868" lvl="1" indent="-219434" algn="l">
              <a:lnSpc>
                <a:spcPts val="1985"/>
              </a:lnSpc>
              <a:buFont typeface="Arial"/>
              <a:buChar char="•"/>
            </a:pPr>
            <a:r>
              <a:rPr lang="en-US" sz="2199" spc="-17">
                <a:solidFill>
                  <a:srgbClr val="191B0E"/>
                </a:solidFill>
                <a:latin typeface="Zen Maru Gothic"/>
              </a:rPr>
              <a:t>Swan-Ganz catheterization and continuous percutaneous oximetry are routine</a:t>
            </a:r>
          </a:p>
          <a:p>
            <a:pPr marL="438868" lvl="1" indent="-219434" algn="l">
              <a:lnSpc>
                <a:spcPts val="1985"/>
              </a:lnSpc>
              <a:buFont typeface="Arial"/>
              <a:buChar char="•"/>
            </a:pPr>
            <a:r>
              <a:rPr lang="en-US" sz="2199" spc="-17">
                <a:solidFill>
                  <a:srgbClr val="191B0E"/>
                </a:solidFill>
                <a:latin typeface="Zen Maru Gothic"/>
              </a:rPr>
              <a:t>Electrolyte abnormalities should be corrected .</a:t>
            </a:r>
          </a:p>
          <a:p>
            <a:pPr marL="438868" lvl="1" indent="-219434" algn="l">
              <a:lnSpc>
                <a:spcPts val="1985"/>
              </a:lnSpc>
            </a:pPr>
            <a:endParaRPr lang="en-US" sz="2199" spc="-17">
              <a:solidFill>
                <a:srgbClr val="191B0E"/>
              </a:solidFill>
              <a:latin typeface="Zen Maru Gothic"/>
            </a:endParaRPr>
          </a:p>
          <a:p>
            <a:pPr algn="l">
              <a:lnSpc>
                <a:spcPts val="1984"/>
              </a:lnSpc>
            </a:pPr>
            <a:r>
              <a:rPr lang="en-US" sz="2199" spc="-17">
                <a:solidFill>
                  <a:srgbClr val="604329"/>
                </a:solidFill>
                <a:latin typeface="Zen Maru Gothic"/>
              </a:rPr>
              <a:t>2.</a:t>
            </a:r>
            <a:r>
              <a:rPr lang="en-US" sz="2199" spc="-17">
                <a:solidFill>
                  <a:srgbClr val="604329"/>
                </a:solidFill>
                <a:latin typeface="Zen Maru Gothic Bold"/>
              </a:rPr>
              <a:t>supplemental oxygen: </a:t>
            </a:r>
          </a:p>
          <a:p>
            <a:pPr marL="438868" lvl="1" indent="-219434" algn="l">
              <a:lnSpc>
                <a:spcPts val="1985"/>
              </a:lnSpc>
            </a:pPr>
            <a:endParaRPr lang="en-US" sz="2199" spc="-17">
              <a:solidFill>
                <a:srgbClr val="604329"/>
              </a:solidFill>
              <a:latin typeface="Zen Maru Gothic Bold"/>
            </a:endParaRPr>
          </a:p>
          <a:p>
            <a:pPr marL="438868" lvl="1" indent="-219434" algn="l">
              <a:lnSpc>
                <a:spcPts val="1985"/>
              </a:lnSpc>
              <a:buFont typeface="Arial"/>
              <a:buChar char="•"/>
            </a:pPr>
            <a:r>
              <a:rPr lang="en-US" sz="2199" spc="-17">
                <a:solidFill>
                  <a:srgbClr val="191B0E"/>
                </a:solidFill>
                <a:latin typeface="Zen Maru Gothic"/>
              </a:rPr>
              <a:t>Many patients require endotracheal intubation and mechanical ventilation, if only to</a:t>
            </a:r>
            <a:r>
              <a:rPr lang="en-US" sz="2199" spc="-17">
                <a:solidFill>
                  <a:srgbClr val="605048"/>
                </a:solidFill>
                <a:latin typeface="Zen Maru Gothic"/>
              </a:rPr>
              <a:t> </a:t>
            </a:r>
            <a:r>
              <a:rPr lang="en-US" sz="2199" spc="-17">
                <a:solidFill>
                  <a:srgbClr val="605048"/>
                </a:solidFill>
                <a:latin typeface="Zen Maru Gothic Bold"/>
              </a:rPr>
              <a:t>reduce the work of breathing </a:t>
            </a:r>
            <a:r>
              <a:rPr lang="en-US" sz="2199" spc="-17">
                <a:solidFill>
                  <a:srgbClr val="605048"/>
                </a:solidFill>
                <a:latin typeface="Zen Maru Gothic"/>
              </a:rPr>
              <a:t>and </a:t>
            </a:r>
            <a:r>
              <a:rPr lang="en-US" sz="2199" spc="-17">
                <a:solidFill>
                  <a:srgbClr val="605048"/>
                </a:solidFill>
                <a:latin typeface="Zen Maru Gothic Bold"/>
              </a:rPr>
              <a:t>facilitate sedation and stabilization before cardiac catheterization.</a:t>
            </a:r>
            <a:r>
              <a:rPr lang="en-US" sz="2199" spc="-17">
                <a:solidFill>
                  <a:srgbClr val="FF0000"/>
                </a:solidFill>
                <a:latin typeface="Zen Maru Gothic Bold"/>
              </a:rPr>
              <a:t> </a:t>
            </a:r>
          </a:p>
          <a:p>
            <a:pPr marL="438868" lvl="1" indent="-219434" algn="l">
              <a:lnSpc>
                <a:spcPts val="1985"/>
              </a:lnSpc>
            </a:pPr>
            <a:endParaRPr lang="en-US" sz="2199" spc="-17">
              <a:solidFill>
                <a:srgbClr val="FF0000"/>
              </a:solidFill>
              <a:latin typeface="Zen Maru Gothic Bold"/>
            </a:endParaRPr>
          </a:p>
          <a:p>
            <a:pPr marL="458816" lvl="1" indent="-229408" algn="l">
              <a:lnSpc>
                <a:spcPts val="2075"/>
              </a:lnSpc>
            </a:pPr>
            <a:r>
              <a:rPr lang="en-US" sz="2299" spc="-18">
                <a:solidFill>
                  <a:srgbClr val="604329"/>
                </a:solidFill>
                <a:latin typeface="Zen Maru Gothic"/>
              </a:rPr>
              <a:t>3.</a:t>
            </a:r>
            <a:r>
              <a:rPr lang="en-US" sz="2299" spc="-18">
                <a:solidFill>
                  <a:srgbClr val="604329"/>
                </a:solidFill>
                <a:latin typeface="Zen Maru Gothic Bold"/>
              </a:rPr>
              <a:t>continuous ECG monitoring:</a:t>
            </a:r>
          </a:p>
          <a:p>
            <a:pPr marL="438868" lvl="1" indent="-219434" algn="l">
              <a:lnSpc>
                <a:spcPts val="1985"/>
              </a:lnSpc>
            </a:pPr>
            <a:endParaRPr lang="en-US" sz="2299" spc="-18">
              <a:solidFill>
                <a:srgbClr val="604329"/>
              </a:solidFill>
              <a:latin typeface="Zen Maru Gothic Bold"/>
            </a:endParaRPr>
          </a:p>
        </p:txBody>
      </p:sp>
      <p:sp>
        <p:nvSpPr>
          <p:cNvPr id="6" name="Freeform 6"/>
          <p:cNvSpPr/>
          <p:nvPr/>
        </p:nvSpPr>
        <p:spPr>
          <a:xfrm rot="-160405">
            <a:off x="8500981" y="5746302"/>
            <a:ext cx="1870899" cy="2282069"/>
          </a:xfrm>
          <a:custGeom>
            <a:avLst/>
            <a:gdLst/>
            <a:ahLst/>
            <a:cxnLst/>
            <a:rect l="l" t="t" r="r" b="b"/>
            <a:pathLst>
              <a:path w="1870899" h="2282069">
                <a:moveTo>
                  <a:pt x="0" y="0"/>
                </a:moveTo>
                <a:lnTo>
                  <a:pt x="1870899" y="0"/>
                </a:lnTo>
                <a:lnTo>
                  <a:pt x="1870899" y="2282068"/>
                </a:lnTo>
                <a:lnTo>
                  <a:pt x="0" y="2282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637228" y="427096"/>
            <a:ext cx="799203" cy="608847"/>
          </a:xfrm>
          <a:custGeom>
            <a:avLst/>
            <a:gdLst/>
            <a:ahLst/>
            <a:cxnLst/>
            <a:rect l="l" t="t" r="r" b="b"/>
            <a:pathLst>
              <a:path w="799203" h="608847">
                <a:moveTo>
                  <a:pt x="799203" y="0"/>
                </a:moveTo>
                <a:lnTo>
                  <a:pt x="0" y="0"/>
                </a:lnTo>
                <a:lnTo>
                  <a:pt x="0" y="608848"/>
                </a:lnTo>
                <a:lnTo>
                  <a:pt x="799203" y="608848"/>
                </a:lnTo>
                <a:lnTo>
                  <a:pt x="79920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358140" y="6459241"/>
            <a:ext cx="1123878" cy="856191"/>
          </a:xfrm>
          <a:custGeom>
            <a:avLst/>
            <a:gdLst/>
            <a:ahLst/>
            <a:cxnLst/>
            <a:rect l="l" t="t" r="r" b="b"/>
            <a:pathLst>
              <a:path w="1123878" h="856191">
                <a:moveTo>
                  <a:pt x="1123878" y="0"/>
                </a:moveTo>
                <a:lnTo>
                  <a:pt x="0" y="0"/>
                </a:lnTo>
                <a:lnTo>
                  <a:pt x="0" y="856190"/>
                </a:lnTo>
                <a:lnTo>
                  <a:pt x="1123878" y="856190"/>
                </a:lnTo>
                <a:lnTo>
                  <a:pt x="112387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9968" y="401"/>
            <a:ext cx="243840" cy="7315200"/>
            <a:chOff x="0" y="0"/>
            <a:chExt cx="325120" cy="975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5120" cy="9753600"/>
            </a:xfrm>
            <a:custGeom>
              <a:avLst/>
              <a:gdLst/>
              <a:ahLst/>
              <a:cxnLst/>
              <a:rect l="l" t="t" r="r" b="b"/>
              <a:pathLst>
                <a:path w="325120" h="9753600">
                  <a:moveTo>
                    <a:pt x="0" y="0"/>
                  </a:moveTo>
                  <a:lnTo>
                    <a:pt x="325120" y="0"/>
                  </a:lnTo>
                  <a:lnTo>
                    <a:pt x="325120" y="9753600"/>
                  </a:lnTo>
                  <a:lnTo>
                    <a:pt x="0" y="9753600"/>
                  </a:lnTo>
                  <a:close/>
                </a:path>
              </a:pathLst>
            </a:custGeom>
            <a:solidFill>
              <a:srgbClr val="69451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9111" y="353837"/>
            <a:ext cx="8229600" cy="5680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4"/>
              </a:lnSpc>
            </a:pPr>
            <a:r>
              <a:rPr lang="en-US" sz="2299" spc="-18">
                <a:solidFill>
                  <a:srgbClr val="604329"/>
                </a:solidFill>
                <a:latin typeface="Zen Maru Gothic Bold"/>
              </a:rPr>
              <a:t>4. pain relief: </a:t>
            </a:r>
            <a:r>
              <a:rPr lang="en-US" sz="2299" spc="-18">
                <a:solidFill>
                  <a:srgbClr val="3D503B"/>
                </a:solidFill>
                <a:latin typeface="Zen Maru Gothic Bold"/>
              </a:rPr>
              <a:t>Morphine</a:t>
            </a:r>
            <a:r>
              <a:rPr lang="en-US" sz="2299" spc="-18">
                <a:solidFill>
                  <a:srgbClr val="604329"/>
                </a:solidFill>
                <a:latin typeface="Zen Maru Gothic"/>
              </a:rPr>
              <a:t> </a:t>
            </a:r>
            <a:r>
              <a:rPr lang="en-US" sz="2299" spc="-18">
                <a:solidFill>
                  <a:srgbClr val="191B0E"/>
                </a:solidFill>
                <a:latin typeface="Zen Maru Gothic"/>
              </a:rPr>
              <a:t>(1 to 2 mg every 5 minutes)</a:t>
            </a:r>
          </a:p>
          <a:p>
            <a:pPr algn="l">
              <a:lnSpc>
                <a:spcPts val="2131"/>
              </a:lnSpc>
            </a:pPr>
            <a:r>
              <a:rPr lang="en-US" sz="2100" spc="-17">
                <a:solidFill>
                  <a:srgbClr val="191B0E"/>
                </a:solidFill>
                <a:latin typeface="Zen Maru Gothic Bold Italics"/>
              </a:rPr>
              <a:t> -</a:t>
            </a:r>
            <a:r>
              <a:rPr lang="en-US" sz="2100" spc="-17">
                <a:solidFill>
                  <a:srgbClr val="191B0E"/>
                </a:solidFill>
                <a:latin typeface="Zen Maru Gothic Italics"/>
              </a:rPr>
              <a:t>Relieves pain and anxiety </a:t>
            </a:r>
          </a:p>
          <a:p>
            <a:pPr algn="l">
              <a:lnSpc>
                <a:spcPts val="2131"/>
              </a:lnSpc>
            </a:pPr>
            <a:r>
              <a:rPr lang="en-US" sz="2100" spc="-17">
                <a:solidFill>
                  <a:srgbClr val="191B0E"/>
                </a:solidFill>
                <a:latin typeface="Zen Maru Gothic Bold Italics"/>
              </a:rPr>
              <a:t> -</a:t>
            </a:r>
            <a:r>
              <a:rPr lang="en-US" sz="2100" spc="-17">
                <a:solidFill>
                  <a:srgbClr val="191B0E"/>
                </a:solidFill>
                <a:latin typeface="Zen Maru Gothic Italics"/>
              </a:rPr>
              <a:t>Reduces excessive sympathetic activity</a:t>
            </a:r>
          </a:p>
          <a:p>
            <a:pPr algn="l">
              <a:lnSpc>
                <a:spcPts val="2131"/>
              </a:lnSpc>
            </a:pPr>
            <a:r>
              <a:rPr lang="en-US" sz="2100" spc="-17">
                <a:solidFill>
                  <a:srgbClr val="191B0E"/>
                </a:solidFill>
                <a:latin typeface="Zen Maru Gothic Bold Italics"/>
              </a:rPr>
              <a:t> -</a:t>
            </a:r>
            <a:r>
              <a:rPr lang="en-US" sz="2100" spc="-17">
                <a:solidFill>
                  <a:srgbClr val="191B0E"/>
                </a:solidFill>
                <a:latin typeface="Zen Maru Gothic Italics"/>
              </a:rPr>
              <a:t>Decreases oxygen demand</a:t>
            </a:r>
          </a:p>
          <a:p>
            <a:pPr algn="l">
              <a:lnSpc>
                <a:spcPts val="2131"/>
              </a:lnSpc>
            </a:pPr>
            <a:r>
              <a:rPr lang="en-US" sz="2100" spc="-16">
                <a:solidFill>
                  <a:srgbClr val="191B0E"/>
                </a:solidFill>
                <a:latin typeface="Zen Maru Gothic Italics"/>
              </a:rPr>
              <a:t>- Decrease preload and afterload. </a:t>
            </a:r>
          </a:p>
          <a:p>
            <a:pPr algn="l">
              <a:lnSpc>
                <a:spcPts val="2233"/>
              </a:lnSpc>
            </a:pPr>
            <a:endParaRPr lang="en-US" sz="2100" spc="-16">
              <a:solidFill>
                <a:srgbClr val="191B0E"/>
              </a:solidFill>
              <a:latin typeface="Zen Maru Gothic Italics"/>
            </a:endParaRPr>
          </a:p>
          <a:p>
            <a:pPr algn="l">
              <a:lnSpc>
                <a:spcPts val="2233"/>
              </a:lnSpc>
            </a:pPr>
            <a:r>
              <a:rPr lang="en-US" sz="2199" spc="-17">
                <a:solidFill>
                  <a:srgbClr val="604329"/>
                </a:solidFill>
                <a:latin typeface="Zen Maru Gothic Bold"/>
              </a:rPr>
              <a:t>5. arrhythmia correct : </a:t>
            </a:r>
          </a:p>
          <a:p>
            <a:pPr marL="394812" lvl="1" indent="-197406" algn="l">
              <a:lnSpc>
                <a:spcPts val="2131"/>
              </a:lnSpc>
              <a:buFont typeface="Arial"/>
              <a:buChar char="•"/>
            </a:pPr>
            <a:r>
              <a:rPr lang="en-US" sz="2100" spc="-17">
                <a:solidFill>
                  <a:srgbClr val="191B0E"/>
                </a:solidFill>
                <a:latin typeface="Zen Maru Gothic"/>
                <a:sym typeface="Zen Maru Gothic"/>
              </a:rPr>
              <a:t>Atrial bradyarrhythmias or tachyarrhythmias or ventricular tachyarrhythmias can reduce cadiac output  so it should be corrected.</a:t>
            </a:r>
          </a:p>
          <a:p>
            <a:pPr marL="394812" lvl="1" indent="-197406" algn="l">
              <a:lnSpc>
                <a:spcPts val="2131"/>
              </a:lnSpc>
              <a:buFont typeface="Arial"/>
              <a:buChar char="•"/>
            </a:pPr>
            <a:r>
              <a:rPr lang="en-US" sz="2100" spc="-17">
                <a:solidFill>
                  <a:srgbClr val="191B0E"/>
                </a:solidFill>
                <a:latin typeface="Zen Maru Gothic Bold"/>
              </a:rPr>
              <a:t>-antiarrhythmic drugs IV : </a:t>
            </a:r>
            <a:r>
              <a:rPr lang="en-US" sz="2100" spc="-17">
                <a:solidFill>
                  <a:srgbClr val="191B0E"/>
                </a:solidFill>
                <a:latin typeface="Zen Maru Gothic"/>
              </a:rPr>
              <a:t>Amiodarone, Procainamide, Lidocaine</a:t>
            </a:r>
          </a:p>
          <a:p>
            <a:pPr marL="394812" lvl="1" indent="-197406" algn="l">
              <a:lnSpc>
                <a:spcPts val="2131"/>
              </a:lnSpc>
              <a:buFont typeface="Arial"/>
              <a:buChar char="•"/>
            </a:pPr>
            <a:r>
              <a:rPr lang="en-US" sz="2100" spc="-17">
                <a:solidFill>
                  <a:srgbClr val="191B0E"/>
                </a:solidFill>
                <a:latin typeface="Zen Maru Gothic Bold"/>
              </a:rPr>
              <a:t>- electrical cardioversion </a:t>
            </a:r>
          </a:p>
          <a:p>
            <a:pPr marL="394812" lvl="1" indent="-197406" algn="l">
              <a:lnSpc>
                <a:spcPts val="2131"/>
              </a:lnSpc>
              <a:buFont typeface="Arial"/>
              <a:buChar char="•"/>
            </a:pPr>
            <a:r>
              <a:rPr lang="en-US" sz="2100" spc="-17">
                <a:solidFill>
                  <a:srgbClr val="191B0E"/>
                </a:solidFill>
                <a:latin typeface="Zen Maru Gothic Bold"/>
              </a:rPr>
              <a:t>-pacing</a:t>
            </a:r>
          </a:p>
          <a:p>
            <a:pPr marL="413612" lvl="1" indent="-206806" algn="l">
              <a:lnSpc>
                <a:spcPts val="2233"/>
              </a:lnSpc>
            </a:pPr>
            <a:r>
              <a:rPr lang="en-US" sz="2199" spc="-17">
                <a:solidFill>
                  <a:srgbClr val="604329"/>
                </a:solidFill>
                <a:latin typeface="Zen Maru Gothic Bold"/>
              </a:rPr>
              <a:t>6. Thrombolytic Therapy</a:t>
            </a:r>
            <a:r>
              <a:rPr lang="en-US" sz="2199" spc="-17">
                <a:solidFill>
                  <a:srgbClr val="604329"/>
                </a:solidFill>
                <a:latin typeface="Zen Maru Gothic"/>
              </a:rPr>
              <a:t>:</a:t>
            </a:r>
            <a:r>
              <a:rPr lang="en-US" sz="2199" spc="-17">
                <a:solidFill>
                  <a:srgbClr val="FF0000"/>
                </a:solidFill>
                <a:latin typeface="Zen Maru Gothic"/>
              </a:rPr>
              <a:t> </a:t>
            </a:r>
            <a:r>
              <a:rPr lang="en-US" sz="2199" spc="-17">
                <a:solidFill>
                  <a:srgbClr val="191B0E"/>
                </a:solidFill>
                <a:latin typeface="Zen Maru Gothic"/>
              </a:rPr>
              <a:t>If the cause is likely an acute MI </a:t>
            </a:r>
          </a:p>
          <a:p>
            <a:pPr marL="394812" lvl="1" indent="-197406" algn="l">
              <a:lnSpc>
                <a:spcPts val="2131"/>
              </a:lnSpc>
            </a:pPr>
            <a:r>
              <a:rPr lang="en-US" sz="2100" spc="-17">
                <a:solidFill>
                  <a:srgbClr val="191B0E"/>
                </a:solidFill>
                <a:latin typeface="Zen Maru Gothic Italics"/>
              </a:rPr>
              <a:t>Aspirin and heparin should be given immediately.</a:t>
            </a:r>
          </a:p>
          <a:p>
            <a:pPr marL="413612" lvl="1" indent="-206806" algn="l">
              <a:lnSpc>
                <a:spcPts val="2233"/>
              </a:lnSpc>
            </a:pPr>
            <a:r>
              <a:rPr lang="en-US" sz="2199" spc="-17">
                <a:solidFill>
                  <a:srgbClr val="604329"/>
                </a:solidFill>
                <a:latin typeface="Zen Maru Gothic Bold"/>
              </a:rPr>
              <a:t>7. Hemodynamic Support:</a:t>
            </a:r>
            <a:r>
              <a:rPr lang="en-US" sz="2199" spc="-17">
                <a:solidFill>
                  <a:srgbClr val="FF0000"/>
                </a:solidFill>
                <a:latin typeface="Zen Maru Gothic"/>
              </a:rPr>
              <a:t> </a:t>
            </a:r>
          </a:p>
          <a:p>
            <a:pPr marL="394812" lvl="1" indent="-197406" algn="l">
              <a:lnSpc>
                <a:spcPts val="2131"/>
              </a:lnSpc>
            </a:pPr>
            <a:r>
              <a:rPr lang="en-US" sz="2100" spc="-17">
                <a:solidFill>
                  <a:srgbClr val="191B0E"/>
                </a:solidFill>
                <a:latin typeface="Zen Maru Gothic Italics"/>
              </a:rPr>
              <a:t>Maintenance of adequate blood pressure is essential to break the vicious circle of progressive hypotension and further myocardial ischemia. </a:t>
            </a:r>
          </a:p>
          <a:p>
            <a:pPr marL="394812" lvl="1" indent="-197406" algn="l">
              <a:lnSpc>
                <a:spcPts val="2131"/>
              </a:lnSpc>
            </a:pPr>
            <a:endParaRPr lang="en-US" sz="2100" spc="-17">
              <a:solidFill>
                <a:srgbClr val="191B0E"/>
              </a:solidFill>
              <a:latin typeface="Zen Maru Gothic Italics"/>
            </a:endParaRPr>
          </a:p>
          <a:p>
            <a:pPr marL="394812" lvl="1" indent="-197406" algn="l">
              <a:lnSpc>
                <a:spcPts val="2131"/>
              </a:lnSpc>
            </a:pPr>
            <a:endParaRPr lang="en-US" sz="2100" spc="-17">
              <a:solidFill>
                <a:srgbClr val="191B0E"/>
              </a:solidFill>
              <a:latin typeface="Zen Maru Gothic Italics"/>
            </a:endParaRPr>
          </a:p>
        </p:txBody>
      </p:sp>
      <p:sp>
        <p:nvSpPr>
          <p:cNvPr id="5" name="Freeform 5"/>
          <p:cNvSpPr/>
          <p:nvPr/>
        </p:nvSpPr>
        <p:spPr>
          <a:xfrm rot="-722222">
            <a:off x="4605579" y="5932429"/>
            <a:ext cx="7263214" cy="1875102"/>
          </a:xfrm>
          <a:custGeom>
            <a:avLst/>
            <a:gdLst/>
            <a:ahLst/>
            <a:cxnLst/>
            <a:rect l="l" t="t" r="r" b="b"/>
            <a:pathLst>
              <a:path w="7263214" h="1875102">
                <a:moveTo>
                  <a:pt x="0" y="0"/>
                </a:moveTo>
                <a:lnTo>
                  <a:pt x="7263214" y="0"/>
                </a:lnTo>
                <a:lnTo>
                  <a:pt x="7263214" y="1875102"/>
                </a:lnTo>
                <a:lnTo>
                  <a:pt x="0" y="18751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480904">
            <a:off x="7928278" y="-517936"/>
            <a:ext cx="3318775" cy="3525193"/>
          </a:xfrm>
          <a:custGeom>
            <a:avLst/>
            <a:gdLst/>
            <a:ahLst/>
            <a:cxnLst/>
            <a:rect l="l" t="t" r="r" b="b"/>
            <a:pathLst>
              <a:path w="3318775" h="3525193">
                <a:moveTo>
                  <a:pt x="0" y="0"/>
                </a:moveTo>
                <a:lnTo>
                  <a:pt x="3318775" y="0"/>
                </a:lnTo>
                <a:lnTo>
                  <a:pt x="3318775" y="3525193"/>
                </a:lnTo>
                <a:lnTo>
                  <a:pt x="0" y="35251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9968" y="401"/>
            <a:ext cx="243840" cy="7315200"/>
            <a:chOff x="0" y="0"/>
            <a:chExt cx="325120" cy="975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5120" cy="9753600"/>
            </a:xfrm>
            <a:custGeom>
              <a:avLst/>
              <a:gdLst/>
              <a:ahLst/>
              <a:cxnLst/>
              <a:rect l="l" t="t" r="r" b="b"/>
              <a:pathLst>
                <a:path w="325120" h="9753600">
                  <a:moveTo>
                    <a:pt x="0" y="0"/>
                  </a:moveTo>
                  <a:lnTo>
                    <a:pt x="325120" y="0"/>
                  </a:lnTo>
                  <a:lnTo>
                    <a:pt x="325120" y="9753600"/>
                  </a:lnTo>
                  <a:lnTo>
                    <a:pt x="0" y="9753600"/>
                  </a:lnTo>
                  <a:close/>
                </a:path>
              </a:pathLst>
            </a:custGeom>
            <a:solidFill>
              <a:srgbClr val="69451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62000" y="850266"/>
            <a:ext cx="8229600" cy="807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4182" lvl="1" indent="-247091" algn="l">
              <a:lnSpc>
                <a:spcPts val="4101"/>
              </a:lnSpc>
              <a:buFont typeface="Arial"/>
              <a:buChar char="•"/>
            </a:pPr>
            <a:r>
              <a:rPr lang="en-US" sz="3840" spc="-31">
                <a:solidFill>
                  <a:srgbClr val="FF0000"/>
                </a:solidFill>
                <a:latin typeface="Zen Maru Gothic Bold"/>
              </a:rPr>
              <a:t>Vasopressors</a:t>
            </a:r>
            <a:r>
              <a:rPr lang="en-US" sz="3840" spc="-31">
                <a:solidFill>
                  <a:srgbClr val="191B0E"/>
                </a:solidFill>
                <a:latin typeface="Zen Maru Gothic Bold"/>
              </a:rPr>
              <a:t> for hypotension which is unresponsive to fluids :</a:t>
            </a:r>
          </a:p>
          <a:p>
            <a:pPr marL="494182" lvl="1" indent="-247091" algn="l">
              <a:lnSpc>
                <a:spcPts val="4101"/>
              </a:lnSpc>
            </a:pPr>
            <a:endParaRPr lang="en-US" sz="3840" spc="-31">
              <a:solidFill>
                <a:srgbClr val="191B0E"/>
              </a:solidFill>
              <a:latin typeface="Zen Maru Gothic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68664" y="2270850"/>
            <a:ext cx="8229600" cy="2307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0284" lvl="1" indent="-150142" algn="l">
              <a:lnSpc>
                <a:spcPts val="2631"/>
              </a:lnSpc>
              <a:buFont typeface="Arial"/>
              <a:buChar char="•"/>
            </a:pPr>
            <a:r>
              <a:rPr lang="en-US" sz="2333" spc="-18">
                <a:solidFill>
                  <a:srgbClr val="604329"/>
                </a:solidFill>
                <a:latin typeface="Zen Maru Gothic Bold"/>
              </a:rPr>
              <a:t> Norepinephrine </a:t>
            </a:r>
            <a:r>
              <a:rPr lang="en-US" sz="2333" spc="-18">
                <a:solidFill>
                  <a:srgbClr val="191B0E"/>
                </a:solidFill>
                <a:latin typeface="Zen Maru Gothic"/>
              </a:rPr>
              <a:t>and </a:t>
            </a:r>
            <a:r>
              <a:rPr lang="en-US" sz="2333" spc="-18">
                <a:solidFill>
                  <a:srgbClr val="FF0000"/>
                </a:solidFill>
                <a:latin typeface="Zen Maru Gothic"/>
              </a:rPr>
              <a:t>dopamine</a:t>
            </a:r>
            <a:r>
              <a:rPr lang="en-US" sz="2333" spc="-18">
                <a:solidFill>
                  <a:srgbClr val="191B0E"/>
                </a:solidFill>
                <a:latin typeface="Zen Maru Gothic"/>
              </a:rPr>
              <a:t> are considered first-line drugs for hypotension in this situation . </a:t>
            </a:r>
          </a:p>
          <a:p>
            <a:pPr marL="391589" lvl="1" indent="-195794" algn="l">
              <a:lnSpc>
                <a:spcPts val="2406"/>
              </a:lnSpc>
              <a:buFont typeface="Arial"/>
              <a:buChar char="•"/>
            </a:pPr>
            <a:r>
              <a:rPr lang="en-US" sz="2133" spc="-17">
                <a:solidFill>
                  <a:srgbClr val="FF0000"/>
                </a:solidFill>
                <a:latin typeface="Zen Maru Gothic Bold"/>
              </a:rPr>
              <a:t>Dopamine</a:t>
            </a:r>
            <a:r>
              <a:rPr lang="en-US" sz="2133" spc="-17">
                <a:solidFill>
                  <a:srgbClr val="191B0E"/>
                </a:solidFill>
                <a:latin typeface="Zen Maru Gothic"/>
              </a:rPr>
              <a:t> acts as both an inotrope (particularly at 3 to 10 μg/kg/minute) and a vasopressor (10 to 20 μg/kg/minute). </a:t>
            </a:r>
          </a:p>
          <a:p>
            <a:pPr marL="446656" lvl="1" indent="-223328" algn="l">
              <a:lnSpc>
                <a:spcPts val="2744"/>
              </a:lnSpc>
              <a:buFont typeface="Arial"/>
              <a:buChar char="•"/>
            </a:pPr>
            <a:r>
              <a:rPr lang="en-US" sz="2433" spc="-19">
                <a:solidFill>
                  <a:srgbClr val="604329"/>
                </a:solidFill>
                <a:latin typeface="Zen Maru Gothic"/>
              </a:rPr>
              <a:t>Norepinephrine</a:t>
            </a:r>
            <a:r>
              <a:rPr lang="en-US" sz="2433" spc="-19">
                <a:solidFill>
                  <a:srgbClr val="191B0E"/>
                </a:solidFill>
                <a:latin typeface="Zen Maru Gothic"/>
              </a:rPr>
              <a:t> (0.02 to 1.0 μg/kg/minute) acts primarily as a vasoconstrictor, has a mild inotropic effect, and increases coronary flow</a:t>
            </a:r>
          </a:p>
        </p:txBody>
      </p:sp>
      <p:grpSp>
        <p:nvGrpSpPr>
          <p:cNvPr id="6" name="Group 6"/>
          <p:cNvGrpSpPr/>
          <p:nvPr/>
        </p:nvGrpSpPr>
        <p:grpSpPr>
          <a:xfrm rot="-157637">
            <a:off x="7715642" y="4233302"/>
            <a:ext cx="3165245" cy="4974844"/>
            <a:chOff x="0" y="0"/>
            <a:chExt cx="7913112" cy="12437109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7913116" cy="12437110"/>
            </a:xfrm>
            <a:custGeom>
              <a:avLst/>
              <a:gdLst/>
              <a:ahLst/>
              <a:cxnLst/>
              <a:rect l="l" t="t" r="r" b="b"/>
              <a:pathLst>
                <a:path w="7913116" h="12437110">
                  <a:moveTo>
                    <a:pt x="7913116" y="0"/>
                  </a:moveTo>
                  <a:lnTo>
                    <a:pt x="0" y="0"/>
                  </a:lnTo>
                  <a:lnTo>
                    <a:pt x="0" y="12437110"/>
                  </a:lnTo>
                  <a:lnTo>
                    <a:pt x="7913116" y="12437110"/>
                  </a:lnTo>
                  <a:lnTo>
                    <a:pt x="7913116" y="0"/>
                  </a:lnTo>
                  <a:close/>
                </a:path>
              </a:pathLst>
            </a:custGeom>
            <a:blipFill>
              <a:blip r:embed="rId2"/>
              <a:stretch>
                <a:fillRect l="-32" r="-32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9968" y="401"/>
            <a:ext cx="243840" cy="7315200"/>
            <a:chOff x="0" y="0"/>
            <a:chExt cx="325120" cy="975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5120" cy="9753600"/>
            </a:xfrm>
            <a:custGeom>
              <a:avLst/>
              <a:gdLst/>
              <a:ahLst/>
              <a:cxnLst/>
              <a:rect l="l" t="t" r="r" b="b"/>
              <a:pathLst>
                <a:path w="325120" h="9753600">
                  <a:moveTo>
                    <a:pt x="0" y="0"/>
                  </a:moveTo>
                  <a:lnTo>
                    <a:pt x="325120" y="0"/>
                  </a:lnTo>
                  <a:lnTo>
                    <a:pt x="325120" y="9753600"/>
                  </a:lnTo>
                  <a:lnTo>
                    <a:pt x="0" y="9753600"/>
                  </a:lnTo>
                  <a:close/>
                </a:path>
              </a:pathLst>
            </a:custGeom>
            <a:solidFill>
              <a:srgbClr val="69451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952722" y="432479"/>
            <a:ext cx="7848156" cy="1136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8472" lvl="1" indent="-154236" algn="l">
              <a:lnSpc>
                <a:spcPts val="2559"/>
              </a:lnSpc>
              <a:buFont typeface="Arial"/>
              <a:buChar char="•"/>
            </a:pPr>
            <a:r>
              <a:rPr lang="en-US" sz="2396" spc="-19">
                <a:solidFill>
                  <a:srgbClr val="191B0E"/>
                </a:solidFill>
                <a:latin typeface="Zen Maru Gothic Bold"/>
              </a:rPr>
              <a:t>If tissue perfusion remains </a:t>
            </a:r>
            <a:r>
              <a:rPr lang="en-US" sz="2396" spc="-19">
                <a:solidFill>
                  <a:srgbClr val="FF0000"/>
                </a:solidFill>
                <a:latin typeface="Zen Maru Gothic Bold"/>
              </a:rPr>
              <a:t>inadequate</a:t>
            </a:r>
            <a:r>
              <a:rPr lang="en-US" sz="2396" spc="-19">
                <a:solidFill>
                  <a:srgbClr val="191B0E"/>
                </a:solidFill>
                <a:latin typeface="Zen Maru Gothic Bold"/>
              </a:rPr>
              <a:t> despit norepinephrine and dopamine, </a:t>
            </a:r>
            <a:r>
              <a:rPr lang="en-US" sz="2396" u="sng" spc="-19">
                <a:solidFill>
                  <a:srgbClr val="191B0E"/>
                </a:solidFill>
                <a:latin typeface="Zen Maru Gothic Bold"/>
              </a:rPr>
              <a:t>inotropic therapy </a:t>
            </a:r>
            <a:r>
              <a:rPr lang="en-US" sz="2396" spc="-19">
                <a:solidFill>
                  <a:srgbClr val="191B0E"/>
                </a:solidFill>
                <a:latin typeface="Zen Maru Gothic Bold"/>
              </a:rPr>
              <a:t>should be initiated:  </a:t>
            </a:r>
          </a:p>
          <a:p>
            <a:pPr marL="308472" lvl="1" indent="-154236" algn="l">
              <a:lnSpc>
                <a:spcPts val="2559"/>
              </a:lnSpc>
            </a:pPr>
            <a:endParaRPr lang="en-US" sz="2396" spc="-19">
              <a:solidFill>
                <a:srgbClr val="191B0E"/>
              </a:solidFill>
              <a:latin typeface="Zen Maru Gothic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23586" y="1672288"/>
            <a:ext cx="5152635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03"/>
              </a:lnSpc>
            </a:pPr>
            <a:r>
              <a:rPr lang="en-US" sz="1973" spc="-16" dirty="0">
                <a:solidFill>
                  <a:srgbClr val="191B0E"/>
                </a:solidFill>
                <a:latin typeface="Zen Maru Gothic Bold"/>
              </a:rPr>
              <a:t>1.Dobutamine </a:t>
            </a:r>
            <a:r>
              <a:rPr lang="en-US" sz="1973" spc="-16" dirty="0">
                <a:solidFill>
                  <a:srgbClr val="191B0E"/>
                </a:solidFill>
                <a:latin typeface="Zen Maru Gothic"/>
              </a:rPr>
              <a:t>:(2.5 to 20 mg/kg/minute),</a:t>
            </a:r>
          </a:p>
          <a:p>
            <a:pPr marL="370998" lvl="1" indent="-185499" algn="l">
              <a:lnSpc>
                <a:spcPts val="2003"/>
              </a:lnSpc>
              <a:buFont typeface="Arial"/>
              <a:buChar char="•"/>
            </a:pPr>
            <a:r>
              <a:rPr lang="en-US" sz="1973" spc="-16" dirty="0">
                <a:solidFill>
                  <a:srgbClr val="191B0E"/>
                </a:solidFill>
                <a:latin typeface="Zen Maru Gothic"/>
              </a:rPr>
              <a:t> improve </a:t>
            </a:r>
            <a:r>
              <a:rPr lang="en-US" sz="1973" spc="-16" dirty="0">
                <a:solidFill>
                  <a:srgbClr val="FF0000"/>
                </a:solidFill>
                <a:latin typeface="Zen Maru Gothic"/>
              </a:rPr>
              <a:t>myocardial contractility </a:t>
            </a:r>
          </a:p>
          <a:p>
            <a:pPr marL="370998" lvl="1" indent="-185499" algn="l">
              <a:lnSpc>
                <a:spcPts val="2003"/>
              </a:lnSpc>
              <a:buFont typeface="Arial"/>
              <a:buChar char="•"/>
            </a:pPr>
            <a:r>
              <a:rPr lang="en-US" sz="1973" spc="-16" dirty="0">
                <a:solidFill>
                  <a:srgbClr val="191B0E"/>
                </a:solidFill>
                <a:latin typeface="Zen Maru Gothic"/>
              </a:rPr>
              <a:t>increase </a:t>
            </a:r>
            <a:r>
              <a:rPr lang="en-US" sz="1973" spc="-16" dirty="0">
                <a:solidFill>
                  <a:srgbClr val="FF0000"/>
                </a:solidFill>
                <a:latin typeface="Zen Maru Gothic"/>
              </a:rPr>
              <a:t>cardiac output</a:t>
            </a:r>
          </a:p>
          <a:p>
            <a:pPr marL="370998" lvl="1" indent="-185499" algn="l">
              <a:lnSpc>
                <a:spcPts val="2003"/>
              </a:lnSpc>
              <a:buFont typeface="Arial"/>
              <a:buChar char="•"/>
            </a:pPr>
            <a:r>
              <a:rPr lang="en-US" sz="1973" spc="-16" dirty="0">
                <a:solidFill>
                  <a:srgbClr val="191B0E"/>
                </a:solidFill>
                <a:latin typeface="Zen Maru Gothic"/>
              </a:rPr>
              <a:t>it is the initial agent of choice in patients with a </a:t>
            </a:r>
            <a:r>
              <a:rPr lang="en-US" sz="1973" spc="-16" dirty="0">
                <a:solidFill>
                  <a:srgbClr val="FF0000"/>
                </a:solidFill>
                <a:latin typeface="Zen Maru Gothic"/>
              </a:rPr>
              <a:t>low-output syndrome </a:t>
            </a:r>
            <a:r>
              <a:rPr lang="en-US" sz="1973" spc="-16" dirty="0">
                <a:solidFill>
                  <a:srgbClr val="191B0E"/>
                </a:solidFill>
                <a:latin typeface="Zen Maru Gothic"/>
              </a:rPr>
              <a:t>and systolic blood pressures greater than 90 mm Hg.</a:t>
            </a:r>
          </a:p>
          <a:p>
            <a:pPr marL="370998" lvl="1" indent="-185499" algn="l">
              <a:lnSpc>
                <a:spcPts val="2003"/>
              </a:lnSpc>
            </a:pPr>
            <a:endParaRPr lang="en-US" sz="1973" spc="-16" dirty="0">
              <a:solidFill>
                <a:srgbClr val="191B0E"/>
              </a:solidFill>
              <a:latin typeface="Zen Maru Gothic"/>
            </a:endParaRPr>
          </a:p>
          <a:p>
            <a:pPr marL="370998" lvl="1" indent="-185499" algn="l">
              <a:lnSpc>
                <a:spcPts val="2003"/>
              </a:lnSpc>
              <a:buFont typeface="Arial"/>
              <a:buChar char="•"/>
            </a:pPr>
            <a:r>
              <a:rPr lang="en-US" sz="1973" spc="-16" dirty="0">
                <a:solidFill>
                  <a:srgbClr val="191B0E"/>
                </a:solidFill>
                <a:latin typeface="Zen Maru Gothic Bold"/>
              </a:rPr>
              <a:t>Side effect </a:t>
            </a:r>
            <a:r>
              <a:rPr lang="en-US" sz="1973" spc="-16" dirty="0">
                <a:solidFill>
                  <a:srgbClr val="191B0E"/>
                </a:solidFill>
                <a:latin typeface="Zen Maru Gothic"/>
              </a:rPr>
              <a:t>:may exacerbate hypotension in some patients owing to its </a:t>
            </a:r>
            <a:r>
              <a:rPr lang="en-US" sz="1973" spc="-16" dirty="0" err="1">
                <a:solidFill>
                  <a:srgbClr val="191B0E"/>
                </a:solidFill>
                <a:latin typeface="Zen Maru Gothic"/>
              </a:rPr>
              <a:t>vasodilatory</a:t>
            </a:r>
            <a:r>
              <a:rPr lang="en-US" sz="1973" spc="-16" dirty="0">
                <a:solidFill>
                  <a:srgbClr val="191B0E"/>
                </a:solidFill>
                <a:latin typeface="Zen Maru Gothic"/>
              </a:rPr>
              <a:t> effects, and it can precipitate </a:t>
            </a:r>
            <a:r>
              <a:rPr lang="en-US" sz="1973" spc="-16" dirty="0" err="1">
                <a:solidFill>
                  <a:srgbClr val="191B0E"/>
                </a:solidFill>
                <a:latin typeface="Zen Maru Gothic"/>
              </a:rPr>
              <a:t>tachyarrhythmias</a:t>
            </a:r>
            <a:r>
              <a:rPr lang="en-US" sz="1973" spc="-16" dirty="0">
                <a:solidFill>
                  <a:srgbClr val="191B0E"/>
                </a:solidFill>
                <a:latin typeface="Zen Maru Gothic"/>
              </a:rPr>
              <a:t>.</a:t>
            </a:r>
          </a:p>
          <a:p>
            <a:pPr marL="370998" lvl="1" indent="-185499" algn="l">
              <a:lnSpc>
                <a:spcPts val="2003"/>
              </a:lnSpc>
            </a:pPr>
            <a:endParaRPr lang="en-US" sz="1973" spc="-16" dirty="0">
              <a:solidFill>
                <a:srgbClr val="191B0E"/>
              </a:solidFill>
              <a:latin typeface="Zen Maru Gothic"/>
            </a:endParaRPr>
          </a:p>
        </p:txBody>
      </p:sp>
      <p:sp>
        <p:nvSpPr>
          <p:cNvPr id="6" name="Freeform 6"/>
          <p:cNvSpPr/>
          <p:nvPr/>
        </p:nvSpPr>
        <p:spPr>
          <a:xfrm rot="1866324" flipH="1">
            <a:off x="-853098" y="3063773"/>
            <a:ext cx="2969971" cy="5852160"/>
          </a:xfrm>
          <a:custGeom>
            <a:avLst/>
            <a:gdLst/>
            <a:ahLst/>
            <a:cxnLst/>
            <a:rect l="l" t="t" r="r" b="b"/>
            <a:pathLst>
              <a:path w="2969971" h="5852160">
                <a:moveTo>
                  <a:pt x="2969971" y="0"/>
                </a:moveTo>
                <a:lnTo>
                  <a:pt x="0" y="0"/>
                </a:lnTo>
                <a:lnTo>
                  <a:pt x="0" y="5852160"/>
                </a:lnTo>
                <a:lnTo>
                  <a:pt x="2969971" y="5852160"/>
                </a:lnTo>
                <a:lnTo>
                  <a:pt x="2969971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/>
            </a:stretch>
          </a:blipFill>
        </p:spPr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B1119AF3-C3DF-0DD1-851E-FE289B51C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9" y="5069726"/>
            <a:ext cx="3389935" cy="2297401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6A938F58-2298-B95C-7539-49ED5E15A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23" y="4953522"/>
            <a:ext cx="3563815" cy="2361677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0B1596DD-0FB5-27AA-2627-98FF34835B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49" y="1427867"/>
            <a:ext cx="2911151" cy="566905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9968" y="401"/>
            <a:ext cx="243840" cy="7315200"/>
            <a:chOff x="0" y="0"/>
            <a:chExt cx="325120" cy="975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5120" cy="9753600"/>
            </a:xfrm>
            <a:custGeom>
              <a:avLst/>
              <a:gdLst/>
              <a:ahLst/>
              <a:cxnLst/>
              <a:rect l="l" t="t" r="r" b="b"/>
              <a:pathLst>
                <a:path w="325120" h="9753600">
                  <a:moveTo>
                    <a:pt x="0" y="0"/>
                  </a:moveTo>
                  <a:lnTo>
                    <a:pt x="325120" y="0"/>
                  </a:lnTo>
                  <a:lnTo>
                    <a:pt x="325120" y="9753600"/>
                  </a:lnTo>
                  <a:lnTo>
                    <a:pt x="0" y="9753600"/>
                  </a:lnTo>
                  <a:close/>
                </a:path>
              </a:pathLst>
            </a:custGeom>
            <a:solidFill>
              <a:srgbClr val="69451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53808" y="736641"/>
            <a:ext cx="8389248" cy="326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8"/>
              </a:lnSpc>
            </a:pPr>
            <a:r>
              <a:rPr lang="en-US" sz="3713" spc="-30">
                <a:solidFill>
                  <a:srgbClr val="191B0E"/>
                </a:solidFill>
                <a:latin typeface="Zen Maru Gothic Bold"/>
              </a:rPr>
              <a:t>2.</a:t>
            </a:r>
            <a:r>
              <a:rPr lang="en-US" sz="3713" spc="-30">
                <a:solidFill>
                  <a:srgbClr val="191B0E"/>
                </a:solidFill>
                <a:latin typeface="Zen Maru Gothic"/>
              </a:rPr>
              <a:t> </a:t>
            </a:r>
            <a:r>
              <a:rPr lang="en-US" sz="3713" spc="-30">
                <a:solidFill>
                  <a:srgbClr val="191B0E"/>
                </a:solidFill>
                <a:latin typeface="Zen Maru Gothic Bold"/>
              </a:rPr>
              <a:t>Milrinone : </a:t>
            </a:r>
            <a:r>
              <a:rPr lang="en-US" sz="3713" spc="-30">
                <a:solidFill>
                  <a:srgbClr val="191B0E"/>
                </a:solidFill>
                <a:latin typeface="Zen Maru Gothic"/>
              </a:rPr>
              <a:t>(0.125 to 0.75 μg/kg/minute)</a:t>
            </a:r>
          </a:p>
          <a:p>
            <a:pPr marL="313153" lvl="1" indent="-156577" algn="l">
              <a:lnSpc>
                <a:spcPts val="2744"/>
              </a:lnSpc>
              <a:buFont typeface="Arial"/>
              <a:buChar char="•"/>
            </a:pPr>
            <a:r>
              <a:rPr lang="en-US" sz="2433" spc="-19">
                <a:solidFill>
                  <a:srgbClr val="191B0E"/>
                </a:solidFill>
                <a:latin typeface="Zen Maru Gothic"/>
              </a:rPr>
              <a:t>phosphodiesterase inhibitor,</a:t>
            </a:r>
          </a:p>
          <a:p>
            <a:pPr marL="313153" lvl="1" indent="-156577" algn="l">
              <a:lnSpc>
                <a:spcPts val="2744"/>
              </a:lnSpc>
              <a:buFont typeface="Arial"/>
              <a:buChar char="•"/>
            </a:pPr>
            <a:r>
              <a:rPr lang="en-US" sz="2433" spc="-19">
                <a:solidFill>
                  <a:srgbClr val="191B0E"/>
                </a:solidFill>
                <a:latin typeface="Zen Maru Gothic"/>
              </a:rPr>
              <a:t> </a:t>
            </a:r>
            <a:r>
              <a:rPr lang="en-US" sz="2433" spc="-19">
                <a:solidFill>
                  <a:srgbClr val="FF0000"/>
                </a:solidFill>
                <a:latin typeface="Zen Maru Gothic"/>
              </a:rPr>
              <a:t>has fewer chronotropic and arrhythmogenic effects </a:t>
            </a:r>
            <a:r>
              <a:rPr lang="en-US" sz="2433" spc="-19">
                <a:solidFill>
                  <a:srgbClr val="191B0E"/>
                </a:solidFill>
                <a:latin typeface="Zen Maru Gothic"/>
              </a:rPr>
              <a:t>than catecholamines</a:t>
            </a:r>
          </a:p>
          <a:p>
            <a:pPr marL="313153" lvl="1" indent="-156577" algn="l">
              <a:lnSpc>
                <a:spcPts val="2744"/>
              </a:lnSpc>
              <a:buFont typeface="Arial"/>
              <a:buChar char="•"/>
            </a:pPr>
            <a:r>
              <a:rPr lang="en-US" sz="2433" spc="-19">
                <a:solidFill>
                  <a:srgbClr val="191B0E"/>
                </a:solidFill>
                <a:latin typeface="Zen Maru Gothic"/>
              </a:rPr>
              <a:t>Has a </a:t>
            </a:r>
            <a:r>
              <a:rPr lang="en-US" sz="2433" spc="-19">
                <a:solidFill>
                  <a:srgbClr val="FF0000"/>
                </a:solidFill>
                <a:latin typeface="Zen Maru Gothic"/>
              </a:rPr>
              <a:t>long half-life </a:t>
            </a:r>
            <a:r>
              <a:rPr lang="en-US" sz="2433" spc="-19">
                <a:solidFill>
                  <a:srgbClr val="191B0E"/>
                </a:solidFill>
                <a:latin typeface="Zen Maru Gothic"/>
              </a:rPr>
              <a:t>and can cause hypotension; in patients whose clinical status is tenuous .</a:t>
            </a:r>
          </a:p>
          <a:p>
            <a:pPr marL="313153" lvl="1" indent="-156577" algn="l">
              <a:lnSpc>
                <a:spcPts val="2744"/>
              </a:lnSpc>
              <a:buFont typeface="Arial"/>
              <a:buChar char="•"/>
            </a:pPr>
            <a:r>
              <a:rPr lang="en-US" sz="2433" spc="-19">
                <a:solidFill>
                  <a:srgbClr val="191B0E"/>
                </a:solidFill>
                <a:latin typeface="Zen Maru Gothic"/>
              </a:rPr>
              <a:t> it is usually reserved for situations in which other agents have proved ineffective.</a:t>
            </a:r>
          </a:p>
          <a:p>
            <a:pPr marL="313153" lvl="1" indent="-156577" algn="l">
              <a:lnSpc>
                <a:spcPts val="2744"/>
              </a:lnSpc>
            </a:pPr>
            <a:endParaRPr lang="en-US" sz="2433" spc="-19">
              <a:solidFill>
                <a:srgbClr val="191B0E"/>
              </a:solidFill>
              <a:latin typeface="Zen Maru Gothic"/>
            </a:endParaRPr>
          </a:p>
        </p:txBody>
      </p:sp>
      <p:sp>
        <p:nvSpPr>
          <p:cNvPr id="5" name="Freeform 5"/>
          <p:cNvSpPr/>
          <p:nvPr/>
        </p:nvSpPr>
        <p:spPr>
          <a:xfrm rot="1025603">
            <a:off x="-317975" y="4778416"/>
            <a:ext cx="2143566" cy="3272620"/>
          </a:xfrm>
          <a:custGeom>
            <a:avLst/>
            <a:gdLst/>
            <a:ahLst/>
            <a:cxnLst/>
            <a:rect l="l" t="t" r="r" b="b"/>
            <a:pathLst>
              <a:path w="2143566" h="3272620">
                <a:moveTo>
                  <a:pt x="0" y="0"/>
                </a:moveTo>
                <a:lnTo>
                  <a:pt x="2143566" y="0"/>
                </a:lnTo>
                <a:lnTo>
                  <a:pt x="2143566" y="3272620"/>
                </a:lnTo>
                <a:lnTo>
                  <a:pt x="0" y="3272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9968" y="401"/>
            <a:ext cx="243840" cy="7315200"/>
            <a:chOff x="0" y="0"/>
            <a:chExt cx="325120" cy="975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5120" cy="9753600"/>
            </a:xfrm>
            <a:custGeom>
              <a:avLst/>
              <a:gdLst/>
              <a:ahLst/>
              <a:cxnLst/>
              <a:rect l="l" t="t" r="r" b="b"/>
              <a:pathLst>
                <a:path w="325120" h="9753600">
                  <a:moveTo>
                    <a:pt x="0" y="0"/>
                  </a:moveTo>
                  <a:lnTo>
                    <a:pt x="325120" y="0"/>
                  </a:lnTo>
                  <a:lnTo>
                    <a:pt x="325120" y="9753600"/>
                  </a:lnTo>
                  <a:lnTo>
                    <a:pt x="0" y="9753600"/>
                  </a:lnTo>
                  <a:close/>
                </a:path>
              </a:pathLst>
            </a:custGeom>
            <a:solidFill>
              <a:srgbClr val="69451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961269" y="1107037"/>
            <a:ext cx="8060811" cy="2807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5"/>
              </a:lnSpc>
            </a:pPr>
            <a:r>
              <a:rPr lang="en-US" sz="2833" spc="-23">
                <a:solidFill>
                  <a:srgbClr val="191B0E"/>
                </a:solidFill>
                <a:latin typeface="Zen Maru Gothic Bold"/>
              </a:rPr>
              <a:t>3.Levosimendan :</a:t>
            </a:r>
            <a:r>
              <a:rPr lang="en-US" sz="2833" spc="-23">
                <a:solidFill>
                  <a:srgbClr val="191B0E"/>
                </a:solidFill>
                <a:latin typeface="Zen Maru Gothic"/>
              </a:rPr>
              <a:t> (0.05 to 0.2 μg/kg/minute) </a:t>
            </a:r>
          </a:p>
          <a:p>
            <a:pPr marL="364629" lvl="1" indent="-182315" algn="l">
              <a:lnSpc>
                <a:spcPts val="3195"/>
              </a:lnSpc>
              <a:buFont typeface="Arial"/>
              <a:buChar char="•"/>
            </a:pPr>
            <a:r>
              <a:rPr lang="en-US" sz="2833" spc="-23">
                <a:solidFill>
                  <a:srgbClr val="191B0E"/>
                </a:solidFill>
                <a:latin typeface="Zen Maru Gothic"/>
              </a:rPr>
              <a:t> calcium sensitizer that has </a:t>
            </a:r>
            <a:r>
              <a:rPr lang="en-US" sz="2833" spc="-23">
                <a:solidFill>
                  <a:srgbClr val="FF0000"/>
                </a:solidFill>
                <a:latin typeface="Zen Maru Gothic"/>
              </a:rPr>
              <a:t>BOTH  inotropic and vasodilatory</a:t>
            </a:r>
            <a:r>
              <a:rPr lang="en-US" sz="2833" spc="-23">
                <a:solidFill>
                  <a:srgbClr val="191B0E"/>
                </a:solidFill>
                <a:latin typeface="Zen Maru Gothic"/>
              </a:rPr>
              <a:t> properties and does </a:t>
            </a:r>
            <a:r>
              <a:rPr lang="en-US" sz="2833" u="sng" spc="-23">
                <a:solidFill>
                  <a:srgbClr val="191B0E"/>
                </a:solidFill>
                <a:latin typeface="Zen Maru Gothic"/>
              </a:rPr>
              <a:t>not</a:t>
            </a:r>
            <a:r>
              <a:rPr lang="en-US" sz="2833" spc="-23">
                <a:solidFill>
                  <a:srgbClr val="191B0E"/>
                </a:solidFill>
                <a:latin typeface="Zen Maru Gothic"/>
              </a:rPr>
              <a:t> increase myocardial oxygen consumption. </a:t>
            </a:r>
          </a:p>
          <a:p>
            <a:pPr marL="364629" lvl="1" indent="-182315" algn="l">
              <a:lnSpc>
                <a:spcPts val="3195"/>
              </a:lnSpc>
              <a:buFont typeface="Arial"/>
              <a:buChar char="•"/>
            </a:pPr>
            <a:r>
              <a:rPr lang="en-US" sz="2833" spc="-23">
                <a:solidFill>
                  <a:srgbClr val="191B0E"/>
                </a:solidFill>
                <a:latin typeface="Zen Maru Gothic"/>
              </a:rPr>
              <a:t>More effective than dobutamine in treating low-output heart failure.</a:t>
            </a:r>
          </a:p>
          <a:p>
            <a:pPr marL="364629" lvl="1" indent="-182315" algn="l">
              <a:lnSpc>
                <a:spcPts val="3195"/>
              </a:lnSpc>
            </a:pPr>
            <a:endParaRPr lang="en-US" sz="2833" spc="-23">
              <a:solidFill>
                <a:srgbClr val="191B0E"/>
              </a:solidFill>
              <a:latin typeface="Zen Maru Gothic"/>
            </a:endParaRPr>
          </a:p>
        </p:txBody>
      </p:sp>
      <p:sp>
        <p:nvSpPr>
          <p:cNvPr id="5" name="Freeform 5"/>
          <p:cNvSpPr/>
          <p:nvPr/>
        </p:nvSpPr>
        <p:spPr>
          <a:xfrm rot="2229313">
            <a:off x="-332509" y="4558673"/>
            <a:ext cx="3318775" cy="3525193"/>
          </a:xfrm>
          <a:custGeom>
            <a:avLst/>
            <a:gdLst/>
            <a:ahLst/>
            <a:cxnLst/>
            <a:rect l="l" t="t" r="r" b="b"/>
            <a:pathLst>
              <a:path w="3318775" h="3525193">
                <a:moveTo>
                  <a:pt x="0" y="0"/>
                </a:moveTo>
                <a:lnTo>
                  <a:pt x="3318775" y="0"/>
                </a:lnTo>
                <a:lnTo>
                  <a:pt x="3318775" y="3525193"/>
                </a:lnTo>
                <a:lnTo>
                  <a:pt x="0" y="3525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9968" y="401"/>
            <a:ext cx="243840" cy="7315200"/>
            <a:chOff x="0" y="0"/>
            <a:chExt cx="325120" cy="975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5120" cy="9753600"/>
            </a:xfrm>
            <a:custGeom>
              <a:avLst/>
              <a:gdLst/>
              <a:ahLst/>
              <a:cxnLst/>
              <a:rect l="l" t="t" r="r" b="b"/>
              <a:pathLst>
                <a:path w="325120" h="9753600">
                  <a:moveTo>
                    <a:pt x="0" y="0"/>
                  </a:moveTo>
                  <a:lnTo>
                    <a:pt x="325120" y="0"/>
                  </a:lnTo>
                  <a:lnTo>
                    <a:pt x="325120" y="9753600"/>
                  </a:lnTo>
                  <a:lnTo>
                    <a:pt x="0" y="9753600"/>
                  </a:lnTo>
                  <a:close/>
                </a:path>
              </a:pathLst>
            </a:custGeom>
            <a:solidFill>
              <a:srgbClr val="69451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554480" y="834390"/>
            <a:ext cx="10058400" cy="143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001" lvl="1" indent="-302000" algn="l">
              <a:lnSpc>
                <a:spcPts val="5012"/>
              </a:lnSpc>
              <a:buFont typeface="Arial"/>
              <a:buChar char="•"/>
            </a:pPr>
            <a:r>
              <a:rPr lang="en-US" sz="4693" spc="-38">
                <a:solidFill>
                  <a:srgbClr val="604329"/>
                </a:solidFill>
                <a:latin typeface="Zen Maru Gothic Bold"/>
              </a:rPr>
              <a:t>Intra-aortic Balloon Pump 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77916" y="1993621"/>
            <a:ext cx="8010803" cy="1896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7415" lvl="1" indent="-143708" algn="l">
              <a:lnSpc>
                <a:spcPts val="2519"/>
              </a:lnSpc>
              <a:buFont typeface="Arial"/>
              <a:buChar char="•"/>
            </a:pPr>
            <a:r>
              <a:rPr lang="en-US" sz="2233" spc="-18">
                <a:solidFill>
                  <a:srgbClr val="191B0E"/>
                </a:solidFill>
                <a:latin typeface="Zen Maru Gothic"/>
              </a:rPr>
              <a:t>A device that gives mechanical support to the failing heart .</a:t>
            </a:r>
          </a:p>
          <a:p>
            <a:pPr marL="287415" lvl="1" indent="-143708" algn="l">
              <a:lnSpc>
                <a:spcPts val="2519"/>
              </a:lnSpc>
              <a:buFont typeface="Arial"/>
              <a:buChar char="•"/>
            </a:pPr>
            <a:r>
              <a:rPr lang="en-US" sz="2233" spc="-18">
                <a:solidFill>
                  <a:srgbClr val="191B0E"/>
                </a:solidFill>
                <a:latin typeface="Zen Maru Gothic"/>
              </a:rPr>
              <a:t>Often used for hemodynamic support (not definitive therpy)</a:t>
            </a:r>
          </a:p>
          <a:p>
            <a:pPr marL="287415" lvl="1" indent="-143708" algn="l">
              <a:lnSpc>
                <a:spcPts val="2519"/>
              </a:lnSpc>
              <a:buFont typeface="Arial"/>
              <a:buChar char="•"/>
            </a:pPr>
            <a:r>
              <a:rPr lang="en-US" sz="2233" spc="-18">
                <a:solidFill>
                  <a:srgbClr val="191B0E"/>
                </a:solidFill>
                <a:latin typeface="Zen Maru Gothic"/>
              </a:rPr>
              <a:t>Effects include : </a:t>
            </a:r>
          </a:p>
          <a:p>
            <a:pPr marL="287415" lvl="1" indent="-143708" algn="l">
              <a:lnSpc>
                <a:spcPts val="2519"/>
              </a:lnSpc>
              <a:buFont typeface="Arial"/>
              <a:buChar char="•"/>
            </a:pPr>
            <a:r>
              <a:rPr lang="en-US" sz="2233" spc="-18">
                <a:solidFill>
                  <a:srgbClr val="191B0E"/>
                </a:solidFill>
                <a:latin typeface="Zen Maru Gothic"/>
              </a:rPr>
              <a:t>Decreased afterload</a:t>
            </a:r>
          </a:p>
          <a:p>
            <a:pPr marL="287415" lvl="1" indent="-143708" algn="l">
              <a:lnSpc>
                <a:spcPts val="2519"/>
              </a:lnSpc>
              <a:buFont typeface="Arial"/>
              <a:buChar char="•"/>
            </a:pPr>
            <a:r>
              <a:rPr lang="en-US" sz="2233" spc="-18">
                <a:solidFill>
                  <a:srgbClr val="191B0E"/>
                </a:solidFill>
                <a:latin typeface="Zen Maru Gothic"/>
              </a:rPr>
              <a:t>Increased cardiac output</a:t>
            </a:r>
          </a:p>
          <a:p>
            <a:pPr marL="287415" lvl="1" indent="-143708" algn="l">
              <a:lnSpc>
                <a:spcPts val="2519"/>
              </a:lnSpc>
              <a:buFont typeface="Arial"/>
              <a:buChar char="•"/>
            </a:pPr>
            <a:r>
              <a:rPr lang="en-US" sz="2233" spc="-18">
                <a:solidFill>
                  <a:srgbClr val="191B0E"/>
                </a:solidFill>
                <a:latin typeface="Zen Maru Gothic"/>
              </a:rPr>
              <a:t>Decreased myocardial oxygen demand</a:t>
            </a:r>
          </a:p>
        </p:txBody>
      </p:sp>
      <p:sp>
        <p:nvSpPr>
          <p:cNvPr id="6" name="Freeform 6"/>
          <p:cNvSpPr/>
          <p:nvPr/>
        </p:nvSpPr>
        <p:spPr>
          <a:xfrm rot="2376686" flipV="1">
            <a:off x="69494" y="-1755597"/>
            <a:ext cx="2969971" cy="5852160"/>
          </a:xfrm>
          <a:custGeom>
            <a:avLst/>
            <a:gdLst/>
            <a:ahLst/>
            <a:cxnLst/>
            <a:rect l="l" t="t" r="r" b="b"/>
            <a:pathLst>
              <a:path w="2969971" h="5852160">
                <a:moveTo>
                  <a:pt x="0" y="5852160"/>
                </a:moveTo>
                <a:lnTo>
                  <a:pt x="2969972" y="5852160"/>
                </a:lnTo>
                <a:lnTo>
                  <a:pt x="2969972" y="0"/>
                </a:lnTo>
                <a:lnTo>
                  <a:pt x="0" y="0"/>
                </a:lnTo>
                <a:lnTo>
                  <a:pt x="0" y="585216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1558" y="88054"/>
            <a:ext cx="243840" cy="7315200"/>
            <a:chOff x="0" y="0"/>
            <a:chExt cx="325120" cy="975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5120" cy="9753600"/>
            </a:xfrm>
            <a:custGeom>
              <a:avLst/>
              <a:gdLst/>
              <a:ahLst/>
              <a:cxnLst/>
              <a:rect l="l" t="t" r="r" b="b"/>
              <a:pathLst>
                <a:path w="325120" h="9753600">
                  <a:moveTo>
                    <a:pt x="0" y="0"/>
                  </a:moveTo>
                  <a:lnTo>
                    <a:pt x="325120" y="0"/>
                  </a:lnTo>
                  <a:lnTo>
                    <a:pt x="325120" y="9753600"/>
                  </a:lnTo>
                  <a:lnTo>
                    <a:pt x="0" y="9753600"/>
                  </a:lnTo>
                  <a:close/>
                </a:path>
              </a:pathLst>
            </a:custGeom>
            <a:solidFill>
              <a:srgbClr val="69451E"/>
            </a:solidFill>
          </p:spPr>
        </p:sp>
      </p:grpSp>
      <p:sp>
        <p:nvSpPr>
          <p:cNvPr id="4" name="Freeform 4" descr="C:\Users\Noor\Desktop\2791-0550x0475.jpg"/>
          <p:cNvSpPr/>
          <p:nvPr/>
        </p:nvSpPr>
        <p:spPr>
          <a:xfrm>
            <a:off x="6158230" y="88054"/>
            <a:ext cx="3595370" cy="7074747"/>
          </a:xfrm>
          <a:custGeom>
            <a:avLst/>
            <a:gdLst/>
            <a:ahLst/>
            <a:cxnLst/>
            <a:rect l="l" t="t" r="r" b="b"/>
            <a:pathLst>
              <a:path w="3595370" h="7074747">
                <a:moveTo>
                  <a:pt x="0" y="0"/>
                </a:moveTo>
                <a:lnTo>
                  <a:pt x="3595370" y="0"/>
                </a:lnTo>
                <a:lnTo>
                  <a:pt x="3595370" y="7074747"/>
                </a:lnTo>
                <a:lnTo>
                  <a:pt x="0" y="70747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6994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1520" y="779145"/>
            <a:ext cx="5016336" cy="5159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9185" lvl="1" indent="-174593" algn="l">
              <a:lnSpc>
                <a:spcPts val="2754"/>
              </a:lnSpc>
              <a:buFont typeface="Arial"/>
              <a:buChar char="•"/>
            </a:pPr>
            <a:r>
              <a:rPr lang="en-US" sz="2713" spc="-22">
                <a:solidFill>
                  <a:srgbClr val="191B0E"/>
                </a:solidFill>
                <a:latin typeface="Zen Maru Gothic"/>
              </a:rPr>
              <a:t>A balloon catheter is positioned in the descending thoracic aorta just distal to the subclavian artery .</a:t>
            </a:r>
          </a:p>
          <a:p>
            <a:pPr marL="349185" lvl="1" indent="-174593" algn="l">
              <a:lnSpc>
                <a:spcPts val="2754"/>
              </a:lnSpc>
              <a:buFont typeface="Arial"/>
              <a:buChar char="•"/>
            </a:pPr>
            <a:r>
              <a:rPr lang="en-US" sz="2713" spc="-22">
                <a:solidFill>
                  <a:srgbClr val="191B0E"/>
                </a:solidFill>
                <a:latin typeface="Zen Maru Gothic"/>
              </a:rPr>
              <a:t>It facilitates ventricular emptying by deflating just before the onset of systole (reducing afterload) and increases coronary perfusion by inflating at the onset of diastole (increasing diastolic pressure).</a:t>
            </a:r>
          </a:p>
          <a:p>
            <a:pPr marL="349185" lvl="1" indent="-174593" algn="l">
              <a:lnSpc>
                <a:spcPts val="2754"/>
              </a:lnSpc>
              <a:buFont typeface="Arial"/>
              <a:buChar char="•"/>
            </a:pPr>
            <a:r>
              <a:rPr lang="en-US" sz="2713" spc="-22">
                <a:solidFill>
                  <a:srgbClr val="191B0E"/>
                </a:solidFill>
                <a:latin typeface="Zen Maru Gothic"/>
              </a:rPr>
              <a:t>The net effect is enhanced myocardial oxygenation and increased cardiac output. </a:t>
            </a:r>
          </a:p>
        </p:txBody>
      </p:sp>
      <p:sp>
        <p:nvSpPr>
          <p:cNvPr id="6" name="Freeform 6"/>
          <p:cNvSpPr/>
          <p:nvPr/>
        </p:nvSpPr>
        <p:spPr>
          <a:xfrm rot="-8480904">
            <a:off x="-620937" y="-1511956"/>
            <a:ext cx="3318775" cy="3525193"/>
          </a:xfrm>
          <a:custGeom>
            <a:avLst/>
            <a:gdLst/>
            <a:ahLst/>
            <a:cxnLst/>
            <a:rect l="l" t="t" r="r" b="b"/>
            <a:pathLst>
              <a:path w="3318775" h="3525193">
                <a:moveTo>
                  <a:pt x="0" y="0"/>
                </a:moveTo>
                <a:lnTo>
                  <a:pt x="3318774" y="0"/>
                </a:lnTo>
                <a:lnTo>
                  <a:pt x="3318774" y="3525193"/>
                </a:lnTo>
                <a:lnTo>
                  <a:pt x="0" y="35251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9968" y="401"/>
            <a:ext cx="243840" cy="7315200"/>
            <a:chOff x="0" y="0"/>
            <a:chExt cx="325120" cy="975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5120" cy="9753600"/>
            </a:xfrm>
            <a:custGeom>
              <a:avLst/>
              <a:gdLst/>
              <a:ahLst/>
              <a:cxnLst/>
              <a:rect l="l" t="t" r="r" b="b"/>
              <a:pathLst>
                <a:path w="325120" h="9753600">
                  <a:moveTo>
                    <a:pt x="0" y="0"/>
                  </a:moveTo>
                  <a:lnTo>
                    <a:pt x="325120" y="0"/>
                  </a:lnTo>
                  <a:lnTo>
                    <a:pt x="325120" y="9753600"/>
                  </a:lnTo>
                  <a:lnTo>
                    <a:pt x="0" y="9753600"/>
                  </a:lnTo>
                  <a:close/>
                </a:path>
              </a:pathLst>
            </a:custGeom>
            <a:solidFill>
              <a:srgbClr val="69451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529004" y="414833"/>
            <a:ext cx="10058400" cy="143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001" lvl="1" indent="-302000" algn="l">
              <a:lnSpc>
                <a:spcPts val="5012"/>
              </a:lnSpc>
              <a:buFont typeface="Arial"/>
              <a:buChar char="•"/>
            </a:pPr>
            <a:r>
              <a:rPr lang="en-US" sz="4693" spc="-38">
                <a:solidFill>
                  <a:srgbClr val="604329"/>
                </a:solidFill>
                <a:latin typeface="Zen Maru Gothic Bold"/>
              </a:rPr>
              <a:t>Reperfusion:</a:t>
            </a:r>
            <a:r>
              <a:rPr lang="en-US" sz="4693" spc="-38">
                <a:solidFill>
                  <a:srgbClr val="604329"/>
                </a:solidFill>
                <a:latin typeface="Zen Maru Gothic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52050" y="1906666"/>
            <a:ext cx="8170030" cy="2867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6"/>
              </a:lnSpc>
            </a:pPr>
            <a:r>
              <a:rPr lang="en-US" sz="2133" spc="-17">
                <a:solidFill>
                  <a:srgbClr val="FF0000"/>
                </a:solidFill>
                <a:latin typeface="Zen Maru Gothic Bold"/>
              </a:rPr>
              <a:t>1. PCI </a:t>
            </a:r>
            <a:r>
              <a:rPr lang="en-US" sz="2133" spc="-17">
                <a:solidFill>
                  <a:srgbClr val="191B0E"/>
                </a:solidFill>
                <a:latin typeface="Zen Maru Gothic"/>
              </a:rPr>
              <a:t>“coronary angioplasty”</a:t>
            </a:r>
          </a:p>
          <a:p>
            <a:pPr marL="840255" lvl="2" indent="-280085" algn="l">
              <a:lnSpc>
                <a:spcPts val="2406"/>
              </a:lnSpc>
              <a:buFont typeface="Arial"/>
              <a:buChar char="⚬"/>
            </a:pPr>
            <a:r>
              <a:rPr lang="en-US" sz="2133" spc="-17">
                <a:solidFill>
                  <a:srgbClr val="191B0E"/>
                </a:solidFill>
                <a:latin typeface="Zen Maru Gothic Italics"/>
              </a:rPr>
              <a:t>Benefit highest when performed early (within 90 minutes of hospital arrival)</a:t>
            </a:r>
          </a:p>
          <a:p>
            <a:pPr marL="840255" lvl="2" indent="-280085" algn="l">
              <a:lnSpc>
                <a:spcPts val="2406"/>
              </a:lnSpc>
            </a:pPr>
            <a:endParaRPr lang="en-US" sz="2133" spc="-17">
              <a:solidFill>
                <a:srgbClr val="191B0E"/>
              </a:solidFill>
              <a:latin typeface="Zen Maru Gothic Italics"/>
            </a:endParaRPr>
          </a:p>
          <a:p>
            <a:pPr marL="840255" lvl="2" indent="-280085" algn="l">
              <a:lnSpc>
                <a:spcPts val="2406"/>
              </a:lnSpc>
            </a:pPr>
            <a:r>
              <a:rPr lang="en-US" sz="2133" spc="-17">
                <a:solidFill>
                  <a:srgbClr val="FF0000"/>
                </a:solidFill>
                <a:latin typeface="Zen Maru Gothic Bold"/>
              </a:rPr>
              <a:t>2.CABG:</a:t>
            </a:r>
            <a:r>
              <a:rPr lang="en-US" sz="2133" spc="-17">
                <a:solidFill>
                  <a:srgbClr val="191B0E"/>
                </a:solidFill>
                <a:latin typeface="Zen Maru Gothic"/>
              </a:rPr>
              <a:t> coronary artery bypass graft</a:t>
            </a:r>
          </a:p>
          <a:p>
            <a:pPr marL="329455" lvl="1" indent="-164727" algn="l">
              <a:lnSpc>
                <a:spcPts val="2887"/>
              </a:lnSpc>
              <a:buFont typeface="Arial"/>
              <a:buChar char="•"/>
            </a:pPr>
            <a:r>
              <a:rPr lang="en-US" sz="2559" spc="-20">
                <a:solidFill>
                  <a:srgbClr val="191B0E"/>
                </a:solidFill>
                <a:latin typeface="Zen Maru Gothic"/>
              </a:rPr>
              <a:t>more likely to provide </a:t>
            </a:r>
            <a:r>
              <a:rPr lang="en-US" sz="2559" spc="-20">
                <a:solidFill>
                  <a:srgbClr val="FF0000"/>
                </a:solidFill>
                <a:latin typeface="Zen Maru Gothic"/>
              </a:rPr>
              <a:t>complete revascularization </a:t>
            </a:r>
            <a:r>
              <a:rPr lang="en-US" sz="2559" spc="-20">
                <a:solidFill>
                  <a:srgbClr val="191B0E"/>
                </a:solidFill>
                <a:latin typeface="Zen Maru Gothic"/>
              </a:rPr>
              <a:t>and achieves long-term survival rates comparable to PCI, </a:t>
            </a:r>
          </a:p>
          <a:p>
            <a:pPr marL="274546" lvl="1" indent="-137273" algn="l">
              <a:lnSpc>
                <a:spcPts val="2406"/>
              </a:lnSpc>
            </a:pPr>
            <a:endParaRPr lang="en-US" sz="2559" spc="-20">
              <a:solidFill>
                <a:srgbClr val="191B0E"/>
              </a:solidFill>
              <a:latin typeface="Zen Maru Gothic"/>
            </a:endParaRPr>
          </a:p>
          <a:p>
            <a:pPr marL="274546" lvl="1" indent="-137273" algn="l">
              <a:lnSpc>
                <a:spcPts val="2406"/>
              </a:lnSpc>
            </a:pPr>
            <a:endParaRPr lang="en-US" sz="2559" spc="-20">
              <a:solidFill>
                <a:srgbClr val="191B0E"/>
              </a:solidFill>
              <a:latin typeface="Zen Maru Gothic"/>
            </a:endParaRPr>
          </a:p>
        </p:txBody>
      </p:sp>
      <p:sp>
        <p:nvSpPr>
          <p:cNvPr id="6" name="Freeform 6"/>
          <p:cNvSpPr/>
          <p:nvPr/>
        </p:nvSpPr>
        <p:spPr>
          <a:xfrm rot="1025603">
            <a:off x="-779710" y="-531867"/>
            <a:ext cx="2143566" cy="3272620"/>
          </a:xfrm>
          <a:custGeom>
            <a:avLst/>
            <a:gdLst/>
            <a:ahLst/>
            <a:cxnLst/>
            <a:rect l="l" t="t" r="r" b="b"/>
            <a:pathLst>
              <a:path w="2143566" h="3272620">
                <a:moveTo>
                  <a:pt x="0" y="0"/>
                </a:moveTo>
                <a:lnTo>
                  <a:pt x="2143566" y="0"/>
                </a:lnTo>
                <a:lnTo>
                  <a:pt x="2143566" y="3272620"/>
                </a:lnTo>
                <a:lnTo>
                  <a:pt x="0" y="3272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258" y="0"/>
            <a:ext cx="9872858" cy="4270011"/>
          </a:xfrm>
          <a:custGeom>
            <a:avLst/>
            <a:gdLst/>
            <a:ahLst/>
            <a:cxnLst/>
            <a:rect l="l" t="t" r="r" b="b"/>
            <a:pathLst>
              <a:path w="9872858" h="4270011">
                <a:moveTo>
                  <a:pt x="0" y="0"/>
                </a:moveTo>
                <a:lnTo>
                  <a:pt x="9872858" y="0"/>
                </a:lnTo>
                <a:lnTo>
                  <a:pt x="9872858" y="4270011"/>
                </a:lnTo>
                <a:lnTo>
                  <a:pt x="0" y="42700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79" y="4270011"/>
            <a:ext cx="9738421" cy="3045189"/>
          </a:xfrm>
          <a:custGeom>
            <a:avLst/>
            <a:gdLst/>
            <a:ahLst/>
            <a:cxnLst/>
            <a:rect l="l" t="t" r="r" b="b"/>
            <a:pathLst>
              <a:path w="9738421" h="3045189">
                <a:moveTo>
                  <a:pt x="0" y="0"/>
                </a:moveTo>
                <a:lnTo>
                  <a:pt x="9738421" y="0"/>
                </a:lnTo>
                <a:lnTo>
                  <a:pt x="9738421" y="3045189"/>
                </a:lnTo>
                <a:lnTo>
                  <a:pt x="0" y="3045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9968" y="401"/>
            <a:ext cx="243840" cy="7315200"/>
            <a:chOff x="0" y="0"/>
            <a:chExt cx="325120" cy="975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5120" cy="9753600"/>
            </a:xfrm>
            <a:custGeom>
              <a:avLst/>
              <a:gdLst/>
              <a:ahLst/>
              <a:cxnLst/>
              <a:rect l="l" t="t" r="r" b="b"/>
              <a:pathLst>
                <a:path w="325120" h="9753600">
                  <a:moveTo>
                    <a:pt x="0" y="0"/>
                  </a:moveTo>
                  <a:lnTo>
                    <a:pt x="325120" y="0"/>
                  </a:lnTo>
                  <a:lnTo>
                    <a:pt x="325120" y="9753600"/>
                  </a:lnTo>
                  <a:lnTo>
                    <a:pt x="0" y="9753600"/>
                  </a:lnTo>
                  <a:close/>
                </a:path>
              </a:pathLst>
            </a:custGeom>
            <a:solidFill>
              <a:srgbClr val="69451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554480" y="834390"/>
            <a:ext cx="10058400" cy="143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001" lvl="1" indent="-302000" algn="l">
              <a:lnSpc>
                <a:spcPts val="5012"/>
              </a:lnSpc>
              <a:buFont typeface="Arial"/>
              <a:buChar char="•"/>
            </a:pPr>
            <a:r>
              <a:rPr lang="en-US" sz="4693" spc="-38">
                <a:solidFill>
                  <a:srgbClr val="604329"/>
                </a:solidFill>
                <a:latin typeface="Zen Maru Gothic Bold"/>
              </a:rPr>
              <a:t>Surgery 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07906" y="1830065"/>
            <a:ext cx="7737788" cy="3229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6"/>
              </a:lnSpc>
            </a:pPr>
            <a:r>
              <a:rPr lang="en-US" sz="2133" spc="-17">
                <a:solidFill>
                  <a:srgbClr val="FF0000"/>
                </a:solidFill>
                <a:latin typeface="Zen Maru Gothic Bold"/>
              </a:rPr>
              <a:t>1.surgical valve repair or replacement:</a:t>
            </a:r>
          </a:p>
          <a:p>
            <a:pPr marL="329455" lvl="1" indent="-164727" algn="l">
              <a:lnSpc>
                <a:spcPts val="2887"/>
              </a:lnSpc>
              <a:buFont typeface="Arial"/>
              <a:buChar char="•"/>
            </a:pPr>
            <a:r>
              <a:rPr lang="en-US" sz="2559" spc="-20">
                <a:solidFill>
                  <a:srgbClr val="191B0E"/>
                </a:solidFill>
                <a:latin typeface="Zen Maru Gothic"/>
              </a:rPr>
              <a:t>For acute mitral regurgitation owing to papillary muscle rupture following MI  </a:t>
            </a:r>
          </a:p>
          <a:p>
            <a:pPr marL="329455" lvl="1" indent="-164727" algn="l">
              <a:lnSpc>
                <a:spcPts val="2887"/>
              </a:lnSpc>
              <a:buFont typeface="Arial"/>
              <a:buChar char="•"/>
            </a:pPr>
            <a:r>
              <a:rPr lang="en-US" sz="2559" spc="-20">
                <a:solidFill>
                  <a:srgbClr val="191B0E"/>
                </a:solidFill>
                <a:latin typeface="Zen Maru Gothic"/>
              </a:rPr>
              <a:t>within 48 hours of the rupture.</a:t>
            </a:r>
          </a:p>
          <a:p>
            <a:pPr marL="274546" lvl="1" indent="-137273" algn="l">
              <a:lnSpc>
                <a:spcPts val="2406"/>
              </a:lnSpc>
            </a:pPr>
            <a:endParaRPr lang="en-US" sz="2559" spc="-20">
              <a:solidFill>
                <a:srgbClr val="191B0E"/>
              </a:solidFill>
              <a:latin typeface="Zen Maru Gothic"/>
            </a:endParaRPr>
          </a:p>
          <a:p>
            <a:pPr marL="274546" lvl="1" indent="-137273" algn="l">
              <a:lnSpc>
                <a:spcPts val="2406"/>
              </a:lnSpc>
            </a:pPr>
            <a:r>
              <a:rPr lang="en-US" sz="2133" spc="-17">
                <a:solidFill>
                  <a:srgbClr val="191B0E"/>
                </a:solidFill>
                <a:latin typeface="Zen Maru Gothic Bold"/>
              </a:rPr>
              <a:t>2.Ventricular septal or free wall rupture</a:t>
            </a:r>
            <a:r>
              <a:rPr lang="en-US" sz="2133" spc="-17">
                <a:solidFill>
                  <a:srgbClr val="191B0E"/>
                </a:solidFill>
                <a:latin typeface="Zen Maru Gothic"/>
              </a:rPr>
              <a:t>, Placement of a septal occluding device may be helpful. </a:t>
            </a:r>
          </a:p>
          <a:p>
            <a:pPr marL="274546" lvl="1" indent="-137273" algn="l">
              <a:lnSpc>
                <a:spcPts val="2406"/>
              </a:lnSpc>
            </a:pPr>
            <a:endParaRPr lang="en-US" sz="2133" spc="-17">
              <a:solidFill>
                <a:srgbClr val="191B0E"/>
              </a:solidFill>
              <a:latin typeface="Zen Maru Gothic"/>
            </a:endParaRPr>
          </a:p>
          <a:p>
            <a:pPr marL="274546" lvl="1" indent="-137273" algn="l">
              <a:lnSpc>
                <a:spcPts val="2406"/>
              </a:lnSpc>
              <a:buFont typeface="Arial"/>
              <a:buChar char="•"/>
            </a:pPr>
            <a:r>
              <a:rPr lang="en-US" sz="2133" spc="-17">
                <a:solidFill>
                  <a:srgbClr val="191B0E"/>
                </a:solidFill>
                <a:latin typeface="Zen Maru Gothic Bold"/>
              </a:rPr>
              <a:t>Cardiac tamponade </a:t>
            </a:r>
            <a:r>
              <a:rPr lang="en-US" sz="2133" spc="-17">
                <a:solidFill>
                  <a:srgbClr val="191B0E"/>
                </a:solidFill>
                <a:latin typeface="Zen Maru Gothic"/>
              </a:rPr>
              <a:t>: Pericardiocentesis</a:t>
            </a:r>
          </a:p>
          <a:p>
            <a:pPr marL="274546" lvl="1" indent="-137273" algn="l">
              <a:lnSpc>
                <a:spcPts val="2406"/>
              </a:lnSpc>
            </a:pPr>
            <a:endParaRPr lang="en-US" sz="2133" spc="-17">
              <a:solidFill>
                <a:srgbClr val="191B0E"/>
              </a:solidFill>
              <a:latin typeface="Zen Maru Gothic"/>
            </a:endParaRPr>
          </a:p>
        </p:txBody>
      </p:sp>
      <p:sp>
        <p:nvSpPr>
          <p:cNvPr id="6" name="Freeform 6"/>
          <p:cNvSpPr/>
          <p:nvPr/>
        </p:nvSpPr>
        <p:spPr>
          <a:xfrm rot="-160405">
            <a:off x="8339256" y="5661321"/>
            <a:ext cx="1870899" cy="2282069"/>
          </a:xfrm>
          <a:custGeom>
            <a:avLst/>
            <a:gdLst/>
            <a:ahLst/>
            <a:cxnLst/>
            <a:rect l="l" t="t" r="r" b="b"/>
            <a:pathLst>
              <a:path w="1870899" h="2282069">
                <a:moveTo>
                  <a:pt x="0" y="0"/>
                </a:moveTo>
                <a:lnTo>
                  <a:pt x="1870899" y="0"/>
                </a:lnTo>
                <a:lnTo>
                  <a:pt x="1870899" y="2282069"/>
                </a:lnTo>
                <a:lnTo>
                  <a:pt x="0" y="228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25603">
            <a:off x="-340263" y="5166046"/>
            <a:ext cx="2143566" cy="3272620"/>
          </a:xfrm>
          <a:custGeom>
            <a:avLst/>
            <a:gdLst/>
            <a:ahLst/>
            <a:cxnLst/>
            <a:rect l="l" t="t" r="r" b="b"/>
            <a:pathLst>
              <a:path w="2143566" h="3272620">
                <a:moveTo>
                  <a:pt x="0" y="0"/>
                </a:moveTo>
                <a:lnTo>
                  <a:pt x="2143566" y="0"/>
                </a:lnTo>
                <a:lnTo>
                  <a:pt x="2143566" y="3272619"/>
                </a:lnTo>
                <a:lnTo>
                  <a:pt x="0" y="3272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9968" y="401"/>
            <a:ext cx="243840" cy="7315200"/>
            <a:chOff x="0" y="0"/>
            <a:chExt cx="325120" cy="975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5120" cy="9753600"/>
            </a:xfrm>
            <a:custGeom>
              <a:avLst/>
              <a:gdLst/>
              <a:ahLst/>
              <a:cxnLst/>
              <a:rect l="l" t="t" r="r" b="b"/>
              <a:pathLst>
                <a:path w="325120" h="9753600">
                  <a:moveTo>
                    <a:pt x="0" y="0"/>
                  </a:moveTo>
                  <a:lnTo>
                    <a:pt x="325120" y="0"/>
                  </a:lnTo>
                  <a:lnTo>
                    <a:pt x="325120" y="9753600"/>
                  </a:lnTo>
                  <a:lnTo>
                    <a:pt x="0" y="9753600"/>
                  </a:lnTo>
                  <a:close/>
                </a:path>
              </a:pathLst>
            </a:custGeom>
            <a:solidFill>
              <a:srgbClr val="69451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74653" y="401"/>
            <a:ext cx="9404293" cy="7332070"/>
          </a:xfrm>
          <a:custGeom>
            <a:avLst/>
            <a:gdLst/>
            <a:ahLst/>
            <a:cxnLst/>
            <a:rect l="l" t="t" r="r" b="b"/>
            <a:pathLst>
              <a:path w="9404293" h="7332070">
                <a:moveTo>
                  <a:pt x="0" y="0"/>
                </a:moveTo>
                <a:lnTo>
                  <a:pt x="9404294" y="0"/>
                </a:lnTo>
                <a:lnTo>
                  <a:pt x="9404294" y="7332070"/>
                </a:lnTo>
                <a:lnTo>
                  <a:pt x="0" y="7332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719"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9968" y="401"/>
            <a:ext cx="243840" cy="7315200"/>
            <a:chOff x="0" y="0"/>
            <a:chExt cx="325120" cy="975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5120" cy="9753600"/>
            </a:xfrm>
            <a:custGeom>
              <a:avLst/>
              <a:gdLst/>
              <a:ahLst/>
              <a:cxnLst/>
              <a:rect l="l" t="t" r="r" b="b"/>
              <a:pathLst>
                <a:path w="325120" h="9753600">
                  <a:moveTo>
                    <a:pt x="0" y="0"/>
                  </a:moveTo>
                  <a:lnTo>
                    <a:pt x="325120" y="0"/>
                  </a:lnTo>
                  <a:lnTo>
                    <a:pt x="325120" y="9753600"/>
                  </a:lnTo>
                  <a:lnTo>
                    <a:pt x="0" y="9753600"/>
                  </a:lnTo>
                  <a:close/>
                </a:path>
              </a:pathLst>
            </a:custGeom>
            <a:solidFill>
              <a:srgbClr val="69451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3808" y="-94260"/>
            <a:ext cx="8590882" cy="7503720"/>
          </a:xfrm>
          <a:custGeom>
            <a:avLst/>
            <a:gdLst/>
            <a:ahLst/>
            <a:cxnLst/>
            <a:rect l="l" t="t" r="r" b="b"/>
            <a:pathLst>
              <a:path w="8590882" h="7503720">
                <a:moveTo>
                  <a:pt x="0" y="0"/>
                </a:moveTo>
                <a:lnTo>
                  <a:pt x="8590882" y="0"/>
                </a:lnTo>
                <a:lnTo>
                  <a:pt x="8590882" y="7503720"/>
                </a:lnTo>
                <a:lnTo>
                  <a:pt x="0" y="7503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28" b="-6328"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9968" y="401"/>
            <a:ext cx="243840" cy="7315200"/>
            <a:chOff x="0" y="0"/>
            <a:chExt cx="325120" cy="975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5120" cy="9753600"/>
            </a:xfrm>
            <a:custGeom>
              <a:avLst/>
              <a:gdLst/>
              <a:ahLst/>
              <a:cxnLst/>
              <a:rect l="l" t="t" r="r" b="b"/>
              <a:pathLst>
                <a:path w="325120" h="9753600">
                  <a:moveTo>
                    <a:pt x="0" y="0"/>
                  </a:moveTo>
                  <a:lnTo>
                    <a:pt x="325120" y="0"/>
                  </a:lnTo>
                  <a:lnTo>
                    <a:pt x="325120" y="9753600"/>
                  </a:lnTo>
                  <a:lnTo>
                    <a:pt x="0" y="9753600"/>
                  </a:lnTo>
                  <a:close/>
                </a:path>
              </a:pathLst>
            </a:custGeom>
            <a:solidFill>
              <a:srgbClr val="69451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554480" y="834390"/>
            <a:ext cx="10058400" cy="1436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001" lvl="1" indent="-302000" algn="l">
              <a:lnSpc>
                <a:spcPts val="5012"/>
              </a:lnSpc>
              <a:buFont typeface="Arial"/>
              <a:buChar char="•"/>
            </a:pPr>
            <a:r>
              <a:rPr lang="en-US" sz="4693" spc="-38">
                <a:solidFill>
                  <a:srgbClr val="69451E"/>
                </a:solidFill>
                <a:latin typeface="Zen Maru Gothic Bold"/>
              </a:rPr>
              <a:t>References 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54480" y="2493645"/>
            <a:ext cx="10058400" cy="371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6"/>
              </a:lnSpc>
            </a:pPr>
            <a:r>
              <a:rPr lang="en-US" sz="2133" spc="-17">
                <a:solidFill>
                  <a:srgbClr val="191B0E"/>
                </a:solidFill>
                <a:latin typeface="Zen Maru Gothic"/>
              </a:rPr>
              <a:t>*Step up to Medicine – Fourth edition</a:t>
            </a:r>
          </a:p>
          <a:p>
            <a:pPr algn="l">
              <a:lnSpc>
                <a:spcPts val="2406"/>
              </a:lnSpc>
            </a:pPr>
            <a:endParaRPr lang="en-US" sz="2133" spc="-17">
              <a:solidFill>
                <a:srgbClr val="191B0E"/>
              </a:solidFill>
              <a:latin typeface="Zen Maru Gothic"/>
            </a:endParaRPr>
          </a:p>
          <a:p>
            <a:pPr algn="l">
              <a:lnSpc>
                <a:spcPts val="2406"/>
              </a:lnSpc>
            </a:pPr>
            <a:r>
              <a:rPr lang="en-US" sz="2133" spc="-17">
                <a:solidFill>
                  <a:srgbClr val="191B0E"/>
                </a:solidFill>
                <a:latin typeface="Zen Maru Gothic"/>
              </a:rPr>
              <a:t>*Davidson’s Principles &amp; Practice of Medicine 21 st edition</a:t>
            </a:r>
          </a:p>
          <a:p>
            <a:pPr algn="l">
              <a:lnSpc>
                <a:spcPts val="2406"/>
              </a:lnSpc>
            </a:pPr>
            <a:endParaRPr lang="en-US" sz="2133" spc="-17">
              <a:solidFill>
                <a:srgbClr val="191B0E"/>
              </a:solidFill>
              <a:latin typeface="Zen Maru Gothic"/>
            </a:endParaRPr>
          </a:p>
          <a:p>
            <a:pPr algn="l">
              <a:lnSpc>
                <a:spcPts val="2406"/>
              </a:lnSpc>
            </a:pPr>
            <a:r>
              <a:rPr lang="en-US" sz="2133" u="sng" spc="-17">
                <a:solidFill>
                  <a:srgbClr val="77A2BB"/>
                </a:solidFill>
                <a:latin typeface="Zen Maru Gothic"/>
                <a:hlinkClick r:id="rId2" tooltip="http://emedicine.medscape.com/article/152191-overview"/>
              </a:rPr>
              <a:t>*http://emedicine.medscape.com/article/152191-overview#a0104</a:t>
            </a:r>
          </a:p>
          <a:p>
            <a:pPr algn="l">
              <a:lnSpc>
                <a:spcPts val="2406"/>
              </a:lnSpc>
            </a:pPr>
            <a:endParaRPr lang="en-US" sz="2133" u="sng" spc="-17">
              <a:solidFill>
                <a:srgbClr val="77A2BB"/>
              </a:solidFill>
              <a:latin typeface="Zen Maru Gothic"/>
              <a:hlinkClick r:id="rId2" tooltip="http://emedicine.medscape.com/article/152191-overvie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6124" y="0"/>
            <a:ext cx="243840" cy="7315200"/>
            <a:chOff x="0" y="0"/>
            <a:chExt cx="325120" cy="975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5120" cy="9753600"/>
            </a:xfrm>
            <a:custGeom>
              <a:avLst/>
              <a:gdLst/>
              <a:ahLst/>
              <a:cxnLst/>
              <a:rect l="l" t="t" r="r" b="b"/>
              <a:pathLst>
                <a:path w="325120" h="9753600">
                  <a:moveTo>
                    <a:pt x="0" y="0"/>
                  </a:moveTo>
                  <a:lnTo>
                    <a:pt x="325120" y="0"/>
                  </a:lnTo>
                  <a:lnTo>
                    <a:pt x="325120" y="9753600"/>
                  </a:lnTo>
                  <a:lnTo>
                    <a:pt x="0" y="9753600"/>
                  </a:lnTo>
                  <a:close/>
                </a:path>
              </a:pathLst>
            </a:custGeom>
            <a:solidFill>
              <a:srgbClr val="60432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37368" y="331803"/>
            <a:ext cx="10058400" cy="65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2"/>
              </a:lnSpc>
            </a:pPr>
            <a:r>
              <a:rPr lang="en-US" sz="4693" spc="-38">
                <a:solidFill>
                  <a:srgbClr val="604329"/>
                </a:solidFill>
                <a:latin typeface="Zen Maru Gothic Bold"/>
              </a:rPr>
              <a:t>Cardiogenic Shock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9964" y="1290948"/>
            <a:ext cx="8399447" cy="590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4965" lvl="1" indent="-192483" algn="l">
              <a:lnSpc>
                <a:spcPts val="3329"/>
              </a:lnSpc>
              <a:buFont typeface="Arial"/>
              <a:buChar char="•"/>
            </a:pPr>
            <a:r>
              <a:rPr lang="en-US" sz="2663" spc="61">
                <a:solidFill>
                  <a:srgbClr val="191B0E"/>
                </a:solidFill>
                <a:latin typeface="TT Smalls"/>
                <a:ea typeface="TT Smalls"/>
              </a:rPr>
              <a:t>Inadequate tissue perfusion resulting from cardiac dysfunction leading to metabolic disturbances and, ultimately, irreversible organ  damage.﻿</a:t>
            </a:r>
          </a:p>
          <a:p>
            <a:pPr marL="384965" lvl="1" indent="-192483" algn="l">
              <a:lnSpc>
                <a:spcPts val="3329"/>
              </a:lnSpc>
              <a:buFont typeface="Arial"/>
              <a:buChar char="•"/>
            </a:pPr>
            <a:r>
              <a:rPr lang="en-US" sz="2663" spc="61">
                <a:solidFill>
                  <a:srgbClr val="191B0E"/>
                </a:solidFill>
                <a:latin typeface="TT Smalls"/>
              </a:rPr>
              <a:t>Occurs when heart is unable to generate a cardiac output sufficient  to maintain tissue perfusion</a:t>
            </a:r>
          </a:p>
          <a:p>
            <a:pPr marL="385078" lvl="1" indent="-192539" algn="l">
              <a:lnSpc>
                <a:spcPts val="3329"/>
              </a:lnSpc>
              <a:buFont typeface="Arial"/>
              <a:buChar char="•"/>
            </a:pPr>
            <a:endParaRPr lang="en-US" sz="2663" spc="61">
              <a:solidFill>
                <a:srgbClr val="191B0E"/>
              </a:solidFill>
              <a:latin typeface="TT Smalls"/>
            </a:endParaRPr>
          </a:p>
          <a:p>
            <a:pPr marL="384965" lvl="1" indent="-192483" algn="l">
              <a:lnSpc>
                <a:spcPts val="3329"/>
              </a:lnSpc>
              <a:buFont typeface="Arial"/>
              <a:buChar char="•"/>
            </a:pPr>
            <a:r>
              <a:rPr lang="en-US" sz="2663" spc="61">
                <a:solidFill>
                  <a:srgbClr val="191B0E"/>
                </a:solidFill>
                <a:latin typeface="TT Smalls"/>
              </a:rPr>
              <a:t>Clinical definition: decreased CO and tissue hypoxia in the presence of adequate intravascular volume</a:t>
            </a:r>
          </a:p>
          <a:p>
            <a:pPr marL="385078" lvl="1" indent="-192539" algn="l">
              <a:lnSpc>
                <a:spcPts val="3329"/>
              </a:lnSpc>
              <a:buFont typeface="Arial"/>
              <a:buChar char="•"/>
            </a:pPr>
            <a:endParaRPr lang="en-US" sz="2663" spc="61">
              <a:solidFill>
                <a:srgbClr val="191B0E"/>
              </a:solidFill>
              <a:latin typeface="TT Smalls"/>
            </a:endParaRPr>
          </a:p>
          <a:p>
            <a:pPr marL="385078" lvl="1" indent="-192539" algn="l">
              <a:lnSpc>
                <a:spcPts val="3329"/>
              </a:lnSpc>
              <a:buFont typeface="Arial"/>
              <a:buChar char="•"/>
            </a:pPr>
            <a:r>
              <a:rPr lang="en-US" sz="2663" spc="62">
                <a:solidFill>
                  <a:srgbClr val="191B0E"/>
                </a:solidFill>
                <a:latin typeface="TT Smalls"/>
              </a:rPr>
              <a:t>Hemodynamic definition: Sustained SBP&lt;90 mm Hg,with urine output &lt;20 mL/hr,CI &lt;2.2 L/min/m², PCWP &gt; 15 mm Hg</a:t>
            </a:r>
          </a:p>
          <a:p>
            <a:pPr marL="385078" lvl="1" indent="-192539" algn="l">
              <a:lnSpc>
                <a:spcPts val="3329"/>
              </a:lnSpc>
            </a:pPr>
            <a:endParaRPr lang="en-US" sz="2663" spc="62">
              <a:solidFill>
                <a:srgbClr val="191B0E"/>
              </a:solidFill>
              <a:latin typeface="TT Smalls"/>
            </a:endParaRPr>
          </a:p>
          <a:p>
            <a:pPr marL="385078" lvl="1" indent="-192539" algn="l">
              <a:lnSpc>
                <a:spcPts val="3329"/>
              </a:lnSpc>
            </a:pPr>
            <a:endParaRPr lang="en-US" sz="2663" spc="62">
              <a:solidFill>
                <a:srgbClr val="191B0E"/>
              </a:solidFill>
              <a:latin typeface="TT Smalls"/>
            </a:endParaRPr>
          </a:p>
        </p:txBody>
      </p:sp>
      <p:sp>
        <p:nvSpPr>
          <p:cNvPr id="6" name="Freeform 6"/>
          <p:cNvSpPr/>
          <p:nvPr/>
        </p:nvSpPr>
        <p:spPr>
          <a:xfrm rot="-722222">
            <a:off x="6886757" y="-753382"/>
            <a:ext cx="7263214" cy="1875102"/>
          </a:xfrm>
          <a:custGeom>
            <a:avLst/>
            <a:gdLst/>
            <a:ahLst/>
            <a:cxnLst/>
            <a:rect l="l" t="t" r="r" b="b"/>
            <a:pathLst>
              <a:path w="7263214" h="1875102">
                <a:moveTo>
                  <a:pt x="0" y="0"/>
                </a:moveTo>
                <a:lnTo>
                  <a:pt x="7263213" y="0"/>
                </a:lnTo>
                <a:lnTo>
                  <a:pt x="7263213" y="1875102"/>
                </a:lnTo>
                <a:lnTo>
                  <a:pt x="0" y="18751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60405">
            <a:off x="8465169" y="5778716"/>
            <a:ext cx="1870899" cy="2282069"/>
          </a:xfrm>
          <a:custGeom>
            <a:avLst/>
            <a:gdLst/>
            <a:ahLst/>
            <a:cxnLst/>
            <a:rect l="l" t="t" r="r" b="b"/>
            <a:pathLst>
              <a:path w="1870899" h="2282069">
                <a:moveTo>
                  <a:pt x="0" y="0"/>
                </a:moveTo>
                <a:lnTo>
                  <a:pt x="1870899" y="0"/>
                </a:lnTo>
                <a:lnTo>
                  <a:pt x="1870899" y="2282069"/>
                </a:lnTo>
                <a:lnTo>
                  <a:pt x="0" y="22820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1452" y="39472"/>
            <a:ext cx="243840" cy="7315200"/>
            <a:chOff x="0" y="0"/>
            <a:chExt cx="325120" cy="975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5120" cy="9753600"/>
            </a:xfrm>
            <a:custGeom>
              <a:avLst/>
              <a:gdLst/>
              <a:ahLst/>
              <a:cxnLst/>
              <a:rect l="l" t="t" r="r" b="b"/>
              <a:pathLst>
                <a:path w="325120" h="9753600">
                  <a:moveTo>
                    <a:pt x="0" y="0"/>
                  </a:moveTo>
                  <a:lnTo>
                    <a:pt x="325120" y="0"/>
                  </a:lnTo>
                  <a:lnTo>
                    <a:pt x="325120" y="9753600"/>
                  </a:lnTo>
                  <a:lnTo>
                    <a:pt x="0" y="9753600"/>
                  </a:lnTo>
                  <a:close/>
                </a:path>
              </a:pathLst>
            </a:custGeom>
            <a:solidFill>
              <a:srgbClr val="60432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835279" y="396822"/>
            <a:ext cx="8186801" cy="1278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2"/>
              </a:lnSpc>
            </a:pPr>
            <a:r>
              <a:rPr lang="en-US" sz="4693" spc="-38">
                <a:solidFill>
                  <a:srgbClr val="604329"/>
                </a:solidFill>
                <a:latin typeface="Zen Maru Gothic"/>
              </a:rPr>
              <a:t>How to identify Cardiogenic Shock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54480" y="2512695"/>
            <a:ext cx="10058400" cy="23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341" lvl="1" indent="-180171" algn="l">
              <a:lnSpc>
                <a:spcPts val="3158"/>
              </a:lnSpc>
              <a:buFont typeface="Arial"/>
              <a:buChar char="•"/>
            </a:pPr>
            <a:r>
              <a:rPr lang="en-US" sz="2799" spc="-22">
                <a:solidFill>
                  <a:srgbClr val="191B0E"/>
                </a:solidFill>
                <a:latin typeface="Zen Maru Gothic"/>
              </a:rPr>
              <a:t>History</a:t>
            </a:r>
          </a:p>
          <a:p>
            <a:pPr marL="360341" lvl="1" indent="-180171" algn="l">
              <a:lnSpc>
                <a:spcPts val="3158"/>
              </a:lnSpc>
              <a:buFont typeface="Arial"/>
              <a:buChar char="•"/>
            </a:pPr>
            <a:r>
              <a:rPr lang="en-US" sz="2799" spc="-22">
                <a:solidFill>
                  <a:srgbClr val="191B0E"/>
                </a:solidFill>
                <a:latin typeface="Zen Maru Gothic"/>
              </a:rPr>
              <a:t>Physical Exam</a:t>
            </a:r>
          </a:p>
          <a:p>
            <a:pPr marL="360341" lvl="1" indent="-180171" algn="l">
              <a:lnSpc>
                <a:spcPts val="3158"/>
              </a:lnSpc>
              <a:buFont typeface="Arial"/>
              <a:buChar char="•"/>
            </a:pPr>
            <a:r>
              <a:rPr lang="en-US" sz="2799" spc="-22">
                <a:solidFill>
                  <a:srgbClr val="191B0E"/>
                </a:solidFill>
                <a:latin typeface="Zen Maru Gothic"/>
              </a:rPr>
              <a:t>EKG</a:t>
            </a:r>
          </a:p>
          <a:p>
            <a:pPr marL="360341" lvl="1" indent="-180171" algn="l">
              <a:lnSpc>
                <a:spcPts val="3158"/>
              </a:lnSpc>
              <a:buFont typeface="Arial"/>
              <a:buChar char="•"/>
            </a:pPr>
            <a:r>
              <a:rPr lang="en-US" sz="2799" spc="-22">
                <a:solidFill>
                  <a:srgbClr val="191B0E"/>
                </a:solidFill>
                <a:latin typeface="Zen Maru Gothic"/>
              </a:rPr>
              <a:t>Chest xray</a:t>
            </a:r>
          </a:p>
          <a:p>
            <a:pPr marL="360341" lvl="1" indent="-180171" algn="l">
              <a:lnSpc>
                <a:spcPts val="3158"/>
              </a:lnSpc>
              <a:buFont typeface="Arial"/>
              <a:buChar char="•"/>
            </a:pPr>
            <a:r>
              <a:rPr lang="en-US" sz="2799" spc="-22">
                <a:solidFill>
                  <a:srgbClr val="191B0E"/>
                </a:solidFill>
                <a:latin typeface="Zen Maru Gothic"/>
              </a:rPr>
              <a:t>Echocardiogram</a:t>
            </a:r>
          </a:p>
          <a:p>
            <a:pPr marL="360341" lvl="1" indent="-180171" algn="l">
              <a:lnSpc>
                <a:spcPts val="3158"/>
              </a:lnSpc>
              <a:buFont typeface="Arial"/>
              <a:buChar char="•"/>
            </a:pPr>
            <a:r>
              <a:rPr lang="en-US" sz="2799" spc="-22">
                <a:solidFill>
                  <a:srgbClr val="191B0E"/>
                </a:solidFill>
                <a:latin typeface="Zen Maru Gothic"/>
              </a:rPr>
              <a:t>Swan-Ganz Catheter</a:t>
            </a:r>
          </a:p>
        </p:txBody>
      </p:sp>
      <p:sp>
        <p:nvSpPr>
          <p:cNvPr id="6" name="Freeform 6"/>
          <p:cNvSpPr/>
          <p:nvPr/>
        </p:nvSpPr>
        <p:spPr>
          <a:xfrm rot="-3569674">
            <a:off x="-536693" y="6000516"/>
            <a:ext cx="2103969" cy="2067150"/>
          </a:xfrm>
          <a:custGeom>
            <a:avLst/>
            <a:gdLst/>
            <a:ahLst/>
            <a:cxnLst/>
            <a:rect l="l" t="t" r="r" b="b"/>
            <a:pathLst>
              <a:path w="2103969" h="2067150">
                <a:moveTo>
                  <a:pt x="0" y="0"/>
                </a:moveTo>
                <a:lnTo>
                  <a:pt x="2103970" y="0"/>
                </a:lnTo>
                <a:lnTo>
                  <a:pt x="2103970" y="2067149"/>
                </a:lnTo>
                <a:lnTo>
                  <a:pt x="0" y="2067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480904">
            <a:off x="7827481" y="40568"/>
            <a:ext cx="3318775" cy="3525193"/>
          </a:xfrm>
          <a:custGeom>
            <a:avLst/>
            <a:gdLst/>
            <a:ahLst/>
            <a:cxnLst/>
            <a:rect l="l" t="t" r="r" b="b"/>
            <a:pathLst>
              <a:path w="3318775" h="3525193">
                <a:moveTo>
                  <a:pt x="0" y="0"/>
                </a:moveTo>
                <a:lnTo>
                  <a:pt x="3318775" y="0"/>
                </a:lnTo>
                <a:lnTo>
                  <a:pt x="3318775" y="3525193"/>
                </a:lnTo>
                <a:lnTo>
                  <a:pt x="0" y="35251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1823" y="0"/>
            <a:ext cx="243840" cy="7315200"/>
            <a:chOff x="0" y="0"/>
            <a:chExt cx="325120" cy="975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5120" cy="9753600"/>
            </a:xfrm>
            <a:custGeom>
              <a:avLst/>
              <a:gdLst/>
              <a:ahLst/>
              <a:cxnLst/>
              <a:rect l="l" t="t" r="r" b="b"/>
              <a:pathLst>
                <a:path w="325120" h="9753600">
                  <a:moveTo>
                    <a:pt x="0" y="0"/>
                  </a:moveTo>
                  <a:lnTo>
                    <a:pt x="325120" y="0"/>
                  </a:lnTo>
                  <a:lnTo>
                    <a:pt x="325120" y="9753600"/>
                  </a:lnTo>
                  <a:lnTo>
                    <a:pt x="0" y="9753600"/>
                  </a:lnTo>
                  <a:close/>
                </a:path>
              </a:pathLst>
            </a:custGeom>
            <a:solidFill>
              <a:srgbClr val="60432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53808" y="488442"/>
            <a:ext cx="10058400" cy="54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1"/>
              </a:lnSpc>
            </a:pPr>
            <a:r>
              <a:rPr lang="en-US" sz="3999" spc="-32">
                <a:solidFill>
                  <a:srgbClr val="191B0E"/>
                </a:solidFill>
                <a:latin typeface="Zen Maru Gothic"/>
              </a:rPr>
              <a:t>History: Who gets Cardiogenic Shock?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" y="1432619"/>
            <a:ext cx="10058400" cy="470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723"/>
              </a:lnSpc>
              <a:buFont typeface="Arial"/>
              <a:buChar char="•"/>
            </a:pPr>
            <a:r>
              <a:rPr lang="en-US" sz="2799">
                <a:solidFill>
                  <a:srgbClr val="191B0E"/>
                </a:solidFill>
                <a:latin typeface="TT Smalls"/>
              </a:rPr>
              <a:t>Acute MI( the most common cause)</a:t>
            </a:r>
          </a:p>
          <a:p>
            <a:pPr marL="604519" lvl="1" indent="-302260" algn="l">
              <a:lnSpc>
                <a:spcPts val="3723"/>
              </a:lnSpc>
              <a:buFont typeface="Arial"/>
              <a:buChar char="•"/>
            </a:pPr>
            <a:r>
              <a:rPr lang="en-US" sz="2799">
                <a:solidFill>
                  <a:srgbClr val="191B0E"/>
                </a:solidFill>
                <a:latin typeface="TT Smalls"/>
              </a:rPr>
              <a:t>septic shock with myocardial depression</a:t>
            </a:r>
          </a:p>
          <a:p>
            <a:pPr marL="604519" lvl="1" indent="-302260" algn="l">
              <a:lnSpc>
                <a:spcPts val="3723"/>
              </a:lnSpc>
              <a:buFont typeface="Arial"/>
              <a:buChar char="•"/>
            </a:pPr>
            <a:r>
              <a:rPr lang="en-US" sz="2799">
                <a:solidFill>
                  <a:srgbClr val="191B0E"/>
                </a:solidFill>
                <a:latin typeface="TT Smalls"/>
              </a:rPr>
              <a:t>ventricular septal defect </a:t>
            </a:r>
          </a:p>
          <a:p>
            <a:pPr marL="604519" lvl="1" indent="-302260" algn="l">
              <a:lnSpc>
                <a:spcPts val="3723"/>
              </a:lnSpc>
              <a:buFont typeface="Arial"/>
              <a:buChar char="•"/>
            </a:pPr>
            <a:r>
              <a:rPr lang="en-US" sz="2799">
                <a:solidFill>
                  <a:srgbClr val="191B0E"/>
                </a:solidFill>
                <a:latin typeface="TT Smalls"/>
              </a:rPr>
              <a:t>blunt cardiac trauma</a:t>
            </a:r>
          </a:p>
          <a:p>
            <a:pPr marL="604519" lvl="1" indent="-302260" algn="l">
              <a:lnSpc>
                <a:spcPts val="3723"/>
              </a:lnSpc>
              <a:buFont typeface="Arial"/>
              <a:buChar char="•"/>
            </a:pPr>
            <a:r>
              <a:rPr lang="en-US" sz="2799">
                <a:solidFill>
                  <a:srgbClr val="191B0E"/>
                </a:solidFill>
                <a:latin typeface="TT Smalls"/>
              </a:rPr>
              <a:t>End-stage cardiomyopathy</a:t>
            </a:r>
          </a:p>
          <a:p>
            <a:pPr marL="604519" lvl="1" indent="-302260" algn="l">
              <a:lnSpc>
                <a:spcPts val="3723"/>
              </a:lnSpc>
              <a:buFont typeface="Arial"/>
              <a:buChar char="•"/>
            </a:pPr>
            <a:r>
              <a:rPr lang="en-US" sz="2799">
                <a:solidFill>
                  <a:srgbClr val="191B0E"/>
                </a:solidFill>
                <a:latin typeface="TT Smalls"/>
              </a:rPr>
              <a:t>Myocarditis</a:t>
            </a:r>
          </a:p>
          <a:p>
            <a:pPr marL="604519" lvl="1" indent="-302260" algn="l">
              <a:lnSpc>
                <a:spcPts val="3723"/>
              </a:lnSpc>
              <a:buFont typeface="Arial"/>
              <a:buChar char="•"/>
            </a:pPr>
            <a:r>
              <a:rPr lang="en-US" sz="2799">
                <a:solidFill>
                  <a:srgbClr val="191B0E"/>
                </a:solidFill>
                <a:latin typeface="TT Smalls"/>
              </a:rPr>
              <a:t>Prolonged cardiopulmonary bypass</a:t>
            </a:r>
          </a:p>
          <a:p>
            <a:pPr marL="604519" lvl="1" indent="-302260" algn="l">
              <a:lnSpc>
                <a:spcPts val="3723"/>
              </a:lnSpc>
              <a:buFont typeface="Arial"/>
              <a:buChar char="•"/>
            </a:pPr>
            <a:r>
              <a:rPr lang="en-US" sz="2799">
                <a:solidFill>
                  <a:srgbClr val="191B0E"/>
                </a:solidFill>
                <a:latin typeface="TT Smalls"/>
              </a:rPr>
              <a:t>Septic shock with myocardial depression</a:t>
            </a:r>
          </a:p>
          <a:p>
            <a:pPr marL="604519" lvl="1" indent="-302260" algn="l">
              <a:lnSpc>
                <a:spcPts val="3723"/>
              </a:lnSpc>
              <a:buFont typeface="Arial"/>
              <a:buChar char="•"/>
            </a:pPr>
            <a:r>
              <a:rPr lang="en-US" sz="2799">
                <a:solidFill>
                  <a:srgbClr val="191B0E"/>
                </a:solidFill>
                <a:latin typeface="TT Smalls"/>
              </a:rPr>
              <a:t>Valvular disease: AS, AR, MS, MR</a:t>
            </a:r>
          </a:p>
          <a:p>
            <a:pPr marL="604519" lvl="1" indent="-302260" algn="l">
              <a:lnSpc>
                <a:spcPts val="3723"/>
              </a:lnSpc>
              <a:buFont typeface="Arial"/>
              <a:buChar char="•"/>
            </a:pPr>
            <a:r>
              <a:rPr lang="en-US" sz="2799">
                <a:solidFill>
                  <a:srgbClr val="191B0E"/>
                </a:solidFill>
                <a:latin typeface="TT Smalls"/>
              </a:rPr>
              <a:t>Certian drugs( beta blockers, calcium channel blockers)</a:t>
            </a:r>
          </a:p>
        </p:txBody>
      </p:sp>
      <p:sp>
        <p:nvSpPr>
          <p:cNvPr id="6" name="Freeform 6"/>
          <p:cNvSpPr/>
          <p:nvPr/>
        </p:nvSpPr>
        <p:spPr>
          <a:xfrm rot="-1225307">
            <a:off x="-2326664" y="6816868"/>
            <a:ext cx="6160944" cy="2456676"/>
          </a:xfrm>
          <a:custGeom>
            <a:avLst/>
            <a:gdLst/>
            <a:ahLst/>
            <a:cxnLst/>
            <a:rect l="l" t="t" r="r" b="b"/>
            <a:pathLst>
              <a:path w="6160944" h="2456676">
                <a:moveTo>
                  <a:pt x="0" y="0"/>
                </a:moveTo>
                <a:lnTo>
                  <a:pt x="6160944" y="0"/>
                </a:lnTo>
                <a:lnTo>
                  <a:pt x="6160944" y="2456677"/>
                </a:lnTo>
                <a:lnTo>
                  <a:pt x="0" y="24566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948" y="0"/>
            <a:ext cx="243840" cy="7315200"/>
            <a:chOff x="0" y="0"/>
            <a:chExt cx="325120" cy="975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5120" cy="9753600"/>
            </a:xfrm>
            <a:custGeom>
              <a:avLst/>
              <a:gdLst/>
              <a:ahLst/>
              <a:cxnLst/>
              <a:rect l="l" t="t" r="r" b="b"/>
              <a:pathLst>
                <a:path w="325120" h="9753600">
                  <a:moveTo>
                    <a:pt x="0" y="0"/>
                  </a:moveTo>
                  <a:lnTo>
                    <a:pt x="325120" y="0"/>
                  </a:lnTo>
                  <a:lnTo>
                    <a:pt x="325120" y="9753600"/>
                  </a:lnTo>
                  <a:lnTo>
                    <a:pt x="0" y="9753600"/>
                  </a:lnTo>
                  <a:close/>
                </a:path>
              </a:pathLst>
            </a:custGeom>
            <a:solidFill>
              <a:srgbClr val="60432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116828" y="360527"/>
            <a:ext cx="5969590" cy="52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0"/>
              </a:lnSpc>
            </a:pPr>
            <a:r>
              <a:rPr lang="en-US" sz="3600" spc="89">
                <a:solidFill>
                  <a:srgbClr val="604329"/>
                </a:solidFill>
                <a:latin typeface="Forum"/>
              </a:rPr>
              <a:t>Pathophysiology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7675" y="1455246"/>
            <a:ext cx="8695487" cy="6874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70"/>
              </a:lnSpc>
            </a:pPr>
            <a:r>
              <a:rPr lang="en-US" sz="2700" spc="67">
                <a:solidFill>
                  <a:srgbClr val="000000"/>
                </a:solidFill>
                <a:latin typeface="Forum"/>
              </a:rPr>
              <a:t>#underlying event causes dysfunction of the heart → ↓ cardiac contractility and/or SV → ↓ CO</a:t>
            </a:r>
          </a:p>
          <a:p>
            <a:pPr>
              <a:lnSpc>
                <a:spcPts val="2970"/>
              </a:lnSpc>
            </a:pPr>
            <a:endParaRPr lang="en-US" sz="2700" spc="67">
              <a:solidFill>
                <a:srgbClr val="000000"/>
              </a:solidFill>
              <a:latin typeface="Forum"/>
            </a:endParaRPr>
          </a:p>
          <a:p>
            <a:pPr>
              <a:lnSpc>
                <a:spcPts val="2970"/>
              </a:lnSpc>
            </a:pPr>
            <a:r>
              <a:rPr lang="en-US" sz="2700" spc="67">
                <a:solidFill>
                  <a:srgbClr val="000000"/>
                </a:solidFill>
                <a:latin typeface="Forum"/>
              </a:rPr>
              <a:t>#Systemic circulation: ↓ CO and ↓ BP → ↑ catecholamines → vasoconstriction and ↑ myocardial  </a:t>
            </a:r>
          </a:p>
          <a:p>
            <a:pPr>
              <a:lnSpc>
                <a:spcPts val="2970"/>
              </a:lnSpc>
            </a:pPr>
            <a:r>
              <a:rPr lang="en-US" sz="2700" spc="67">
                <a:solidFill>
                  <a:srgbClr val="000000"/>
                </a:solidFill>
                <a:latin typeface="Forum"/>
              </a:rPr>
              <a:t>oxygen demand → ↑ renin-angiotensin-aldosterone system → further ↑ vasoconstriction and  </a:t>
            </a:r>
          </a:p>
          <a:p>
            <a:pPr>
              <a:lnSpc>
                <a:spcPts val="2970"/>
              </a:lnSpc>
            </a:pPr>
            <a:r>
              <a:rPr lang="en-US" sz="2700" spc="67">
                <a:solidFill>
                  <a:srgbClr val="000000"/>
                </a:solidFill>
                <a:latin typeface="Forum"/>
              </a:rPr>
              <a:t>retention of sodium and water → shunting of blood to the brain and vital organs → insufficient  </a:t>
            </a:r>
          </a:p>
          <a:p>
            <a:pPr>
              <a:lnSpc>
                <a:spcPts val="2970"/>
              </a:lnSpc>
            </a:pPr>
            <a:r>
              <a:rPr lang="en-US" sz="2700" spc="67">
                <a:solidFill>
                  <a:srgbClr val="000000"/>
                </a:solidFill>
                <a:latin typeface="Forum"/>
              </a:rPr>
              <a:t>perfusion of peripheral organs</a:t>
            </a:r>
          </a:p>
          <a:p>
            <a:pPr>
              <a:lnSpc>
                <a:spcPts val="2970"/>
              </a:lnSpc>
            </a:pPr>
            <a:endParaRPr lang="en-US" sz="2700" spc="67">
              <a:solidFill>
                <a:srgbClr val="000000"/>
              </a:solidFill>
              <a:latin typeface="Forum"/>
            </a:endParaRPr>
          </a:p>
          <a:p>
            <a:pPr>
              <a:lnSpc>
                <a:spcPts val="2970"/>
              </a:lnSpc>
            </a:pPr>
            <a:r>
              <a:rPr lang="en-US" sz="2700" spc="67">
                <a:solidFill>
                  <a:srgbClr val="000000"/>
                </a:solidFill>
                <a:latin typeface="Forum"/>
              </a:rPr>
              <a:t>#Pulmonary circulation: ↓ cardiac contractility and/or ↓ SV → ↑ pulmonary hydrostatic pressure  </a:t>
            </a:r>
          </a:p>
          <a:p>
            <a:pPr>
              <a:lnSpc>
                <a:spcPts val="2970"/>
              </a:lnSpc>
            </a:pPr>
            <a:r>
              <a:rPr lang="en-US" sz="2700" spc="67">
                <a:solidFill>
                  <a:srgbClr val="000000"/>
                </a:solidFill>
                <a:latin typeface="Forum"/>
              </a:rPr>
              <a:t>→ pulmonary edema</a:t>
            </a:r>
          </a:p>
          <a:p>
            <a:pPr>
              <a:lnSpc>
                <a:spcPts val="2970"/>
              </a:lnSpc>
            </a:pPr>
            <a:endParaRPr lang="en-US" sz="2700" spc="67">
              <a:solidFill>
                <a:srgbClr val="000000"/>
              </a:solidFill>
              <a:latin typeface="Forum"/>
            </a:endParaRPr>
          </a:p>
          <a:p>
            <a:pPr>
              <a:lnSpc>
                <a:spcPts val="3849"/>
              </a:lnSpc>
            </a:pPr>
            <a:endParaRPr lang="en-US" sz="2700" spc="67">
              <a:solidFill>
                <a:srgbClr val="000000"/>
              </a:solidFill>
              <a:latin typeface="Forum"/>
            </a:endParaRPr>
          </a:p>
          <a:p>
            <a:pPr>
              <a:lnSpc>
                <a:spcPts val="3190"/>
              </a:lnSpc>
            </a:pPr>
            <a:endParaRPr lang="en-US" sz="2700" spc="67">
              <a:solidFill>
                <a:srgbClr val="000000"/>
              </a:solidFill>
              <a:latin typeface="Forum"/>
            </a:endParaRPr>
          </a:p>
          <a:p>
            <a:pPr>
              <a:lnSpc>
                <a:spcPts val="3190"/>
              </a:lnSpc>
            </a:pPr>
            <a:endParaRPr lang="en-US" sz="2700" spc="67">
              <a:solidFill>
                <a:srgbClr val="000000"/>
              </a:solidFill>
              <a:latin typeface="Forum"/>
            </a:endParaRPr>
          </a:p>
        </p:txBody>
      </p:sp>
      <p:sp>
        <p:nvSpPr>
          <p:cNvPr id="6" name="Freeform 6"/>
          <p:cNvSpPr/>
          <p:nvPr/>
        </p:nvSpPr>
        <p:spPr>
          <a:xfrm rot="-160405">
            <a:off x="8481415" y="5843448"/>
            <a:ext cx="1870899" cy="2282069"/>
          </a:xfrm>
          <a:custGeom>
            <a:avLst/>
            <a:gdLst/>
            <a:ahLst/>
            <a:cxnLst/>
            <a:rect l="l" t="t" r="r" b="b"/>
            <a:pathLst>
              <a:path w="1870899" h="2282069">
                <a:moveTo>
                  <a:pt x="0" y="0"/>
                </a:moveTo>
                <a:lnTo>
                  <a:pt x="1870899" y="0"/>
                </a:lnTo>
                <a:lnTo>
                  <a:pt x="1870899" y="2282069"/>
                </a:lnTo>
                <a:lnTo>
                  <a:pt x="0" y="228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480904">
            <a:off x="7823832" y="-633320"/>
            <a:ext cx="3318775" cy="3525193"/>
          </a:xfrm>
          <a:custGeom>
            <a:avLst/>
            <a:gdLst/>
            <a:ahLst/>
            <a:cxnLst/>
            <a:rect l="l" t="t" r="r" b="b"/>
            <a:pathLst>
              <a:path w="3318775" h="3525193">
                <a:moveTo>
                  <a:pt x="0" y="0"/>
                </a:moveTo>
                <a:lnTo>
                  <a:pt x="3318774" y="0"/>
                </a:lnTo>
                <a:lnTo>
                  <a:pt x="3318774" y="3525193"/>
                </a:lnTo>
                <a:lnTo>
                  <a:pt x="0" y="35251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157" y="0"/>
            <a:ext cx="243840" cy="7315200"/>
            <a:chOff x="0" y="0"/>
            <a:chExt cx="325120" cy="975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5120" cy="9753600"/>
            </a:xfrm>
            <a:custGeom>
              <a:avLst/>
              <a:gdLst/>
              <a:ahLst/>
              <a:cxnLst/>
              <a:rect l="l" t="t" r="r" b="b"/>
              <a:pathLst>
                <a:path w="325120" h="9753600">
                  <a:moveTo>
                    <a:pt x="0" y="0"/>
                  </a:moveTo>
                  <a:lnTo>
                    <a:pt x="325120" y="0"/>
                  </a:lnTo>
                  <a:lnTo>
                    <a:pt x="325120" y="9753600"/>
                  </a:lnTo>
                  <a:lnTo>
                    <a:pt x="0" y="9753600"/>
                  </a:lnTo>
                  <a:close/>
                </a:path>
              </a:pathLst>
            </a:custGeom>
            <a:solidFill>
              <a:srgbClr val="69451E"/>
            </a:solidFill>
          </p:spPr>
        </p:sp>
      </p:grpSp>
      <p:grpSp>
        <p:nvGrpSpPr>
          <p:cNvPr id="4" name="Group 4"/>
          <p:cNvGrpSpPr/>
          <p:nvPr/>
        </p:nvGrpSpPr>
        <p:grpSpPr>
          <a:xfrm rot="-157637">
            <a:off x="7729119" y="-461992"/>
            <a:ext cx="3165245" cy="4974844"/>
            <a:chOff x="0" y="0"/>
            <a:chExt cx="7913112" cy="12437109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7913116" cy="12437110"/>
            </a:xfrm>
            <a:custGeom>
              <a:avLst/>
              <a:gdLst/>
              <a:ahLst/>
              <a:cxnLst/>
              <a:rect l="l" t="t" r="r" b="b"/>
              <a:pathLst>
                <a:path w="7913116" h="12437110">
                  <a:moveTo>
                    <a:pt x="7913116" y="0"/>
                  </a:moveTo>
                  <a:lnTo>
                    <a:pt x="0" y="0"/>
                  </a:lnTo>
                  <a:lnTo>
                    <a:pt x="0" y="12437110"/>
                  </a:lnTo>
                  <a:lnTo>
                    <a:pt x="7913116" y="12437110"/>
                  </a:lnTo>
                  <a:lnTo>
                    <a:pt x="7913116" y="0"/>
                  </a:lnTo>
                  <a:close/>
                </a:path>
              </a:pathLst>
            </a:custGeom>
            <a:blipFill>
              <a:blip r:embed="rId2"/>
              <a:stretch>
                <a:fillRect l="-32" r="-3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5479924" y="2139992"/>
            <a:ext cx="4273676" cy="5175208"/>
          </a:xfrm>
          <a:custGeom>
            <a:avLst/>
            <a:gdLst/>
            <a:ahLst/>
            <a:cxnLst/>
            <a:rect l="l" t="t" r="r" b="b"/>
            <a:pathLst>
              <a:path w="4273676" h="5175208">
                <a:moveTo>
                  <a:pt x="0" y="0"/>
                </a:moveTo>
                <a:lnTo>
                  <a:pt x="4273676" y="0"/>
                </a:lnTo>
                <a:lnTo>
                  <a:pt x="4273676" y="5175208"/>
                </a:lnTo>
                <a:lnTo>
                  <a:pt x="0" y="51752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0724" y="81341"/>
            <a:ext cx="10058400" cy="65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2"/>
              </a:lnSpc>
            </a:pPr>
            <a:r>
              <a:rPr lang="en-US" sz="4693" spc="-38">
                <a:solidFill>
                  <a:srgbClr val="604329"/>
                </a:solidFill>
                <a:latin typeface="Zen Maru Gothic Bold"/>
              </a:rPr>
              <a:t>Symptoms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8997" y="1003015"/>
            <a:ext cx="5100927" cy="5017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6043" lvl="1" indent="-213021" algn="l">
              <a:lnSpc>
                <a:spcPts val="2387"/>
              </a:lnSpc>
              <a:buFont typeface="Arial"/>
              <a:buChar char="•"/>
            </a:pPr>
            <a:r>
              <a:rPr lang="en-US" sz="1973" spc="-16">
                <a:solidFill>
                  <a:srgbClr val="191B0E"/>
                </a:solidFill>
                <a:latin typeface="Zen Maru Gothic"/>
              </a:rPr>
              <a:t>Rapid shallow respiration </a:t>
            </a:r>
          </a:p>
          <a:p>
            <a:pPr marL="426043" lvl="1" indent="-213021" algn="l">
              <a:lnSpc>
                <a:spcPts val="2387"/>
              </a:lnSpc>
              <a:buFont typeface="Arial"/>
              <a:buChar char="•"/>
            </a:pPr>
            <a:r>
              <a:rPr lang="en-US" sz="1973" spc="-16">
                <a:solidFill>
                  <a:srgbClr val="191B0E"/>
                </a:solidFill>
                <a:latin typeface="Zen Maru Gothic"/>
              </a:rPr>
              <a:t>Severe shortness of breath</a:t>
            </a:r>
          </a:p>
          <a:p>
            <a:pPr marL="426043" lvl="1" indent="-213021" algn="l">
              <a:lnSpc>
                <a:spcPts val="2387"/>
              </a:lnSpc>
              <a:buFont typeface="Arial"/>
              <a:buChar char="•"/>
            </a:pPr>
            <a:r>
              <a:rPr lang="en-US" sz="1973" spc="-16">
                <a:solidFill>
                  <a:srgbClr val="191B0E"/>
                </a:solidFill>
                <a:latin typeface="Zen Maru Gothic"/>
              </a:rPr>
              <a:t>Loss of consciousness or fainting</a:t>
            </a:r>
          </a:p>
          <a:p>
            <a:pPr marL="426043" lvl="1" indent="-213021" algn="l">
              <a:lnSpc>
                <a:spcPts val="2387"/>
              </a:lnSpc>
              <a:buFont typeface="Arial"/>
              <a:buChar char="•"/>
            </a:pPr>
            <a:r>
              <a:rPr lang="en-US" sz="1973" spc="-16">
                <a:solidFill>
                  <a:srgbClr val="191B0E"/>
                </a:solidFill>
                <a:latin typeface="Zen Maru Gothic"/>
              </a:rPr>
              <a:t>Sweating</a:t>
            </a:r>
          </a:p>
          <a:p>
            <a:pPr marL="426043" lvl="1" indent="-213021" algn="l">
              <a:lnSpc>
                <a:spcPts val="2387"/>
              </a:lnSpc>
              <a:buFont typeface="Arial"/>
              <a:buChar char="•"/>
            </a:pPr>
            <a:r>
              <a:rPr lang="en-US" sz="1973" spc="-16">
                <a:solidFill>
                  <a:srgbClr val="191B0E"/>
                </a:solidFill>
                <a:latin typeface="Zen Maru Gothic"/>
              </a:rPr>
              <a:t>Pale skin</a:t>
            </a:r>
          </a:p>
          <a:p>
            <a:pPr marL="426043" lvl="1" indent="-213021" algn="l">
              <a:lnSpc>
                <a:spcPts val="2387"/>
              </a:lnSpc>
              <a:buFont typeface="Arial"/>
              <a:buChar char="•"/>
            </a:pPr>
            <a:r>
              <a:rPr lang="en-US" sz="1973" spc="-16">
                <a:solidFill>
                  <a:srgbClr val="191B0E"/>
                </a:solidFill>
                <a:latin typeface="Zen Maru Gothic"/>
              </a:rPr>
              <a:t>Cold extremities </a:t>
            </a:r>
          </a:p>
          <a:p>
            <a:pPr marL="426043" lvl="1" indent="-213021" algn="l">
              <a:lnSpc>
                <a:spcPts val="2387"/>
              </a:lnSpc>
              <a:buFont typeface="Arial"/>
              <a:buChar char="•"/>
            </a:pPr>
            <a:r>
              <a:rPr lang="en-US" sz="1973" spc="-16">
                <a:solidFill>
                  <a:srgbClr val="191B0E"/>
                </a:solidFill>
                <a:latin typeface="Zen Maru Gothic"/>
              </a:rPr>
              <a:t>Oliguria</a:t>
            </a:r>
          </a:p>
          <a:p>
            <a:pPr marL="426043" lvl="1" indent="-213021" algn="l">
              <a:lnSpc>
                <a:spcPts val="2387"/>
              </a:lnSpc>
              <a:buFont typeface="Arial"/>
              <a:buChar char="•"/>
            </a:pPr>
            <a:r>
              <a:rPr lang="en-US" sz="1973" spc="-16">
                <a:solidFill>
                  <a:srgbClr val="191B0E"/>
                </a:solidFill>
                <a:latin typeface="Zen Maru Gothic"/>
              </a:rPr>
              <a:t>Nausea, vomiting</a:t>
            </a:r>
          </a:p>
          <a:p>
            <a:pPr marL="426043" lvl="1" indent="-213021" algn="l">
              <a:lnSpc>
                <a:spcPts val="2387"/>
              </a:lnSpc>
              <a:buFont typeface="Arial"/>
              <a:buChar char="•"/>
            </a:pPr>
            <a:r>
              <a:rPr lang="en-US" sz="1973" spc="-16">
                <a:solidFill>
                  <a:srgbClr val="191B0E"/>
                </a:solidFill>
                <a:latin typeface="Zen Maru Gothic"/>
              </a:rPr>
              <a:t>Altered consciousness:Drowsiness, confusion, irritability (usually occurs late)</a:t>
            </a:r>
          </a:p>
          <a:p>
            <a:pPr marL="426043" lvl="1" indent="-213021" algn="l">
              <a:lnSpc>
                <a:spcPts val="2387"/>
              </a:lnSpc>
              <a:buFont typeface="Arial"/>
              <a:buChar char="•"/>
            </a:pPr>
            <a:r>
              <a:rPr lang="en-US" sz="1973" spc="-16">
                <a:solidFill>
                  <a:srgbClr val="191B0E"/>
                </a:solidFill>
                <a:latin typeface="Zen Maru Gothic"/>
              </a:rPr>
              <a:t>    Diaphoresis, exertional dyspnea, or dyspnea at rest.</a:t>
            </a:r>
          </a:p>
          <a:p>
            <a:pPr marL="426043" lvl="1" indent="-213021" algn="l">
              <a:lnSpc>
                <a:spcPts val="2387"/>
              </a:lnSpc>
              <a:buFont typeface="Arial"/>
              <a:buChar char="•"/>
            </a:pPr>
            <a:r>
              <a:rPr lang="en-US" sz="1973" spc="-16">
                <a:solidFill>
                  <a:srgbClr val="191B0E"/>
                </a:solidFill>
                <a:latin typeface="Zen Maru Gothic"/>
              </a:rPr>
              <a:t>    Syncope, palpitations, generalized anxiety, and depression .</a:t>
            </a:r>
          </a:p>
          <a:p>
            <a:pPr marL="426042" lvl="1" indent="-213021" algn="l">
              <a:lnSpc>
                <a:spcPts val="2387"/>
              </a:lnSpc>
              <a:buFont typeface="Arial"/>
              <a:buChar char="•"/>
            </a:pPr>
            <a:r>
              <a:rPr lang="en-US" sz="1973" spc="-16">
                <a:solidFill>
                  <a:srgbClr val="191B0E"/>
                </a:solidFill>
                <a:latin typeface="Zen Maru Gothic"/>
              </a:rPr>
              <a:t>Signs of congestive heart failure alongside shock  (e.g., ↑ JVP, crackles on lung auscultation)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9968" y="401"/>
            <a:ext cx="243840" cy="7315200"/>
            <a:chOff x="0" y="0"/>
            <a:chExt cx="325120" cy="975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5120" cy="9753600"/>
            </a:xfrm>
            <a:custGeom>
              <a:avLst/>
              <a:gdLst/>
              <a:ahLst/>
              <a:cxnLst/>
              <a:rect l="l" t="t" r="r" b="b"/>
              <a:pathLst>
                <a:path w="325120" h="9753600">
                  <a:moveTo>
                    <a:pt x="0" y="0"/>
                  </a:moveTo>
                  <a:lnTo>
                    <a:pt x="325120" y="0"/>
                  </a:lnTo>
                  <a:lnTo>
                    <a:pt x="325120" y="9753600"/>
                  </a:lnTo>
                  <a:lnTo>
                    <a:pt x="0" y="9753600"/>
                  </a:lnTo>
                  <a:close/>
                </a:path>
              </a:pathLst>
            </a:custGeom>
            <a:solidFill>
              <a:srgbClr val="69451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554480" y="834390"/>
            <a:ext cx="10058400" cy="65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2"/>
              </a:lnSpc>
            </a:pPr>
            <a:r>
              <a:rPr lang="en-US" sz="4693" spc="-38">
                <a:solidFill>
                  <a:srgbClr val="604329"/>
                </a:solidFill>
                <a:latin typeface="Zen Maru Gothic"/>
              </a:rPr>
              <a:t>PPHYSICAL EXAMINATION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04240" y="1967865"/>
            <a:ext cx="6319520" cy="331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4528" lvl="1" indent="-207264" algn="l">
              <a:lnSpc>
                <a:spcPts val="2649"/>
              </a:lnSpc>
              <a:buFont typeface="Arial"/>
              <a:buChar char="•"/>
            </a:pPr>
            <a:r>
              <a:rPr lang="en-US" sz="1920" spc="-15">
                <a:solidFill>
                  <a:srgbClr val="000000"/>
                </a:solidFill>
                <a:latin typeface="Zen Maru Gothic"/>
              </a:rPr>
              <a:t>cyanosis , cold skin and mottled extremities.</a:t>
            </a:r>
          </a:p>
          <a:p>
            <a:pPr marL="414528" lvl="1" indent="-207264" algn="l">
              <a:lnSpc>
                <a:spcPts val="2649"/>
              </a:lnSpc>
              <a:buFont typeface="Arial"/>
              <a:buChar char="•"/>
            </a:pPr>
            <a:r>
              <a:rPr lang="en-US" sz="1920" spc="-15">
                <a:solidFill>
                  <a:srgbClr val="000000"/>
                </a:solidFill>
                <a:latin typeface="Zen Maru Gothic"/>
              </a:rPr>
              <a:t>Weak pulse and Hypotension (systolic BP &lt; 100 mmHg).</a:t>
            </a:r>
          </a:p>
          <a:p>
            <a:pPr marL="414528" lvl="1" indent="-207264" algn="l">
              <a:lnSpc>
                <a:spcPts val="2649"/>
              </a:lnSpc>
              <a:buFont typeface="Arial"/>
              <a:buChar char="•"/>
            </a:pPr>
            <a:r>
              <a:rPr lang="en-US" sz="1920" spc="-15">
                <a:solidFill>
                  <a:srgbClr val="000000"/>
                </a:solidFill>
                <a:latin typeface="Zen Maru Gothic"/>
              </a:rPr>
              <a:t>Tachycardia (&gt; 100/min) .... May be absent in patient on Bata blocker </a:t>
            </a:r>
          </a:p>
          <a:p>
            <a:pPr marL="414528" lvl="1" indent="-207264" algn="l">
              <a:lnSpc>
                <a:spcPts val="2649"/>
              </a:lnSpc>
              <a:buFont typeface="Arial"/>
              <a:buChar char="•"/>
            </a:pPr>
            <a:r>
              <a:rPr lang="en-US" sz="1920" spc="-15">
                <a:solidFill>
                  <a:srgbClr val="000000"/>
                </a:solidFill>
                <a:latin typeface="Zen Maru Gothic"/>
              </a:rPr>
              <a:t>Jugular venous distention and crackles in the lungs are usually present; peripheral edema also may be present. </a:t>
            </a:r>
          </a:p>
          <a:p>
            <a:pPr marL="414528" lvl="1" indent="-207264" algn="l">
              <a:lnSpc>
                <a:spcPts val="2649"/>
              </a:lnSpc>
              <a:buFont typeface="Arial"/>
              <a:buChar char="•"/>
            </a:pPr>
            <a:r>
              <a:rPr lang="en-US" sz="1920" spc="-15">
                <a:solidFill>
                  <a:srgbClr val="000000"/>
                </a:solidFill>
                <a:latin typeface="Zen Maru Gothic"/>
              </a:rPr>
              <a:t>Heart sounds are usually distant, and third and fourth heart sounds may be present. </a:t>
            </a:r>
          </a:p>
          <a:p>
            <a:pPr marL="414528" lvl="1" indent="-207264" algn="l">
              <a:lnSpc>
                <a:spcPts val="2649"/>
              </a:lnSpc>
              <a:buFont typeface="Arial"/>
              <a:buChar char="•"/>
            </a:pPr>
            <a:r>
              <a:rPr lang="en-US" sz="1920" spc="-15">
                <a:solidFill>
                  <a:srgbClr val="000000"/>
                </a:solidFill>
                <a:latin typeface="Zen Maru Gothic"/>
              </a:rPr>
              <a:t>A systolic murmur (acute mitral regurgitation or ventricular septal rupture).</a:t>
            </a:r>
          </a:p>
        </p:txBody>
      </p:sp>
      <p:sp>
        <p:nvSpPr>
          <p:cNvPr id="6" name="Freeform 6"/>
          <p:cNvSpPr/>
          <p:nvPr/>
        </p:nvSpPr>
        <p:spPr>
          <a:xfrm rot="1025603">
            <a:off x="-561815" y="5119016"/>
            <a:ext cx="2143566" cy="3272620"/>
          </a:xfrm>
          <a:custGeom>
            <a:avLst/>
            <a:gdLst/>
            <a:ahLst/>
            <a:cxnLst/>
            <a:rect l="l" t="t" r="r" b="b"/>
            <a:pathLst>
              <a:path w="2143566" h="3272620">
                <a:moveTo>
                  <a:pt x="0" y="0"/>
                </a:moveTo>
                <a:lnTo>
                  <a:pt x="2143566" y="0"/>
                </a:lnTo>
                <a:lnTo>
                  <a:pt x="2143566" y="3272620"/>
                </a:lnTo>
                <a:lnTo>
                  <a:pt x="0" y="3272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87828">
            <a:off x="6146423" y="5792559"/>
            <a:ext cx="6160944" cy="2456676"/>
          </a:xfrm>
          <a:custGeom>
            <a:avLst/>
            <a:gdLst/>
            <a:ahLst/>
            <a:cxnLst/>
            <a:rect l="l" t="t" r="r" b="b"/>
            <a:pathLst>
              <a:path w="6160944" h="2456676">
                <a:moveTo>
                  <a:pt x="0" y="0"/>
                </a:moveTo>
                <a:lnTo>
                  <a:pt x="6160944" y="0"/>
                </a:lnTo>
                <a:lnTo>
                  <a:pt x="6160944" y="2456677"/>
                </a:lnTo>
                <a:lnTo>
                  <a:pt x="0" y="24566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29313">
            <a:off x="-648623" y="5441633"/>
            <a:ext cx="3318775" cy="3525193"/>
          </a:xfrm>
          <a:custGeom>
            <a:avLst/>
            <a:gdLst/>
            <a:ahLst/>
            <a:cxnLst/>
            <a:rect l="l" t="t" r="r" b="b"/>
            <a:pathLst>
              <a:path w="3318775" h="3525193">
                <a:moveTo>
                  <a:pt x="0" y="0"/>
                </a:moveTo>
                <a:lnTo>
                  <a:pt x="3318775" y="0"/>
                </a:lnTo>
                <a:lnTo>
                  <a:pt x="3318775" y="3525193"/>
                </a:lnTo>
                <a:lnTo>
                  <a:pt x="0" y="3525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206" y="0"/>
            <a:ext cx="243840" cy="7315200"/>
            <a:chOff x="0" y="0"/>
            <a:chExt cx="325120" cy="9753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5120" cy="9753600"/>
            </a:xfrm>
            <a:custGeom>
              <a:avLst/>
              <a:gdLst/>
              <a:ahLst/>
              <a:cxnLst/>
              <a:rect l="l" t="t" r="r" b="b"/>
              <a:pathLst>
                <a:path w="325120" h="9753600">
                  <a:moveTo>
                    <a:pt x="0" y="0"/>
                  </a:moveTo>
                  <a:lnTo>
                    <a:pt x="325120" y="0"/>
                  </a:lnTo>
                  <a:lnTo>
                    <a:pt x="325120" y="9753600"/>
                  </a:lnTo>
                  <a:lnTo>
                    <a:pt x="0" y="9753600"/>
                  </a:lnTo>
                  <a:close/>
                </a:path>
              </a:pathLst>
            </a:custGeom>
            <a:solidFill>
              <a:srgbClr val="69451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847451" y="48026"/>
            <a:ext cx="10058400" cy="144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1"/>
              </a:lnSpc>
            </a:pPr>
            <a:r>
              <a:rPr lang="en-US" sz="4223" spc="-34">
                <a:solidFill>
                  <a:srgbClr val="604329"/>
                </a:solidFill>
                <a:latin typeface="Zen Maru Gothic Bold"/>
              </a:rPr>
              <a:t>Diagnosis</a:t>
            </a:r>
          </a:p>
          <a:p>
            <a:pPr algn="l">
              <a:lnSpc>
                <a:spcPts val="4511"/>
              </a:lnSpc>
            </a:pPr>
            <a:endParaRPr lang="en-US" sz="4223" spc="-34">
              <a:solidFill>
                <a:srgbClr val="604329"/>
              </a:solidFill>
              <a:latin typeface="Zen Maru Gothic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28583" y="942624"/>
            <a:ext cx="9020135" cy="527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4546" lvl="1" indent="-137273" algn="l">
              <a:lnSpc>
                <a:spcPts val="2794"/>
              </a:lnSpc>
              <a:buFont typeface="Arial"/>
              <a:buChar char="•"/>
            </a:pPr>
            <a:r>
              <a:rPr lang="en-US" sz="2133" spc="-17">
                <a:solidFill>
                  <a:srgbClr val="191B0E"/>
                </a:solidFill>
                <a:latin typeface="Zen Maru Gothic"/>
              </a:rPr>
              <a:t>ECG :  look for signs of ischemia (ST segment elevation suggesting acute MI) / arrhythmias / LBBB/Q waves</a:t>
            </a:r>
          </a:p>
          <a:p>
            <a:pPr marL="274546" lvl="1" indent="-137273" algn="l">
              <a:lnSpc>
                <a:spcPts val="2794"/>
              </a:lnSpc>
              <a:buFont typeface="Arial"/>
              <a:buChar char="•"/>
            </a:pPr>
            <a:r>
              <a:rPr lang="en-US" sz="2133" spc="-17">
                <a:solidFill>
                  <a:srgbClr val="191B0E"/>
                </a:solidFill>
                <a:latin typeface="Zen Maru Gothic"/>
              </a:rPr>
              <a:t>Echocardiogram: can diagnose a variety of mechanical complications of MI, valve disease, estimate EF, pericardial perfusion,etc</a:t>
            </a:r>
          </a:p>
          <a:p>
            <a:pPr marL="274455" lvl="1" indent="-137228" algn="l">
              <a:lnSpc>
                <a:spcPts val="2794"/>
              </a:lnSpc>
              <a:buFont typeface="Arial"/>
              <a:buChar char="•"/>
            </a:pPr>
            <a:r>
              <a:rPr lang="en-US" sz="2133" spc="-17">
                <a:solidFill>
                  <a:srgbClr val="191B0E"/>
                </a:solidFill>
                <a:latin typeface="Zen Maru Gothic"/>
              </a:rPr>
              <a:t>Hemodynamic monitoring with a Swan-Ganz catheter may be indicated:    PCWP, pulmonary artery pressure, cardiac output, cardiac index, SVR—keep cardiac output &gt;4 L/min, cardiac index &gt;2.2,  PCWP &lt;18 mm Hg </a:t>
            </a:r>
          </a:p>
          <a:p>
            <a:pPr marL="274455" lvl="1" indent="-137228" algn="l">
              <a:lnSpc>
                <a:spcPts val="2794"/>
              </a:lnSpc>
              <a:buFont typeface="Arial"/>
              <a:buChar char="•"/>
            </a:pPr>
            <a:endParaRPr lang="en-US" sz="2133" spc="-17">
              <a:solidFill>
                <a:srgbClr val="191B0E"/>
              </a:solidFill>
              <a:latin typeface="Zen Maru Gothic"/>
            </a:endParaRPr>
          </a:p>
          <a:p>
            <a:pPr marL="274455" lvl="1" indent="-137228" algn="l">
              <a:lnSpc>
                <a:spcPts val="2794"/>
              </a:lnSpc>
              <a:buFont typeface="Arial"/>
              <a:buChar char="•"/>
            </a:pPr>
            <a:r>
              <a:rPr lang="en-US" sz="2133" spc="-17">
                <a:solidFill>
                  <a:srgbClr val="191B0E"/>
                </a:solidFill>
                <a:latin typeface="Zen Maru Gothic"/>
              </a:rPr>
              <a:t>ABG— Acidosis as↑ Lactate (&gt; 2 mEq/L) due tissue hypoperfusion and is associated with poorer outcomes</a:t>
            </a:r>
          </a:p>
          <a:p>
            <a:pPr marL="274545" lvl="1" indent="-137273" algn="l">
              <a:lnSpc>
                <a:spcPts val="2794"/>
              </a:lnSpc>
              <a:buFont typeface="Arial"/>
              <a:buChar char="•"/>
            </a:pPr>
            <a:r>
              <a:rPr lang="en-US" sz="2133" spc="-17">
                <a:solidFill>
                  <a:srgbClr val="191B0E"/>
                </a:solidFill>
                <a:latin typeface="Zen Maru Gothic"/>
              </a:rPr>
              <a:t>Chest X-Ray: Pulmonary edema, cardiac enlargement, or pleural effusions</a:t>
            </a:r>
          </a:p>
          <a:p>
            <a:pPr marL="274455" lvl="1" indent="-137228" algn="l">
              <a:lnSpc>
                <a:spcPts val="2794"/>
              </a:lnSpc>
              <a:buFont typeface="Arial"/>
              <a:buChar char="•"/>
            </a:pPr>
            <a:r>
              <a:rPr lang="en-US" sz="2133" spc="-17">
                <a:solidFill>
                  <a:srgbClr val="191B0E"/>
                </a:solidFill>
                <a:latin typeface="Zen Maru Gothic"/>
              </a:rPr>
              <a:t>CBC, LFT .</a:t>
            </a:r>
          </a:p>
          <a:p>
            <a:pPr marL="274455" lvl="1" indent="-137228" algn="l">
              <a:lnSpc>
                <a:spcPts val="2794"/>
              </a:lnSpc>
              <a:buFont typeface="Arial"/>
              <a:buChar char="•"/>
            </a:pPr>
            <a:r>
              <a:rPr lang="en-US" sz="2133" spc="-17">
                <a:solidFill>
                  <a:srgbClr val="191B0E"/>
                </a:solidFill>
                <a:latin typeface="Zen Maru Gothic"/>
              </a:rPr>
              <a:t>cardiac markers: ↑ troponin I and troponin T in acute coronary syndrome</a:t>
            </a:r>
          </a:p>
          <a:p>
            <a:pPr marL="460586" lvl="1" indent="-230293" algn="l">
              <a:lnSpc>
                <a:spcPts val="2794"/>
              </a:lnSpc>
              <a:buFont typeface="Arial"/>
              <a:buChar char="•"/>
            </a:pPr>
            <a:r>
              <a:rPr lang="en-US" sz="2133" spc="-17">
                <a:solidFill>
                  <a:srgbClr val="191B0E"/>
                </a:solidFill>
                <a:latin typeface="Zen Maru Gothic"/>
              </a:rPr>
              <a:t>Renal function tests: ↑ BUN, ↑ creatinine, other signs of AKI or ATN (e.g., on urinalysis)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8749515" y="122673"/>
            <a:ext cx="799203" cy="608847"/>
          </a:xfrm>
          <a:custGeom>
            <a:avLst/>
            <a:gdLst/>
            <a:ahLst/>
            <a:cxnLst/>
            <a:rect l="l" t="t" r="r" b="b"/>
            <a:pathLst>
              <a:path w="799203" h="608847">
                <a:moveTo>
                  <a:pt x="799203" y="0"/>
                </a:moveTo>
                <a:lnTo>
                  <a:pt x="0" y="0"/>
                </a:lnTo>
                <a:lnTo>
                  <a:pt x="0" y="608847"/>
                </a:lnTo>
                <a:lnTo>
                  <a:pt x="799203" y="608847"/>
                </a:lnTo>
                <a:lnTo>
                  <a:pt x="79920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241220190Mx of cardiogenic shock.pptx</dc:title>
  <cp:lastModifiedBy>مجد ماجد امسلم القمول</cp:lastModifiedBy>
  <cp:revision>5</cp:revision>
  <dcterms:created xsi:type="dcterms:W3CDTF">2006-08-16T00:00:00Z</dcterms:created>
  <dcterms:modified xsi:type="dcterms:W3CDTF">2024-01-31T16:49:21Z</dcterms:modified>
  <dc:identifier>DAF7XpVEnHc</dc:identifier>
</cp:coreProperties>
</file>