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17"/>
  </p:notesMasterIdLst>
  <p:sldIdLst>
    <p:sldId id="256" r:id="rId5"/>
    <p:sldId id="257" r:id="rId6"/>
    <p:sldId id="307" r:id="rId7"/>
    <p:sldId id="286" r:id="rId8"/>
    <p:sldId id="287" r:id="rId9"/>
    <p:sldId id="288" r:id="rId10"/>
    <p:sldId id="289" r:id="rId11"/>
    <p:sldId id="290" r:id="rId12"/>
    <p:sldId id="291" r:id="rId13"/>
    <p:sldId id="297" r:id="rId14"/>
    <p:sldId id="298" r:id="rId15"/>
    <p:sldId id="296"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Lexend Deca" pitchFamily="2" charset="0"/>
      <p:regular r:id="rId22"/>
    </p:embeddedFont>
    <p:embeddedFont>
      <p:font typeface="SimSun" panose="020B0502040504020204" pitchFamily="3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4C8AE5-3B9D-472B-8AFB-D0E228A2648C}">
  <a:tblStyle styleId="{E84C8AE5-3B9D-472B-8AFB-D0E228A264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75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font" Target="fonts/font1.fntdata" /><Relationship Id="rId26" Type="http://schemas.openxmlformats.org/officeDocument/2006/relationships/theme" Target="theme/theme1.xml" /><Relationship Id="rId3" Type="http://schemas.openxmlformats.org/officeDocument/2006/relationships/customXml" Target="../customXml/item3.xml" /><Relationship Id="rId21" Type="http://schemas.openxmlformats.org/officeDocument/2006/relationships/font" Target="fonts/font4.fntdata"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notesMaster" Target="notesMasters/notesMaster1.xml" /><Relationship Id="rId25" Type="http://schemas.openxmlformats.org/officeDocument/2006/relationships/viewProps" Target="viewProp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font" Target="fonts/font3.fntdata"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presProps" Target="pres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font" Target="fonts/font6.fntdata" /><Relationship Id="rId10" Type="http://schemas.openxmlformats.org/officeDocument/2006/relationships/slide" Target="slides/slide6.xml" /><Relationship Id="rId19" Type="http://schemas.openxmlformats.org/officeDocument/2006/relationships/font" Target="fonts/font2.fntdata"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font" Target="fonts/font5.fntdata" /><Relationship Id="rId27"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13296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68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521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0117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8278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rgbClr val="A458FF"/>
            </a:gs>
            <a:gs pos="52000">
              <a:srgbClr val="3544FF">
                <a:alpha val="51000"/>
              </a:srgbClr>
            </a:gs>
            <a:gs pos="100000">
              <a:srgbClr val="0A2F9E"/>
            </a:gs>
          </a:gsLst>
          <a:lin ang="135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7" Type="http://schemas.openxmlformats.org/officeDocument/2006/relationships/image" Target="../media/image7.jpe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image" Target="../media/image13.jpg" /><Relationship Id="rId1" Type="http://schemas.openxmlformats.org/officeDocument/2006/relationships/slideLayout" Target="../slideLayouts/slideLayout2.xml" /><Relationship Id="rId4" Type="http://schemas.openxmlformats.org/officeDocument/2006/relationships/image" Target="../media/image14.jpe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0" y="2430459"/>
            <a:ext cx="7287818" cy="1159800"/>
          </a:xfrm>
          <a:prstGeom prst="rect">
            <a:avLst/>
          </a:prstGeom>
        </p:spPr>
        <p:txBody>
          <a:bodyPr spcFirstLastPara="1" wrap="square" lIns="0" tIns="0" rIns="0" bIns="0" anchor="ctr" anchorCtr="0">
            <a:noAutofit/>
          </a:bodyPr>
          <a:lstStyle/>
          <a:p>
            <a:pPr lvl="0" algn="ctr"/>
            <a:r>
              <a:rPr lang="en-US" sz="3200" dirty="0">
                <a:solidFill>
                  <a:schemeClr val="tx1">
                    <a:lumMod val="90000"/>
                    <a:lumOff val="10000"/>
                  </a:schemeClr>
                </a:solidFill>
              </a:rPr>
              <a:t>1- ECG Practical Lab.</a:t>
            </a:r>
            <a:br>
              <a:rPr lang="en-US" sz="2800" dirty="0">
                <a:solidFill>
                  <a:schemeClr val="tx1">
                    <a:lumMod val="90000"/>
                    <a:lumOff val="10000"/>
                  </a:schemeClr>
                </a:solidFill>
              </a:rPr>
            </a:br>
            <a:br>
              <a:rPr lang="en-US" sz="2800" dirty="0">
                <a:solidFill>
                  <a:schemeClr val="tx1">
                    <a:lumMod val="90000"/>
                    <a:lumOff val="10000"/>
                  </a:schemeClr>
                </a:solidFill>
              </a:rPr>
            </a:br>
            <a:r>
              <a:rPr lang="en-US" sz="2800" dirty="0">
                <a:solidFill>
                  <a:schemeClr val="tx1">
                    <a:lumMod val="90000"/>
                    <a:lumOff val="10000"/>
                  </a:schemeClr>
                </a:solidFill>
              </a:rPr>
              <a:t>By</a:t>
            </a:r>
            <a:br>
              <a:rPr lang="en-US" sz="2800" dirty="0">
                <a:solidFill>
                  <a:schemeClr val="tx1">
                    <a:lumMod val="90000"/>
                    <a:lumOff val="10000"/>
                  </a:schemeClr>
                </a:solidFill>
              </a:rPr>
            </a:br>
            <a:r>
              <a:rPr lang="en-US" sz="2800" dirty="0">
                <a:solidFill>
                  <a:schemeClr val="tx1">
                    <a:lumMod val="90000"/>
                    <a:lumOff val="10000"/>
                  </a:schemeClr>
                </a:solidFill>
              </a:rPr>
              <a:t>Prof. Sherif W. Mansour</a:t>
            </a:r>
            <a:br>
              <a:rPr lang="en-US" sz="2800" dirty="0">
                <a:solidFill>
                  <a:schemeClr val="tx1">
                    <a:lumMod val="90000"/>
                    <a:lumOff val="10000"/>
                  </a:schemeClr>
                </a:solidFill>
              </a:rPr>
            </a:br>
            <a:br>
              <a:rPr lang="en-US" sz="2800" dirty="0">
                <a:solidFill>
                  <a:schemeClr val="tx1">
                    <a:lumMod val="90000"/>
                    <a:lumOff val="10000"/>
                  </a:schemeClr>
                </a:solidFill>
              </a:rPr>
            </a:br>
            <a:r>
              <a:rPr lang="en-US" sz="1800" dirty="0">
                <a:solidFill>
                  <a:schemeClr val="tx1">
                    <a:lumMod val="90000"/>
                    <a:lumOff val="10000"/>
                  </a:schemeClr>
                </a:solidFill>
              </a:rPr>
              <a:t>Physiology dpt., Mutah school of Medicine</a:t>
            </a:r>
            <a:r>
              <a:rPr lang="en" sz="1800" dirty="0">
                <a:solidFill>
                  <a:schemeClr val="tx1">
                    <a:lumMod val="90000"/>
                    <a:lumOff val="10000"/>
                  </a:schemeClr>
                </a:solidFill>
              </a:rPr>
              <a:t> .</a:t>
            </a:r>
            <a:endParaRPr sz="1800" dirty="0">
              <a:solidFill>
                <a:schemeClr val="tx1">
                  <a:lumMod val="90000"/>
                  <a:lumOff val="10000"/>
                </a:schemeClr>
              </a:solidFill>
            </a:endParaRPr>
          </a:p>
        </p:txBody>
      </p:sp>
      <p:pic>
        <p:nvPicPr>
          <p:cNvPr id="61" name="Google Shape;61;p13"/>
          <p:cNvPicPr preferRelativeResize="0"/>
          <p:nvPr/>
        </p:nvPicPr>
        <p:blipFill>
          <a:blip r:embed="rId3">
            <a:alphaModFix/>
          </a:blip>
          <a:stretch>
            <a:fillRect/>
          </a:stretch>
        </p:blipFill>
        <p:spPr>
          <a:xfrm>
            <a:off x="6906896" y="1275606"/>
            <a:ext cx="1782850" cy="2031750"/>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7593770" y="884611"/>
            <a:ext cx="482075" cy="525200"/>
          </a:xfrm>
          <a:prstGeom prst="rect">
            <a:avLst/>
          </a:prstGeom>
          <a:noFill/>
          <a:ln>
            <a:noFill/>
          </a:ln>
        </p:spPr>
      </p:pic>
      <p:pic>
        <p:nvPicPr>
          <p:cNvPr id="65" name="Google Shape;65;p13"/>
          <p:cNvPicPr preferRelativeResize="0"/>
          <p:nvPr/>
        </p:nvPicPr>
        <p:blipFill>
          <a:blip r:embed="rId6">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6">
            <a:alphaModFix/>
          </a:blip>
          <a:stretch>
            <a:fillRect/>
          </a:stretch>
        </p:blipFill>
        <p:spPr>
          <a:xfrm>
            <a:off x="8664593" y="3757882"/>
            <a:ext cx="321850" cy="448425"/>
          </a:xfrm>
          <a:prstGeom prst="rect">
            <a:avLst/>
          </a:prstGeom>
          <a:noFill/>
          <a:ln>
            <a:noFill/>
          </a:ln>
        </p:spPr>
      </p:pic>
      <p:pic>
        <p:nvPicPr>
          <p:cNvPr id="1026" name="Picture 2" descr="C:\Users\Dr Sherif\Desktop\مؤتة.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357866"/>
            <a:ext cx="1085906" cy="1081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3371" y="653711"/>
            <a:ext cx="8856984" cy="4096140"/>
          </a:xfrm>
        </p:spPr>
        <p:txBody>
          <a:bodyPr/>
          <a:lstStyle/>
          <a:p>
            <a:pPr marL="101600" indent="0" algn="justLow">
              <a:buNone/>
            </a:pPr>
            <a:r>
              <a:rPr lang="en-US" sz="2000" b="1" u="sng" dirty="0">
                <a:solidFill>
                  <a:schemeClr val="tx1"/>
                </a:solidFill>
                <a:effectLst/>
                <a:latin typeface="Times New Roman" panose="02020603050405020304" pitchFamily="18" charset="0"/>
                <a:ea typeface="Times New Roman" panose="02020603050405020304" pitchFamily="18" charset="0"/>
              </a:rPr>
              <a:t>*Ventricular Repolarization :</a:t>
            </a:r>
            <a:endParaRPr lang="en-GB" sz="2000" b="1" u="sng" dirty="0">
              <a:solidFill>
                <a:schemeClr val="tx1"/>
              </a:solidFill>
              <a:effectLst/>
              <a:latin typeface="Times New Roman" panose="02020603050405020304" pitchFamily="18" charset="0"/>
              <a:ea typeface="Times New Roman" panose="02020603050405020304" pitchFamily="18" charset="0"/>
            </a:endParaRPr>
          </a:p>
          <a:p>
            <a:pPr marL="0" lvl="0" indent="0" algn="justLow" rtl="0">
              <a:buNone/>
              <a:tabLst>
                <a:tab pos="457200" algn="l"/>
              </a:tabLst>
            </a:pPr>
            <a:r>
              <a:rPr lang="en-US" sz="2000" dirty="0">
                <a:solidFill>
                  <a:schemeClr val="tx1"/>
                </a:solidFill>
                <a:effectLst/>
                <a:latin typeface="Times New Roman" panose="02020603050405020304" pitchFamily="18" charset="0"/>
                <a:ea typeface="Times New Roman" panose="02020603050405020304" pitchFamily="18" charset="0"/>
              </a:rPr>
              <a:t>-The spread of excitation wave will stop once the ventricles become totally activated, (the QRS complex deflections will come to baseline).</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lvl="0" indent="0" algn="justLow" rtl="0">
              <a:buNone/>
              <a:tabLst>
                <a:tab pos="457200" algn="l"/>
              </a:tabLst>
            </a:pPr>
            <a:r>
              <a:rPr lang="en-US" sz="2000" dirty="0">
                <a:solidFill>
                  <a:schemeClr val="tx1"/>
                </a:solidFill>
                <a:effectLst/>
                <a:latin typeface="Times New Roman" panose="02020603050405020304" pitchFamily="18" charset="0"/>
                <a:ea typeface="Times New Roman" panose="02020603050405020304" pitchFamily="18" charset="0"/>
              </a:rPr>
              <a:t>-is followed by a steady resting state (no electric activity occurs).</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lvl="0" indent="0" algn="justLow" rtl="0">
              <a:buNone/>
              <a:tabLst>
                <a:tab pos="457200" algn="l"/>
              </a:tabLst>
            </a:pPr>
            <a:r>
              <a:rPr lang="en-US" sz="2000" dirty="0">
                <a:solidFill>
                  <a:schemeClr val="tx1"/>
                </a:solidFill>
                <a:effectLst/>
                <a:latin typeface="Times New Roman" panose="02020603050405020304" pitchFamily="18" charset="0"/>
                <a:ea typeface="Times New Roman" panose="02020603050405020304" pitchFamily="18" charset="0"/>
              </a:rPr>
              <a:t>-The ECG will show no deflection, (isoelectric line = base line) tills is called S-T segment. Then the ventricles start to repolarize.</a:t>
            </a:r>
            <a:endParaRPr lang="en-GB" sz="16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Low" rtl="0">
              <a:buFont typeface="Times New Roman" panose="02020603050405020304" pitchFamily="18" charset="0"/>
              <a:buChar char="-"/>
              <a:tabLst>
                <a:tab pos="457200" algn="l"/>
              </a:tabLst>
            </a:pPr>
            <a:r>
              <a:rPr lang="en-US" sz="2000" dirty="0">
                <a:solidFill>
                  <a:schemeClr val="tx1"/>
                </a:solidFill>
                <a:effectLst/>
                <a:latin typeface="Times New Roman" panose="02020603050405020304" pitchFamily="18" charset="0"/>
                <a:ea typeface="Times New Roman" panose="02020603050405020304" pitchFamily="18" charset="0"/>
              </a:rPr>
              <a:t>The repolarization is also a slower process than depolarization. It produces the T-wave, which has the same direction as the QRS complex.</a:t>
            </a:r>
            <a:endParaRPr lang="en-GB" sz="1600" dirty="0">
              <a:solidFill>
                <a:schemeClr val="tx1"/>
              </a:solidFill>
              <a:effectLst/>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83879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7" name="TextBox 6">
            <a:extLst>
              <a:ext uri="{FF2B5EF4-FFF2-40B4-BE49-F238E27FC236}">
                <a16:creationId xmlns:a16="http://schemas.microsoft.com/office/drawing/2014/main" id="{CAEEC882-79B4-46D1-BFF2-E2D08DDFE4C8}"/>
              </a:ext>
            </a:extLst>
          </p:cNvPr>
          <p:cNvSpPr txBox="1"/>
          <p:nvPr/>
        </p:nvSpPr>
        <p:spPr>
          <a:xfrm>
            <a:off x="3275856" y="59938"/>
            <a:ext cx="5328592" cy="517065"/>
          </a:xfrm>
          <a:prstGeom prst="rect">
            <a:avLst/>
          </a:prstGeom>
          <a:noFill/>
        </p:spPr>
        <p:txBody>
          <a:bodyPr wrap="square">
            <a:spAutoFit/>
          </a:bodyPr>
          <a:lstStyle/>
          <a:p>
            <a:pPr marL="228600" algn="ctr" rtl="0">
              <a:lnSpc>
                <a:spcPct val="115000"/>
              </a:lnSpc>
              <a:spcAft>
                <a:spcPts val="1000"/>
              </a:spcAft>
            </a:pPr>
            <a:r>
              <a:rPr lang="en-US" sz="2400" b="1" dirty="0">
                <a:solidFill>
                  <a:schemeClr val="tx1">
                    <a:lumMod val="75000"/>
                    <a:lumOff val="25000"/>
                  </a:schemeClr>
                </a:solidFill>
                <a:effectLst/>
                <a:latin typeface="Times New Roman" panose="02020603050405020304" pitchFamily="18" charset="0"/>
                <a:ea typeface="SimSun" panose="02010600030101010101" pitchFamily="2" charset="-122"/>
                <a:cs typeface="Arial" panose="020B0604020202020204" pitchFamily="34" charset="0"/>
              </a:rPr>
              <a:t>Normal</a:t>
            </a:r>
            <a:r>
              <a:rPr lang="en-US" sz="2400" dirty="0">
                <a:solidFill>
                  <a:schemeClr val="tx1">
                    <a:lumMod val="75000"/>
                    <a:lumOff val="25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b="1" dirty="0">
                <a:solidFill>
                  <a:schemeClr val="tx1">
                    <a:lumMod val="75000"/>
                    <a:lumOff val="25000"/>
                  </a:schemeClr>
                </a:solidFill>
                <a:effectLst/>
                <a:latin typeface="Times New Roman" panose="02020603050405020304" pitchFamily="18" charset="0"/>
                <a:ea typeface="SimSun" panose="02010600030101010101" pitchFamily="2" charset="-122"/>
                <a:cs typeface="Arial" panose="020B0604020202020204" pitchFamily="34" charset="0"/>
              </a:rPr>
              <a:t>ECG</a:t>
            </a:r>
            <a:endParaRPr lang="en-GB" sz="2400"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B906B1BE-4009-40A4-852A-9FFDAF68CB52}"/>
              </a:ext>
            </a:extLst>
          </p:cNvPr>
          <p:cNvPicPr>
            <a:picLocks noChangeAspect="1"/>
          </p:cNvPicPr>
          <p:nvPr/>
        </p:nvPicPr>
        <p:blipFill>
          <a:blip r:embed="rId2"/>
          <a:stretch>
            <a:fillRect/>
          </a:stretch>
        </p:blipFill>
        <p:spPr>
          <a:xfrm>
            <a:off x="99733" y="618893"/>
            <a:ext cx="6408712" cy="1133475"/>
          </a:xfrm>
          <a:prstGeom prst="rect">
            <a:avLst/>
          </a:prstGeom>
        </p:spPr>
      </p:pic>
      <p:cxnSp>
        <p:nvCxnSpPr>
          <p:cNvPr id="11" name="Straight Arrow Connector 10">
            <a:extLst>
              <a:ext uri="{FF2B5EF4-FFF2-40B4-BE49-F238E27FC236}">
                <a16:creationId xmlns:a16="http://schemas.microsoft.com/office/drawing/2014/main" id="{8BD441A5-A258-45E3-8991-BC6119DE9196}"/>
              </a:ext>
            </a:extLst>
          </p:cNvPr>
          <p:cNvCxnSpPr/>
          <p:nvPr/>
        </p:nvCxnSpPr>
        <p:spPr>
          <a:xfrm>
            <a:off x="1003719" y="915691"/>
            <a:ext cx="486564" cy="536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5B9F069-B9B4-42CA-B5D1-7D45E492904C}"/>
              </a:ext>
            </a:extLst>
          </p:cNvPr>
          <p:cNvSpPr txBox="1"/>
          <p:nvPr/>
        </p:nvSpPr>
        <p:spPr>
          <a:xfrm>
            <a:off x="750258" y="668184"/>
            <a:ext cx="360040" cy="369332"/>
          </a:xfrm>
          <a:prstGeom prst="rect">
            <a:avLst/>
          </a:prstGeom>
          <a:noFill/>
        </p:spPr>
        <p:txBody>
          <a:bodyPr wrap="square" rtlCol="0">
            <a:spAutoFit/>
          </a:bodyPr>
          <a:lstStyle/>
          <a:p>
            <a:r>
              <a:rPr lang="en-US" sz="1800" b="1" dirty="0"/>
              <a:t>P</a:t>
            </a:r>
            <a:endParaRPr lang="en-GB" sz="1800" b="1" dirty="0"/>
          </a:p>
        </p:txBody>
      </p:sp>
      <p:cxnSp>
        <p:nvCxnSpPr>
          <p:cNvPr id="16" name="Straight Arrow Connector 15">
            <a:extLst>
              <a:ext uri="{FF2B5EF4-FFF2-40B4-BE49-F238E27FC236}">
                <a16:creationId xmlns:a16="http://schemas.microsoft.com/office/drawing/2014/main" id="{51A1A384-5943-46AA-8CFD-75FC8F270B29}"/>
              </a:ext>
            </a:extLst>
          </p:cNvPr>
          <p:cNvCxnSpPr/>
          <p:nvPr/>
        </p:nvCxnSpPr>
        <p:spPr>
          <a:xfrm flipH="1">
            <a:off x="6418564" y="682737"/>
            <a:ext cx="1379809" cy="736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501D5A8-C5F2-4F5B-A69E-5F12882139E3}"/>
              </a:ext>
            </a:extLst>
          </p:cNvPr>
          <p:cNvSpPr txBox="1"/>
          <p:nvPr/>
        </p:nvSpPr>
        <p:spPr>
          <a:xfrm>
            <a:off x="7812360" y="483518"/>
            <a:ext cx="360040" cy="369332"/>
          </a:xfrm>
          <a:prstGeom prst="rect">
            <a:avLst/>
          </a:prstGeom>
          <a:noFill/>
        </p:spPr>
        <p:txBody>
          <a:bodyPr wrap="square" rtlCol="0">
            <a:spAutoFit/>
          </a:bodyPr>
          <a:lstStyle/>
          <a:p>
            <a:r>
              <a:rPr lang="en-US" sz="1800" b="1" dirty="0"/>
              <a:t>T</a:t>
            </a:r>
            <a:endParaRPr lang="en-GB" sz="1800" b="1" dirty="0"/>
          </a:p>
        </p:txBody>
      </p:sp>
      <p:cxnSp>
        <p:nvCxnSpPr>
          <p:cNvPr id="20" name="Straight Arrow Connector 19">
            <a:extLst>
              <a:ext uri="{FF2B5EF4-FFF2-40B4-BE49-F238E27FC236}">
                <a16:creationId xmlns:a16="http://schemas.microsoft.com/office/drawing/2014/main" id="{518C4859-DE0D-4EEC-AEA6-0E67D6B46F00}"/>
              </a:ext>
            </a:extLst>
          </p:cNvPr>
          <p:cNvCxnSpPr/>
          <p:nvPr/>
        </p:nvCxnSpPr>
        <p:spPr>
          <a:xfrm>
            <a:off x="3851920" y="526022"/>
            <a:ext cx="0" cy="686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F0F03FC-592F-4089-A8A2-AB6644AD8B16}"/>
              </a:ext>
            </a:extLst>
          </p:cNvPr>
          <p:cNvSpPr txBox="1"/>
          <p:nvPr/>
        </p:nvSpPr>
        <p:spPr>
          <a:xfrm>
            <a:off x="3635896" y="218245"/>
            <a:ext cx="622144" cy="307777"/>
          </a:xfrm>
          <a:prstGeom prst="rect">
            <a:avLst/>
          </a:prstGeom>
          <a:noFill/>
        </p:spPr>
        <p:txBody>
          <a:bodyPr wrap="square" rtlCol="0">
            <a:spAutoFit/>
          </a:bodyPr>
          <a:lstStyle/>
          <a:p>
            <a:r>
              <a:rPr lang="en-US" b="1" dirty="0"/>
              <a:t>QRS</a:t>
            </a:r>
            <a:endParaRPr lang="en-GB" b="1"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0313" t="36000" r="40550" b="9400"/>
          <a:stretch/>
        </p:blipFill>
        <p:spPr>
          <a:xfrm>
            <a:off x="7108469" y="2036336"/>
            <a:ext cx="2023564" cy="213294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0801" b="34600"/>
          <a:stretch/>
        </p:blipFill>
        <p:spPr>
          <a:xfrm>
            <a:off x="99733" y="2049166"/>
            <a:ext cx="6858000" cy="2808312"/>
          </a:xfrm>
          <a:prstGeom prst="rect">
            <a:avLst/>
          </a:prstGeom>
        </p:spPr>
      </p:pic>
    </p:spTree>
    <p:extLst>
      <p:ext uri="{BB962C8B-B14F-4D97-AF65-F5344CB8AC3E}">
        <p14:creationId xmlns:p14="http://schemas.microsoft.com/office/powerpoint/2010/main" val="3778884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lumMod val="50000"/>
                  </a:schemeClr>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78745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396197"/>
            <a:ext cx="4392488" cy="530728"/>
          </a:xfrm>
          <a:prstGeom prst="rect">
            <a:avLst/>
          </a:prstGeom>
        </p:spPr>
        <p:txBody>
          <a:bodyPr spcFirstLastPara="1" wrap="square" lIns="0" tIns="0" rIns="0" bIns="0" anchor="b" anchorCtr="0">
            <a:noAutofit/>
          </a:bodyPr>
          <a:lstStyle/>
          <a:p>
            <a:pPr marL="228600" algn="ctr" rtl="0"/>
            <a:br>
              <a:rPr lang="en-US" sz="1800" dirty="0">
                <a:solidFill>
                  <a:schemeClr val="tx1">
                    <a:lumMod val="90000"/>
                    <a:lumOff val="10000"/>
                  </a:schemeClr>
                </a:solidFill>
              </a:rPr>
            </a:br>
            <a:br>
              <a:rPr lang="en-US" sz="1800" dirty="0">
                <a:solidFill>
                  <a:schemeClr val="tx1">
                    <a:lumMod val="90000"/>
                    <a:lumOff val="10000"/>
                  </a:schemeClr>
                </a:solidFill>
              </a:rPr>
            </a:br>
            <a:br>
              <a:rPr lang="en-US" sz="1800" dirty="0">
                <a:solidFill>
                  <a:schemeClr val="tx1">
                    <a:lumMod val="90000"/>
                    <a:lumOff val="10000"/>
                  </a:schemeClr>
                </a:solidFill>
              </a:rPr>
            </a:br>
            <a:br>
              <a:rPr lang="en-US" sz="1800" dirty="0">
                <a:solidFill>
                  <a:schemeClr val="tx1">
                    <a:lumMod val="90000"/>
                    <a:lumOff val="10000"/>
                  </a:schemeClr>
                </a:solidFill>
              </a:rPr>
            </a:br>
            <a:r>
              <a:rPr lang="en-US" sz="2000" b="1" u="sng" dirty="0">
                <a:solidFill>
                  <a:schemeClr val="tx1"/>
                </a:solidFill>
                <a:effectLst/>
                <a:latin typeface="Times New Roman" panose="02020603050405020304" pitchFamily="18" charset="0"/>
                <a:ea typeface="Times New Roman" panose="02020603050405020304" pitchFamily="18" charset="0"/>
              </a:rPr>
              <a:t>ELECTROCARDIOGRAM (ECG)</a:t>
            </a:r>
            <a:br>
              <a:rPr lang="en-GB" sz="2000" dirty="0">
                <a:solidFill>
                  <a:schemeClr val="tx1"/>
                </a:solidFill>
                <a:effectLst/>
                <a:latin typeface="Times New Roman" panose="02020603050405020304" pitchFamily="18" charset="0"/>
                <a:ea typeface="Times New Roman" panose="02020603050405020304" pitchFamily="18" charset="0"/>
              </a:rPr>
            </a:br>
            <a:endParaRPr sz="2000" dirty="0">
              <a:solidFill>
                <a:schemeClr val="tx1"/>
              </a:solidFill>
            </a:endParaRPr>
          </a:p>
        </p:txBody>
      </p:sp>
      <p:sp>
        <p:nvSpPr>
          <p:cNvPr id="73" name="Google Shape;73;p14"/>
          <p:cNvSpPr txBox="1">
            <a:spLocks noGrp="1"/>
          </p:cNvSpPr>
          <p:nvPr>
            <p:ph type="body" idx="1"/>
          </p:nvPr>
        </p:nvSpPr>
        <p:spPr>
          <a:xfrm>
            <a:off x="179512" y="771550"/>
            <a:ext cx="4752528" cy="3155100"/>
          </a:xfrm>
          <a:prstGeom prst="rect">
            <a:avLst/>
          </a:prstGeom>
        </p:spPr>
        <p:txBody>
          <a:bodyPr spcFirstLastPara="1" wrap="square" lIns="0" tIns="0" rIns="0" bIns="0" anchor="t" anchorCtr="0">
            <a:noAutofit/>
          </a:bodyPr>
          <a:lstStyle/>
          <a:p>
            <a:pPr marL="101600" indent="0" algn="justLow" rtl="0">
              <a:lnSpc>
                <a:spcPct val="115000"/>
              </a:lnSpc>
              <a:spcAft>
                <a:spcPts val="1000"/>
              </a:spcAft>
              <a:buNone/>
            </a:pPr>
            <a:r>
              <a:rPr lang="en-US" sz="1600" b="1" dirty="0">
                <a:solidFill>
                  <a:schemeClr val="tx1">
                    <a:lumMod val="90000"/>
                    <a:lumOff val="10000"/>
                  </a:schemeClr>
                </a:solidFill>
                <a:effectLst/>
                <a:latin typeface="Times New Roman" panose="02020603050405020304" pitchFamily="18" charset="0"/>
                <a:ea typeface="SimSun" panose="02010600030101010101" pitchFamily="2" charset="-122"/>
                <a:cs typeface="Times New Roman" panose="02020603050405020304" pitchFamily="18" charset="0"/>
              </a:rPr>
              <a:t>Definition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Low" rtl="0">
              <a:lnSpc>
                <a:spcPct val="115000"/>
              </a:lnSpc>
              <a:spcAft>
                <a:spcPts val="1000"/>
              </a:spcAft>
              <a:buNone/>
            </a:pPr>
            <a:r>
              <a:rPr lang="en-US" sz="1600" dirty="0">
                <a:solidFill>
                  <a:schemeClr val="tx1">
                    <a:lumMod val="90000"/>
                    <a:lumOff val="10000"/>
                  </a:schemeClr>
                </a:solidFill>
                <a:effectLst/>
                <a:latin typeface="Times New Roman" panose="02020603050405020304" pitchFamily="18" charset="0"/>
                <a:ea typeface="SimSun" panose="02010600030101010101" pitchFamily="2" charset="-122"/>
                <a:cs typeface="Times New Roman" panose="02020603050405020304" pitchFamily="18" charset="0"/>
              </a:rPr>
              <a:t>Recording the electrical activity of cardiac muscle </a:t>
            </a:r>
            <a:r>
              <a:rPr lang="en-US" sz="1600" dirty="0" err="1">
                <a:solidFill>
                  <a:schemeClr val="tx1">
                    <a:lumMod val="90000"/>
                    <a:lumOff val="10000"/>
                  </a:schemeClr>
                </a:solidFill>
                <a:effectLst/>
                <a:latin typeface="Times New Roman" panose="02020603050405020304" pitchFamily="18" charset="0"/>
                <a:ea typeface="SimSun" panose="02010600030101010101" pitchFamily="2" charset="-122"/>
                <a:cs typeface="Times New Roman" panose="02020603050405020304" pitchFamily="18" charset="0"/>
              </a:rPr>
              <a:t>fibres</a:t>
            </a:r>
            <a:r>
              <a:rPr lang="en-US" sz="1600" dirty="0">
                <a:solidFill>
                  <a:schemeClr val="tx1">
                    <a:lumMod val="90000"/>
                    <a:lumOff val="10000"/>
                  </a:schemeClr>
                </a:solidFill>
                <a:effectLst/>
                <a:latin typeface="Times New Roman" panose="02020603050405020304" pitchFamily="18" charset="0"/>
                <a:ea typeface="SimSun" panose="02010600030101010101" pitchFamily="2" charset="-122"/>
                <a:cs typeface="Times New Roman" panose="02020603050405020304" pitchFamily="18" charset="0"/>
              </a:rPr>
              <a:t> throughout cardiac cycle .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01600" indent="0" algn="justLow" rtl="0">
              <a:lnSpc>
                <a:spcPct val="115000"/>
              </a:lnSpc>
              <a:spcAft>
                <a:spcPts val="1000"/>
              </a:spcAft>
              <a:buNone/>
            </a:pPr>
            <a:r>
              <a:rPr lang="en-US" sz="1600" b="1" dirty="0">
                <a:solidFill>
                  <a:schemeClr val="tx1">
                    <a:lumMod val="90000"/>
                    <a:lumOff val="10000"/>
                  </a:schemeClr>
                </a:solidFill>
                <a:effectLst/>
                <a:latin typeface="Times New Roman" panose="02020603050405020304" pitchFamily="18" charset="0"/>
                <a:ea typeface="SimSun" panose="02010600030101010101" pitchFamily="2" charset="-122"/>
                <a:cs typeface="Times New Roman" panose="02020603050405020304" pitchFamily="18" charset="0"/>
              </a:rPr>
              <a:t>Material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Low" rtl="0">
              <a:lnSpc>
                <a:spcPct val="115000"/>
              </a:lnSpc>
              <a:spcAft>
                <a:spcPts val="1000"/>
              </a:spcAft>
              <a:buNone/>
            </a:pPr>
            <a:r>
              <a:rPr lang="en-US" sz="1600" dirty="0">
                <a:solidFill>
                  <a:schemeClr val="tx1">
                    <a:lumMod val="90000"/>
                    <a:lumOff val="10000"/>
                  </a:schemeClr>
                </a:solidFill>
                <a:effectLst/>
                <a:latin typeface="Times New Roman" panose="02020603050405020304" pitchFamily="18" charset="0"/>
                <a:ea typeface="SimSun" panose="02010600030101010101" pitchFamily="2" charset="-122"/>
                <a:cs typeface="Times New Roman" panose="02020603050405020304" pitchFamily="18" charset="0"/>
              </a:rPr>
              <a:t>- MD4 oscillograph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Low" rtl="0">
              <a:lnSpc>
                <a:spcPct val="115000"/>
              </a:lnSpc>
              <a:spcAft>
                <a:spcPts val="1000"/>
              </a:spcAft>
              <a:buNone/>
            </a:pPr>
            <a:r>
              <a:rPr lang="en-US" sz="1600" dirty="0">
                <a:solidFill>
                  <a:schemeClr val="tx1">
                    <a:lumMod val="90000"/>
                    <a:lumOff val="10000"/>
                  </a:schemeClr>
                </a:solidFill>
                <a:effectLst/>
                <a:latin typeface="Times New Roman" panose="02020603050405020304" pitchFamily="18" charset="0"/>
                <a:ea typeface="SimSun" panose="02010600030101010101" pitchFamily="2" charset="-122"/>
                <a:cs typeface="Times New Roman" panose="02020603050405020304" pitchFamily="18" charset="0"/>
              </a:rPr>
              <a:t>- ECG coupler apparatus or ECG apparatus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Low" rtl="0">
              <a:lnSpc>
                <a:spcPct val="115000"/>
              </a:lnSpc>
              <a:spcAft>
                <a:spcPts val="1000"/>
              </a:spcAft>
              <a:buNone/>
            </a:pPr>
            <a:r>
              <a:rPr lang="en-US" sz="1600" dirty="0">
                <a:solidFill>
                  <a:schemeClr val="tx1">
                    <a:lumMod val="90000"/>
                    <a:lumOff val="10000"/>
                  </a:schemeClr>
                </a:solidFill>
                <a:effectLst/>
                <a:latin typeface="Times New Roman" panose="02020603050405020304" pitchFamily="18" charset="0"/>
                <a:ea typeface="SimSun" panose="02010600030101010101" pitchFamily="2" charset="-122"/>
                <a:cs typeface="Times New Roman" panose="02020603050405020304" pitchFamily="18" charset="0"/>
              </a:rPr>
              <a:t>- ECG electrodes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Low" rtl="0">
              <a:lnSpc>
                <a:spcPct val="115000"/>
              </a:lnSpc>
              <a:spcAft>
                <a:spcPts val="1000"/>
              </a:spcAft>
              <a:buNone/>
            </a:pPr>
            <a:r>
              <a:rPr lang="en-US" sz="1600" dirty="0">
                <a:solidFill>
                  <a:schemeClr val="tx1">
                    <a:lumMod val="90000"/>
                    <a:lumOff val="10000"/>
                  </a:schemeClr>
                </a:solidFill>
                <a:effectLst/>
                <a:latin typeface="Times New Roman" panose="02020603050405020304" pitchFamily="18" charset="0"/>
                <a:ea typeface="SimSun" panose="02010600030101010101" pitchFamily="2" charset="-122"/>
                <a:cs typeface="Times New Roman" panose="02020603050405020304" pitchFamily="18" charset="0"/>
              </a:rPr>
              <a:t>- electrode jelly .</a:t>
            </a:r>
            <a:r>
              <a:rPr lang="en-US" sz="1600" b="1" dirty="0">
                <a:solidFill>
                  <a:schemeClr val="tx1">
                    <a:lumMod val="90000"/>
                    <a:lumOff val="1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7" name="Picture 6">
            <a:extLst>
              <a:ext uri="{FF2B5EF4-FFF2-40B4-BE49-F238E27FC236}">
                <a16:creationId xmlns:a16="http://schemas.microsoft.com/office/drawing/2014/main" id="{4609F18A-352F-4030-A58C-E0502FE6051E}"/>
              </a:ext>
            </a:extLst>
          </p:cNvPr>
          <p:cNvPicPr/>
          <p:nvPr/>
        </p:nvPicPr>
        <p:blipFill rotWithShape="1">
          <a:blip r:embed="rId3">
            <a:extLst>
              <a:ext uri="{28A0092B-C50C-407E-A947-70E740481C1C}">
                <a14:useLocalDpi xmlns:a14="http://schemas.microsoft.com/office/drawing/2010/main" val="0"/>
              </a:ext>
            </a:extLst>
          </a:blip>
          <a:srcRect l="13835" t="18472" r="14805" b="19746"/>
          <a:stretch/>
        </p:blipFill>
        <p:spPr bwMode="auto">
          <a:xfrm>
            <a:off x="5076056" y="1203598"/>
            <a:ext cx="3819525" cy="3240359"/>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3" name="Google Shape;73;p14"/>
          <p:cNvSpPr txBox="1">
            <a:spLocks noGrp="1"/>
          </p:cNvSpPr>
          <p:nvPr>
            <p:ph type="body" idx="1"/>
          </p:nvPr>
        </p:nvSpPr>
        <p:spPr>
          <a:xfrm>
            <a:off x="107504" y="411510"/>
            <a:ext cx="6192688" cy="3371124"/>
          </a:xfrm>
          <a:prstGeom prst="rect">
            <a:avLst/>
          </a:prstGeom>
        </p:spPr>
        <p:txBody>
          <a:bodyPr spcFirstLastPara="1" wrap="square" lIns="0" tIns="0" rIns="0" bIns="0" anchor="t" anchorCtr="0">
            <a:noAutofit/>
          </a:bodyPr>
          <a:lstStyle/>
          <a:p>
            <a:pPr marL="101600" marR="0" lvl="0" indent="0" algn="justLow" defTabSz="914400" rtl="0" eaLnBrk="1" fontAlgn="auto" latinLnBrk="0" hangingPunct="1">
              <a:lnSpc>
                <a:spcPct val="115000"/>
              </a:lnSpc>
              <a:spcBef>
                <a:spcPts val="600"/>
              </a:spcBef>
              <a:spcAft>
                <a:spcPts val="1000"/>
              </a:spcAft>
              <a:buClr>
                <a:srgbClr val="A458FF"/>
              </a:buClr>
              <a:buSzPts val="2000"/>
              <a:buFont typeface="Muli"/>
              <a:buNone/>
              <a:tabLst/>
              <a:defRPr/>
            </a:pPr>
            <a:r>
              <a:rPr kumimoji="0" lang="en-US" sz="16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Muli"/>
              </a:rPr>
              <a:t>Procedure :-</a:t>
            </a:r>
            <a:endParaRPr kumimoji="0" lang="en-GB" sz="16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Muli"/>
            </a:endParaRPr>
          </a:p>
          <a:p>
            <a:pPr marL="228600" marR="0" lvl="0" indent="0" algn="justLow" defTabSz="914400" rtl="0" eaLnBrk="1" fontAlgn="auto" latinLnBrk="0" hangingPunct="1">
              <a:lnSpc>
                <a:spcPct val="115000"/>
              </a:lnSpc>
              <a:spcBef>
                <a:spcPts val="600"/>
              </a:spcBef>
              <a:spcAft>
                <a:spcPts val="1000"/>
              </a:spcAft>
              <a:buClr>
                <a:srgbClr val="A458FF"/>
              </a:buClr>
              <a:buSzPts val="2000"/>
              <a:buNone/>
              <a:tabLst/>
              <a:defRPr/>
            </a:pPr>
            <a:r>
              <a:rPr kumimoji="0" lang="en-US" sz="16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Muli"/>
              </a:rPr>
              <a:t>-The subject must lie down on his </a:t>
            </a:r>
            <a:r>
              <a:rPr kumimoji="0" lang="en-US" sz="16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Muli"/>
              </a:rPr>
              <a:t>back</a:t>
            </a:r>
            <a:r>
              <a:rPr kumimoji="0" lang="en-US" sz="16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Muli"/>
              </a:rPr>
              <a:t> with removing any metal object with him and applying a thin film of electrode jelly on the site of applying ECG electrodes (wrists , ankles and 6 chest positions)</a:t>
            </a:r>
            <a:endParaRPr kumimoji="0" lang="en-GB" sz="16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Muli"/>
            </a:endParaRPr>
          </a:p>
          <a:p>
            <a:pPr marL="228600" marR="0" lvl="0" indent="0" algn="justLow" defTabSz="914400" rtl="0" eaLnBrk="1" fontAlgn="auto" latinLnBrk="0" hangingPunct="1">
              <a:lnSpc>
                <a:spcPct val="115000"/>
              </a:lnSpc>
              <a:spcBef>
                <a:spcPts val="600"/>
              </a:spcBef>
              <a:spcAft>
                <a:spcPts val="1000"/>
              </a:spcAft>
              <a:buClr>
                <a:srgbClr val="A458FF"/>
              </a:buClr>
              <a:buSzPts val="2000"/>
              <a:buNone/>
              <a:tabLst/>
              <a:defRPr/>
            </a:pPr>
            <a:r>
              <a:rPr kumimoji="0" lang="en-US" sz="16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Muli"/>
              </a:rPr>
              <a:t>- connect the electrodes to electrode leads .</a:t>
            </a:r>
            <a:endParaRPr kumimoji="0" lang="en-GB" sz="16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Muli"/>
            </a:endParaRPr>
          </a:p>
          <a:p>
            <a:pPr marL="228600" marR="0" lvl="0" indent="0" algn="justLow" defTabSz="914400" rtl="0" eaLnBrk="1" fontAlgn="auto" latinLnBrk="0" hangingPunct="1">
              <a:lnSpc>
                <a:spcPct val="115000"/>
              </a:lnSpc>
              <a:spcBef>
                <a:spcPts val="600"/>
              </a:spcBef>
              <a:spcAft>
                <a:spcPts val="1000"/>
              </a:spcAft>
              <a:buClr>
                <a:srgbClr val="A458FF"/>
              </a:buClr>
              <a:buSzPts val="2000"/>
              <a:buNone/>
              <a:tabLst/>
              <a:defRPr/>
            </a:pPr>
            <a:r>
              <a:rPr kumimoji="0" lang="en-US" sz="16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Muli"/>
              </a:rPr>
              <a:t>-Adjust moving of recorder film to move at rate </a:t>
            </a:r>
            <a:r>
              <a:rPr kumimoji="0" lang="en-US" sz="16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Muli"/>
              </a:rPr>
              <a:t>25mm/sec </a:t>
            </a:r>
            <a:r>
              <a:rPr kumimoji="0" lang="en-US" sz="16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Muli"/>
              </a:rPr>
              <a:t>and adjust deflection above isoelectric line to give calibration of </a:t>
            </a:r>
            <a:r>
              <a:rPr kumimoji="0" lang="en-US" sz="16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Muli"/>
              </a:rPr>
              <a:t>10 mm =1mv </a:t>
            </a:r>
            <a:r>
              <a:rPr kumimoji="0" lang="en-US" sz="16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Muli"/>
              </a:rPr>
              <a:t>.</a:t>
            </a:r>
            <a:endParaRPr kumimoji="0" lang="en-GB" sz="16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Muli"/>
            </a:endParaRPr>
          </a:p>
          <a:p>
            <a:pPr marL="0" marR="0" lvl="0" indent="0" algn="justLow" defTabSz="914400" rtl="0" eaLnBrk="1" fontAlgn="auto" latinLnBrk="0" hangingPunct="1">
              <a:lnSpc>
                <a:spcPct val="115000"/>
              </a:lnSpc>
              <a:spcBef>
                <a:spcPts val="600"/>
              </a:spcBef>
              <a:spcAft>
                <a:spcPts val="0"/>
              </a:spcAft>
              <a:buClr>
                <a:srgbClr val="A458FF"/>
              </a:buClr>
              <a:buSzPts val="2000"/>
              <a:buFont typeface="Muli"/>
              <a:buNone/>
              <a:tabLst/>
              <a:defRPr/>
            </a:pPr>
            <a:r>
              <a:rPr kumimoji="0" lang="en-US" sz="1600" b="1" i="0" u="none" strike="noStrike" kern="0" cap="none" spc="0" normalizeH="0" baseline="0" noProof="0" dirty="0">
                <a:ln>
                  <a:noFill/>
                </a:ln>
                <a:solidFill>
                  <a:srgbClr val="050060"/>
                </a:solidFill>
                <a:effectLst/>
                <a:uLnTx/>
                <a:uFillTx/>
                <a:latin typeface="Times New Roman" panose="02020603050405020304" pitchFamily="18" charset="0"/>
                <a:ea typeface="Times New Roman" panose="02020603050405020304" pitchFamily="18" charset="0"/>
                <a:sym typeface="Muli"/>
              </a:rPr>
              <a:t>        </a:t>
            </a:r>
            <a:r>
              <a:rPr kumimoji="0" lang="en-US" sz="1600" b="1" i="0" u="sng" strike="noStrike" kern="0" cap="none" spc="0" normalizeH="0" baseline="0" noProof="0" dirty="0">
                <a:ln>
                  <a:noFill/>
                </a:ln>
                <a:solidFill>
                  <a:srgbClr val="050060"/>
                </a:solidFill>
                <a:effectLst/>
                <a:uLnTx/>
                <a:uFillTx/>
                <a:latin typeface="Times New Roman" panose="02020603050405020304" pitchFamily="18" charset="0"/>
                <a:ea typeface="Times New Roman" panose="02020603050405020304" pitchFamily="18" charset="0"/>
                <a:sym typeface="Muli"/>
              </a:rPr>
              <a:t> Recording of ECG :</a:t>
            </a:r>
            <a:endParaRPr kumimoji="0" lang="en-GB" sz="1600" b="0" i="0" u="none" strike="noStrike" kern="0" cap="none" spc="0" normalizeH="0" baseline="0" noProof="0" dirty="0">
              <a:ln>
                <a:noFill/>
              </a:ln>
              <a:solidFill>
                <a:srgbClr val="050060"/>
              </a:solidFill>
              <a:effectLst/>
              <a:uLnTx/>
              <a:uFillTx/>
              <a:latin typeface="Times New Roman" panose="02020603050405020304" pitchFamily="18" charset="0"/>
              <a:ea typeface="Times New Roman" panose="02020603050405020304" pitchFamily="18" charset="0"/>
              <a:sym typeface="Muli"/>
            </a:endParaRPr>
          </a:p>
          <a:p>
            <a:pPr marL="0" marR="0" lvl="0" indent="0" algn="justLow" defTabSz="914400" rtl="0" eaLnBrk="1" fontAlgn="auto" latinLnBrk="0" hangingPunct="1">
              <a:lnSpc>
                <a:spcPct val="115000"/>
              </a:lnSpc>
              <a:spcBef>
                <a:spcPts val="600"/>
              </a:spcBef>
              <a:spcAft>
                <a:spcPts val="0"/>
              </a:spcAft>
              <a:buClr>
                <a:srgbClr val="A458FF"/>
              </a:buClr>
              <a:buSzPts val="2000"/>
              <a:buFont typeface="Muli"/>
              <a:buNone/>
              <a:tabLst/>
              <a:defRPr/>
            </a:pPr>
            <a:r>
              <a:rPr kumimoji="0" lang="en-US" sz="1600" b="0" i="0" u="none" strike="noStrike" kern="0" cap="none" spc="0" normalizeH="0" baseline="0" noProof="0" dirty="0">
                <a:ln>
                  <a:noFill/>
                </a:ln>
                <a:solidFill>
                  <a:srgbClr val="050060"/>
                </a:solidFill>
                <a:effectLst/>
                <a:uLnTx/>
                <a:uFillTx/>
                <a:latin typeface="Times New Roman" panose="02020603050405020304" pitchFamily="18" charset="0"/>
                <a:ea typeface="Times New Roman" panose="02020603050405020304" pitchFamily="18" charset="0"/>
                <a:sym typeface="Muli"/>
              </a:rPr>
              <a:t>    ECG is recorded by electrocardiography machine (sensitive galvanometer), which record these potential changes (during the cardiac cycle) on a moving strip of paper (electrocardiogram film).</a:t>
            </a:r>
            <a:endParaRPr kumimoji="0" lang="en-GB" sz="1600" b="0" i="0" u="none" strike="noStrike" kern="0" cap="none" spc="0" normalizeH="0" baseline="0" noProof="0" dirty="0">
              <a:ln>
                <a:noFill/>
              </a:ln>
              <a:solidFill>
                <a:srgbClr val="050060"/>
              </a:solidFill>
              <a:effectLst/>
              <a:uLnTx/>
              <a:uFillTx/>
              <a:latin typeface="Times New Roman" panose="02020603050405020304" pitchFamily="18" charset="0"/>
              <a:ea typeface="Times New Roman" panose="02020603050405020304" pitchFamily="18" charset="0"/>
              <a:sym typeface="Muli"/>
            </a:endParaRPr>
          </a:p>
          <a:p>
            <a:pPr marL="101600" indent="0" algn="justLow" rtl="0">
              <a:lnSpc>
                <a:spcPct val="115000"/>
              </a:lnSpc>
              <a:spcAft>
                <a:spcPts val="1000"/>
              </a:spcAft>
              <a:buNone/>
            </a:pPr>
            <a:endParaRPr lang="en-GB" sz="1600" dirty="0">
              <a:solidFill>
                <a:schemeClr val="tx1"/>
              </a:solidFill>
              <a:effectLst/>
              <a:latin typeface="Times New Roman" panose="02020603050405020304" pitchFamily="18" charset="0"/>
              <a:ea typeface="Times New Roman" panose="02020603050405020304" pitchFamily="18" charset="0"/>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1100" t="37400" r="40551" b="10801"/>
          <a:stretch/>
        </p:blipFill>
        <p:spPr>
          <a:xfrm>
            <a:off x="6444786" y="1118338"/>
            <a:ext cx="2592288" cy="2664296"/>
          </a:xfrm>
          <a:prstGeom prst="rect">
            <a:avLst/>
          </a:prstGeom>
        </p:spPr>
      </p:pic>
    </p:spTree>
    <p:extLst>
      <p:ext uri="{BB962C8B-B14F-4D97-AF65-F5344CB8AC3E}">
        <p14:creationId xmlns:p14="http://schemas.microsoft.com/office/powerpoint/2010/main" val="650342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95486"/>
            <a:ext cx="8856984" cy="3155100"/>
          </a:xfrm>
        </p:spPr>
        <p:txBody>
          <a:bodyPr/>
          <a:lstStyle/>
          <a:p>
            <a:pPr marL="0" lvl="0" indent="0" algn="justLow" rtl="0">
              <a:spcBef>
                <a:spcPts val="600"/>
              </a:spcBef>
              <a:spcAft>
                <a:spcPts val="0"/>
              </a:spcAft>
              <a:buNone/>
            </a:pPr>
            <a:r>
              <a:rPr lang="en-US" sz="1800" b="1" dirty="0">
                <a:solidFill>
                  <a:schemeClr val="tx1"/>
                </a:solidFill>
                <a:effectLst/>
                <a:latin typeface="Times New Roman" panose="02020603050405020304" pitchFamily="18" charset="0"/>
                <a:ea typeface="Times New Roman" panose="02020603050405020304" pitchFamily="18" charset="0"/>
              </a:rPr>
              <a:t>      </a:t>
            </a:r>
            <a:r>
              <a:rPr lang="en-US" sz="1800" b="1" u="sng" dirty="0">
                <a:solidFill>
                  <a:schemeClr val="tx1"/>
                </a:solidFill>
                <a:effectLst/>
                <a:latin typeface="Times New Roman" panose="02020603050405020304" pitchFamily="18" charset="0"/>
                <a:ea typeface="Times New Roman" panose="02020603050405020304" pitchFamily="18" charset="0"/>
              </a:rPr>
              <a:t>Lead :</a:t>
            </a:r>
            <a:endParaRPr lang="en-GB" sz="18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b="1" u="sng" dirty="0">
                <a:solidFill>
                  <a:schemeClr val="tx1"/>
                </a:solidFill>
                <a:effectLst/>
                <a:latin typeface="Times New Roman" panose="02020603050405020304" pitchFamily="18" charset="0"/>
                <a:ea typeface="Times New Roman" panose="02020603050405020304" pitchFamily="18" charset="0"/>
              </a:rPr>
              <a:t>It is</a:t>
            </a:r>
            <a:r>
              <a:rPr lang="en-US" sz="1800" dirty="0">
                <a:solidFill>
                  <a:schemeClr val="tx1"/>
                </a:solidFill>
                <a:effectLst/>
                <a:latin typeface="Times New Roman" panose="02020603050405020304" pitchFamily="18" charset="0"/>
                <a:ea typeface="Times New Roman" panose="02020603050405020304" pitchFamily="18" charset="0"/>
              </a:rPr>
              <a:t> the position (site) of the two electrodes.</a:t>
            </a:r>
            <a:endParaRPr lang="en-GB" sz="1800" dirty="0">
              <a:solidFill>
                <a:schemeClr val="tx1"/>
              </a:solidFill>
              <a:latin typeface="Times New Roman" panose="02020603050405020304" pitchFamily="18" charset="0"/>
              <a:ea typeface="Times New Roman" panose="02020603050405020304" pitchFamily="18" charset="0"/>
            </a:endParaRPr>
          </a:p>
          <a:p>
            <a:pPr marL="0" indent="0" algn="justLow" rtl="0">
              <a:buNone/>
            </a:pPr>
            <a:r>
              <a:rPr lang="en-GB" sz="1800" dirty="0">
                <a:solidFill>
                  <a:schemeClr val="tx1"/>
                </a:solidFill>
                <a:effectLst/>
                <a:latin typeface="Times New Roman" panose="02020603050405020304" pitchFamily="18" charset="0"/>
                <a:ea typeface="Times New Roman" panose="02020603050405020304" pitchFamily="18" charset="0"/>
              </a:rPr>
              <a:t>  </a:t>
            </a:r>
            <a:r>
              <a:rPr lang="en-US" sz="1800" dirty="0">
                <a:solidFill>
                  <a:schemeClr val="tx1"/>
                </a:solidFill>
                <a:effectLst/>
                <a:latin typeface="Times New Roman" panose="02020603050405020304" pitchFamily="18" charset="0"/>
                <a:ea typeface="Times New Roman" panose="02020603050405020304" pitchFamily="18" charset="0"/>
              </a:rPr>
              <a:t>   Types of electrodes :</a:t>
            </a:r>
            <a:endParaRPr lang="en-GB" sz="1800" dirty="0">
              <a:solidFill>
                <a:schemeClr val="tx1"/>
              </a:solidFill>
              <a:effectLst/>
              <a:latin typeface="Times New Roman" panose="02020603050405020304" pitchFamily="18" charset="0"/>
              <a:ea typeface="Times New Roman" panose="02020603050405020304" pitchFamily="18" charset="0"/>
            </a:endParaRPr>
          </a:p>
          <a:p>
            <a:pPr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1. </a:t>
            </a:r>
            <a:r>
              <a:rPr lang="en-US" sz="1800" u="sng" dirty="0">
                <a:solidFill>
                  <a:schemeClr val="tx1"/>
                </a:solidFill>
                <a:effectLst/>
                <a:latin typeface="Times New Roman" panose="02020603050405020304" pitchFamily="18" charset="0"/>
                <a:ea typeface="Times New Roman" panose="02020603050405020304" pitchFamily="18" charset="0"/>
              </a:rPr>
              <a:t>Exploring electrode</a:t>
            </a:r>
            <a:r>
              <a:rPr lang="en-US" sz="1800" dirty="0">
                <a:solidFill>
                  <a:schemeClr val="tx1"/>
                </a:solidFill>
                <a:effectLst/>
                <a:latin typeface="Times New Roman" panose="02020603050405020304" pitchFamily="18" charset="0"/>
                <a:ea typeface="Times New Roman" panose="02020603050405020304" pitchFamily="18" charset="0"/>
              </a:rPr>
              <a:t> :It is the electrode which is put at a point having electric activity.</a:t>
            </a:r>
            <a:endParaRPr lang="en-GB" sz="1800" dirty="0">
              <a:solidFill>
                <a:schemeClr val="tx1"/>
              </a:solidFill>
              <a:effectLst/>
              <a:latin typeface="Times New Roman" panose="02020603050405020304" pitchFamily="18" charset="0"/>
              <a:ea typeface="Times New Roman" panose="02020603050405020304" pitchFamily="18" charset="0"/>
            </a:endParaRPr>
          </a:p>
          <a:p>
            <a:pPr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2. </a:t>
            </a:r>
            <a:r>
              <a:rPr lang="en-US" sz="1800" u="sng" dirty="0">
                <a:solidFill>
                  <a:schemeClr val="tx1"/>
                </a:solidFill>
                <a:effectLst/>
                <a:latin typeface="Times New Roman" panose="02020603050405020304" pitchFamily="18" charset="0"/>
                <a:ea typeface="Times New Roman" panose="02020603050405020304" pitchFamily="18" charset="0"/>
              </a:rPr>
              <a:t>Indifferent electrode</a:t>
            </a:r>
            <a:r>
              <a:rPr lang="en-US" sz="1800" dirty="0">
                <a:solidFill>
                  <a:schemeClr val="tx1"/>
                </a:solidFill>
                <a:effectLst/>
                <a:latin typeface="Times New Roman" panose="02020603050405020304" pitchFamily="18" charset="0"/>
                <a:ea typeface="Times New Roman" panose="02020603050405020304" pitchFamily="18" charset="0"/>
              </a:rPr>
              <a:t> : It is the electrode which is put at a point having a </a:t>
            </a:r>
            <a:r>
              <a:rPr lang="en-US" sz="1800" b="1" dirty="0">
                <a:solidFill>
                  <a:schemeClr val="tx1"/>
                </a:solidFill>
                <a:effectLst/>
                <a:latin typeface="Times New Roman" panose="02020603050405020304" pitchFamily="18" charset="0"/>
                <a:ea typeface="Times New Roman" panose="02020603050405020304" pitchFamily="18" charset="0"/>
              </a:rPr>
              <a:t>zero</a:t>
            </a:r>
            <a:r>
              <a:rPr lang="en-US" sz="1800" dirty="0">
                <a:solidFill>
                  <a:schemeClr val="tx1"/>
                </a:solidFill>
                <a:effectLst/>
                <a:latin typeface="Times New Roman" panose="02020603050405020304" pitchFamily="18" charset="0"/>
                <a:ea typeface="Times New Roman" panose="02020603050405020304" pitchFamily="18" charset="0"/>
              </a:rPr>
              <a:t>-potential.</a:t>
            </a:r>
            <a:endParaRPr lang="en-GB" sz="1800" dirty="0">
              <a:solidFill>
                <a:schemeClr val="tx1"/>
              </a:solidFill>
              <a:effectLst/>
              <a:latin typeface="Times New Roman" panose="02020603050405020304" pitchFamily="18" charset="0"/>
              <a:ea typeface="Times New Roman" panose="02020603050405020304" pitchFamily="18" charset="0"/>
            </a:endParaRPr>
          </a:p>
          <a:p>
            <a:pPr marL="0" indent="0" algn="justLow" rtl="0">
              <a:spcBef>
                <a:spcPts val="600"/>
              </a:spcBef>
              <a:spcAft>
                <a:spcPts val="0"/>
              </a:spcAft>
              <a:buNone/>
            </a:pP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b="1" u="sng" dirty="0">
                <a:solidFill>
                  <a:schemeClr val="tx1"/>
                </a:solidFill>
                <a:effectLst/>
                <a:latin typeface="Times New Roman" panose="02020603050405020304" pitchFamily="18" charset="0"/>
                <a:ea typeface="Times New Roman" panose="02020603050405020304" pitchFamily="18" charset="0"/>
              </a:rPr>
              <a:t>Classification of leads</a:t>
            </a:r>
            <a:r>
              <a:rPr lang="en-US" sz="1800" dirty="0">
                <a:solidFill>
                  <a:schemeClr val="tx1"/>
                </a:solidFill>
                <a:effectLst/>
                <a:latin typeface="Times New Roman" panose="02020603050405020304" pitchFamily="18" charset="0"/>
                <a:ea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endParaRPr>
          </a:p>
          <a:p>
            <a:pPr marL="228600" indent="0" algn="justLow" rtl="0">
              <a:buNone/>
            </a:pPr>
            <a:r>
              <a:rPr lang="en-US" sz="1800" b="1" u="sng" dirty="0">
                <a:solidFill>
                  <a:schemeClr val="tx1"/>
                </a:solidFill>
                <a:effectLst/>
                <a:latin typeface="Times New Roman" panose="02020603050405020304" pitchFamily="18" charset="0"/>
                <a:ea typeface="Times New Roman" panose="02020603050405020304" pitchFamily="18" charset="0"/>
              </a:rPr>
              <a:t>A. Bipolar leads (standard limb lead) :</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-Each records the potential differences between </a:t>
            </a:r>
            <a:r>
              <a:rPr lang="en-US" sz="1800" b="1" dirty="0">
                <a:solidFill>
                  <a:schemeClr val="tx1"/>
                </a:solidFill>
                <a:effectLst/>
                <a:latin typeface="Times New Roman" panose="02020603050405020304" pitchFamily="18" charset="0"/>
                <a:ea typeface="Times New Roman" panose="02020603050405020304" pitchFamily="18" charset="0"/>
              </a:rPr>
              <a:t>two</a:t>
            </a:r>
            <a:r>
              <a:rPr lang="en-US" sz="1800" dirty="0">
                <a:solidFill>
                  <a:schemeClr val="tx1"/>
                </a:solidFill>
                <a:effectLst/>
                <a:latin typeface="Times New Roman" panose="02020603050405020304" pitchFamily="18" charset="0"/>
                <a:ea typeface="Times New Roman" panose="02020603050405020304" pitchFamily="18" charset="0"/>
              </a:rPr>
              <a:t> exploring electrodes (limbs).</a:t>
            </a:r>
            <a:endParaRPr lang="en-GB" sz="1800" dirty="0">
              <a:solidFill>
                <a:schemeClr val="tx1"/>
              </a:solidFill>
              <a:effectLst/>
              <a:latin typeface="Times New Roman" panose="02020603050405020304" pitchFamily="18" charset="0"/>
              <a:ea typeface="Times New Roman" panose="02020603050405020304" pitchFamily="18" charset="0"/>
            </a:endParaRPr>
          </a:p>
          <a:p>
            <a:pPr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1. Lead I : between the </a:t>
            </a:r>
            <a:r>
              <a:rPr lang="en-US" sz="1800" b="1" dirty="0">
                <a:solidFill>
                  <a:schemeClr val="tx1"/>
                </a:solidFill>
                <a:effectLst/>
                <a:latin typeface="Times New Roman" panose="02020603050405020304" pitchFamily="18" charset="0"/>
                <a:ea typeface="Times New Roman" panose="02020603050405020304" pitchFamily="18" charset="0"/>
              </a:rPr>
              <a:t>left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b="1" dirty="0">
                <a:solidFill>
                  <a:schemeClr val="tx1"/>
                </a:solidFill>
                <a:effectLst/>
                <a:latin typeface="Times New Roman" panose="02020603050405020304" pitchFamily="18" charset="0"/>
                <a:ea typeface="Times New Roman" panose="02020603050405020304" pitchFamily="18" charset="0"/>
              </a:rPr>
              <a:t>arm</a:t>
            </a:r>
            <a:r>
              <a:rPr lang="en-US" sz="1800" dirty="0">
                <a:solidFill>
                  <a:schemeClr val="tx1"/>
                </a:solidFill>
                <a:effectLst/>
                <a:latin typeface="Times New Roman" panose="02020603050405020304" pitchFamily="18" charset="0"/>
                <a:ea typeface="Times New Roman" panose="02020603050405020304" pitchFamily="18" charset="0"/>
              </a:rPr>
              <a:t> and the </a:t>
            </a:r>
            <a:r>
              <a:rPr lang="en-US" sz="1800" b="1" dirty="0">
                <a:solidFill>
                  <a:schemeClr val="tx1"/>
                </a:solidFill>
                <a:effectLst/>
                <a:latin typeface="Times New Roman" panose="02020603050405020304" pitchFamily="18" charset="0"/>
                <a:ea typeface="Times New Roman" panose="02020603050405020304" pitchFamily="18" charset="0"/>
              </a:rPr>
              <a:t>right arm</a:t>
            </a:r>
            <a:r>
              <a:rPr lang="en-US" sz="1800" dirty="0">
                <a:solidFill>
                  <a:schemeClr val="tx1"/>
                </a:solidFill>
                <a:effectLst/>
                <a:latin typeface="Times New Roman" panose="02020603050405020304" pitchFamily="18" charset="0"/>
                <a:ea typeface="Times New Roman" panose="02020603050405020304" pitchFamily="18" charset="0"/>
              </a:rPr>
              <a:t>.</a:t>
            </a:r>
            <a:endParaRPr lang="en-GB" sz="1800" dirty="0">
              <a:solidFill>
                <a:schemeClr val="tx1"/>
              </a:solidFill>
              <a:effectLst/>
              <a:latin typeface="Times New Roman" panose="02020603050405020304" pitchFamily="18" charset="0"/>
              <a:ea typeface="Times New Roman" panose="02020603050405020304" pitchFamily="18" charset="0"/>
            </a:endParaRPr>
          </a:p>
          <a:p>
            <a:pPr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2. Lead II : between the </a:t>
            </a:r>
            <a:r>
              <a:rPr lang="en-US" sz="1800" b="1" dirty="0">
                <a:solidFill>
                  <a:schemeClr val="tx1"/>
                </a:solidFill>
                <a:effectLst/>
                <a:latin typeface="Times New Roman" panose="02020603050405020304" pitchFamily="18" charset="0"/>
                <a:ea typeface="Times New Roman" panose="02020603050405020304" pitchFamily="18" charset="0"/>
              </a:rPr>
              <a:t>right arm</a:t>
            </a:r>
            <a:r>
              <a:rPr lang="en-US" sz="1800" dirty="0">
                <a:solidFill>
                  <a:schemeClr val="tx1"/>
                </a:solidFill>
                <a:effectLst/>
                <a:latin typeface="Times New Roman" panose="02020603050405020304" pitchFamily="18" charset="0"/>
                <a:ea typeface="Times New Roman" panose="02020603050405020304" pitchFamily="18" charset="0"/>
              </a:rPr>
              <a:t> and the </a:t>
            </a:r>
            <a:r>
              <a:rPr lang="en-US" sz="1800" b="1" dirty="0">
                <a:solidFill>
                  <a:schemeClr val="tx1"/>
                </a:solidFill>
                <a:effectLst/>
                <a:latin typeface="Times New Roman" panose="02020603050405020304" pitchFamily="18" charset="0"/>
                <a:ea typeface="Times New Roman" panose="02020603050405020304" pitchFamily="18" charset="0"/>
              </a:rPr>
              <a:t>left leg</a:t>
            </a:r>
            <a:r>
              <a:rPr lang="en-US" sz="1800" dirty="0">
                <a:solidFill>
                  <a:schemeClr val="tx1"/>
                </a:solidFill>
                <a:effectLst/>
                <a:latin typeface="Times New Roman" panose="02020603050405020304" pitchFamily="18" charset="0"/>
                <a:ea typeface="Times New Roman" panose="02020603050405020304" pitchFamily="18" charset="0"/>
              </a:rPr>
              <a:t>.</a:t>
            </a:r>
            <a:endParaRPr lang="en-GB" sz="1800" dirty="0">
              <a:solidFill>
                <a:schemeClr val="tx1"/>
              </a:solidFill>
              <a:effectLst/>
              <a:latin typeface="Times New Roman" panose="02020603050405020304" pitchFamily="18" charset="0"/>
              <a:ea typeface="Times New Roman" panose="02020603050405020304" pitchFamily="18" charset="0"/>
            </a:endParaRPr>
          </a:p>
          <a:p>
            <a:pPr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3. Lead III : between the </a:t>
            </a:r>
            <a:r>
              <a:rPr lang="en-US" sz="1800" b="1" dirty="0">
                <a:solidFill>
                  <a:schemeClr val="tx1"/>
                </a:solidFill>
                <a:effectLst/>
                <a:latin typeface="Times New Roman" panose="02020603050405020304" pitchFamily="18" charset="0"/>
                <a:ea typeface="Times New Roman" panose="02020603050405020304" pitchFamily="18" charset="0"/>
              </a:rPr>
              <a:t>left arm</a:t>
            </a:r>
            <a:r>
              <a:rPr lang="en-US" sz="1800" dirty="0">
                <a:solidFill>
                  <a:schemeClr val="tx1"/>
                </a:solidFill>
                <a:effectLst/>
                <a:latin typeface="Times New Roman" panose="02020603050405020304" pitchFamily="18" charset="0"/>
                <a:ea typeface="Times New Roman" panose="02020603050405020304" pitchFamily="18" charset="0"/>
              </a:rPr>
              <a:t> and the </a:t>
            </a:r>
            <a:r>
              <a:rPr lang="en-US" sz="1800" b="1" dirty="0">
                <a:solidFill>
                  <a:schemeClr val="tx1"/>
                </a:solidFill>
                <a:effectLst/>
                <a:latin typeface="Times New Roman" panose="02020603050405020304" pitchFamily="18" charset="0"/>
                <a:ea typeface="Times New Roman" panose="02020603050405020304" pitchFamily="18" charset="0"/>
              </a:rPr>
              <a:t>left leg</a:t>
            </a:r>
            <a:r>
              <a:rPr lang="en-US" sz="1800" dirty="0">
                <a:solidFill>
                  <a:schemeClr val="tx1"/>
                </a:solidFill>
                <a:effectLst/>
                <a:latin typeface="Times New Roman" panose="02020603050405020304" pitchFamily="18" charset="0"/>
                <a:ea typeface="Times New Roman" panose="02020603050405020304" pitchFamily="18" charset="0"/>
              </a:rPr>
              <a:t>.</a:t>
            </a:r>
            <a:endParaRPr lang="en-GB" sz="1800" dirty="0">
              <a:solidFill>
                <a:schemeClr val="tx1"/>
              </a:solidFill>
              <a:effectLst/>
              <a:latin typeface="Times New Roman" panose="02020603050405020304" pitchFamily="18" charset="0"/>
              <a:ea typeface="Times New Roman" panose="02020603050405020304" pitchFamily="18" charset="0"/>
            </a:endParaRPr>
          </a:p>
          <a:p>
            <a:endParaRPr lang="en-US" sz="1800" dirty="0">
              <a:solidFill>
                <a:schemeClr val="tx1"/>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1674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16" y="915566"/>
            <a:ext cx="3214171" cy="936104"/>
          </a:xfrm>
        </p:spPr>
        <p:txBody>
          <a:bodyPr/>
          <a:lstStyle/>
          <a:p>
            <a:pPr marL="101600" indent="0" algn="ctr" rtl="0">
              <a:buNone/>
            </a:pPr>
            <a:r>
              <a:rPr lang="en-US" sz="1800" b="1" dirty="0">
                <a:solidFill>
                  <a:schemeClr val="tx1"/>
                </a:solidFill>
                <a:effectLst/>
                <a:latin typeface="Times New Roman" panose="02020603050405020304" pitchFamily="18" charset="0"/>
                <a:ea typeface="Times New Roman" panose="02020603050405020304" pitchFamily="18" charset="0"/>
              </a:rPr>
              <a:t>Einthoven's triangle </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600" dirty="0">
                <a:solidFill>
                  <a:schemeClr val="tx1"/>
                </a:solidFill>
                <a:effectLst/>
                <a:latin typeface="Times New Roman" panose="02020603050405020304" pitchFamily="18" charset="0"/>
                <a:ea typeface="Times New Roman" panose="02020603050405020304" pitchFamily="18" charset="0"/>
              </a:rPr>
              <a:t>Is an </a:t>
            </a:r>
            <a:r>
              <a:rPr lang="en-US" sz="1600" dirty="0" err="1">
                <a:solidFill>
                  <a:schemeClr val="tx1"/>
                </a:solidFill>
                <a:effectLst/>
                <a:latin typeface="Times New Roman" panose="02020603050405020304" pitchFamily="18" charset="0"/>
                <a:ea typeface="Times New Roman" panose="02020603050405020304" pitchFamily="18" charset="0"/>
              </a:rPr>
              <a:t>Equi</a:t>
            </a:r>
            <a:r>
              <a:rPr lang="en-US" sz="1600" dirty="0">
                <a:solidFill>
                  <a:schemeClr val="tx1"/>
                </a:solidFill>
                <a:effectLst/>
                <a:latin typeface="Times New Roman" panose="02020603050405020304" pitchFamily="18" charset="0"/>
                <a:ea typeface="Times New Roman" panose="02020603050405020304" pitchFamily="18" charset="0"/>
              </a:rPr>
              <a:t>-lateral triangle, its angles are right arm, left arm, and left leg formed of the three standard limb leads with the heart in its center.</a:t>
            </a:r>
            <a:endParaRPr lang="en-GB" sz="1600" dirty="0">
              <a:solidFill>
                <a:schemeClr val="tx1"/>
              </a:solidFill>
              <a:effectLst/>
              <a:latin typeface="Times New Roman" panose="02020603050405020304" pitchFamily="18" charset="0"/>
              <a:ea typeface="Times New Roman" panose="02020603050405020304" pitchFamily="18" charset="0"/>
            </a:endParaRPr>
          </a:p>
          <a:p>
            <a:pPr marL="228600" indent="0" algn="justLow" rtl="0">
              <a:buNone/>
            </a:pPr>
            <a:r>
              <a:rPr lang="en-US" sz="1600" b="1" i="1" dirty="0">
                <a:solidFill>
                  <a:schemeClr val="tx1"/>
                </a:solidFill>
                <a:effectLst/>
                <a:latin typeface="Times New Roman" panose="02020603050405020304" pitchFamily="18" charset="0"/>
                <a:ea typeface="Times New Roman" panose="02020603050405020304" pitchFamily="18" charset="0"/>
              </a:rPr>
              <a:t>Einthoven's law :</a:t>
            </a:r>
            <a:endParaRPr lang="en-GB" sz="1600" b="1" i="1" dirty="0">
              <a:solidFill>
                <a:schemeClr val="tx1"/>
              </a:solidFill>
              <a:latin typeface="Times New Roman" panose="02020603050405020304" pitchFamily="18" charset="0"/>
              <a:ea typeface="Times New Roman" panose="02020603050405020304" pitchFamily="18" charset="0"/>
            </a:endParaRPr>
          </a:p>
          <a:p>
            <a:pPr marL="228600" indent="0" algn="justLow" rtl="0">
              <a:buNone/>
            </a:pPr>
            <a:r>
              <a:rPr lang="en-US" sz="1600" dirty="0">
                <a:solidFill>
                  <a:schemeClr val="tx1"/>
                </a:solidFill>
                <a:effectLst/>
                <a:latin typeface="Times New Roman" panose="02020603050405020304" pitchFamily="18" charset="0"/>
                <a:ea typeface="Times New Roman" panose="02020603050405020304" pitchFamily="18" charset="0"/>
              </a:rPr>
              <a:t>Lead II = lead I + Lead III </a:t>
            </a:r>
          </a:p>
          <a:p>
            <a:pPr marL="228600" indent="0" algn="justLow" rtl="0">
              <a:buNone/>
            </a:pPr>
            <a:r>
              <a:rPr lang="en-US" sz="1600" dirty="0">
                <a:solidFill>
                  <a:schemeClr val="tx1"/>
                </a:solidFill>
                <a:effectLst/>
                <a:latin typeface="Times New Roman" panose="02020603050405020304" pitchFamily="18" charset="0"/>
                <a:ea typeface="Times New Roman" panose="02020603050405020304" pitchFamily="18" charset="0"/>
              </a:rPr>
              <a:t>(in amplitude)</a:t>
            </a:r>
            <a:endParaRPr lang="en-GB" sz="1600" dirty="0">
              <a:solidFill>
                <a:schemeClr val="tx1"/>
              </a:solidFill>
              <a:effectLst/>
              <a:latin typeface="Times New Roman" panose="02020603050405020304" pitchFamily="18" charset="0"/>
              <a:ea typeface="Times New Roman" panose="02020603050405020304" pitchFamily="18" charset="0"/>
            </a:endParaRPr>
          </a:p>
          <a:p>
            <a:pPr marL="101600" indent="0">
              <a:buNone/>
            </a:pPr>
            <a:r>
              <a:rPr lang="en-US" sz="1600" dirty="0">
                <a:solidFill>
                  <a:schemeClr val="tx1"/>
                </a:solidFill>
                <a:effectLst/>
                <a:latin typeface="Times New Roman" panose="02020603050405020304" pitchFamily="18" charset="0"/>
                <a:ea typeface="Times New Roman" panose="02020603050405020304" pitchFamily="18" charset="0"/>
              </a:rPr>
              <a:t>(lead I + lead II + lead III = zero)</a:t>
            </a:r>
            <a:endParaRPr lang="en-US" sz="1600" dirty="0">
              <a:solidFill>
                <a:schemeClr val="tx1"/>
              </a:solidFill>
            </a:endParaRPr>
          </a:p>
          <a:p>
            <a:endParaRPr lang="en-US" sz="1600" dirty="0">
              <a:solidFill>
                <a:schemeClr val="tx1"/>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4" name="Picture 3">
            <a:extLst>
              <a:ext uri="{FF2B5EF4-FFF2-40B4-BE49-F238E27FC236}">
                <a16:creationId xmlns:a16="http://schemas.microsoft.com/office/drawing/2014/main" id="{A07BBD43-7E95-456F-9349-CB2B2AD519BF}"/>
              </a:ext>
            </a:extLst>
          </p:cNvPr>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8609" t="12168" r="6456" b="20496"/>
          <a:stretch/>
        </p:blipFill>
        <p:spPr bwMode="auto">
          <a:xfrm>
            <a:off x="3491879" y="843558"/>
            <a:ext cx="5656157" cy="38164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071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95486"/>
            <a:ext cx="8784976" cy="1287828"/>
          </a:xfrm>
        </p:spPr>
        <p:txBody>
          <a:bodyPr/>
          <a:lstStyle/>
          <a:p>
            <a:pPr marL="101600" indent="0" algn="justLow" rtl="0">
              <a:spcBef>
                <a:spcPts val="600"/>
              </a:spcBef>
              <a:buNone/>
            </a:pPr>
            <a:r>
              <a:rPr lang="en-US" sz="1800" b="1" u="sng" dirty="0">
                <a:solidFill>
                  <a:schemeClr val="tx1"/>
                </a:solidFill>
                <a:effectLst/>
                <a:latin typeface="Times New Roman" panose="02020603050405020304" pitchFamily="18" charset="0"/>
                <a:ea typeface="Times New Roman" panose="02020603050405020304" pitchFamily="18" charset="0"/>
              </a:rPr>
              <a:t>B. Unipolar leads :</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Record the potential difference between an exploring electrode and an indifferent electrode (at zero potential).</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A. The indifferent electrode is constructed by connecting the three limb electrodes to a central common terminal through a resistance of 5000 ohm.</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B. The exploring electrode may be put on:</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1. Limbs (unipolar limb lead).</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2. The chest (unipolar chest lead)</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800" b="1" i="1" u="sng" dirty="0">
                <a:solidFill>
                  <a:schemeClr val="tx1"/>
                </a:solidFill>
                <a:effectLst/>
                <a:latin typeface="Times New Roman" panose="02020603050405020304" pitchFamily="18" charset="0"/>
                <a:ea typeface="Times New Roman" panose="02020603050405020304" pitchFamily="18" charset="0"/>
              </a:rPr>
              <a:t>{1} Unipolar limb leads</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b="1" dirty="0">
                <a:solidFill>
                  <a:schemeClr val="tx1"/>
                </a:solidFill>
                <a:effectLst/>
                <a:latin typeface="Times New Roman" panose="02020603050405020304" pitchFamily="18" charset="0"/>
                <a:ea typeface="Times New Roman" panose="02020603050405020304" pitchFamily="18" charset="0"/>
              </a:rPr>
              <a:t>VL</a:t>
            </a:r>
            <a:r>
              <a:rPr lang="en-US" sz="1800" dirty="0">
                <a:solidFill>
                  <a:schemeClr val="tx1"/>
                </a:solidFill>
                <a:effectLst/>
                <a:latin typeface="Times New Roman" panose="02020603050405020304" pitchFamily="18" charset="0"/>
                <a:ea typeface="Times New Roman" panose="02020603050405020304" pitchFamily="18" charset="0"/>
              </a:rPr>
              <a:t> records electric potential at the left arm.</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b="1" dirty="0">
                <a:solidFill>
                  <a:schemeClr val="tx1"/>
                </a:solidFill>
                <a:effectLst/>
                <a:latin typeface="Times New Roman" panose="02020603050405020304" pitchFamily="18" charset="0"/>
                <a:ea typeface="Times New Roman" panose="02020603050405020304" pitchFamily="18" charset="0"/>
              </a:rPr>
              <a:t>VR</a:t>
            </a:r>
            <a:r>
              <a:rPr lang="en-US" sz="1800" dirty="0">
                <a:solidFill>
                  <a:schemeClr val="tx1"/>
                </a:solidFill>
                <a:effectLst/>
                <a:latin typeface="Times New Roman" panose="02020603050405020304" pitchFamily="18" charset="0"/>
                <a:ea typeface="Times New Roman" panose="02020603050405020304" pitchFamily="18" charset="0"/>
              </a:rPr>
              <a:t> records electric potential at me right arm.</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b="1" dirty="0">
                <a:solidFill>
                  <a:schemeClr val="tx1"/>
                </a:solidFill>
                <a:effectLst/>
                <a:latin typeface="Times New Roman" panose="02020603050405020304" pitchFamily="18" charset="0"/>
                <a:ea typeface="Times New Roman" panose="02020603050405020304" pitchFamily="18" charset="0"/>
              </a:rPr>
              <a:t>VF</a:t>
            </a:r>
            <a:r>
              <a:rPr lang="en-US" sz="1800" dirty="0">
                <a:solidFill>
                  <a:schemeClr val="tx1"/>
                </a:solidFill>
                <a:effectLst/>
                <a:latin typeface="Times New Roman" panose="02020603050405020304" pitchFamily="18" charset="0"/>
                <a:ea typeface="Times New Roman" panose="02020603050405020304" pitchFamily="18" charset="0"/>
              </a:rPr>
              <a:t> records electric potential at the left leg.</a:t>
            </a:r>
            <a:endParaRPr lang="en-GB" sz="1800" dirty="0">
              <a:solidFill>
                <a:schemeClr val="tx1"/>
              </a:solidFill>
              <a:effectLst/>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1800" smtClean="0">
                <a:solidFill>
                  <a:schemeClr val="tx1"/>
                </a:solidFill>
              </a:rPr>
              <a:t>6</a:t>
            </a:fld>
            <a:endParaRPr lang="en" sz="1800">
              <a:solidFill>
                <a:schemeClr val="tx1"/>
              </a:solidFill>
            </a:endParaRPr>
          </a:p>
        </p:txBody>
      </p:sp>
      <p:pic>
        <p:nvPicPr>
          <p:cNvPr id="4" name="Picture 3" descr="Diagram, schematic&#10;&#10;Description automatically generated">
            <a:extLst>
              <a:ext uri="{FF2B5EF4-FFF2-40B4-BE49-F238E27FC236}">
                <a16:creationId xmlns:a16="http://schemas.microsoft.com/office/drawing/2014/main" id="{ECB106C3-D12E-4D13-B4A9-EFA202D279F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499992" y="2067694"/>
            <a:ext cx="4536477" cy="2996649"/>
          </a:xfrm>
          <a:prstGeom prst="rect">
            <a:avLst/>
          </a:prstGeom>
        </p:spPr>
      </p:pic>
    </p:spTree>
    <p:extLst>
      <p:ext uri="{BB962C8B-B14F-4D97-AF65-F5344CB8AC3E}">
        <p14:creationId xmlns:p14="http://schemas.microsoft.com/office/powerpoint/2010/main" val="954232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3508" y="195486"/>
            <a:ext cx="8856984" cy="3155100"/>
          </a:xfrm>
        </p:spPr>
        <p:txBody>
          <a:bodyPr/>
          <a:lstStyle/>
          <a:p>
            <a:pPr marL="101600" indent="0" algn="justLow" rtl="0">
              <a:spcBef>
                <a:spcPts val="600"/>
              </a:spcBef>
              <a:buNone/>
            </a:pPr>
            <a:r>
              <a:rPr lang="en-US" sz="1600" b="1" dirty="0">
                <a:solidFill>
                  <a:schemeClr val="tx1"/>
                </a:solidFill>
                <a:effectLst/>
                <a:latin typeface="Times New Roman" panose="02020603050405020304" pitchFamily="18" charset="0"/>
                <a:ea typeface="Times New Roman" panose="02020603050405020304" pitchFamily="18" charset="0"/>
              </a:rPr>
              <a:t>The augmented unipolar limb leads :</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dirty="0">
                <a:solidFill>
                  <a:schemeClr val="tx1"/>
                </a:solidFill>
                <a:effectLst/>
                <a:latin typeface="Times New Roman" panose="02020603050405020304" pitchFamily="18" charset="0"/>
                <a:ea typeface="Times New Roman" panose="02020603050405020304" pitchFamily="18" charset="0"/>
              </a:rPr>
              <a:t>The amplitude of the deflection of VL, VR, VF can be augmented (increased) and are called </a:t>
            </a:r>
            <a:r>
              <a:rPr lang="en-US" sz="1600" dirty="0" err="1">
                <a:solidFill>
                  <a:schemeClr val="tx1"/>
                </a:solidFill>
                <a:effectLst/>
                <a:latin typeface="Times New Roman" panose="02020603050405020304" pitchFamily="18" charset="0"/>
                <a:ea typeface="Times New Roman" panose="02020603050405020304" pitchFamily="18" charset="0"/>
              </a:rPr>
              <a:t>aVL</a:t>
            </a:r>
            <a:r>
              <a:rPr lang="en-US" sz="1600" dirty="0">
                <a:solidFill>
                  <a:schemeClr val="tx1"/>
                </a:solidFill>
                <a:effectLst/>
                <a:latin typeface="Times New Roman" panose="02020603050405020304" pitchFamily="18" charset="0"/>
                <a:ea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rPr>
              <a:t>aVR</a:t>
            </a:r>
            <a:r>
              <a:rPr lang="en-US" sz="1600" dirty="0">
                <a:solidFill>
                  <a:schemeClr val="tx1"/>
                </a:solidFill>
                <a:effectLst/>
                <a:latin typeface="Times New Roman" panose="02020603050405020304" pitchFamily="18" charset="0"/>
                <a:ea typeface="Times New Roman" panose="02020603050405020304" pitchFamily="18" charset="0"/>
              </a:rPr>
              <a:t>, and </a:t>
            </a:r>
            <a:r>
              <a:rPr lang="en-US" sz="1600" dirty="0" err="1">
                <a:solidFill>
                  <a:schemeClr val="tx1"/>
                </a:solidFill>
                <a:effectLst/>
                <a:latin typeface="Times New Roman" panose="02020603050405020304" pitchFamily="18" charset="0"/>
                <a:ea typeface="Times New Roman" panose="02020603050405020304" pitchFamily="18" charset="0"/>
              </a:rPr>
              <a:t>aVF</a:t>
            </a:r>
            <a:r>
              <a:rPr lang="en-US" sz="1600" dirty="0">
                <a:solidFill>
                  <a:schemeClr val="tx1"/>
                </a:solidFill>
                <a:effectLst/>
                <a:latin typeface="Times New Roman" panose="02020603050405020304" pitchFamily="18" charset="0"/>
                <a:ea typeface="Times New Roman" panose="02020603050405020304" pitchFamily="18" charset="0"/>
              </a:rPr>
              <a:t> if the exploring electrode is placed on the corresponding limb, while the indifferent electrode is obtained by connecting the other two limb electrodes through a resistance of 5000 ohms.</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b="1" i="1" dirty="0">
                <a:solidFill>
                  <a:schemeClr val="tx1"/>
                </a:solidFill>
                <a:effectLst/>
                <a:latin typeface="Times New Roman" panose="02020603050405020304" pitchFamily="18" charset="0"/>
                <a:ea typeface="Times New Roman" panose="02020603050405020304" pitchFamily="18" charset="0"/>
              </a:rPr>
              <a:t>N.B: This construction gives bigger amplitude (about 1.5 limes) with no difference in shape.</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b="1" i="1" u="sng" dirty="0">
                <a:solidFill>
                  <a:schemeClr val="tx1"/>
                </a:solidFill>
                <a:effectLst/>
                <a:latin typeface="Times New Roman" panose="02020603050405020304" pitchFamily="18" charset="0"/>
                <a:ea typeface="Times New Roman" panose="02020603050405020304" pitchFamily="18" charset="0"/>
              </a:rPr>
              <a:t>{2} Unipolar chest leads :</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dirty="0">
                <a:solidFill>
                  <a:schemeClr val="tx1"/>
                </a:solidFill>
                <a:effectLst/>
                <a:latin typeface="Times New Roman" panose="02020603050405020304" pitchFamily="18" charset="0"/>
                <a:ea typeface="Times New Roman" panose="02020603050405020304" pitchFamily="18" charset="0"/>
              </a:rPr>
              <a:t>The exploring electrode is put on 6 points on the chest  </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dirty="0">
                <a:solidFill>
                  <a:schemeClr val="tx1"/>
                </a:solidFill>
                <a:effectLst/>
                <a:latin typeface="Times New Roman" panose="02020603050405020304" pitchFamily="18" charset="0"/>
                <a:ea typeface="Times New Roman" panose="02020603050405020304" pitchFamily="18" charset="0"/>
              </a:rPr>
              <a:t>They are called VI to V6 where V represents a unipolar lead:</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b="1" dirty="0">
                <a:solidFill>
                  <a:schemeClr val="tx1"/>
                </a:solidFill>
                <a:effectLst/>
                <a:latin typeface="Times New Roman" panose="02020603050405020304" pitchFamily="18" charset="0"/>
                <a:ea typeface="Times New Roman" panose="02020603050405020304" pitchFamily="18" charset="0"/>
              </a:rPr>
              <a:t>VI</a:t>
            </a:r>
            <a:r>
              <a:rPr lang="en-US" sz="1600" dirty="0">
                <a:solidFill>
                  <a:schemeClr val="tx1"/>
                </a:solidFill>
                <a:effectLst/>
                <a:latin typeface="Times New Roman" panose="02020603050405020304" pitchFamily="18" charset="0"/>
                <a:ea typeface="Times New Roman" panose="02020603050405020304" pitchFamily="18" charset="0"/>
              </a:rPr>
              <a:t> : in the 4</a:t>
            </a:r>
            <a:r>
              <a:rPr lang="en-US" sz="1600" baseline="30000" dirty="0">
                <a:solidFill>
                  <a:schemeClr val="tx1"/>
                </a:solidFill>
                <a:effectLst/>
                <a:latin typeface="Times New Roman" panose="02020603050405020304" pitchFamily="18" charset="0"/>
                <a:ea typeface="Times New Roman" panose="02020603050405020304" pitchFamily="18" charset="0"/>
              </a:rPr>
              <a:t>th</a:t>
            </a:r>
            <a:r>
              <a:rPr lang="en-US" sz="1600" dirty="0">
                <a:solidFill>
                  <a:schemeClr val="tx1"/>
                </a:solidFill>
                <a:effectLst/>
                <a:latin typeface="Times New Roman" panose="02020603050405020304" pitchFamily="18" charset="0"/>
                <a:ea typeface="Times New Roman" panose="02020603050405020304" pitchFamily="18" charset="0"/>
              </a:rPr>
              <a:t>  intercostal space at </a:t>
            </a:r>
            <a:r>
              <a:rPr lang="en-US" sz="1600" b="1" dirty="0">
                <a:solidFill>
                  <a:schemeClr val="tx1"/>
                </a:solidFill>
                <a:effectLst/>
                <a:latin typeface="Times New Roman" panose="02020603050405020304" pitchFamily="18" charset="0"/>
                <a:ea typeface="Times New Roman" panose="02020603050405020304" pitchFamily="18" charset="0"/>
              </a:rPr>
              <a:t>right</a:t>
            </a:r>
            <a:r>
              <a:rPr lang="en-US" sz="1600" dirty="0">
                <a:solidFill>
                  <a:schemeClr val="tx1"/>
                </a:solidFill>
                <a:effectLst/>
                <a:latin typeface="Times New Roman" panose="02020603050405020304" pitchFamily="18" charset="0"/>
                <a:ea typeface="Times New Roman" panose="02020603050405020304" pitchFamily="18" charset="0"/>
              </a:rPr>
              <a:t> para-</a:t>
            </a:r>
            <a:r>
              <a:rPr lang="en-US" sz="1600" dirty="0" err="1">
                <a:solidFill>
                  <a:schemeClr val="tx1"/>
                </a:solidFill>
                <a:effectLst/>
                <a:latin typeface="Times New Roman" panose="02020603050405020304" pitchFamily="18" charset="0"/>
                <a:ea typeface="Times New Roman" panose="02020603050405020304" pitchFamily="18" charset="0"/>
              </a:rPr>
              <a:t>stenal</a:t>
            </a:r>
            <a:r>
              <a:rPr lang="en-US" sz="1600" dirty="0">
                <a:solidFill>
                  <a:schemeClr val="tx1"/>
                </a:solidFill>
                <a:effectLst/>
                <a:latin typeface="Times New Roman" panose="02020603050405020304" pitchFamily="18" charset="0"/>
                <a:ea typeface="Times New Roman" panose="02020603050405020304" pitchFamily="18" charset="0"/>
              </a:rPr>
              <a:t> border.</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b="1" dirty="0">
                <a:solidFill>
                  <a:schemeClr val="tx1"/>
                </a:solidFill>
                <a:effectLst/>
                <a:latin typeface="Times New Roman" panose="02020603050405020304" pitchFamily="18" charset="0"/>
                <a:ea typeface="Times New Roman" panose="02020603050405020304" pitchFamily="18" charset="0"/>
              </a:rPr>
              <a:t>V2</a:t>
            </a:r>
            <a:r>
              <a:rPr lang="en-US" sz="1600" dirty="0">
                <a:solidFill>
                  <a:schemeClr val="tx1"/>
                </a:solidFill>
                <a:effectLst/>
                <a:latin typeface="Times New Roman" panose="02020603050405020304" pitchFamily="18" charset="0"/>
                <a:ea typeface="Times New Roman" panose="02020603050405020304" pitchFamily="18" charset="0"/>
              </a:rPr>
              <a:t> : in the  4</a:t>
            </a:r>
            <a:r>
              <a:rPr lang="en-US" sz="1600" baseline="30000" dirty="0">
                <a:solidFill>
                  <a:schemeClr val="tx1"/>
                </a:solidFill>
                <a:effectLst/>
                <a:latin typeface="Times New Roman" panose="02020603050405020304" pitchFamily="18" charset="0"/>
                <a:ea typeface="Times New Roman" panose="02020603050405020304" pitchFamily="18" charset="0"/>
              </a:rPr>
              <a:t>th</a:t>
            </a:r>
            <a:r>
              <a:rPr lang="en-US" sz="1600" dirty="0">
                <a:solidFill>
                  <a:schemeClr val="tx1"/>
                </a:solidFill>
                <a:effectLst/>
                <a:latin typeface="Times New Roman" panose="02020603050405020304" pitchFamily="18" charset="0"/>
                <a:ea typeface="Times New Roman" panose="02020603050405020304" pitchFamily="18" charset="0"/>
              </a:rPr>
              <a:t>  intercostal space at </a:t>
            </a:r>
            <a:r>
              <a:rPr lang="en-US" sz="1600" b="1" dirty="0">
                <a:solidFill>
                  <a:schemeClr val="tx1"/>
                </a:solidFill>
                <a:effectLst/>
                <a:latin typeface="Times New Roman" panose="02020603050405020304" pitchFamily="18" charset="0"/>
                <a:ea typeface="Times New Roman" panose="02020603050405020304" pitchFamily="18" charset="0"/>
              </a:rPr>
              <a:t>left</a:t>
            </a:r>
            <a:r>
              <a:rPr lang="en-US" sz="1600" dirty="0">
                <a:solidFill>
                  <a:schemeClr val="tx1"/>
                </a:solidFill>
                <a:effectLst/>
                <a:latin typeface="Times New Roman" panose="02020603050405020304" pitchFamily="18" charset="0"/>
                <a:ea typeface="Times New Roman" panose="02020603050405020304" pitchFamily="18" charset="0"/>
              </a:rPr>
              <a:t> para-</a:t>
            </a:r>
            <a:r>
              <a:rPr lang="en-US" sz="1600" dirty="0" err="1">
                <a:solidFill>
                  <a:schemeClr val="tx1"/>
                </a:solidFill>
                <a:effectLst/>
                <a:latin typeface="Times New Roman" panose="02020603050405020304" pitchFamily="18" charset="0"/>
                <a:ea typeface="Times New Roman" panose="02020603050405020304" pitchFamily="18" charset="0"/>
              </a:rPr>
              <a:t>stenal</a:t>
            </a:r>
            <a:r>
              <a:rPr lang="en-US" sz="1600" dirty="0">
                <a:solidFill>
                  <a:schemeClr val="tx1"/>
                </a:solidFill>
                <a:effectLst/>
                <a:latin typeface="Times New Roman" panose="02020603050405020304" pitchFamily="18" charset="0"/>
                <a:ea typeface="Times New Roman" panose="02020603050405020304" pitchFamily="18" charset="0"/>
              </a:rPr>
              <a:t> border.</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b="1" dirty="0">
                <a:solidFill>
                  <a:schemeClr val="tx1"/>
                </a:solidFill>
                <a:effectLst/>
                <a:latin typeface="Times New Roman" panose="02020603050405020304" pitchFamily="18" charset="0"/>
                <a:ea typeface="Times New Roman" panose="02020603050405020304" pitchFamily="18" charset="0"/>
              </a:rPr>
              <a:t>V3</a:t>
            </a:r>
            <a:r>
              <a:rPr lang="en-US" sz="1600" dirty="0">
                <a:solidFill>
                  <a:schemeClr val="tx1"/>
                </a:solidFill>
                <a:effectLst/>
                <a:latin typeface="Times New Roman" panose="02020603050405020304" pitchFamily="18" charset="0"/>
                <a:ea typeface="Times New Roman" panose="02020603050405020304" pitchFamily="18" charset="0"/>
              </a:rPr>
              <a:t> : midway between V2 and V4</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b="1" dirty="0">
                <a:solidFill>
                  <a:schemeClr val="tx1"/>
                </a:solidFill>
                <a:effectLst/>
                <a:latin typeface="Times New Roman" panose="02020603050405020304" pitchFamily="18" charset="0"/>
                <a:ea typeface="Times New Roman" panose="02020603050405020304" pitchFamily="18" charset="0"/>
              </a:rPr>
              <a:t>V4</a:t>
            </a:r>
            <a:r>
              <a:rPr lang="en-US" sz="1600" dirty="0">
                <a:solidFill>
                  <a:schemeClr val="tx1"/>
                </a:solidFill>
                <a:effectLst/>
                <a:latin typeface="Times New Roman" panose="02020603050405020304" pitchFamily="18" charset="0"/>
                <a:ea typeface="Times New Roman" panose="02020603050405020304" pitchFamily="18" charset="0"/>
              </a:rPr>
              <a:t> : in the 5th intercostal space at the left </a:t>
            </a:r>
            <a:r>
              <a:rPr lang="en-US" sz="1600" b="1" dirty="0">
                <a:solidFill>
                  <a:schemeClr val="tx1"/>
                </a:solidFill>
                <a:effectLst/>
                <a:latin typeface="Times New Roman" panose="02020603050405020304" pitchFamily="18" charset="0"/>
                <a:ea typeface="Times New Roman" panose="02020603050405020304" pitchFamily="18" charset="0"/>
              </a:rPr>
              <a:t>mid</a:t>
            </a:r>
            <a:r>
              <a:rPr lang="en-US" sz="1600" dirty="0">
                <a:solidFill>
                  <a:schemeClr val="tx1"/>
                </a:solidFill>
                <a:effectLst/>
                <a:latin typeface="Times New Roman" panose="02020603050405020304" pitchFamily="18" charset="0"/>
                <a:ea typeface="Times New Roman" panose="02020603050405020304" pitchFamily="18" charset="0"/>
              </a:rPr>
              <a:t>clavicular line (heart apex).</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b="1" dirty="0">
                <a:solidFill>
                  <a:schemeClr val="tx1"/>
                </a:solidFill>
                <a:effectLst/>
                <a:latin typeface="Times New Roman" panose="02020603050405020304" pitchFamily="18" charset="0"/>
                <a:ea typeface="Times New Roman" panose="02020603050405020304" pitchFamily="18" charset="0"/>
              </a:rPr>
              <a:t>V5</a:t>
            </a:r>
            <a:r>
              <a:rPr lang="en-US" sz="1600" dirty="0">
                <a:solidFill>
                  <a:schemeClr val="tx1"/>
                </a:solidFill>
                <a:effectLst/>
                <a:latin typeface="Times New Roman" panose="02020603050405020304" pitchFamily="18" charset="0"/>
                <a:ea typeface="Times New Roman" panose="02020603050405020304" pitchFamily="18" charset="0"/>
              </a:rPr>
              <a:t> : in the 5th intercostal space at the </a:t>
            </a:r>
            <a:r>
              <a:rPr lang="en-US" sz="1600" b="1" dirty="0">
                <a:solidFill>
                  <a:schemeClr val="tx1"/>
                </a:solidFill>
                <a:effectLst/>
                <a:latin typeface="Times New Roman" panose="02020603050405020304" pitchFamily="18" charset="0"/>
                <a:ea typeface="Times New Roman" panose="02020603050405020304" pitchFamily="18" charset="0"/>
              </a:rPr>
              <a:t>anterior</a:t>
            </a:r>
            <a:r>
              <a:rPr lang="en-US" sz="1600" dirty="0">
                <a:solidFill>
                  <a:schemeClr val="tx1"/>
                </a:solidFill>
                <a:effectLst/>
                <a:latin typeface="Times New Roman" panose="02020603050405020304" pitchFamily="18" charset="0"/>
                <a:ea typeface="Times New Roman" panose="02020603050405020304" pitchFamily="18" charset="0"/>
              </a:rPr>
              <a:t> axillary line</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b="1" dirty="0">
                <a:solidFill>
                  <a:schemeClr val="tx1"/>
                </a:solidFill>
                <a:effectLst/>
                <a:latin typeface="Times New Roman" panose="02020603050405020304" pitchFamily="18" charset="0"/>
                <a:ea typeface="Times New Roman" panose="02020603050405020304" pitchFamily="18" charset="0"/>
              </a:rPr>
              <a:t>V6</a:t>
            </a:r>
            <a:r>
              <a:rPr lang="en-US" sz="1600" dirty="0">
                <a:solidFill>
                  <a:schemeClr val="tx1"/>
                </a:solidFill>
                <a:effectLst/>
                <a:latin typeface="Times New Roman" panose="02020603050405020304" pitchFamily="18" charset="0"/>
                <a:ea typeface="Times New Roman" panose="02020603050405020304" pitchFamily="18" charset="0"/>
              </a:rPr>
              <a:t> : in the 5th intercostal space at the </a:t>
            </a:r>
            <a:r>
              <a:rPr lang="en-US" sz="1600" b="1" dirty="0">
                <a:solidFill>
                  <a:schemeClr val="tx1"/>
                </a:solidFill>
                <a:effectLst/>
                <a:latin typeface="Times New Roman" panose="02020603050405020304" pitchFamily="18" charset="0"/>
                <a:ea typeface="Times New Roman" panose="02020603050405020304" pitchFamily="18" charset="0"/>
              </a:rPr>
              <a:t>mid-axillary</a:t>
            </a:r>
            <a:r>
              <a:rPr lang="en-US" sz="1600" dirty="0">
                <a:solidFill>
                  <a:schemeClr val="tx1"/>
                </a:solidFill>
                <a:effectLst/>
                <a:latin typeface="Times New Roman" panose="02020603050405020304" pitchFamily="18" charset="0"/>
                <a:ea typeface="Times New Roman" panose="02020603050405020304" pitchFamily="18" charset="0"/>
              </a:rPr>
              <a:t> line</a:t>
            </a:r>
            <a:endParaRPr lang="en-GB" sz="1600" dirty="0">
              <a:solidFill>
                <a:schemeClr val="tx1"/>
              </a:solidFill>
              <a:effectLst/>
              <a:latin typeface="Times New Roman" panose="02020603050405020304" pitchFamily="18" charset="0"/>
              <a:ea typeface="Times New Roman" panose="02020603050405020304" pitchFamily="18" charset="0"/>
            </a:endParaRPr>
          </a:p>
          <a:p>
            <a:pPr marL="101600" indent="0">
              <a:buNone/>
            </a:pPr>
            <a:endParaRPr lang="en-US" sz="1600" b="1"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4" name="Picture 3" descr="Diagram&#10;&#10;Description automatically generated">
            <a:extLst>
              <a:ext uri="{FF2B5EF4-FFF2-40B4-BE49-F238E27FC236}">
                <a16:creationId xmlns:a16="http://schemas.microsoft.com/office/drawing/2014/main" id="{41177708-F030-4B4B-9712-3EE45B821973}"/>
              </a:ext>
            </a:extLst>
          </p:cNvPr>
          <p:cNvPicPr>
            <a:picLocks noChangeAspect="1"/>
          </p:cNvPicPr>
          <p:nvPr/>
        </p:nvPicPr>
        <p:blipFill rotWithShape="1">
          <a:blip r:embed="rId3"/>
          <a:srcRect l="13316" r="7700" b="5118"/>
          <a:stretch/>
        </p:blipFill>
        <p:spPr>
          <a:xfrm>
            <a:off x="6239406" y="1923678"/>
            <a:ext cx="2880320" cy="2880320"/>
          </a:xfrm>
          <a:prstGeom prst="rect">
            <a:avLst/>
          </a:prstGeom>
        </p:spPr>
      </p:pic>
    </p:spTree>
    <p:extLst>
      <p:ext uri="{BB962C8B-B14F-4D97-AF65-F5344CB8AC3E}">
        <p14:creationId xmlns:p14="http://schemas.microsoft.com/office/powerpoint/2010/main" val="3435965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3616" y="555526"/>
            <a:ext cx="8921780" cy="3155100"/>
          </a:xfrm>
        </p:spPr>
        <p:txBody>
          <a:bodyPr/>
          <a:lstStyle/>
          <a:p>
            <a:pPr marL="0" indent="0" algn="justLow" rtl="0">
              <a:buNone/>
            </a:pPr>
            <a:r>
              <a:rPr lang="en-US" sz="1800" b="1" dirty="0">
                <a:solidFill>
                  <a:schemeClr val="tx1"/>
                </a:solidFill>
                <a:effectLst/>
                <a:latin typeface="Times New Roman" panose="02020603050405020304" pitchFamily="18" charset="0"/>
                <a:ea typeface="Times New Roman" panose="02020603050405020304" pitchFamily="18" charset="0"/>
              </a:rPr>
              <a:t>N.B.</a:t>
            </a:r>
            <a:r>
              <a:rPr lang="en-US" sz="1800" i="1" dirty="0">
                <a:solidFill>
                  <a:schemeClr val="tx1"/>
                </a:solidFill>
                <a:effectLst/>
                <a:latin typeface="Times New Roman" panose="02020603050405020304" pitchFamily="18" charset="0"/>
                <a:ea typeface="Times New Roman" panose="02020603050405020304" pitchFamily="18" charset="0"/>
              </a:rPr>
              <a:t>  -  V1&amp; V2 :  looked at the </a:t>
            </a:r>
            <a:r>
              <a:rPr lang="en-US" sz="1800" b="1" i="1" dirty="0">
                <a:solidFill>
                  <a:schemeClr val="tx1"/>
                </a:solidFill>
                <a:effectLst/>
                <a:latin typeface="Times New Roman" panose="02020603050405020304" pitchFamily="18" charset="0"/>
                <a:ea typeface="Times New Roman" panose="02020603050405020304" pitchFamily="18" charset="0"/>
              </a:rPr>
              <a:t>right ventricle</a:t>
            </a:r>
          </a:p>
          <a:p>
            <a:pPr marL="0" indent="0" algn="justLow" rtl="0">
              <a:buNone/>
            </a:pPr>
            <a:r>
              <a:rPr lang="en-US" sz="1800" i="1" dirty="0">
                <a:solidFill>
                  <a:schemeClr val="tx1"/>
                </a:solidFill>
                <a:latin typeface="Times New Roman" panose="02020603050405020304" pitchFamily="18" charset="0"/>
                <a:ea typeface="Times New Roman" panose="02020603050405020304" pitchFamily="18" charset="0"/>
              </a:rPr>
              <a:t>         </a:t>
            </a:r>
            <a:r>
              <a:rPr lang="en-US" sz="1800" i="1" dirty="0">
                <a:solidFill>
                  <a:schemeClr val="tx1"/>
                </a:solidFill>
                <a:effectLst/>
                <a:latin typeface="Times New Roman" panose="02020603050405020304" pitchFamily="18" charset="0"/>
                <a:ea typeface="Times New Roman" panose="02020603050405020304" pitchFamily="18" charset="0"/>
              </a:rPr>
              <a:t> - V3&amp; V4: looked at the </a:t>
            </a:r>
            <a:r>
              <a:rPr lang="en-US" sz="1800" b="1" i="1" dirty="0">
                <a:solidFill>
                  <a:schemeClr val="tx1"/>
                </a:solidFill>
                <a:effectLst/>
                <a:latin typeface="Times New Roman" panose="02020603050405020304" pitchFamily="18" charset="0"/>
                <a:ea typeface="Times New Roman" panose="02020603050405020304" pitchFamily="18" charset="0"/>
              </a:rPr>
              <a:t>septum and anterior wall</a:t>
            </a:r>
            <a:r>
              <a:rPr lang="en-US" sz="1800" i="1" dirty="0">
                <a:solidFill>
                  <a:schemeClr val="tx1"/>
                </a:solidFill>
                <a:effectLst/>
                <a:latin typeface="Times New Roman" panose="02020603050405020304" pitchFamily="18" charset="0"/>
                <a:ea typeface="Times New Roman" panose="02020603050405020304" pitchFamily="18" charset="0"/>
              </a:rPr>
              <a:t> </a:t>
            </a:r>
            <a:r>
              <a:rPr lang="en-US" sz="1800" b="1" i="1" dirty="0">
                <a:solidFill>
                  <a:schemeClr val="tx1"/>
                </a:solidFill>
                <a:effectLst/>
                <a:latin typeface="Times New Roman" panose="02020603050405020304" pitchFamily="18" charset="0"/>
                <a:ea typeface="Times New Roman" panose="02020603050405020304" pitchFamily="18" charset="0"/>
              </a:rPr>
              <a:t>of left   ventricle</a:t>
            </a:r>
            <a:r>
              <a:rPr lang="en-US" sz="1800" i="1" dirty="0">
                <a:solidFill>
                  <a:schemeClr val="tx1"/>
                </a:solidFill>
                <a:effectLst/>
                <a:latin typeface="Times New Roman" panose="02020603050405020304" pitchFamily="18" charset="0"/>
                <a:ea typeface="Times New Roman" panose="02020603050405020304" pitchFamily="18" charset="0"/>
              </a:rPr>
              <a:t>.</a:t>
            </a:r>
            <a:endParaRPr lang="en-GB" sz="1800" dirty="0">
              <a:solidFill>
                <a:schemeClr val="tx1"/>
              </a:solidFill>
              <a:latin typeface="Times New Roman" panose="02020603050405020304" pitchFamily="18" charset="0"/>
              <a:ea typeface="Times New Roman" panose="02020603050405020304" pitchFamily="18" charset="0"/>
            </a:endParaRPr>
          </a:p>
          <a:p>
            <a:pPr marL="0" indent="0" algn="justLow" rtl="0">
              <a:buNone/>
            </a:pPr>
            <a:r>
              <a:rPr lang="en-GB" sz="1800" i="1" dirty="0">
                <a:solidFill>
                  <a:schemeClr val="tx1"/>
                </a:solidFill>
                <a:effectLst/>
                <a:latin typeface="Times New Roman" panose="02020603050405020304" pitchFamily="18" charset="0"/>
                <a:ea typeface="Times New Roman" panose="02020603050405020304" pitchFamily="18" charset="0"/>
              </a:rPr>
              <a:t>          </a:t>
            </a:r>
            <a:r>
              <a:rPr lang="en-US" sz="1800" i="1" dirty="0">
                <a:solidFill>
                  <a:schemeClr val="tx1"/>
                </a:solidFill>
                <a:effectLst/>
                <a:latin typeface="Times New Roman" panose="02020603050405020304" pitchFamily="18" charset="0"/>
                <a:ea typeface="Times New Roman" panose="02020603050405020304" pitchFamily="18" charset="0"/>
              </a:rPr>
              <a:t> - V5 &amp; V6: looked at the </a:t>
            </a:r>
            <a:r>
              <a:rPr lang="en-US" sz="1800" b="1" i="1" dirty="0">
                <a:solidFill>
                  <a:schemeClr val="tx1"/>
                </a:solidFill>
                <a:effectLst/>
                <a:latin typeface="Times New Roman" panose="02020603050405020304" pitchFamily="18" charset="0"/>
                <a:ea typeface="Times New Roman" panose="02020603050405020304" pitchFamily="18" charset="0"/>
              </a:rPr>
              <a:t>left ventricle</a:t>
            </a:r>
            <a:r>
              <a:rPr lang="en-US" sz="1800" i="1" dirty="0">
                <a:solidFill>
                  <a:schemeClr val="tx1"/>
                </a:solidFill>
                <a:effectLst/>
                <a:latin typeface="Times New Roman" panose="02020603050405020304" pitchFamily="18" charset="0"/>
                <a:ea typeface="Times New Roman" panose="02020603050405020304" pitchFamily="18" charset="0"/>
              </a:rPr>
              <a:t> (anterior and lateral wall).</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endParaRPr lang="en-US" sz="1800" b="1" u="sng"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800" b="1" u="sng" dirty="0">
                <a:solidFill>
                  <a:schemeClr val="tx1"/>
                </a:solidFill>
                <a:effectLst/>
                <a:latin typeface="Times New Roman" panose="02020603050405020304" pitchFamily="18" charset="0"/>
                <a:ea typeface="Times New Roman" panose="02020603050405020304" pitchFamily="18" charset="0"/>
              </a:rPr>
              <a:t>*Normal Atrial Activation</a:t>
            </a:r>
            <a:r>
              <a:rPr lang="en-US" sz="1800" u="sng" dirty="0">
                <a:solidFill>
                  <a:schemeClr val="tx1"/>
                </a:solidFill>
                <a:effectLst/>
                <a:latin typeface="Times New Roman" panose="02020603050405020304" pitchFamily="18" charset="0"/>
                <a:ea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     -  Atrial depolarization starts by the activity of SA Node.</a:t>
            </a:r>
            <a:endParaRPr lang="en-GB" sz="1800" dirty="0">
              <a:solidFill>
                <a:schemeClr val="tx1"/>
              </a:solidFill>
              <a:effectLst/>
              <a:latin typeface="Times New Roman" panose="02020603050405020304" pitchFamily="18" charset="0"/>
              <a:ea typeface="Times New Roman" panose="02020603050405020304" pitchFamily="18" charset="0"/>
            </a:endParaRPr>
          </a:p>
          <a:p>
            <a:pPr marL="228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 The depolarization wave spreads downwards and to the left to activate the right atrium then the left atrium (Thus the first part of the P wave is formed by right atrial activation, while the terminal part is formed by  left atrial activation).</a:t>
            </a:r>
            <a:endParaRPr lang="en-GB" sz="1800" dirty="0">
              <a:solidFill>
                <a:schemeClr val="tx1"/>
              </a:solidFill>
              <a:effectLst/>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72225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94123"/>
            <a:ext cx="8784976" cy="4752528"/>
          </a:xfrm>
          <a:ln>
            <a:noFill/>
          </a:ln>
        </p:spPr>
        <p:txBody>
          <a:bodyPr/>
          <a:lstStyle/>
          <a:p>
            <a:pPr marL="101600" indent="0" algn="justLow" rtl="0">
              <a:buNone/>
            </a:pPr>
            <a:r>
              <a:rPr lang="en-US" sz="1800" b="1" u="sng" dirty="0">
                <a:solidFill>
                  <a:schemeClr val="tx1"/>
                </a:solidFill>
                <a:effectLst/>
                <a:latin typeface="Times New Roman" panose="02020603050405020304" pitchFamily="18" charset="0"/>
                <a:ea typeface="Times New Roman" panose="02020603050405020304" pitchFamily="18" charset="0"/>
              </a:rPr>
              <a:t>*Normal Ventricular Activation</a:t>
            </a:r>
            <a:r>
              <a:rPr lang="en-US" sz="1800" u="sng" dirty="0">
                <a:solidFill>
                  <a:schemeClr val="tx1"/>
                </a:solidFill>
                <a:effectLst/>
                <a:latin typeface="Times New Roman" panose="02020603050405020304" pitchFamily="18" charset="0"/>
                <a:ea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endParaRPr>
          </a:p>
          <a:p>
            <a:pPr marL="228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-The activation wave spreads down the bundle of his and its branches (right and left) to the ventricles.</a:t>
            </a:r>
            <a:endParaRPr lang="en-GB" sz="1800" dirty="0">
              <a:solidFill>
                <a:schemeClr val="tx1"/>
              </a:solidFill>
              <a:effectLst/>
              <a:latin typeface="Times New Roman" panose="02020603050405020304" pitchFamily="18" charset="0"/>
              <a:ea typeface="Times New Roman" panose="02020603050405020304" pitchFamily="18" charset="0"/>
            </a:endParaRPr>
          </a:p>
          <a:p>
            <a:pPr marL="228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-The septum is the first part to be activated from the left bundle (activation starts from the left side to the right).</a:t>
            </a:r>
            <a:endParaRPr lang="en-GB" sz="1800" dirty="0">
              <a:solidFill>
                <a:schemeClr val="tx1"/>
              </a:solidFill>
              <a:effectLst/>
              <a:latin typeface="Times New Roman" panose="02020603050405020304" pitchFamily="18" charset="0"/>
              <a:ea typeface="Times New Roman" panose="02020603050405020304" pitchFamily="18" charset="0"/>
            </a:endParaRPr>
          </a:p>
          <a:p>
            <a:pPr marL="228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-The septal activation wave spreads toward the recording electrode in the chest lead placed in V1  position and away from that placed in V6 position (This results in a small initial + </a:t>
            </a:r>
            <a:r>
              <a:rPr lang="en-US" sz="1800" dirty="0" err="1">
                <a:solidFill>
                  <a:schemeClr val="tx1"/>
                </a:solidFill>
                <a:effectLst/>
                <a:latin typeface="Times New Roman" panose="02020603050405020304" pitchFamily="18" charset="0"/>
                <a:ea typeface="Times New Roman" panose="02020603050405020304" pitchFamily="18" charset="0"/>
              </a:rPr>
              <a:t>ve</a:t>
            </a:r>
            <a:r>
              <a:rPr lang="en-US" sz="1800" dirty="0">
                <a:solidFill>
                  <a:schemeClr val="tx1"/>
                </a:solidFill>
                <a:effectLst/>
                <a:latin typeface="Times New Roman" panose="02020603050405020304" pitchFamily="18" charset="0"/>
                <a:ea typeface="Times New Roman" panose="02020603050405020304" pitchFamily="18" charset="0"/>
              </a:rPr>
              <a:t> ‘r’ wave in V1 and small - </a:t>
            </a:r>
            <a:r>
              <a:rPr lang="en-US" sz="1800" dirty="0" err="1">
                <a:solidFill>
                  <a:schemeClr val="tx1"/>
                </a:solidFill>
                <a:effectLst/>
                <a:latin typeface="Times New Roman" panose="02020603050405020304" pitchFamily="18" charset="0"/>
                <a:ea typeface="Times New Roman" panose="02020603050405020304" pitchFamily="18" charset="0"/>
              </a:rPr>
              <a:t>ve</a:t>
            </a:r>
            <a:r>
              <a:rPr lang="en-US" sz="1800" dirty="0">
                <a:solidFill>
                  <a:schemeClr val="tx1"/>
                </a:solidFill>
                <a:effectLst/>
                <a:latin typeface="Times New Roman" panose="02020603050405020304" pitchFamily="18" charset="0"/>
                <a:ea typeface="Times New Roman" panose="02020603050405020304" pitchFamily="18" charset="0"/>
              </a:rPr>
              <a:t> Q wave in V6).</a:t>
            </a:r>
            <a:endParaRPr lang="en-GB" sz="1800" dirty="0">
              <a:solidFill>
                <a:schemeClr val="tx1"/>
              </a:solidFill>
              <a:effectLst/>
              <a:latin typeface="Times New Roman" panose="02020603050405020304" pitchFamily="18" charset="0"/>
              <a:ea typeface="Times New Roman" panose="02020603050405020304" pitchFamily="18" charset="0"/>
            </a:endParaRPr>
          </a:p>
          <a:p>
            <a:pPr marL="228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 The excitation will then spread to the two ventricles in the </a:t>
            </a:r>
            <a:r>
              <a:rPr lang="en-US" sz="1800" dirty="0" err="1">
                <a:solidFill>
                  <a:schemeClr val="tx1"/>
                </a:solidFill>
                <a:effectLst/>
                <a:latin typeface="Times New Roman" panose="02020603050405020304" pitchFamily="18" charset="0"/>
                <a:ea typeface="Times New Roman" panose="02020603050405020304" pitchFamily="18" charset="0"/>
              </a:rPr>
              <a:t>purkinje</a:t>
            </a:r>
            <a:r>
              <a:rPr lang="en-US" sz="1800" dirty="0">
                <a:solidFill>
                  <a:schemeClr val="tx1"/>
                </a:solidFill>
                <a:effectLst/>
                <a:latin typeface="Times New Roman" panose="02020603050405020304" pitchFamily="18" charset="0"/>
                <a:ea typeface="Times New Roman" panose="02020603050405020304" pitchFamily="18" charset="0"/>
              </a:rPr>
              <a:t> fibers from the </a:t>
            </a:r>
            <a:r>
              <a:rPr lang="en-US" sz="1800" dirty="0" err="1">
                <a:solidFill>
                  <a:schemeClr val="tx1"/>
                </a:solidFill>
                <a:effectLst/>
                <a:latin typeface="Times New Roman" panose="02020603050405020304" pitchFamily="18" charset="0"/>
                <a:ea typeface="Times New Roman" panose="02020603050405020304" pitchFamily="18" charset="0"/>
              </a:rPr>
              <a:t>endocaridum</a:t>
            </a:r>
            <a:r>
              <a:rPr lang="en-US" sz="1800" dirty="0">
                <a:solidFill>
                  <a:schemeClr val="tx1"/>
                </a:solidFill>
                <a:effectLst/>
                <a:latin typeface="Times New Roman" panose="02020603050405020304" pitchFamily="18" charset="0"/>
                <a:ea typeface="Times New Roman" panose="02020603050405020304" pitchFamily="18" charset="0"/>
              </a:rPr>
              <a:t> to the epicardium.</a:t>
            </a:r>
            <a:endParaRPr lang="en-GB" sz="1800" dirty="0">
              <a:solidFill>
                <a:schemeClr val="tx1"/>
              </a:solidFill>
              <a:effectLst/>
              <a:latin typeface="Times New Roman" panose="02020603050405020304" pitchFamily="18" charset="0"/>
              <a:ea typeface="Times New Roman" panose="02020603050405020304" pitchFamily="18" charset="0"/>
            </a:endParaRPr>
          </a:p>
          <a:p>
            <a:pPr marL="228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 The depolarization of both right and left ventricles occurs at the same time (simultaneously).The net electric effect is the balance between them (i.e. as the left ventricle is thicken than the right its forces predominate and the equilibrium is toward the left producing :  Negative (S) wave in V1    &amp;    Positive (R) wave in V6.</a:t>
            </a:r>
            <a:endParaRPr lang="en-GB" sz="1800" dirty="0">
              <a:solidFill>
                <a:schemeClr val="tx1"/>
              </a:solidFill>
              <a:effectLst/>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515104343"/>
      </p:ext>
    </p:extLst>
  </p:cSld>
  <p:clrMapOvr>
    <a:masterClrMapping/>
  </p:clrMapOvr>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8B54F045A074CA01257B5EBC94D5C" ma:contentTypeVersion="0" ma:contentTypeDescription="Create a new document." ma:contentTypeScope="" ma:versionID="465aa9d5ba3889cad1ce4411c0ae9a24">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534895-5EE9-4D2E-A5FA-1C0DC607DDC4}">
  <ds:schemaRefs>
    <ds:schemaRef ds:uri="http://schemas.microsoft.com/office/2006/metadata/contentType"/>
    <ds:schemaRef ds:uri="http://schemas.microsoft.com/office/2006/metadata/properties/metaAttributes"/>
    <ds:schemaRef ds:uri="http://www.w3.org/2000/xmlns/"/>
    <ds:schemaRef ds:uri="http://www.w3.org/2001/XMLSchema"/>
  </ds:schemaRefs>
</ds:datastoreItem>
</file>

<file path=customXml/itemProps2.xml><?xml version="1.0" encoding="utf-8"?>
<ds:datastoreItem xmlns:ds="http://schemas.openxmlformats.org/officeDocument/2006/customXml" ds:itemID="{2FA88545-5004-429A-B57F-7355F291F54C}">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53F10DE8-7FB3-463D-8032-38F4FD581D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190</TotalTime>
  <Words>1025</Words>
  <Application>Microsoft Office PowerPoint</Application>
  <PresentationFormat>On-screen Show (16:9)</PresentationFormat>
  <Paragraphs>87</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Aliena template</vt:lpstr>
      <vt:lpstr>1- ECG Practical Lab.  By Prof. Sherif W. Mansour  Physiology dpt., Mutah school of Medicine .</vt:lpstr>
      <vt:lpstr>    ELECTROCARDIOGRAM (ECG)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The pulmonary circulation  By Prof. Sherif W. Mansour  Physiology dpt., Mutah school of Medicine .</dc:title>
  <dc:creator>Dr Sherif</dc:creator>
  <cp:lastModifiedBy>Sanabil Hassanat</cp:lastModifiedBy>
  <cp:revision>33</cp:revision>
  <dcterms:modified xsi:type="dcterms:W3CDTF">2021-11-08T09:38:58Z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0x0101009DA8B54F045A074CA01257B5EBC94D5C</vt:lpwstr>
  </property>
</Properties>
</file>