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2" r:id="rId3"/>
    <p:sldId id="273" r:id="rId4"/>
    <p:sldId id="345" r:id="rId5"/>
    <p:sldId id="274" r:id="rId6"/>
    <p:sldId id="317" r:id="rId7"/>
    <p:sldId id="328" r:id="rId8"/>
    <p:sldId id="276" r:id="rId9"/>
    <p:sldId id="341" r:id="rId10"/>
    <p:sldId id="313" r:id="rId11"/>
    <p:sldId id="277" r:id="rId12"/>
    <p:sldId id="318" r:id="rId13"/>
    <p:sldId id="346" r:id="rId14"/>
    <p:sldId id="278" r:id="rId15"/>
    <p:sldId id="280" r:id="rId16"/>
    <p:sldId id="344" r:id="rId17"/>
    <p:sldId id="281" r:id="rId18"/>
    <p:sldId id="319" r:id="rId19"/>
    <p:sldId id="347" r:id="rId20"/>
    <p:sldId id="348" r:id="rId21"/>
    <p:sldId id="342" r:id="rId22"/>
    <p:sldId id="282" r:id="rId23"/>
    <p:sldId id="320" r:id="rId24"/>
    <p:sldId id="283" r:id="rId25"/>
    <p:sldId id="285" r:id="rId26"/>
    <p:sldId id="331" r:id="rId27"/>
    <p:sldId id="287" r:id="rId28"/>
    <p:sldId id="332" r:id="rId29"/>
    <p:sldId id="334" r:id="rId30"/>
    <p:sldId id="32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82" autoAdjust="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FB7F-89D5-409C-AF39-AC899026BE14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7409C-2219-478E-97CA-4A6DE2973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7409C-2219-478E-97CA-4A6DE2973A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5779-1ADE-4A86-9FFE-DEFDF838C287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9DF6-4E2E-411C-AE40-1FE92F0C4983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E415-497F-4620-8509-82BDEA0C008E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CF28-F9D4-4683-B06F-650E2DD871CF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80D3-523F-4391-BDB8-E906B19F198E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0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BB2-B392-4A0E-8033-09E830B310EB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B989-90E7-4E71-95C1-260B1F348BF1}" type="datetime1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D37C-4355-45D8-9F55-F5242E874C3F}" type="datetime1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80DD-76C4-428F-B851-01B7E5ED2DB8}" type="datetime1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78458-5213-46F0-9B14-76A2F71C1822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2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C56C-3F11-4FA1-87AB-3608C4745434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5D821-6D2D-401C-A1CE-886E1423B0AC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2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/>
              <a:t>The digestive system II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Prof Dr Hala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2" descr="http://www.helpingyoucare.com/wp-content/uploads/2012/04/Digestive-System-image-courtesy-of-Wikipedia-Common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348880"/>
            <a:ext cx="4464496" cy="3816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The stomach</a:t>
            </a:r>
            <a:endParaRPr lang="ar-JO" sz="32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14356"/>
            <a:ext cx="8929718" cy="614364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The most dilated part of the GIT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mucosa in empty stomach forms </a:t>
            </a:r>
          </a:p>
          <a:p>
            <a:pPr>
              <a:buNone/>
            </a:pPr>
            <a:r>
              <a:rPr lang="en-US" sz="2800" dirty="0"/>
              <a:t>     longitudinal folds called </a:t>
            </a:r>
            <a:r>
              <a:rPr lang="en-US" sz="2800" dirty="0">
                <a:solidFill>
                  <a:srgbClr val="FF0000"/>
                </a:solidFill>
              </a:rPr>
              <a:t>gastric </a:t>
            </a:r>
            <a:r>
              <a:rPr lang="en-US" sz="2800" dirty="0" err="1">
                <a:solidFill>
                  <a:srgbClr val="FF0000"/>
                </a:solidFill>
              </a:rPr>
              <a:t>rugae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endParaRPr lang="en-US" sz="2800" dirty="0"/>
          </a:p>
          <a:p>
            <a:r>
              <a:rPr lang="en-US" sz="2800" dirty="0"/>
              <a:t>It acidifies &amp; converts the food → </a:t>
            </a:r>
            <a:r>
              <a:rPr lang="en-US" sz="2800" b="1" dirty="0" err="1"/>
              <a:t>chyme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dirty="0"/>
              <a:t>The mucosa of stomach contains gastric glands  (cardiac, </a:t>
            </a:r>
            <a:r>
              <a:rPr lang="en-US" sz="2800" dirty="0" err="1"/>
              <a:t>fundic</a:t>
            </a:r>
            <a:r>
              <a:rPr lang="en-US" sz="2800" dirty="0"/>
              <a:t> , pyloric)</a:t>
            </a:r>
          </a:p>
          <a:p>
            <a:endParaRPr lang="en-US" sz="2800" dirty="0"/>
          </a:p>
          <a:p>
            <a:r>
              <a:rPr lang="en-US" sz="2800" dirty="0"/>
              <a:t>These glands secrete </a:t>
            </a:r>
            <a:r>
              <a:rPr lang="en-US" sz="2800" u="sng" dirty="0">
                <a:solidFill>
                  <a:srgbClr val="FF0000"/>
                </a:solidFill>
              </a:rPr>
              <a:t>gastric juice  </a:t>
            </a:r>
            <a:r>
              <a:rPr lang="en-US" sz="2800" dirty="0"/>
              <a:t>which contains: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Acid</a:t>
            </a:r>
            <a:r>
              <a:rPr lang="en-US" sz="2800" dirty="0"/>
              <a:t>: </a:t>
            </a:r>
            <a:r>
              <a:rPr lang="en-US" sz="2800" dirty="0" err="1"/>
              <a:t>HCl</a:t>
            </a: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Mucus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enzymes</a:t>
            </a:r>
            <a:r>
              <a:rPr lang="en-US" sz="2800" dirty="0"/>
              <a:t>: pepsinogen, lipase 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3848" y="6448251"/>
            <a:ext cx="2895600" cy="365125"/>
          </a:xfrm>
        </p:spPr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70658" name="Picture 2" descr="http://img.webmd.com/dtmcms/live/webmd/consumer_assets/site_images/articles/image_article_collections/anatomy_pages/stomach_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43702" y="214290"/>
            <a:ext cx="2286016" cy="350274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stomach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10600" cy="53641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stomach is subdivided into 4 regions: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cardiac region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fundus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body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pyloric region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/>
        </p:blipFill>
        <p:spPr bwMode="auto">
          <a:xfrm>
            <a:off x="4211960" y="1371600"/>
            <a:ext cx="4474840" cy="486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5728"/>
            <a:ext cx="86868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The fundus &amp; body of the stomach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1- The mucosa</a:t>
            </a:r>
            <a:r>
              <a:rPr lang="en-US" sz="2600" b="1" dirty="0"/>
              <a:t>: </a:t>
            </a:r>
          </a:p>
          <a:p>
            <a:r>
              <a:rPr lang="en-US" sz="2600" b="1" dirty="0">
                <a:solidFill>
                  <a:srgbClr val="008000"/>
                </a:solidFill>
              </a:rPr>
              <a:t>epithelium</a:t>
            </a:r>
            <a:r>
              <a:rPr lang="en-US" sz="2600" b="1" dirty="0"/>
              <a:t>: </a:t>
            </a:r>
            <a:r>
              <a:rPr lang="en-US" sz="2600" b="1" i="1" dirty="0"/>
              <a:t>simple columnar cells</a:t>
            </a:r>
            <a:r>
              <a:rPr lang="en-US" sz="2600" b="1" dirty="0"/>
              <a:t>, these cells secrete </a:t>
            </a:r>
            <a:r>
              <a:rPr lang="en-US" sz="2600" b="1" dirty="0">
                <a:solidFill>
                  <a:srgbClr val="FF0000"/>
                </a:solidFill>
              </a:rPr>
              <a:t>neutral mucus</a:t>
            </a:r>
            <a:r>
              <a:rPr lang="en-US" sz="2600" b="1" dirty="0"/>
              <a:t> for lubrication &amp; protection*</a:t>
            </a:r>
          </a:p>
          <a:p>
            <a:endParaRPr lang="en-US" sz="2600" b="1" dirty="0"/>
          </a:p>
          <a:p>
            <a:r>
              <a:rPr lang="en-US" sz="2600" b="1" dirty="0">
                <a:solidFill>
                  <a:srgbClr val="008000"/>
                </a:solidFill>
              </a:rPr>
              <a:t>lamina propria</a:t>
            </a:r>
            <a:r>
              <a:rPr lang="en-US" sz="2600" b="1" dirty="0"/>
              <a:t>:   contains </a:t>
            </a:r>
            <a:r>
              <a:rPr lang="en-US" sz="2600" b="1" i="1" u="sng" dirty="0">
                <a:solidFill>
                  <a:srgbClr val="FF0000"/>
                </a:solidFill>
              </a:rPr>
              <a:t>gastric glands</a:t>
            </a:r>
            <a:r>
              <a:rPr lang="en-US" sz="2600" b="1" u="sng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 &amp; </a:t>
            </a:r>
            <a:r>
              <a:rPr lang="en-US" sz="2600" b="1" dirty="0"/>
              <a:t>C.T.  fills the spaces between the glands</a:t>
            </a:r>
            <a:r>
              <a:rPr lang="en-US" sz="2600" b="1" i="1" dirty="0"/>
              <a:t> </a:t>
            </a:r>
            <a:r>
              <a:rPr lang="en-US" sz="2600" b="1" dirty="0"/>
              <a:t>. It also contains B.V., </a:t>
            </a:r>
            <a:r>
              <a:rPr lang="en-US" sz="2600" b="1" dirty="0" err="1"/>
              <a:t>lymphatics</a:t>
            </a:r>
            <a:r>
              <a:rPr lang="en-US" sz="2600" b="1" dirty="0"/>
              <a:t>,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 descr="https://www.aloeride.com/wp-content/uploads/2014/01/stomach_lin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4096"/>
            <a:ext cx="7344816" cy="33249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0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836712"/>
            <a:ext cx="7488832" cy="5112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43808" y="332656"/>
            <a:ext cx="3651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gastric ( </a:t>
            </a:r>
            <a:r>
              <a:rPr lang="en-US" sz="2400" b="1" dirty="0" err="1" smtClean="0"/>
              <a:t>fundic</a:t>
            </a:r>
            <a:r>
              <a:rPr lang="en-US" sz="2400" b="1" smtClean="0"/>
              <a:t> ) glands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8569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067800" cy="664464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00"/>
                </a:solidFill>
              </a:rPr>
              <a:t>Muscularis</a:t>
            </a:r>
            <a:r>
              <a:rPr lang="en-US" sz="2400" b="1" dirty="0">
                <a:solidFill>
                  <a:srgbClr val="008000"/>
                </a:solidFill>
              </a:rPr>
              <a:t> mucosa</a:t>
            </a:r>
            <a:r>
              <a:rPr lang="en-US" sz="2400" b="1" dirty="0"/>
              <a:t>: layer of smooth muscles arranged as  (IC &amp; OL) inner circular &amp; outer longitudinal</a:t>
            </a:r>
          </a:p>
          <a:p>
            <a:endParaRPr lang="en-US" sz="2400" b="1" dirty="0"/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          </a:t>
            </a:r>
            <a:r>
              <a:rPr lang="en-US" sz="2800" b="1" u="sng" dirty="0">
                <a:solidFill>
                  <a:srgbClr val="FF0000"/>
                </a:solidFill>
              </a:rPr>
              <a:t>Gastric glands ( fundus)</a:t>
            </a:r>
          </a:p>
          <a:p>
            <a:pPr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 simple branched tubular. </a:t>
            </a:r>
          </a:p>
          <a:p>
            <a:pPr marL="0" indent="0">
              <a:buFont typeface="Courier New" pitchFamily="49" charset="0"/>
              <a:buChar char="o"/>
            </a:pPr>
            <a:r>
              <a:rPr lang="en-US" sz="2400" b="1" dirty="0"/>
              <a:t>   occupy the entire thickness of the mucosa . </a:t>
            </a:r>
          </a:p>
          <a:p>
            <a:pPr marL="0" indent="0">
              <a:buFont typeface="Courier New" pitchFamily="49" charset="0"/>
              <a:buChar char="o"/>
            </a:pPr>
            <a:r>
              <a:rPr lang="en-US" sz="2400" b="1" dirty="0"/>
              <a:t>    They open onto the surface epithelium </a:t>
            </a:r>
          </a:p>
          <a:p>
            <a:pPr marL="0" indent="0">
              <a:buNone/>
            </a:pPr>
            <a:r>
              <a:rPr lang="en-US" sz="2400" b="1" dirty="0"/>
              <a:t>        through </a:t>
            </a:r>
            <a:r>
              <a:rPr lang="en-US" sz="2400" b="1" dirty="0">
                <a:solidFill>
                  <a:srgbClr val="FF0000"/>
                </a:solidFill>
              </a:rPr>
              <a:t>gastric pits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 through the  pits the </a:t>
            </a:r>
            <a:r>
              <a:rPr lang="en-US" sz="2400" b="1" dirty="0">
                <a:solidFill>
                  <a:schemeClr val="tx2"/>
                </a:solidFill>
              </a:rPr>
              <a:t>mucus, </a:t>
            </a:r>
            <a:r>
              <a:rPr lang="en-US" sz="2400" b="1" dirty="0" err="1">
                <a:solidFill>
                  <a:schemeClr val="tx2"/>
                </a:solidFill>
              </a:rPr>
              <a:t>HCl</a:t>
            </a:r>
            <a:r>
              <a:rPr lang="en-US" sz="2400" b="1" dirty="0">
                <a:solidFill>
                  <a:srgbClr val="FF0000"/>
                </a:solidFill>
              </a:rPr>
              <a:t>  &amp;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  </a:t>
            </a:r>
            <a:r>
              <a:rPr lang="en-US" sz="2400" b="1" dirty="0">
                <a:solidFill>
                  <a:schemeClr val="tx2"/>
                </a:solidFill>
              </a:rPr>
              <a:t>gastric enzymes </a:t>
            </a:r>
            <a:r>
              <a:rPr lang="en-US" sz="2400" b="1" dirty="0"/>
              <a:t>reach the lumen of the </a:t>
            </a:r>
          </a:p>
          <a:p>
            <a:pPr marL="0" indent="0">
              <a:buNone/>
            </a:pPr>
            <a:r>
              <a:rPr lang="en-US" sz="2400" b="1" dirty="0"/>
              <a:t>     stomach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54" y="836712"/>
            <a:ext cx="2958934" cy="580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553200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Each gland </a:t>
            </a:r>
            <a:r>
              <a:rPr lang="en-US" sz="2400" b="1" dirty="0"/>
              <a:t>is formed of 3 parts:  </a:t>
            </a:r>
            <a:r>
              <a:rPr lang="en-US" sz="2400" b="1" dirty="0">
                <a:solidFill>
                  <a:srgbClr val="FF0000"/>
                </a:solidFill>
              </a:rPr>
              <a:t>isthmus, neck &amp; base</a:t>
            </a:r>
          </a:p>
          <a:p>
            <a:endParaRPr lang="en-US" sz="2400" b="1" dirty="0"/>
          </a:p>
          <a:p>
            <a:r>
              <a:rPr lang="en-US" sz="2400" b="1" u="sng" dirty="0">
                <a:solidFill>
                  <a:srgbClr val="FF0000"/>
                </a:solidFill>
              </a:rPr>
              <a:t>6 types of cells </a:t>
            </a:r>
            <a:r>
              <a:rPr lang="en-US" sz="2400" b="1" dirty="0"/>
              <a:t>line the fundic glands: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1- </a:t>
            </a:r>
            <a:r>
              <a:rPr lang="en-US" sz="2400" b="1" u="sng" dirty="0">
                <a:solidFill>
                  <a:srgbClr val="FF0000"/>
                </a:solidFill>
              </a:rPr>
              <a:t>Surface mucous cells (</a:t>
            </a:r>
            <a:r>
              <a:rPr lang="en-US" sz="2400" b="1" u="sng" dirty="0" err="1">
                <a:solidFill>
                  <a:srgbClr val="FF0000"/>
                </a:solidFill>
              </a:rPr>
              <a:t>Foveolar</a:t>
            </a:r>
            <a:r>
              <a:rPr lang="en-US" sz="2400" b="1" u="sng" dirty="0">
                <a:solidFill>
                  <a:srgbClr val="FF0000"/>
                </a:solidFill>
              </a:rPr>
              <a:t> cells)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400" b="1" dirty="0"/>
              <a:t>cover </a:t>
            </a:r>
            <a:r>
              <a:rPr lang="en-US" sz="2400" b="1" dirty="0">
                <a:solidFill>
                  <a:schemeClr val="accent1"/>
                </a:solidFill>
              </a:rPr>
              <a:t>the surface </a:t>
            </a:r>
            <a:r>
              <a:rPr lang="en-US" sz="2400" b="1" dirty="0"/>
              <a:t>&amp; line </a:t>
            </a:r>
            <a:r>
              <a:rPr lang="en-US" sz="2400" b="1" dirty="0">
                <a:solidFill>
                  <a:schemeClr val="accent1"/>
                </a:solidFill>
              </a:rPr>
              <a:t>the gastric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pits</a:t>
            </a:r>
            <a:r>
              <a:rPr lang="en-US" sz="2400" b="1" dirty="0"/>
              <a:t> &amp;  </a:t>
            </a:r>
            <a:r>
              <a:rPr lang="en-US" sz="2400" b="1" dirty="0">
                <a:solidFill>
                  <a:schemeClr val="accent1"/>
                </a:solidFill>
              </a:rPr>
              <a:t>isthmus</a:t>
            </a:r>
            <a:r>
              <a:rPr lang="en-US" sz="2400" b="1" dirty="0"/>
              <a:t>. Their apical cytoplasm </a:t>
            </a:r>
          </a:p>
          <a:p>
            <a:pPr marL="0" indent="0">
              <a:buNone/>
            </a:pPr>
            <a:r>
              <a:rPr lang="en-US" sz="2400" b="1" dirty="0"/>
              <a:t>contains </a:t>
            </a:r>
            <a:r>
              <a:rPr lang="en-US" sz="2400" b="1" dirty="0" err="1"/>
              <a:t>mucin</a:t>
            </a:r>
            <a:r>
              <a:rPr lang="en-US" sz="2400" b="1" dirty="0"/>
              <a:t> granules.</a:t>
            </a:r>
          </a:p>
          <a:p>
            <a:pPr marL="0" indent="0">
              <a:buNone/>
            </a:pPr>
            <a:r>
              <a:rPr lang="en-US" sz="2400" b="1" dirty="0"/>
              <a:t>They sec. </a:t>
            </a:r>
            <a:r>
              <a:rPr lang="en-US" sz="2400" b="1" i="1" u="sng" dirty="0">
                <a:solidFill>
                  <a:srgbClr val="FF0000"/>
                </a:solidFill>
              </a:rPr>
              <a:t>neutral mucus </a:t>
            </a:r>
            <a:r>
              <a:rPr lang="en-US" sz="2400" b="1" dirty="0"/>
              <a:t>for protection</a:t>
            </a:r>
          </a:p>
          <a:p>
            <a:pPr marL="0" indent="0">
              <a:buNone/>
            </a:pPr>
            <a:r>
              <a:rPr lang="en-US" sz="2400" b="1" dirty="0"/>
              <a:t>(Gastric mucosal barrier)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2- </a:t>
            </a:r>
            <a:r>
              <a:rPr lang="en-US" sz="2400" b="1" u="sng" dirty="0">
                <a:solidFill>
                  <a:srgbClr val="FF0000"/>
                </a:solidFill>
              </a:rPr>
              <a:t>Mucous neck cell</a:t>
            </a:r>
            <a:r>
              <a:rPr lang="en-US" sz="2400" b="1" dirty="0"/>
              <a:t>: present in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neck of gastric glands</a:t>
            </a:r>
            <a:r>
              <a:rPr lang="en-US" sz="2400" b="1" dirty="0"/>
              <a:t>, </a:t>
            </a:r>
          </a:p>
          <a:p>
            <a:pPr marL="0" indent="0">
              <a:buNone/>
            </a:pPr>
            <a:r>
              <a:rPr lang="en-US" sz="2400" b="1" dirty="0"/>
              <a:t>low columnar cells e foamy cytoplasm. </a:t>
            </a:r>
          </a:p>
          <a:p>
            <a:pPr marL="0" indent="0">
              <a:buNone/>
            </a:pPr>
            <a:r>
              <a:rPr lang="en-US" sz="2400" b="1" dirty="0"/>
              <a:t>They secrete </a:t>
            </a:r>
            <a:r>
              <a:rPr lang="en-US" sz="2400" b="1" i="1" u="sng" dirty="0">
                <a:solidFill>
                  <a:srgbClr val="FF0000"/>
                </a:solidFill>
              </a:rPr>
              <a:t>acidic mucus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5429256" y="836712"/>
            <a:ext cx="3638544" cy="5595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6553200"/>
            <a:ext cx="3048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8" name="Picture 4" descr="Image result for gastic mucosal barri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480720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847688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1- epithelial cell lining. Cells in the epithelium of the stomach are bound by </a:t>
            </a:r>
            <a:r>
              <a:rPr lang="en-US" sz="2400" b="1" dirty="0">
                <a:solidFill>
                  <a:srgbClr val="FF0000"/>
                </a:solidFill>
              </a:rPr>
              <a:t>tight junctions </a:t>
            </a:r>
          </a:p>
          <a:p>
            <a:r>
              <a:rPr lang="en-US" sz="2400" b="1" dirty="0"/>
              <a:t>2- A special mucus covering, secreted by surface epithelial cells. This </a:t>
            </a:r>
            <a:r>
              <a:rPr lang="en-US" sz="2400" b="1" dirty="0">
                <a:solidFill>
                  <a:srgbClr val="FF0000"/>
                </a:solidFill>
              </a:rPr>
              <a:t>insoluble mucus </a:t>
            </a:r>
            <a:r>
              <a:rPr lang="en-US" sz="2400" b="1" dirty="0"/>
              <a:t>forms a protective gel-like coating over the entire surface of the gastric mucosa. </a:t>
            </a:r>
          </a:p>
          <a:p>
            <a:r>
              <a:rPr lang="en-US" sz="2400" b="1" dirty="0"/>
              <a:t>3- Bicarbonate ions, secreted by the surface epithelial cells. The bicarbonate ions act to neutralize harsh acids that find access to cells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116632"/>
            <a:ext cx="364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Gastric mucosal barrier</a:t>
            </a:r>
          </a:p>
        </p:txBody>
      </p:sp>
    </p:spTree>
    <p:extLst>
      <p:ext uri="{BB962C8B-B14F-4D97-AF65-F5344CB8AC3E}">
        <p14:creationId xmlns:p14="http://schemas.microsoft.com/office/powerpoint/2010/main" val="378365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1"/>
            <a:ext cx="88392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3- </a:t>
            </a:r>
            <a:r>
              <a:rPr lang="en-US" sz="2400" b="1" u="sng" dirty="0">
                <a:solidFill>
                  <a:srgbClr val="FF0000"/>
                </a:solidFill>
              </a:rPr>
              <a:t>stem cells</a:t>
            </a:r>
            <a:r>
              <a:rPr lang="en-US" sz="2400" b="1" dirty="0"/>
              <a:t>: present in </a:t>
            </a:r>
            <a:r>
              <a:rPr lang="en-US" sz="2400" b="1" dirty="0">
                <a:solidFill>
                  <a:schemeClr val="accent1"/>
                </a:solidFill>
              </a:rPr>
              <a:t>neck region</a:t>
            </a:r>
            <a:r>
              <a:rPr lang="en-US" sz="2400" b="1" dirty="0"/>
              <a:t>, low columnar. They differentiate to other gastric cells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4- </a:t>
            </a:r>
            <a:r>
              <a:rPr lang="en-US" sz="2400" b="1" u="sng" dirty="0">
                <a:solidFill>
                  <a:srgbClr val="FF0000"/>
                </a:solidFill>
              </a:rPr>
              <a:t>Parietal (oxyntic) cells </a:t>
            </a:r>
            <a:r>
              <a:rPr lang="en-US" sz="2400" b="1" dirty="0"/>
              <a:t>: </a:t>
            </a:r>
          </a:p>
          <a:p>
            <a:r>
              <a:rPr lang="en-US" sz="2400" b="1" i="1" dirty="0"/>
              <a:t>triangular </a:t>
            </a:r>
            <a:r>
              <a:rPr lang="en-US" sz="2400" b="1" dirty="0"/>
              <a:t>in shape e </a:t>
            </a:r>
            <a:r>
              <a:rPr lang="en-US" sz="2400" b="1" i="1" u="sng" dirty="0">
                <a:solidFill>
                  <a:srgbClr val="FF0000"/>
                </a:solidFill>
              </a:rPr>
              <a:t>acidophilic</a:t>
            </a:r>
            <a:r>
              <a:rPr lang="en-US" sz="2400" b="1" i="1" dirty="0"/>
              <a:t> </a:t>
            </a:r>
          </a:p>
          <a:p>
            <a:pPr marL="0" indent="0">
              <a:buNone/>
            </a:pPr>
            <a:r>
              <a:rPr lang="en-US" sz="2400" b="1" i="1" dirty="0"/>
              <a:t>     </a:t>
            </a:r>
            <a:r>
              <a:rPr lang="en-US" sz="2400" b="1" i="1" dirty="0">
                <a:solidFill>
                  <a:srgbClr val="FF0000"/>
                </a:solidFill>
              </a:rPr>
              <a:t>cytoplasm</a:t>
            </a:r>
            <a:r>
              <a:rPr lang="en-US" sz="2400" b="1" dirty="0"/>
              <a:t> &amp; </a:t>
            </a:r>
            <a:r>
              <a:rPr lang="en-US" sz="2400" b="1" i="1" dirty="0">
                <a:solidFill>
                  <a:srgbClr val="FF0000"/>
                </a:solidFill>
              </a:rPr>
              <a:t>rounded central nucleus</a:t>
            </a:r>
            <a:r>
              <a:rPr lang="en-US" sz="2400" b="1" dirty="0"/>
              <a:t>.</a:t>
            </a:r>
          </a:p>
          <a:p>
            <a:pPr marL="0" indent="0">
              <a:buNone/>
            </a:pPr>
            <a:r>
              <a:rPr lang="en-US" sz="2400" b="1" dirty="0"/>
              <a:t>      present mainly in the upper half of the </a:t>
            </a:r>
          </a:p>
          <a:p>
            <a:pPr marL="0" indent="0">
              <a:buNone/>
            </a:pPr>
            <a:r>
              <a:rPr lang="en-US" sz="2400" b="1" dirty="0"/>
              <a:t>      glands – fewer in the base</a:t>
            </a:r>
          </a:p>
          <a:p>
            <a:endParaRPr lang="en-US" sz="2400" b="1" dirty="0"/>
          </a:p>
          <a:p>
            <a:r>
              <a:rPr lang="en-US" sz="2400" b="1" u="sng" dirty="0"/>
              <a:t>E/M</a:t>
            </a:r>
            <a:r>
              <a:rPr lang="en-US" sz="2400" b="1" dirty="0"/>
              <a:t> : their apical surfaces show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 branching Intracellular canaliculi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     that open at the apex. </a:t>
            </a:r>
          </a:p>
          <a:p>
            <a:pPr marL="0" indent="0"/>
            <a:r>
              <a:rPr lang="en-US" sz="2400" b="1" dirty="0"/>
              <a:t>   ↑ mitochondria, ↑SER, </a:t>
            </a:r>
            <a:r>
              <a:rPr lang="en-US" sz="2400" b="1" dirty="0">
                <a:solidFill>
                  <a:srgbClr val="C00000"/>
                </a:solidFill>
              </a:rPr>
              <a:t>NO sec. granules</a:t>
            </a:r>
          </a:p>
          <a:p>
            <a:r>
              <a:rPr lang="en-US" sz="2400" b="1" dirty="0"/>
              <a:t>They secret </a:t>
            </a:r>
            <a:r>
              <a:rPr lang="en-US" sz="2400" b="1" dirty="0">
                <a:solidFill>
                  <a:schemeClr val="tx2"/>
                </a:solidFill>
              </a:rPr>
              <a:t>HCl &amp; intrinsic factor(</a:t>
            </a:r>
            <a:r>
              <a:rPr lang="en-US" sz="1800" b="1" dirty="0">
                <a:solidFill>
                  <a:schemeClr val="tx2"/>
                </a:solidFill>
              </a:rPr>
              <a:t>glycoprotein)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    </a:t>
            </a:r>
            <a:r>
              <a:rPr lang="en-US" sz="2400" b="1" dirty="0"/>
              <a:t>needed for vit. B12 absorption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6084168" y="836712"/>
            <a:ext cx="2880320" cy="5595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8024" y="530294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Oxyntic cell secretes </a:t>
            </a:r>
            <a:r>
              <a:rPr lang="en-US" b="1" dirty="0" err="1"/>
              <a:t>HCl</a:t>
            </a:r>
            <a:r>
              <a:rPr lang="en-US" b="1" dirty="0"/>
              <a:t> &amp; intrinsic </a:t>
            </a:r>
            <a:r>
              <a:rPr lang="en-US" b="1" dirty="0" smtClean="0"/>
              <a:t>factor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http://classconnection.s3.amazonaws.com/672/flashcards/25672/png/untitled1335823405195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9"/>
          <a:stretch/>
        </p:blipFill>
        <p:spPr bwMode="auto">
          <a:xfrm>
            <a:off x="323528" y="476672"/>
            <a:ext cx="4032448" cy="5853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2267744" y="2852936"/>
            <a:ext cx="223224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oxyntic cell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16" y="489570"/>
            <a:ext cx="4401764" cy="4739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 descr="Gastric Acid Drugs | Concise Medical Knowled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29465"/>
            <a:ext cx="6696744" cy="52078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332656"/>
            <a:ext cx="25922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Formation of HCL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967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The gastro- intestinal tract:</a:t>
            </a:r>
          </a:p>
          <a:p>
            <a:pPr>
              <a:buNone/>
            </a:pPr>
            <a:r>
              <a:rPr lang="en-US" sz="2800" dirty="0"/>
              <a:t>Composed of: </a:t>
            </a:r>
          </a:p>
          <a:p>
            <a:r>
              <a:rPr lang="en-US" sz="2800" dirty="0"/>
              <a:t>Esophagus</a:t>
            </a:r>
          </a:p>
          <a:p>
            <a:r>
              <a:rPr lang="en-US" sz="2800" dirty="0"/>
              <a:t>Stomach</a:t>
            </a:r>
          </a:p>
          <a:p>
            <a:r>
              <a:rPr lang="en-US" sz="2800" dirty="0"/>
              <a:t>Small intestine</a:t>
            </a:r>
          </a:p>
          <a:p>
            <a:r>
              <a:rPr lang="en-US" sz="2800" dirty="0"/>
              <a:t>Large intestine</a:t>
            </a:r>
          </a:p>
          <a:p>
            <a:r>
              <a:rPr lang="en-US" sz="2800" dirty="0"/>
              <a:t>Anal canal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 descr="http://floydmemorial.com/wp-content/uploads/2012/05/digestive_system_on-whi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32448" cy="6120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Stomach | Thoracic Ke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344816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63163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Showing </a:t>
            </a:r>
            <a:r>
              <a:rPr lang="en-US" sz="2400" b="1" dirty="0" err="1"/>
              <a:t>tubulovesicular</a:t>
            </a:r>
            <a:r>
              <a:rPr lang="en-US" sz="2400" b="1" dirty="0"/>
              <a:t> </a:t>
            </a:r>
            <a:r>
              <a:rPr lang="en-US" sz="2400" b="1" dirty="0" smtClean="0"/>
              <a:t>system in active vs resting parietal cell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896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2857500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5229200"/>
            <a:ext cx="434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signs of pernicious anemia is red </a:t>
            </a:r>
          </a:p>
          <a:p>
            <a:r>
              <a:rPr lang="en-US" dirty="0"/>
              <a:t>tongue with smooth surface (Beefy tongue)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59631" y="260647"/>
            <a:ext cx="6192689" cy="4320481"/>
            <a:chOff x="1259631" y="260648"/>
            <a:chExt cx="6192689" cy="4320480"/>
          </a:xfrm>
        </p:grpSpPr>
        <p:grpSp>
          <p:nvGrpSpPr>
            <p:cNvPr id="7" name="Group 6"/>
            <p:cNvGrpSpPr/>
            <p:nvPr/>
          </p:nvGrpSpPr>
          <p:grpSpPr>
            <a:xfrm>
              <a:off x="1259631" y="260648"/>
              <a:ext cx="6192689" cy="4320480"/>
              <a:chOff x="1259631" y="260648"/>
              <a:chExt cx="6192689" cy="432048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1" t="7677" r="6213" b="2424"/>
              <a:stretch/>
            </p:blipFill>
            <p:spPr bwMode="auto">
              <a:xfrm>
                <a:off x="1259631" y="260648"/>
                <a:ext cx="6192689" cy="4320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6" y="1838325"/>
                <a:ext cx="4464496" cy="27428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4211960" y="1563291"/>
              <a:ext cx="1440160" cy="28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259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5-Peptic (Chief, Zymogenic) cells</a:t>
            </a:r>
            <a:r>
              <a:rPr lang="en-US" sz="2400" b="1" dirty="0"/>
              <a:t>: mainly at the </a:t>
            </a:r>
            <a:r>
              <a:rPr lang="en-US" sz="2400" b="1" u="sng" dirty="0">
                <a:solidFill>
                  <a:schemeClr val="accent1"/>
                </a:solidFill>
              </a:rPr>
              <a:t>base of gastric glands</a:t>
            </a:r>
            <a:r>
              <a:rPr lang="en-US" sz="2400" b="1" dirty="0"/>
              <a:t>.              columnar cells e basal rounded nuclei.</a:t>
            </a:r>
          </a:p>
          <a:p>
            <a:r>
              <a:rPr lang="en-US" sz="2400" b="1" dirty="0"/>
              <a:t>The basal cytoplasm is basophilic </a:t>
            </a:r>
          </a:p>
          <a:p>
            <a:pPr marL="0" indent="0">
              <a:buNone/>
            </a:pPr>
            <a:r>
              <a:rPr lang="en-US" sz="2400" b="1" dirty="0"/>
              <a:t>    due to ↑</a:t>
            </a:r>
            <a:r>
              <a:rPr lang="en-US" sz="2400" b="1" dirty="0" err="1"/>
              <a:t>rER</a:t>
            </a:r>
            <a:r>
              <a:rPr lang="en-US" sz="2400" b="1" dirty="0"/>
              <a:t>, while the apical part contains</a:t>
            </a:r>
          </a:p>
          <a:p>
            <a:pPr marL="0" indent="0">
              <a:buNone/>
            </a:pPr>
            <a:r>
              <a:rPr lang="en-US" sz="2400" b="1" dirty="0"/>
              <a:t>     ↑↑  zymogen granules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/>
            <a:r>
              <a:rPr lang="en-US" sz="2400" b="1" dirty="0"/>
              <a:t>    E/M : protein secreting cells</a:t>
            </a:r>
          </a:p>
          <a:p>
            <a:r>
              <a:rPr lang="en-US" sz="2400" b="1" dirty="0"/>
              <a:t>These cells secrete pepsinogen &amp; G. lipase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48245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imageshack.us/a/img20/8056/3596019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952328" cy="561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36396" y="5085184"/>
            <a:ext cx="900100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7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86868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6- </a:t>
            </a:r>
            <a:r>
              <a:rPr lang="en-US" sz="2800" dirty="0" err="1">
                <a:solidFill>
                  <a:srgbClr val="FF0000"/>
                </a:solidFill>
              </a:rPr>
              <a:t>Entero</a:t>
            </a:r>
            <a:r>
              <a:rPr lang="en-US" sz="2800" dirty="0">
                <a:solidFill>
                  <a:srgbClr val="FF0000"/>
                </a:solidFill>
              </a:rPr>
              <a:t>-endocrine cells </a:t>
            </a:r>
            <a:r>
              <a:rPr lang="en-US" sz="2800" dirty="0"/>
              <a:t>: </a:t>
            </a:r>
          </a:p>
          <a:p>
            <a:r>
              <a:rPr lang="en-US" sz="2800" dirty="0"/>
              <a:t>present in the </a:t>
            </a:r>
            <a:r>
              <a:rPr lang="en-US" sz="2800" dirty="0">
                <a:solidFill>
                  <a:schemeClr val="accent1"/>
                </a:solidFill>
              </a:rPr>
              <a:t>base of the glands</a:t>
            </a:r>
            <a:r>
              <a:rPr lang="en-US" sz="2800" dirty="0"/>
              <a:t>. </a:t>
            </a:r>
          </a:p>
          <a:p>
            <a:r>
              <a:rPr lang="en-US" sz="2800" dirty="0"/>
              <a:t>Hormone secreting cells </a:t>
            </a:r>
          </a:p>
          <a:p>
            <a:r>
              <a:rPr lang="en-US" sz="2800" dirty="0"/>
              <a:t>(diffuse neuroendocrine system)</a:t>
            </a:r>
          </a:p>
          <a:p>
            <a:endParaRPr lang="en-US" sz="2800" dirty="0"/>
          </a:p>
          <a:p>
            <a:r>
              <a:rPr lang="en-US" sz="2800" dirty="0"/>
              <a:t>Their secretions accumulates in the</a:t>
            </a:r>
          </a:p>
          <a:p>
            <a:pPr marL="0" indent="0">
              <a:buNone/>
            </a:pPr>
            <a:r>
              <a:rPr lang="en-US" sz="2800" dirty="0"/>
              <a:t>    basal part to be released to the B.V. </a:t>
            </a:r>
          </a:p>
          <a:p>
            <a:endParaRPr lang="en-US" sz="2800" dirty="0"/>
          </a:p>
          <a:p>
            <a:r>
              <a:rPr lang="en-US" sz="2800" dirty="0"/>
              <a:t>They secrete:  </a:t>
            </a:r>
          </a:p>
          <a:p>
            <a:pPr>
              <a:buFont typeface="Wingdings" pitchFamily="2" charset="2"/>
              <a:buChar char="ü"/>
            </a:pPr>
            <a:r>
              <a:rPr lang="en-US" sz="2800"/>
              <a:t> Gastrin</a:t>
            </a:r>
            <a:endParaRPr lang="en-US" sz="2800" dirty="0"/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 </a:t>
            </a:r>
            <a:r>
              <a:rPr lang="en-US" sz="2800" dirty="0" err="1"/>
              <a:t>Enteroglucagon</a:t>
            </a:r>
            <a:endParaRPr lang="en-US" sz="2800" dirty="0"/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 </a:t>
            </a:r>
            <a:r>
              <a:rPr lang="en-US" sz="2800" dirty="0" err="1"/>
              <a:t>Serotonine</a:t>
            </a:r>
            <a:r>
              <a:rPr lang="en-US" sz="28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Somatostatin(D cells)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3" t="11199" b="14372"/>
          <a:stretch/>
        </p:blipFill>
        <p:spPr bwMode="auto">
          <a:xfrm>
            <a:off x="3715683" y="3861048"/>
            <a:ext cx="2224469" cy="2439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2" descr="http://imageshack.us/a/img20/8056/3596019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93"/>
          <a:stretch/>
        </p:blipFill>
        <p:spPr bwMode="auto">
          <a:xfrm>
            <a:off x="6091808" y="116632"/>
            <a:ext cx="2872680" cy="66247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08304" y="6381328"/>
            <a:ext cx="75608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296400" cy="6705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2- The submucosa</a:t>
            </a:r>
            <a:r>
              <a:rPr lang="en-US" sz="4400" dirty="0"/>
              <a:t>: </a:t>
            </a:r>
            <a:r>
              <a:rPr lang="en-US" sz="4400" b="1" dirty="0"/>
              <a:t>loose C.T. with B.V., </a:t>
            </a:r>
            <a:r>
              <a:rPr lang="en-US" sz="4400" b="1" dirty="0" err="1"/>
              <a:t>lymphatics</a:t>
            </a:r>
            <a:r>
              <a:rPr lang="en-US" sz="4400" b="1" dirty="0"/>
              <a:t>, </a:t>
            </a:r>
            <a:r>
              <a:rPr lang="en-US" sz="4400" b="1" dirty="0" err="1"/>
              <a:t>meissner’s</a:t>
            </a:r>
            <a:r>
              <a:rPr lang="en-US" sz="4400" b="1" dirty="0"/>
              <a:t> plexus of nerves</a:t>
            </a:r>
          </a:p>
          <a:p>
            <a:pPr marL="0" indent="0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3- The musculosa</a:t>
            </a:r>
            <a:r>
              <a:rPr lang="en-US" sz="4400" b="1" dirty="0"/>
              <a:t>: formed of </a:t>
            </a:r>
            <a:r>
              <a:rPr lang="en-US" sz="4400" b="1" dirty="0">
                <a:solidFill>
                  <a:srgbClr val="FF0000"/>
                </a:solidFill>
              </a:rPr>
              <a:t>3 layers </a:t>
            </a:r>
            <a:r>
              <a:rPr lang="en-US" sz="4400" b="1" dirty="0"/>
              <a:t>of smooth </a:t>
            </a:r>
            <a:r>
              <a:rPr lang="en-US" sz="4400" b="1" dirty="0" err="1"/>
              <a:t>ms.</a:t>
            </a:r>
            <a:r>
              <a:rPr lang="en-US" sz="4400" b="1" dirty="0"/>
              <a:t>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            Inner oblique - middle circular -  outer longitudinal. </a:t>
            </a:r>
          </a:p>
          <a:p>
            <a:pPr marL="0" indent="0">
              <a:buNone/>
            </a:pPr>
            <a:r>
              <a:rPr lang="en-US" sz="4400" b="1" dirty="0"/>
              <a:t>      </a:t>
            </a:r>
            <a:r>
              <a:rPr lang="en-US" sz="4400" b="1" dirty="0" err="1"/>
              <a:t>Auerbach’s</a:t>
            </a:r>
            <a:r>
              <a:rPr lang="en-US" sz="4400" b="1" dirty="0"/>
              <a:t> plexus is present between middle &amp; outer layers </a:t>
            </a:r>
          </a:p>
          <a:p>
            <a:pPr marL="0" indent="0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4- The Serosa: </a:t>
            </a:r>
            <a:r>
              <a:rPr lang="en-US" sz="4400" b="1" dirty="0"/>
              <a:t>is the peritoneal covering, is formed simple squamous mesothelium &amp; loose C.T. It contains B.V., </a:t>
            </a:r>
            <a:r>
              <a:rPr lang="en-US" sz="4400" b="1" dirty="0" err="1"/>
              <a:t>lymphatics</a:t>
            </a:r>
            <a:r>
              <a:rPr lang="en-US" sz="4400" b="1" dirty="0"/>
              <a:t>, &amp;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122" name="Picture 2" descr="https://cnx.org/resources/6d88b0ea24be4b818870fa0c858c61f370184854/2415_Histology_of_Stomach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9" r="33536"/>
          <a:stretch/>
        </p:blipFill>
        <p:spPr bwMode="auto">
          <a:xfrm>
            <a:off x="5208775" y="188640"/>
            <a:ext cx="3395673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tudent.loretto.org/humanbiology/BioLinks/chp5/media/c237f1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76464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00" y="1268760"/>
            <a:ext cx="636775" cy="1800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1808820"/>
            <a:ext cx="1005199" cy="8280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55976" y="2168860"/>
            <a:ext cx="852799" cy="540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558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The difference between fundus &amp; pylorus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92696"/>
            <a:ext cx="4267200" cy="59766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Fundus</a:t>
            </a:r>
          </a:p>
          <a:p>
            <a:r>
              <a:rPr lang="en-US" sz="2400" b="1" dirty="0"/>
              <a:t>Thick </a:t>
            </a:r>
            <a:r>
              <a:rPr lang="en-US" sz="2400" b="1" dirty="0">
                <a:solidFill>
                  <a:srgbClr val="FF0000"/>
                </a:solidFill>
              </a:rPr>
              <a:t>mucosa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Pits</a:t>
            </a:r>
            <a:r>
              <a:rPr lang="en-US" sz="2400" b="1" dirty="0"/>
              <a:t> are narrow &amp; short </a:t>
            </a:r>
          </a:p>
          <a:p>
            <a:r>
              <a:rPr lang="en-US" sz="2400" b="1" dirty="0"/>
              <a:t>F. Glands are simple </a:t>
            </a:r>
            <a:r>
              <a:rPr lang="en-US" sz="2400" b="1" dirty="0">
                <a:solidFill>
                  <a:srgbClr val="FF0000"/>
                </a:solidFill>
              </a:rPr>
              <a:t>branched tubular &amp; long</a:t>
            </a:r>
          </a:p>
          <a:p>
            <a:r>
              <a:rPr lang="en-US" sz="2400" b="1" dirty="0"/>
              <a:t>occupy most of mucosal thickness</a:t>
            </a:r>
          </a:p>
          <a:p>
            <a:r>
              <a:rPr lang="en-US" sz="2400" b="1" u="sng" dirty="0"/>
              <a:t>Lined e </a:t>
            </a:r>
            <a:r>
              <a:rPr lang="en-US" sz="2400" b="1" u="sng" dirty="0">
                <a:solidFill>
                  <a:srgbClr val="FF0000"/>
                </a:solidFill>
              </a:rPr>
              <a:t>6 types of cells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Corium</a:t>
            </a:r>
            <a:r>
              <a:rPr lang="en-US" sz="2400" b="1" dirty="0"/>
              <a:t>: lymphocytic infiltration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Musculosa</a:t>
            </a:r>
            <a:r>
              <a:rPr lang="en-US" sz="2400" b="1" dirty="0"/>
              <a:t>: thinner formed of  </a:t>
            </a:r>
            <a:r>
              <a:rPr lang="en-US" sz="2400" b="1" u="sng" dirty="0">
                <a:solidFill>
                  <a:srgbClr val="FF0000"/>
                </a:solidFill>
              </a:rPr>
              <a:t>3 layers  </a:t>
            </a:r>
            <a:r>
              <a:rPr lang="en-US" sz="2400" b="1" dirty="0"/>
              <a:t>of </a:t>
            </a:r>
            <a:r>
              <a:rPr lang="en-US" sz="2400" b="1" dirty="0" err="1"/>
              <a:t>ms.</a:t>
            </a:r>
            <a:r>
              <a:rPr lang="en-US" sz="2400" b="1" dirty="0"/>
              <a:t> (IO, MC,OL)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343400" cy="59766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Pylorus</a:t>
            </a:r>
          </a:p>
          <a:p>
            <a:r>
              <a:rPr lang="en-US" sz="2400" b="1" dirty="0"/>
              <a:t>Thin mucosa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Pits</a:t>
            </a:r>
            <a:r>
              <a:rPr lang="en-US" sz="2400" b="1" dirty="0"/>
              <a:t> are wide &amp; long</a:t>
            </a:r>
          </a:p>
          <a:p>
            <a:r>
              <a:rPr lang="en-US" sz="2400" b="1" dirty="0"/>
              <a:t>P. Glands are </a:t>
            </a:r>
            <a:r>
              <a:rPr lang="en-US" sz="2400" b="1" dirty="0">
                <a:solidFill>
                  <a:srgbClr val="FF0000"/>
                </a:solidFill>
              </a:rPr>
              <a:t>coiled</a:t>
            </a:r>
          </a:p>
          <a:p>
            <a:pPr>
              <a:buNone/>
            </a:pPr>
            <a:r>
              <a:rPr lang="en-US" sz="2400" b="1" dirty="0"/>
              <a:t>     branched tubular &amp; short</a:t>
            </a:r>
          </a:p>
          <a:p>
            <a:r>
              <a:rPr lang="en-US" sz="2400" b="1" dirty="0"/>
              <a:t>Occupy ½ of  mucosal thickness</a:t>
            </a:r>
          </a:p>
          <a:p>
            <a:r>
              <a:rPr lang="en-US" sz="2400" b="1" u="sng" dirty="0"/>
              <a:t>Lined e </a:t>
            </a:r>
            <a:r>
              <a:rPr lang="en-US" sz="2400" b="1" u="sng" dirty="0">
                <a:solidFill>
                  <a:srgbClr val="FF0000"/>
                </a:solidFill>
              </a:rPr>
              <a:t>mucous secreting cells </a:t>
            </a:r>
          </a:p>
          <a:p>
            <a:pPr marL="0" indent="0">
              <a:buNone/>
            </a:pPr>
            <a:r>
              <a:rPr lang="en-US" sz="2400" b="1" dirty="0"/>
              <a:t>      </a:t>
            </a:r>
            <a:r>
              <a:rPr lang="en-US" sz="2400" b="1" u="sng" dirty="0">
                <a:solidFill>
                  <a:srgbClr val="FF0000"/>
                </a:solidFill>
              </a:rPr>
              <a:t>No oxyntic, No peptic cells</a:t>
            </a:r>
          </a:p>
          <a:p>
            <a:r>
              <a:rPr lang="en-US" sz="2400" b="1" dirty="0"/>
              <a:t>Lymphocytic infiltration  &amp;  lymph nodules</a:t>
            </a:r>
          </a:p>
          <a:p>
            <a:endParaRPr lang="en-US" sz="2400" b="1" dirty="0"/>
          </a:p>
          <a:p>
            <a:r>
              <a:rPr lang="en-US" sz="2400" b="1" dirty="0"/>
              <a:t>Thicker , formed </a:t>
            </a:r>
            <a:r>
              <a:rPr lang="en-US" sz="2400" b="1" u="sng" dirty="0"/>
              <a:t>of </a:t>
            </a:r>
            <a:r>
              <a:rPr lang="en-US" sz="2400" b="1" u="sng" dirty="0">
                <a:solidFill>
                  <a:srgbClr val="FF0000"/>
                </a:solidFill>
              </a:rPr>
              <a:t>2 layers </a:t>
            </a:r>
            <a:r>
              <a:rPr lang="en-US" sz="2400" b="1" dirty="0"/>
              <a:t>of muscles. Thick IC to form the  p. sphincter &amp; OL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5602" name="AutoShape 2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4" name="AutoShape 4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6" name="AutoShape 6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8" name="AutoShape 8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10" name="AutoShape 10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2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 descr="https://s-media-cache-ak0.pinimg.com/736x/1a/b3/de/1ab3decc8d726bca1c23e2a04f5c37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13492"/>
            <a:ext cx="660963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Difference between fundic &amp; pyloric glands</a:t>
            </a:r>
          </a:p>
        </p:txBody>
      </p:sp>
    </p:spTree>
    <p:extLst>
      <p:ext uri="{BB962C8B-B14F-4D97-AF65-F5344CB8AC3E}">
        <p14:creationId xmlns:p14="http://schemas.microsoft.com/office/powerpoint/2010/main" val="189826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Changes at gastro duodenal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601980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intestinal villi </a:t>
            </a:r>
            <a:r>
              <a:rPr lang="en-US" sz="2400" b="1" dirty="0"/>
              <a:t>start to project from mucosa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Intestinal crypts </a:t>
            </a:r>
            <a:r>
              <a:rPr lang="en-US" sz="2400" b="1" dirty="0"/>
              <a:t>replace pyloric glands in the corium of duodenum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Surface columnar cells </a:t>
            </a:r>
            <a:r>
              <a:rPr lang="en-US" sz="2400" b="1" dirty="0"/>
              <a:t>with </a:t>
            </a:r>
            <a:r>
              <a:rPr lang="en-US" sz="2400" b="1" dirty="0">
                <a:solidFill>
                  <a:srgbClr val="FF0000"/>
                </a:solidFill>
              </a:rPr>
              <a:t>brush border. Goblet cells </a:t>
            </a:r>
            <a:r>
              <a:rPr lang="en-US" sz="2400" b="1" dirty="0"/>
              <a:t>appear between cells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 err="1"/>
              <a:t>Muscularis</a:t>
            </a:r>
            <a:r>
              <a:rPr lang="en-US" sz="2400" b="1" dirty="0"/>
              <a:t> mucosa: pass unchanged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Brunner’s glands </a:t>
            </a:r>
            <a:r>
              <a:rPr lang="en-US" sz="2400" b="1" dirty="0"/>
              <a:t>appear in duodenal </a:t>
            </a:r>
          </a:p>
          <a:p>
            <a:pPr marL="0" indent="0">
              <a:buNone/>
            </a:pPr>
            <a:r>
              <a:rPr lang="en-US" sz="2400" b="1" dirty="0"/>
              <a:t>     submucosa</a:t>
            </a:r>
          </a:p>
          <a:p>
            <a:endParaRPr lang="en-US" sz="2400" b="1" dirty="0"/>
          </a:p>
          <a:p>
            <a:r>
              <a:rPr lang="en-US" sz="2400" b="1" dirty="0"/>
              <a:t>Musculosa is </a:t>
            </a:r>
            <a:r>
              <a:rPr lang="en-US" sz="2400" b="1" dirty="0">
                <a:solidFill>
                  <a:srgbClr val="FF0000"/>
                </a:solidFill>
              </a:rPr>
              <a:t>thinner</a:t>
            </a:r>
            <a:r>
              <a:rPr lang="en-US" sz="2400" b="1" dirty="0"/>
              <a:t> in the duodenum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Serosa pass unchanged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28674" name="Picture 2" descr="I:\pyloroduodenal jun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b="12213"/>
          <a:stretch/>
        </p:blipFill>
        <p:spPr bwMode="auto">
          <a:xfrm>
            <a:off x="5434314" y="3432725"/>
            <a:ext cx="3602182" cy="3236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56376" y="31316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pylorus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6734944" y="3212976"/>
            <a:ext cx="1008112" cy="119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2080" y="3131676"/>
            <a:ext cx="128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duodenum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 descr="https://s3.amazonaws.com/classconnection/877/flashcards/1553877/png/stomach_to_duodenum-14BC19CEE2F655CEC99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3"/>
            <a:ext cx="7992888" cy="4464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270892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Pyloric sphincter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2852936"/>
            <a:ext cx="230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Brunner's glands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940152" y="3645024"/>
            <a:ext cx="359492" cy="648072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51520" y="2204864"/>
            <a:ext cx="477767" cy="176419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5576" y="980728"/>
            <a:ext cx="129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Stomach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536" y="620688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Duodenum</a:t>
            </a:r>
          </a:p>
        </p:txBody>
      </p:sp>
      <p:sp>
        <p:nvSpPr>
          <p:cNvPr id="12" name="Left Brace 11"/>
          <p:cNvSpPr/>
          <p:nvPr/>
        </p:nvSpPr>
        <p:spPr>
          <a:xfrm rot="5400000">
            <a:off x="5846950" y="-1014302"/>
            <a:ext cx="546444" cy="496855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15816" y="5589240"/>
            <a:ext cx="34956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Gastro duodenal  junction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5576" y="620688"/>
            <a:ext cx="28803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36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480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rc_mi" descr="http://upload.wikimedia.org/wikipedia/commons/4/44/Gastric_anatomy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04456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2120" y="231031"/>
            <a:ext cx="2241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Wall of stomach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16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59695" y="231031"/>
            <a:ext cx="22762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Wall of intestine</a:t>
            </a:r>
          </a:p>
        </p:txBody>
      </p:sp>
    </p:spTree>
    <p:extLst>
      <p:ext uri="{BB962C8B-B14F-4D97-AF65-F5344CB8AC3E}">
        <p14:creationId xmlns:p14="http://schemas.microsoft.com/office/powerpoint/2010/main" val="121899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General features of the wall of the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21969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its wall is composed of </a:t>
            </a:r>
            <a:r>
              <a:rPr lang="en-US" sz="2800" b="1" u="sng" dirty="0"/>
              <a:t>4 layers</a:t>
            </a:r>
            <a:r>
              <a:rPr lang="en-US" sz="2800" u="sng" dirty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Mucosa:</a:t>
            </a:r>
          </a:p>
          <a:p>
            <a:pPr marL="0" indent="0">
              <a:buNone/>
            </a:pPr>
            <a:r>
              <a:rPr lang="en-US" sz="2800" dirty="0"/>
              <a:t>            Epithelium</a:t>
            </a:r>
          </a:p>
          <a:p>
            <a:pPr marL="0" indent="0">
              <a:buNone/>
            </a:pPr>
            <a:r>
              <a:rPr lang="en-US" sz="2800" dirty="0"/>
              <a:t>             CT (Lamina </a:t>
            </a:r>
            <a:r>
              <a:rPr lang="en-US" sz="2800" dirty="0" err="1"/>
              <a:t>propria</a:t>
            </a:r>
            <a:r>
              <a:rPr lang="en-US" sz="2800" dirty="0"/>
              <a:t>, corium)  (CT)</a:t>
            </a:r>
          </a:p>
          <a:p>
            <a:pPr marL="0" indent="0">
              <a:buNone/>
            </a:pPr>
            <a:r>
              <a:rPr lang="en-US" sz="2800" dirty="0"/>
              <a:t>            </a:t>
            </a:r>
            <a:r>
              <a:rPr lang="en-US" sz="2800" dirty="0" err="1"/>
              <a:t>Muscularis</a:t>
            </a:r>
            <a:r>
              <a:rPr lang="en-US" sz="2800" dirty="0"/>
              <a:t> mucosa ( s. </a:t>
            </a:r>
            <a:r>
              <a:rPr lang="en-US" sz="2800" dirty="0" err="1"/>
              <a:t>ms.</a:t>
            </a:r>
            <a:r>
              <a:rPr lang="en-US" sz="2800" dirty="0"/>
              <a:t>) </a:t>
            </a:r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Submucosa:</a:t>
            </a:r>
            <a:r>
              <a:rPr lang="en-US" sz="2800" dirty="0"/>
              <a:t>  C.T.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Musculosa</a:t>
            </a:r>
            <a:r>
              <a:rPr lang="en-US" sz="2800" dirty="0"/>
              <a:t> :  2 layers of </a:t>
            </a:r>
          </a:p>
          <a:p>
            <a:pPr marL="0" indent="0">
              <a:buNone/>
            </a:pPr>
            <a:r>
              <a:rPr lang="en-US" sz="2800" dirty="0"/>
              <a:t>    smooth muscles (IC &amp; OL)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Adventitia or serosa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3128730">
            <a:off x="8153400" y="8992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mucosa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27584" y="1885950"/>
            <a:ext cx="0" cy="1038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27584" y="1885950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7584" y="2405447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7584" y="2924944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schoolbag.info/biology/humans/humans.files/image2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35" y="609600"/>
            <a:ext cx="3528392" cy="6048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7666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600" b="1" dirty="0"/>
          </a:p>
          <a:p>
            <a:pPr marL="0" indent="0">
              <a:buNone/>
            </a:pPr>
            <a:r>
              <a:rPr lang="en-US" sz="6600" b="1"/>
              <a:t>           </a:t>
            </a:r>
            <a:r>
              <a:rPr lang="en-US" sz="6600" b="1" dirty="0">
                <a:solidFill>
                  <a:srgbClr val="0070C0"/>
                </a:solidFill>
              </a:rPr>
              <a:t>Thank you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 rot="10800000" flipV="1">
            <a:off x="2627784" y="2996952"/>
            <a:ext cx="3528392" cy="1800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E51D-960A-406C-B6DD-61688F0C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57199"/>
          </a:xfrm>
        </p:spPr>
        <p:txBody>
          <a:bodyPr>
            <a:noAutofit/>
          </a:bodyPr>
          <a:lstStyle/>
          <a:p>
            <a:r>
              <a:rPr lang="en-US" sz="3200" u="sng" dirty="0"/>
              <a:t>Adventitia vs. serosa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5D1F-76C1-4284-A28A-7E16DEC23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01823"/>
            <a:ext cx="8784976" cy="63561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Serosa: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7030A0"/>
                </a:solidFill>
              </a:rPr>
              <a:t>double layer membrane made of epithelium </a:t>
            </a:r>
          </a:p>
          <a:p>
            <a:pPr marL="0" indent="0">
              <a:buNone/>
            </a:pPr>
            <a:r>
              <a:rPr lang="en-US" sz="2800" dirty="0"/>
              <a:t>One layer is attached to the organ called visceral layer , the other layer will be close to the body cavity &amp; called partial layer. In between these two epithelial layer is fluid called serous for lubrication ( reduce friction)</a:t>
            </a:r>
          </a:p>
          <a:p>
            <a:pPr marL="0" indent="0">
              <a:buNone/>
            </a:pPr>
            <a:r>
              <a:rPr lang="en-US" sz="2800" dirty="0"/>
              <a:t>Serosa will wrap organs that set in a body cavity </a:t>
            </a:r>
            <a:r>
              <a:rPr lang="en-US" sz="2800" dirty="0" err="1"/>
              <a:t>i.e</a:t>
            </a:r>
            <a:r>
              <a:rPr lang="en-US" sz="2800" dirty="0"/>
              <a:t> abdominal cavity like GIT organs within the peritoneum </a:t>
            </a:r>
            <a:r>
              <a:rPr lang="en-US" sz="2800" dirty="0" err="1"/>
              <a:t>i.e</a:t>
            </a:r>
            <a:r>
              <a:rPr lang="en-US" sz="2800" dirty="0"/>
              <a:t> intraperitoneal organs  </a:t>
            </a:r>
            <a:r>
              <a:rPr lang="en-US" sz="2800" dirty="0">
                <a:solidFill>
                  <a:srgbClr val="FF0000"/>
                </a:solidFill>
              </a:rPr>
              <a:t>(liver, stomach, spleen, 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part pf duodenum, ileum, jejunum, transverse  &amp; sigmoid colon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Adventitia: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7030A0"/>
                </a:solidFill>
              </a:rPr>
              <a:t>is not epithelial is loose CT</a:t>
            </a:r>
            <a:r>
              <a:rPr lang="en-US" sz="2800" dirty="0"/>
              <a:t> that wraps organs that set outside the peritoneal cavity i.e. retroperitoneal and attach them to the abdominal cavity</a:t>
            </a:r>
          </a:p>
          <a:p>
            <a:pPr marL="0" indent="0">
              <a:buNone/>
            </a:pPr>
            <a:r>
              <a:rPr lang="en-US" sz="2800" dirty="0"/>
              <a:t>pancreas, rest of duodenum, cecum, ascending &amp; descending Colcon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B11ED-4821-4926-AF74-6A3D83E9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1443-C111-4E55-BAAD-2C1DD8A8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47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r>
              <a:rPr lang="en-US" sz="2800" b="1" dirty="0"/>
              <a:t>Muscular tube connects the pharynx with stomach, transport food</a:t>
            </a:r>
          </a:p>
          <a:p>
            <a:r>
              <a:rPr lang="en-US" sz="2800" b="1" dirty="0"/>
              <a:t>Its wall consists of 4 layers: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Mucosa</a:t>
            </a:r>
          </a:p>
          <a:p>
            <a:pPr marL="0" indent="0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Submucosa: 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Musculosa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Adventitia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http://www.fairview.org/fv/groups/public/documents/images/1637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73486"/>
            <a:ext cx="2016224" cy="44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asses.midlandstech.edu/carterp/Courses/bio211/chap23/figure_23_12_label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2468" r="38579" b="6127"/>
          <a:stretch/>
        </p:blipFill>
        <p:spPr bwMode="auto">
          <a:xfrm>
            <a:off x="2442980" y="2073486"/>
            <a:ext cx="4294909" cy="44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8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20472" cy="626469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Mucosa</a:t>
            </a:r>
          </a:p>
          <a:p>
            <a:pPr marL="0" indent="0">
              <a:buNone/>
            </a:pPr>
            <a:r>
              <a:rPr lang="en-US" sz="2800" dirty="0"/>
              <a:t>    Epithelium: </a:t>
            </a:r>
            <a:r>
              <a:rPr lang="en-US" sz="2800" dirty="0">
                <a:solidFill>
                  <a:srgbClr val="0070C0"/>
                </a:solidFill>
              </a:rPr>
              <a:t>Non-keratinized stratified squamous </a:t>
            </a:r>
            <a:r>
              <a:rPr lang="en-US" sz="2800" dirty="0" err="1">
                <a:solidFill>
                  <a:srgbClr val="0070C0"/>
                </a:solidFill>
              </a:rPr>
              <a:t>epith</a:t>
            </a:r>
            <a:r>
              <a:rPr lang="en-US" sz="2800" dirty="0">
                <a:solidFill>
                  <a:srgbClr val="0070C0"/>
                </a:solidFill>
              </a:rPr>
              <a:t>.  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    </a:t>
            </a:r>
            <a:r>
              <a:rPr lang="en-US" sz="2800" dirty="0"/>
              <a:t>Lamina propria: B.V., nerves, </a:t>
            </a:r>
            <a:r>
              <a:rPr lang="en-US" sz="2800" dirty="0" err="1"/>
              <a:t>lymphatics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(!Cardiac orifice)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Muscularis</a:t>
            </a:r>
            <a:r>
              <a:rPr lang="en-US" sz="2800" dirty="0"/>
              <a:t> mucosa: smooth </a:t>
            </a:r>
            <a:r>
              <a:rPr lang="en-US" sz="2800" dirty="0" err="1"/>
              <a:t>ms.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Submucosa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loose C.T. contains  BV, </a:t>
            </a:r>
            <a:r>
              <a:rPr lang="en-US" sz="2800" dirty="0" err="1"/>
              <a:t>lymphatics</a:t>
            </a:r>
            <a:r>
              <a:rPr lang="en-US" sz="2800" dirty="0"/>
              <a:t>, </a:t>
            </a:r>
            <a:r>
              <a:rPr lang="en-US" sz="2800" u="sng" dirty="0" err="1"/>
              <a:t>Meissner’s</a:t>
            </a:r>
            <a:r>
              <a:rPr lang="en-US" sz="2800" u="sng" dirty="0"/>
              <a:t> plexus of nerves </a:t>
            </a:r>
            <a:r>
              <a:rPr lang="en-US" sz="2800" dirty="0"/>
              <a:t>&amp; </a:t>
            </a:r>
            <a:r>
              <a:rPr lang="en-US" sz="2800" u="sng" dirty="0"/>
              <a:t>esophageal mucous glands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Musculosa</a:t>
            </a:r>
            <a:r>
              <a:rPr lang="en-US" sz="2800" b="1" dirty="0"/>
              <a:t>:  </a:t>
            </a:r>
            <a:r>
              <a:rPr lang="en-US" sz="2800" dirty="0"/>
              <a:t>IC &amp;OL  (</a:t>
            </a:r>
            <a:r>
              <a:rPr lang="en-US" sz="2800" b="1" u="sng" dirty="0"/>
              <a:t>OL</a:t>
            </a:r>
            <a:r>
              <a:rPr lang="en-US" sz="2800" dirty="0"/>
              <a:t>: upper 1/3 Striated *, middle 1/3 mixed &amp; lower 1/3 smooth </a:t>
            </a:r>
            <a:r>
              <a:rPr lang="en-US" sz="2800" dirty="0" err="1"/>
              <a:t>ms.</a:t>
            </a:r>
            <a:r>
              <a:rPr lang="en-US" sz="2800" dirty="0"/>
              <a:t>) </a:t>
            </a:r>
            <a:r>
              <a:rPr lang="en-US" sz="2400" dirty="0">
                <a:solidFill>
                  <a:srgbClr val="FF0000"/>
                </a:solidFill>
              </a:rPr>
              <a:t>NB: swallowing start with controllable motion but finishes with involuntary peristalsis 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Adventitia</a:t>
            </a:r>
            <a:r>
              <a:rPr lang="en-US" sz="2800" dirty="0"/>
              <a:t>: covers most of the esophagus except the most distal portion which is located in the abdominal cavity is covered by serosa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7452320" y="2456892"/>
            <a:ext cx="144016" cy="45719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Left Brace 1"/>
          <p:cNvSpPr/>
          <p:nvPr/>
        </p:nvSpPr>
        <p:spPr>
          <a:xfrm>
            <a:off x="323528" y="908720"/>
            <a:ext cx="216024" cy="115212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23528" y="1484784"/>
            <a:ext cx="216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3891" b="4260"/>
          <a:stretch/>
        </p:blipFill>
        <p:spPr bwMode="auto">
          <a:xfrm>
            <a:off x="3519054" y="537623"/>
            <a:ext cx="5157401" cy="555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Brace 1"/>
          <p:cNvSpPr/>
          <p:nvPr/>
        </p:nvSpPr>
        <p:spPr>
          <a:xfrm>
            <a:off x="3131841" y="764704"/>
            <a:ext cx="500444" cy="237626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3131841" y="3203493"/>
            <a:ext cx="500444" cy="88898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3173515" y="4149080"/>
            <a:ext cx="611169" cy="1728192"/>
          </a:xfrm>
          <a:prstGeom prst="leftBrace">
            <a:avLst>
              <a:gd name="adj1" fmla="val 8333"/>
              <a:gd name="adj2" fmla="val 50802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843808" y="5949280"/>
            <a:ext cx="94087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1720" y="1763524"/>
            <a:ext cx="102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Mucosa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3429000"/>
            <a:ext cx="140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Submucosa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Musculosa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2875" y="5733256"/>
            <a:ext cx="129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Adventitia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188640"/>
            <a:ext cx="46729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Layers of the wall of the esophagus</a:t>
            </a:r>
          </a:p>
        </p:txBody>
      </p:sp>
      <p:sp>
        <p:nvSpPr>
          <p:cNvPr id="3" name="Oval 2"/>
          <p:cNvSpPr/>
          <p:nvPr/>
        </p:nvSpPr>
        <p:spPr>
          <a:xfrm>
            <a:off x="1763688" y="1628800"/>
            <a:ext cx="1308183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331640" y="3429000"/>
            <a:ext cx="1826046" cy="4001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52875" y="4757082"/>
            <a:ext cx="1518996" cy="544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52875" y="5733256"/>
            <a:ext cx="1290803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3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Changes at gastro- esophageal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stratified Squamous </a:t>
            </a:r>
            <a:r>
              <a:rPr lang="en-US" sz="2800" dirty="0"/>
              <a:t>→ </a:t>
            </a:r>
            <a:r>
              <a:rPr lang="en-US" sz="2800" dirty="0">
                <a:solidFill>
                  <a:srgbClr val="FF0000"/>
                </a:solidFill>
              </a:rPr>
              <a:t>simple columnar epithelium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lamina propria of stomach is</a:t>
            </a:r>
            <a:r>
              <a:rPr lang="en-US" sz="2800" dirty="0">
                <a:solidFill>
                  <a:srgbClr val="FF0000"/>
                </a:solidFill>
              </a:rPr>
              <a:t> wide </a:t>
            </a:r>
            <a:r>
              <a:rPr lang="en-US" sz="2800" dirty="0"/>
              <a:t>&amp; contains gastric glands (branched tubular 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esophageal glands </a:t>
            </a:r>
            <a:r>
              <a:rPr lang="en-US" sz="2800" dirty="0"/>
              <a:t>in the submucosa of esophagus  </a:t>
            </a:r>
            <a:r>
              <a:rPr lang="en-US" sz="2800" dirty="0">
                <a:solidFill>
                  <a:srgbClr val="FF0000"/>
                </a:solidFill>
              </a:rPr>
              <a:t>stops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in</a:t>
            </a:r>
            <a:r>
              <a:rPr lang="en-US" sz="2800" dirty="0"/>
              <a:t> that of </a:t>
            </a:r>
            <a:r>
              <a:rPr lang="en-US" sz="2800" dirty="0">
                <a:solidFill>
                  <a:srgbClr val="FF0000"/>
                </a:solidFill>
              </a:rPr>
              <a:t>stomach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musculosa</a:t>
            </a:r>
            <a:r>
              <a:rPr lang="en-US" sz="2800" dirty="0"/>
              <a:t> becomes more thick in stomach due to the appearance of inner oblique layer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8" name="Picture 6" descr="https://connection.asco.org/sites/asco_connection/files/styles/article_image/public/articles/images/AC-2015-09_747x556_CIO2.jpg?itok=oUEBPoP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520280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lassconnection.s3.amazonaws.com/962/flashcards/3550962/jpg/gastroesophageal_junction-141E29CC6940D2B9B1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5904656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479715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Esophagus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4005064"/>
            <a:ext cx="10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Stomach</a:t>
            </a:r>
          </a:p>
        </p:txBody>
      </p:sp>
      <p:sp>
        <p:nvSpPr>
          <p:cNvPr id="6" name="Right Arrow 5"/>
          <p:cNvSpPr/>
          <p:nvPr/>
        </p:nvSpPr>
        <p:spPr>
          <a:xfrm rot="12360401">
            <a:off x="6296908" y="4400174"/>
            <a:ext cx="1008112" cy="398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irc_mi" descr="http://upload.wikimedia.org/wikipedia/commons/4/44/Gastric_anatomy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888432" cy="5679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5576" y="251356"/>
            <a:ext cx="2884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Layers of wall of stomach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3891" b="4260"/>
          <a:stretch/>
        </p:blipFill>
        <p:spPr bwMode="auto">
          <a:xfrm>
            <a:off x="4644008" y="692696"/>
            <a:ext cx="4032447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0458" y="251356"/>
            <a:ext cx="279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Layers of wall of esophagus</a:t>
            </a:r>
          </a:p>
        </p:txBody>
      </p:sp>
    </p:spTree>
    <p:extLst>
      <p:ext uri="{BB962C8B-B14F-4D97-AF65-F5344CB8AC3E}">
        <p14:creationId xmlns:p14="http://schemas.microsoft.com/office/powerpoint/2010/main" val="355490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A6304EBC11C4CB0CFE0F3798C5213" ma:contentTypeVersion="5" ma:contentTypeDescription="Create a new document." ma:contentTypeScope="" ma:versionID="40e86cd8c5769d91d59557312f24b477">
  <xsd:schema xmlns:xsd="http://www.w3.org/2001/XMLSchema" xmlns:xs="http://www.w3.org/2001/XMLSchema" xmlns:p="http://schemas.microsoft.com/office/2006/metadata/properties" xmlns:ns2="833bdabc-4c20-4266-84f3-9e3e536f14b8" targetNamespace="http://schemas.microsoft.com/office/2006/metadata/properties" ma:root="true" ma:fieldsID="7010a86a8e53576099cc655e608f8329" ns2:_="">
    <xsd:import namespace="833bdabc-4c20-4266-84f3-9e3e536f14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bdabc-4c20-4266-84f3-9e3e536f1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403C6B-8CCD-4ADC-BF34-3E13F38123DB}"/>
</file>

<file path=customXml/itemProps2.xml><?xml version="1.0" encoding="utf-8"?>
<ds:datastoreItem xmlns:ds="http://schemas.openxmlformats.org/officeDocument/2006/customXml" ds:itemID="{9F782B43-312B-40AE-AF3C-2DE77E63F651}"/>
</file>

<file path=customXml/itemProps3.xml><?xml version="1.0" encoding="utf-8"?>
<ds:datastoreItem xmlns:ds="http://schemas.openxmlformats.org/officeDocument/2006/customXml" ds:itemID="{70CB9235-3DFF-4966-B92B-150129DFAB1B}"/>
</file>

<file path=docProps/app.xml><?xml version="1.0" encoding="utf-8"?>
<Properties xmlns="http://schemas.openxmlformats.org/officeDocument/2006/extended-properties" xmlns:vt="http://schemas.openxmlformats.org/officeDocument/2006/docPropsVTypes">
  <TotalTime>11369</TotalTime>
  <Words>1439</Words>
  <Application>Microsoft Office PowerPoint</Application>
  <PresentationFormat>On-screen Show (4:3)</PresentationFormat>
  <Paragraphs>310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Courier New</vt:lpstr>
      <vt:lpstr>Times New Roman</vt:lpstr>
      <vt:lpstr>Wingdings</vt:lpstr>
      <vt:lpstr>Office Theme</vt:lpstr>
      <vt:lpstr>The digestive system II</vt:lpstr>
      <vt:lpstr>PowerPoint Presentation</vt:lpstr>
      <vt:lpstr>General features of the wall of the GIT</vt:lpstr>
      <vt:lpstr>Adventitia vs. serosa </vt:lpstr>
      <vt:lpstr>The esophagus</vt:lpstr>
      <vt:lpstr>PowerPoint Presentation</vt:lpstr>
      <vt:lpstr>PowerPoint Presentation</vt:lpstr>
      <vt:lpstr>Changes at gastro- esophageal junction</vt:lpstr>
      <vt:lpstr>PowerPoint Presentation</vt:lpstr>
      <vt:lpstr>The stomach</vt:lpstr>
      <vt:lpstr>The stomach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difference between fundus &amp; pylorus </vt:lpstr>
      <vt:lpstr>PowerPoint Presentation</vt:lpstr>
      <vt:lpstr>Changes at gastro duodenal junction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Adminِ</cp:lastModifiedBy>
  <cp:revision>510</cp:revision>
  <dcterms:created xsi:type="dcterms:W3CDTF">2014-01-26T17:17:50Z</dcterms:created>
  <dcterms:modified xsi:type="dcterms:W3CDTF">2023-03-29T03:39:35Z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0x0101005B8A6304EBC11C4CB0CFE0F3798C5213</vt:lpwstr>
  </property>
</Properties>
</file>