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25" r:id="rId40"/>
    <p:sldId id="326" r:id="rId41"/>
    <p:sldId id="291" r:id="rId42"/>
    <p:sldId id="292" r:id="rId43"/>
    <p:sldId id="293" r:id="rId44"/>
    <p:sldId id="294" r:id="rId45"/>
    <p:sldId id="295" r:id="rId46"/>
    <p:sldId id="29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8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D9283-E946-41A0-8B97-F4E837189504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9189FE0-DAC3-4C52-B534-A289652A78E1}">
      <dgm:prSet/>
      <dgm:spPr/>
      <dgm:t>
        <a:bodyPr/>
        <a:lstStyle/>
        <a:p>
          <a:r>
            <a:rPr lang="en-US"/>
            <a:t>History</a:t>
          </a:r>
        </a:p>
      </dgm:t>
    </dgm:pt>
    <dgm:pt modelId="{B0747A4D-FCDD-46E5-8542-6994AA521EAF}" type="parTrans" cxnId="{C4E6F496-00D7-402B-A409-0FCDB6DA89AB}">
      <dgm:prSet/>
      <dgm:spPr/>
      <dgm:t>
        <a:bodyPr/>
        <a:lstStyle/>
        <a:p>
          <a:endParaRPr lang="en-US"/>
        </a:p>
      </dgm:t>
    </dgm:pt>
    <dgm:pt modelId="{DE26D2B3-E0B4-4CD5-8507-B7E3EC67E0A8}" type="sibTrans" cxnId="{C4E6F496-00D7-402B-A409-0FCDB6DA89AB}">
      <dgm:prSet/>
      <dgm:spPr/>
      <dgm:t>
        <a:bodyPr/>
        <a:lstStyle/>
        <a:p>
          <a:endParaRPr lang="en-US"/>
        </a:p>
      </dgm:t>
    </dgm:pt>
    <dgm:pt modelId="{73A97C96-0B48-4A0E-AF70-4B34B91CA410}">
      <dgm:prSet/>
      <dgm:spPr/>
      <dgm:t>
        <a:bodyPr/>
        <a:lstStyle/>
        <a:p>
          <a:r>
            <a:rPr lang="en-US"/>
            <a:t>Physical Examination</a:t>
          </a:r>
        </a:p>
      </dgm:t>
    </dgm:pt>
    <dgm:pt modelId="{19D443EF-9121-4278-84E7-3CDAFB5EA8D9}" type="parTrans" cxnId="{82D64206-801B-4BBA-A47F-AFA5F6FA8757}">
      <dgm:prSet/>
      <dgm:spPr/>
      <dgm:t>
        <a:bodyPr/>
        <a:lstStyle/>
        <a:p>
          <a:endParaRPr lang="en-US"/>
        </a:p>
      </dgm:t>
    </dgm:pt>
    <dgm:pt modelId="{3EB6A1BE-2884-499D-8DFD-ABA70D0C3737}" type="sibTrans" cxnId="{82D64206-801B-4BBA-A47F-AFA5F6FA8757}">
      <dgm:prSet/>
      <dgm:spPr/>
      <dgm:t>
        <a:bodyPr/>
        <a:lstStyle/>
        <a:p>
          <a:endParaRPr lang="en-US"/>
        </a:p>
      </dgm:t>
    </dgm:pt>
    <dgm:pt modelId="{3B0D9544-340A-436B-8F22-879E5B328E9D}">
      <dgm:prSet/>
      <dgm:spPr/>
      <dgm:t>
        <a:bodyPr/>
        <a:lstStyle/>
        <a:p>
          <a:r>
            <a:rPr lang="en-US"/>
            <a:t>Investigations.</a:t>
          </a:r>
        </a:p>
      </dgm:t>
    </dgm:pt>
    <dgm:pt modelId="{F0895B4A-46FD-4519-9A36-AFA64EC3C38A}" type="parTrans" cxnId="{E56597ED-C63C-46A5-9310-FD5550BAA7C8}">
      <dgm:prSet/>
      <dgm:spPr/>
      <dgm:t>
        <a:bodyPr/>
        <a:lstStyle/>
        <a:p>
          <a:endParaRPr lang="en-US"/>
        </a:p>
      </dgm:t>
    </dgm:pt>
    <dgm:pt modelId="{7600DE93-2C6E-466E-8DBB-7A9A921B5A84}" type="sibTrans" cxnId="{E56597ED-C63C-46A5-9310-FD5550BAA7C8}">
      <dgm:prSet/>
      <dgm:spPr/>
      <dgm:t>
        <a:bodyPr/>
        <a:lstStyle/>
        <a:p>
          <a:endParaRPr lang="en-US"/>
        </a:p>
      </dgm:t>
    </dgm:pt>
    <dgm:pt modelId="{389319DB-6F47-4B13-8772-BDEADD45C9E4}" type="pres">
      <dgm:prSet presAssocID="{DCFD9283-E946-41A0-8B97-F4E837189504}" presName="linear" presStyleCnt="0">
        <dgm:presLayoutVars>
          <dgm:dir/>
          <dgm:animLvl val="lvl"/>
          <dgm:resizeHandles val="exact"/>
        </dgm:presLayoutVars>
      </dgm:prSet>
      <dgm:spPr/>
    </dgm:pt>
    <dgm:pt modelId="{FC3051D8-8309-4BB9-971C-CA7B48D0B6E9}" type="pres">
      <dgm:prSet presAssocID="{09189FE0-DAC3-4C52-B534-A289652A78E1}" presName="parentLin" presStyleCnt="0"/>
      <dgm:spPr/>
    </dgm:pt>
    <dgm:pt modelId="{A95C571E-1764-4DF8-9832-E62AB079851C}" type="pres">
      <dgm:prSet presAssocID="{09189FE0-DAC3-4C52-B534-A289652A78E1}" presName="parentLeftMargin" presStyleLbl="node1" presStyleIdx="0" presStyleCnt="3"/>
      <dgm:spPr/>
    </dgm:pt>
    <dgm:pt modelId="{51882B1C-F50F-4874-99D8-E8A6B45D3852}" type="pres">
      <dgm:prSet presAssocID="{09189FE0-DAC3-4C52-B534-A289652A78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CD7F13-4EAF-4908-BC1B-32E0A86032FE}" type="pres">
      <dgm:prSet presAssocID="{09189FE0-DAC3-4C52-B534-A289652A78E1}" presName="negativeSpace" presStyleCnt="0"/>
      <dgm:spPr/>
    </dgm:pt>
    <dgm:pt modelId="{0C4B6C9D-945A-447B-BF65-0C59F7542C00}" type="pres">
      <dgm:prSet presAssocID="{09189FE0-DAC3-4C52-B534-A289652A78E1}" presName="childText" presStyleLbl="conFgAcc1" presStyleIdx="0" presStyleCnt="3">
        <dgm:presLayoutVars>
          <dgm:bulletEnabled val="1"/>
        </dgm:presLayoutVars>
      </dgm:prSet>
      <dgm:spPr/>
    </dgm:pt>
    <dgm:pt modelId="{4BFE089E-0FB4-43DF-BBE1-7C71D538AF17}" type="pres">
      <dgm:prSet presAssocID="{DE26D2B3-E0B4-4CD5-8507-B7E3EC67E0A8}" presName="spaceBetweenRectangles" presStyleCnt="0"/>
      <dgm:spPr/>
    </dgm:pt>
    <dgm:pt modelId="{3CC8AACF-2C3F-48CA-A0AD-91C8A33E9874}" type="pres">
      <dgm:prSet presAssocID="{73A97C96-0B48-4A0E-AF70-4B34B91CA410}" presName="parentLin" presStyleCnt="0"/>
      <dgm:spPr/>
    </dgm:pt>
    <dgm:pt modelId="{DEE460DF-372B-4561-9F48-8CBDA246E5A1}" type="pres">
      <dgm:prSet presAssocID="{73A97C96-0B48-4A0E-AF70-4B34B91CA410}" presName="parentLeftMargin" presStyleLbl="node1" presStyleIdx="0" presStyleCnt="3"/>
      <dgm:spPr/>
    </dgm:pt>
    <dgm:pt modelId="{9903667E-0F8B-472D-B155-F8F3822FF98A}" type="pres">
      <dgm:prSet presAssocID="{73A97C96-0B48-4A0E-AF70-4B34B91CA4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E8EC70-B183-40AB-AE52-03FECFFCC8AA}" type="pres">
      <dgm:prSet presAssocID="{73A97C96-0B48-4A0E-AF70-4B34B91CA410}" presName="negativeSpace" presStyleCnt="0"/>
      <dgm:spPr/>
    </dgm:pt>
    <dgm:pt modelId="{42EE1853-1D3D-4C7B-A0DC-2EF7C6D7BEFC}" type="pres">
      <dgm:prSet presAssocID="{73A97C96-0B48-4A0E-AF70-4B34B91CA410}" presName="childText" presStyleLbl="conFgAcc1" presStyleIdx="1" presStyleCnt="3">
        <dgm:presLayoutVars>
          <dgm:bulletEnabled val="1"/>
        </dgm:presLayoutVars>
      </dgm:prSet>
      <dgm:spPr/>
    </dgm:pt>
    <dgm:pt modelId="{6F1FC54E-B315-4DEE-AF12-07F50929213D}" type="pres">
      <dgm:prSet presAssocID="{3EB6A1BE-2884-499D-8DFD-ABA70D0C3737}" presName="spaceBetweenRectangles" presStyleCnt="0"/>
      <dgm:spPr/>
    </dgm:pt>
    <dgm:pt modelId="{0A25D786-AB6B-4DF8-BC63-6546E6B5EB56}" type="pres">
      <dgm:prSet presAssocID="{3B0D9544-340A-436B-8F22-879E5B328E9D}" presName="parentLin" presStyleCnt="0"/>
      <dgm:spPr/>
    </dgm:pt>
    <dgm:pt modelId="{8F47D841-886F-4F3C-8205-38FCD8A15380}" type="pres">
      <dgm:prSet presAssocID="{3B0D9544-340A-436B-8F22-879E5B328E9D}" presName="parentLeftMargin" presStyleLbl="node1" presStyleIdx="1" presStyleCnt="3"/>
      <dgm:spPr/>
    </dgm:pt>
    <dgm:pt modelId="{52E3AC55-8254-4F44-AB83-BBA44B17EFA3}" type="pres">
      <dgm:prSet presAssocID="{3B0D9544-340A-436B-8F22-879E5B328E9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E86E86D-341F-45D7-986B-BBC068704BB2}" type="pres">
      <dgm:prSet presAssocID="{3B0D9544-340A-436B-8F22-879E5B328E9D}" presName="negativeSpace" presStyleCnt="0"/>
      <dgm:spPr/>
    </dgm:pt>
    <dgm:pt modelId="{89E1034D-C338-4F5B-9A66-0C212C0E5208}" type="pres">
      <dgm:prSet presAssocID="{3B0D9544-340A-436B-8F22-879E5B328E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D64206-801B-4BBA-A47F-AFA5F6FA8757}" srcId="{DCFD9283-E946-41A0-8B97-F4E837189504}" destId="{73A97C96-0B48-4A0E-AF70-4B34B91CA410}" srcOrd="1" destOrd="0" parTransId="{19D443EF-9121-4278-84E7-3CDAFB5EA8D9}" sibTransId="{3EB6A1BE-2884-499D-8DFD-ABA70D0C3737}"/>
    <dgm:cxn modelId="{484B261C-C237-4B9C-81FE-6856B13E9A5B}" type="presOf" srcId="{3B0D9544-340A-436B-8F22-879E5B328E9D}" destId="{8F47D841-886F-4F3C-8205-38FCD8A15380}" srcOrd="0" destOrd="0" presId="urn:microsoft.com/office/officeart/2005/8/layout/list1"/>
    <dgm:cxn modelId="{AC3D2E3E-B4FF-4AFE-B8EB-2318A4BCB0F8}" type="presOf" srcId="{3B0D9544-340A-436B-8F22-879E5B328E9D}" destId="{52E3AC55-8254-4F44-AB83-BBA44B17EFA3}" srcOrd="1" destOrd="0" presId="urn:microsoft.com/office/officeart/2005/8/layout/list1"/>
    <dgm:cxn modelId="{C8B9DA77-BF20-4FD3-A6A8-89C5DF4320E5}" type="presOf" srcId="{73A97C96-0B48-4A0E-AF70-4B34B91CA410}" destId="{DEE460DF-372B-4561-9F48-8CBDA246E5A1}" srcOrd="0" destOrd="0" presId="urn:microsoft.com/office/officeart/2005/8/layout/list1"/>
    <dgm:cxn modelId="{C4E6F496-00D7-402B-A409-0FCDB6DA89AB}" srcId="{DCFD9283-E946-41A0-8B97-F4E837189504}" destId="{09189FE0-DAC3-4C52-B534-A289652A78E1}" srcOrd="0" destOrd="0" parTransId="{B0747A4D-FCDD-46E5-8542-6994AA521EAF}" sibTransId="{DE26D2B3-E0B4-4CD5-8507-B7E3EC67E0A8}"/>
    <dgm:cxn modelId="{73F3BBA0-3626-4743-93C5-13E9B90CF91A}" type="presOf" srcId="{DCFD9283-E946-41A0-8B97-F4E837189504}" destId="{389319DB-6F47-4B13-8772-BDEADD45C9E4}" srcOrd="0" destOrd="0" presId="urn:microsoft.com/office/officeart/2005/8/layout/list1"/>
    <dgm:cxn modelId="{89745CCF-4F92-44BD-A3A4-35CDFB9F9379}" type="presOf" srcId="{73A97C96-0B48-4A0E-AF70-4B34B91CA410}" destId="{9903667E-0F8B-472D-B155-F8F3822FF98A}" srcOrd="1" destOrd="0" presId="urn:microsoft.com/office/officeart/2005/8/layout/list1"/>
    <dgm:cxn modelId="{E56597ED-C63C-46A5-9310-FD5550BAA7C8}" srcId="{DCFD9283-E946-41A0-8B97-F4E837189504}" destId="{3B0D9544-340A-436B-8F22-879E5B328E9D}" srcOrd="2" destOrd="0" parTransId="{F0895B4A-46FD-4519-9A36-AFA64EC3C38A}" sibTransId="{7600DE93-2C6E-466E-8DBB-7A9A921B5A84}"/>
    <dgm:cxn modelId="{510208F5-F760-4FCE-A8BF-342047826F04}" type="presOf" srcId="{09189FE0-DAC3-4C52-B534-A289652A78E1}" destId="{A95C571E-1764-4DF8-9832-E62AB079851C}" srcOrd="0" destOrd="0" presId="urn:microsoft.com/office/officeart/2005/8/layout/list1"/>
    <dgm:cxn modelId="{FB1D5CF5-2E76-4D07-BF5B-2F376FA472F4}" type="presOf" srcId="{09189FE0-DAC3-4C52-B534-A289652A78E1}" destId="{51882B1C-F50F-4874-99D8-E8A6B45D3852}" srcOrd="1" destOrd="0" presId="urn:microsoft.com/office/officeart/2005/8/layout/list1"/>
    <dgm:cxn modelId="{070E2FB7-E56E-4B7D-BBE2-3ADE3DB57F55}" type="presParOf" srcId="{389319DB-6F47-4B13-8772-BDEADD45C9E4}" destId="{FC3051D8-8309-4BB9-971C-CA7B48D0B6E9}" srcOrd="0" destOrd="0" presId="urn:microsoft.com/office/officeart/2005/8/layout/list1"/>
    <dgm:cxn modelId="{4902B1A7-982D-46F0-88BA-DF1A23E06340}" type="presParOf" srcId="{FC3051D8-8309-4BB9-971C-CA7B48D0B6E9}" destId="{A95C571E-1764-4DF8-9832-E62AB079851C}" srcOrd="0" destOrd="0" presId="urn:microsoft.com/office/officeart/2005/8/layout/list1"/>
    <dgm:cxn modelId="{B41FA0C3-84DC-44C7-9747-BB53EC5482C4}" type="presParOf" srcId="{FC3051D8-8309-4BB9-971C-CA7B48D0B6E9}" destId="{51882B1C-F50F-4874-99D8-E8A6B45D3852}" srcOrd="1" destOrd="0" presId="urn:microsoft.com/office/officeart/2005/8/layout/list1"/>
    <dgm:cxn modelId="{19AD5AA1-6201-4015-BBE0-09B67F485D69}" type="presParOf" srcId="{389319DB-6F47-4B13-8772-BDEADD45C9E4}" destId="{17CD7F13-4EAF-4908-BC1B-32E0A86032FE}" srcOrd="1" destOrd="0" presId="urn:microsoft.com/office/officeart/2005/8/layout/list1"/>
    <dgm:cxn modelId="{5FD1BB41-1985-4CCE-8ABD-C931262825E0}" type="presParOf" srcId="{389319DB-6F47-4B13-8772-BDEADD45C9E4}" destId="{0C4B6C9D-945A-447B-BF65-0C59F7542C00}" srcOrd="2" destOrd="0" presId="urn:microsoft.com/office/officeart/2005/8/layout/list1"/>
    <dgm:cxn modelId="{30C26692-AED0-4B63-BACA-4CFF3F819360}" type="presParOf" srcId="{389319DB-6F47-4B13-8772-BDEADD45C9E4}" destId="{4BFE089E-0FB4-43DF-BBE1-7C71D538AF17}" srcOrd="3" destOrd="0" presId="urn:microsoft.com/office/officeart/2005/8/layout/list1"/>
    <dgm:cxn modelId="{0BEFD59D-9D82-43D7-89C3-C2D26BB4AC0F}" type="presParOf" srcId="{389319DB-6F47-4B13-8772-BDEADD45C9E4}" destId="{3CC8AACF-2C3F-48CA-A0AD-91C8A33E9874}" srcOrd="4" destOrd="0" presId="urn:microsoft.com/office/officeart/2005/8/layout/list1"/>
    <dgm:cxn modelId="{805365F8-CDBB-4DAA-940D-FD0A7FF200E8}" type="presParOf" srcId="{3CC8AACF-2C3F-48CA-A0AD-91C8A33E9874}" destId="{DEE460DF-372B-4561-9F48-8CBDA246E5A1}" srcOrd="0" destOrd="0" presId="urn:microsoft.com/office/officeart/2005/8/layout/list1"/>
    <dgm:cxn modelId="{2CF1076D-E530-4FA0-A3A9-3C549A0C9A0B}" type="presParOf" srcId="{3CC8AACF-2C3F-48CA-A0AD-91C8A33E9874}" destId="{9903667E-0F8B-472D-B155-F8F3822FF98A}" srcOrd="1" destOrd="0" presId="urn:microsoft.com/office/officeart/2005/8/layout/list1"/>
    <dgm:cxn modelId="{8F3B01E7-4E1B-4B38-BB9E-223B3700CE46}" type="presParOf" srcId="{389319DB-6F47-4B13-8772-BDEADD45C9E4}" destId="{B6E8EC70-B183-40AB-AE52-03FECFFCC8AA}" srcOrd="5" destOrd="0" presId="urn:microsoft.com/office/officeart/2005/8/layout/list1"/>
    <dgm:cxn modelId="{BA348DF3-A087-4012-A8A4-1BDEDADE37C3}" type="presParOf" srcId="{389319DB-6F47-4B13-8772-BDEADD45C9E4}" destId="{42EE1853-1D3D-4C7B-A0DC-2EF7C6D7BEFC}" srcOrd="6" destOrd="0" presId="urn:microsoft.com/office/officeart/2005/8/layout/list1"/>
    <dgm:cxn modelId="{551617E6-10A4-4044-A0DF-95C3FBD4429E}" type="presParOf" srcId="{389319DB-6F47-4B13-8772-BDEADD45C9E4}" destId="{6F1FC54E-B315-4DEE-AF12-07F50929213D}" srcOrd="7" destOrd="0" presId="urn:microsoft.com/office/officeart/2005/8/layout/list1"/>
    <dgm:cxn modelId="{24B07BF3-EC97-47E1-AB0E-00454C0DF9C8}" type="presParOf" srcId="{389319DB-6F47-4B13-8772-BDEADD45C9E4}" destId="{0A25D786-AB6B-4DF8-BC63-6546E6B5EB56}" srcOrd="8" destOrd="0" presId="urn:microsoft.com/office/officeart/2005/8/layout/list1"/>
    <dgm:cxn modelId="{DFCAFE59-8373-4C8A-8808-48D1FA640888}" type="presParOf" srcId="{0A25D786-AB6B-4DF8-BC63-6546E6B5EB56}" destId="{8F47D841-886F-4F3C-8205-38FCD8A15380}" srcOrd="0" destOrd="0" presId="urn:microsoft.com/office/officeart/2005/8/layout/list1"/>
    <dgm:cxn modelId="{4EBAE5E8-3639-408A-B49C-B6E239B7659D}" type="presParOf" srcId="{0A25D786-AB6B-4DF8-BC63-6546E6B5EB56}" destId="{52E3AC55-8254-4F44-AB83-BBA44B17EFA3}" srcOrd="1" destOrd="0" presId="urn:microsoft.com/office/officeart/2005/8/layout/list1"/>
    <dgm:cxn modelId="{41668FED-B71E-43A8-83C2-E2FFE1138A7E}" type="presParOf" srcId="{389319DB-6F47-4B13-8772-BDEADD45C9E4}" destId="{CE86E86D-341F-45D7-986B-BBC068704BB2}" srcOrd="9" destOrd="0" presId="urn:microsoft.com/office/officeart/2005/8/layout/list1"/>
    <dgm:cxn modelId="{01CD12B8-1C71-476D-AF91-DFAA0E14EF0C}" type="presParOf" srcId="{389319DB-6F47-4B13-8772-BDEADD45C9E4}" destId="{89E1034D-C338-4F5B-9A66-0C212C0E52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0882C-DA28-4AEF-B64F-C0E41C90259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2EB4BD0-32B9-428E-B2B9-8261399CF070}">
      <dgm:prSet/>
      <dgm:spPr/>
      <dgm:t>
        <a:bodyPr/>
        <a:lstStyle/>
        <a:p>
          <a:r>
            <a:rPr lang="en-US" b="1" i="1" dirty="0"/>
            <a:t>investigations:</a:t>
          </a:r>
          <a:endParaRPr lang="en-US" dirty="0"/>
        </a:p>
      </dgm:t>
    </dgm:pt>
    <dgm:pt modelId="{77828D02-39A2-4C00-8C7C-D53C88C44C32}" type="parTrans" cxnId="{87C53F09-5EB9-40BA-8195-26029D3E199C}">
      <dgm:prSet/>
      <dgm:spPr/>
      <dgm:t>
        <a:bodyPr/>
        <a:lstStyle/>
        <a:p>
          <a:endParaRPr lang="en-US"/>
        </a:p>
      </dgm:t>
    </dgm:pt>
    <dgm:pt modelId="{0BCFC833-9F05-4B03-9E9A-183702000D09}" type="sibTrans" cxnId="{87C53F09-5EB9-40BA-8195-26029D3E199C}">
      <dgm:prSet/>
      <dgm:spPr/>
      <dgm:t>
        <a:bodyPr/>
        <a:lstStyle/>
        <a:p>
          <a:endParaRPr lang="en-US"/>
        </a:p>
      </dgm:t>
    </dgm:pt>
    <dgm:pt modelId="{F1A75022-B029-4C97-AAB6-1FFC99862882}">
      <dgm:prSet custT="1"/>
      <dgm:spPr/>
      <dgm:t>
        <a:bodyPr/>
        <a:lstStyle/>
        <a:p>
          <a:r>
            <a:rPr lang="en-US" sz="1300" b="1" i="1" dirty="0"/>
            <a:t>Antiphospholipid antibodies:</a:t>
          </a:r>
          <a:endParaRPr lang="en-US" sz="1300" dirty="0"/>
        </a:p>
      </dgm:t>
    </dgm:pt>
    <dgm:pt modelId="{5DFE81CC-7794-4A3E-BF10-0D6BE5EE4884}" type="parTrans" cxnId="{466DF4C3-4F2B-4CA2-95FC-CB3055910DE0}">
      <dgm:prSet/>
      <dgm:spPr/>
      <dgm:t>
        <a:bodyPr/>
        <a:lstStyle/>
        <a:p>
          <a:endParaRPr lang="en-US"/>
        </a:p>
      </dgm:t>
    </dgm:pt>
    <dgm:pt modelId="{1C661BF4-1106-44C9-AD01-8A7CA5F8048F}" type="sibTrans" cxnId="{466DF4C3-4F2B-4CA2-95FC-CB3055910DE0}">
      <dgm:prSet/>
      <dgm:spPr/>
      <dgm:t>
        <a:bodyPr/>
        <a:lstStyle/>
        <a:p>
          <a:endParaRPr lang="en-US"/>
        </a:p>
      </dgm:t>
    </dgm:pt>
    <dgm:pt modelId="{8E06EC05-6DB3-48CD-9114-7A58C0B36C75}">
      <dgm:prSet custT="1"/>
      <dgm:spPr/>
      <dgm:t>
        <a:bodyPr/>
        <a:lstStyle/>
        <a:p>
          <a:r>
            <a:rPr lang="en-US" sz="1300" dirty="0"/>
            <a:t>All women with recurrent first-trimester miscarriage and all women with  one or more second-trimester miscarriage (missed type) should be screened </a:t>
          </a:r>
          <a:r>
            <a:rPr lang="en-US" sz="1300" u="heavy" dirty="0">
              <a:uFillTx/>
            </a:rPr>
            <a:t>before </a:t>
          </a:r>
          <a:r>
            <a:rPr lang="en-US" sz="1300" dirty="0"/>
            <a:t> pregnancy for antiphospholipid antibodies.</a:t>
          </a:r>
        </a:p>
      </dgm:t>
    </dgm:pt>
    <dgm:pt modelId="{E702C7A1-5FD3-45D5-90AA-547362240BE1}" type="parTrans" cxnId="{10517D94-4427-4EF8-AFD0-D5BAAB9C107D}">
      <dgm:prSet/>
      <dgm:spPr/>
      <dgm:t>
        <a:bodyPr/>
        <a:lstStyle/>
        <a:p>
          <a:endParaRPr lang="en-US"/>
        </a:p>
      </dgm:t>
    </dgm:pt>
    <dgm:pt modelId="{959B3464-38D4-4217-A3A7-342641B3E105}" type="sibTrans" cxnId="{10517D94-4427-4EF8-AFD0-D5BAAB9C107D}">
      <dgm:prSet/>
      <dgm:spPr/>
      <dgm:t>
        <a:bodyPr/>
        <a:lstStyle/>
        <a:p>
          <a:endParaRPr lang="en-US"/>
        </a:p>
      </dgm:t>
    </dgm:pt>
    <dgm:pt modelId="{83F5DC17-313D-4EE2-A5BD-7453E8B9654B}">
      <dgm:prSet custT="1"/>
      <dgm:spPr/>
      <dgm:t>
        <a:bodyPr/>
        <a:lstStyle/>
        <a:p>
          <a:r>
            <a:rPr lang="en-US" sz="1300" dirty="0"/>
            <a:t>To diagnose antiphospholipid syndrome it is mandatory that the woman  has </a:t>
          </a:r>
          <a:r>
            <a:rPr lang="en-US" sz="1300" u="heavy" dirty="0">
              <a:uFillTx/>
            </a:rPr>
            <a:t>two positive tests at least 12 weeks apart</a:t>
          </a:r>
          <a:r>
            <a:rPr lang="en-US" sz="1300" dirty="0"/>
            <a:t> for either lupus  anticoagulant or anticardiolipin antibodies of IgG/IgM class present in a  medium or high </a:t>
          </a:r>
          <a:r>
            <a:rPr lang="en-US" sz="1300" dirty="0" err="1"/>
            <a:t>titre</a:t>
          </a:r>
          <a:r>
            <a:rPr lang="en-US" sz="1300" dirty="0"/>
            <a:t> over 40 g/l or ml/l, or above the 99th percentile.</a:t>
          </a:r>
        </a:p>
      </dgm:t>
    </dgm:pt>
    <dgm:pt modelId="{0194B370-B353-40E2-96DE-768B99037869}" type="parTrans" cxnId="{8660FAD0-C110-4C74-879C-4D147B2F43E9}">
      <dgm:prSet/>
      <dgm:spPr/>
      <dgm:t>
        <a:bodyPr/>
        <a:lstStyle/>
        <a:p>
          <a:endParaRPr lang="en-US"/>
        </a:p>
      </dgm:t>
    </dgm:pt>
    <dgm:pt modelId="{A2CF1FDD-5D7A-4AE0-8CBA-C5AC12AACD19}" type="sibTrans" cxnId="{8660FAD0-C110-4C74-879C-4D147B2F43E9}">
      <dgm:prSet/>
      <dgm:spPr/>
      <dgm:t>
        <a:bodyPr/>
        <a:lstStyle/>
        <a:p>
          <a:endParaRPr lang="en-US"/>
        </a:p>
      </dgm:t>
    </dgm:pt>
    <dgm:pt modelId="{792C5008-9BB8-444C-8D28-8DEBB162C46D}">
      <dgm:prSet custT="1"/>
      <dgm:spPr/>
      <dgm:t>
        <a:bodyPr/>
        <a:lstStyle/>
        <a:p>
          <a:r>
            <a:rPr lang="en-US" sz="1300" dirty="0"/>
            <a:t>The detection of antiphospholipid antibodies is subject to considerable  inter-laboratory variation. This is a result of temporal fluctuation of  antiphospholipid antibody </a:t>
          </a:r>
          <a:r>
            <a:rPr lang="en-US" sz="1300" dirty="0" err="1"/>
            <a:t>titres</a:t>
          </a:r>
          <a:r>
            <a:rPr lang="en-US" sz="1300" dirty="0"/>
            <a:t> in individual women, transient positivity  secondary to </a:t>
          </a:r>
          <a:r>
            <a:rPr lang="en-US" sz="1300" u="heavy" dirty="0">
              <a:uFillTx/>
            </a:rPr>
            <a:t>infections, suboptimal sample collection and preparation </a:t>
          </a:r>
          <a:r>
            <a:rPr lang="en-US" sz="1300" dirty="0"/>
            <a:t> </a:t>
          </a:r>
          <a:r>
            <a:rPr lang="en-US" sz="1300" u="heavy" dirty="0">
              <a:uFillTx/>
            </a:rPr>
            <a:t>and lack of </a:t>
          </a:r>
          <a:r>
            <a:rPr lang="en-US" sz="1300" u="heavy" dirty="0" err="1">
              <a:uFillTx/>
            </a:rPr>
            <a:t>standardisation</a:t>
          </a:r>
          <a:r>
            <a:rPr lang="en-US" sz="1300" u="heavy" dirty="0">
              <a:uFillTx/>
            </a:rPr>
            <a:t> of laboratory tests</a:t>
          </a:r>
          <a:r>
            <a:rPr lang="en-US" sz="1300" dirty="0"/>
            <a:t> for their detection.</a:t>
          </a:r>
        </a:p>
      </dgm:t>
    </dgm:pt>
    <dgm:pt modelId="{7D000D8E-04A8-4532-A6D3-D559010F2B68}" type="parTrans" cxnId="{46C0326E-6654-415B-9696-F47FB861DA7F}">
      <dgm:prSet/>
      <dgm:spPr/>
      <dgm:t>
        <a:bodyPr/>
        <a:lstStyle/>
        <a:p>
          <a:endParaRPr lang="en-US"/>
        </a:p>
      </dgm:t>
    </dgm:pt>
    <dgm:pt modelId="{1AD935E5-89FF-4A01-BBCF-DF9D3D5AE993}" type="sibTrans" cxnId="{46C0326E-6654-415B-9696-F47FB861DA7F}">
      <dgm:prSet/>
      <dgm:spPr/>
      <dgm:t>
        <a:bodyPr/>
        <a:lstStyle/>
        <a:p>
          <a:endParaRPr lang="en-US"/>
        </a:p>
      </dgm:t>
    </dgm:pt>
    <dgm:pt modelId="{E379A30C-C6B2-418C-96B9-C24B58D393FD}">
      <dgm:prSet custT="1"/>
      <dgm:spPr/>
      <dgm:t>
        <a:bodyPr/>
        <a:lstStyle/>
        <a:p>
          <a:endParaRPr lang="en-US" sz="1300" dirty="0"/>
        </a:p>
      </dgm:t>
    </dgm:pt>
    <dgm:pt modelId="{BC94B87C-A377-4A53-B7B5-ECE3D5882035}" type="parTrans" cxnId="{04885DCE-2CE4-4550-BB8E-0DA53E383D63}">
      <dgm:prSet/>
      <dgm:spPr/>
      <dgm:t>
        <a:bodyPr/>
        <a:lstStyle/>
        <a:p>
          <a:endParaRPr lang="en-GB"/>
        </a:p>
      </dgm:t>
    </dgm:pt>
    <dgm:pt modelId="{F55133FC-D203-4985-B3F4-79D1E8769201}" type="sibTrans" cxnId="{04885DCE-2CE4-4550-BB8E-0DA53E383D63}">
      <dgm:prSet/>
      <dgm:spPr/>
      <dgm:t>
        <a:bodyPr/>
        <a:lstStyle/>
        <a:p>
          <a:endParaRPr lang="en-GB"/>
        </a:p>
      </dgm:t>
    </dgm:pt>
    <dgm:pt modelId="{BA2DA886-4ED9-430A-BB31-FCD117B8459E}">
      <dgm:prSet custT="1"/>
      <dgm:spPr/>
      <dgm:t>
        <a:bodyPr/>
        <a:lstStyle/>
        <a:p>
          <a:endParaRPr lang="en-US" sz="1300" dirty="0"/>
        </a:p>
      </dgm:t>
    </dgm:pt>
    <dgm:pt modelId="{E601DEB6-9CCC-43AD-97AC-A2DD6F167931}" type="parTrans" cxnId="{5324F248-5355-489C-B04D-C065A8A494FB}">
      <dgm:prSet/>
      <dgm:spPr/>
      <dgm:t>
        <a:bodyPr/>
        <a:lstStyle/>
        <a:p>
          <a:endParaRPr lang="en-GB"/>
        </a:p>
      </dgm:t>
    </dgm:pt>
    <dgm:pt modelId="{3CA7860E-1C5D-4F11-8CF3-FC5A335AED1B}" type="sibTrans" cxnId="{5324F248-5355-489C-B04D-C065A8A494FB}">
      <dgm:prSet/>
      <dgm:spPr/>
      <dgm:t>
        <a:bodyPr/>
        <a:lstStyle/>
        <a:p>
          <a:endParaRPr lang="en-GB"/>
        </a:p>
      </dgm:t>
    </dgm:pt>
    <dgm:pt modelId="{1B6C5F01-73C9-48E5-90FB-C3720659D42B}" type="pres">
      <dgm:prSet presAssocID="{4550882C-DA28-4AEF-B64F-C0E41C90259D}" presName="linear" presStyleCnt="0">
        <dgm:presLayoutVars>
          <dgm:animLvl val="lvl"/>
          <dgm:resizeHandles val="exact"/>
        </dgm:presLayoutVars>
      </dgm:prSet>
      <dgm:spPr/>
    </dgm:pt>
    <dgm:pt modelId="{9BFE2076-B60C-490E-9452-5A1CAC9C6063}" type="pres">
      <dgm:prSet presAssocID="{42EB4BD0-32B9-428E-B2B9-8261399CF070}" presName="parentText" presStyleLbl="node1" presStyleIdx="0" presStyleCnt="1" custScaleY="39316" custLinFactNeighborY="-8610">
        <dgm:presLayoutVars>
          <dgm:chMax val="0"/>
          <dgm:bulletEnabled val="1"/>
        </dgm:presLayoutVars>
      </dgm:prSet>
      <dgm:spPr/>
    </dgm:pt>
    <dgm:pt modelId="{0CFB60FE-CC88-46DF-84E1-8EA15F8522B5}" type="pres">
      <dgm:prSet presAssocID="{42EB4BD0-32B9-428E-B2B9-8261399CF070}" presName="childText" presStyleLbl="revTx" presStyleIdx="0" presStyleCnt="1" custScaleY="137519" custLinFactNeighborY="43598">
        <dgm:presLayoutVars>
          <dgm:bulletEnabled val="1"/>
        </dgm:presLayoutVars>
      </dgm:prSet>
      <dgm:spPr/>
    </dgm:pt>
  </dgm:ptLst>
  <dgm:cxnLst>
    <dgm:cxn modelId="{6BF26A07-E433-4EA7-97AB-CDF9C1E15380}" type="presOf" srcId="{F1A75022-B029-4C97-AAB6-1FFC99862882}" destId="{0CFB60FE-CC88-46DF-84E1-8EA15F8522B5}" srcOrd="0" destOrd="0" presId="urn:microsoft.com/office/officeart/2005/8/layout/vList2"/>
    <dgm:cxn modelId="{87C53F09-5EB9-40BA-8195-26029D3E199C}" srcId="{4550882C-DA28-4AEF-B64F-C0E41C90259D}" destId="{42EB4BD0-32B9-428E-B2B9-8261399CF070}" srcOrd="0" destOrd="0" parTransId="{77828D02-39A2-4C00-8C7C-D53C88C44C32}" sibTransId="{0BCFC833-9F05-4B03-9E9A-183702000D09}"/>
    <dgm:cxn modelId="{B65F7445-C0DB-428D-97B3-D6315354676E}" type="presOf" srcId="{83F5DC17-313D-4EE2-A5BD-7453E8B9654B}" destId="{0CFB60FE-CC88-46DF-84E1-8EA15F8522B5}" srcOrd="0" destOrd="3" presId="urn:microsoft.com/office/officeart/2005/8/layout/vList2"/>
    <dgm:cxn modelId="{5324F248-5355-489C-B04D-C065A8A494FB}" srcId="{42EB4BD0-32B9-428E-B2B9-8261399CF070}" destId="{BA2DA886-4ED9-430A-BB31-FCD117B8459E}" srcOrd="4" destOrd="0" parTransId="{E601DEB6-9CCC-43AD-97AC-A2DD6F167931}" sibTransId="{3CA7860E-1C5D-4F11-8CF3-FC5A335AED1B}"/>
    <dgm:cxn modelId="{174F8F6B-097F-4ECD-AE3A-6E685CB91AC9}" type="presOf" srcId="{42EB4BD0-32B9-428E-B2B9-8261399CF070}" destId="{9BFE2076-B60C-490E-9452-5A1CAC9C6063}" srcOrd="0" destOrd="0" presId="urn:microsoft.com/office/officeart/2005/8/layout/vList2"/>
    <dgm:cxn modelId="{46C0326E-6654-415B-9696-F47FB861DA7F}" srcId="{42EB4BD0-32B9-428E-B2B9-8261399CF070}" destId="{792C5008-9BB8-444C-8D28-8DEBB162C46D}" srcOrd="5" destOrd="0" parTransId="{7D000D8E-04A8-4532-A6D3-D559010F2B68}" sibTransId="{1AD935E5-89FF-4A01-BBCF-DF9D3D5AE993}"/>
    <dgm:cxn modelId="{CD7DB552-B0B3-4F56-B0B7-37C12EA71A78}" type="presOf" srcId="{BA2DA886-4ED9-430A-BB31-FCD117B8459E}" destId="{0CFB60FE-CC88-46DF-84E1-8EA15F8522B5}" srcOrd="0" destOrd="4" presId="urn:microsoft.com/office/officeart/2005/8/layout/vList2"/>
    <dgm:cxn modelId="{726F088D-BDA0-4BF2-872E-9F25E4E6EFD0}" type="presOf" srcId="{4550882C-DA28-4AEF-B64F-C0E41C90259D}" destId="{1B6C5F01-73C9-48E5-90FB-C3720659D42B}" srcOrd="0" destOrd="0" presId="urn:microsoft.com/office/officeart/2005/8/layout/vList2"/>
    <dgm:cxn modelId="{10517D94-4427-4EF8-AFD0-D5BAAB9C107D}" srcId="{42EB4BD0-32B9-428E-B2B9-8261399CF070}" destId="{8E06EC05-6DB3-48CD-9114-7A58C0B36C75}" srcOrd="1" destOrd="0" parTransId="{E702C7A1-5FD3-45D5-90AA-547362240BE1}" sibTransId="{959B3464-38D4-4217-A3A7-342641B3E105}"/>
    <dgm:cxn modelId="{4C7A53B7-1806-4A31-8A58-75313A9A08FB}" type="presOf" srcId="{E379A30C-C6B2-418C-96B9-C24B58D393FD}" destId="{0CFB60FE-CC88-46DF-84E1-8EA15F8522B5}" srcOrd="0" destOrd="2" presId="urn:microsoft.com/office/officeart/2005/8/layout/vList2"/>
    <dgm:cxn modelId="{466DF4C3-4F2B-4CA2-95FC-CB3055910DE0}" srcId="{42EB4BD0-32B9-428E-B2B9-8261399CF070}" destId="{F1A75022-B029-4C97-AAB6-1FFC99862882}" srcOrd="0" destOrd="0" parTransId="{5DFE81CC-7794-4A3E-BF10-0D6BE5EE4884}" sibTransId="{1C661BF4-1106-44C9-AD01-8A7CA5F8048F}"/>
    <dgm:cxn modelId="{04885DCE-2CE4-4550-BB8E-0DA53E383D63}" srcId="{42EB4BD0-32B9-428E-B2B9-8261399CF070}" destId="{E379A30C-C6B2-418C-96B9-C24B58D393FD}" srcOrd="2" destOrd="0" parTransId="{BC94B87C-A377-4A53-B7B5-ECE3D5882035}" sibTransId="{F55133FC-D203-4985-B3F4-79D1E8769201}"/>
    <dgm:cxn modelId="{8660FAD0-C110-4C74-879C-4D147B2F43E9}" srcId="{42EB4BD0-32B9-428E-B2B9-8261399CF070}" destId="{83F5DC17-313D-4EE2-A5BD-7453E8B9654B}" srcOrd="3" destOrd="0" parTransId="{0194B370-B353-40E2-96DE-768B99037869}" sibTransId="{A2CF1FDD-5D7A-4AE0-8CBA-C5AC12AACD19}"/>
    <dgm:cxn modelId="{779582ED-130D-42EC-B536-2B666B887B4C}" type="presOf" srcId="{8E06EC05-6DB3-48CD-9114-7A58C0B36C75}" destId="{0CFB60FE-CC88-46DF-84E1-8EA15F8522B5}" srcOrd="0" destOrd="1" presId="urn:microsoft.com/office/officeart/2005/8/layout/vList2"/>
    <dgm:cxn modelId="{71B9CAFF-2F01-4C69-B41D-4AFD53CA9DC7}" type="presOf" srcId="{792C5008-9BB8-444C-8D28-8DEBB162C46D}" destId="{0CFB60FE-CC88-46DF-84E1-8EA15F8522B5}" srcOrd="0" destOrd="5" presId="urn:microsoft.com/office/officeart/2005/8/layout/vList2"/>
    <dgm:cxn modelId="{710090BC-617B-43A8-9227-89133E690DFB}" type="presParOf" srcId="{1B6C5F01-73C9-48E5-90FB-C3720659D42B}" destId="{9BFE2076-B60C-490E-9452-5A1CAC9C6063}" srcOrd="0" destOrd="0" presId="urn:microsoft.com/office/officeart/2005/8/layout/vList2"/>
    <dgm:cxn modelId="{A3D3448D-4FFF-438F-A5C0-915609F9D73B}" type="presParOf" srcId="{1B6C5F01-73C9-48E5-90FB-C3720659D42B}" destId="{0CFB60FE-CC88-46DF-84E1-8EA15F8522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B6C9D-945A-447B-BF65-0C59F7542C00}">
      <dsp:nvSpPr>
        <dsp:cNvPr id="0" name=""/>
        <dsp:cNvSpPr/>
      </dsp:nvSpPr>
      <dsp:spPr>
        <a:xfrm>
          <a:off x="0" y="285664"/>
          <a:ext cx="7203281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82B1C-F50F-4874-99D8-E8A6B45D3852}">
      <dsp:nvSpPr>
        <dsp:cNvPr id="0" name=""/>
        <dsp:cNvSpPr/>
      </dsp:nvSpPr>
      <dsp:spPr>
        <a:xfrm>
          <a:off x="360164" y="5224"/>
          <a:ext cx="5042296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87" tIns="0" rIns="19058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History</a:t>
          </a:r>
        </a:p>
      </dsp:txBody>
      <dsp:txXfrm>
        <a:off x="387544" y="32604"/>
        <a:ext cx="4987536" cy="506120"/>
      </dsp:txXfrm>
    </dsp:sp>
    <dsp:sp modelId="{42EE1853-1D3D-4C7B-A0DC-2EF7C6D7BEFC}">
      <dsp:nvSpPr>
        <dsp:cNvPr id="0" name=""/>
        <dsp:cNvSpPr/>
      </dsp:nvSpPr>
      <dsp:spPr>
        <a:xfrm>
          <a:off x="0" y="1147504"/>
          <a:ext cx="7203281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3667E-0F8B-472D-B155-F8F3822FF98A}">
      <dsp:nvSpPr>
        <dsp:cNvPr id="0" name=""/>
        <dsp:cNvSpPr/>
      </dsp:nvSpPr>
      <dsp:spPr>
        <a:xfrm>
          <a:off x="360164" y="867064"/>
          <a:ext cx="5042296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87" tIns="0" rIns="19058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Physical Examination</a:t>
          </a:r>
        </a:p>
      </dsp:txBody>
      <dsp:txXfrm>
        <a:off x="387544" y="894444"/>
        <a:ext cx="4987536" cy="506120"/>
      </dsp:txXfrm>
    </dsp:sp>
    <dsp:sp modelId="{89E1034D-C338-4F5B-9A66-0C212C0E5208}">
      <dsp:nvSpPr>
        <dsp:cNvPr id="0" name=""/>
        <dsp:cNvSpPr/>
      </dsp:nvSpPr>
      <dsp:spPr>
        <a:xfrm>
          <a:off x="0" y="2009345"/>
          <a:ext cx="7203281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3AC55-8254-4F44-AB83-BBA44B17EFA3}">
      <dsp:nvSpPr>
        <dsp:cNvPr id="0" name=""/>
        <dsp:cNvSpPr/>
      </dsp:nvSpPr>
      <dsp:spPr>
        <a:xfrm>
          <a:off x="360164" y="1728905"/>
          <a:ext cx="5042296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87" tIns="0" rIns="19058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Investigations.</a:t>
          </a:r>
        </a:p>
      </dsp:txBody>
      <dsp:txXfrm>
        <a:off x="387544" y="1756285"/>
        <a:ext cx="4987536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E2076-B60C-490E-9452-5A1CAC9C6063}">
      <dsp:nvSpPr>
        <dsp:cNvPr id="0" name=""/>
        <dsp:cNvSpPr/>
      </dsp:nvSpPr>
      <dsp:spPr>
        <a:xfrm>
          <a:off x="0" y="0"/>
          <a:ext cx="8131516" cy="452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i="1" kern="1200" dirty="0"/>
            <a:t>investigations:</a:t>
          </a:r>
          <a:endParaRPr lang="en-US" sz="500" kern="1200" dirty="0"/>
        </a:p>
      </dsp:txBody>
      <dsp:txXfrm>
        <a:off x="2210" y="2210"/>
        <a:ext cx="8127096" cy="40861"/>
      </dsp:txXfrm>
    </dsp:sp>
    <dsp:sp modelId="{0CFB60FE-CC88-46DF-84E1-8EA15F8522B5}">
      <dsp:nvSpPr>
        <dsp:cNvPr id="0" name=""/>
        <dsp:cNvSpPr/>
      </dsp:nvSpPr>
      <dsp:spPr>
        <a:xfrm>
          <a:off x="0" y="48770"/>
          <a:ext cx="8131516" cy="3075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176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i="1" kern="1200" dirty="0"/>
            <a:t>Antiphospholipid antibodies: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All women with recurrent first-trimester miscarriage and all women with  one or more second-trimester miscarriage (missed type) should be screened </a:t>
          </a:r>
          <a:r>
            <a:rPr lang="en-US" sz="1300" u="heavy" kern="1200" dirty="0">
              <a:uFillTx/>
            </a:rPr>
            <a:t>before </a:t>
          </a:r>
          <a:r>
            <a:rPr lang="en-US" sz="1300" kern="1200" dirty="0"/>
            <a:t> pregnancy for antiphospholipid antibodies.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To diagnose antiphospholipid syndrome it is mandatory that the woman  has </a:t>
          </a:r>
          <a:r>
            <a:rPr lang="en-US" sz="1300" u="heavy" kern="1200" dirty="0">
              <a:uFillTx/>
            </a:rPr>
            <a:t>two positive tests at least 12 weeks apart</a:t>
          </a:r>
          <a:r>
            <a:rPr lang="en-US" sz="1300" kern="1200" dirty="0"/>
            <a:t> for either lupus  anticoagulant or anticardiolipin antibodies of IgG/IgM class present in a  medium or high </a:t>
          </a:r>
          <a:r>
            <a:rPr lang="en-US" sz="1300" kern="1200" dirty="0" err="1"/>
            <a:t>titre</a:t>
          </a:r>
          <a:r>
            <a:rPr lang="en-US" sz="1300" kern="1200" dirty="0"/>
            <a:t> over 40 g/l or ml/l, or above the 99th percentile.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The detection of antiphospholipid antibodies is subject to considerable  inter-laboratory variation. This is a result of temporal fluctuation of  antiphospholipid antibody </a:t>
          </a:r>
          <a:r>
            <a:rPr lang="en-US" sz="1300" kern="1200" dirty="0" err="1"/>
            <a:t>titres</a:t>
          </a:r>
          <a:r>
            <a:rPr lang="en-US" sz="1300" kern="1200" dirty="0"/>
            <a:t> in individual women, transient positivity  secondary to </a:t>
          </a:r>
          <a:r>
            <a:rPr lang="en-US" sz="1300" u="heavy" kern="1200" dirty="0">
              <a:uFillTx/>
            </a:rPr>
            <a:t>infections, suboptimal sample collection and preparation </a:t>
          </a:r>
          <a:r>
            <a:rPr lang="en-US" sz="1300" kern="1200" dirty="0"/>
            <a:t> </a:t>
          </a:r>
          <a:r>
            <a:rPr lang="en-US" sz="1300" u="heavy" kern="1200" dirty="0">
              <a:uFillTx/>
            </a:rPr>
            <a:t>and lack of </a:t>
          </a:r>
          <a:r>
            <a:rPr lang="en-US" sz="1300" u="heavy" kern="1200" dirty="0" err="1">
              <a:uFillTx/>
            </a:rPr>
            <a:t>standardisation</a:t>
          </a:r>
          <a:r>
            <a:rPr lang="en-US" sz="1300" u="heavy" kern="1200" dirty="0">
              <a:uFillTx/>
            </a:rPr>
            <a:t> of laboratory tests</a:t>
          </a:r>
          <a:r>
            <a:rPr lang="en-US" sz="1300" kern="1200" dirty="0"/>
            <a:t> for their detection.</a:t>
          </a:r>
        </a:p>
      </dsp:txBody>
      <dsp:txXfrm>
        <a:off x="0" y="48770"/>
        <a:ext cx="8131516" cy="3075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9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9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1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6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65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96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6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04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4187" y="0"/>
            <a:ext cx="3583304" cy="5153025"/>
            <a:chOff x="5564187" y="0"/>
            <a:chExt cx="3583304" cy="5153025"/>
          </a:xfrm>
        </p:grpSpPr>
        <p:sp>
          <p:nvSpPr>
            <p:cNvPr id="3" name="object 3"/>
            <p:cNvSpPr/>
            <p:nvPr/>
          </p:nvSpPr>
          <p:spPr>
            <a:xfrm>
              <a:off x="7027863" y="0"/>
              <a:ext cx="914400" cy="5143500"/>
            </a:xfrm>
            <a:custGeom>
              <a:avLst/>
              <a:gdLst/>
              <a:ahLst/>
              <a:cxnLst/>
              <a:rect l="l" t="t" r="r" b="b"/>
              <a:pathLst>
                <a:path w="914400" h="5143500">
                  <a:moveTo>
                    <a:pt x="0" y="0"/>
                  </a:moveTo>
                  <a:lnTo>
                    <a:pt x="914399" y="5143499"/>
                  </a:lnTo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68950" y="2760662"/>
              <a:ext cx="3573779" cy="2383155"/>
            </a:xfrm>
            <a:custGeom>
              <a:avLst/>
              <a:gdLst/>
              <a:ahLst/>
              <a:cxnLst/>
              <a:rect l="l" t="t" r="r" b="b"/>
              <a:pathLst>
                <a:path w="3573779" h="2383154">
                  <a:moveTo>
                    <a:pt x="3573462" y="0"/>
                  </a:moveTo>
                  <a:lnTo>
                    <a:pt x="0" y="2382836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86574" y="0"/>
              <a:ext cx="2256155" cy="5143500"/>
            </a:xfrm>
            <a:custGeom>
              <a:avLst/>
              <a:gdLst/>
              <a:ahLst/>
              <a:cxnLst/>
              <a:rect l="l" t="t" r="r" b="b"/>
              <a:pathLst>
                <a:path w="2256154" h="5143500">
                  <a:moveTo>
                    <a:pt x="2255838" y="5143499"/>
                  </a:moveTo>
                  <a:lnTo>
                    <a:pt x="0" y="5143499"/>
                  </a:lnTo>
                  <a:lnTo>
                    <a:pt x="1532479" y="0"/>
                  </a:lnTo>
                  <a:lnTo>
                    <a:pt x="2255838" y="0"/>
                  </a:lnTo>
                  <a:lnTo>
                    <a:pt x="2255838" y="5143499"/>
                  </a:lnTo>
                  <a:close/>
                </a:path>
              </a:pathLst>
            </a:custGeom>
            <a:solidFill>
              <a:srgbClr val="90C126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3605" y="0"/>
              <a:ext cx="1940560" cy="5143500"/>
            </a:xfrm>
            <a:custGeom>
              <a:avLst/>
              <a:gdLst/>
              <a:ahLst/>
              <a:cxnLst/>
              <a:rect l="l" t="t" r="r" b="b"/>
              <a:pathLst>
                <a:path w="1940559" h="5143500">
                  <a:moveTo>
                    <a:pt x="1940393" y="5143499"/>
                  </a:moveTo>
                  <a:lnTo>
                    <a:pt x="906020" y="5143499"/>
                  </a:lnTo>
                  <a:lnTo>
                    <a:pt x="0" y="0"/>
                  </a:lnTo>
                  <a:lnTo>
                    <a:pt x="1940393" y="0"/>
                  </a:lnTo>
                  <a:lnTo>
                    <a:pt x="1940393" y="5143499"/>
                  </a:lnTo>
                  <a:close/>
                </a:path>
              </a:pathLst>
            </a:custGeom>
            <a:solidFill>
              <a:srgbClr val="90C126">
                <a:alpha val="1960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99249" y="2286000"/>
              <a:ext cx="2444750" cy="2857500"/>
            </a:xfrm>
            <a:custGeom>
              <a:avLst/>
              <a:gdLst/>
              <a:ahLst/>
              <a:cxnLst/>
              <a:rect l="l" t="t" r="r" b="b"/>
              <a:pathLst>
                <a:path w="2444750" h="2857500">
                  <a:moveTo>
                    <a:pt x="2444749" y="2857499"/>
                  </a:moveTo>
                  <a:lnTo>
                    <a:pt x="0" y="2857499"/>
                  </a:lnTo>
                  <a:lnTo>
                    <a:pt x="528065" y="0"/>
                  </a:lnTo>
                  <a:lnTo>
                    <a:pt x="2444749" y="2857499"/>
                  </a:lnTo>
                  <a:close/>
                </a:path>
              </a:pathLst>
            </a:custGeom>
            <a:solidFill>
              <a:srgbClr val="54A021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03160" y="0"/>
              <a:ext cx="2139315" cy="5143500"/>
            </a:xfrm>
            <a:custGeom>
              <a:avLst/>
              <a:gdLst/>
              <a:ahLst/>
              <a:cxnLst/>
              <a:rect l="l" t="t" r="r" b="b"/>
              <a:pathLst>
                <a:path w="2139315" h="5143500">
                  <a:moveTo>
                    <a:pt x="2139252" y="5143499"/>
                  </a:moveTo>
                  <a:lnTo>
                    <a:pt x="1851464" y="5143499"/>
                  </a:lnTo>
                  <a:lnTo>
                    <a:pt x="0" y="0"/>
                  </a:lnTo>
                  <a:lnTo>
                    <a:pt x="2139252" y="0"/>
                  </a:lnTo>
                  <a:lnTo>
                    <a:pt x="2139252" y="5143499"/>
                  </a:lnTo>
                  <a:close/>
                </a:path>
              </a:pathLst>
            </a:custGeom>
            <a:solidFill>
              <a:srgbClr val="3E7819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74037" y="0"/>
              <a:ext cx="967105" cy="5143500"/>
            </a:xfrm>
            <a:custGeom>
              <a:avLst/>
              <a:gdLst/>
              <a:ahLst/>
              <a:cxnLst/>
              <a:rect l="l" t="t" r="r" b="b"/>
              <a:pathLst>
                <a:path w="967104" h="5143500">
                  <a:moveTo>
                    <a:pt x="966787" y="5143499"/>
                  </a:moveTo>
                  <a:lnTo>
                    <a:pt x="0" y="5143499"/>
                  </a:lnTo>
                  <a:lnTo>
                    <a:pt x="763239" y="0"/>
                  </a:lnTo>
                  <a:lnTo>
                    <a:pt x="966787" y="0"/>
                  </a:lnTo>
                  <a:lnTo>
                    <a:pt x="966787" y="5143499"/>
                  </a:lnTo>
                  <a:close/>
                </a:path>
              </a:pathLst>
            </a:custGeom>
            <a:solidFill>
              <a:srgbClr val="C0E473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05224" y="0"/>
              <a:ext cx="935990" cy="5143500"/>
            </a:xfrm>
            <a:custGeom>
              <a:avLst/>
              <a:gdLst/>
              <a:ahLst/>
              <a:cxnLst/>
              <a:rect l="l" t="t" r="r" b="b"/>
              <a:pathLst>
                <a:path w="935990" h="5143500">
                  <a:moveTo>
                    <a:pt x="935599" y="5143499"/>
                  </a:moveTo>
                  <a:lnTo>
                    <a:pt x="830350" y="5143499"/>
                  </a:lnTo>
                  <a:lnTo>
                    <a:pt x="0" y="0"/>
                  </a:lnTo>
                  <a:lnTo>
                    <a:pt x="935599" y="0"/>
                  </a:lnTo>
                  <a:lnTo>
                    <a:pt x="935599" y="5143499"/>
                  </a:lnTo>
                  <a:close/>
                </a:path>
              </a:pathLst>
            </a:custGeom>
            <a:solidFill>
              <a:srgbClr val="90C126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78749" y="2692400"/>
              <a:ext cx="1363980" cy="2451100"/>
            </a:xfrm>
            <a:custGeom>
              <a:avLst/>
              <a:gdLst/>
              <a:ahLst/>
              <a:cxnLst/>
              <a:rect l="l" t="t" r="r" b="b"/>
              <a:pathLst>
                <a:path w="1363979" h="2451100">
                  <a:moveTo>
                    <a:pt x="1363663" y="2451099"/>
                  </a:moveTo>
                  <a:lnTo>
                    <a:pt x="0" y="2451099"/>
                  </a:lnTo>
                  <a:lnTo>
                    <a:pt x="294551" y="0"/>
                  </a:lnTo>
                  <a:lnTo>
                    <a:pt x="1363663" y="2451099"/>
                  </a:lnTo>
                  <a:close/>
                </a:path>
              </a:pathLst>
            </a:custGeom>
            <a:solidFill>
              <a:srgbClr val="90C126">
                <a:alpha val="7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95350" y="0"/>
            <a:ext cx="136525" cy="4250055"/>
          </a:xfrm>
          <a:custGeom>
            <a:avLst/>
            <a:gdLst/>
            <a:ahLst/>
            <a:cxnLst/>
            <a:rect l="l" t="t" r="r" b="b"/>
            <a:pathLst>
              <a:path w="136525" h="4250055">
                <a:moveTo>
                  <a:pt x="0" y="4249738"/>
                </a:moveTo>
                <a:lnTo>
                  <a:pt x="136474" y="0"/>
                </a:lnTo>
              </a:path>
            </a:pathLst>
          </a:custGeom>
          <a:solidFill>
            <a:srgbClr val="90C126">
              <a:alpha val="847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9159" y="946467"/>
            <a:ext cx="60706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000" b="0" i="0" spc="-10" dirty="0">
                <a:latin typeface="Trebuchet MS"/>
                <a:cs typeface="Trebuchet MS"/>
              </a:rPr>
              <a:t>First </a:t>
            </a:r>
            <a:r>
              <a:rPr sz="4000" b="0" i="0" spc="-5" dirty="0">
                <a:latin typeface="Trebuchet MS"/>
                <a:cs typeface="Trebuchet MS"/>
              </a:rPr>
              <a:t>and </a:t>
            </a:r>
            <a:r>
              <a:rPr sz="4000" b="0" i="0" spc="-10" dirty="0">
                <a:latin typeface="Trebuchet MS"/>
                <a:cs typeface="Trebuchet MS"/>
              </a:rPr>
              <a:t>Second recurrent </a:t>
            </a:r>
            <a:r>
              <a:rPr sz="4000" b="0" i="0" spc="-1200" dirty="0">
                <a:latin typeface="Trebuchet MS"/>
                <a:cs typeface="Trebuchet MS"/>
              </a:rPr>
              <a:t> </a:t>
            </a:r>
            <a:r>
              <a:rPr sz="4000" b="0" i="0" spc="-5" dirty="0">
                <a:latin typeface="Trebuchet MS"/>
                <a:cs typeface="Trebuchet MS"/>
              </a:rPr>
              <a:t>pregnancy </a:t>
            </a:r>
            <a:r>
              <a:rPr sz="4000" b="0" i="0" spc="-10" dirty="0">
                <a:latin typeface="Trebuchet MS"/>
                <a:cs typeface="Trebuchet MS"/>
              </a:rPr>
              <a:t>loss </a:t>
            </a:r>
            <a:r>
              <a:rPr sz="4000" b="0" i="0" spc="-5" dirty="0">
                <a:latin typeface="Trebuchet MS"/>
                <a:cs typeface="Trebuchet MS"/>
              </a:rPr>
              <a:t>.cervical </a:t>
            </a:r>
            <a:r>
              <a:rPr sz="4000" b="0" i="0" dirty="0">
                <a:latin typeface="Trebuchet MS"/>
                <a:cs typeface="Trebuchet MS"/>
              </a:rPr>
              <a:t> </a:t>
            </a:r>
            <a:r>
              <a:rPr sz="4000" b="0" i="0" spc="-5" dirty="0">
                <a:latin typeface="Trebuchet MS"/>
                <a:cs typeface="Trebuchet MS"/>
              </a:rPr>
              <a:t>incompetence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6495" y="3476625"/>
            <a:ext cx="3204705" cy="12665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200" b="1" spc="-5" dirty="0">
                <a:solidFill>
                  <a:srgbClr val="7F7F7F"/>
                </a:solidFill>
                <a:latin typeface="Trebuchet MS"/>
                <a:cs typeface="Trebuchet MS"/>
              </a:rPr>
              <a:t>Supervised</a:t>
            </a:r>
            <a:r>
              <a:rPr sz="1200" b="1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1200" b="1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7F7F7F"/>
                </a:solidFill>
                <a:latin typeface="Trebuchet MS"/>
                <a:cs typeface="Trebuchet MS"/>
              </a:rPr>
              <a:t>:</a:t>
            </a:r>
            <a:r>
              <a:rPr sz="1200" b="1" spc="-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Trebuchet MS"/>
                <a:cs typeface="Trebuchet MS"/>
              </a:rPr>
              <a:t>Dr</a:t>
            </a:r>
            <a:r>
              <a:rPr sz="12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7F7F7F"/>
                </a:solidFill>
                <a:latin typeface="Trebuchet MS"/>
                <a:cs typeface="Trebuchet MS"/>
              </a:rPr>
              <a:t>.</a:t>
            </a:r>
            <a:r>
              <a:rPr sz="12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Trebuchet MS"/>
                <a:cs typeface="Trebuchet MS"/>
              </a:rPr>
              <a:t>Seham</a:t>
            </a:r>
            <a:r>
              <a:rPr sz="12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Trebuchet MS"/>
                <a:cs typeface="Trebuchet MS"/>
              </a:rPr>
              <a:t>abu</a:t>
            </a:r>
            <a:r>
              <a:rPr sz="12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Trebuchet MS"/>
                <a:cs typeface="Trebuchet MS"/>
              </a:rPr>
              <a:t>fregeh</a:t>
            </a:r>
            <a:endParaRPr sz="1200" dirty="0">
              <a:latin typeface="Trebuchet MS"/>
              <a:cs typeface="Trebuchet MS"/>
            </a:endParaRPr>
          </a:p>
          <a:p>
            <a:pPr marL="12700" marR="1529715">
              <a:lnSpc>
                <a:spcPct val="138600"/>
              </a:lnSpc>
            </a:pPr>
            <a:r>
              <a:rPr sz="1200" b="1" spc="-5" dirty="0">
                <a:solidFill>
                  <a:srgbClr val="7F7F7F"/>
                </a:solidFill>
                <a:latin typeface="Trebuchet MS"/>
                <a:cs typeface="Trebuchet MS"/>
              </a:rPr>
              <a:t>Done</a:t>
            </a:r>
            <a:r>
              <a:rPr sz="1200" b="1" spc="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7F7F7F"/>
                </a:solidFill>
                <a:latin typeface="Trebuchet MS"/>
                <a:cs typeface="Trebuchet MS"/>
              </a:rPr>
              <a:t>by</a:t>
            </a:r>
            <a:r>
              <a:rPr sz="1200" b="1" spc="6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7F7F7F"/>
                </a:solidFill>
                <a:latin typeface="Trebuchet MS"/>
                <a:cs typeface="Trebuchet MS"/>
              </a:rPr>
              <a:t>: </a:t>
            </a:r>
            <a:endParaRPr lang="en-GB" sz="1200" b="1" dirty="0">
              <a:solidFill>
                <a:srgbClr val="7F7F7F"/>
              </a:solidFill>
              <a:latin typeface="Trebuchet MS"/>
              <a:cs typeface="Trebuchet MS"/>
            </a:endParaRPr>
          </a:p>
          <a:p>
            <a:pPr marL="12700" marR="1529715">
              <a:lnSpc>
                <a:spcPct val="138600"/>
              </a:lnSpc>
            </a:pPr>
            <a:r>
              <a:rPr sz="1200" b="1" spc="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en-GB" sz="1200" spc="-5" dirty="0">
                <a:solidFill>
                  <a:srgbClr val="7F7F7F"/>
                </a:solidFill>
                <a:latin typeface="Trebuchet MS"/>
                <a:cs typeface="Trebuchet MS"/>
              </a:rPr>
              <a:t>Sara </a:t>
            </a:r>
            <a:r>
              <a:rPr lang="en-GB" sz="1200" spc="-5" dirty="0" err="1">
                <a:solidFill>
                  <a:srgbClr val="7F7F7F"/>
                </a:solidFill>
                <a:latin typeface="Trebuchet MS"/>
                <a:cs typeface="Trebuchet MS"/>
              </a:rPr>
              <a:t>Sonoqrot</a:t>
            </a:r>
            <a:endParaRPr lang="en-GB" sz="1200" spc="-5" dirty="0">
              <a:solidFill>
                <a:srgbClr val="7F7F7F"/>
              </a:solidFill>
              <a:latin typeface="Trebuchet MS"/>
              <a:cs typeface="Trebuchet MS"/>
            </a:endParaRPr>
          </a:p>
          <a:p>
            <a:pPr marL="12700" marR="1529715">
              <a:lnSpc>
                <a:spcPct val="138600"/>
              </a:lnSpc>
            </a:pPr>
            <a:r>
              <a:rPr lang="en-GB" sz="1200" spc="-5" dirty="0">
                <a:solidFill>
                  <a:srgbClr val="7F7F7F"/>
                </a:solidFill>
                <a:latin typeface="Trebuchet MS"/>
                <a:cs typeface="Trebuchet MS"/>
              </a:rPr>
              <a:t>Ahmad Abu-</a:t>
            </a:r>
            <a:r>
              <a:rPr lang="en-GB" sz="1200" spc="-5" dirty="0" err="1">
                <a:solidFill>
                  <a:srgbClr val="7F7F7F"/>
                </a:solidFill>
                <a:latin typeface="Trebuchet MS"/>
                <a:cs typeface="Trebuchet MS"/>
              </a:rPr>
              <a:t>Ghonmi</a:t>
            </a:r>
            <a:r>
              <a:rPr lang="en-GB" sz="1200" spc="-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  <a:p>
            <a:pPr marL="12700" marR="1407795">
              <a:lnSpc>
                <a:spcPct val="138600"/>
              </a:lnSpc>
            </a:pPr>
            <a:r>
              <a:rPr lang="en-GB" sz="1200" spc="-5" dirty="0">
                <a:solidFill>
                  <a:srgbClr val="7F7F7F"/>
                </a:solidFill>
                <a:latin typeface="Trebuchet MS"/>
                <a:cs typeface="Trebuchet MS"/>
              </a:rPr>
              <a:t>Mahmoud Abu-</a:t>
            </a:r>
            <a:r>
              <a:rPr lang="en-GB" sz="1200" spc="-5" dirty="0" err="1">
                <a:solidFill>
                  <a:srgbClr val="7F7F7F"/>
                </a:solidFill>
                <a:latin typeface="Trebuchet MS"/>
                <a:cs typeface="Trebuchet MS"/>
              </a:rPr>
              <a:t>khadra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024" y="468884"/>
            <a:ext cx="39147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B.</a:t>
            </a:r>
            <a:r>
              <a:rPr b="0" i="0" spc="-55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Thyroid</a:t>
            </a:r>
            <a:r>
              <a:rPr b="0" i="0" spc="-45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123950"/>
            <a:ext cx="8427085" cy="339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 marR="203200" indent="-302895" algn="just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5595" algn="l"/>
              </a:tabLst>
            </a:pPr>
            <a:r>
              <a:rPr sz="18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No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direct evidence suggests that thyroid disease is associated with recurrent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miscarriages but some studies have correlated to Anti-thyroid antibodies and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recurrent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miscarriage.</a:t>
            </a:r>
            <a:endParaRPr sz="1800" dirty="0">
              <a:latin typeface="Trebuchet MS"/>
              <a:cs typeface="Trebuchet MS"/>
            </a:endParaRPr>
          </a:p>
          <a:p>
            <a:pPr marL="57785" algn="just">
              <a:lnSpc>
                <a:spcPct val="100000"/>
              </a:lnSpc>
              <a:spcBef>
                <a:spcPts val="70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patient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already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endParaRPr sz="1800" dirty="0">
              <a:latin typeface="Trebuchet MS"/>
              <a:cs typeface="Trebuchet MS"/>
            </a:endParaRPr>
          </a:p>
          <a:p>
            <a:pPr marL="314960" marR="5080" indent="-257175">
              <a:lnSpc>
                <a:spcPct val="100000"/>
              </a:lnSpc>
              <a:spcBef>
                <a:spcPts val="700"/>
              </a:spcBef>
              <a:buAutoNum type="arabicParenR"/>
              <a:tabLst>
                <a:tab pos="3308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hyperthyroidism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graves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🡪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continue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propylthiouracil</a:t>
            </a:r>
            <a:r>
              <a:rPr sz="18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(PTU)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methimazole and thyroid-stimulating immunoglobulins (TSI) levels are checked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initial visit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during pregnancy to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prevent fetal goitre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  <a:p>
            <a:pPr marL="314960" marR="476250" indent="-188595">
              <a:lnSpc>
                <a:spcPct val="100000"/>
              </a:lnSpc>
              <a:spcBef>
                <a:spcPts val="700"/>
              </a:spcBef>
              <a:buAutoNum type="arabicParenR"/>
              <a:tabLst>
                <a:tab pos="467995" algn="l"/>
                <a:tab pos="46863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hypothyroidism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hashimito thyroiditis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) 🡪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mainly dose of levothyroxine is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increased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from 25% to 30%.</a:t>
            </a:r>
            <a:endParaRPr sz="1800" dirty="0">
              <a:latin typeface="Trebuchet MS"/>
              <a:cs typeface="Trebuchet MS"/>
            </a:endParaRPr>
          </a:p>
          <a:p>
            <a:pPr marL="314960" marR="506095" indent="-257175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*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because metabolic demands increase in pregnancy, thyroid-stimulating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hormone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(TSH)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FT4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levels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are commonly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followed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every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8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weeks.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025" y="468884"/>
            <a:ext cx="12509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C.</a:t>
            </a:r>
            <a:r>
              <a:rPr b="0" i="0" spc="-90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PCOS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352550"/>
            <a:ext cx="6353810" cy="28702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8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04800" algn="l"/>
                <a:tab pos="305435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Clinically</a:t>
            </a:r>
            <a:endParaRPr sz="1400" dirty="0">
              <a:latin typeface="Trebuchet MS"/>
              <a:cs typeface="Trebuchet MS"/>
            </a:endParaRPr>
          </a:p>
          <a:p>
            <a:pPr marL="605155" lvl="1" indent="-25082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605155" algn="l"/>
                <a:tab pos="605790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Oligomenorrhea</a:t>
            </a:r>
            <a:r>
              <a:rPr sz="1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/</a:t>
            </a:r>
            <a:r>
              <a:rPr sz="1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amenorrhea,</a:t>
            </a:r>
            <a:endParaRPr sz="1400" dirty="0">
              <a:latin typeface="Trebuchet MS"/>
              <a:cs typeface="Trebuchet MS"/>
            </a:endParaRPr>
          </a:p>
          <a:p>
            <a:pPr marL="658495" lvl="1" indent="-30416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658495" algn="l"/>
                <a:tab pos="659130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infertility</a:t>
            </a:r>
            <a:endParaRPr sz="1400" dirty="0">
              <a:latin typeface="Trebuchet MS"/>
              <a:cs typeface="Trebuchet MS"/>
            </a:endParaRPr>
          </a:p>
          <a:p>
            <a:pPr marL="605155" lvl="1" indent="-25082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605155" algn="l"/>
                <a:tab pos="605790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Hirsutism</a:t>
            </a:r>
            <a:endParaRPr sz="1400" dirty="0">
              <a:latin typeface="Trebuchet MS"/>
              <a:cs typeface="Trebuchet MS"/>
            </a:endParaRPr>
          </a:p>
          <a:p>
            <a:pPr marL="605155" lvl="1" indent="-25082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605155" algn="l"/>
                <a:tab pos="605790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Acne,</a:t>
            </a:r>
            <a:r>
              <a:rPr sz="1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Male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pattern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baldness,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Obesity</a:t>
            </a:r>
            <a:endParaRPr sz="1400" dirty="0">
              <a:latin typeface="Trebuchet MS"/>
              <a:cs typeface="Trebuchet MS"/>
            </a:endParaRPr>
          </a:p>
          <a:p>
            <a:pPr marL="304800" marR="5080" indent="-29273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04800" algn="l"/>
                <a:tab pos="305435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Hypersecretion of LH thought to cause pregnancy loss because low levels of </a:t>
            </a:r>
            <a:r>
              <a:rPr sz="1400" spc="-4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estrogen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and progesterone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  <a:p>
            <a:pPr marL="304800" indent="-29273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04800" algn="l"/>
                <a:tab pos="305435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rate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PCOS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20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40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%</a:t>
            </a:r>
            <a:endParaRPr sz="1400" dirty="0">
              <a:latin typeface="Trebuchet MS"/>
              <a:cs typeface="Trebuchet MS"/>
            </a:endParaRPr>
          </a:p>
          <a:p>
            <a:pPr marL="304800" marR="186690" indent="-29273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58775" algn="l"/>
                <a:tab pos="359410" algn="l"/>
              </a:tabLst>
            </a:pPr>
            <a:r>
              <a:rPr dirty="0"/>
              <a:t>	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elevated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free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androgen index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appears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to be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4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prognostic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factor</a:t>
            </a:r>
            <a:r>
              <a:rPr sz="1400" b="1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400" spc="-4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subsequent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in women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with recurrent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31" y="794130"/>
            <a:ext cx="7823200" cy="257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060" indent="-302895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53060" algn="l"/>
                <a:tab pos="3536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Investigations:</a:t>
            </a:r>
            <a:endParaRPr sz="1800">
              <a:latin typeface="Trebuchet MS"/>
              <a:cs typeface="Trebuchet MS"/>
            </a:endParaRPr>
          </a:p>
          <a:p>
            <a:pPr marL="35306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hormonal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assay,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LH:FSH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ratio (1.5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:1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normally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pcos 3:1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U\S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rebuchet MS"/>
              <a:cs typeface="Trebuchet MS"/>
            </a:endParaRPr>
          </a:p>
          <a:p>
            <a:pPr marL="353060" marR="691515" indent="-302895">
              <a:lnSpc>
                <a:spcPct val="100000"/>
              </a:lnSpc>
              <a:buClr>
                <a:srgbClr val="90C126"/>
              </a:buClr>
              <a:buSzPct val="77777"/>
              <a:buFont typeface="Segoe UI Symbol"/>
              <a:buChar char="►"/>
              <a:tabLst>
                <a:tab pos="353060" algn="l"/>
                <a:tab pos="3536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Diagnosis :- Clinically, Hormones result, U/S findings (2 out of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3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diagnostic)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0C126"/>
              </a:buClr>
              <a:buFont typeface="Segoe UI Symbol"/>
              <a:buChar char="►"/>
            </a:pPr>
            <a:endParaRPr sz="3050">
              <a:latin typeface="Trebuchet MS"/>
              <a:cs typeface="Trebuchet MS"/>
            </a:endParaRPr>
          </a:p>
          <a:p>
            <a:pPr marL="353060" marR="55880" indent="-302895">
              <a:lnSpc>
                <a:spcPct val="100000"/>
              </a:lnSpc>
              <a:buClr>
                <a:srgbClr val="90C126"/>
              </a:buClr>
              <a:buSzPct val="77777"/>
              <a:buFont typeface="Segoe UI Symbol"/>
              <a:buChar char="►"/>
              <a:tabLst>
                <a:tab pos="353060" algn="l"/>
                <a:tab pos="3536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Treatment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insulin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sensitizing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agents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metformin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800" spc="30" baseline="30092" dirty="0">
                <a:solidFill>
                  <a:srgbClr val="404040"/>
                </a:solidFill>
                <a:latin typeface="Trebuchet MS"/>
                <a:cs typeface="Trebuchet MS"/>
              </a:rPr>
              <a:t>st</a:t>
            </a:r>
            <a:r>
              <a:rPr sz="1800" spc="254" baseline="3009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TM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ovulation </a:t>
            </a:r>
            <a:r>
              <a:rPr sz="18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induction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IVF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137" y="475234"/>
            <a:ext cx="35159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D.</a:t>
            </a:r>
            <a:r>
              <a:rPr b="0" i="0" spc="-35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Luteal</a:t>
            </a:r>
            <a:r>
              <a:rPr b="0" i="0" spc="-30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phase</a:t>
            </a:r>
            <a:r>
              <a:rPr b="0" i="0" spc="-30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defect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428750"/>
            <a:ext cx="7848600" cy="284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marR="68580" indent="-297815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78125"/>
              <a:buFont typeface="Segoe UI Symbol"/>
              <a:buChar char="►"/>
              <a:tabLst>
                <a:tab pos="360680" algn="l"/>
                <a:tab pos="361315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defective corpus luteum with insufficient progesterone production leading to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inadequate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endometrial maturation.</a:t>
            </a:r>
            <a:endParaRPr sz="1600" dirty="0">
              <a:latin typeface="Trebuchet MS"/>
              <a:cs typeface="Trebuchet MS"/>
            </a:endParaRPr>
          </a:p>
          <a:p>
            <a:pPr marL="360680" indent="-29781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125"/>
              <a:buFont typeface="Segoe UI Symbol"/>
              <a:buChar char="►"/>
              <a:tabLst>
                <a:tab pos="360680" algn="l"/>
                <a:tab pos="361315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23-60%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recurrent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cases</a:t>
            </a:r>
            <a:endParaRPr sz="1600" dirty="0">
              <a:latin typeface="Trebuchet MS"/>
              <a:cs typeface="Trebuchet MS"/>
            </a:endParaRPr>
          </a:p>
          <a:p>
            <a:pPr marL="360680" indent="-29781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125"/>
              <a:buFont typeface="Segoe UI Symbol"/>
              <a:buChar char="►"/>
              <a:tabLst>
                <a:tab pos="360680" algn="l"/>
                <a:tab pos="361315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Investigations</a:t>
            </a:r>
            <a:r>
              <a:rPr sz="16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1600" dirty="0">
              <a:latin typeface="Trebuchet MS"/>
              <a:cs typeface="Trebuchet MS"/>
            </a:endParaRPr>
          </a:p>
          <a:p>
            <a:pPr marL="774065" lvl="1" indent="-24257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77470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Serum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progesterone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day</a:t>
            </a:r>
            <a:r>
              <a:rPr sz="1600" b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21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.(not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predictive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outcome)</a:t>
            </a:r>
            <a:endParaRPr sz="1600" dirty="0">
              <a:latin typeface="Trebuchet MS"/>
              <a:cs typeface="Trebuchet MS"/>
            </a:endParaRPr>
          </a:p>
          <a:p>
            <a:pPr marL="835025" lvl="1" indent="-24257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83566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Endometrial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biopsy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past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1600" dirty="0">
              <a:latin typeface="Trebuchet MS"/>
              <a:cs typeface="Trebuchet MS"/>
            </a:endParaRPr>
          </a:p>
          <a:p>
            <a:pPr marL="835025" lvl="1" indent="-24257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83566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Basal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body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temperature</a:t>
            </a:r>
            <a:endParaRPr sz="1600" dirty="0">
              <a:latin typeface="Trebuchet MS"/>
              <a:cs typeface="Trebuchet MS"/>
            </a:endParaRPr>
          </a:p>
          <a:p>
            <a:pPr marL="360680" indent="-298450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81250"/>
              <a:buFont typeface="Segoe UI Symbol"/>
              <a:buChar char="►"/>
              <a:tabLst>
                <a:tab pos="360680" algn="l"/>
                <a:tab pos="361315" algn="l"/>
              </a:tabLst>
            </a:pPr>
            <a:r>
              <a:rPr sz="16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No</a:t>
            </a:r>
            <a:r>
              <a:rPr sz="1600" b="1" i="1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Evidence</a:t>
            </a:r>
            <a:r>
              <a:rPr sz="1600" b="1" i="1" u="heavy" spc="459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Treatment</a:t>
            </a:r>
            <a:r>
              <a:rPr sz="1600" spc="4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progesterone</a:t>
            </a:r>
            <a:endParaRPr sz="1600" dirty="0">
              <a:latin typeface="Trebuchet MS"/>
              <a:cs typeface="Trebuchet MS"/>
            </a:endParaRPr>
          </a:p>
          <a:p>
            <a:pPr marL="360680" indent="-29781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125"/>
              <a:buFont typeface="Segoe UI Symbol"/>
              <a:buChar char="►"/>
              <a:tabLst>
                <a:tab pos="360680" algn="l"/>
                <a:tab pos="361315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only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indication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to give</a:t>
            </a:r>
            <a:r>
              <a:rPr sz="16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progesterone</a:t>
            </a:r>
            <a:r>
              <a:rPr sz="1600" b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1600" b="1" spc="5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1575" b="1" spc="7" baseline="31746" dirty="0">
                <a:solidFill>
                  <a:srgbClr val="FF0000"/>
                </a:solidFill>
                <a:latin typeface="Trebuchet MS"/>
                <a:cs typeface="Trebuchet MS"/>
              </a:rPr>
              <a:t>st</a:t>
            </a:r>
            <a:r>
              <a:rPr sz="1575" b="1" spc="232" baseline="3174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trimester is</a:t>
            </a:r>
            <a:r>
              <a:rPr sz="1600" b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IVF</a:t>
            </a:r>
            <a:r>
              <a:rPr sz="1600" b="1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25" y="447483"/>
            <a:ext cx="34709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E.</a:t>
            </a:r>
            <a:r>
              <a:rPr b="0" i="0" spc="-85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Hyperprolactinemia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884363"/>
            <a:ext cx="7759065" cy="34829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12420" marR="741680" indent="-300355">
              <a:lnSpc>
                <a:spcPts val="1630"/>
              </a:lnSpc>
              <a:spcBef>
                <a:spcPts val="495"/>
              </a:spcBef>
              <a:buClr>
                <a:srgbClr val="90C126"/>
              </a:buClr>
              <a:buSzPct val="79411"/>
              <a:buFont typeface="Segoe UI Symbol"/>
              <a:buChar char="►"/>
              <a:tabLst>
                <a:tab pos="312420" algn="l"/>
                <a:tab pos="313055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Excess prolactin level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🡪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inhibits GnRH release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🡪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abnormal FSH and LH </a:t>
            </a:r>
            <a:r>
              <a:rPr sz="1700" spc="-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secretions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🡪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decrease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estrogen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🡪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amenorrhea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 galactorrhea,</a:t>
            </a:r>
            <a:endParaRPr sz="1700">
              <a:latin typeface="Trebuchet MS"/>
              <a:cs typeface="Trebuchet MS"/>
            </a:endParaRPr>
          </a:p>
          <a:p>
            <a:pPr marL="200025" indent="-145415">
              <a:lnSpc>
                <a:spcPct val="100000"/>
              </a:lnSpc>
              <a:spcBef>
                <a:spcPts val="309"/>
              </a:spcBef>
              <a:buFont typeface="Trebuchet MS"/>
              <a:buChar char="-"/>
              <a:tabLst>
                <a:tab pos="200660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Causes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1700">
              <a:latin typeface="Trebuchet MS"/>
              <a:cs typeface="Trebuchet MS"/>
            </a:endParaRPr>
          </a:p>
          <a:p>
            <a:pPr marL="603250" lvl="1" indent="-421640">
              <a:lnSpc>
                <a:spcPct val="100000"/>
              </a:lnSpc>
              <a:spcBef>
                <a:spcPts val="290"/>
              </a:spcBef>
              <a:buClr>
                <a:srgbClr val="90C126"/>
              </a:buClr>
              <a:buSzPct val="79411"/>
              <a:buAutoNum type="arabicPeriod"/>
              <a:tabLst>
                <a:tab pos="603250" algn="l"/>
                <a:tab pos="603885" algn="l"/>
              </a:tabLst>
            </a:pPr>
            <a:r>
              <a:rPr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Physiologically</a:t>
            </a:r>
            <a:r>
              <a:rPr sz="17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during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lactation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but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very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high</a:t>
            </a:r>
            <a:endParaRPr sz="1700">
              <a:latin typeface="Trebuchet MS"/>
              <a:cs typeface="Trebuchet MS"/>
            </a:endParaRPr>
          </a:p>
          <a:p>
            <a:pPr marL="603250" lvl="1" indent="-421640">
              <a:lnSpc>
                <a:spcPct val="100000"/>
              </a:lnSpc>
              <a:spcBef>
                <a:spcPts val="290"/>
              </a:spcBef>
              <a:buClr>
                <a:srgbClr val="90C126"/>
              </a:buClr>
              <a:buSzPct val="79411"/>
              <a:buAutoNum type="arabicPeriod"/>
              <a:tabLst>
                <a:tab pos="603250" algn="l"/>
                <a:tab pos="603885" algn="l"/>
              </a:tabLst>
            </a:pPr>
            <a:r>
              <a:rPr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Primary</a:t>
            </a:r>
            <a:r>
              <a:rPr sz="17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hypothyroidism</a:t>
            </a:r>
            <a:r>
              <a:rPr sz="1700" b="1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TRH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increases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1700">
              <a:latin typeface="Trebuchet MS"/>
              <a:cs typeface="Trebuchet MS"/>
            </a:endParaRPr>
          </a:p>
          <a:p>
            <a:pPr marL="603250" lvl="1" indent="-421640">
              <a:lnSpc>
                <a:spcPct val="100000"/>
              </a:lnSpc>
              <a:spcBef>
                <a:spcPts val="295"/>
              </a:spcBef>
              <a:buClr>
                <a:srgbClr val="90C126"/>
              </a:buClr>
              <a:buSzPct val="79411"/>
              <a:buAutoNum type="arabicPeriod"/>
              <a:tabLst>
                <a:tab pos="603250" algn="l"/>
                <a:tab pos="603885" algn="l"/>
              </a:tabLst>
            </a:pPr>
            <a:r>
              <a:rPr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Drugs</a:t>
            </a:r>
            <a:r>
              <a:rPr sz="17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>
              <a:rPr sz="17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dopamine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antagonists</a:t>
            </a:r>
            <a:endParaRPr sz="1700">
              <a:latin typeface="Trebuchet MS"/>
              <a:cs typeface="Trebuchet MS"/>
            </a:endParaRPr>
          </a:p>
          <a:p>
            <a:pPr marL="603250" lvl="1" indent="-421640">
              <a:lnSpc>
                <a:spcPct val="100000"/>
              </a:lnSpc>
              <a:spcBef>
                <a:spcPts val="290"/>
              </a:spcBef>
              <a:buClr>
                <a:srgbClr val="90C126"/>
              </a:buClr>
              <a:buSzPct val="79411"/>
              <a:buAutoNum type="arabicPeriod"/>
              <a:tabLst>
                <a:tab pos="603250" algn="l"/>
                <a:tab pos="603885" algn="l"/>
              </a:tabLst>
            </a:pPr>
            <a:r>
              <a:rPr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Pituitary</a:t>
            </a:r>
            <a:r>
              <a:rPr sz="17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adenoma</a:t>
            </a:r>
            <a:endParaRPr sz="1700">
              <a:latin typeface="Trebuchet MS"/>
              <a:cs typeface="Trebuchet MS"/>
            </a:endParaRPr>
          </a:p>
          <a:p>
            <a:pPr marL="312420" indent="-300355">
              <a:lnSpc>
                <a:spcPct val="100000"/>
              </a:lnSpc>
              <a:spcBef>
                <a:spcPts val="295"/>
              </a:spcBef>
              <a:buClr>
                <a:srgbClr val="90C126"/>
              </a:buClr>
              <a:buSzPct val="79411"/>
              <a:buFont typeface="Segoe UI Symbol"/>
              <a:buChar char="►"/>
              <a:tabLst>
                <a:tab pos="312420" algn="l"/>
                <a:tab pos="313055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Investigation: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Prolactin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MRI</a:t>
            </a:r>
            <a:endParaRPr sz="1700">
              <a:latin typeface="Trebuchet MS"/>
              <a:cs typeface="Trebuchet MS"/>
            </a:endParaRPr>
          </a:p>
          <a:p>
            <a:pPr marL="312420" marR="894080" indent="-300355">
              <a:lnSpc>
                <a:spcPct val="80000"/>
              </a:lnSpc>
              <a:spcBef>
                <a:spcPts val="700"/>
              </a:spcBef>
              <a:buClr>
                <a:srgbClr val="90C126"/>
              </a:buClr>
              <a:buSzPct val="79411"/>
              <a:buFont typeface="Segoe UI Symbol"/>
              <a:buChar char="►"/>
              <a:tabLst>
                <a:tab pos="312420" algn="l"/>
                <a:tab pos="313055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Normal circulating levels of prolactin may play an important role in </a:t>
            </a:r>
            <a:r>
              <a:rPr sz="1700" spc="-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maintaining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early pregnancy.</a:t>
            </a:r>
            <a:endParaRPr sz="1700">
              <a:latin typeface="Trebuchet MS"/>
              <a:cs typeface="Trebuchet MS"/>
            </a:endParaRPr>
          </a:p>
          <a:p>
            <a:pPr marL="312420" marR="5080" indent="-300355">
              <a:lnSpc>
                <a:spcPct val="80000"/>
              </a:lnSpc>
              <a:spcBef>
                <a:spcPts val="700"/>
              </a:spcBef>
              <a:buClr>
                <a:srgbClr val="90C126"/>
              </a:buClr>
              <a:buSzPct val="79411"/>
              <a:buFont typeface="Segoe UI Symbol"/>
              <a:buChar char="►"/>
              <a:tabLst>
                <a:tab pos="312420" algn="l"/>
                <a:tab pos="313055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Management :- </a:t>
            </a:r>
            <a:r>
              <a:rPr sz="17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Bromocriptene (dopamine agonist)</a:t>
            </a:r>
            <a:r>
              <a:rPr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to lower prolactin levels </a:t>
            </a:r>
            <a:r>
              <a:rPr sz="1700" spc="-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may lead to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higher successful rate of pregnancy (86%) compared to non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corrected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cases (52%)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024" y="468884"/>
            <a:ext cx="349630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Anatomical</a:t>
            </a:r>
            <a:r>
              <a:rPr b="0" i="0" spc="-95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632" y="1550732"/>
            <a:ext cx="3496310" cy="17475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2740" indent="-318135">
              <a:lnSpc>
                <a:spcPct val="100000"/>
              </a:lnSpc>
              <a:spcBef>
                <a:spcPts val="800"/>
              </a:spcBef>
              <a:buClr>
                <a:srgbClr val="90C126"/>
              </a:buClr>
              <a:buSzPct val="76923"/>
              <a:buAutoNum type="alphaUcPeriod"/>
              <a:tabLst>
                <a:tab pos="332740" algn="l"/>
                <a:tab pos="33337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Congenital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uterine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malformations</a:t>
            </a:r>
            <a:endParaRPr sz="1300">
              <a:latin typeface="Trebuchet MS"/>
              <a:cs typeface="Trebuchet MS"/>
            </a:endParaRPr>
          </a:p>
          <a:p>
            <a:pPr marL="332740" indent="-314960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AutoNum type="alphaUcPeriod"/>
              <a:tabLst>
                <a:tab pos="332740" algn="l"/>
                <a:tab pos="33337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Leiomyomas</a:t>
            </a:r>
            <a:endParaRPr sz="1300">
              <a:latin typeface="Trebuchet MS"/>
              <a:cs typeface="Trebuchet MS"/>
            </a:endParaRPr>
          </a:p>
          <a:p>
            <a:pPr marL="332740" indent="-318770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AutoNum type="alphaUcPeriod"/>
              <a:tabLst>
                <a:tab pos="332740" algn="l"/>
                <a:tab pos="33337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Cervical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insufficiency</a:t>
            </a:r>
            <a:endParaRPr sz="1300">
              <a:latin typeface="Trebuchet MS"/>
              <a:cs typeface="Trebuchet MS"/>
            </a:endParaRPr>
          </a:p>
          <a:p>
            <a:pPr marL="332740" indent="-3206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AutoNum type="alphaUcPeriod"/>
              <a:tabLst>
                <a:tab pos="332740" algn="l"/>
                <a:tab pos="33337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Intrauterine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adhesions</a:t>
            </a:r>
            <a:endParaRPr sz="1300">
              <a:latin typeface="Trebuchet MS"/>
              <a:cs typeface="Trebuchet MS"/>
            </a:endParaRPr>
          </a:p>
          <a:p>
            <a:pPr marL="332740" indent="-31051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AutoNum type="alphaUcPeriod"/>
              <a:tabLst>
                <a:tab pos="332740" algn="l"/>
                <a:tab pos="33337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Fixed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retroverted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retroflexed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uterus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(RVF)</a:t>
            </a:r>
            <a:endParaRPr sz="1300">
              <a:latin typeface="Trebuchet MS"/>
              <a:cs typeface="Trebuchet MS"/>
            </a:endParaRPr>
          </a:p>
          <a:p>
            <a:pPr marL="332740" indent="-30924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AutoNum type="alphaUcPeriod"/>
              <a:tabLst>
                <a:tab pos="332740" algn="l"/>
                <a:tab pos="33337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Endometrial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polyps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336549" y="2133599"/>
                </a:moveTo>
                <a:lnTo>
                  <a:pt x="0" y="2133599"/>
                </a:lnTo>
                <a:lnTo>
                  <a:pt x="0" y="0"/>
                </a:lnTo>
                <a:lnTo>
                  <a:pt x="336549" y="2133599"/>
                </a:lnTo>
                <a:close/>
              </a:path>
            </a:pathLst>
          </a:custGeom>
          <a:solidFill>
            <a:srgbClr val="90C126">
              <a:alpha val="847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8687" y="213295"/>
            <a:ext cx="32683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A.</a:t>
            </a:r>
            <a:r>
              <a:rPr b="0" i="0" spc="-55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Uterine</a:t>
            </a:r>
            <a:r>
              <a:rPr b="0" i="0" spc="-45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Anomalies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733870"/>
            <a:ext cx="6578599" cy="43814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856" y="326009"/>
            <a:ext cx="8064500" cy="344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7855" indent="-554990">
              <a:lnSpc>
                <a:spcPct val="100000"/>
              </a:lnSpc>
              <a:spcBef>
                <a:spcPts val="100"/>
              </a:spcBef>
              <a:buFont typeface="Segoe UI Symbol"/>
              <a:buChar char="❖"/>
              <a:tabLst>
                <a:tab pos="617855" algn="l"/>
                <a:tab pos="618490" algn="l"/>
              </a:tabLst>
            </a:pPr>
            <a:r>
              <a:rPr sz="2700" spc="-10" dirty="0">
                <a:solidFill>
                  <a:srgbClr val="90C126"/>
                </a:solidFill>
                <a:latin typeface="Trebuchet MS"/>
                <a:cs typeface="Trebuchet MS"/>
              </a:rPr>
              <a:t>Septate</a:t>
            </a:r>
            <a:r>
              <a:rPr sz="2700" spc="-55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90C126"/>
                </a:solidFill>
                <a:latin typeface="Trebuchet MS"/>
                <a:cs typeface="Trebuchet MS"/>
              </a:rPr>
              <a:t>uterus</a:t>
            </a:r>
            <a:endParaRPr sz="2700">
              <a:latin typeface="Trebuchet MS"/>
              <a:cs typeface="Trebuchet MS"/>
            </a:endParaRPr>
          </a:p>
          <a:p>
            <a:pPr marL="446405" lvl="1" indent="-290830">
              <a:lnSpc>
                <a:spcPct val="100000"/>
              </a:lnSpc>
              <a:spcBef>
                <a:spcPts val="315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446405" algn="l"/>
                <a:tab pos="44704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external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surface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two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endometrial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cavities</a:t>
            </a:r>
            <a:endParaRPr sz="1300">
              <a:latin typeface="Trebuchet MS"/>
              <a:cs typeface="Trebuchet MS"/>
            </a:endParaRPr>
          </a:p>
          <a:p>
            <a:pPr marL="496570" marR="2967990" lvl="1" indent="-340360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446405" algn="l"/>
                <a:tab pos="44704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Due to partial or complete defect in canalization or resorption </a:t>
            </a:r>
            <a:r>
              <a:rPr sz="1300" spc="-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midline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septum between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two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müllerian ducts.</a:t>
            </a:r>
            <a:endParaRPr sz="1300">
              <a:latin typeface="Trebuchet MS"/>
              <a:cs typeface="Trebuchet MS"/>
            </a:endParaRPr>
          </a:p>
          <a:p>
            <a:pPr marL="446405" marR="68580" lvl="1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446405" algn="l"/>
                <a:tab pos="44704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most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common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uterine anomaly, and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carries the</a:t>
            </a:r>
            <a:r>
              <a:rPr sz="1300" spc="10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90C126"/>
                </a:solidFill>
                <a:uFill>
                  <a:solidFill>
                    <a:srgbClr val="90C126"/>
                  </a:solidFill>
                </a:uFill>
                <a:latin typeface="Trebuchet MS"/>
                <a:cs typeface="Trebuchet MS"/>
              </a:rPr>
              <a:t>poorest outcomes</a:t>
            </a:r>
            <a:r>
              <a:rPr sz="1300" spc="5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of uterine anomalies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 women </a:t>
            </a:r>
            <a:r>
              <a:rPr sz="1300" spc="-3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RPL</a:t>
            </a:r>
            <a:endParaRPr sz="1300">
              <a:latin typeface="Trebuchet MS"/>
              <a:cs typeface="Trebuchet MS"/>
            </a:endParaRPr>
          </a:p>
          <a:p>
            <a:pPr marL="446405" lvl="1" indent="-290830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446405" algn="l"/>
                <a:tab pos="44704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Mainly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associated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90C126"/>
                </a:solidFill>
                <a:latin typeface="Trebuchet MS"/>
                <a:cs typeface="Trebuchet MS"/>
              </a:rPr>
              <a:t>2</a:t>
            </a:r>
            <a:r>
              <a:rPr sz="1275" baseline="32679" dirty="0">
                <a:solidFill>
                  <a:srgbClr val="90C126"/>
                </a:solidFill>
                <a:latin typeface="Trebuchet MS"/>
                <a:cs typeface="Trebuchet MS"/>
              </a:rPr>
              <a:t>nd</a:t>
            </a:r>
            <a:r>
              <a:rPr sz="1275" spc="179" baseline="32679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trimester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miscarriages</a:t>
            </a:r>
            <a:endParaRPr sz="1300">
              <a:latin typeface="Trebuchet MS"/>
              <a:cs typeface="Trebuchet MS"/>
            </a:endParaRPr>
          </a:p>
          <a:p>
            <a:pPr marL="496570" indent="-3206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495934" algn="l"/>
                <a:tab pos="49720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Proposed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mechanism: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Poor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blood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supply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septum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interferes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with implantation.</a:t>
            </a:r>
            <a:endParaRPr sz="1300">
              <a:latin typeface="Trebuchet MS"/>
              <a:cs typeface="Trebuchet MS"/>
            </a:endParaRPr>
          </a:p>
          <a:p>
            <a:pPr marL="496570" indent="-3206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495934" algn="l"/>
                <a:tab pos="49720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Imaging: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HSG,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U/S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hysteroscopy</a:t>
            </a:r>
            <a:endParaRPr sz="1300">
              <a:latin typeface="Trebuchet MS"/>
              <a:cs typeface="Trebuchet MS"/>
            </a:endParaRPr>
          </a:p>
          <a:p>
            <a:pPr marL="496570" indent="-3206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495934" algn="l"/>
                <a:tab pos="49720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Treatment: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Surgical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repair (</a:t>
            </a:r>
            <a:r>
              <a:rPr sz="1300" spc="-5" dirty="0">
                <a:solidFill>
                  <a:srgbClr val="FF0000"/>
                </a:solidFill>
                <a:latin typeface="Trebuchet MS"/>
                <a:cs typeface="Trebuchet MS"/>
              </a:rPr>
              <a:t>hyesteroscopic</a:t>
            </a:r>
            <a:r>
              <a:rPr sz="13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rebuchet MS"/>
                <a:cs typeface="Trebuchet MS"/>
              </a:rPr>
              <a:t>metroplasty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1300">
              <a:latin typeface="Trebuchet MS"/>
              <a:cs typeface="Trebuchet MS"/>
            </a:endParaRPr>
          </a:p>
          <a:p>
            <a:pPr marL="446405" indent="-290830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446405" algn="l"/>
                <a:tab pos="44704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Associated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3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90C126"/>
                </a:solidFill>
                <a:latin typeface="Trebuchet MS"/>
                <a:cs typeface="Trebuchet MS"/>
              </a:rPr>
              <a:t>cervical weakness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so: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elective</a:t>
            </a:r>
            <a:r>
              <a:rPr sz="130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cerclage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in</a:t>
            </a:r>
            <a:r>
              <a:rPr sz="13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week</a:t>
            </a:r>
            <a:r>
              <a:rPr sz="13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12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6487" y="373062"/>
            <a:ext cx="2103437" cy="1327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8475"/>
            <a:ext cx="8524875" cy="4645025"/>
            <a:chOff x="0" y="498475"/>
            <a:chExt cx="8524875" cy="4645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650" y="498475"/>
              <a:ext cx="4241799" cy="31591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2450" y="498475"/>
              <a:ext cx="4162424" cy="3109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681" y="345059"/>
            <a:ext cx="33032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indent="-554990">
              <a:lnSpc>
                <a:spcPct val="100000"/>
              </a:lnSpc>
              <a:spcBef>
                <a:spcPts val="100"/>
              </a:spcBef>
              <a:buFont typeface="Segoe UI Symbol"/>
              <a:buChar char="❖"/>
              <a:tabLst>
                <a:tab pos="567055" algn="l"/>
                <a:tab pos="567690" algn="l"/>
              </a:tabLst>
            </a:pPr>
            <a:r>
              <a:rPr sz="2700" spc="-5" dirty="0">
                <a:solidFill>
                  <a:srgbClr val="90C126"/>
                </a:solidFill>
                <a:latin typeface="Trebuchet MS"/>
                <a:cs typeface="Trebuchet MS"/>
              </a:rPr>
              <a:t>Bicornuate</a:t>
            </a:r>
            <a:r>
              <a:rPr sz="2700" spc="-95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90C126"/>
                </a:solidFill>
                <a:latin typeface="Trebuchet MS"/>
                <a:cs typeface="Trebuchet MS"/>
              </a:rPr>
              <a:t>uterus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957" y="1260221"/>
            <a:ext cx="7968615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marR="2941955" indent="-302260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Commonly referred to as </a:t>
            </a:r>
            <a:r>
              <a:rPr sz="1300" spc="-5" dirty="0">
                <a:solidFill>
                  <a:srgbClr val="90C126"/>
                </a:solidFill>
                <a:latin typeface="Trebuchet MS"/>
                <a:cs typeface="Trebuchet MS"/>
              </a:rPr>
              <a:t>heart shaped uterus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; where two horns </a:t>
            </a:r>
            <a:r>
              <a:rPr sz="1300" spc="-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form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at the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upper part of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 uterus because</a:t>
            </a:r>
            <a:endParaRPr sz="1300">
              <a:latin typeface="Trebuchet MS"/>
              <a:cs typeface="Trebuchet MS"/>
            </a:endParaRPr>
          </a:p>
          <a:p>
            <a:pPr marL="352425">
              <a:lnSpc>
                <a:spcPct val="100000"/>
              </a:lnSpc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partial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fusion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müllerian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ducts.</a:t>
            </a:r>
            <a:endParaRPr sz="130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Associated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3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RPL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preterm</a:t>
            </a:r>
            <a:r>
              <a:rPr sz="1300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labor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malpresentation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30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Investigations:</a:t>
            </a:r>
            <a:endParaRPr sz="1300">
              <a:latin typeface="Trebuchet MS"/>
              <a:cs typeface="Trebuchet MS"/>
            </a:endParaRPr>
          </a:p>
          <a:p>
            <a:pPr marL="302260" indent="-270510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HSG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U/S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best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screening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tools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uterine anomalies.</a:t>
            </a:r>
            <a:endParaRPr sz="1300">
              <a:latin typeface="Trebuchet MS"/>
              <a:cs typeface="Trebuchet MS"/>
            </a:endParaRPr>
          </a:p>
          <a:p>
            <a:pPr marL="302260" indent="-270510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MRI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is the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best noninvasive method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to diagnose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uterine anomalies.</a:t>
            </a:r>
            <a:r>
              <a:rPr sz="13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rebuchet MS"/>
                <a:cs typeface="Trebuchet MS"/>
              </a:rPr>
              <a:t>Laparoscopy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is the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gold standard.</a:t>
            </a:r>
            <a:endParaRPr sz="1300">
              <a:latin typeface="Trebuchet MS"/>
              <a:cs typeface="Trebuchet MS"/>
            </a:endParaRPr>
          </a:p>
          <a:p>
            <a:pPr marL="302260" indent="-270510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20-30%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patients with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uterine anomalies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have associated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renal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anomalies. Do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 renal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U/S.</a:t>
            </a:r>
            <a:endParaRPr sz="1300">
              <a:latin typeface="Trebuchet MS"/>
              <a:cs typeface="Trebuchet MS"/>
            </a:endParaRPr>
          </a:p>
          <a:p>
            <a:pPr marL="302260" marR="508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Treatment</a:t>
            </a:r>
            <a:r>
              <a:rPr sz="1300" spc="-5" dirty="0">
                <a:solidFill>
                  <a:srgbClr val="FF0000"/>
                </a:solidFill>
                <a:latin typeface="Trebuchet MS"/>
                <a:cs typeface="Trebuchet MS"/>
              </a:rPr>
              <a:t>:</a:t>
            </a:r>
            <a:r>
              <a:rPr sz="13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rebuchet MS"/>
                <a:cs typeface="Trebuchet MS"/>
              </a:rPr>
              <a:t>Uterine</a:t>
            </a:r>
            <a:r>
              <a:rPr sz="13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rebuchet MS"/>
                <a:cs typeface="Trebuchet MS"/>
              </a:rPr>
              <a:t>reunification by</a:t>
            </a:r>
            <a:r>
              <a:rPr sz="13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rebuchet MS"/>
                <a:cs typeface="Trebuchet MS"/>
              </a:rPr>
              <a:t>laparotomy</a:t>
            </a:r>
            <a:r>
              <a:rPr sz="1300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(not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recommended anymore,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because it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ends with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lots </a:t>
            </a:r>
            <a:r>
              <a:rPr sz="1300" spc="-3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complications like</a:t>
            </a:r>
            <a:r>
              <a:rPr sz="13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rebuchet MS"/>
                <a:cs typeface="Trebuchet MS"/>
              </a:rPr>
              <a:t>adhesions,</a:t>
            </a:r>
            <a:r>
              <a:rPr sz="13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rebuchet MS"/>
                <a:cs typeface="Trebuchet MS"/>
              </a:rPr>
              <a:t>ectopic pregnancy and</a:t>
            </a:r>
            <a:r>
              <a:rPr sz="13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rebuchet MS"/>
                <a:cs typeface="Trebuchet MS"/>
              </a:rPr>
              <a:t>early pregnancy ruptured</a:t>
            </a:r>
            <a:r>
              <a:rPr sz="13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0000"/>
                </a:solidFill>
                <a:latin typeface="Trebuchet MS"/>
                <a:cs typeface="Trebuchet MS"/>
              </a:rPr>
              <a:t>uterus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475" y="400050"/>
            <a:ext cx="3238499" cy="18097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024" y="464311"/>
            <a:ext cx="2466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5" dirty="0">
                <a:latin typeface="Trebuchet MS"/>
                <a:cs typeface="Trebuchet MS"/>
              </a:rPr>
              <a:t>Outline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352550"/>
            <a:ext cx="4189095" cy="208788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40360" indent="-328295">
              <a:lnSpc>
                <a:spcPct val="100000"/>
              </a:lnSpc>
              <a:spcBef>
                <a:spcPts val="8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4099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Introduction</a:t>
            </a:r>
            <a:endParaRPr sz="2800" dirty="0">
              <a:latin typeface="Trebuchet MS"/>
              <a:cs typeface="Trebuchet MS"/>
            </a:endParaRPr>
          </a:p>
          <a:p>
            <a:pPr marL="340360" indent="-3282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4099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Epidemiology</a:t>
            </a:r>
            <a:endParaRPr sz="2800" dirty="0">
              <a:latin typeface="Trebuchet MS"/>
              <a:cs typeface="Trebuchet MS"/>
            </a:endParaRPr>
          </a:p>
          <a:p>
            <a:pPr marL="340360" indent="-3282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4099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Etiology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risk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factors</a:t>
            </a:r>
            <a:endParaRPr sz="2800" dirty="0">
              <a:latin typeface="Trebuchet MS"/>
              <a:cs typeface="Trebuchet MS"/>
            </a:endParaRPr>
          </a:p>
          <a:p>
            <a:pPr marL="340360" indent="-3282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4099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Clinical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approach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47650"/>
            <a:ext cx="6483349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687" y="475234"/>
            <a:ext cx="23304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B.</a:t>
            </a:r>
            <a:r>
              <a:rPr b="0" i="0" spc="-95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Leiomyomas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504950"/>
            <a:ext cx="7694295" cy="245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marR="506730" indent="-290195">
              <a:lnSpc>
                <a:spcPct val="100000"/>
              </a:lnSpc>
              <a:spcBef>
                <a:spcPts val="100"/>
              </a:spcBef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90C126"/>
                </a:solidFill>
                <a:latin typeface="Trebuchet MS"/>
                <a:cs typeface="Trebuchet MS"/>
              </a:rPr>
              <a:t>Submucosal</a:t>
            </a:r>
            <a:r>
              <a:rPr sz="1300" spc="-10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90C126"/>
                </a:solidFill>
                <a:latin typeface="Trebuchet MS"/>
                <a:cs typeface="Trebuchet MS"/>
              </a:rPr>
              <a:t>fibroids</a:t>
            </a:r>
            <a:r>
              <a:rPr sz="1300" spc="25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interfere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with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implantation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due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position,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defective</a:t>
            </a:r>
            <a:r>
              <a:rPr sz="13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endometrial </a:t>
            </a:r>
            <a:r>
              <a:rPr sz="1300" spc="-3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receptivity</a:t>
            </a:r>
            <a:r>
              <a:rPr sz="13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overlying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 fibroid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or degeneration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with increased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cytokine production.</a:t>
            </a:r>
            <a:endParaRPr sz="1300" dirty="0">
              <a:latin typeface="Trebuchet MS"/>
              <a:cs typeface="Trebuchet MS"/>
            </a:endParaRPr>
          </a:p>
          <a:p>
            <a:pPr marL="302260" marR="175895">
              <a:lnSpc>
                <a:spcPct val="100000"/>
              </a:lnSpc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Their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rapid growth</a:t>
            </a:r>
            <a:r>
              <a:rPr sz="13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caused by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 hormones of pregnancy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and the</a:t>
            </a:r>
            <a:r>
              <a:rPr sz="13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lack of</a:t>
            </a:r>
            <a:r>
              <a:rPr sz="13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space</a:t>
            </a:r>
            <a:r>
              <a:rPr sz="13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of the developing </a:t>
            </a:r>
            <a:r>
              <a:rPr sz="1300" spc="-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fetus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are also causes for recurrent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miscarriage.</a:t>
            </a:r>
            <a:endParaRPr sz="1300" dirty="0">
              <a:latin typeface="Trebuchet MS"/>
              <a:cs typeface="Trebuchet MS"/>
            </a:endParaRPr>
          </a:p>
          <a:p>
            <a:pPr marL="352425" indent="-3206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352425" algn="l"/>
                <a:tab pos="35306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Investigations: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Transvaginal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US,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hysteroscopy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HSG</a:t>
            </a:r>
            <a:endParaRPr sz="1300" dirty="0">
              <a:latin typeface="Trebuchet MS"/>
              <a:cs typeface="Trebuchet MS"/>
            </a:endParaRPr>
          </a:p>
          <a:p>
            <a:pPr marL="352425" indent="-3206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352425" algn="l"/>
                <a:tab pos="35306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Treatment:</a:t>
            </a:r>
            <a:endParaRPr sz="1300" dirty="0">
              <a:latin typeface="Trebuchet MS"/>
              <a:cs typeface="Trebuchet MS"/>
            </a:endParaRPr>
          </a:p>
          <a:p>
            <a:pPr marL="302260" indent="-23812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▪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Hysteroscopic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abdominal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myomectomy</a:t>
            </a:r>
            <a:endParaRPr sz="1300" dirty="0">
              <a:latin typeface="Trebuchet MS"/>
              <a:cs typeface="Trebuchet MS"/>
            </a:endParaRPr>
          </a:p>
          <a:p>
            <a:pPr marL="302260" marR="570230" indent="-23812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▪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 women planning for pregnancy, myomectomy to decrease pregnancy complications is not </a:t>
            </a:r>
            <a:r>
              <a:rPr sz="1300" spc="-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recommended.</a:t>
            </a:r>
            <a:endParaRPr sz="1300" dirty="0">
              <a:latin typeface="Trebuchet MS"/>
              <a:cs typeface="Trebuchet MS"/>
            </a:endParaRPr>
          </a:p>
          <a:p>
            <a:pPr marL="302260" indent="-23812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▪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women with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history of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RPL or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infertility,</a:t>
            </a:r>
            <a:r>
              <a:rPr sz="13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rebuchet MS"/>
                <a:cs typeface="Trebuchet MS"/>
              </a:rPr>
              <a:t>myomectomy</a:t>
            </a:r>
            <a:r>
              <a:rPr sz="13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is recommended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3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rebuchet MS"/>
                <a:cs typeface="Trebuchet MS"/>
              </a:rPr>
              <a:t>submucosal</a:t>
            </a:r>
            <a:r>
              <a:rPr sz="13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fibroids..</a:t>
            </a:r>
            <a:endParaRPr sz="1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3312" y="2801936"/>
            <a:ext cx="2960687" cy="23415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299020"/>
            <a:ext cx="43815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D.</a:t>
            </a:r>
            <a:r>
              <a:rPr b="0" i="0" spc="-50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Intrauterine</a:t>
            </a:r>
            <a:r>
              <a:rPr b="0" i="0" spc="-45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adhesions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600" y="1047750"/>
            <a:ext cx="7714615" cy="28270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8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aka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90C126"/>
                </a:solidFill>
                <a:latin typeface="Trebuchet MS"/>
                <a:cs typeface="Trebuchet MS"/>
              </a:rPr>
              <a:t>Asherman’s</a:t>
            </a:r>
            <a:r>
              <a:rPr sz="1300" spc="-35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90C126"/>
                </a:solidFill>
                <a:latin typeface="Trebuchet MS"/>
                <a:cs typeface="Trebuchet MS"/>
              </a:rPr>
              <a:t>syndrome</a:t>
            </a:r>
            <a:endParaRPr sz="1300" dirty="0">
              <a:latin typeface="Trebuchet MS"/>
              <a:cs typeface="Trebuchet MS"/>
            </a:endParaRPr>
          </a:p>
          <a:p>
            <a:pPr marL="302260" marR="508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Mainly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due to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excessive</a:t>
            </a:r>
            <a:r>
              <a:rPr sz="13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curettage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, which traumatizes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 basalis layer,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which heals by</a:t>
            </a:r>
            <a:r>
              <a:rPr sz="13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granulation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tissue</a:t>
            </a:r>
            <a:r>
              <a:rPr sz="13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formation.</a:t>
            </a:r>
            <a:r>
              <a:rPr sz="13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Opposing granulation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tissues bridge forming</a:t>
            </a:r>
            <a:r>
              <a:rPr sz="13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adhesions or</a:t>
            </a:r>
            <a:r>
              <a:rPr sz="13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dense connective tissue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1300" spc="-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essentially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obliterating the uterine cavity</a:t>
            </a:r>
            <a:endParaRPr sz="1300" dirty="0">
              <a:latin typeface="Trebuchet MS"/>
              <a:cs typeface="Trebuchet MS"/>
            </a:endParaRPr>
          </a:p>
          <a:p>
            <a:pPr marL="302260" marR="50292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Associated symptoms: menstrual irregularity, secondary dysmenorrhea, infertility, secondary </a:t>
            </a:r>
            <a:r>
              <a:rPr sz="1300" spc="-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amenorrhea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or oligomenorrhea, recurrent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miscarriage.</a:t>
            </a:r>
            <a:endParaRPr sz="1300" dirty="0">
              <a:latin typeface="Trebuchet MS"/>
              <a:cs typeface="Trebuchet MS"/>
            </a:endParaRPr>
          </a:p>
          <a:p>
            <a:pPr marL="352425" indent="-3206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352425" algn="l"/>
                <a:tab pos="35306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Investigations: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HSG,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hysteroscopy</a:t>
            </a:r>
            <a:endParaRPr sz="1300" dirty="0">
              <a:latin typeface="Trebuchet MS"/>
              <a:cs typeface="Trebuchet MS"/>
            </a:endParaRPr>
          </a:p>
          <a:p>
            <a:pPr marL="352425" indent="-3206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352425" algn="l"/>
                <a:tab pos="35306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Treatment: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Hysteroscopic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lysis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adhesions</a:t>
            </a:r>
            <a:endParaRPr sz="1300" dirty="0">
              <a:latin typeface="Trebuchet MS"/>
              <a:cs typeface="Trebuchet MS"/>
            </a:endParaRPr>
          </a:p>
          <a:p>
            <a:pPr marL="352425" indent="-3206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352425" algn="l"/>
                <a:tab pos="35306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How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prevent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recurrence?</a:t>
            </a:r>
            <a:endParaRPr sz="1300" dirty="0">
              <a:latin typeface="Trebuchet MS"/>
              <a:cs typeface="Trebuchet MS"/>
            </a:endParaRPr>
          </a:p>
          <a:p>
            <a:pPr marL="490220" lvl="1" indent="-19685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9085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Post-op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estrogen</a:t>
            </a:r>
            <a:endParaRPr sz="1300" dirty="0">
              <a:latin typeface="Trebuchet MS"/>
              <a:cs typeface="Trebuchet MS"/>
            </a:endParaRPr>
          </a:p>
          <a:p>
            <a:pPr marL="548640" lvl="1" indent="-196850">
              <a:lnSpc>
                <a:spcPct val="100000"/>
              </a:lnSpc>
              <a:buAutoNum type="arabicPeriod"/>
              <a:tabLst>
                <a:tab pos="54927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Post-op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intrauterine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Foley’s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(for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days)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IUD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(for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months).</a:t>
            </a:r>
            <a:endParaRPr sz="1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1896" y="464311"/>
            <a:ext cx="24697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5" dirty="0">
                <a:latin typeface="Trebuchet MS"/>
                <a:cs typeface="Trebuchet MS"/>
              </a:rPr>
              <a:t>Infections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494" y="1377696"/>
            <a:ext cx="7707630" cy="19659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8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Any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severe</a:t>
            </a:r>
            <a:r>
              <a:rPr sz="13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infection</a:t>
            </a:r>
            <a:r>
              <a:rPr sz="13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leads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to bacteremia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or viremia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cause sporadic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miscarriage.</a:t>
            </a:r>
            <a:endParaRPr sz="1300">
              <a:latin typeface="Trebuchet MS"/>
              <a:cs typeface="Trebuchet MS"/>
            </a:endParaRPr>
          </a:p>
          <a:p>
            <a:pPr marL="302260" marR="56261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Bacterial</a:t>
            </a:r>
            <a:r>
              <a:rPr sz="13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vaginosis in</a:t>
            </a:r>
            <a:r>
              <a:rPr sz="13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the first</a:t>
            </a:r>
            <a:r>
              <a:rPr sz="13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trimester</a:t>
            </a:r>
            <a:r>
              <a:rPr sz="1300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 risk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factor for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second trimester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 and </a:t>
            </a:r>
            <a:r>
              <a:rPr sz="1300" spc="-3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preterm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delivery.</a:t>
            </a:r>
            <a:endParaRPr sz="1300">
              <a:latin typeface="Trebuchet MS"/>
              <a:cs typeface="Trebuchet MS"/>
            </a:endParaRPr>
          </a:p>
          <a:p>
            <a:pPr marL="302260">
              <a:lnSpc>
                <a:spcPct val="100000"/>
              </a:lnSpc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significantly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reduced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early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treatment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oral clindamycin.</a:t>
            </a:r>
            <a:endParaRPr sz="1300">
              <a:latin typeface="Trebuchet MS"/>
              <a:cs typeface="Trebuchet MS"/>
            </a:endParaRPr>
          </a:p>
          <a:p>
            <a:pPr marL="302260" indent="-270510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Screening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16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weeks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GA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vaginal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discharge</a:t>
            </a:r>
            <a:endParaRPr sz="1300">
              <a:latin typeface="Trebuchet MS"/>
              <a:cs typeface="Trebuchet MS"/>
            </a:endParaRPr>
          </a:p>
          <a:p>
            <a:pPr marL="302260" marR="5080" indent="-270510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□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Some infections, such as Listeria monocytogenes, Toxoplasma gondii, cytomegalovirus, and primary </a:t>
            </a:r>
            <a:r>
              <a:rPr sz="1300" spc="-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genital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herpes,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known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cause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sporadic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loss,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but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infectious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agent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13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been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proven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to cause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RPL.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025" y="462279"/>
            <a:ext cx="4752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i="0" spc="-5" dirty="0">
                <a:latin typeface="Trebuchet MS"/>
                <a:cs typeface="Trebuchet MS"/>
              </a:rPr>
              <a:t>2.</a:t>
            </a:r>
            <a:r>
              <a:rPr sz="4000" b="0" i="0" spc="-90" dirty="0">
                <a:latin typeface="Trebuchet MS"/>
                <a:cs typeface="Trebuchet MS"/>
              </a:rPr>
              <a:t> </a:t>
            </a:r>
            <a:r>
              <a:rPr sz="4000" b="0" i="0" spc="-5" dirty="0">
                <a:latin typeface="Trebuchet MS"/>
                <a:cs typeface="Trebuchet MS"/>
              </a:rPr>
              <a:t>Thrombophilias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467" y="1547286"/>
            <a:ext cx="6920865" cy="19653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37820" indent="-325755">
              <a:lnSpc>
                <a:spcPct val="100000"/>
              </a:lnSpc>
              <a:spcBef>
                <a:spcPts val="770"/>
              </a:spcBef>
              <a:buClr>
                <a:srgbClr val="90C126"/>
              </a:buClr>
              <a:buSzPct val="79629"/>
              <a:buFont typeface="Segoe UI Symbol"/>
              <a:buChar char="►"/>
              <a:tabLst>
                <a:tab pos="338455" algn="l"/>
              </a:tabLst>
            </a:pPr>
            <a:r>
              <a:rPr sz="2700" spc="-5" dirty="0">
                <a:solidFill>
                  <a:srgbClr val="404040"/>
                </a:solidFill>
                <a:latin typeface="Trebuchet MS"/>
                <a:cs typeface="Trebuchet MS"/>
              </a:rPr>
              <a:t>Two</a:t>
            </a:r>
            <a:r>
              <a:rPr sz="2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404040"/>
                </a:solidFill>
                <a:latin typeface="Trebuchet MS"/>
                <a:cs typeface="Trebuchet MS"/>
              </a:rPr>
              <a:t>types:</a:t>
            </a:r>
            <a:endParaRPr sz="2700">
              <a:latin typeface="Trebuchet MS"/>
              <a:cs typeface="Trebuchet MS"/>
            </a:endParaRPr>
          </a:p>
          <a:p>
            <a:pPr marL="337820" marR="5080" lvl="1" indent="-257175">
              <a:lnSpc>
                <a:spcPct val="100000"/>
              </a:lnSpc>
              <a:spcBef>
                <a:spcPts val="695"/>
              </a:spcBef>
              <a:buSzPct val="96296"/>
              <a:buAutoNum type="alphaUcPeriod"/>
              <a:tabLst>
                <a:tab pos="409575" algn="l"/>
              </a:tabLst>
            </a:pPr>
            <a:r>
              <a:rPr sz="2700" spc="-5" dirty="0">
                <a:solidFill>
                  <a:srgbClr val="404040"/>
                </a:solidFill>
                <a:latin typeface="Trebuchet MS"/>
                <a:cs typeface="Trebuchet MS"/>
              </a:rPr>
              <a:t>Acquired</a:t>
            </a:r>
            <a:r>
              <a:rPr sz="27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404040"/>
                </a:solidFill>
                <a:latin typeface="Trebuchet MS"/>
                <a:cs typeface="Trebuchet MS"/>
              </a:rPr>
              <a:t>thrombophilia</a:t>
            </a:r>
            <a:r>
              <a:rPr sz="2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Antiphospholipid </a:t>
            </a:r>
            <a:r>
              <a:rPr sz="2800" spc="-8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Syndrome</a:t>
            </a:r>
            <a:r>
              <a:rPr sz="2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2700">
              <a:latin typeface="Trebuchet MS"/>
              <a:cs typeface="Trebuchet MS"/>
            </a:endParaRPr>
          </a:p>
          <a:p>
            <a:pPr marL="400685" lvl="1" indent="-320675">
              <a:lnSpc>
                <a:spcPct val="100000"/>
              </a:lnSpc>
              <a:spcBef>
                <a:spcPts val="705"/>
              </a:spcBef>
              <a:buSzPct val="96296"/>
              <a:buAutoNum type="alphaUcPeriod"/>
              <a:tabLst>
                <a:tab pos="401320" algn="l"/>
              </a:tabLst>
            </a:pPr>
            <a:r>
              <a:rPr sz="2700" spc="-5" dirty="0">
                <a:solidFill>
                  <a:srgbClr val="404040"/>
                </a:solidFill>
                <a:latin typeface="Trebuchet MS"/>
                <a:cs typeface="Trebuchet MS"/>
              </a:rPr>
              <a:t>Inherited</a:t>
            </a:r>
            <a:r>
              <a:rPr sz="27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404040"/>
                </a:solidFill>
                <a:latin typeface="Trebuchet MS"/>
                <a:cs typeface="Trebuchet MS"/>
              </a:rPr>
              <a:t>thrombophilia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687" y="475234"/>
            <a:ext cx="54216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A.Antiphospholipid</a:t>
            </a:r>
            <a:r>
              <a:rPr b="0" i="0" spc="-50" dirty="0">
                <a:latin typeface="Trebuchet MS"/>
                <a:cs typeface="Trebuchet MS"/>
              </a:rPr>
              <a:t> </a:t>
            </a:r>
            <a:r>
              <a:rPr b="0" i="0" spc="-10" dirty="0">
                <a:latin typeface="Trebuchet MS"/>
                <a:cs typeface="Trebuchet MS"/>
              </a:rPr>
              <a:t>Syndrome</a:t>
            </a:r>
            <a:r>
              <a:rPr b="0" i="0" spc="-50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(APS)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414" y="1549208"/>
            <a:ext cx="6289040" cy="26416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09880" indent="-297815">
              <a:lnSpc>
                <a:spcPct val="100000"/>
              </a:lnSpc>
              <a:spcBef>
                <a:spcPts val="800"/>
              </a:spcBef>
              <a:buClr>
                <a:srgbClr val="90C126"/>
              </a:buClr>
              <a:buSzPct val="78125"/>
              <a:buFont typeface="Segoe UI Symbol"/>
              <a:buChar char="►"/>
              <a:tabLst>
                <a:tab pos="309880" algn="l"/>
                <a:tab pos="310515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5-15%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women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RPL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APS.</a:t>
            </a:r>
            <a:endParaRPr sz="1600">
              <a:latin typeface="Trebuchet MS"/>
              <a:cs typeface="Trebuchet MS"/>
            </a:endParaRPr>
          </a:p>
          <a:p>
            <a:pPr marL="309880" indent="-29781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125"/>
              <a:buFont typeface="Segoe UI Symbol"/>
              <a:buChar char="►"/>
              <a:tabLst>
                <a:tab pos="309880" algn="l"/>
                <a:tab pos="310515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morbidity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APS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600" spc="45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defined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endParaRPr sz="1600">
              <a:latin typeface="Trebuchet MS"/>
              <a:cs typeface="Trebuchet MS"/>
            </a:endParaRPr>
          </a:p>
          <a:p>
            <a:pPr marL="309880" marR="5080" lvl="1">
              <a:lnSpc>
                <a:spcPct val="100000"/>
              </a:lnSpc>
              <a:buAutoNum type="arabicPeriod"/>
              <a:tabLst>
                <a:tab pos="553085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Otherwise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unexplained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fetal</a:t>
            </a:r>
            <a:r>
              <a:rPr sz="16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death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6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≥10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weeks</a:t>
            </a:r>
            <a:r>
              <a:rPr sz="1600" b="1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gestation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morphologically normal fetus,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endParaRPr sz="1600">
              <a:latin typeface="Trebuchet MS"/>
              <a:cs typeface="Trebuchet MS"/>
            </a:endParaRPr>
          </a:p>
          <a:p>
            <a:pPr marL="309880" marR="60960" lvl="1">
              <a:lnSpc>
                <a:spcPct val="100000"/>
              </a:lnSpc>
              <a:buFont typeface="Trebuchet MS"/>
              <a:buAutoNum type="arabicPeriod"/>
              <a:tabLst>
                <a:tab pos="553085" algn="l"/>
              </a:tabLst>
            </a:pP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sz="16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more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premature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births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before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34</a:t>
            </a:r>
            <a:r>
              <a:rPr sz="16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weeks</a:t>
            </a:r>
            <a:r>
              <a:rPr sz="1600" b="1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gestation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because of eclampsia, preeclampsia, or placental insufficiency,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endParaRPr sz="1600">
              <a:latin typeface="Trebuchet MS"/>
              <a:cs typeface="Trebuchet MS"/>
            </a:endParaRPr>
          </a:p>
          <a:p>
            <a:pPr marL="309880" marR="220345" lvl="1">
              <a:lnSpc>
                <a:spcPct val="100000"/>
              </a:lnSpc>
              <a:buFont typeface="Trebuchet MS"/>
              <a:buAutoNum type="arabicPeriod"/>
              <a:tabLst>
                <a:tab pos="553085" algn="l"/>
              </a:tabLst>
            </a:pP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Three or more embryonic (&lt;10 week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gestation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)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pregnancy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losses unexplained by maternal or paternal chromosomal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abnormalities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maternal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anatomic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hormonal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causes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12" y="231140"/>
            <a:ext cx="8121015" cy="20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20040" algn="l"/>
                <a:tab pos="320675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According to the revised Sapporo criteria, definite APS is considered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at least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one of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 following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clinical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criteria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at least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one of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following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laboratory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criteria are satisfied: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0C126"/>
              </a:buClr>
              <a:buFont typeface="Segoe UI Symbol"/>
              <a:buChar char="►"/>
            </a:pPr>
            <a:endParaRPr sz="3250">
              <a:latin typeface="Trebuchet MS"/>
              <a:cs typeface="Trebuchet MS"/>
            </a:endParaRPr>
          </a:p>
          <a:p>
            <a:pPr marL="320040" marR="115570" indent="-307975">
              <a:lnSpc>
                <a:spcPct val="100000"/>
              </a:lnSpc>
              <a:buClr>
                <a:srgbClr val="90C126"/>
              </a:buClr>
              <a:buSzPct val="80000"/>
              <a:buFont typeface="Segoe UI Symbol"/>
              <a:buChar char="►"/>
              <a:tabLst>
                <a:tab pos="320040" algn="l"/>
                <a:tab pos="320675" algn="l"/>
              </a:tabLst>
            </a:pP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Clinical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—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presence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either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vascular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thrombosis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pregnancy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morbidity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14" y="1882583"/>
            <a:ext cx="14732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120" dirty="0">
                <a:solidFill>
                  <a:srgbClr val="90C126"/>
                </a:solidFill>
                <a:latin typeface="Segoe UI Symbol"/>
                <a:cs typeface="Segoe UI Symbol"/>
              </a:rPr>
              <a:t>►</a:t>
            </a:r>
            <a:endParaRPr sz="125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414" y="2459163"/>
            <a:ext cx="14732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120" dirty="0">
                <a:solidFill>
                  <a:srgbClr val="90C126"/>
                </a:solidFill>
                <a:latin typeface="Segoe UI Symbol"/>
                <a:cs typeface="Segoe UI Symbol"/>
              </a:rPr>
              <a:t>►</a:t>
            </a:r>
            <a:endParaRPr sz="125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414" y="3279583"/>
            <a:ext cx="14732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120" dirty="0">
                <a:solidFill>
                  <a:srgbClr val="90C126"/>
                </a:solidFill>
                <a:latin typeface="Segoe UI Symbol"/>
                <a:cs typeface="Segoe UI Symbol"/>
              </a:rPr>
              <a:t>►</a:t>
            </a:r>
            <a:endParaRPr sz="125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414" y="777683"/>
            <a:ext cx="6280150" cy="297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marR="5080" indent="-297815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78125"/>
              <a:buFont typeface="Segoe UI Symbol"/>
              <a:buChar char="►"/>
              <a:tabLst>
                <a:tab pos="309880" algn="l"/>
                <a:tab pos="310515" algn="l"/>
              </a:tabLst>
            </a:pPr>
            <a:r>
              <a:rPr sz="16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Laboratory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—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The presence of aPL, on two or more occasions at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least 12 weeks apart and no more than five years prior to clinical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manifestations,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demonstrated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more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following</a:t>
            </a:r>
            <a:endParaRPr sz="1600">
              <a:latin typeface="Trebuchet MS"/>
              <a:cs typeface="Trebuchet MS"/>
            </a:endParaRPr>
          </a:p>
          <a:p>
            <a:pPr marL="309880">
              <a:lnSpc>
                <a:spcPct val="100000"/>
              </a:lnSpc>
            </a:pP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1600">
              <a:latin typeface="Trebuchet MS"/>
              <a:cs typeface="Trebuchet MS"/>
            </a:endParaRPr>
          </a:p>
          <a:p>
            <a:pPr marL="309880" marR="40640" lvl="1" indent="305435">
              <a:lnSpc>
                <a:spcPct val="100000"/>
              </a:lnSpc>
              <a:spcBef>
                <a:spcPts val="700"/>
              </a:spcBef>
              <a:buSzPct val="93750"/>
              <a:buAutoNum type="arabicPeriod"/>
              <a:tabLst>
                <a:tab pos="798195" algn="l"/>
              </a:tabLst>
            </a:pP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IgG and/or IgM </a:t>
            </a:r>
            <a:r>
              <a:rPr sz="1600" dirty="0">
                <a:solidFill>
                  <a:srgbClr val="FF0000"/>
                </a:solidFill>
                <a:latin typeface="Trebuchet MS"/>
                <a:cs typeface="Trebuchet MS"/>
              </a:rPr>
              <a:t>aCL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(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Anticardiolipin Ab) in moderate or high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titer</a:t>
            </a:r>
            <a:endParaRPr sz="1600">
              <a:latin typeface="Trebuchet MS"/>
              <a:cs typeface="Trebuchet MS"/>
            </a:endParaRPr>
          </a:p>
          <a:p>
            <a:pPr marL="309880" marR="281305" lvl="1" indent="305435">
              <a:lnSpc>
                <a:spcPct val="100000"/>
              </a:lnSpc>
              <a:spcBef>
                <a:spcPts val="700"/>
              </a:spcBef>
              <a:buSzPct val="93750"/>
              <a:buAutoNum type="arabicPeriod"/>
              <a:tabLst>
                <a:tab pos="798195" algn="l"/>
              </a:tabLst>
            </a:pP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Antibodies to ß2-glycoprotein </a:t>
            </a:r>
            <a:r>
              <a:rPr sz="1600" dirty="0">
                <a:solidFill>
                  <a:srgbClr val="FF0000"/>
                </a:solidFill>
                <a:latin typeface="Trebuchet MS"/>
                <a:cs typeface="Trebuchet MS"/>
              </a:rPr>
              <a:t>I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(anti-β2GPI) of IgG or IgM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isotype at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titer &gt;99th percentile for the testing laboratory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when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tested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according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to recommended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procedures</a:t>
            </a:r>
            <a:endParaRPr sz="1600">
              <a:latin typeface="Trebuchet MS"/>
              <a:cs typeface="Trebuchet MS"/>
            </a:endParaRPr>
          </a:p>
          <a:p>
            <a:pPr marL="309880" marR="400685" lvl="1" indent="305435">
              <a:lnSpc>
                <a:spcPct val="100000"/>
              </a:lnSpc>
              <a:spcBef>
                <a:spcPts val="700"/>
              </a:spcBef>
              <a:buSzPct val="93750"/>
              <a:buAutoNum type="arabicPeriod"/>
              <a:tabLst>
                <a:tab pos="798195" algn="l"/>
              </a:tabLst>
            </a:pP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Lupus anticoagulant </a:t>
            </a:r>
            <a:r>
              <a:rPr sz="1600" dirty="0">
                <a:solidFill>
                  <a:srgbClr val="FF0000"/>
                </a:solidFill>
                <a:latin typeface="Trebuchet MS"/>
                <a:cs typeface="Trebuchet MS"/>
              </a:rPr>
              <a:t>(LA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)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activity detected according to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published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guidelines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025" y="922718"/>
            <a:ext cx="5949315" cy="17526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causes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morbidity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by:</a:t>
            </a:r>
            <a:endParaRPr sz="1800">
              <a:latin typeface="Trebuchet MS"/>
              <a:cs typeface="Trebuchet MS"/>
            </a:endParaRPr>
          </a:p>
          <a:p>
            <a:pPr marL="284480" indent="-27241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51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Affecting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trophoblastic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function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differentiation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51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Activating complement pathways at the maternal-fetal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interface</a:t>
            </a:r>
            <a:endParaRPr sz="1800">
              <a:latin typeface="Trebuchet MS"/>
              <a:cs typeface="Trebuchet MS"/>
            </a:endParaRPr>
          </a:p>
          <a:p>
            <a:pPr marL="284480" indent="-27241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851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Thrombosis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uteroplacental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vasculature.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025" y="468884"/>
            <a:ext cx="19691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solidFill>
                  <a:srgbClr val="000000"/>
                </a:solidFill>
                <a:latin typeface="Trebuchet MS"/>
                <a:cs typeface="Trebuchet MS"/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025" y="895350"/>
            <a:ext cx="6200775" cy="303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120014" indent="-292735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04800" algn="l"/>
                <a:tab pos="305435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Ladies meeting criteria: </a:t>
            </a:r>
            <a:r>
              <a:rPr sz="1400" spc="-5" dirty="0">
                <a:solidFill>
                  <a:srgbClr val="FF0000"/>
                </a:solidFill>
                <a:latin typeface="Trebuchet MS"/>
                <a:cs typeface="Trebuchet MS"/>
              </a:rPr>
              <a:t>LMWH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(when fetal heart is detected)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+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low-dose </a:t>
            </a:r>
            <a:r>
              <a:rPr sz="1400" spc="-4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rebuchet MS"/>
                <a:cs typeface="Trebuchet MS"/>
              </a:rPr>
              <a:t>aminosalicylic</a:t>
            </a:r>
            <a:r>
              <a:rPr sz="14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rebuchet MS"/>
                <a:cs typeface="Trebuchet MS"/>
              </a:rPr>
              <a:t>acid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(when pregnancy is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diagnosed)</a:t>
            </a:r>
            <a:endParaRPr sz="1400" dirty="0">
              <a:latin typeface="Trebuchet MS"/>
              <a:cs typeface="Trebuchet MS"/>
            </a:endParaRPr>
          </a:p>
          <a:p>
            <a:pPr marL="358775">
              <a:lnSpc>
                <a:spcPct val="100000"/>
              </a:lnSpc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Ladies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1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meeting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criteria:</a:t>
            </a:r>
            <a:r>
              <a:rPr sz="1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low-dose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ASA</a:t>
            </a:r>
            <a:endParaRPr sz="1400" dirty="0">
              <a:latin typeface="Trebuchet MS"/>
              <a:cs typeface="Trebuchet MS"/>
            </a:endParaRPr>
          </a:p>
          <a:p>
            <a:pPr marL="304800" marR="377825" indent="-29273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04800" algn="l"/>
                <a:tab pos="305435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(Stop both at term. If scheduled delivery, stop ASA 7-10 days before, </a:t>
            </a:r>
            <a:r>
              <a:rPr sz="1400" spc="-4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LMWH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at least 24 hours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before.)</a:t>
            </a:r>
            <a:endParaRPr sz="1400" dirty="0">
              <a:latin typeface="Trebuchet MS"/>
              <a:cs typeface="Trebuchet MS"/>
            </a:endParaRPr>
          </a:p>
          <a:p>
            <a:pPr marL="304800" marR="5080" indent="-29273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04800" algn="l"/>
                <a:tab pos="305435" algn="l"/>
              </a:tabLst>
            </a:pPr>
            <a:r>
              <a:rPr sz="1400" spc="-5" dirty="0">
                <a:solidFill>
                  <a:srgbClr val="FF0000"/>
                </a:solidFill>
                <a:latin typeface="Trebuchet MS"/>
                <a:cs typeface="Trebuchet MS"/>
              </a:rPr>
              <a:t>Steroids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have shown conflicting results in preventing adverse pregnancy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outcomes in APS. In addition, it increases risk of PROM, preterm delivery, </a:t>
            </a:r>
            <a:r>
              <a:rPr sz="1400" spc="-4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IUGR,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PET, GDM,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infections, maternal osteopenia.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126"/>
              </a:buClr>
              <a:buFont typeface="Segoe UI Symbol"/>
              <a:buChar char="►"/>
            </a:pPr>
            <a:endParaRPr sz="1600" dirty="0">
              <a:latin typeface="Trebuchet MS"/>
              <a:cs typeface="Trebuchet MS"/>
            </a:endParaRPr>
          </a:p>
          <a:p>
            <a:pPr marL="304800" indent="-292735">
              <a:lnSpc>
                <a:spcPct val="100000"/>
              </a:lnSpc>
              <a:spcBef>
                <a:spcPts val="122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04800" algn="l"/>
                <a:tab pos="305435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Peripartum:</a:t>
            </a:r>
            <a:r>
              <a:rPr sz="1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stop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heparin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ASA</a:t>
            </a:r>
            <a:endParaRPr sz="1400" dirty="0">
              <a:latin typeface="Trebuchet MS"/>
              <a:cs typeface="Trebuchet MS"/>
            </a:endParaRPr>
          </a:p>
          <a:p>
            <a:pPr marL="304800" marR="59690" indent="-29273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571"/>
              <a:buFont typeface="Segoe UI Symbol"/>
              <a:buChar char="►"/>
              <a:tabLst>
                <a:tab pos="304800" algn="l"/>
                <a:tab pos="305435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Postpartum: lifelong warfarin should be resumed in ladies with history of </a:t>
            </a:r>
            <a:r>
              <a:rPr sz="1400" spc="-4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vascular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thrombosis.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5908" y="257683"/>
            <a:ext cx="209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5" dirty="0">
                <a:latin typeface="Trebuchet MS"/>
                <a:cs typeface="Trebuchet MS"/>
              </a:rPr>
              <a:t>INTRODUCTION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047750"/>
            <a:ext cx="7601584" cy="338582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25755" indent="-295910">
              <a:lnSpc>
                <a:spcPct val="100000"/>
              </a:lnSpc>
              <a:spcBef>
                <a:spcPts val="440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25755" algn="l"/>
                <a:tab pos="32639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Definition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miscarriage:</a:t>
            </a:r>
            <a:endParaRPr sz="1500" dirty="0">
              <a:latin typeface="Trebuchet MS"/>
              <a:cs typeface="Trebuchet MS"/>
            </a:endParaRPr>
          </a:p>
          <a:p>
            <a:pPr marL="325755" marR="544830" indent="-257175">
              <a:lnSpc>
                <a:spcPct val="80000"/>
              </a:lnSpc>
              <a:spcBef>
                <a:spcPts val="700"/>
              </a:spcBef>
            </a:pP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The termination of pregnancy before the age of viability</a:t>
            </a: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(GA 24) or with fetal </a:t>
            </a:r>
            <a:r>
              <a:rPr sz="1500" b="1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weight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of &lt;500 g.</a:t>
            </a:r>
            <a:endParaRPr sz="1500" dirty="0">
              <a:latin typeface="Trebuchet MS"/>
              <a:cs typeface="Trebuchet MS"/>
            </a:endParaRPr>
          </a:p>
          <a:p>
            <a:pPr marL="325755">
              <a:lnSpc>
                <a:spcPts val="1440"/>
              </a:lnSpc>
            </a:pP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*Ectopic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molar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pregnancies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included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the definition.</a:t>
            </a:r>
            <a:endParaRPr sz="1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 dirty="0">
              <a:latin typeface="Trebuchet MS"/>
              <a:cs typeface="Trebuchet MS"/>
            </a:endParaRPr>
          </a:p>
          <a:p>
            <a:pPr marL="382905" indent="-353060">
              <a:lnSpc>
                <a:spcPct val="100000"/>
              </a:lnSpc>
              <a:buClr>
                <a:srgbClr val="90C126"/>
              </a:buClr>
              <a:buSzPct val="80000"/>
              <a:buFont typeface="Segoe UI Symbol"/>
              <a:buChar char="►"/>
              <a:tabLst>
                <a:tab pos="382905" algn="l"/>
                <a:tab pos="38354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Definition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recurrent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loss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1500" dirty="0">
              <a:latin typeface="Trebuchet MS"/>
              <a:cs typeface="Trebuchet MS"/>
            </a:endParaRPr>
          </a:p>
          <a:p>
            <a:pPr marL="325755" marR="358140" indent="-257175">
              <a:lnSpc>
                <a:spcPct val="80000"/>
              </a:lnSpc>
              <a:spcBef>
                <a:spcPts val="700"/>
              </a:spcBef>
              <a:buAutoNum type="arabicParenR"/>
              <a:tabLst>
                <a:tab pos="307340" algn="l"/>
              </a:tabLst>
            </a:pP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Two or more failed clinical pregnancies as documented by ultrasonography or </a:t>
            </a:r>
            <a:r>
              <a:rPr sz="1500" b="1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histopathologic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examination</a:t>
            </a:r>
            <a:endParaRPr sz="1500" dirty="0">
              <a:latin typeface="Trebuchet MS"/>
              <a:cs typeface="Trebuchet MS"/>
            </a:endParaRPr>
          </a:p>
          <a:p>
            <a:pPr marL="325755" marR="5080" indent="-257175">
              <a:lnSpc>
                <a:spcPct val="80000"/>
              </a:lnSpc>
              <a:spcBef>
                <a:spcPts val="700"/>
              </a:spcBef>
              <a:buAutoNum type="arabicParenR"/>
              <a:tabLst>
                <a:tab pos="307340" algn="l"/>
              </a:tabLst>
            </a:pP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Three consecutive pregnancy losses, which are not required to be intrauterine (3 </a:t>
            </a:r>
            <a:r>
              <a:rPr sz="1500" b="1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consecutive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spontaneous abortions)</a:t>
            </a:r>
            <a:endParaRPr sz="1500" dirty="0">
              <a:latin typeface="Trebuchet MS"/>
              <a:cs typeface="Trebuchet MS"/>
            </a:endParaRPr>
          </a:p>
          <a:p>
            <a:pPr marL="68580">
              <a:lnSpc>
                <a:spcPct val="100000"/>
              </a:lnSpc>
              <a:spcBef>
                <a:spcPts val="340"/>
              </a:spcBef>
            </a:pP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Types</a:t>
            </a:r>
            <a:r>
              <a:rPr sz="15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recurrent</a:t>
            </a:r>
            <a:r>
              <a:rPr sz="15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r>
              <a:rPr sz="15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loss</a:t>
            </a:r>
            <a:endParaRPr sz="1500" dirty="0">
              <a:latin typeface="Trebuchet MS"/>
              <a:cs typeface="Trebuchet MS"/>
            </a:endParaRPr>
          </a:p>
          <a:p>
            <a:pPr marL="382905" indent="-370840">
              <a:lnSpc>
                <a:spcPct val="100000"/>
              </a:lnSpc>
              <a:spcBef>
                <a:spcPts val="340"/>
              </a:spcBef>
              <a:buSzPct val="80000"/>
              <a:buFont typeface="Segoe UI Symbol"/>
              <a:buChar char="❖"/>
              <a:tabLst>
                <a:tab pos="382905" algn="l"/>
                <a:tab pos="383540" algn="l"/>
              </a:tabLst>
            </a:pPr>
            <a:r>
              <a:rPr sz="1500" b="1" spc="-5" dirty="0">
                <a:solidFill>
                  <a:srgbClr val="90C126"/>
                </a:solidFill>
                <a:latin typeface="Trebuchet MS"/>
                <a:cs typeface="Trebuchet MS"/>
              </a:rPr>
              <a:t>Primary</a:t>
            </a:r>
            <a:r>
              <a:rPr sz="1500" b="1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(all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pregnancies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ended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loss;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previous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viable pregnancy)</a:t>
            </a:r>
            <a:endParaRPr sz="1500" dirty="0">
              <a:latin typeface="Trebuchet MS"/>
              <a:cs typeface="Trebuchet MS"/>
            </a:endParaRPr>
          </a:p>
          <a:p>
            <a:pPr marL="325755" marR="78740" indent="-313690">
              <a:lnSpc>
                <a:spcPct val="80000"/>
              </a:lnSpc>
              <a:spcBef>
                <a:spcPts val="700"/>
              </a:spcBef>
              <a:buClr>
                <a:srgbClr val="90C126"/>
              </a:buClr>
              <a:buSzPct val="80000"/>
              <a:buFont typeface="Segoe UI Symbol"/>
              <a:buChar char="❖"/>
              <a:tabLst>
                <a:tab pos="382905" algn="l"/>
                <a:tab pos="383540" algn="l"/>
              </a:tabLst>
            </a:pPr>
            <a:r>
              <a:rPr dirty="0"/>
              <a:t>	</a:t>
            </a:r>
            <a:r>
              <a:rPr sz="1500" b="1" spc="-5" dirty="0">
                <a:solidFill>
                  <a:srgbClr val="90C126"/>
                </a:solidFill>
                <a:latin typeface="Trebuchet MS"/>
                <a:cs typeface="Trebuchet MS"/>
              </a:rPr>
              <a:t>Secondary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(at least one pregnancy has proceeded to viability “&gt;24 weeks GA” with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others ending in loss)</a:t>
            </a:r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4" y="11684"/>
            <a:ext cx="51085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B.Inherited</a:t>
            </a:r>
            <a:r>
              <a:rPr b="0" i="0" spc="-90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thrombophilias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742950"/>
            <a:ext cx="8078470" cy="330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 marR="844550" indent="-302895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Factor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Leiden mutation, Prothrombin gene mutation, Protein C/S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deficiency,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Antithrombin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III deficiency,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others.</a:t>
            </a:r>
            <a:endParaRPr sz="1800" dirty="0">
              <a:latin typeface="Trebuchet MS"/>
              <a:cs typeface="Trebuchet MS"/>
            </a:endParaRPr>
          </a:p>
          <a:p>
            <a:pPr marL="314960" indent="-3028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associated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late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loss</a:t>
            </a:r>
            <a:endParaRPr sz="1800" dirty="0">
              <a:latin typeface="Trebuchet MS"/>
              <a:cs typeface="Trebuchet MS"/>
            </a:endParaRPr>
          </a:p>
          <a:p>
            <a:pPr marL="314960" marR="5080" indent="-3028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80555"/>
              <a:buFont typeface="Segoe UI Symbol"/>
              <a:buChar char="►"/>
              <a:tabLst>
                <a:tab pos="314960" algn="l"/>
                <a:tab pos="315595" algn="l"/>
                <a:tab pos="3778250" algn="l"/>
              </a:tabLst>
            </a:pPr>
            <a:r>
              <a:rPr sz="1800" b="1" i="1" spc="-5" dirty="0">
                <a:solidFill>
                  <a:srgbClr val="404040"/>
                </a:solidFill>
                <a:latin typeface="Trebuchet MS"/>
                <a:cs typeface="Trebuchet MS"/>
              </a:rPr>
              <a:t>Screening</a:t>
            </a:r>
            <a:r>
              <a:rPr sz="1800" b="1" i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Trebuchet MS"/>
                <a:cs typeface="Trebuchet MS"/>
              </a:rPr>
              <a:t>based</a:t>
            </a:r>
            <a:r>
              <a:rPr sz="1800" b="1" i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1800" b="1" i="1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>
              <a:rPr sz="1800" b="1" i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Trebuchet MS"/>
                <a:cs typeface="Trebuchet MS"/>
              </a:rPr>
              <a:t>1.</a:t>
            </a:r>
            <a:r>
              <a:rPr sz="1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personal</a:t>
            </a:r>
            <a:r>
              <a:rPr sz="1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history</a:t>
            </a:r>
            <a:r>
              <a:rPr sz="1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of</a:t>
            </a:r>
            <a:r>
              <a:rPr sz="18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VTE</a:t>
            </a:r>
            <a:r>
              <a:rPr sz="1800" b="1" i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associated w/</a:t>
            </a:r>
            <a:r>
              <a:rPr sz="1800" b="1" i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other </a:t>
            </a:r>
            <a:r>
              <a:rPr sz="1800" b="1" i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non-recurrent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risk</a:t>
            </a:r>
            <a:r>
              <a:rPr sz="18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factors</a:t>
            </a:r>
            <a:r>
              <a:rPr sz="1800" b="1" i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Trebuchet MS"/>
                <a:cs typeface="Trebuchet MS"/>
              </a:rPr>
              <a:t>AND	</a:t>
            </a:r>
            <a:r>
              <a:rPr sz="18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2.</a:t>
            </a:r>
            <a:r>
              <a:rPr sz="1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asymptomatic women</a:t>
            </a:r>
            <a:r>
              <a:rPr sz="1800" b="1" i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(no prior VTE) </a:t>
            </a:r>
            <a:r>
              <a:rPr sz="1800" b="1" i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planning </a:t>
            </a:r>
            <a:r>
              <a:rPr sz="18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 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pregnancy who </a:t>
            </a:r>
            <a:r>
              <a:rPr sz="18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have a 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first degree</a:t>
            </a:r>
            <a:r>
              <a:rPr sz="18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relative with </a:t>
            </a:r>
            <a:r>
              <a:rPr sz="1800" b="1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VTE</a:t>
            </a:r>
            <a:r>
              <a:rPr sz="1800" b="1" i="1" u="heavy" spc="5" dirty="0">
                <a:solidFill>
                  <a:srgbClr val="40404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before </a:t>
            </a:r>
            <a:r>
              <a:rPr sz="1800" b="1" i="1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age</a:t>
            </a:r>
            <a:r>
              <a:rPr sz="1800" b="1" i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50 or</a:t>
            </a:r>
            <a:r>
              <a:rPr sz="1800" b="1" i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history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of</a:t>
            </a:r>
            <a:r>
              <a:rPr sz="1800" b="1" i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high-risk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thrombophilia.</a:t>
            </a:r>
            <a:endParaRPr sz="1800" dirty="0">
              <a:latin typeface="Trebuchet MS"/>
              <a:cs typeface="Trebuchet MS"/>
            </a:endParaRPr>
          </a:p>
          <a:p>
            <a:pPr marL="314960" marR="580390" indent="-3028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 the absence of an obstetrical complication such as preeclampsia,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abruption, or fetal growth restriction, do weekly assessments with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nonstress tests beginning at ≥36 weeks of gestation and delivery at 39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weeks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of gestation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990D-C038-42D4-958C-9F543F28D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111" y="615309"/>
            <a:ext cx="5912039" cy="692497"/>
          </a:xfrm>
        </p:spPr>
        <p:txBody>
          <a:bodyPr>
            <a:normAutofit fontScale="90000"/>
          </a:bodyPr>
          <a:lstStyle/>
          <a:p>
            <a:r>
              <a:rPr lang="en-US" sz="4500" b="0" i="0" spc="-4" dirty="0"/>
              <a:t>Cervical insufficiency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B6565-8F42-438A-9084-1735500DD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504950"/>
            <a:ext cx="6991046" cy="2602319"/>
          </a:xfrm>
        </p:spPr>
        <p:txBody>
          <a:bodyPr>
            <a:normAutofit fontScale="92500" lnSpcReduction="10000"/>
          </a:bodyPr>
          <a:lstStyle/>
          <a:p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Inability</a:t>
            </a:r>
            <a:r>
              <a:rPr lang="en-US" sz="2100" cap="none" spc="-1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100" cap="none" spc="-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100" cap="none" spc="-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uterine</a:t>
            </a:r>
            <a:r>
              <a:rPr lang="en-US" sz="2100" cap="none" spc="-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cervix</a:t>
            </a:r>
            <a:r>
              <a:rPr lang="en-US" sz="2100" cap="none" spc="-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100" cap="none" spc="-1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retain</a:t>
            </a:r>
            <a:r>
              <a:rPr lang="en-US" sz="2100" cap="none" spc="-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100" cap="none" spc="-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pregnancy</a:t>
            </a:r>
            <a:r>
              <a:rPr lang="en-US" sz="2100" cap="none" spc="-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2100" cap="none" spc="-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100" cap="none" spc="-1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absence of the signs and symptoms of clinical contractions,</a:t>
            </a:r>
            <a:r>
              <a:rPr lang="en-US" sz="2100" cap="none" spc="12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n-US" sz="2100" cap="none" spc="12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labor,</a:t>
            </a:r>
            <a:r>
              <a:rPr lang="en-US" sz="2100" cap="none" spc="12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n-US" sz="2100" cap="none" spc="127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both</a:t>
            </a:r>
            <a:r>
              <a:rPr lang="en-US" sz="2100" cap="none" spc="12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2100" cap="none" spc="12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100" cap="none" spc="12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second</a:t>
            </a:r>
            <a:r>
              <a:rPr lang="en-US" sz="2100" cap="none" spc="127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trimester</a:t>
            </a:r>
          </a:p>
          <a:p>
            <a:endParaRPr lang="en-US" sz="21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ultrasonographic finding of a short</a:t>
            </a:r>
            <a:r>
              <a:rPr lang="en-US" sz="2100" cap="none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cervical length in the second trimester is associated with</a:t>
            </a:r>
            <a:r>
              <a:rPr lang="en-US" sz="2100" cap="none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 increased risk of preterm birth but is not sufficient for</a:t>
            </a:r>
            <a:r>
              <a:rPr lang="en-US" sz="2100" cap="none" spc="-17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100" cap="none" spc="19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diagnosis</a:t>
            </a:r>
            <a:r>
              <a:rPr lang="en-US" sz="2100" cap="none" spc="19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100" cap="none" spc="19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cervical</a:t>
            </a:r>
            <a:r>
              <a:rPr lang="en-US" sz="2100" cap="none" spc="19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insufficiency</a:t>
            </a:r>
            <a:endParaRPr lang="en-US" sz="21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79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34E1-A890-4B89-BAA5-12CDEEAD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692497"/>
          </a:xfrm>
        </p:spPr>
        <p:txBody>
          <a:bodyPr>
            <a:normAutofit fontScale="90000"/>
          </a:bodyPr>
          <a:lstStyle/>
          <a:p>
            <a:r>
              <a:rPr lang="en-US" sz="225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Pathophysiology</a:t>
            </a:r>
            <a:br>
              <a:rPr lang="en-US" sz="225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lang="en-US" sz="22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0347-FDBF-46D8-9852-8886B41B9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1150"/>
            <a:ext cx="7679366" cy="3087208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Factors</a:t>
            </a:r>
            <a:r>
              <a:rPr lang="en-US" sz="1800" b="1" spc="16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</a:t>
            </a:r>
            <a:r>
              <a:rPr lang="en-US" sz="1800" b="1" spc="16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may</a:t>
            </a:r>
            <a:r>
              <a:rPr lang="en-US" sz="1800" b="1" spc="16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increase</a:t>
            </a:r>
            <a:r>
              <a:rPr lang="en-US" sz="1800" b="1" spc="15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b="1" spc="16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risk</a:t>
            </a:r>
            <a:r>
              <a:rPr lang="en-US" sz="1800" b="1" spc="-17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cervical insufficiency include</a:t>
            </a:r>
          </a:p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surgical trauma to the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cervix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conization</a:t>
            </a:r>
          </a:p>
          <a:p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loop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electrosurgical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excision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procedures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3-mechanical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dilation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cervix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during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pregnancy</a:t>
            </a:r>
            <a:r>
              <a:rPr lang="en-US" sz="1800" spc="1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termination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4-obstetric</a:t>
            </a:r>
            <a:r>
              <a:rPr lang="en-US" sz="1800" spc="1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lacerations</a:t>
            </a:r>
          </a:p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Congenital:</a:t>
            </a:r>
          </a:p>
          <a:p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müllerian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anomalies,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deficiencies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cervical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collagen</a:t>
            </a:r>
            <a:r>
              <a:rPr lang="en-US" sz="1800" spc="-17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elastin, and in utero exposure to diethylstilbestrol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09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E3DC-B445-4537-B53F-143BDC82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361950"/>
            <a:ext cx="3072765" cy="4154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B1EAB-5C6D-4F7B-B327-314825E4E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72" y="1733550"/>
            <a:ext cx="7118636" cy="25622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Diagnosis</a:t>
            </a:r>
            <a:r>
              <a:rPr lang="en-US" sz="18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18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based</a:t>
            </a:r>
            <a:r>
              <a:rPr lang="en-US" sz="18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18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history</a:t>
            </a:r>
            <a:r>
              <a:rPr lang="en-US" sz="1800" b="1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b="1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painless</a:t>
            </a:r>
            <a:r>
              <a:rPr lang="en-US" sz="1800" b="1" spc="-1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cervical dilation after the first trimester with subsequent</a:t>
            </a:r>
            <a:r>
              <a:rPr lang="en-US" sz="1800" b="1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expulsion of the pregnancy in the second trimester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typically before 24 weeks of gestation, without contractions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n-US" sz="1800" spc="17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labor</a:t>
            </a:r>
            <a:r>
              <a:rPr lang="en-US" sz="1800" spc="1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spc="1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spc="1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1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absence</a:t>
            </a:r>
            <a:r>
              <a:rPr lang="en-US" sz="1800" spc="17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800" spc="1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other</a:t>
            </a:r>
            <a:r>
              <a:rPr lang="en-US" sz="1800" spc="1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clear</a:t>
            </a:r>
            <a:r>
              <a:rPr lang="en-US" sz="1800" spc="1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pathology</a:t>
            </a:r>
            <a:r>
              <a:rPr lang="en-US" sz="1800" spc="-1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bleeding, infection, ruptured membranes)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Advanced cervical dilation and effacement before 24 weeks of pregnancy without painful contractions, vaginal bleeding, ruptured membrane.</a:t>
            </a:r>
          </a:p>
        </p:txBody>
      </p:sp>
    </p:spTree>
    <p:extLst>
      <p:ext uri="{BB962C8B-B14F-4D97-AF65-F5344CB8AC3E}">
        <p14:creationId xmlns:p14="http://schemas.microsoft.com/office/powerpoint/2010/main" val="1406757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DD73-3E45-454C-A5FD-FA5EE693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102170"/>
            <a:ext cx="3072765" cy="41549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656E-9BBF-40D4-817C-2237AFB0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8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Assessment of cervical</a:t>
            </a:r>
            <a:r>
              <a:rPr lang="en-US" sz="84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spc="-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length</a:t>
            </a:r>
            <a:r>
              <a:rPr lang="en-US" sz="8400" spc="-4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spc="-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8400" spc="-4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spc="-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8400" spc="-4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spc="-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second</a:t>
            </a:r>
            <a:r>
              <a:rPr lang="en-US" sz="8400" spc="-4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spc="-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trimester</a:t>
            </a:r>
            <a:r>
              <a:rPr lang="en-US" sz="8400" spc="-4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spc="-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8400" spc="-4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spc="-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8400" spc="-4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spc="-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identification</a:t>
            </a:r>
            <a:r>
              <a:rPr lang="en-US" sz="8400" spc="-4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8400" spc="-4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cervical</a:t>
            </a:r>
            <a:r>
              <a:rPr lang="en-US" sz="8400" spc="-4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shortening</a:t>
            </a:r>
            <a:r>
              <a:rPr lang="en-US" sz="8400" spc="-4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en-US" sz="8400" spc="-4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8400" spc="-4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ultrasonographic</a:t>
            </a:r>
            <a:r>
              <a:rPr lang="en-US" sz="8400" spc="-4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diagnostic</a:t>
            </a:r>
            <a:r>
              <a:rPr lang="en-US" sz="8400" spc="-4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marker of cervical insufficiency less than 25 mm</a:t>
            </a:r>
            <a:endParaRPr lang="en-US" sz="8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91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A761-0744-48EC-A3B3-74432B47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414670"/>
            <a:ext cx="6571060" cy="415498"/>
          </a:xfrm>
        </p:spPr>
        <p:txBody>
          <a:bodyPr>
            <a:normAutofit fontScale="90000"/>
          </a:bodyPr>
          <a:lstStyle/>
          <a:p>
            <a:r>
              <a:rPr lang="en-US" b="0" i="0" spc="-8" dirty="0"/>
              <a:t>Stages</a:t>
            </a:r>
            <a:r>
              <a:rPr lang="en-US" b="0" i="0" spc="-26" dirty="0"/>
              <a:t> </a:t>
            </a:r>
            <a:r>
              <a:rPr lang="en-US" b="0" i="0" spc="-4" dirty="0"/>
              <a:t>of</a:t>
            </a:r>
            <a:r>
              <a:rPr lang="en-US" b="0" i="0" spc="-23" dirty="0"/>
              <a:t> </a:t>
            </a:r>
            <a:r>
              <a:rPr lang="en-US" b="0" i="0" spc="-4" dirty="0"/>
              <a:t>cervical</a:t>
            </a:r>
            <a:r>
              <a:rPr lang="en-US" b="0" i="0" spc="-23" dirty="0"/>
              <a:t> </a:t>
            </a:r>
            <a:r>
              <a:rPr lang="en-US" b="0" i="0" spc="-4" dirty="0"/>
              <a:t>incompetence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322492-A71D-4C7C-A484-79BDEB15C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22" y="1047750"/>
            <a:ext cx="6448448" cy="3883334"/>
          </a:xfrm>
        </p:spPr>
      </p:pic>
    </p:spTree>
    <p:extLst>
      <p:ext uri="{BB962C8B-B14F-4D97-AF65-F5344CB8AC3E}">
        <p14:creationId xmlns:p14="http://schemas.microsoft.com/office/powerpoint/2010/main" val="124903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1BEC-5948-48F7-8F82-0D39F6AC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102170"/>
            <a:ext cx="3072765" cy="41549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306E2F-173B-4B72-9EDC-E6D8F7DBE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" y="0"/>
            <a:ext cx="9141893" cy="5143500"/>
          </a:xfrm>
        </p:spPr>
      </p:pic>
    </p:spTree>
    <p:extLst>
      <p:ext uri="{BB962C8B-B14F-4D97-AF65-F5344CB8AC3E}">
        <p14:creationId xmlns:p14="http://schemas.microsoft.com/office/powerpoint/2010/main" val="4198373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CA1E-9688-4CE5-8039-BB91F9647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81150"/>
            <a:ext cx="7783032" cy="311910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Various diagnostic tests in the nonpregnant woman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been suggested to confirm the presence of cervical insufficiency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Hysterosalpingography and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radiographic imaging of balloon traction on the cervix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Assessment of the patulous cervix with Hegar or Pratt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dilators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use of a balloon elastance test, and use of</a:t>
            </a:r>
            <a:r>
              <a:rPr lang="en-US" sz="18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graduated cervical dilators to calculate a cervical resistance index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22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4E91-656C-4A39-8234-DEBF88DD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94" y="76628"/>
            <a:ext cx="5155406" cy="1315745"/>
          </a:xfrm>
        </p:spPr>
        <p:txBody>
          <a:bodyPr>
            <a:normAutofit/>
          </a:bodyPr>
          <a:lstStyle/>
          <a:p>
            <a:r>
              <a:rPr lang="en-US" sz="2850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Indications</a:t>
            </a:r>
            <a:r>
              <a:rPr lang="en-US" sz="2850" spc="49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50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for</a:t>
            </a:r>
            <a:r>
              <a:rPr lang="en-US" sz="2850" spc="49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50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Cervical</a:t>
            </a:r>
            <a:r>
              <a:rPr lang="en-US" sz="2850" spc="49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50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Cerclage</a:t>
            </a:r>
            <a:endParaRPr lang="en-US" sz="28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BAEA-1E7D-44D0-ACCF-A8F33E43D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68" y="1377271"/>
            <a:ext cx="8397063" cy="3325333"/>
          </a:xfrm>
        </p:spPr>
        <p:txBody>
          <a:bodyPr>
            <a:normAutofit fontScale="70000" lnSpcReduction="20000"/>
          </a:bodyPr>
          <a:lstStyle/>
          <a:p>
            <a:pPr marL="142875">
              <a:spcBef>
                <a:spcPts val="563"/>
              </a:spcBef>
            </a:pPr>
            <a:r>
              <a:rPr lang="en-US" sz="2475" b="1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History</a:t>
            </a:r>
            <a:endParaRPr lang="en-US" sz="2475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marR="135255" indent="-257175" algn="l">
              <a:lnSpc>
                <a:spcPct val="95000"/>
              </a:lnSpc>
              <a:spcBef>
                <a:spcPts val="206"/>
              </a:spcBef>
              <a:buSzPts val="1000"/>
              <a:buFont typeface="Tahoma" panose="020B0604030504040204" pitchFamily="34" charset="0"/>
              <a:buChar char="•"/>
              <a:tabLst>
                <a:tab pos="229076" algn="l"/>
              </a:tabLst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History</a:t>
            </a:r>
            <a:r>
              <a:rPr lang="en-US" sz="1800" spc="19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one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or</a:t>
            </a:r>
            <a:r>
              <a:rPr lang="en-US" sz="1800" spc="19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more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second-trimester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pregnancy</a:t>
            </a:r>
            <a:r>
              <a:rPr lang="en-US" sz="1800" spc="4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losses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related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painless</a:t>
            </a:r>
            <a:r>
              <a:rPr lang="en-US" sz="1800" spc="3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cervical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dilation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3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17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absence</a:t>
            </a:r>
            <a:r>
              <a:rPr lang="en-US" sz="1800" spc="8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1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labor</a:t>
            </a:r>
            <a:r>
              <a:rPr lang="en-US" sz="1800" spc="1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or</a:t>
            </a:r>
            <a:r>
              <a:rPr lang="en-US" sz="1800" spc="8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abruptio</a:t>
            </a:r>
            <a:r>
              <a:rPr lang="en-US" sz="1800" spc="1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placentae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marL="257175" marR="138113" indent="-257175" algn="l">
              <a:lnSpc>
                <a:spcPct val="95000"/>
              </a:lnSpc>
              <a:spcBef>
                <a:spcPts val="308"/>
              </a:spcBef>
              <a:buSzPts val="1000"/>
              <a:buFont typeface="Tahoma" panose="020B0604030504040204" pitchFamily="34" charset="0"/>
              <a:buChar char="•"/>
              <a:tabLst>
                <a:tab pos="229076" algn="l"/>
              </a:tabLst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Prior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cerclage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due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painless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cervical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dilation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17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second</a:t>
            </a:r>
            <a:r>
              <a:rPr lang="en-US" sz="1800" spc="-34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trimester</a:t>
            </a:r>
          </a:p>
          <a:p>
            <a:pPr marR="138113">
              <a:lnSpc>
                <a:spcPct val="95000"/>
              </a:lnSpc>
              <a:spcBef>
                <a:spcPts val="308"/>
              </a:spcBef>
              <a:buSzPts val="1000"/>
              <a:buFont typeface="Tahoma" panose="020B0604030504040204" pitchFamily="34" charset="0"/>
              <a:buChar char="•"/>
              <a:tabLst>
                <a:tab pos="229076" algn="l"/>
              </a:tabLst>
            </a:pPr>
            <a:r>
              <a:rPr lang="en-US" sz="23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History indicated</a:t>
            </a:r>
            <a:r>
              <a:rPr lang="en-US" sz="2325" spc="-2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cerclages</a:t>
            </a:r>
            <a:r>
              <a:rPr lang="en-US" sz="2325" spc="-23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typically</a:t>
            </a:r>
            <a:r>
              <a:rPr lang="en-US" sz="2325" spc="-23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en-US" sz="2325" spc="-2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placed</a:t>
            </a:r>
            <a:r>
              <a:rPr lang="en-US" sz="2325" spc="-23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325" spc="-23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approximately</a:t>
            </a:r>
            <a:r>
              <a:rPr lang="en-US" sz="2325" spc="-1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25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13–14</a:t>
            </a:r>
            <a:r>
              <a:rPr lang="en-US" sz="2325" b="1" spc="19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25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weeks</a:t>
            </a:r>
            <a:r>
              <a:rPr lang="en-US" sz="2325" b="1" spc="19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25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325" b="1" spc="19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25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gestation.</a:t>
            </a:r>
          </a:p>
          <a:p>
            <a:pPr marL="257175" marR="138113" indent="-257175" algn="l">
              <a:lnSpc>
                <a:spcPct val="95000"/>
              </a:lnSpc>
              <a:spcBef>
                <a:spcPts val="308"/>
              </a:spcBef>
              <a:buSzPts val="1000"/>
              <a:buFont typeface="Tahoma" panose="020B0604030504040204" pitchFamily="34" charset="0"/>
              <a:buChar char="•"/>
              <a:tabLst>
                <a:tab pos="229076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marL="142875">
              <a:spcBef>
                <a:spcPts val="608"/>
              </a:spcBef>
            </a:pPr>
            <a:r>
              <a:rPr lang="en-US" sz="2475" b="1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Physical</a:t>
            </a:r>
            <a:r>
              <a:rPr lang="en-US" sz="2475" b="1" i="1" spc="38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75" b="1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Examination</a:t>
            </a:r>
            <a:endParaRPr lang="en-US" sz="2475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l">
              <a:spcBef>
                <a:spcPts val="169"/>
              </a:spcBef>
              <a:buSzPts val="1000"/>
              <a:buFont typeface="Tahoma" panose="020B0604030504040204" pitchFamily="34" charset="0"/>
              <a:buChar char="•"/>
              <a:tabLst>
                <a:tab pos="229076" algn="l"/>
              </a:tabLst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Painless</a:t>
            </a:r>
            <a:r>
              <a:rPr lang="en-US" sz="1800" spc="3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cervical</a:t>
            </a:r>
            <a:r>
              <a:rPr lang="en-US" sz="1800" spc="34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dilation</a:t>
            </a:r>
            <a:r>
              <a:rPr lang="en-US" sz="1800" spc="34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3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34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second</a:t>
            </a:r>
            <a:r>
              <a:rPr lang="en-US" sz="1800" spc="34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trimester</a:t>
            </a:r>
          </a:p>
          <a:p>
            <a:pPr marL="257175" indent="-257175" algn="l">
              <a:spcBef>
                <a:spcPts val="169"/>
              </a:spcBef>
              <a:buSzPts val="1000"/>
              <a:buFont typeface="Tahoma" panose="020B0604030504040204" pitchFamily="34" charset="0"/>
              <a:buChar char="•"/>
              <a:tabLst>
                <a:tab pos="229076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cervical</a:t>
            </a:r>
            <a:r>
              <a:rPr lang="en-US" sz="2100" spc="18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dilation</a:t>
            </a:r>
            <a:r>
              <a:rPr lang="en-US" sz="2100" spc="-17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absence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labor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abruptio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placentae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</a:t>
            </a:r>
            <a:r>
              <a:rPr lang="en-US" sz="2100" spc="-17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historically been candidates for examination-indicated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cerclage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(known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emergency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rescue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cerclage).</a:t>
            </a:r>
            <a:r>
              <a:rPr lang="en-US" sz="2100" spc="4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57175" indent="-257175" algn="l">
              <a:spcBef>
                <a:spcPts val="169"/>
              </a:spcBef>
              <a:buSzPts val="1000"/>
              <a:buFont typeface="Tahoma" panose="020B0604030504040204" pitchFamily="34" charset="0"/>
              <a:buChar char="•"/>
              <a:tabLst>
                <a:tab pos="229076" algn="l"/>
              </a:tabLst>
            </a:pP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marL="142875" marR="240983">
              <a:lnSpc>
                <a:spcPct val="97000"/>
              </a:lnSpc>
              <a:spcBef>
                <a:spcPts val="611"/>
              </a:spcBef>
            </a:pPr>
            <a:r>
              <a:rPr lang="en-US" sz="2475" b="1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Ultrasonographic</a:t>
            </a:r>
            <a:r>
              <a:rPr lang="en-US" sz="2475" b="1" i="1" spc="8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475" b="1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Finding</a:t>
            </a:r>
            <a:r>
              <a:rPr lang="en-US" sz="2475" b="1" i="1" spc="8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With</a:t>
            </a:r>
            <a:r>
              <a:rPr lang="en-US" sz="1800" i="1" spc="1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lang="en-US" sz="1800" i="1" spc="8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History</a:t>
            </a:r>
            <a:r>
              <a:rPr lang="en-US" sz="1800" i="1" spc="1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of</a:t>
            </a:r>
            <a:r>
              <a:rPr lang="en-US" sz="1800" i="1" spc="8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Prior</a:t>
            </a:r>
            <a:r>
              <a:rPr lang="en-US" sz="1800" i="1" spc="-139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Preterm</a:t>
            </a:r>
            <a:r>
              <a:rPr lang="en-US" sz="1800" i="1" spc="15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Birth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marR="176213" indent="-257175" algn="l">
              <a:lnSpc>
                <a:spcPct val="95000"/>
              </a:lnSpc>
              <a:spcBef>
                <a:spcPts val="210"/>
              </a:spcBef>
              <a:buSzPts val="1000"/>
              <a:buFont typeface="Tahoma" panose="020B0604030504040204" pitchFamily="34" charset="0"/>
              <a:buChar char="•"/>
              <a:tabLst>
                <a:tab pos="229076" algn="l"/>
              </a:tabLst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Current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singleton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pregnancy,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prior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spontaneous</a:t>
            </a:r>
            <a:r>
              <a:rPr lang="en-US" sz="1800" spc="4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preterm</a:t>
            </a:r>
            <a:r>
              <a:rPr lang="en-US" sz="1800" spc="19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birth</a:t>
            </a:r>
            <a:r>
              <a:rPr lang="en-US" sz="1800" spc="19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at</a:t>
            </a:r>
            <a:r>
              <a:rPr lang="en-US" sz="1800" spc="19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less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than</a:t>
            </a:r>
            <a:r>
              <a:rPr lang="en-US" sz="1800" spc="19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34</a:t>
            </a:r>
            <a:r>
              <a:rPr lang="en-US" sz="1800" spc="19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weeks</a:t>
            </a:r>
            <a:r>
              <a:rPr lang="en-US" sz="1800" spc="19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gestation,</a:t>
            </a:r>
            <a:r>
              <a:rPr lang="en-US" sz="1800" spc="4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short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cervical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length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(less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than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25</a:t>
            </a:r>
            <a:r>
              <a:rPr lang="en-US" sz="1800" spc="2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mm)</a:t>
            </a:r>
            <a:r>
              <a:rPr lang="en-US" sz="1800" spc="2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before</a:t>
            </a:r>
            <a:r>
              <a:rPr lang="en-US" sz="1800" spc="-176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24</a:t>
            </a:r>
            <a:r>
              <a:rPr lang="en-US" sz="1800" spc="-38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weeks</a:t>
            </a:r>
            <a:r>
              <a:rPr lang="en-US" sz="1800" spc="-34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-34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gestation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33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5675-5BA2-4717-8ABC-5C7A6ECC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Cervical cerclage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323F1-1132-4E82-B907-AE46F3105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Classifications : </a:t>
            </a:r>
          </a:p>
          <a:p>
            <a:r>
              <a:rPr lang="en-GB" dirty="0"/>
              <a:t>Elective – history based cervical incompetence</a:t>
            </a:r>
          </a:p>
          <a:p>
            <a:r>
              <a:rPr lang="en-GB" dirty="0"/>
              <a:t>Emergency – U/S based cervical incompetence </a:t>
            </a:r>
          </a:p>
          <a:p>
            <a:endParaRPr lang="en-GB" dirty="0"/>
          </a:p>
          <a:p>
            <a:r>
              <a:rPr lang="en-GB" dirty="0"/>
              <a:t>Two approaches :</a:t>
            </a:r>
          </a:p>
          <a:p>
            <a:pPr marL="0" indent="0">
              <a:buNone/>
            </a:pPr>
            <a:r>
              <a:rPr lang="en-GB" dirty="0"/>
              <a:t>1) Transvaginal     2) Transabdominal</a:t>
            </a:r>
          </a:p>
        </p:txBody>
      </p:sp>
    </p:spTree>
    <p:extLst>
      <p:ext uri="{BB962C8B-B14F-4D97-AF65-F5344CB8AC3E}">
        <p14:creationId xmlns:p14="http://schemas.microsoft.com/office/powerpoint/2010/main" val="348112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122809"/>
            <a:ext cx="206628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Epidemiology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895350"/>
            <a:ext cx="7599680" cy="30861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800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96875" algn="l"/>
                <a:tab pos="39751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Incidence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:5-15%</a:t>
            </a:r>
            <a:endParaRPr sz="2000" dirty="0">
              <a:latin typeface="Trebuchet MS"/>
              <a:cs typeface="Trebuchet MS"/>
            </a:endParaRPr>
          </a:p>
          <a:p>
            <a:pPr marL="320040" marR="5080" indent="-3079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96875" algn="l"/>
                <a:tab pos="397510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Most of these losses are unrecognized and occur before or with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next expected menses.</a:t>
            </a:r>
            <a:endParaRPr sz="2000" dirty="0">
              <a:latin typeface="Trebuchet MS"/>
              <a:cs typeface="Trebuchet MS"/>
            </a:endParaRPr>
          </a:p>
          <a:p>
            <a:pPr marL="320040" indent="-3079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20040" algn="l"/>
                <a:tab pos="320675" algn="l"/>
              </a:tabLst>
            </a:pP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Two</a:t>
            </a:r>
            <a:r>
              <a:rPr sz="20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consecutive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losses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2%</a:t>
            </a:r>
            <a:endParaRPr sz="2000" dirty="0">
              <a:latin typeface="Trebuchet MS"/>
              <a:cs typeface="Trebuchet MS"/>
            </a:endParaRPr>
          </a:p>
          <a:p>
            <a:pPr marL="320040" indent="-3079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20040" algn="l"/>
                <a:tab pos="320675" algn="l"/>
              </a:tabLst>
            </a:pP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Three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consecutive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losses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0.4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1%</a:t>
            </a:r>
            <a:endParaRPr sz="2000" dirty="0">
              <a:latin typeface="Trebuchet MS"/>
              <a:cs typeface="Trebuchet MS"/>
            </a:endParaRPr>
          </a:p>
          <a:p>
            <a:pPr marL="320040" indent="-3079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20040" algn="l"/>
                <a:tab pos="320675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Risk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higher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2000" dirty="0">
              <a:latin typeface="Trebuchet MS"/>
              <a:cs typeface="Trebuchet MS"/>
            </a:endParaRPr>
          </a:p>
          <a:p>
            <a:pPr marL="62865" marR="1500505">
              <a:lnSpc>
                <a:spcPct val="129200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1.Older maternal age and very early gestational age.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2.With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each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successive miscarriage.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DB86-FA04-4A37-9668-FB7978EE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cerclage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73B-824C-4E54-9F90-A22720170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to strengthen the cervix</a:t>
            </a:r>
          </a:p>
          <a:p>
            <a:r>
              <a:rPr lang="en-GB" dirty="0"/>
              <a:t>2) to prevent herniation of membranes through the cervix.</a:t>
            </a:r>
          </a:p>
        </p:txBody>
      </p:sp>
    </p:spTree>
    <p:extLst>
      <p:ext uri="{BB962C8B-B14F-4D97-AF65-F5344CB8AC3E}">
        <p14:creationId xmlns:p14="http://schemas.microsoft.com/office/powerpoint/2010/main" val="3298336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975" y="459359"/>
            <a:ext cx="29425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Cerclage</a:t>
            </a:r>
            <a:r>
              <a:rPr b="0" i="0" spc="-85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operation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394" y="1615147"/>
            <a:ext cx="631063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14960" marR="5080" indent="-302895">
              <a:lnSpc>
                <a:spcPts val="1939"/>
              </a:lnSpc>
              <a:spcBef>
                <a:spcPts val="345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  <a:tab pos="141224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Shirodkar	operation-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opening the anterior fornix and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dissecting away the adjacent bladder before placing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suture submucosaly, tied interiorly and the knot buried by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suturing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anterior fornix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mucosal opening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394" y="3105150"/>
            <a:ext cx="626364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14960" marR="5080" indent="-302895">
              <a:lnSpc>
                <a:spcPts val="1939"/>
              </a:lnSpc>
              <a:spcBef>
                <a:spcPts val="345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Mac Donald technique-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requires no bladder dissection and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cervix is closed by purse string sutures around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cervix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5" name="object 4" descr="Diagram&#10;&#10;Description automatically generated">
            <a:extLst>
              <a:ext uri="{FF2B5EF4-FFF2-40B4-BE49-F238E27FC236}">
                <a16:creationId xmlns:a16="http://schemas.microsoft.com/office/drawing/2014/main" id="{C4EE27C7-A377-42FF-A1F8-14AFC813A6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9034" y="1256806"/>
            <a:ext cx="2499302" cy="327571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192087"/>
            <a:ext cx="8462961" cy="475932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975" y="459359"/>
            <a:ext cx="28994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Circlage</a:t>
            </a:r>
            <a:r>
              <a:rPr b="0" i="0" spc="-85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Operation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2125" y="1385823"/>
            <a:ext cx="7111365" cy="271202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440"/>
              </a:spcBef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Principle-</a:t>
            </a:r>
            <a:endParaRPr sz="1500" dirty="0">
              <a:latin typeface="Trebuchet MS"/>
              <a:cs typeface="Trebuchet MS"/>
            </a:endParaRPr>
          </a:p>
          <a:p>
            <a:pPr marL="358775" marR="158115" indent="-295275">
              <a:lnSpc>
                <a:spcPts val="1440"/>
              </a:lnSpc>
              <a:spcBef>
                <a:spcPts val="685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58140" algn="l"/>
                <a:tab pos="358775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non absorbable encircling suture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(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Nylon or Mersilene) is placed around the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cervix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at the level of internal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os</a:t>
            </a:r>
            <a:endParaRPr sz="1500" dirty="0">
              <a:latin typeface="Trebuchet MS"/>
              <a:cs typeface="Trebuchet MS"/>
            </a:endParaRPr>
          </a:p>
          <a:p>
            <a:pPr marL="358775" marR="529590" indent="-295275">
              <a:lnSpc>
                <a:spcPct val="80000"/>
              </a:lnSpc>
              <a:spcBef>
                <a:spcPts val="715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58140" algn="l"/>
                <a:tab pos="358775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Operates by interfering with the uterine polarity and the adjacent lower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segment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from being taken up.</a:t>
            </a:r>
            <a:endParaRPr sz="1500" dirty="0">
              <a:latin typeface="Trebuchet MS"/>
              <a:cs typeface="Trebuchet MS"/>
            </a:endParaRPr>
          </a:p>
          <a:p>
            <a:pPr marL="101600">
              <a:lnSpc>
                <a:spcPct val="100000"/>
              </a:lnSpc>
              <a:spcBef>
                <a:spcPts val="340"/>
              </a:spcBef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Timing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operation</a:t>
            </a:r>
            <a:endParaRPr sz="1500" dirty="0">
              <a:latin typeface="Trebuchet MS"/>
              <a:cs typeface="Trebuchet MS"/>
            </a:endParaRPr>
          </a:p>
          <a:p>
            <a:pPr marL="358775" marR="68580" indent="-295275">
              <a:lnSpc>
                <a:spcPct val="80000"/>
              </a:lnSpc>
              <a:spcBef>
                <a:spcPts val="700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58140" algn="l"/>
                <a:tab pos="358775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Elective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cerclage-In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proven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cases around</a:t>
            </a:r>
            <a:r>
              <a:rPr sz="1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14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weeks</a:t>
            </a:r>
            <a:r>
              <a:rPr sz="15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or at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least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weeks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earlier </a:t>
            </a:r>
            <a:r>
              <a:rPr sz="1500" spc="-4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than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the lowest period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of previous wastage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as early as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r>
              <a:rPr sz="1500" spc="15" baseline="30555" dirty="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sz="1500" spc="225" baseline="305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week.</a:t>
            </a:r>
            <a:endParaRPr sz="1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0C126"/>
              </a:buClr>
              <a:buFont typeface="Segoe UI Symbol"/>
              <a:buChar char="►"/>
            </a:pPr>
            <a:endParaRPr sz="2400" dirty="0">
              <a:latin typeface="Trebuchet MS"/>
              <a:cs typeface="Trebuchet MS"/>
            </a:endParaRPr>
          </a:p>
          <a:p>
            <a:pPr marL="358775" marR="553085" indent="-295275">
              <a:lnSpc>
                <a:spcPct val="80000"/>
              </a:lnSpc>
              <a:buClr>
                <a:srgbClr val="90C126"/>
              </a:buClr>
              <a:buSzPct val="80000"/>
              <a:buFont typeface="Segoe UI Symbol"/>
              <a:buChar char="►"/>
              <a:tabLst>
                <a:tab pos="415925" algn="l"/>
                <a:tab pos="416559" algn="l"/>
              </a:tabLst>
            </a:pPr>
            <a:r>
              <a:rPr dirty="0"/>
              <a:t>	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Emergency cerclage- when the cervix is dilated and the membranes are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bulging.</a:t>
            </a:r>
            <a:r>
              <a:rPr lang="en-GB" sz="1500" spc="-5" dirty="0">
                <a:solidFill>
                  <a:srgbClr val="404040"/>
                </a:solidFill>
                <a:latin typeface="Trebuchet MS"/>
                <a:cs typeface="Trebuchet MS"/>
              </a:rPr>
              <a:t>(U/S)</a:t>
            </a:r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975" y="458342"/>
            <a:ext cx="50107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i="0" spc="-5" dirty="0">
                <a:latin typeface="Trebuchet MS"/>
                <a:cs typeface="Trebuchet MS"/>
              </a:rPr>
              <a:t>Contraindications</a:t>
            </a:r>
            <a:r>
              <a:rPr sz="2900" b="0" i="0" spc="-50" dirty="0">
                <a:latin typeface="Trebuchet MS"/>
                <a:cs typeface="Trebuchet MS"/>
              </a:rPr>
              <a:t> </a:t>
            </a:r>
            <a:r>
              <a:rPr sz="2900" b="0" i="0" spc="-5" dirty="0">
                <a:latin typeface="Trebuchet MS"/>
                <a:cs typeface="Trebuchet MS"/>
              </a:rPr>
              <a:t>for</a:t>
            </a:r>
            <a:r>
              <a:rPr sz="2900" b="0" i="0" spc="-45" dirty="0">
                <a:latin typeface="Trebuchet MS"/>
                <a:cs typeface="Trebuchet MS"/>
              </a:rPr>
              <a:t> </a:t>
            </a:r>
            <a:r>
              <a:rPr sz="2900" b="0" i="0" spc="-5" dirty="0">
                <a:latin typeface="Trebuchet MS"/>
                <a:cs typeface="Trebuchet MS"/>
              </a:rPr>
              <a:t>cerclage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057" y="1550732"/>
            <a:ext cx="2289175" cy="14605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8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Intrauterine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infections</a:t>
            </a:r>
            <a:endParaRPr sz="130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Ruptured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membranes</a:t>
            </a:r>
            <a:endParaRPr sz="130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History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vaginal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bleeding</a:t>
            </a:r>
            <a:endParaRPr sz="130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Severe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uterine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irritability</a:t>
            </a:r>
            <a:endParaRPr sz="130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Cervical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dilatation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&gt;4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cm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975" y="459359"/>
            <a:ext cx="21824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057" y="1550732"/>
            <a:ext cx="3098165" cy="147476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8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Slipping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cutting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through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suture</a:t>
            </a:r>
            <a:endParaRPr lang="en-GB" sz="1300" spc="-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8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lang="en-GB" sz="1300" spc="-5" dirty="0">
                <a:solidFill>
                  <a:srgbClr val="404040"/>
                </a:solidFill>
                <a:latin typeface="Trebuchet MS"/>
                <a:cs typeface="Trebuchet MS"/>
              </a:rPr>
              <a:t>Bladder injury.</a:t>
            </a:r>
            <a:endParaRPr sz="1300" dirty="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Chorioamniotis</a:t>
            </a:r>
            <a:endParaRPr sz="1300" dirty="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Rupture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membrane</a:t>
            </a:r>
            <a:endParaRPr sz="1300" dirty="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Abortion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/Preterm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labour</a:t>
            </a:r>
            <a:endParaRPr sz="1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975" y="459359"/>
            <a:ext cx="33337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Post</a:t>
            </a:r>
            <a:r>
              <a:rPr b="0" i="0" spc="-50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operative</a:t>
            </a:r>
            <a:r>
              <a:rPr b="0" i="0" spc="-45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advice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057" y="1550732"/>
            <a:ext cx="5629275" cy="14605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8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Bed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rest</a:t>
            </a:r>
            <a:endParaRPr sz="1300" dirty="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Tocolysis</a:t>
            </a:r>
            <a:endParaRPr sz="1300" dirty="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avoid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intercourse</a:t>
            </a:r>
            <a:endParaRPr sz="1300" dirty="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Report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case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leaking,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bleeding,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pain</a:t>
            </a:r>
            <a:endParaRPr sz="1300" dirty="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Stitch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be removed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at </a:t>
            </a:r>
            <a:r>
              <a:rPr lang="en-GB" sz="1300" spc="-5" dirty="0">
                <a:solidFill>
                  <a:srgbClr val="404040"/>
                </a:solidFill>
                <a:latin typeface="Trebuchet MS"/>
                <a:cs typeface="Trebuchet MS"/>
              </a:rPr>
              <a:t>36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weeks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or  earlier when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 labour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starts</a:t>
            </a:r>
            <a:endParaRPr sz="1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defTabSz="914400"/>
            <a:r>
              <a:rPr lang="en-US" spc="-5"/>
              <a:t>Approach</a:t>
            </a:r>
            <a:r>
              <a:rPr lang="en-US" spc="-40"/>
              <a:t> </a:t>
            </a:r>
            <a:r>
              <a:rPr lang="en-US" spc="-5"/>
              <a:t>to</a:t>
            </a:r>
            <a:r>
              <a:rPr lang="en-US" spc="-30"/>
              <a:t> </a:t>
            </a:r>
            <a:r>
              <a:rPr lang="en-US" spc="-5"/>
              <a:t>Recurrent</a:t>
            </a:r>
            <a:r>
              <a:rPr lang="en-US" spc="-30"/>
              <a:t> </a:t>
            </a:r>
            <a:r>
              <a:rPr lang="en-US" spc="-5"/>
              <a:t>Miscarriage</a:t>
            </a:r>
          </a:p>
        </p:txBody>
      </p:sp>
      <p:graphicFrame>
        <p:nvGraphicFramePr>
          <p:cNvPr id="24" name="object 3">
            <a:extLst>
              <a:ext uri="{FF2B5EF4-FFF2-40B4-BE49-F238E27FC236}">
                <a16:creationId xmlns:a16="http://schemas.microsoft.com/office/drawing/2014/main" id="{D7A8A75F-4C15-4780-9BBA-E6C7EBB44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028709"/>
              </p:ext>
            </p:extLst>
          </p:nvPr>
        </p:nvGraphicFramePr>
        <p:xfrm>
          <a:off x="1088231" y="1755326"/>
          <a:ext cx="7203281" cy="249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6595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262" y="930057"/>
            <a:ext cx="2045860" cy="343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2200" b="0" i="0" kern="1200" cap="all" spc="-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Approach</a:t>
            </a:r>
            <a:r>
              <a:rPr lang="en-US" sz="2200" b="0" i="0" kern="1200" cap="all" spc="-4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to</a:t>
            </a:r>
            <a:r>
              <a:rPr lang="en-US" sz="2200" b="0" i="0" kern="1200" cap="all" spc="-3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Recurrent</a:t>
            </a:r>
            <a:r>
              <a:rPr lang="en-US" sz="2200" b="0" i="0" kern="1200" cap="all" spc="-3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Miscarriage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9195" y="930057"/>
            <a:ext cx="4526120" cy="3687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04800" indent="-228600" defTabSz="914400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4800" algn="l"/>
                <a:tab pos="305435" algn="l"/>
              </a:tabLst>
            </a:pPr>
            <a:r>
              <a:rPr lang="en-US" sz="1400" b="1" spc="-5" dirty="0"/>
              <a:t>History</a:t>
            </a:r>
            <a:r>
              <a:rPr lang="en-US" sz="1200" spc="-5" dirty="0"/>
              <a:t>:</a:t>
            </a:r>
            <a:endParaRPr lang="en-US" sz="1200" dirty="0"/>
          </a:p>
          <a:p>
            <a:pPr marL="605155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05155" algn="l"/>
                <a:tab pos="605790" algn="l"/>
              </a:tabLst>
            </a:pPr>
            <a:r>
              <a:rPr lang="en-US" sz="1200" spc="-5" dirty="0"/>
              <a:t>Patient</a:t>
            </a:r>
            <a:r>
              <a:rPr lang="en-US" sz="1200" spc="-50" dirty="0"/>
              <a:t> </a:t>
            </a:r>
            <a:r>
              <a:rPr lang="en-US" sz="1200" spc="-5" dirty="0"/>
              <a:t>profile:</a:t>
            </a:r>
            <a:endParaRPr lang="en-US" sz="1200" dirty="0"/>
          </a:p>
          <a:p>
            <a:pPr marL="904875" lvl="2" indent="-228600" defTabSz="914400">
              <a:lnSpc>
                <a:spcPct val="110000"/>
              </a:lnSpc>
              <a:spcBef>
                <a:spcPts val="71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05510" algn="l"/>
              </a:tabLst>
            </a:pPr>
            <a:r>
              <a:rPr lang="en-US" sz="1200" spc="-5" dirty="0"/>
              <a:t>Maternal</a:t>
            </a:r>
            <a:r>
              <a:rPr lang="en-US" sz="1200" spc="-30" dirty="0"/>
              <a:t> </a:t>
            </a:r>
            <a:r>
              <a:rPr lang="en-US" sz="1200" spc="-5" dirty="0"/>
              <a:t>and</a:t>
            </a:r>
            <a:r>
              <a:rPr lang="en-US" sz="1200" spc="-25" dirty="0"/>
              <a:t> </a:t>
            </a:r>
            <a:r>
              <a:rPr lang="en-US" sz="1200" spc="-5" dirty="0"/>
              <a:t>Paternal</a:t>
            </a:r>
            <a:r>
              <a:rPr lang="en-US" sz="1200" spc="-25" dirty="0"/>
              <a:t> </a:t>
            </a:r>
            <a:r>
              <a:rPr lang="en-US" sz="1200" spc="-5" dirty="0"/>
              <a:t>age.</a:t>
            </a:r>
            <a:endParaRPr lang="en-US" sz="1200" dirty="0"/>
          </a:p>
          <a:p>
            <a:pPr marL="90487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05510" algn="l"/>
              </a:tabLst>
            </a:pPr>
            <a:r>
              <a:rPr lang="en-US" sz="1200" spc="-5" dirty="0"/>
              <a:t>Ethnicity</a:t>
            </a:r>
            <a:endParaRPr lang="en-US" sz="1200" dirty="0"/>
          </a:p>
          <a:p>
            <a:pPr marL="90487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05510" algn="l"/>
              </a:tabLst>
            </a:pPr>
            <a:r>
              <a:rPr lang="en-US" sz="1200" spc="-5" dirty="0"/>
              <a:t>Occupation</a:t>
            </a:r>
            <a:endParaRPr lang="en-US" sz="1200" dirty="0"/>
          </a:p>
          <a:p>
            <a:pPr marL="90487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05510" algn="l"/>
              </a:tabLst>
            </a:pPr>
            <a:r>
              <a:rPr lang="en-US" sz="1200" spc="-5" dirty="0"/>
              <a:t>Gravidity</a:t>
            </a:r>
            <a:r>
              <a:rPr lang="en-US" sz="1200" spc="-20" dirty="0"/>
              <a:t> </a:t>
            </a:r>
            <a:r>
              <a:rPr lang="en-US" sz="1200" spc="-5" dirty="0"/>
              <a:t>and</a:t>
            </a:r>
            <a:r>
              <a:rPr lang="en-US" sz="1200" spc="-15" dirty="0"/>
              <a:t> </a:t>
            </a:r>
            <a:r>
              <a:rPr lang="en-US" sz="1200" spc="-5" dirty="0"/>
              <a:t>Parity</a:t>
            </a:r>
            <a:r>
              <a:rPr lang="en-US" sz="1200" spc="-20" dirty="0"/>
              <a:t> </a:t>
            </a:r>
            <a:r>
              <a:rPr lang="en-US" sz="1200" spc="-5" dirty="0"/>
              <a:t>of</a:t>
            </a:r>
            <a:r>
              <a:rPr lang="en-US" sz="1200" spc="-15" dirty="0"/>
              <a:t> </a:t>
            </a:r>
            <a:r>
              <a:rPr lang="en-US" sz="1200" spc="-5" dirty="0"/>
              <a:t>the</a:t>
            </a:r>
            <a:r>
              <a:rPr lang="en-US" sz="1200" spc="-20" dirty="0"/>
              <a:t> </a:t>
            </a:r>
            <a:r>
              <a:rPr lang="en-US" sz="1200" spc="-5" dirty="0"/>
              <a:t>patient.</a:t>
            </a:r>
            <a:endParaRPr lang="en-US" sz="1200" dirty="0"/>
          </a:p>
          <a:p>
            <a:pPr lvl="2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2" indent="-228600" defTabSz="914400">
              <a:lnSpc>
                <a:spcPct val="110000"/>
              </a:lnSpc>
              <a:spcBef>
                <a:spcPts val="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05155" lvl="1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05155" algn="l"/>
                <a:tab pos="605790" algn="l"/>
              </a:tabLst>
            </a:pPr>
            <a:r>
              <a:rPr lang="en-US" sz="1200" spc="-5" dirty="0"/>
              <a:t>Detailed</a:t>
            </a:r>
            <a:r>
              <a:rPr lang="en-US" sz="1200" spc="-20" dirty="0"/>
              <a:t> </a:t>
            </a:r>
            <a:r>
              <a:rPr lang="en-US" sz="1200" spc="-5" dirty="0"/>
              <a:t>history</a:t>
            </a:r>
            <a:r>
              <a:rPr lang="en-US" sz="1200" spc="-15" dirty="0"/>
              <a:t> </a:t>
            </a:r>
            <a:r>
              <a:rPr lang="en-US" sz="1200" spc="-5" dirty="0"/>
              <a:t>about</a:t>
            </a:r>
            <a:r>
              <a:rPr lang="en-US" sz="1200" spc="-15" dirty="0"/>
              <a:t> </a:t>
            </a:r>
            <a:r>
              <a:rPr lang="en-US" sz="1200" spc="-5" dirty="0"/>
              <a:t>the previous</a:t>
            </a:r>
            <a:r>
              <a:rPr lang="en-US" sz="1200" spc="-15" dirty="0"/>
              <a:t> </a:t>
            </a:r>
            <a:r>
              <a:rPr lang="en-US" sz="1200" spc="-5" dirty="0"/>
              <a:t>miscarriages:</a:t>
            </a:r>
            <a:endParaRPr lang="en-US" sz="1200" dirty="0"/>
          </a:p>
          <a:p>
            <a:pPr marL="904875" lvl="2" indent="-228600" defTabSz="914400">
              <a:lnSpc>
                <a:spcPct val="110000"/>
              </a:lnSpc>
              <a:spcBef>
                <a:spcPts val="71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05510" algn="l"/>
              </a:tabLst>
            </a:pPr>
            <a:r>
              <a:rPr lang="en-US" sz="1200" spc="-5" dirty="0"/>
              <a:t>Number</a:t>
            </a:r>
            <a:endParaRPr lang="en-US" sz="1200" dirty="0"/>
          </a:p>
          <a:p>
            <a:pPr marL="90487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05510" algn="l"/>
              </a:tabLst>
            </a:pPr>
            <a:r>
              <a:rPr lang="en-US" sz="1200" spc="-5" dirty="0"/>
              <a:t>Gestational</a:t>
            </a:r>
            <a:r>
              <a:rPr lang="en-US" sz="1200" spc="-50" dirty="0"/>
              <a:t> </a:t>
            </a:r>
            <a:r>
              <a:rPr lang="en-US" sz="1200" spc="-5" dirty="0"/>
              <a:t>Age</a:t>
            </a:r>
            <a:endParaRPr lang="en-US" sz="1200" dirty="0"/>
          </a:p>
          <a:p>
            <a:pPr marL="90487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05510" algn="l"/>
              </a:tabLst>
            </a:pPr>
            <a:r>
              <a:rPr lang="en-US" sz="1200" spc="-5" dirty="0"/>
              <a:t>Diagnoses</a:t>
            </a:r>
            <a:endParaRPr lang="en-US" sz="1200" dirty="0"/>
          </a:p>
          <a:p>
            <a:pPr marL="90487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05510" algn="l"/>
              </a:tabLst>
            </a:pPr>
            <a:r>
              <a:rPr lang="en-US" sz="1200" spc="-5" dirty="0"/>
              <a:t>Ultrasound</a:t>
            </a:r>
            <a:r>
              <a:rPr lang="en-US" sz="1200" spc="-10" dirty="0"/>
              <a:t> </a:t>
            </a:r>
            <a:r>
              <a:rPr lang="en-US" sz="1200" spc="-5" dirty="0"/>
              <a:t>scan</a:t>
            </a:r>
            <a:r>
              <a:rPr lang="en-US" sz="1200" spc="-10" dirty="0"/>
              <a:t> </a:t>
            </a:r>
            <a:r>
              <a:rPr lang="en-US" sz="1200" spc="-5" dirty="0"/>
              <a:t>finding</a:t>
            </a:r>
            <a:r>
              <a:rPr lang="en-US" sz="1200" spc="-10" dirty="0"/>
              <a:t> </a:t>
            </a:r>
            <a:r>
              <a:rPr lang="en-US" sz="1200" spc="-5" dirty="0"/>
              <a:t>or</a:t>
            </a:r>
            <a:r>
              <a:rPr lang="en-US" sz="1200" spc="-10" dirty="0"/>
              <a:t> </a:t>
            </a:r>
            <a:r>
              <a:rPr lang="en-US" sz="1200" spc="-5" dirty="0"/>
              <a:t>any</a:t>
            </a:r>
            <a:r>
              <a:rPr lang="en-US" sz="1200" spc="-10" dirty="0"/>
              <a:t> </a:t>
            </a:r>
            <a:r>
              <a:rPr lang="en-US" sz="1200" spc="-5" dirty="0"/>
              <a:t>other</a:t>
            </a:r>
            <a:r>
              <a:rPr lang="en-US" sz="1200" spc="-10" dirty="0"/>
              <a:t> </a:t>
            </a:r>
            <a:r>
              <a:rPr lang="en-US" sz="1200" spc="-5" dirty="0"/>
              <a:t>Investigations</a:t>
            </a:r>
            <a:r>
              <a:rPr lang="en-US" sz="1200" spc="-10" dirty="0"/>
              <a:t> </a:t>
            </a:r>
            <a:r>
              <a:rPr lang="en-US" sz="1200" spc="-5" dirty="0"/>
              <a:t>(if</a:t>
            </a:r>
            <a:r>
              <a:rPr lang="en-US" sz="1200" spc="-10" dirty="0"/>
              <a:t> </a:t>
            </a:r>
            <a:r>
              <a:rPr lang="en-US" sz="1200" spc="-5" dirty="0"/>
              <a:t>any</a:t>
            </a:r>
            <a:r>
              <a:rPr lang="en-US" sz="1200" spc="-10" dirty="0"/>
              <a:t> </a:t>
            </a:r>
            <a:r>
              <a:rPr lang="en-US" sz="1200" spc="-5" dirty="0"/>
              <a:t>is</a:t>
            </a:r>
            <a:r>
              <a:rPr lang="en-US" sz="1200" spc="-10" dirty="0"/>
              <a:t> </a:t>
            </a:r>
            <a:r>
              <a:rPr lang="en-US" sz="1200" spc="-5" dirty="0"/>
              <a:t>done)</a:t>
            </a:r>
            <a:endParaRPr lang="en-US" sz="1200" dirty="0"/>
          </a:p>
          <a:p>
            <a:pPr marL="90487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05510" algn="l"/>
              </a:tabLst>
            </a:pPr>
            <a:r>
              <a:rPr lang="en-US" sz="1200" spc="-5" dirty="0"/>
              <a:t>Management</a:t>
            </a:r>
            <a:endParaRPr lang="en-US" sz="1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6595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3529195" y="930057"/>
            <a:ext cx="4526120" cy="3687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09880" indent="-228600" defTabSz="914400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  <a:tab pos="310515" algn="l"/>
              </a:tabLst>
            </a:pPr>
            <a:r>
              <a:rPr lang="en-US" sz="1400" b="1" spc="-5" dirty="0"/>
              <a:t>History</a:t>
            </a:r>
            <a:r>
              <a:rPr lang="en-US" sz="1200" spc="-5" dirty="0"/>
              <a:t>:</a:t>
            </a:r>
            <a:endParaRPr lang="en-US" sz="1200" dirty="0"/>
          </a:p>
          <a:p>
            <a:pPr marL="610235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10235" algn="l"/>
                <a:tab pos="610870" algn="l"/>
              </a:tabLst>
            </a:pPr>
            <a:r>
              <a:rPr lang="en-US" sz="1200" spc="-5" dirty="0"/>
              <a:t>Details</a:t>
            </a:r>
            <a:r>
              <a:rPr lang="en-US" sz="1200" spc="-15" dirty="0"/>
              <a:t> </a:t>
            </a:r>
            <a:r>
              <a:rPr lang="en-US" sz="1200" spc="-5" dirty="0"/>
              <a:t>about</a:t>
            </a:r>
            <a:r>
              <a:rPr lang="en-US" sz="1200" spc="-10" dirty="0"/>
              <a:t> </a:t>
            </a:r>
            <a:r>
              <a:rPr lang="en-US" sz="1200" spc="-5" dirty="0"/>
              <a:t>all</a:t>
            </a:r>
            <a:r>
              <a:rPr lang="en-US" sz="1200" spc="-15" dirty="0"/>
              <a:t> </a:t>
            </a:r>
            <a:r>
              <a:rPr lang="en-US" sz="1200" spc="-5" dirty="0"/>
              <a:t>the</a:t>
            </a:r>
            <a:r>
              <a:rPr lang="en-US" sz="1200" spc="-10" dirty="0"/>
              <a:t> </a:t>
            </a:r>
            <a:r>
              <a:rPr lang="en-US" sz="1200" spc="-5" dirty="0"/>
              <a:t>previous</a:t>
            </a:r>
            <a:r>
              <a:rPr lang="en-US" sz="1200" spc="-15" dirty="0"/>
              <a:t> </a:t>
            </a:r>
            <a:r>
              <a:rPr lang="en-US" sz="1200" spc="-5" dirty="0"/>
              <a:t>live</a:t>
            </a:r>
            <a:r>
              <a:rPr lang="en-US" sz="1200" spc="-10" dirty="0"/>
              <a:t> </a:t>
            </a:r>
            <a:r>
              <a:rPr lang="en-US" sz="1200" spc="-5" dirty="0"/>
              <a:t>births</a:t>
            </a:r>
            <a:r>
              <a:rPr lang="en-US" sz="1200" spc="-15" dirty="0"/>
              <a:t> </a:t>
            </a:r>
            <a:r>
              <a:rPr lang="en-US" sz="1200" spc="-5" dirty="0"/>
              <a:t>(If</a:t>
            </a:r>
            <a:r>
              <a:rPr lang="en-US" sz="1200" spc="-10" dirty="0"/>
              <a:t> </a:t>
            </a:r>
            <a:r>
              <a:rPr lang="en-US" sz="1200" spc="-5" dirty="0"/>
              <a:t>any):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71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Gestational</a:t>
            </a:r>
            <a:r>
              <a:rPr lang="en-US" sz="1200" spc="-50" dirty="0"/>
              <a:t> </a:t>
            </a:r>
            <a:r>
              <a:rPr lang="en-US" sz="1200" spc="-5" dirty="0"/>
              <a:t>age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Complications</a:t>
            </a:r>
            <a:r>
              <a:rPr lang="en-US" sz="1200" spc="-25" dirty="0"/>
              <a:t> </a:t>
            </a:r>
            <a:r>
              <a:rPr lang="en-US" sz="1200" spc="-5" dirty="0"/>
              <a:t>during</a:t>
            </a:r>
            <a:r>
              <a:rPr lang="en-US" sz="1200" spc="-20" dirty="0"/>
              <a:t> </a:t>
            </a:r>
            <a:r>
              <a:rPr lang="en-US" sz="1200" spc="-5" dirty="0"/>
              <a:t>pregnancy</a:t>
            </a:r>
            <a:r>
              <a:rPr lang="en-US" sz="1200" spc="-20" dirty="0"/>
              <a:t> </a:t>
            </a:r>
            <a:r>
              <a:rPr lang="en-US" sz="1200" spc="-5" dirty="0"/>
              <a:t>and</a:t>
            </a:r>
            <a:r>
              <a:rPr lang="en-US" sz="1200" spc="-20" dirty="0"/>
              <a:t> </a:t>
            </a:r>
            <a:r>
              <a:rPr lang="en-US" sz="1200" spc="-5" dirty="0"/>
              <a:t>delivery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Mode</a:t>
            </a:r>
            <a:r>
              <a:rPr lang="en-US" sz="1200" spc="-35" dirty="0"/>
              <a:t> </a:t>
            </a:r>
            <a:r>
              <a:rPr lang="en-US" sz="1200" spc="-5" dirty="0"/>
              <a:t>of</a:t>
            </a:r>
            <a:r>
              <a:rPr lang="en-US" sz="1200" spc="-35" dirty="0"/>
              <a:t> </a:t>
            </a:r>
            <a:r>
              <a:rPr lang="en-US" sz="1200" spc="-5" dirty="0"/>
              <a:t>delivery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Weight</a:t>
            </a:r>
            <a:r>
              <a:rPr lang="en-US" sz="1200" spc="-30" dirty="0"/>
              <a:t> </a:t>
            </a:r>
            <a:r>
              <a:rPr lang="en-US" sz="1200" spc="-5" dirty="0"/>
              <a:t>of</a:t>
            </a:r>
            <a:r>
              <a:rPr lang="en-US" sz="1200" spc="-25" dirty="0"/>
              <a:t> </a:t>
            </a:r>
            <a:r>
              <a:rPr lang="en-US" sz="1200" spc="-5" dirty="0"/>
              <a:t>the</a:t>
            </a:r>
            <a:r>
              <a:rPr lang="en-US" sz="1200" spc="-25" dirty="0"/>
              <a:t> </a:t>
            </a:r>
            <a:r>
              <a:rPr lang="en-US" sz="1200" spc="-5" dirty="0"/>
              <a:t>baby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Current</a:t>
            </a:r>
            <a:r>
              <a:rPr lang="en-US" sz="1200" spc="-25" dirty="0"/>
              <a:t> </a:t>
            </a:r>
            <a:r>
              <a:rPr lang="en-US" sz="1200" spc="-5" dirty="0"/>
              <a:t>condition</a:t>
            </a:r>
            <a:r>
              <a:rPr lang="en-US" sz="1200" spc="-20" dirty="0"/>
              <a:t> </a:t>
            </a:r>
            <a:r>
              <a:rPr lang="en-US" sz="1200" spc="-5" dirty="0"/>
              <a:t>of</a:t>
            </a:r>
            <a:r>
              <a:rPr lang="en-US" sz="1200" spc="-20" dirty="0"/>
              <a:t> </a:t>
            </a:r>
            <a:r>
              <a:rPr lang="en-US" sz="1200" spc="-5" dirty="0"/>
              <a:t>the</a:t>
            </a:r>
            <a:r>
              <a:rPr lang="en-US" sz="1200" spc="-20" dirty="0"/>
              <a:t> </a:t>
            </a:r>
            <a:r>
              <a:rPr lang="en-US" sz="1200" spc="-5" dirty="0"/>
              <a:t>baby</a:t>
            </a:r>
            <a:endParaRPr lang="en-US" sz="1200" dirty="0"/>
          </a:p>
          <a:p>
            <a:pPr lvl="2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2" indent="-228600" defTabSz="914400">
              <a:lnSpc>
                <a:spcPct val="110000"/>
              </a:lnSpc>
              <a:spcBef>
                <a:spcPts val="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10235" lvl="1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10235" algn="l"/>
                <a:tab pos="610870" algn="l"/>
              </a:tabLst>
            </a:pPr>
            <a:r>
              <a:rPr lang="en-US" sz="1200" spc="-5" dirty="0"/>
              <a:t>Gynecological</a:t>
            </a:r>
            <a:r>
              <a:rPr lang="en-US" sz="1200" spc="-50" dirty="0"/>
              <a:t> </a:t>
            </a:r>
            <a:r>
              <a:rPr lang="en-US" sz="1200" spc="-5" dirty="0"/>
              <a:t>history: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72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Complete</a:t>
            </a:r>
            <a:r>
              <a:rPr lang="en-US" sz="1200" spc="-35" dirty="0"/>
              <a:t> </a:t>
            </a:r>
            <a:r>
              <a:rPr lang="en-US" sz="1200" spc="-5" dirty="0"/>
              <a:t>menstrual</a:t>
            </a:r>
            <a:r>
              <a:rPr lang="en-US" sz="1200" spc="-35" dirty="0"/>
              <a:t> </a:t>
            </a:r>
            <a:r>
              <a:rPr lang="en-US" sz="1200" spc="-5" dirty="0"/>
              <a:t>history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Cervical</a:t>
            </a:r>
            <a:r>
              <a:rPr lang="en-US" sz="1200" spc="-35" dirty="0"/>
              <a:t> </a:t>
            </a:r>
            <a:r>
              <a:rPr lang="en-US" sz="1200" spc="-5" dirty="0"/>
              <a:t>smear</a:t>
            </a:r>
            <a:r>
              <a:rPr lang="en-US" sz="1200" spc="-35" dirty="0"/>
              <a:t> </a:t>
            </a:r>
            <a:r>
              <a:rPr lang="en-US" sz="1200" spc="-5" dirty="0"/>
              <a:t>history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Contraceptive</a:t>
            </a:r>
            <a:r>
              <a:rPr lang="en-US" sz="1200" spc="-50" dirty="0"/>
              <a:t> </a:t>
            </a:r>
            <a:r>
              <a:rPr lang="en-US" sz="1200" spc="-5" dirty="0"/>
              <a:t>history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History</a:t>
            </a:r>
            <a:r>
              <a:rPr lang="en-US" sz="1200" spc="-20" dirty="0"/>
              <a:t> </a:t>
            </a:r>
            <a:r>
              <a:rPr lang="en-US" sz="1200" spc="-5" dirty="0"/>
              <a:t>of</a:t>
            </a:r>
            <a:r>
              <a:rPr lang="en-US" sz="1200" spc="-15" dirty="0"/>
              <a:t> </a:t>
            </a:r>
            <a:r>
              <a:rPr lang="en-US" sz="1200" spc="-5" dirty="0"/>
              <a:t>previous</a:t>
            </a:r>
            <a:r>
              <a:rPr lang="en-US" sz="1200" spc="-20" dirty="0"/>
              <a:t> </a:t>
            </a:r>
            <a:r>
              <a:rPr lang="en-US" sz="1200" spc="-5" dirty="0"/>
              <a:t>pelvic</a:t>
            </a:r>
            <a:r>
              <a:rPr lang="en-US" sz="1200" spc="-15" dirty="0"/>
              <a:t> </a:t>
            </a:r>
            <a:r>
              <a:rPr lang="en-US" sz="1200" spc="-5" dirty="0"/>
              <a:t>inflammatory</a:t>
            </a:r>
            <a:r>
              <a:rPr lang="en-US" sz="1200" spc="-20" dirty="0"/>
              <a:t> </a:t>
            </a:r>
            <a:r>
              <a:rPr lang="en-US" sz="1200" spc="-5" dirty="0"/>
              <a:t>disease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History</a:t>
            </a:r>
            <a:r>
              <a:rPr lang="en-US" sz="1200" spc="-25" dirty="0"/>
              <a:t> </a:t>
            </a:r>
            <a:r>
              <a:rPr lang="en-US" sz="1200" spc="-5" dirty="0"/>
              <a:t>of</a:t>
            </a:r>
            <a:r>
              <a:rPr lang="en-US" sz="1200" spc="-20" dirty="0"/>
              <a:t> </a:t>
            </a:r>
            <a:r>
              <a:rPr lang="en-US" sz="1200" spc="-5" dirty="0"/>
              <a:t>any</a:t>
            </a:r>
            <a:r>
              <a:rPr lang="en-US" sz="1200" spc="-20" dirty="0"/>
              <a:t> </a:t>
            </a:r>
            <a:r>
              <a:rPr lang="en-US" sz="1200" spc="-5" dirty="0"/>
              <a:t>infertility</a:t>
            </a:r>
            <a:r>
              <a:rPr lang="en-US" sz="1200" spc="-20" dirty="0"/>
              <a:t> </a:t>
            </a:r>
            <a:r>
              <a:rPr lang="en-US" sz="1200" spc="-5" dirty="0"/>
              <a:t>treatment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F3C41-A15C-4910-87AC-5635271AC461}"/>
              </a:ext>
            </a:extLst>
          </p:cNvPr>
          <p:cNvSpPr txBox="1"/>
          <p:nvPr/>
        </p:nvSpPr>
        <p:spPr>
          <a:xfrm>
            <a:off x="617543" y="939513"/>
            <a:ext cx="20637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kern="1200" cap="all" spc="-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Approach</a:t>
            </a:r>
            <a:r>
              <a:rPr lang="en-US" sz="2200" b="0" i="0" kern="1200" cap="all" spc="-4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to</a:t>
            </a:r>
            <a:r>
              <a:rPr lang="en-US" sz="2200" b="0" i="0" kern="1200" cap="all" spc="-3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Recurrent</a:t>
            </a:r>
            <a:r>
              <a:rPr lang="en-US" sz="2200" b="0" i="0" kern="1200" cap="all" spc="-3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Miscarriage</a:t>
            </a:r>
            <a:endParaRPr lang="en-GB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8775" y="317500"/>
          <a:ext cx="6446520" cy="4250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590">
                <a:tc>
                  <a:txBody>
                    <a:bodyPr/>
                    <a:lstStyle/>
                    <a:p>
                      <a:pPr marL="85725" marR="471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Causes of first trimester recurrent </a:t>
                      </a:r>
                      <a:r>
                        <a:rPr sz="1300" b="1" spc="-3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pregnancy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loss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12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501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Causes of second trimester recurrent </a:t>
                      </a:r>
                      <a:r>
                        <a:rPr sz="1300" b="1" spc="-3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pregnancy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loss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1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85725" marR="3022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latin typeface="Trebuchet MS"/>
                          <a:cs typeface="Trebuchet MS"/>
                        </a:rPr>
                        <a:t>Most common is genetics </a:t>
                      </a:r>
                      <a:r>
                        <a:rPr sz="1300" b="1" dirty="0">
                          <a:latin typeface="Trebuchet MS"/>
                          <a:cs typeface="Trebuchet MS"/>
                        </a:rPr>
                        <a:t>( </a:t>
                      </a:r>
                      <a:r>
                        <a:rPr sz="1300" b="1" spc="-5" dirty="0">
                          <a:latin typeface="Trebuchet MS"/>
                          <a:cs typeface="Trebuchet MS"/>
                        </a:rPr>
                        <a:t>structural </a:t>
                      </a:r>
                      <a:r>
                        <a:rPr sz="1300" b="1" spc="-3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latin typeface="Trebuchet MS"/>
                          <a:cs typeface="Trebuchet MS"/>
                        </a:rPr>
                        <a:t>chromosomal</a:t>
                      </a:r>
                      <a:r>
                        <a:rPr sz="13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latin typeface="Trebuchet MS"/>
                          <a:cs typeface="Trebuchet MS"/>
                        </a:rPr>
                        <a:t>abnormalities</a:t>
                      </a:r>
                      <a:r>
                        <a:rPr sz="13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latin typeface="Trebuchet MS"/>
                          <a:cs typeface="Trebuchet MS"/>
                        </a:rPr>
                        <a:t>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482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latin typeface="Trebuchet MS"/>
                          <a:cs typeface="Trebuchet MS"/>
                        </a:rPr>
                        <a:t>Most common is anatomical </a:t>
                      </a:r>
                      <a:r>
                        <a:rPr sz="1300" b="1" dirty="0">
                          <a:latin typeface="Trebuchet MS"/>
                          <a:cs typeface="Trebuchet MS"/>
                        </a:rPr>
                        <a:t>( </a:t>
                      </a:r>
                      <a:r>
                        <a:rPr sz="1300" b="1" spc="-5" dirty="0">
                          <a:latin typeface="Trebuchet MS"/>
                          <a:cs typeface="Trebuchet MS"/>
                        </a:rPr>
                        <a:t>cervical </a:t>
                      </a:r>
                      <a:r>
                        <a:rPr sz="1300" b="1" spc="-3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latin typeface="Trebuchet MS"/>
                          <a:cs typeface="Trebuchet MS"/>
                        </a:rPr>
                        <a:t>insufficiency</a:t>
                      </a:r>
                      <a:r>
                        <a:rPr sz="13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latin typeface="Trebuchet MS"/>
                          <a:cs typeface="Trebuchet MS"/>
                        </a:rPr>
                        <a:t>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Immunologic</a:t>
                      </a:r>
                      <a:r>
                        <a:rPr sz="1300" b="1" spc="-50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factors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Immunologic</a:t>
                      </a:r>
                      <a:r>
                        <a:rPr sz="1300" b="1" spc="-50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factors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3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Thrombophilia</a:t>
                      </a:r>
                      <a:r>
                        <a:rPr sz="1300" b="1" spc="-30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fibrinolytic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factors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Thrombophilia</a:t>
                      </a:r>
                      <a:r>
                        <a:rPr sz="1300" b="1" spc="-30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fibrinolytic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factors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Endocrine</a:t>
                      </a:r>
                      <a:r>
                        <a:rPr sz="1300" b="1" spc="-50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factors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Endocrine</a:t>
                      </a:r>
                      <a:r>
                        <a:rPr sz="1300" b="1" spc="-50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factors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5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Environmental</a:t>
                      </a:r>
                      <a:r>
                        <a:rPr sz="1300" b="1" spc="-30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chemical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stress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Environmental</a:t>
                      </a:r>
                      <a:r>
                        <a:rPr sz="1300" b="1" spc="-30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chemical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stress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latin typeface="Trebuchet MS"/>
                          <a:cs typeface="Trebuchet MS"/>
                        </a:rPr>
                        <a:t>Anatomical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latin typeface="Trebuchet MS"/>
                          <a:cs typeface="Trebuchet MS"/>
                        </a:rPr>
                        <a:t>Genetics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latin typeface="Trebuchet MS"/>
                          <a:cs typeface="Trebuchet MS"/>
                        </a:rPr>
                        <a:t>Infections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latin typeface="Trebuchet MS"/>
                          <a:cs typeface="Trebuchet MS"/>
                        </a:rPr>
                        <a:t>Infections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latin typeface="Trebuchet MS"/>
                          <a:cs typeface="Trebuchet MS"/>
                        </a:rPr>
                        <a:t>Unexplained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b="1" spc="-5" dirty="0">
                          <a:latin typeface="Trebuchet MS"/>
                          <a:cs typeface="Trebuchet MS"/>
                        </a:rPr>
                        <a:t>Unexplained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6595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3519474" y="553014"/>
            <a:ext cx="4526120" cy="3687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09880" indent="-228600" defTabSz="914400">
              <a:lnSpc>
                <a:spcPct val="110000"/>
              </a:lnSpc>
              <a:spcBef>
                <a:spcPts val="60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  <a:tab pos="310515" algn="l"/>
              </a:tabLst>
            </a:pPr>
            <a:r>
              <a:rPr lang="en-US" sz="1400" b="1" spc="-5" dirty="0"/>
              <a:t>History</a:t>
            </a:r>
            <a:r>
              <a:rPr lang="en-US" sz="1200" spc="-5" dirty="0"/>
              <a:t>:</a:t>
            </a:r>
            <a:endParaRPr lang="en-US" sz="1200" dirty="0"/>
          </a:p>
          <a:p>
            <a:pPr marL="610235" lvl="1" indent="-228600" defTabSz="914400">
              <a:lnSpc>
                <a:spcPct val="110000"/>
              </a:lnSpc>
              <a:spcBef>
                <a:spcPts val="509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10235" algn="l"/>
                <a:tab pos="610870" algn="l"/>
              </a:tabLst>
            </a:pPr>
            <a:r>
              <a:rPr lang="en-US" sz="1200" spc="-5" dirty="0"/>
              <a:t>The</a:t>
            </a:r>
            <a:r>
              <a:rPr lang="en-US" sz="1200" spc="-35" dirty="0"/>
              <a:t> </a:t>
            </a:r>
            <a:r>
              <a:rPr lang="en-US" sz="1200" spc="-5" dirty="0"/>
              <a:t>medical</a:t>
            </a:r>
            <a:r>
              <a:rPr lang="en-US" sz="1200" spc="-35" dirty="0"/>
              <a:t> </a:t>
            </a:r>
            <a:r>
              <a:rPr lang="en-US" sz="1200" spc="-5" dirty="0"/>
              <a:t>history: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Autoimmune</a:t>
            </a:r>
            <a:r>
              <a:rPr lang="en-US" sz="1200" spc="-50" dirty="0"/>
              <a:t> </a:t>
            </a:r>
            <a:r>
              <a:rPr lang="en-US" sz="1200" spc="-5" dirty="0"/>
              <a:t>diseases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Arthritis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55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Uncontrolled</a:t>
            </a:r>
            <a:r>
              <a:rPr lang="en-US" sz="1200" spc="-50" dirty="0"/>
              <a:t> </a:t>
            </a:r>
            <a:r>
              <a:rPr lang="en-US" sz="1200" spc="-5" dirty="0"/>
              <a:t>diabetes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55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Thyroi</a:t>
            </a:r>
            <a:r>
              <a:rPr lang="en-US" sz="1200" dirty="0"/>
              <a:t>d</a:t>
            </a:r>
            <a:r>
              <a:rPr lang="en-US" sz="1200" spc="-5" dirty="0"/>
              <a:t> dysfunction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55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Vascula</a:t>
            </a:r>
            <a:r>
              <a:rPr lang="en-US" sz="1200" dirty="0"/>
              <a:t>r</a:t>
            </a:r>
            <a:r>
              <a:rPr lang="en-US" sz="1200" spc="-5" dirty="0"/>
              <a:t> thrombosis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55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Ski</a:t>
            </a:r>
            <a:r>
              <a:rPr lang="en-US" sz="1200" dirty="0"/>
              <a:t>n</a:t>
            </a:r>
            <a:r>
              <a:rPr lang="en-US" sz="1200" spc="-5" dirty="0"/>
              <a:t> disorders</a:t>
            </a:r>
            <a:endParaRPr lang="en-US" sz="1200" dirty="0"/>
          </a:p>
          <a:p>
            <a:pPr marL="610235" lvl="1" indent="-228600" defTabSz="914400">
              <a:lnSpc>
                <a:spcPct val="110000"/>
              </a:lnSpc>
              <a:spcBef>
                <a:spcPts val="50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10235" algn="l"/>
                <a:tab pos="610870" algn="l"/>
              </a:tabLst>
            </a:pPr>
            <a:r>
              <a:rPr lang="en-US" sz="1200" spc="-5" dirty="0"/>
              <a:t>The</a:t>
            </a:r>
            <a:r>
              <a:rPr lang="en-US" sz="1200" spc="-50" dirty="0"/>
              <a:t> </a:t>
            </a:r>
            <a:r>
              <a:rPr lang="en-US" sz="1200" spc="-5" dirty="0"/>
              <a:t>drug</a:t>
            </a:r>
            <a:r>
              <a:rPr lang="en-US" sz="1200" spc="-50" dirty="0"/>
              <a:t> </a:t>
            </a:r>
            <a:r>
              <a:rPr lang="en-US" sz="1200" spc="-5" dirty="0"/>
              <a:t>history: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Any</a:t>
            </a:r>
            <a:r>
              <a:rPr lang="en-US" sz="1200" spc="-30" dirty="0"/>
              <a:t> </a:t>
            </a:r>
            <a:r>
              <a:rPr lang="en-US" sz="1200" spc="-5" dirty="0"/>
              <a:t>regular</a:t>
            </a:r>
            <a:r>
              <a:rPr lang="en-US" sz="1200" spc="-25" dirty="0"/>
              <a:t> </a:t>
            </a:r>
            <a:r>
              <a:rPr lang="en-US" sz="1200" spc="-5" dirty="0"/>
              <a:t>medicine</a:t>
            </a:r>
            <a:r>
              <a:rPr lang="en-US" sz="1200" spc="-25" dirty="0"/>
              <a:t> </a:t>
            </a:r>
            <a:r>
              <a:rPr lang="en-US" sz="1200" spc="-5" dirty="0"/>
              <a:t>taken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55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History</a:t>
            </a:r>
            <a:r>
              <a:rPr lang="en-US" sz="1200" spc="-30" dirty="0"/>
              <a:t> </a:t>
            </a:r>
            <a:r>
              <a:rPr lang="en-US" sz="1200" spc="-5" dirty="0"/>
              <a:t>of</a:t>
            </a:r>
            <a:r>
              <a:rPr lang="en-US" sz="1200" spc="-25" dirty="0"/>
              <a:t> </a:t>
            </a:r>
            <a:r>
              <a:rPr lang="en-US" sz="1200" spc="-5" dirty="0"/>
              <a:t>drug</a:t>
            </a:r>
            <a:r>
              <a:rPr lang="en-US" sz="1200" spc="-25" dirty="0"/>
              <a:t> </a:t>
            </a:r>
            <a:r>
              <a:rPr lang="en-US" sz="1200" spc="-5" dirty="0"/>
              <a:t>allergy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The</a:t>
            </a:r>
            <a:r>
              <a:rPr lang="en-US" sz="1200" spc="-10" dirty="0"/>
              <a:t> </a:t>
            </a:r>
            <a:r>
              <a:rPr lang="en-US" sz="1200" spc="-5" dirty="0"/>
              <a:t>use of folic acid, advice daily</a:t>
            </a:r>
            <a:r>
              <a:rPr lang="en-US" sz="1200" spc="-10" dirty="0"/>
              <a:t> </a:t>
            </a:r>
            <a:r>
              <a:rPr lang="en-US" sz="1200" spc="-5" dirty="0"/>
              <a:t>intake of 400 microgram if the</a:t>
            </a:r>
            <a:r>
              <a:rPr lang="en-US" sz="1200" spc="-10" dirty="0"/>
              <a:t> </a:t>
            </a:r>
            <a:r>
              <a:rPr lang="en-US" sz="1200" spc="-5" dirty="0"/>
              <a:t>patient is trying for </a:t>
            </a:r>
            <a:r>
              <a:rPr lang="en-US" sz="1200" dirty="0"/>
              <a:t>a</a:t>
            </a:r>
            <a:r>
              <a:rPr lang="en-US" sz="1200" spc="-5" dirty="0"/>
              <a:t> pregnancy</a:t>
            </a:r>
            <a:endParaRPr lang="en-US" sz="1200" dirty="0"/>
          </a:p>
          <a:p>
            <a:pPr marL="610235" lvl="1" indent="-228600" defTabSz="914400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10235" algn="l"/>
                <a:tab pos="610870" algn="l"/>
              </a:tabLst>
            </a:pPr>
            <a:r>
              <a:rPr lang="en-US" sz="1200" spc="-5" dirty="0"/>
              <a:t>The</a:t>
            </a:r>
            <a:r>
              <a:rPr lang="en-US" sz="1200" spc="-35" dirty="0"/>
              <a:t> </a:t>
            </a:r>
            <a:r>
              <a:rPr lang="en-US" sz="1200" spc="-5" dirty="0"/>
              <a:t>surgical</a:t>
            </a:r>
            <a:r>
              <a:rPr lang="en-US" sz="1200" spc="-35" dirty="0"/>
              <a:t> </a:t>
            </a:r>
            <a:r>
              <a:rPr lang="en-US" sz="1200" spc="-5" dirty="0"/>
              <a:t>history: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Previous</a:t>
            </a:r>
            <a:r>
              <a:rPr lang="en-US" sz="1200" spc="-35" dirty="0"/>
              <a:t> </a:t>
            </a:r>
            <a:r>
              <a:rPr lang="en-US" sz="1200" spc="-5" dirty="0"/>
              <a:t>abdominal</a:t>
            </a:r>
            <a:r>
              <a:rPr lang="en-US" sz="1200" spc="-35" dirty="0"/>
              <a:t> </a:t>
            </a:r>
            <a:r>
              <a:rPr lang="en-US" sz="1200" spc="-5" dirty="0"/>
              <a:t>surgery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Cervical</a:t>
            </a:r>
            <a:r>
              <a:rPr lang="en-US" sz="1200" spc="-25" dirty="0"/>
              <a:t> </a:t>
            </a:r>
            <a:r>
              <a:rPr lang="en-US" sz="1200" spc="-5" dirty="0"/>
              <a:t>surgery</a:t>
            </a:r>
            <a:r>
              <a:rPr lang="en-US" sz="1200" spc="-20" dirty="0"/>
              <a:t> </a:t>
            </a:r>
            <a:r>
              <a:rPr lang="en-US" sz="1200" spc="-5" dirty="0"/>
              <a:t>or</a:t>
            </a:r>
            <a:r>
              <a:rPr lang="en-US" sz="1200" spc="-20" dirty="0"/>
              <a:t> </a:t>
            </a:r>
            <a:r>
              <a:rPr lang="en-US" sz="1200" spc="-5" dirty="0"/>
              <a:t>uterine</a:t>
            </a:r>
            <a:r>
              <a:rPr lang="en-US" sz="1200" spc="-20" dirty="0"/>
              <a:t> </a:t>
            </a:r>
            <a:r>
              <a:rPr lang="en-US" sz="1200" spc="-5" dirty="0"/>
              <a:t>surgery</a:t>
            </a:r>
            <a:endParaRPr lang="en-US" sz="1200" dirty="0"/>
          </a:p>
          <a:p>
            <a:pPr marL="909955" lvl="2" indent="-228600" defTabSz="914400">
              <a:lnSpc>
                <a:spcPct val="110000"/>
              </a:lnSpc>
              <a:spcBef>
                <a:spcPts val="55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z="1200" spc="-5" dirty="0"/>
              <a:t>D&amp;C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CEB97-A974-48BF-971D-8CE11B0B8E90}"/>
              </a:ext>
            </a:extLst>
          </p:cNvPr>
          <p:cNvSpPr txBox="1"/>
          <p:nvPr/>
        </p:nvSpPr>
        <p:spPr>
          <a:xfrm>
            <a:off x="617543" y="939513"/>
            <a:ext cx="20637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kern="1200" cap="all" spc="-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Approach</a:t>
            </a:r>
            <a:r>
              <a:rPr lang="en-US" sz="2200" b="0" i="0" kern="1200" cap="all" spc="-4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to</a:t>
            </a:r>
            <a:r>
              <a:rPr lang="en-US" sz="2200" b="0" i="0" kern="1200" cap="all" spc="-3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Recurrent</a:t>
            </a:r>
            <a:r>
              <a:rPr lang="en-US" sz="2200" b="0" i="0" kern="1200" cap="all" spc="-3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Miscarriage</a:t>
            </a:r>
            <a:endParaRPr lang="en-GB" sz="2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6595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262" y="930057"/>
            <a:ext cx="2045860" cy="343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2200" b="0" i="0" kern="1200" cap="all" spc="-5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Approach</a:t>
            </a:r>
            <a:r>
              <a:rPr lang="en-US" sz="2200" b="0" i="0" kern="1200" cap="all" spc="-4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to</a:t>
            </a:r>
            <a:r>
              <a:rPr lang="en-US" sz="2200" b="0" i="0" kern="1200" cap="all" spc="-3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Recurrent</a:t>
            </a:r>
            <a:r>
              <a:rPr lang="en-US" sz="2200" b="0" i="0" kern="1200" cap="all" spc="-3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Miscarriage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9195" y="930057"/>
            <a:ext cx="4526120" cy="3687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6830" indent="-228600" defTabSz="914400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1500" spc="-310" dirty="0"/>
              <a:t>□	</a:t>
            </a:r>
            <a:r>
              <a:rPr lang="en-US" sz="1500" b="1" spc="-5" dirty="0"/>
              <a:t>The</a:t>
            </a:r>
            <a:r>
              <a:rPr lang="en-US" sz="1500" b="1" spc="-40" dirty="0"/>
              <a:t> </a:t>
            </a:r>
            <a:r>
              <a:rPr lang="en-US" sz="1500" b="1" spc="-5" dirty="0"/>
              <a:t>family</a:t>
            </a:r>
            <a:r>
              <a:rPr lang="en-US" sz="1500" b="1" spc="-35" dirty="0"/>
              <a:t> </a:t>
            </a:r>
            <a:r>
              <a:rPr lang="en-US" sz="1500" b="1" spc="-5" dirty="0"/>
              <a:t>history</a:t>
            </a:r>
            <a:endParaRPr lang="en-US" sz="1500" b="1" dirty="0"/>
          </a:p>
          <a:p>
            <a:pPr marL="309880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  <a:tab pos="310515" algn="l"/>
              </a:tabLst>
            </a:pPr>
            <a:r>
              <a:rPr lang="en-US" sz="1500" spc="-5" dirty="0"/>
              <a:t>History</a:t>
            </a:r>
            <a:r>
              <a:rPr lang="en-US" sz="1500" spc="-20" dirty="0"/>
              <a:t> </a:t>
            </a:r>
            <a:r>
              <a:rPr lang="en-US" sz="1500" spc="-5" dirty="0"/>
              <a:t>regarding</a:t>
            </a:r>
            <a:r>
              <a:rPr lang="en-US" sz="1500" spc="-15" dirty="0"/>
              <a:t> </a:t>
            </a:r>
            <a:r>
              <a:rPr lang="en-US" sz="1500" spc="-5" dirty="0"/>
              <a:t>the</a:t>
            </a:r>
            <a:r>
              <a:rPr lang="en-US" sz="1500" spc="-15" dirty="0"/>
              <a:t> </a:t>
            </a:r>
            <a:r>
              <a:rPr lang="en-US" sz="1500" spc="-5" dirty="0"/>
              <a:t>medical</a:t>
            </a:r>
            <a:r>
              <a:rPr lang="en-US" sz="1500" spc="-15" dirty="0"/>
              <a:t> </a:t>
            </a:r>
            <a:r>
              <a:rPr lang="en-US" sz="1500" spc="-5" dirty="0"/>
              <a:t>conditions</a:t>
            </a:r>
            <a:r>
              <a:rPr lang="en-US" sz="1500" spc="-15" dirty="0"/>
              <a:t> </a:t>
            </a:r>
            <a:r>
              <a:rPr lang="en-US" sz="1500" spc="-5" dirty="0"/>
              <a:t>previously</a:t>
            </a:r>
            <a:r>
              <a:rPr lang="en-US" sz="1500" spc="-15" dirty="0"/>
              <a:t> </a:t>
            </a:r>
            <a:r>
              <a:rPr lang="en-US" sz="1500" spc="-5" dirty="0"/>
              <a:t>mentioned</a:t>
            </a:r>
            <a:endParaRPr lang="en-US" sz="1500" dirty="0"/>
          </a:p>
          <a:p>
            <a:pPr marL="309880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  <a:tab pos="310515" algn="l"/>
              </a:tabLst>
            </a:pPr>
            <a:r>
              <a:rPr lang="en-US" sz="1500" spc="-5" dirty="0"/>
              <a:t>Consanguinity</a:t>
            </a:r>
            <a:endParaRPr lang="en-US" sz="1500" dirty="0"/>
          </a:p>
          <a:p>
            <a:pPr marL="309880" marR="163830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  <a:tab pos="310515" algn="l"/>
              </a:tabLst>
            </a:pPr>
            <a:r>
              <a:rPr lang="en-US" sz="1500" spc="-5" dirty="0"/>
              <a:t>History of congenital abnormalities, recurrent miscarriage or </a:t>
            </a:r>
            <a:r>
              <a:rPr lang="en-US" sz="1500" spc="-470" dirty="0"/>
              <a:t> </a:t>
            </a:r>
            <a:r>
              <a:rPr lang="en-US" sz="1500" spc="-5" dirty="0"/>
              <a:t>pregnancy</a:t>
            </a:r>
            <a:r>
              <a:rPr lang="en-US" sz="1500" spc="-10" dirty="0"/>
              <a:t> </a:t>
            </a:r>
            <a:r>
              <a:rPr lang="en-US" sz="1500" spc="-5" dirty="0"/>
              <a:t>complications</a:t>
            </a:r>
            <a:endParaRPr lang="en-US" sz="1500" dirty="0"/>
          </a:p>
          <a:p>
            <a:pPr marL="36830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1500" spc="-310" dirty="0"/>
              <a:t>□	</a:t>
            </a:r>
            <a:r>
              <a:rPr lang="en-US" sz="1500" b="1" spc="-5" dirty="0"/>
              <a:t>The</a:t>
            </a:r>
            <a:r>
              <a:rPr lang="en-US" sz="1500" b="1" spc="-40" dirty="0"/>
              <a:t> </a:t>
            </a:r>
            <a:r>
              <a:rPr lang="en-US" sz="1500" b="1" spc="-5" dirty="0"/>
              <a:t>social</a:t>
            </a:r>
            <a:r>
              <a:rPr lang="en-US" sz="1500" b="1" spc="-35" dirty="0"/>
              <a:t> </a:t>
            </a:r>
            <a:r>
              <a:rPr lang="en-US" sz="1500" b="1" spc="-5" dirty="0"/>
              <a:t>history</a:t>
            </a:r>
            <a:endParaRPr lang="en-US" sz="1500" b="1" dirty="0"/>
          </a:p>
          <a:p>
            <a:pPr marL="309880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  <a:tab pos="310515" algn="l"/>
              </a:tabLst>
            </a:pPr>
            <a:r>
              <a:rPr lang="en-US" sz="1500" spc="-5" dirty="0"/>
              <a:t>Smoking</a:t>
            </a:r>
            <a:endParaRPr lang="en-US" sz="1500" dirty="0"/>
          </a:p>
          <a:p>
            <a:pPr marL="309880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  <a:tab pos="310515" algn="l"/>
              </a:tabLst>
            </a:pPr>
            <a:r>
              <a:rPr lang="en-US" sz="1500" spc="-5" dirty="0"/>
              <a:t>Alcohol</a:t>
            </a:r>
            <a:r>
              <a:rPr lang="en-US" sz="1500" spc="-50" dirty="0"/>
              <a:t> </a:t>
            </a:r>
            <a:r>
              <a:rPr lang="en-US" sz="1500" spc="-5" dirty="0"/>
              <a:t>intake</a:t>
            </a:r>
            <a:endParaRPr lang="en-US" sz="1500" dirty="0"/>
          </a:p>
          <a:p>
            <a:pPr marL="309880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  <a:tab pos="310515" algn="l"/>
              </a:tabLst>
            </a:pPr>
            <a:r>
              <a:rPr lang="en-US" sz="1500" spc="-5" dirty="0"/>
              <a:t>Caffeine</a:t>
            </a:r>
            <a:r>
              <a:rPr lang="en-US" sz="1500" spc="-50" dirty="0"/>
              <a:t> </a:t>
            </a:r>
            <a:r>
              <a:rPr lang="en-US" sz="1500" spc="-5" dirty="0"/>
              <a:t>consumption</a:t>
            </a:r>
            <a:endParaRPr lang="en-US" sz="15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357" y="1200149"/>
            <a:ext cx="2654449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/>
            <a:r>
              <a:rPr lang="en-US" sz="30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Approach</a:t>
            </a:r>
            <a:r>
              <a:rPr lang="en-US" sz="3000" b="0" i="0" kern="1200" cap="all" spc="-4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to</a:t>
            </a:r>
            <a:r>
              <a:rPr lang="en-US" sz="3000" b="0" i="0" kern="1200" cap="all" spc="-3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Recurrent</a:t>
            </a:r>
            <a:r>
              <a:rPr lang="en-US" sz="3000" b="0" i="0" kern="1200" cap="all" spc="-3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Miscarriage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11629"/>
            <a:ext cx="0" cy="24003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3693638" y="1200149"/>
            <a:ext cx="4597502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09880" indent="-22860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  <a:tab pos="310515" algn="l"/>
              </a:tabLst>
            </a:pPr>
            <a:r>
              <a:rPr lang="en-US" b="1" spc="-5" dirty="0"/>
              <a:t>Physical</a:t>
            </a:r>
            <a:r>
              <a:rPr lang="en-US" b="1" spc="-50" dirty="0"/>
              <a:t> </a:t>
            </a:r>
            <a:r>
              <a:rPr lang="en-US" b="1" spc="-5" dirty="0"/>
              <a:t>Examination:</a:t>
            </a:r>
            <a:endParaRPr lang="en-US" b="1" dirty="0"/>
          </a:p>
          <a:p>
            <a:pPr marL="610235" lvl="1" indent="-228600" defTabSz="914400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10235" algn="l"/>
                <a:tab pos="610870" algn="l"/>
              </a:tabLst>
            </a:pPr>
            <a:r>
              <a:rPr lang="en-US" spc="-5" dirty="0"/>
              <a:t>General</a:t>
            </a:r>
            <a:r>
              <a:rPr lang="en-US" spc="-100" dirty="0"/>
              <a:t> </a:t>
            </a:r>
            <a:r>
              <a:rPr lang="en-US" spc="-5" dirty="0"/>
              <a:t>examination</a:t>
            </a:r>
            <a:endParaRPr lang="en-US" dirty="0"/>
          </a:p>
          <a:p>
            <a:pPr marL="610235" lvl="1" indent="-228600" defTabSz="914400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10235" algn="l"/>
                <a:tab pos="610870" algn="l"/>
              </a:tabLst>
            </a:pPr>
            <a:r>
              <a:rPr lang="en-US" spc="-5" dirty="0"/>
              <a:t>Abdominal</a:t>
            </a:r>
            <a:r>
              <a:rPr lang="en-US" spc="-100" dirty="0"/>
              <a:t> </a:t>
            </a:r>
            <a:r>
              <a:rPr lang="en-US" spc="-5" dirty="0"/>
              <a:t>examination</a:t>
            </a:r>
            <a:endParaRPr lang="en-US" dirty="0"/>
          </a:p>
          <a:p>
            <a:pPr marL="610235" lvl="1" indent="-228600" defTabSz="914400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10235" algn="l"/>
                <a:tab pos="610870" algn="l"/>
              </a:tabLst>
            </a:pPr>
            <a:r>
              <a:rPr lang="en-US" spc="-5" dirty="0"/>
              <a:t>Pelvic</a:t>
            </a:r>
            <a:r>
              <a:rPr lang="en-US" spc="-100" dirty="0"/>
              <a:t> </a:t>
            </a:r>
            <a:r>
              <a:rPr lang="en-US" spc="-5" dirty="0"/>
              <a:t>examination</a:t>
            </a:r>
            <a:endParaRPr lang="en-US" dirty="0"/>
          </a:p>
          <a:p>
            <a:pPr marL="909955" lvl="2" indent="-228600" defTabSz="914400">
              <a:lnSpc>
                <a:spcPct val="120000"/>
              </a:lnSpc>
              <a:spcBef>
                <a:spcPts val="71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pc="-5" dirty="0"/>
              <a:t>Speculu</a:t>
            </a:r>
            <a:r>
              <a:rPr lang="en-US" dirty="0"/>
              <a:t>m</a:t>
            </a:r>
            <a:r>
              <a:rPr lang="en-US" spc="-5" dirty="0"/>
              <a:t> examination</a:t>
            </a:r>
            <a:endParaRPr lang="en-US" dirty="0"/>
          </a:p>
          <a:p>
            <a:pPr marL="909955" lvl="2" indent="-228600" defTabSz="914400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910590" algn="l"/>
              </a:tabLst>
            </a:pPr>
            <a:r>
              <a:rPr lang="en-US" spc="-5" dirty="0"/>
              <a:t>Bimanua</a:t>
            </a:r>
            <a:r>
              <a:rPr lang="en-US" dirty="0"/>
              <a:t>l</a:t>
            </a:r>
            <a:r>
              <a:rPr lang="en-US" spc="-5" dirty="0"/>
              <a:t> examination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357" y="1200149"/>
            <a:ext cx="2654449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/>
            <a:r>
              <a:rPr lang="en-US" sz="3200" b="0" i="0" kern="1200" cap="all" spc="-5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Genetic</a:t>
            </a:r>
            <a:r>
              <a:rPr lang="en-US" sz="3200" b="0" i="0" kern="1200" cap="all" spc="-9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0" i="0" kern="1200" cap="all" spc="-5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Causes:</a:t>
            </a:r>
            <a:endParaRPr lang="en-US" sz="32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11629"/>
            <a:ext cx="0" cy="24003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3693638" y="1200149"/>
            <a:ext cx="4597502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0040" indent="-228600" defTabSz="914400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20040" algn="l"/>
                <a:tab pos="320675" algn="l"/>
              </a:tabLst>
            </a:pPr>
            <a:r>
              <a:rPr lang="en-US" sz="1500" b="1" i="1" spc="-5" dirty="0"/>
              <a:t>Investigations:</a:t>
            </a:r>
            <a:endParaRPr lang="en-US" sz="1500" dirty="0"/>
          </a:p>
          <a:p>
            <a:pPr marL="620395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21030" algn="l"/>
              </a:tabLst>
            </a:pPr>
            <a:r>
              <a:rPr lang="en-US" sz="1500" b="1" i="1" spc="-5" dirty="0"/>
              <a:t>Karyotyping:</a:t>
            </a:r>
            <a:endParaRPr lang="en-US" sz="1500" dirty="0"/>
          </a:p>
          <a:p>
            <a:pPr marL="620395" marR="588645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21030" algn="l"/>
              </a:tabLst>
            </a:pPr>
            <a:r>
              <a:rPr lang="en-US" sz="1500" spc="-5" dirty="0"/>
              <a:t>Cytogenetic analysis should be performed on products of </a:t>
            </a:r>
            <a:r>
              <a:rPr lang="en-US" sz="1500" spc="-590" dirty="0"/>
              <a:t> </a:t>
            </a:r>
            <a:r>
              <a:rPr lang="en-US" sz="1500" spc="-5" dirty="0"/>
              <a:t>conception of the </a:t>
            </a:r>
            <a:r>
              <a:rPr lang="en-US" sz="1500" u="heavy" spc="-5" dirty="0">
                <a:uFill>
                  <a:solidFill>
                    <a:srgbClr val="404040"/>
                  </a:solidFill>
                </a:uFill>
              </a:rPr>
              <a:t>third and subsequent consecutive </a:t>
            </a:r>
            <a:r>
              <a:rPr lang="en-US" sz="1500" dirty="0"/>
              <a:t> </a:t>
            </a:r>
            <a:r>
              <a:rPr lang="en-US" sz="1500" u="heavy" spc="-5" dirty="0">
                <a:uFill>
                  <a:solidFill>
                    <a:srgbClr val="404040"/>
                  </a:solidFill>
                </a:uFill>
              </a:rPr>
              <a:t>miscarriage(s). In addition to CGH array.</a:t>
            </a:r>
            <a:endParaRPr lang="en-US" sz="1500" dirty="0"/>
          </a:p>
          <a:p>
            <a:pPr marL="620395" marR="508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21030" algn="l"/>
              </a:tabLst>
            </a:pPr>
            <a:r>
              <a:rPr lang="en-US" sz="1500" spc="-5" dirty="0"/>
              <a:t>Parental peripheral blood karyotyping of both partners should </a:t>
            </a:r>
            <a:r>
              <a:rPr lang="en-US" sz="1500" spc="-590" dirty="0"/>
              <a:t> </a:t>
            </a:r>
            <a:r>
              <a:rPr lang="en-US" sz="1500" spc="-5" dirty="0"/>
              <a:t>be performed in couples with recurrent miscarriage where </a:t>
            </a:r>
            <a:r>
              <a:rPr lang="en-US" sz="1500" dirty="0"/>
              <a:t> </a:t>
            </a:r>
            <a:r>
              <a:rPr lang="en-US" sz="1500" spc="-5" dirty="0"/>
              <a:t>testing of products of conception </a:t>
            </a:r>
            <a:r>
              <a:rPr lang="en-US" sz="1500" u="heavy" spc="-5" dirty="0">
                <a:uFill>
                  <a:solidFill>
                    <a:srgbClr val="404040"/>
                  </a:solidFill>
                </a:uFill>
              </a:rPr>
              <a:t>reports an unbalanced </a:t>
            </a:r>
            <a:r>
              <a:rPr lang="en-US" sz="1500" dirty="0"/>
              <a:t> </a:t>
            </a:r>
            <a:r>
              <a:rPr lang="en-US" sz="1500" u="heavy" spc="-5" dirty="0">
                <a:uFill>
                  <a:solidFill>
                    <a:srgbClr val="404040"/>
                  </a:solidFill>
                </a:uFill>
              </a:rPr>
              <a:t>structural</a:t>
            </a:r>
            <a:r>
              <a:rPr lang="en-US" sz="1500" u="heavy" spc="-1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lang="en-US" sz="1500" u="heavy" spc="-5" dirty="0">
                <a:uFill>
                  <a:solidFill>
                    <a:srgbClr val="404040"/>
                  </a:solidFill>
                </a:uFill>
              </a:rPr>
              <a:t>chromosomal abnormality.</a:t>
            </a:r>
            <a:endParaRPr lang="en-US" sz="15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025" y="468884"/>
            <a:ext cx="19691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solidFill>
                  <a:srgbClr val="000000"/>
                </a:solidFill>
                <a:latin typeface="Trebuchet MS"/>
                <a:cs typeface="Trebuchet MS"/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414" y="1099947"/>
            <a:ext cx="6330315" cy="321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marR="386080" indent="-297815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78125"/>
              <a:buFont typeface="Segoe UI Symbol"/>
              <a:buChar char="►"/>
              <a:tabLst>
                <a:tab pos="309880" algn="l"/>
                <a:tab pos="310515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The finding of an abnormal parental karyotype should prompt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referral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clinical geneticist.</a:t>
            </a:r>
            <a:endParaRPr sz="1600" dirty="0">
              <a:latin typeface="Trebuchet MS"/>
              <a:cs typeface="Trebuchet MS"/>
            </a:endParaRPr>
          </a:p>
          <a:p>
            <a:pPr marL="309880" marR="52069" indent="-29781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125"/>
              <a:buFont typeface="Segoe UI Symbol"/>
              <a:buChar char="►"/>
              <a:tabLst>
                <a:tab pos="309880" algn="l"/>
                <a:tab pos="310515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Genetic counseling offers the couple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prognosis for the risk of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future pregnancies with an unbalanced chromosome complement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opportunity for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familial chromosome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studies.</a:t>
            </a:r>
            <a:endParaRPr sz="1600" dirty="0">
              <a:latin typeface="Trebuchet MS"/>
              <a:cs typeface="Trebuchet MS"/>
            </a:endParaRPr>
          </a:p>
          <a:p>
            <a:pPr marL="309880" marR="497840" indent="-29781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125"/>
              <a:buFont typeface="Segoe UI Symbol"/>
              <a:buChar char="►"/>
              <a:tabLst>
                <a:tab pos="309880" algn="l"/>
                <a:tab pos="310515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Reproductive options in couples with chromosomal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rearrangements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include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proceeding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further</a:t>
            </a:r>
            <a:r>
              <a:rPr sz="16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natural </a:t>
            </a:r>
            <a:r>
              <a:rPr sz="16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pregnancy with or without </a:t>
            </a:r>
            <a:r>
              <a:rPr sz="1600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prenatal diagnosis test, gamete </a:t>
            </a:r>
            <a:r>
              <a:rPr sz="1600" spc="-4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donation</a:t>
            </a:r>
            <a:r>
              <a:rPr sz="16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and adoption.</a:t>
            </a:r>
            <a:endParaRPr sz="1600" dirty="0">
              <a:latin typeface="Trebuchet MS"/>
              <a:cs typeface="Trebuchet MS"/>
            </a:endParaRPr>
          </a:p>
          <a:p>
            <a:pPr marL="309880" marR="5080" indent="-29781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8125"/>
              <a:buFont typeface="Segoe UI Symbol"/>
              <a:buChar char="►"/>
              <a:tabLst>
                <a:tab pos="309880" algn="l"/>
                <a:tab pos="310515" algn="l"/>
              </a:tabLst>
            </a:pP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Pre-implantation</a:t>
            </a:r>
            <a:r>
              <a:rPr sz="16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genetic</a:t>
            </a:r>
            <a:r>
              <a:rPr sz="16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screening</a:t>
            </a:r>
            <a:r>
              <a:rPr sz="1600" spc="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16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vitro</a:t>
            </a:r>
            <a:r>
              <a:rPr sz="16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rebuchet MS"/>
                <a:cs typeface="Trebuchet MS"/>
              </a:rPr>
              <a:t>fertilization </a:t>
            </a:r>
            <a:r>
              <a:rPr sz="16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treatment in women with unexplained recurrent miscarriage does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improve live birth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rates.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357" y="1200149"/>
            <a:ext cx="2654449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/>
            <a:r>
              <a:rPr lang="en-US" sz="30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Anatomical</a:t>
            </a:r>
            <a:r>
              <a:rPr lang="en-US" sz="3000" b="0" i="0" kern="1200" cap="all" spc="-9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Causes: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11629"/>
            <a:ext cx="0" cy="24003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3693638" y="1200149"/>
            <a:ext cx="4597502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0040" indent="-228600" defTabSz="914400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20040" algn="l"/>
                <a:tab pos="320675" algn="l"/>
              </a:tabLst>
            </a:pPr>
            <a:r>
              <a:rPr lang="en-US" sz="1400" b="1" i="1" spc="-5"/>
              <a:t>Investigations:</a:t>
            </a:r>
            <a:endParaRPr lang="en-US" sz="1400"/>
          </a:p>
          <a:p>
            <a:pPr marL="620395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21030" algn="l"/>
              </a:tabLst>
            </a:pPr>
            <a:r>
              <a:rPr lang="en-US" sz="1400" b="1" i="1" spc="-5"/>
              <a:t>Anatomical</a:t>
            </a:r>
            <a:r>
              <a:rPr lang="en-US" sz="1400" b="1" i="1" spc="-50"/>
              <a:t> </a:t>
            </a:r>
            <a:r>
              <a:rPr lang="en-US" sz="1400" b="1" i="1" spc="-5"/>
              <a:t>factors</a:t>
            </a:r>
            <a:endParaRPr lang="en-US" sz="1400"/>
          </a:p>
          <a:p>
            <a:pPr marL="620395" marR="7493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21030" algn="l"/>
              </a:tabLst>
            </a:pPr>
            <a:r>
              <a:rPr lang="en-US" sz="1400" spc="-5"/>
              <a:t>All women with recurrent first-trimester miscarriage and all </a:t>
            </a:r>
            <a:r>
              <a:rPr lang="en-US" sz="1400"/>
              <a:t> </a:t>
            </a:r>
            <a:r>
              <a:rPr lang="en-US" sz="1400" spc="-5"/>
              <a:t>women with one or more second-trimester miscarriages should </a:t>
            </a:r>
            <a:r>
              <a:rPr lang="en-US" sz="1400" spc="-590"/>
              <a:t> </a:t>
            </a:r>
            <a:r>
              <a:rPr lang="en-US" sz="1400" spc="-5"/>
              <a:t>have</a:t>
            </a:r>
            <a:r>
              <a:rPr lang="en-US" sz="1400" spc="-10"/>
              <a:t> </a:t>
            </a:r>
            <a:r>
              <a:rPr lang="en-US" sz="1400"/>
              <a:t>a</a:t>
            </a:r>
            <a:r>
              <a:rPr lang="en-US" sz="1400" spc="-5"/>
              <a:t> pelvic ultrasound</a:t>
            </a:r>
            <a:r>
              <a:rPr lang="en-US" sz="1400" spc="5"/>
              <a:t> </a:t>
            </a:r>
            <a:r>
              <a:rPr lang="en-US" sz="1400" spc="-5"/>
              <a:t>to assess</a:t>
            </a:r>
            <a:r>
              <a:rPr lang="en-US" sz="1400" spc="-10"/>
              <a:t> </a:t>
            </a:r>
            <a:r>
              <a:rPr lang="en-US" sz="1400" spc="-5"/>
              <a:t>uterine</a:t>
            </a:r>
            <a:r>
              <a:rPr lang="en-US" sz="1400" spc="-10"/>
              <a:t> </a:t>
            </a:r>
            <a:r>
              <a:rPr lang="en-US" sz="1400" spc="-5"/>
              <a:t>anatomy.</a:t>
            </a:r>
            <a:endParaRPr lang="en-US" sz="1400"/>
          </a:p>
          <a:p>
            <a:pPr marL="620395" marR="508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21030" algn="l"/>
                <a:tab pos="2932430" algn="l"/>
              </a:tabLst>
            </a:pPr>
            <a:r>
              <a:rPr lang="en-US" sz="1400" spc="-5"/>
              <a:t>Suspected uterine anomalies may require further investigations </a:t>
            </a:r>
            <a:r>
              <a:rPr lang="en-US" sz="1400" spc="-590"/>
              <a:t> </a:t>
            </a:r>
            <a:r>
              <a:rPr lang="en-US" sz="1400" spc="-5"/>
              <a:t>to confirm the diagnosis, using hysterosalpingography </a:t>
            </a:r>
            <a:r>
              <a:rPr lang="en-US" sz="1400"/>
              <a:t>(HSG) , </a:t>
            </a:r>
            <a:r>
              <a:rPr lang="en-US" sz="1400" spc="5"/>
              <a:t> </a:t>
            </a:r>
            <a:r>
              <a:rPr lang="en-US" sz="1400"/>
              <a:t>sonohysterography	</a:t>
            </a:r>
            <a:r>
              <a:rPr lang="en-US" sz="1400" spc="-5"/>
              <a:t>hysteroscopy,</a:t>
            </a:r>
            <a:r>
              <a:rPr lang="en-US" sz="1400" spc="-10"/>
              <a:t> </a:t>
            </a:r>
            <a:r>
              <a:rPr lang="en-US" sz="1400" spc="-5"/>
              <a:t>laparoscopy</a:t>
            </a:r>
            <a:r>
              <a:rPr lang="en-US" sz="1400" spc="-10"/>
              <a:t> </a:t>
            </a:r>
            <a:r>
              <a:rPr lang="en-US" sz="1400" spc="-5"/>
              <a:t>or</a:t>
            </a:r>
            <a:endParaRPr lang="en-US" sz="1400"/>
          </a:p>
          <a:p>
            <a:pPr marL="620395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spc="-5"/>
              <a:t>three-dimensional</a:t>
            </a:r>
            <a:r>
              <a:rPr lang="en-US" sz="1400" spc="-25"/>
              <a:t> </a:t>
            </a:r>
            <a:r>
              <a:rPr lang="en-US" sz="1400" spc="-5"/>
              <a:t>pelvic</a:t>
            </a:r>
            <a:r>
              <a:rPr lang="en-US" sz="1400" spc="-20"/>
              <a:t> </a:t>
            </a:r>
            <a:r>
              <a:rPr lang="en-US" sz="1400" spc="-5"/>
              <a:t>ultrasound.</a:t>
            </a:r>
            <a:endParaRPr lang="en-US" sz="1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357" y="1200149"/>
            <a:ext cx="2654449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/>
            <a:r>
              <a:rPr lang="en-US" sz="27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Management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11629"/>
            <a:ext cx="0" cy="24003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3693639" y="1352550"/>
            <a:ext cx="5297957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13055" indent="-228600" defTabSz="914400">
              <a:lnSpc>
                <a:spcPct val="110000"/>
              </a:lnSpc>
              <a:spcBef>
                <a:spcPts val="86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13055" algn="l"/>
                <a:tab pos="313690" algn="l"/>
              </a:tabLst>
            </a:pPr>
            <a:r>
              <a:rPr lang="en-US" sz="1200" b="1" spc="-5" dirty="0"/>
              <a:t>Congenital</a:t>
            </a:r>
            <a:r>
              <a:rPr lang="en-US" sz="1200" b="1" spc="-35" dirty="0"/>
              <a:t> </a:t>
            </a:r>
            <a:r>
              <a:rPr lang="en-US" sz="1200" b="1" spc="-5" dirty="0"/>
              <a:t>uterine</a:t>
            </a:r>
            <a:r>
              <a:rPr lang="en-US" sz="1200" b="1" spc="-35" dirty="0"/>
              <a:t> </a:t>
            </a:r>
            <a:r>
              <a:rPr lang="en-US" sz="1200" b="1" spc="-5" dirty="0"/>
              <a:t>malformations</a:t>
            </a:r>
            <a:endParaRPr lang="en-US" sz="1200" b="1" dirty="0"/>
          </a:p>
          <a:p>
            <a:pPr marL="612775" marR="381000" lvl="1" indent="-228600" defTabSz="914400">
              <a:lnSpc>
                <a:spcPct val="110000"/>
              </a:lnSpc>
              <a:spcBef>
                <a:spcPts val="70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12775" algn="l"/>
                <a:tab pos="613410" algn="l"/>
              </a:tabLst>
            </a:pPr>
            <a:r>
              <a:rPr lang="en-US" sz="1200" spc="-5" dirty="0"/>
              <a:t>There</a:t>
            </a:r>
            <a:r>
              <a:rPr lang="en-US" sz="1200" spc="-10" dirty="0"/>
              <a:t> </a:t>
            </a:r>
            <a:r>
              <a:rPr lang="en-US" sz="1200" spc="-5" dirty="0"/>
              <a:t>is</a:t>
            </a:r>
            <a:r>
              <a:rPr lang="en-US" sz="1200" dirty="0"/>
              <a:t> </a:t>
            </a:r>
            <a:r>
              <a:rPr lang="en-US" sz="1200" u="heavy" spc="-5" dirty="0">
                <a:uFill>
                  <a:solidFill>
                    <a:srgbClr val="404040"/>
                  </a:solidFill>
                </a:uFill>
              </a:rPr>
              <a:t>insufficient evidence</a:t>
            </a:r>
            <a:r>
              <a:rPr lang="en-US" sz="1200" spc="5" dirty="0"/>
              <a:t> </a:t>
            </a:r>
            <a:r>
              <a:rPr lang="en-US" sz="1200" spc="-5" dirty="0"/>
              <a:t>to</a:t>
            </a:r>
            <a:r>
              <a:rPr lang="en-US" sz="1200" spc="-10" dirty="0"/>
              <a:t> </a:t>
            </a:r>
            <a:r>
              <a:rPr lang="en-US" sz="1200" spc="-5" dirty="0"/>
              <a:t>assess the</a:t>
            </a:r>
            <a:r>
              <a:rPr lang="en-US" sz="1200" spc="-10" dirty="0"/>
              <a:t> </a:t>
            </a:r>
            <a:r>
              <a:rPr lang="en-US" sz="1200" spc="-5" dirty="0"/>
              <a:t>effect of</a:t>
            </a:r>
            <a:r>
              <a:rPr lang="en-US" sz="1200" spc="15" dirty="0"/>
              <a:t> </a:t>
            </a:r>
            <a:r>
              <a:rPr lang="en-US" sz="1200" u="heavy" spc="-5" dirty="0">
                <a:uFill>
                  <a:solidFill>
                    <a:srgbClr val="404040"/>
                  </a:solidFill>
                </a:uFill>
              </a:rPr>
              <a:t>uterine</a:t>
            </a:r>
            <a:r>
              <a:rPr lang="en-US" sz="1200" u="heavy" spc="-1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lang="en-US" sz="1200" u="heavy" spc="-5" dirty="0">
                <a:uFill>
                  <a:solidFill>
                    <a:srgbClr val="404040"/>
                  </a:solidFill>
                </a:uFill>
              </a:rPr>
              <a:t>septum resection</a:t>
            </a:r>
            <a:r>
              <a:rPr lang="en-US" sz="1200" spc="20" dirty="0"/>
              <a:t> </a:t>
            </a:r>
            <a:r>
              <a:rPr lang="en-US" sz="1200" spc="-5" dirty="0"/>
              <a:t>in </a:t>
            </a:r>
            <a:r>
              <a:rPr lang="en-US" sz="1200" spc="-345" dirty="0"/>
              <a:t> </a:t>
            </a:r>
            <a:r>
              <a:rPr lang="en-US" sz="1200" spc="-5" dirty="0"/>
              <a:t>women</a:t>
            </a:r>
            <a:r>
              <a:rPr lang="en-US" sz="1200" spc="-10" dirty="0"/>
              <a:t> </a:t>
            </a:r>
            <a:r>
              <a:rPr lang="en-US" sz="1200" spc="-5" dirty="0"/>
              <a:t>with</a:t>
            </a:r>
            <a:r>
              <a:rPr lang="en-US" sz="1200" spc="-10" dirty="0"/>
              <a:t> </a:t>
            </a:r>
            <a:r>
              <a:rPr lang="en-US" sz="1200" spc="-5" dirty="0"/>
              <a:t>recurrent miscarriage</a:t>
            </a:r>
            <a:r>
              <a:rPr lang="en-US" sz="1200" spc="-10" dirty="0"/>
              <a:t> </a:t>
            </a:r>
            <a:r>
              <a:rPr lang="en-US" sz="1200" spc="-5" dirty="0"/>
              <a:t>and uterine</a:t>
            </a:r>
            <a:r>
              <a:rPr lang="en-US" sz="1200" spc="-10" dirty="0"/>
              <a:t> </a:t>
            </a:r>
            <a:r>
              <a:rPr lang="en-US" sz="1200" spc="-5" dirty="0"/>
              <a:t>septum</a:t>
            </a:r>
            <a:r>
              <a:rPr lang="en-US" sz="1200" spc="40" dirty="0"/>
              <a:t> </a:t>
            </a:r>
            <a:r>
              <a:rPr lang="en-US" sz="1200" u="heavy" spc="-5" dirty="0">
                <a:uFill>
                  <a:solidFill>
                    <a:srgbClr val="404040"/>
                  </a:solidFill>
                </a:uFill>
              </a:rPr>
              <a:t>to</a:t>
            </a:r>
            <a:r>
              <a:rPr lang="en-US" sz="1200" u="heavy" spc="-1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lang="en-US" sz="1200" u="heavy" spc="-5" dirty="0">
                <a:uFill>
                  <a:solidFill>
                    <a:srgbClr val="404040"/>
                  </a:solidFill>
                </a:uFill>
              </a:rPr>
              <a:t>prevent</a:t>
            </a:r>
            <a:r>
              <a:rPr lang="en-US" sz="1200" dirty="0"/>
              <a:t> </a:t>
            </a:r>
            <a:r>
              <a:rPr lang="en-US" sz="1200" spc="-5" dirty="0"/>
              <a:t>further </a:t>
            </a:r>
            <a:r>
              <a:rPr lang="en-US" sz="1200" dirty="0"/>
              <a:t> </a:t>
            </a:r>
            <a:r>
              <a:rPr lang="en-US" sz="1200" spc="-5" dirty="0"/>
              <a:t>miscarriage.</a:t>
            </a:r>
            <a:endParaRPr lang="en-US" sz="1200" dirty="0"/>
          </a:p>
          <a:p>
            <a:pPr marL="313055" indent="-228600" defTabSz="914400">
              <a:lnSpc>
                <a:spcPct val="110000"/>
              </a:lnSpc>
              <a:spcBef>
                <a:spcPts val="69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13055" algn="l"/>
                <a:tab pos="313690" algn="l"/>
              </a:tabLst>
            </a:pPr>
            <a:r>
              <a:rPr lang="en-US" sz="1200" b="1" spc="-5" dirty="0"/>
              <a:t>Cervical</a:t>
            </a:r>
            <a:r>
              <a:rPr lang="en-US" sz="1200" b="1" spc="-25" dirty="0"/>
              <a:t> </a:t>
            </a:r>
            <a:r>
              <a:rPr lang="en-US" sz="1200" b="1" spc="-5" dirty="0"/>
              <a:t>weakness</a:t>
            </a:r>
            <a:r>
              <a:rPr lang="en-US" sz="1200" b="1" spc="-20" dirty="0"/>
              <a:t> </a:t>
            </a:r>
            <a:r>
              <a:rPr lang="en-US" sz="1200" b="1" spc="-5" dirty="0"/>
              <a:t>and</a:t>
            </a:r>
            <a:r>
              <a:rPr lang="en-US" sz="1200" b="1" spc="-15" dirty="0"/>
              <a:t> </a:t>
            </a:r>
            <a:r>
              <a:rPr lang="en-US" sz="1200" b="1" spc="-5" dirty="0"/>
              <a:t>cervical</a:t>
            </a:r>
            <a:r>
              <a:rPr lang="en-US" sz="1200" b="1" spc="-20" dirty="0"/>
              <a:t> </a:t>
            </a:r>
            <a:r>
              <a:rPr lang="en-US" sz="1200" b="1" spc="-5" dirty="0"/>
              <a:t>cerclage</a:t>
            </a:r>
            <a:endParaRPr lang="en-US" sz="1200" b="1" dirty="0"/>
          </a:p>
          <a:p>
            <a:pPr marL="612775" marR="74930" lvl="1" indent="-228600" defTabSz="914400">
              <a:lnSpc>
                <a:spcPct val="110000"/>
              </a:lnSpc>
              <a:spcBef>
                <a:spcPts val="70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12775" algn="l"/>
                <a:tab pos="613410" algn="l"/>
              </a:tabLst>
            </a:pPr>
            <a:r>
              <a:rPr lang="en-US" sz="1200" spc="-5" dirty="0"/>
              <a:t>Cervical</a:t>
            </a:r>
            <a:r>
              <a:rPr lang="en-US" sz="1200" spc="-10" dirty="0"/>
              <a:t> </a:t>
            </a:r>
            <a:r>
              <a:rPr lang="en-US" sz="1200" spc="-5" dirty="0"/>
              <a:t>cerclage</a:t>
            </a:r>
            <a:r>
              <a:rPr lang="en-US" sz="1200" spc="-10" dirty="0"/>
              <a:t> </a:t>
            </a:r>
            <a:r>
              <a:rPr lang="en-US" sz="1200" spc="-5" dirty="0"/>
              <a:t>is associated</a:t>
            </a:r>
            <a:r>
              <a:rPr lang="en-US" sz="1200" spc="-10" dirty="0"/>
              <a:t> </a:t>
            </a:r>
            <a:r>
              <a:rPr lang="en-US" sz="1200" spc="-5" dirty="0"/>
              <a:t>with</a:t>
            </a:r>
            <a:r>
              <a:rPr lang="en-US" sz="1200" spc="10" dirty="0"/>
              <a:t> </a:t>
            </a:r>
            <a:r>
              <a:rPr lang="en-US" sz="1200" b="1" spc="-5" dirty="0"/>
              <a:t>potential hazards</a:t>
            </a:r>
            <a:r>
              <a:rPr lang="en-US" sz="1200" b="1" spc="15" dirty="0"/>
              <a:t> </a:t>
            </a:r>
            <a:r>
              <a:rPr lang="en-US" sz="1200" spc="-5" dirty="0"/>
              <a:t>related</a:t>
            </a:r>
            <a:r>
              <a:rPr lang="en-US" sz="1200" spc="-10" dirty="0"/>
              <a:t> </a:t>
            </a:r>
            <a:r>
              <a:rPr lang="en-US" sz="1200" spc="-5" dirty="0"/>
              <a:t>to the</a:t>
            </a:r>
            <a:r>
              <a:rPr lang="en-US" sz="1200" spc="-10" dirty="0"/>
              <a:t> </a:t>
            </a:r>
            <a:r>
              <a:rPr lang="en-US" sz="1200" spc="-5" dirty="0"/>
              <a:t>surgery and</a:t>
            </a:r>
            <a:r>
              <a:rPr lang="en-US" sz="1200" spc="-10" dirty="0"/>
              <a:t> </a:t>
            </a:r>
            <a:r>
              <a:rPr lang="en-US" sz="1200" spc="-5" dirty="0"/>
              <a:t>the </a:t>
            </a:r>
            <a:r>
              <a:rPr lang="en-US" sz="1200" spc="-345" dirty="0"/>
              <a:t> </a:t>
            </a:r>
            <a:r>
              <a:rPr lang="en-US" sz="1200" spc="-5" dirty="0"/>
              <a:t>risk of stimulating uterine contractions and hence should be considered only in </a:t>
            </a:r>
            <a:r>
              <a:rPr lang="en-US" sz="1200" dirty="0"/>
              <a:t> </a:t>
            </a:r>
            <a:r>
              <a:rPr lang="en-US" sz="1200" spc="-5" dirty="0"/>
              <a:t>women</a:t>
            </a:r>
            <a:r>
              <a:rPr lang="en-US" sz="1200" spc="-10" dirty="0"/>
              <a:t> </a:t>
            </a:r>
            <a:r>
              <a:rPr lang="en-US" sz="1200" spc="-5" dirty="0"/>
              <a:t>who are likely to benefit.</a:t>
            </a:r>
            <a:endParaRPr lang="en-US" sz="1200" dirty="0"/>
          </a:p>
          <a:p>
            <a:pPr marL="612775" marR="508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12775" algn="l"/>
                <a:tab pos="613410" algn="l"/>
              </a:tabLst>
            </a:pPr>
            <a:r>
              <a:rPr lang="en-US" sz="1200" spc="-5" dirty="0"/>
              <a:t>In</a:t>
            </a:r>
            <a:r>
              <a:rPr lang="en-US" sz="1200" spc="-10" dirty="0"/>
              <a:t> </a:t>
            </a:r>
            <a:r>
              <a:rPr lang="en-US" sz="1200" spc="-5" dirty="0"/>
              <a:t>women with</a:t>
            </a:r>
            <a:r>
              <a:rPr lang="en-US" sz="1200" spc="-10" dirty="0"/>
              <a:t> </a:t>
            </a:r>
            <a:r>
              <a:rPr lang="en-US" sz="1200" dirty="0"/>
              <a:t>a</a:t>
            </a:r>
            <a:r>
              <a:rPr lang="en-US" sz="1200" spc="-5" dirty="0"/>
              <a:t> singleton</a:t>
            </a:r>
            <a:r>
              <a:rPr lang="en-US" sz="1200" spc="-10" dirty="0"/>
              <a:t> </a:t>
            </a:r>
            <a:r>
              <a:rPr lang="en-US" sz="1200" spc="-5" dirty="0"/>
              <a:t>pregnancy and </a:t>
            </a:r>
            <a:r>
              <a:rPr lang="en-US" sz="1200" dirty="0"/>
              <a:t>a</a:t>
            </a:r>
            <a:r>
              <a:rPr lang="en-US" sz="1200" spc="25" dirty="0"/>
              <a:t> </a:t>
            </a:r>
            <a:r>
              <a:rPr lang="en-US" sz="1200" b="1" spc="-5" dirty="0"/>
              <a:t>history of</a:t>
            </a:r>
            <a:r>
              <a:rPr lang="en-US" sz="1200" b="1" spc="-10" dirty="0"/>
              <a:t> </a:t>
            </a:r>
            <a:r>
              <a:rPr lang="en-US" sz="1200" b="1" spc="-5" dirty="0"/>
              <a:t>one second-trimester </a:t>
            </a:r>
            <a:r>
              <a:rPr lang="en-US" sz="1200" b="1" dirty="0"/>
              <a:t> </a:t>
            </a:r>
            <a:r>
              <a:rPr lang="en-US" sz="1200" spc="-5" dirty="0"/>
              <a:t>miscarriage</a:t>
            </a:r>
            <a:r>
              <a:rPr lang="en-US" sz="1200" spc="-15" dirty="0"/>
              <a:t> </a:t>
            </a:r>
            <a:r>
              <a:rPr lang="en-US" sz="1200" spc="-5" dirty="0"/>
              <a:t>attributable</a:t>
            </a:r>
            <a:r>
              <a:rPr lang="en-US" sz="1200" spc="-10" dirty="0"/>
              <a:t> </a:t>
            </a:r>
            <a:r>
              <a:rPr lang="en-US" sz="1200" spc="-5" dirty="0"/>
              <a:t>to</a:t>
            </a:r>
            <a:r>
              <a:rPr lang="en-US" sz="1200" spc="-10" dirty="0"/>
              <a:t> </a:t>
            </a:r>
            <a:r>
              <a:rPr lang="en-US" sz="1200" spc="-5" dirty="0"/>
              <a:t>cervical</a:t>
            </a:r>
            <a:r>
              <a:rPr lang="en-US" sz="1200" spc="-10" dirty="0"/>
              <a:t> </a:t>
            </a:r>
            <a:r>
              <a:rPr lang="en-US" sz="1200" spc="-5" dirty="0"/>
              <a:t>factors</a:t>
            </a:r>
            <a:r>
              <a:rPr lang="en-US" sz="1200" spc="-10" dirty="0"/>
              <a:t> </a:t>
            </a:r>
            <a:r>
              <a:rPr lang="en-US" sz="1200" dirty="0"/>
              <a:t>,</a:t>
            </a:r>
            <a:r>
              <a:rPr lang="en-US" sz="1200" spc="-10" dirty="0"/>
              <a:t> </a:t>
            </a:r>
            <a:r>
              <a:rPr lang="en-US" sz="1200" spc="-5" dirty="0"/>
              <a:t>an</a:t>
            </a:r>
            <a:r>
              <a:rPr lang="en-US" sz="1200" spc="25" dirty="0"/>
              <a:t> </a:t>
            </a:r>
            <a:r>
              <a:rPr lang="en-US" sz="1200" spc="-5" dirty="0"/>
              <a:t>ultrasound-indicated</a:t>
            </a:r>
            <a:r>
              <a:rPr lang="en-US" sz="1200" spc="-10" dirty="0"/>
              <a:t> </a:t>
            </a:r>
            <a:r>
              <a:rPr lang="en-US" sz="1200" spc="-5" dirty="0"/>
              <a:t>cerclage</a:t>
            </a:r>
            <a:r>
              <a:rPr lang="en-US" sz="1200" spc="15" dirty="0"/>
              <a:t> </a:t>
            </a:r>
            <a:r>
              <a:rPr lang="en-US" sz="1200" spc="-5" dirty="0"/>
              <a:t>should </a:t>
            </a:r>
            <a:r>
              <a:rPr lang="en-US" sz="1200" dirty="0"/>
              <a:t> </a:t>
            </a:r>
            <a:r>
              <a:rPr lang="en-US" sz="1200" spc="-5" dirty="0"/>
              <a:t>be offered if </a:t>
            </a:r>
            <a:r>
              <a:rPr lang="en-US" sz="1200" dirty="0"/>
              <a:t>a </a:t>
            </a:r>
            <a:r>
              <a:rPr lang="en-US" sz="1200" spc="-5" dirty="0"/>
              <a:t>cervical length of 25mm or less is detected by transvaginal scan before </a:t>
            </a:r>
            <a:r>
              <a:rPr lang="en-US" sz="1200" spc="-350" dirty="0"/>
              <a:t> </a:t>
            </a:r>
            <a:r>
              <a:rPr lang="en-US" sz="1200" spc="-5" dirty="0"/>
              <a:t>24</a:t>
            </a:r>
            <a:r>
              <a:rPr lang="en-US" sz="1200" spc="-10" dirty="0"/>
              <a:t> </a:t>
            </a:r>
            <a:r>
              <a:rPr lang="en-US" sz="1200" spc="-5" dirty="0"/>
              <a:t>weeks of gestation.</a:t>
            </a:r>
            <a:endParaRPr lang="en-US" sz="1200" dirty="0"/>
          </a:p>
          <a:p>
            <a:pPr marL="612775" marR="6858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612775" algn="l"/>
                <a:tab pos="613410" algn="l"/>
              </a:tabLst>
            </a:pPr>
            <a:r>
              <a:rPr lang="en-US" sz="1200" spc="-5" dirty="0"/>
              <a:t>Women</a:t>
            </a:r>
            <a:r>
              <a:rPr lang="en-US" sz="1200" spc="-10" dirty="0"/>
              <a:t> </a:t>
            </a:r>
            <a:r>
              <a:rPr lang="en-US" sz="1200" spc="-5" dirty="0"/>
              <a:t>with</a:t>
            </a:r>
            <a:r>
              <a:rPr lang="en-US" sz="1200" spc="-10" dirty="0"/>
              <a:t> </a:t>
            </a:r>
            <a:r>
              <a:rPr lang="en-US" sz="1200" dirty="0"/>
              <a:t>a</a:t>
            </a:r>
            <a:r>
              <a:rPr lang="en-US" sz="1200" spc="-5" dirty="0"/>
              <a:t> history</a:t>
            </a:r>
            <a:r>
              <a:rPr lang="en-US" sz="1200" spc="-10" dirty="0"/>
              <a:t> </a:t>
            </a:r>
            <a:r>
              <a:rPr lang="en-US" sz="1200" spc="-5" dirty="0"/>
              <a:t>of second-trimester</a:t>
            </a:r>
            <a:r>
              <a:rPr lang="en-US" sz="1200" spc="-10" dirty="0"/>
              <a:t> </a:t>
            </a:r>
            <a:r>
              <a:rPr lang="en-US" sz="1200" spc="-5" dirty="0"/>
              <a:t>miscarriage</a:t>
            </a:r>
            <a:r>
              <a:rPr lang="en-US" sz="1200" spc="-10" dirty="0"/>
              <a:t> </a:t>
            </a:r>
            <a:r>
              <a:rPr lang="en-US" sz="1200" spc="-5" dirty="0"/>
              <a:t>and</a:t>
            </a:r>
            <a:r>
              <a:rPr lang="en-US" sz="1200" spc="45" dirty="0"/>
              <a:t> </a:t>
            </a:r>
            <a:r>
              <a:rPr lang="en-US" sz="1200" b="1" spc="-5" dirty="0"/>
              <a:t>suspected</a:t>
            </a:r>
            <a:r>
              <a:rPr lang="en-US" sz="1200" b="1" dirty="0"/>
              <a:t> </a:t>
            </a:r>
            <a:r>
              <a:rPr lang="en-US" sz="1200" spc="-5" dirty="0"/>
              <a:t>cervical </a:t>
            </a:r>
            <a:r>
              <a:rPr lang="en-US" sz="1200" dirty="0"/>
              <a:t> </a:t>
            </a:r>
            <a:r>
              <a:rPr lang="en-US" sz="1200" spc="-5" dirty="0"/>
              <a:t>weakness</a:t>
            </a:r>
            <a:r>
              <a:rPr lang="en-US" sz="1200" spc="-10" dirty="0"/>
              <a:t> </a:t>
            </a:r>
            <a:r>
              <a:rPr lang="en-US" sz="1200" spc="-5" dirty="0"/>
              <a:t>who</a:t>
            </a:r>
            <a:r>
              <a:rPr lang="en-US" sz="1200" spc="-10" dirty="0"/>
              <a:t> </a:t>
            </a:r>
            <a:r>
              <a:rPr lang="en-US" sz="1200" spc="-5" dirty="0"/>
              <a:t>have</a:t>
            </a:r>
            <a:r>
              <a:rPr lang="en-US" sz="1200" spc="-10" dirty="0"/>
              <a:t> </a:t>
            </a:r>
            <a:r>
              <a:rPr lang="en-US" sz="1200" spc="-5" dirty="0"/>
              <a:t>not</a:t>
            </a:r>
            <a:r>
              <a:rPr lang="en-US" sz="1200" spc="-10" dirty="0"/>
              <a:t> </a:t>
            </a:r>
            <a:r>
              <a:rPr lang="en-US" sz="1200" spc="-5" dirty="0"/>
              <a:t>undergone</a:t>
            </a:r>
            <a:r>
              <a:rPr lang="en-US" sz="1200" spc="-10" dirty="0"/>
              <a:t> </a:t>
            </a:r>
            <a:r>
              <a:rPr lang="en-US" sz="1200" dirty="0"/>
              <a:t>a</a:t>
            </a:r>
            <a:r>
              <a:rPr lang="en-US" sz="1200" spc="-5" dirty="0"/>
              <a:t> history-indicated</a:t>
            </a:r>
            <a:r>
              <a:rPr lang="en-US" sz="1200" spc="-10" dirty="0"/>
              <a:t> </a:t>
            </a:r>
            <a:r>
              <a:rPr lang="en-US" sz="1200" spc="-5" dirty="0"/>
              <a:t>cerclage</a:t>
            </a:r>
            <a:r>
              <a:rPr lang="en-US" sz="1200" spc="-10" dirty="0"/>
              <a:t> </a:t>
            </a:r>
            <a:r>
              <a:rPr lang="en-US" sz="1200" spc="-5" dirty="0"/>
              <a:t>may</a:t>
            </a:r>
            <a:r>
              <a:rPr lang="en-US" sz="1200" spc="-10" dirty="0"/>
              <a:t> </a:t>
            </a:r>
            <a:r>
              <a:rPr lang="en-US" sz="1200" spc="-5" dirty="0"/>
              <a:t>be</a:t>
            </a:r>
            <a:r>
              <a:rPr lang="en-US" sz="1200" spc="-10" dirty="0"/>
              <a:t> </a:t>
            </a:r>
            <a:r>
              <a:rPr lang="en-US" sz="1200" spc="-5" dirty="0"/>
              <a:t>offered</a:t>
            </a:r>
            <a:r>
              <a:rPr lang="en-US" sz="1200" spc="45" dirty="0"/>
              <a:t> </a:t>
            </a:r>
            <a:r>
              <a:rPr lang="en-US" sz="1200" u="heavy" spc="-5" dirty="0">
                <a:uFill>
                  <a:solidFill>
                    <a:srgbClr val="FFC000"/>
                  </a:solidFill>
                </a:uFill>
              </a:rPr>
              <a:t>serial </a:t>
            </a:r>
            <a:r>
              <a:rPr lang="en-US" sz="1200" spc="-345" dirty="0"/>
              <a:t> </a:t>
            </a:r>
            <a:r>
              <a:rPr lang="en-US" sz="1200" u="heavy" spc="-5" dirty="0">
                <a:uFill>
                  <a:solidFill>
                    <a:srgbClr val="FFC000"/>
                  </a:solidFill>
                </a:uFill>
              </a:rPr>
              <a:t>cervical</a:t>
            </a:r>
            <a:r>
              <a:rPr lang="en-US" sz="1200" u="heavy" spc="-10" dirty="0">
                <a:uFill>
                  <a:solidFill>
                    <a:srgbClr val="FFC000"/>
                  </a:solidFill>
                </a:uFill>
              </a:rPr>
              <a:t> </a:t>
            </a:r>
            <a:r>
              <a:rPr lang="en-US" sz="1200" u="heavy" spc="-5" dirty="0">
                <a:uFill>
                  <a:solidFill>
                    <a:srgbClr val="FFC000"/>
                  </a:solidFill>
                </a:uFill>
              </a:rPr>
              <a:t>sonographic surveillance</a:t>
            </a:r>
            <a:endParaRPr lang="en-US" sz="12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GB" spc="-5" dirty="0"/>
              <a:t>Antiphospholipid</a:t>
            </a:r>
            <a:r>
              <a:rPr lang="en-GB" spc="-95" dirty="0"/>
              <a:t> </a:t>
            </a:r>
            <a:r>
              <a:rPr lang="en-GB" spc="-5" dirty="0"/>
              <a:t>Syndrome: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5D77F78-DB6E-4C90-8CB7-5A45B0049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479935"/>
              </p:ext>
            </p:extLst>
          </p:nvPr>
        </p:nvGraphicFramePr>
        <p:xfrm>
          <a:off x="609600" y="1352550"/>
          <a:ext cx="8131516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357" y="1200149"/>
            <a:ext cx="2654449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/>
            <a:r>
              <a:rPr lang="en-US" sz="27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Management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11629"/>
            <a:ext cx="0" cy="24003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3693637" y="1200149"/>
            <a:ext cx="4817003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09880" marR="255270" indent="-228600" defTabSz="914400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  <a:tab pos="310515" algn="l"/>
              </a:tabLst>
            </a:pPr>
            <a:r>
              <a:rPr lang="en-US" sz="1400" spc="-5" dirty="0"/>
              <a:t>Pregnant women with antiphospholipid syndrome should be </a:t>
            </a:r>
            <a:r>
              <a:rPr lang="en-US" sz="1400" dirty="0"/>
              <a:t> </a:t>
            </a:r>
            <a:r>
              <a:rPr lang="en-US" sz="1400" spc="-5" dirty="0"/>
              <a:t>considered</a:t>
            </a:r>
            <a:r>
              <a:rPr lang="en-US" sz="1400" spc="-15" dirty="0"/>
              <a:t> </a:t>
            </a:r>
            <a:r>
              <a:rPr lang="en-US" sz="1400" spc="-5" dirty="0"/>
              <a:t>for</a:t>
            </a:r>
            <a:r>
              <a:rPr lang="en-US" sz="1400" spc="-10" dirty="0"/>
              <a:t> </a:t>
            </a:r>
            <a:r>
              <a:rPr lang="en-US" sz="1400" spc="-5" dirty="0"/>
              <a:t>treatment</a:t>
            </a:r>
            <a:r>
              <a:rPr lang="en-US" sz="1400" spc="-15" dirty="0"/>
              <a:t> </a:t>
            </a:r>
            <a:r>
              <a:rPr lang="en-US" sz="1400" spc="-5" dirty="0"/>
              <a:t>with</a:t>
            </a:r>
            <a:r>
              <a:rPr lang="en-US" sz="1400" spc="15" dirty="0"/>
              <a:t> </a:t>
            </a:r>
            <a:r>
              <a:rPr lang="en-US" sz="1400" b="1" spc="-5" dirty="0"/>
              <a:t>low-dose</a:t>
            </a:r>
            <a:r>
              <a:rPr lang="en-US" sz="1400" b="1" spc="-15" dirty="0"/>
              <a:t> </a:t>
            </a:r>
            <a:r>
              <a:rPr lang="en-US" sz="1400" b="1" spc="-5" dirty="0"/>
              <a:t>aspirin</a:t>
            </a:r>
            <a:r>
              <a:rPr lang="en-US" sz="1400" b="1" spc="-10" dirty="0"/>
              <a:t> </a:t>
            </a:r>
            <a:r>
              <a:rPr lang="en-US" sz="1400" b="1" spc="-5" dirty="0"/>
              <a:t>plus</a:t>
            </a:r>
            <a:r>
              <a:rPr lang="en-US" sz="1400" b="1" spc="-10" dirty="0"/>
              <a:t> </a:t>
            </a:r>
            <a:r>
              <a:rPr lang="en-US" sz="1400" b="1" spc="-5" dirty="0"/>
              <a:t>heparin</a:t>
            </a:r>
            <a:r>
              <a:rPr lang="en-US" sz="1400" spc="25" dirty="0"/>
              <a:t> </a:t>
            </a:r>
            <a:r>
              <a:rPr lang="en-US" sz="1400" spc="-5" dirty="0"/>
              <a:t>to </a:t>
            </a:r>
            <a:r>
              <a:rPr lang="en-US" sz="1400" spc="-465" dirty="0"/>
              <a:t> </a:t>
            </a:r>
            <a:r>
              <a:rPr lang="en-US" sz="1400" u="heavy" spc="-5" dirty="0">
                <a:uFill>
                  <a:solidFill>
                    <a:srgbClr val="404040"/>
                  </a:solidFill>
                </a:uFill>
              </a:rPr>
              <a:t>prevent</a:t>
            </a:r>
            <a:r>
              <a:rPr lang="en-US" sz="1400" spc="-10" dirty="0"/>
              <a:t> </a:t>
            </a:r>
            <a:r>
              <a:rPr lang="en-US" sz="1400" spc="-5" dirty="0"/>
              <a:t>further miscarriage.</a:t>
            </a:r>
            <a:endParaRPr lang="en-US" sz="1400" dirty="0"/>
          </a:p>
          <a:p>
            <a:pPr marL="309880" marR="149225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09880" algn="l"/>
                <a:tab pos="310515" algn="l"/>
              </a:tabLst>
            </a:pPr>
            <a:r>
              <a:rPr lang="en-US" sz="1400" spc="-5" dirty="0"/>
              <a:t>Low-molecular-weight</a:t>
            </a:r>
            <a:r>
              <a:rPr lang="en-US" sz="1400" spc="-10" dirty="0"/>
              <a:t> </a:t>
            </a:r>
            <a:r>
              <a:rPr lang="en-US" sz="1400" spc="-5" dirty="0"/>
              <a:t>heparin</a:t>
            </a:r>
            <a:r>
              <a:rPr lang="en-US" sz="1400" spc="15" dirty="0"/>
              <a:t> </a:t>
            </a:r>
            <a:r>
              <a:rPr lang="en-US" sz="1400" spc="-5" dirty="0"/>
              <a:t>is</a:t>
            </a:r>
            <a:r>
              <a:rPr lang="en-US" sz="1400" spc="-10" dirty="0"/>
              <a:t> </a:t>
            </a:r>
            <a:r>
              <a:rPr lang="en-US" sz="1400" spc="-5" dirty="0"/>
              <a:t>as</a:t>
            </a:r>
            <a:r>
              <a:rPr lang="en-US" sz="1400" spc="-10" dirty="0"/>
              <a:t> </a:t>
            </a:r>
            <a:r>
              <a:rPr lang="en-US" sz="1400" spc="-5" dirty="0"/>
              <a:t>safe</a:t>
            </a:r>
            <a:r>
              <a:rPr lang="en-US" sz="1400" spc="-10" dirty="0"/>
              <a:t> </a:t>
            </a:r>
            <a:r>
              <a:rPr lang="en-US" sz="1400" spc="-5" dirty="0"/>
              <a:t>as</a:t>
            </a:r>
            <a:r>
              <a:rPr lang="en-US" sz="1400" spc="5" dirty="0"/>
              <a:t> </a:t>
            </a:r>
            <a:r>
              <a:rPr lang="en-US" sz="1400" spc="-5" dirty="0"/>
              <a:t>unfractionated </a:t>
            </a:r>
            <a:r>
              <a:rPr lang="en-US" sz="1400" dirty="0"/>
              <a:t> </a:t>
            </a:r>
            <a:r>
              <a:rPr lang="en-US" sz="1400" spc="-5" dirty="0"/>
              <a:t>heparin and has potential advantages during pregnancy, since it </a:t>
            </a:r>
            <a:r>
              <a:rPr lang="en-US" sz="1400" spc="-470" dirty="0"/>
              <a:t> </a:t>
            </a:r>
            <a:r>
              <a:rPr lang="en-US" sz="1400" spc="-5" dirty="0"/>
              <a:t>causes less </a:t>
            </a:r>
            <a:r>
              <a:rPr lang="en-US" sz="1400" spc="-5" dirty="0">
                <a:solidFill>
                  <a:srgbClr val="C00000"/>
                </a:solidFill>
              </a:rPr>
              <a:t>heparin-induced thrombocytopenia</a:t>
            </a:r>
            <a:r>
              <a:rPr lang="en-US" sz="1400" spc="-5" dirty="0"/>
              <a:t>, can be </a:t>
            </a:r>
            <a:r>
              <a:rPr lang="en-US" sz="1400" dirty="0"/>
              <a:t> </a:t>
            </a:r>
            <a:r>
              <a:rPr lang="en-US" sz="1400" spc="-5" dirty="0"/>
              <a:t>administered once daily and is associated with </a:t>
            </a:r>
            <a:r>
              <a:rPr lang="en-US" sz="1400" dirty="0"/>
              <a:t>a </a:t>
            </a:r>
            <a:r>
              <a:rPr lang="en-US" sz="1400" spc="-5" dirty="0"/>
              <a:t>lower risk of </a:t>
            </a:r>
            <a:r>
              <a:rPr lang="en-US" sz="1400" dirty="0"/>
              <a:t> </a:t>
            </a:r>
            <a:r>
              <a:rPr lang="en-US" sz="1400" spc="-5" dirty="0">
                <a:solidFill>
                  <a:srgbClr val="C00000"/>
                </a:solidFill>
              </a:rPr>
              <a:t>heparin-induced</a:t>
            </a:r>
            <a:r>
              <a:rPr lang="en-US" sz="1400" spc="-10" dirty="0">
                <a:solidFill>
                  <a:srgbClr val="C00000"/>
                </a:solidFill>
              </a:rPr>
              <a:t> </a:t>
            </a:r>
            <a:r>
              <a:rPr lang="en-US" sz="1400" spc="-5" dirty="0">
                <a:solidFill>
                  <a:srgbClr val="C00000"/>
                </a:solidFill>
              </a:rPr>
              <a:t>osteoporosis</a:t>
            </a:r>
            <a:r>
              <a:rPr lang="en-US" sz="1400" spc="-5" dirty="0"/>
              <a:t>.</a:t>
            </a:r>
            <a:endParaRPr lang="en-US" sz="1400" dirty="0"/>
          </a:p>
          <a:p>
            <a:pPr marL="309880" marR="5080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71475" algn="l"/>
                <a:tab pos="372110" algn="l"/>
              </a:tabLst>
            </a:pPr>
            <a:r>
              <a:rPr lang="en-US" sz="1400" dirty="0"/>
              <a:t>	</a:t>
            </a:r>
            <a:r>
              <a:rPr lang="en-US" sz="1400" spc="-5" dirty="0"/>
              <a:t>Neither </a:t>
            </a:r>
            <a:r>
              <a:rPr lang="en-US" sz="1400" b="1" u="heavy" spc="-5" dirty="0">
                <a:uFill>
                  <a:solidFill>
                    <a:srgbClr val="FFC000"/>
                  </a:solidFill>
                </a:uFill>
              </a:rPr>
              <a:t>corticosteroids</a:t>
            </a:r>
            <a:r>
              <a:rPr lang="en-US" sz="1400" b="1" spc="-5" dirty="0"/>
              <a:t> </a:t>
            </a:r>
            <a:r>
              <a:rPr lang="en-US" sz="1400" u="heavy" spc="-5" dirty="0">
                <a:uFill>
                  <a:solidFill>
                    <a:srgbClr val="404040"/>
                  </a:solidFill>
                </a:uFill>
              </a:rPr>
              <a:t>nor</a:t>
            </a:r>
            <a:r>
              <a:rPr lang="en-US" sz="1400" spc="-5" dirty="0"/>
              <a:t> </a:t>
            </a:r>
            <a:r>
              <a:rPr lang="en-US" sz="1400" u="heavy" spc="-5" dirty="0">
                <a:uFill>
                  <a:solidFill>
                    <a:srgbClr val="FFC000"/>
                  </a:solidFill>
                </a:uFill>
              </a:rPr>
              <a:t>intravenous immunoglobulin</a:t>
            </a:r>
            <a:r>
              <a:rPr lang="en-US" sz="1400" spc="-5" dirty="0"/>
              <a:t> therapy </a:t>
            </a:r>
            <a:r>
              <a:rPr lang="en-US" sz="1400" spc="-470" dirty="0"/>
              <a:t> </a:t>
            </a:r>
            <a:r>
              <a:rPr lang="en-US" sz="1400" spc="-5" dirty="0"/>
              <a:t>improve the live birth rate of women with recurrent miscarriage </a:t>
            </a:r>
            <a:r>
              <a:rPr lang="en-US" sz="1400" dirty="0"/>
              <a:t> </a:t>
            </a:r>
            <a:r>
              <a:rPr lang="en-US" sz="1400" spc="-5" dirty="0"/>
              <a:t>associated with antiphospholipid antibodies compared with other </a:t>
            </a:r>
            <a:r>
              <a:rPr lang="en-US" sz="1400" spc="-470" dirty="0"/>
              <a:t> </a:t>
            </a:r>
            <a:r>
              <a:rPr lang="en-US" sz="1400" spc="-5" dirty="0"/>
              <a:t>treatment modalities; their use </a:t>
            </a:r>
            <a:r>
              <a:rPr lang="en-US" sz="1400" u="heavy" spc="-5" dirty="0">
                <a:uFill>
                  <a:solidFill>
                    <a:srgbClr val="404040"/>
                  </a:solidFill>
                </a:uFill>
              </a:rPr>
              <a:t>may provoke significant maternal </a:t>
            </a:r>
            <a:r>
              <a:rPr lang="en-US" sz="1400" spc="-470" dirty="0"/>
              <a:t> </a:t>
            </a:r>
            <a:r>
              <a:rPr lang="en-US" sz="1400" u="heavy" spc="-5" dirty="0">
                <a:uFill>
                  <a:solidFill>
                    <a:srgbClr val="404040"/>
                  </a:solidFill>
                </a:uFill>
              </a:rPr>
              <a:t>and</a:t>
            </a:r>
            <a:r>
              <a:rPr lang="en-US" sz="1400" u="heavy" spc="-1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lang="en-US" sz="1400" u="heavy" spc="-5" dirty="0">
                <a:uFill>
                  <a:solidFill>
                    <a:srgbClr val="404040"/>
                  </a:solidFill>
                </a:uFill>
              </a:rPr>
              <a:t>fetal morbidity.</a:t>
            </a:r>
            <a:endParaRPr lang="en-US" sz="1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32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Endocrine</a:t>
            </a:r>
            <a:r>
              <a:rPr lang="en-US" sz="3200" b="0" i="0" kern="1200" cap="all" spc="-5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Causes</a:t>
            </a:r>
            <a:r>
              <a:rPr lang="en-US" sz="3200" b="0" i="0" kern="1200" cap="all" spc="-4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8684" y="1511799"/>
            <a:ext cx="7202456" cy="2587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7495" indent="-228600" defTabSz="914400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78130" algn="l"/>
              </a:tabLst>
            </a:pPr>
            <a:r>
              <a:rPr lang="en-US" sz="1300" b="1" i="1" spc="-5" dirty="0"/>
              <a:t>Management:</a:t>
            </a:r>
            <a:endParaRPr lang="en-US" sz="1300" dirty="0"/>
          </a:p>
          <a:p>
            <a:pPr marL="577215" marR="106807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577850" algn="l"/>
              </a:tabLst>
            </a:pPr>
            <a:r>
              <a:rPr lang="en-US" sz="1300" spc="-5" dirty="0"/>
              <a:t>There is insufficient evidence to evaluate the effect of </a:t>
            </a:r>
            <a:r>
              <a:rPr lang="en-US" sz="1300" dirty="0"/>
              <a:t> </a:t>
            </a:r>
            <a:r>
              <a:rPr lang="en-US" sz="1300" u="heavy" spc="-5" dirty="0">
                <a:uFill>
                  <a:solidFill>
                    <a:srgbClr val="404040"/>
                  </a:solidFill>
                </a:uFill>
              </a:rPr>
              <a:t>progesterone supplementation</a:t>
            </a:r>
            <a:r>
              <a:rPr lang="en-US" sz="1300" spc="-5" dirty="0"/>
              <a:t> in pregnancy to prevent </a:t>
            </a:r>
            <a:r>
              <a:rPr lang="en-US" sz="1300" dirty="0"/>
              <a:t>a </a:t>
            </a:r>
            <a:r>
              <a:rPr lang="en-US" sz="1300" spc="-590" dirty="0"/>
              <a:t> </a:t>
            </a:r>
            <a:r>
              <a:rPr lang="en-US" sz="1300" spc="-5" dirty="0"/>
              <a:t>miscarriage</a:t>
            </a:r>
            <a:r>
              <a:rPr lang="en-US" sz="1300" spc="-10" dirty="0"/>
              <a:t> </a:t>
            </a:r>
            <a:r>
              <a:rPr lang="en-US" sz="1300" spc="-5" dirty="0"/>
              <a:t>in</a:t>
            </a:r>
            <a:r>
              <a:rPr lang="en-US" sz="1300" spc="-10" dirty="0"/>
              <a:t> </a:t>
            </a:r>
            <a:r>
              <a:rPr lang="en-US" sz="1300" spc="-5" dirty="0"/>
              <a:t>women</a:t>
            </a:r>
            <a:r>
              <a:rPr lang="en-US" sz="1300" spc="-10" dirty="0"/>
              <a:t> </a:t>
            </a:r>
            <a:r>
              <a:rPr lang="en-US" sz="1300" spc="-5" dirty="0"/>
              <a:t>with</a:t>
            </a:r>
            <a:r>
              <a:rPr lang="en-US" sz="1300" spc="-10" dirty="0"/>
              <a:t> </a:t>
            </a:r>
            <a:r>
              <a:rPr lang="en-US" sz="1300" spc="-5" dirty="0"/>
              <a:t>recurrent</a:t>
            </a:r>
            <a:r>
              <a:rPr lang="en-US" sz="1300" spc="-10" dirty="0"/>
              <a:t> </a:t>
            </a:r>
            <a:r>
              <a:rPr lang="en-US" sz="1300" spc="-5" dirty="0"/>
              <a:t>miscarriage. (</a:t>
            </a:r>
            <a:r>
              <a:rPr lang="en-US" sz="1300" b="1" spc="-5" dirty="0">
                <a:solidFill>
                  <a:srgbClr val="FF0000"/>
                </a:solidFill>
              </a:rPr>
              <a:t>IVF ?</a:t>
            </a:r>
            <a:r>
              <a:rPr lang="en-US" sz="1300" spc="-5" dirty="0"/>
              <a:t>)</a:t>
            </a:r>
            <a:endParaRPr lang="en-US" sz="1300" dirty="0"/>
          </a:p>
          <a:p>
            <a:pPr marL="577215" marR="73025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577850" algn="l"/>
              </a:tabLst>
            </a:pPr>
            <a:r>
              <a:rPr lang="en-US" sz="1300" spc="-5" dirty="0"/>
              <a:t>There</a:t>
            </a:r>
            <a:r>
              <a:rPr lang="en-US" sz="1300" spc="-10" dirty="0"/>
              <a:t> </a:t>
            </a:r>
            <a:r>
              <a:rPr lang="en-US" sz="1300" spc="-5" dirty="0"/>
              <a:t>is</a:t>
            </a:r>
            <a:r>
              <a:rPr lang="en-US" sz="1300" spc="-10" dirty="0"/>
              <a:t> </a:t>
            </a:r>
            <a:r>
              <a:rPr lang="en-US" sz="1300" spc="-5" dirty="0"/>
              <a:t>insufficient evidence</a:t>
            </a:r>
            <a:r>
              <a:rPr lang="en-US" sz="1300" spc="-10" dirty="0"/>
              <a:t> </a:t>
            </a:r>
            <a:r>
              <a:rPr lang="en-US" sz="1300" spc="-5" dirty="0"/>
              <a:t>to evaluate</a:t>
            </a:r>
            <a:r>
              <a:rPr lang="en-US" sz="1300" spc="-10" dirty="0"/>
              <a:t> </a:t>
            </a:r>
            <a:r>
              <a:rPr lang="en-US" sz="1300" spc="-5" dirty="0"/>
              <a:t>the</a:t>
            </a:r>
            <a:r>
              <a:rPr lang="en-US" sz="1300" spc="-10" dirty="0"/>
              <a:t> </a:t>
            </a:r>
            <a:r>
              <a:rPr lang="en-US" sz="1300" spc="-5" dirty="0"/>
              <a:t>effect of</a:t>
            </a:r>
            <a:r>
              <a:rPr lang="en-US" sz="1300" spc="45" dirty="0"/>
              <a:t> </a:t>
            </a:r>
            <a:r>
              <a:rPr lang="en-US" sz="1300" u="heavy" spc="-5" dirty="0" err="1">
                <a:uFill>
                  <a:solidFill>
                    <a:srgbClr val="404040"/>
                  </a:solidFill>
                </a:uFill>
              </a:rPr>
              <a:t>hCG</a:t>
            </a:r>
            <a:r>
              <a:rPr lang="en-US" sz="1300" u="heavy" spc="-5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lang="en-US" sz="1300" dirty="0"/>
              <a:t> </a:t>
            </a:r>
            <a:r>
              <a:rPr lang="en-US" sz="1300" u="heavy" spc="-5" dirty="0">
                <a:uFill>
                  <a:solidFill>
                    <a:srgbClr val="404040"/>
                  </a:solidFill>
                </a:uFill>
              </a:rPr>
              <a:t>supplementation</a:t>
            </a:r>
            <a:r>
              <a:rPr lang="en-US" sz="1300" spc="-5" dirty="0"/>
              <a:t> in pregnancy to prevent </a:t>
            </a:r>
            <a:r>
              <a:rPr lang="en-US" sz="1300" dirty="0"/>
              <a:t>a </a:t>
            </a:r>
            <a:r>
              <a:rPr lang="en-US" sz="1300" spc="-5" dirty="0"/>
              <a:t>miscarriage in women </a:t>
            </a:r>
            <a:r>
              <a:rPr lang="en-US" sz="1300" spc="-590" dirty="0"/>
              <a:t> </a:t>
            </a:r>
            <a:r>
              <a:rPr lang="en-US" sz="1300" spc="-5" dirty="0"/>
              <a:t>with</a:t>
            </a:r>
            <a:r>
              <a:rPr lang="en-US" sz="1300" spc="-10" dirty="0"/>
              <a:t> </a:t>
            </a:r>
            <a:r>
              <a:rPr lang="en-US" sz="1300" spc="-5" dirty="0"/>
              <a:t>recurrent miscarriage. (</a:t>
            </a:r>
            <a:r>
              <a:rPr lang="en-US" sz="1300" b="1" spc="-5" dirty="0">
                <a:solidFill>
                  <a:srgbClr val="FF0000"/>
                </a:solidFill>
              </a:rPr>
              <a:t>IVF ?</a:t>
            </a:r>
            <a:r>
              <a:rPr lang="en-US" sz="1300" spc="-5" dirty="0"/>
              <a:t>)</a:t>
            </a:r>
            <a:endParaRPr lang="en-US" sz="1300" dirty="0"/>
          </a:p>
          <a:p>
            <a:pPr marL="577215" marR="889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577850" algn="l"/>
              </a:tabLst>
            </a:pPr>
            <a:r>
              <a:rPr lang="en-US" sz="1300" spc="-5" dirty="0"/>
              <a:t>There is insufficient evidence to evaluate the effect of </a:t>
            </a:r>
            <a:r>
              <a:rPr lang="en-US" sz="1300" u="heavy" spc="-5" dirty="0">
                <a:uFill>
                  <a:solidFill>
                    <a:srgbClr val="404040"/>
                  </a:solidFill>
                </a:uFill>
              </a:rPr>
              <a:t>metformin </a:t>
            </a:r>
            <a:r>
              <a:rPr lang="en-US" sz="1300" spc="-590" dirty="0"/>
              <a:t> </a:t>
            </a:r>
            <a:r>
              <a:rPr lang="en-US" sz="1300" u="heavy" spc="-5" dirty="0">
                <a:uFill>
                  <a:solidFill>
                    <a:srgbClr val="404040"/>
                  </a:solidFill>
                </a:uFill>
              </a:rPr>
              <a:t>supplementation</a:t>
            </a:r>
            <a:r>
              <a:rPr lang="en-US" sz="1300" spc="-5" dirty="0"/>
              <a:t> in pregnancy to prevent </a:t>
            </a:r>
            <a:r>
              <a:rPr lang="en-US" sz="1300" dirty="0"/>
              <a:t>a </a:t>
            </a:r>
            <a:r>
              <a:rPr lang="en-US" sz="1300" spc="-5" dirty="0"/>
              <a:t>miscarriage in women </a:t>
            </a:r>
            <a:r>
              <a:rPr lang="en-US" sz="1300" dirty="0"/>
              <a:t> </a:t>
            </a:r>
            <a:r>
              <a:rPr lang="en-US" sz="1300" spc="-5" dirty="0"/>
              <a:t>with</a:t>
            </a:r>
            <a:r>
              <a:rPr lang="en-US" sz="1300" spc="-10" dirty="0"/>
              <a:t> </a:t>
            </a:r>
            <a:r>
              <a:rPr lang="en-US" sz="1300" spc="-5" dirty="0"/>
              <a:t>recurrent miscarriage. (</a:t>
            </a:r>
            <a:r>
              <a:rPr lang="en-US" sz="1300" b="1" spc="-5" dirty="0">
                <a:solidFill>
                  <a:srgbClr val="FF0000"/>
                </a:solidFill>
              </a:rPr>
              <a:t>diabetic patient ?</a:t>
            </a:r>
            <a:r>
              <a:rPr lang="en-US" sz="1300" spc="-5" dirty="0"/>
              <a:t>)</a:t>
            </a:r>
            <a:endParaRPr lang="en-US" sz="1300" dirty="0"/>
          </a:p>
          <a:p>
            <a:pPr marL="577215" marR="508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577850" algn="l"/>
              </a:tabLst>
            </a:pPr>
            <a:r>
              <a:rPr lang="en-US" sz="1300" u="heavy" spc="-5" dirty="0">
                <a:uFill>
                  <a:solidFill>
                    <a:srgbClr val="404040"/>
                  </a:solidFill>
                </a:uFill>
              </a:rPr>
              <a:t>Suppression</a:t>
            </a:r>
            <a:r>
              <a:rPr lang="en-US" sz="1300" u="heavy" spc="-15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lang="en-US" sz="1300" u="heavy" spc="-5" dirty="0">
                <a:uFill>
                  <a:solidFill>
                    <a:srgbClr val="404040"/>
                  </a:solidFill>
                </a:uFill>
              </a:rPr>
              <a:t>of</a:t>
            </a:r>
            <a:r>
              <a:rPr lang="en-US" sz="1300" u="heavy" spc="-1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lang="en-US" sz="1300" u="heavy" spc="-5" dirty="0">
                <a:uFill>
                  <a:solidFill>
                    <a:srgbClr val="404040"/>
                  </a:solidFill>
                </a:uFill>
              </a:rPr>
              <a:t>high</a:t>
            </a:r>
            <a:r>
              <a:rPr lang="en-US" sz="1300" u="heavy" spc="-1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lang="en-US" sz="1300" u="heavy" spc="-5" dirty="0" err="1">
                <a:uFill>
                  <a:solidFill>
                    <a:srgbClr val="404040"/>
                  </a:solidFill>
                </a:uFill>
              </a:rPr>
              <a:t>luteinising</a:t>
            </a:r>
            <a:r>
              <a:rPr lang="en-US" sz="1300" u="heavy" spc="-1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lang="en-US" sz="1300" u="heavy" spc="-5" dirty="0">
                <a:uFill>
                  <a:solidFill>
                    <a:srgbClr val="404040"/>
                  </a:solidFill>
                </a:uFill>
              </a:rPr>
              <a:t>hormone</a:t>
            </a:r>
            <a:r>
              <a:rPr lang="en-US" sz="1300" u="heavy" spc="-10" dirty="0">
                <a:uFill>
                  <a:solidFill>
                    <a:srgbClr val="404040"/>
                  </a:solidFill>
                </a:uFill>
              </a:rPr>
              <a:t> </a:t>
            </a:r>
            <a:r>
              <a:rPr lang="en-US" sz="1300" u="heavy" spc="-5" dirty="0">
                <a:uFill>
                  <a:solidFill>
                    <a:srgbClr val="404040"/>
                  </a:solidFill>
                </a:uFill>
              </a:rPr>
              <a:t>levels</a:t>
            </a:r>
            <a:r>
              <a:rPr lang="en-US" sz="1300" spc="105" dirty="0"/>
              <a:t> </a:t>
            </a:r>
            <a:r>
              <a:rPr lang="en-US" sz="1300" spc="-5" dirty="0"/>
              <a:t>among</a:t>
            </a:r>
            <a:r>
              <a:rPr lang="en-US" sz="1300" spc="-10" dirty="0"/>
              <a:t> </a:t>
            </a:r>
            <a:r>
              <a:rPr lang="en-US" sz="1300" spc="-5" dirty="0"/>
              <a:t>ovulatory </a:t>
            </a:r>
            <a:r>
              <a:rPr lang="en-US" sz="1300" dirty="0"/>
              <a:t> </a:t>
            </a:r>
            <a:r>
              <a:rPr lang="en-US" sz="1300" spc="-5" dirty="0"/>
              <a:t>women with recurrent miscarriage and polycystic ovaries does not </a:t>
            </a:r>
            <a:r>
              <a:rPr lang="en-US" sz="1300" spc="-590" dirty="0"/>
              <a:t> </a:t>
            </a:r>
            <a:r>
              <a:rPr lang="en-US" sz="1300" spc="-5" dirty="0"/>
              <a:t>improve</a:t>
            </a:r>
            <a:r>
              <a:rPr lang="en-US" sz="1300" spc="-10" dirty="0"/>
              <a:t> </a:t>
            </a:r>
            <a:r>
              <a:rPr lang="en-US" sz="1300" spc="-5" dirty="0"/>
              <a:t>the live birth rate</a:t>
            </a:r>
          </a:p>
          <a:p>
            <a:pPr marL="577215" marR="508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577850" algn="l"/>
              </a:tabLst>
            </a:pPr>
            <a:r>
              <a:rPr lang="en-US" sz="1300" spc="-5" dirty="0"/>
              <a:t>Management of high prolactin level </a:t>
            </a:r>
            <a:r>
              <a:rPr lang="en-US" sz="1300" spc="-5" dirty="0" err="1"/>
              <a:t>esp</a:t>
            </a:r>
            <a:r>
              <a:rPr lang="en-US" sz="1300" spc="-5" dirty="0"/>
              <a:t> in early pregnancy.</a:t>
            </a:r>
            <a:endParaRPr lang="en-US" sz="13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025" y="468884"/>
            <a:ext cx="18053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Risk</a:t>
            </a:r>
            <a:r>
              <a:rPr b="0" i="0" spc="-90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276350"/>
            <a:ext cx="3288029" cy="329437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14960" indent="-302895">
              <a:lnSpc>
                <a:spcPct val="100000"/>
              </a:lnSpc>
              <a:spcBef>
                <a:spcPts val="8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Previous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loss</a:t>
            </a:r>
            <a:endParaRPr sz="1800" dirty="0">
              <a:latin typeface="Trebuchet MS"/>
              <a:cs typeface="Trebuchet MS"/>
            </a:endParaRPr>
          </a:p>
          <a:p>
            <a:pPr marL="314960" indent="-3028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Increase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parity</a:t>
            </a:r>
            <a:endParaRPr sz="1800" dirty="0">
              <a:latin typeface="Trebuchet MS"/>
              <a:cs typeface="Trebuchet MS"/>
            </a:endParaRPr>
          </a:p>
          <a:p>
            <a:pPr marL="314960" indent="-3028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Early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gestational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age</a:t>
            </a:r>
            <a:endParaRPr sz="1800" dirty="0">
              <a:latin typeface="Trebuchet MS"/>
              <a:cs typeface="Trebuchet MS"/>
            </a:endParaRPr>
          </a:p>
          <a:p>
            <a:pPr marL="314960" indent="-3028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Smoking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alcohol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caffeine</a:t>
            </a:r>
            <a:endParaRPr sz="1800" dirty="0">
              <a:latin typeface="Trebuchet MS"/>
              <a:cs typeface="Trebuchet MS"/>
            </a:endParaRPr>
          </a:p>
          <a:p>
            <a:pPr marL="314960" indent="-3028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BMI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&gt;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25</a:t>
            </a:r>
            <a:endParaRPr sz="1800" dirty="0">
              <a:latin typeface="Trebuchet MS"/>
              <a:cs typeface="Trebuchet MS"/>
            </a:endParaRPr>
          </a:p>
          <a:p>
            <a:pPr marL="314960" indent="-3028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fever</a:t>
            </a:r>
            <a:endParaRPr sz="1800" dirty="0">
              <a:latin typeface="Trebuchet MS"/>
              <a:cs typeface="Trebuchet MS"/>
            </a:endParaRPr>
          </a:p>
          <a:p>
            <a:pPr marL="314960" indent="-3028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prolonged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time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endParaRPr sz="1800" dirty="0">
              <a:latin typeface="Trebuchet MS"/>
              <a:cs typeface="Trebuchet MS"/>
            </a:endParaRPr>
          </a:p>
          <a:p>
            <a:pPr marL="314960" indent="-3028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celiac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disease</a:t>
            </a:r>
            <a:endParaRPr sz="1800" dirty="0">
              <a:latin typeface="Trebuchet MS"/>
              <a:cs typeface="Trebuchet MS"/>
            </a:endParaRPr>
          </a:p>
          <a:p>
            <a:pPr marL="314960" indent="-30289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77777"/>
              <a:buFont typeface="Segoe UI Symbol"/>
              <a:buChar char="►"/>
              <a:tabLst>
                <a:tab pos="314960" algn="l"/>
                <a:tab pos="3155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low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folate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levels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357" y="1200149"/>
            <a:ext cx="2654449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/>
            <a:r>
              <a:rPr lang="en-US" sz="22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Inherited</a:t>
            </a:r>
            <a:r>
              <a:rPr lang="en-US" sz="2200" b="0" i="0" kern="1200" cap="all" spc="-8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thrombophilias: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11629"/>
            <a:ext cx="0" cy="24003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3693638" y="1200149"/>
            <a:ext cx="4597502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97815" indent="-228600" defTabSz="914400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b="1" i="1" spc="-5"/>
              <a:t>Investigations:</a:t>
            </a:r>
            <a:endParaRPr lang="en-US"/>
          </a:p>
          <a:p>
            <a:pPr marL="597535" marR="5080" lvl="1" indent="-228600" defTabSz="914400">
              <a:lnSpc>
                <a:spcPct val="12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598170" algn="l"/>
              </a:tabLst>
            </a:pPr>
            <a:r>
              <a:rPr lang="en-US" spc="-5"/>
              <a:t>Women with second-trimester miscarriage </a:t>
            </a:r>
            <a:r>
              <a:rPr lang="en-US" spc="-830"/>
              <a:t> </a:t>
            </a:r>
            <a:r>
              <a:rPr lang="en-US" spc="-5"/>
              <a:t>should</a:t>
            </a:r>
            <a:r>
              <a:rPr lang="en-US" spc="-15"/>
              <a:t> </a:t>
            </a:r>
            <a:r>
              <a:rPr lang="en-US" spc="-5"/>
              <a:t>be</a:t>
            </a:r>
            <a:r>
              <a:rPr lang="en-US" spc="20"/>
              <a:t> </a:t>
            </a:r>
            <a:r>
              <a:rPr lang="en-US" spc="-5"/>
              <a:t>screened</a:t>
            </a:r>
            <a:r>
              <a:rPr lang="en-US" spc="5"/>
              <a:t> </a:t>
            </a:r>
            <a:r>
              <a:rPr lang="en-US" spc="-5"/>
              <a:t>for</a:t>
            </a:r>
            <a:r>
              <a:rPr lang="en-US" spc="-10"/>
              <a:t> </a:t>
            </a:r>
            <a:r>
              <a:rPr lang="en-US" spc="-5"/>
              <a:t>inherited </a:t>
            </a:r>
            <a:r>
              <a:rPr lang="en-US"/>
              <a:t> </a:t>
            </a:r>
            <a:r>
              <a:rPr lang="en-US" spc="-5"/>
              <a:t>thrombophilias including factor </a:t>
            </a:r>
            <a:r>
              <a:rPr lang="en-US"/>
              <a:t>V </a:t>
            </a:r>
            <a:r>
              <a:rPr lang="en-US" spc="-5"/>
              <a:t>Leiden, </a:t>
            </a:r>
            <a:r>
              <a:rPr lang="en-US"/>
              <a:t> </a:t>
            </a:r>
            <a:r>
              <a:rPr lang="en-US" spc="-5"/>
              <a:t>factor II (prothrombin) </a:t>
            </a:r>
            <a:r>
              <a:rPr lang="en-US" spc="-10"/>
              <a:t>gene </a:t>
            </a:r>
            <a:r>
              <a:rPr lang="en-US" spc="-5"/>
              <a:t>mutation and </a:t>
            </a:r>
            <a:r>
              <a:rPr lang="en-US" spc="-830"/>
              <a:t> </a:t>
            </a:r>
            <a:r>
              <a:rPr lang="en-US" spc="-5"/>
              <a:t>protein</a:t>
            </a:r>
            <a:r>
              <a:rPr lang="en-US" spc="-10"/>
              <a:t> </a:t>
            </a:r>
            <a:r>
              <a:rPr lang="en-US" spc="-5"/>
              <a:t>S.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357" y="1200149"/>
            <a:ext cx="2654449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/>
            <a:r>
              <a:rPr lang="en-US" sz="2700" b="0" i="0" kern="1200" cap="all" spc="-5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Management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11629"/>
            <a:ext cx="0" cy="24003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3693638" y="1200149"/>
            <a:ext cx="4597502" cy="322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14960" marR="181610" indent="-228600" defTabSz="914400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14960" algn="l"/>
                <a:tab pos="315595" algn="l"/>
              </a:tabLst>
            </a:pPr>
            <a:r>
              <a:rPr lang="en-US" sz="1900" spc="-5" dirty="0"/>
              <a:t>Heparin therapy (LMWH) during pregnancy may improve </a:t>
            </a:r>
            <a:r>
              <a:rPr lang="en-US" sz="1900" spc="-530" dirty="0"/>
              <a:t> </a:t>
            </a:r>
            <a:r>
              <a:rPr lang="en-US" sz="1900" spc="-5" dirty="0"/>
              <a:t>the live birth rate of women with second-trimester </a:t>
            </a:r>
            <a:r>
              <a:rPr lang="en-US" sz="1900" dirty="0"/>
              <a:t> </a:t>
            </a:r>
            <a:r>
              <a:rPr lang="en-US" sz="1900" spc="-5" dirty="0"/>
              <a:t>miscarriage</a:t>
            </a:r>
            <a:r>
              <a:rPr lang="en-US" sz="1900" spc="-20" dirty="0"/>
              <a:t> </a:t>
            </a:r>
            <a:r>
              <a:rPr lang="en-US" sz="1900" spc="-5" dirty="0"/>
              <a:t>associated</a:t>
            </a:r>
            <a:r>
              <a:rPr lang="en-US" sz="1900" spc="-15" dirty="0"/>
              <a:t> </a:t>
            </a:r>
            <a:r>
              <a:rPr lang="en-US" sz="1900" spc="-5" dirty="0"/>
              <a:t>with</a:t>
            </a:r>
            <a:r>
              <a:rPr lang="en-US" sz="1900" spc="-15" dirty="0"/>
              <a:t> </a:t>
            </a:r>
            <a:r>
              <a:rPr lang="en-US" sz="1900" spc="-5" dirty="0"/>
              <a:t>inherited</a:t>
            </a:r>
            <a:r>
              <a:rPr lang="en-US" sz="1900" spc="-15" dirty="0"/>
              <a:t> </a:t>
            </a:r>
            <a:r>
              <a:rPr lang="en-US" sz="1900" spc="-5" dirty="0" err="1"/>
              <a:t>thrombophilias</a:t>
            </a:r>
            <a:r>
              <a:rPr lang="en-US" sz="1900" spc="-5" dirty="0"/>
              <a:t>.</a:t>
            </a:r>
            <a:endParaRPr lang="en-US" sz="1900" dirty="0"/>
          </a:p>
          <a:p>
            <a:pPr marL="314960" marR="5080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14960" algn="l"/>
                <a:tab pos="315595" algn="l"/>
              </a:tabLst>
            </a:pPr>
            <a:r>
              <a:rPr lang="en-US" sz="1900" spc="-5" dirty="0"/>
              <a:t>There is </a:t>
            </a:r>
            <a:r>
              <a:rPr lang="en-US" sz="1900" u="heavy" spc="-5" dirty="0">
                <a:uFill>
                  <a:solidFill>
                    <a:srgbClr val="404040"/>
                  </a:solidFill>
                </a:uFill>
              </a:rPr>
              <a:t>insufficient evidence</a:t>
            </a:r>
            <a:r>
              <a:rPr lang="en-US" sz="1900" spc="-5" dirty="0"/>
              <a:t> to evaluate the effect of </a:t>
            </a:r>
            <a:r>
              <a:rPr lang="en-US" sz="1900" dirty="0"/>
              <a:t> </a:t>
            </a:r>
            <a:r>
              <a:rPr lang="en-US" sz="1900" spc="-5" dirty="0"/>
              <a:t>heparin in pregnancy to </a:t>
            </a:r>
            <a:r>
              <a:rPr lang="en-US" sz="1900" u="heavy" spc="-5" dirty="0">
                <a:uFill>
                  <a:solidFill>
                    <a:srgbClr val="404040"/>
                  </a:solidFill>
                </a:uFill>
              </a:rPr>
              <a:t>prevent</a:t>
            </a:r>
            <a:r>
              <a:rPr lang="en-US" sz="1900" spc="-5" dirty="0"/>
              <a:t> </a:t>
            </a:r>
            <a:r>
              <a:rPr lang="en-US" sz="1900" dirty="0"/>
              <a:t>a </a:t>
            </a:r>
            <a:r>
              <a:rPr lang="en-US" sz="1900" spc="-5" dirty="0"/>
              <a:t>miscarriage in women </a:t>
            </a:r>
            <a:r>
              <a:rPr lang="en-US" sz="1900" dirty="0"/>
              <a:t> </a:t>
            </a:r>
            <a:r>
              <a:rPr lang="en-US" sz="1900" spc="-5" dirty="0"/>
              <a:t>with recurrent first-trimester miscarriage associated with </a:t>
            </a:r>
            <a:r>
              <a:rPr lang="en-US" sz="1900" spc="-530" dirty="0"/>
              <a:t> </a:t>
            </a:r>
            <a:r>
              <a:rPr lang="en-US" sz="1900" spc="-5" dirty="0"/>
              <a:t>inherited</a:t>
            </a:r>
            <a:r>
              <a:rPr lang="en-US" sz="1900" spc="-10" dirty="0"/>
              <a:t> </a:t>
            </a:r>
            <a:r>
              <a:rPr lang="en-US" sz="1900" spc="-5" dirty="0"/>
              <a:t>thrombophilia</a:t>
            </a:r>
            <a:endParaRPr lang="en-US" sz="19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6595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262" y="930057"/>
            <a:ext cx="2045860" cy="343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2200" b="0" i="0" kern="1200" cap="all" spc="-5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Unexplained</a:t>
            </a:r>
            <a:r>
              <a:rPr lang="en-US" sz="2200" b="0" i="0" kern="1200" cap="all" spc="-5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recurrent</a:t>
            </a:r>
            <a:r>
              <a:rPr lang="en-US" sz="2200" b="0" i="0" kern="1200" cap="all" spc="-45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cap="all" spc="-5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miscarriage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9194" y="930057"/>
            <a:ext cx="4977543" cy="3687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7655" marR="5080" indent="-228600" defTabSz="914400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88290" algn="l"/>
              </a:tabLst>
            </a:pPr>
            <a:r>
              <a:rPr lang="en-US" sz="1900" dirty="0"/>
              <a:t>A </a:t>
            </a:r>
            <a:r>
              <a:rPr lang="en-US" sz="1900" spc="-5" dirty="0"/>
              <a:t>significant number of cases of recurrent miscarriage </a:t>
            </a:r>
            <a:r>
              <a:rPr lang="en-US" sz="1900" spc="-710" dirty="0"/>
              <a:t> </a:t>
            </a:r>
            <a:r>
              <a:rPr lang="en-US" sz="1900" spc="-5" dirty="0"/>
              <a:t>remain</a:t>
            </a:r>
            <a:r>
              <a:rPr lang="en-US" sz="1900" spc="-15" dirty="0"/>
              <a:t> </a:t>
            </a:r>
            <a:r>
              <a:rPr lang="en-US" sz="1900" spc="-5" dirty="0"/>
              <a:t>unexplained</a:t>
            </a:r>
            <a:r>
              <a:rPr lang="en-US" sz="1900" spc="-15" dirty="0"/>
              <a:t> </a:t>
            </a:r>
            <a:r>
              <a:rPr lang="en-US" sz="1900" spc="-5" dirty="0"/>
              <a:t>despite</a:t>
            </a:r>
            <a:r>
              <a:rPr lang="en-US" sz="1900" spc="-15" dirty="0"/>
              <a:t> </a:t>
            </a:r>
            <a:r>
              <a:rPr lang="en-US" sz="1900" spc="-5" dirty="0"/>
              <a:t>detailed</a:t>
            </a:r>
            <a:r>
              <a:rPr lang="en-US" sz="1900" spc="-15" dirty="0"/>
              <a:t> </a:t>
            </a:r>
            <a:r>
              <a:rPr lang="en-US" sz="1900" spc="-5" dirty="0"/>
              <a:t>investigation.</a:t>
            </a:r>
            <a:endParaRPr lang="en-US" sz="1900" dirty="0"/>
          </a:p>
          <a:p>
            <a:pPr marL="287655" marR="104775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88290" algn="l"/>
              </a:tabLst>
            </a:pPr>
            <a:r>
              <a:rPr lang="en-US" sz="1900" spc="-5" dirty="0"/>
              <a:t>These women can be reassured that the prognosis for </a:t>
            </a:r>
            <a:r>
              <a:rPr lang="en-US" sz="1900" spc="-710" dirty="0"/>
              <a:t> </a:t>
            </a:r>
            <a:r>
              <a:rPr lang="en-US" sz="1900" dirty="0"/>
              <a:t>a</a:t>
            </a:r>
            <a:r>
              <a:rPr lang="en-US" sz="1900" spc="-15" dirty="0"/>
              <a:t> </a:t>
            </a:r>
            <a:r>
              <a:rPr lang="en-US" sz="1900" spc="-5" dirty="0"/>
              <a:t>successful</a:t>
            </a:r>
            <a:r>
              <a:rPr lang="en-US" sz="1900" spc="-10" dirty="0"/>
              <a:t> </a:t>
            </a:r>
            <a:r>
              <a:rPr lang="en-US" sz="1900" spc="-5" dirty="0"/>
              <a:t>future</a:t>
            </a:r>
            <a:r>
              <a:rPr lang="en-US" sz="1900" spc="-15" dirty="0"/>
              <a:t> </a:t>
            </a:r>
            <a:r>
              <a:rPr lang="en-US" sz="1900" spc="-5" dirty="0"/>
              <a:t>pregnancy</a:t>
            </a:r>
            <a:r>
              <a:rPr lang="en-US" sz="1900" spc="50" dirty="0"/>
              <a:t> </a:t>
            </a:r>
            <a:r>
              <a:rPr lang="en-US" sz="1900" spc="-5" dirty="0"/>
              <a:t>with</a:t>
            </a:r>
            <a:r>
              <a:rPr lang="en-US" sz="1900" spc="-10" dirty="0"/>
              <a:t> </a:t>
            </a:r>
            <a:r>
              <a:rPr lang="en-US" sz="1900" spc="-5" dirty="0"/>
              <a:t>supportive</a:t>
            </a:r>
            <a:r>
              <a:rPr lang="en-US" sz="1900" spc="-15" dirty="0"/>
              <a:t> </a:t>
            </a:r>
            <a:r>
              <a:rPr lang="en-US" sz="1900" spc="-5" dirty="0"/>
              <a:t>care </a:t>
            </a:r>
            <a:r>
              <a:rPr lang="en-US" sz="1900" dirty="0"/>
              <a:t> </a:t>
            </a:r>
            <a:r>
              <a:rPr lang="en-US" sz="1900" spc="-5" dirty="0"/>
              <a:t>alone</a:t>
            </a:r>
            <a:r>
              <a:rPr lang="en-US" sz="1900" dirty="0"/>
              <a:t> </a:t>
            </a:r>
            <a:r>
              <a:rPr lang="en-US" sz="1900" spc="-5" dirty="0"/>
              <a:t>is in the</a:t>
            </a:r>
            <a:r>
              <a:rPr lang="en-US" sz="1900" spc="-10" dirty="0"/>
              <a:t> </a:t>
            </a:r>
            <a:r>
              <a:rPr lang="en-US" sz="1900" spc="-5" dirty="0"/>
              <a:t>region of 75%.</a:t>
            </a:r>
            <a:endParaRPr lang="en-US" sz="1900" dirty="0"/>
          </a:p>
          <a:p>
            <a:pPr marL="287655" marR="122555" indent="-228600" defTabSz="9144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88290" algn="l"/>
              </a:tabLst>
            </a:pPr>
            <a:r>
              <a:rPr lang="en-US" sz="1900" spc="-5" dirty="0"/>
              <a:t>Paternal cell </a:t>
            </a:r>
            <a:r>
              <a:rPr lang="en-US" sz="1900" spc="-5" dirty="0" err="1"/>
              <a:t>immunisation</a:t>
            </a:r>
            <a:r>
              <a:rPr lang="en-US" sz="1900" spc="-5" dirty="0"/>
              <a:t>, third-party donor </a:t>
            </a:r>
            <a:r>
              <a:rPr lang="en-US" sz="1900" dirty="0"/>
              <a:t> </a:t>
            </a:r>
            <a:r>
              <a:rPr lang="en-US" sz="1900" spc="-5" dirty="0"/>
              <a:t>leucocytes, trophoblast membranes and intravenous </a:t>
            </a:r>
            <a:r>
              <a:rPr lang="en-US" sz="1900" dirty="0"/>
              <a:t> </a:t>
            </a:r>
            <a:r>
              <a:rPr lang="en-US" sz="1900" spc="-5" dirty="0"/>
              <a:t>immunoglobulin in women with previous unexplained </a:t>
            </a:r>
            <a:r>
              <a:rPr lang="en-US" sz="1900" spc="-710" dirty="0"/>
              <a:t> </a:t>
            </a:r>
            <a:r>
              <a:rPr lang="en-US" sz="1900" spc="-5" dirty="0"/>
              <a:t>recurrent miscarriage does not improve the live birth </a:t>
            </a:r>
            <a:r>
              <a:rPr lang="en-US" sz="1900" spc="-710" dirty="0"/>
              <a:t> </a:t>
            </a:r>
            <a:r>
              <a:rPr lang="en-US" sz="1900" spc="-5" dirty="0"/>
              <a:t>rate.</a:t>
            </a:r>
            <a:endParaRPr lang="en-US" sz="19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50" y="0"/>
            <a:ext cx="136525" cy="4250055"/>
          </a:xfrm>
          <a:custGeom>
            <a:avLst/>
            <a:gdLst/>
            <a:ahLst/>
            <a:cxnLst/>
            <a:rect l="l" t="t" r="r" b="b"/>
            <a:pathLst>
              <a:path w="136525" h="4250055">
                <a:moveTo>
                  <a:pt x="0" y="4249738"/>
                </a:moveTo>
                <a:lnTo>
                  <a:pt x="136474" y="0"/>
                </a:lnTo>
              </a:path>
            </a:pathLst>
          </a:custGeom>
          <a:solidFill>
            <a:srgbClr val="90C126">
              <a:alpha val="847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6561" y="1648460"/>
            <a:ext cx="475107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i="0" spc="-10" dirty="0">
                <a:latin typeface="Trebuchet MS"/>
                <a:cs typeface="Trebuchet MS"/>
              </a:rPr>
              <a:t>Thank</a:t>
            </a:r>
            <a:r>
              <a:rPr sz="6000" b="0" i="0" spc="-105" dirty="0">
                <a:latin typeface="Trebuchet MS"/>
                <a:cs typeface="Trebuchet MS"/>
              </a:rPr>
              <a:t> </a:t>
            </a:r>
            <a:r>
              <a:rPr sz="6000" b="0" i="0" spc="-5" dirty="0">
                <a:latin typeface="Trebuchet MS"/>
                <a:cs typeface="Trebuchet MS"/>
              </a:rPr>
              <a:t>You</a:t>
            </a:r>
            <a:endParaRPr sz="6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936" y="38670"/>
            <a:ext cx="359886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Trebuchet MS"/>
                <a:cs typeface="Trebuchet MS"/>
              </a:rPr>
              <a:t>Genetic</a:t>
            </a:r>
            <a:r>
              <a:rPr b="0" i="0" spc="-90" dirty="0">
                <a:latin typeface="Trebuchet MS"/>
                <a:cs typeface="Trebuchet MS"/>
              </a:rPr>
              <a:t> </a:t>
            </a:r>
            <a:r>
              <a:rPr b="0" i="0" spc="-5" dirty="0">
                <a:latin typeface="Trebuchet MS"/>
                <a:cs typeface="Trebuchet MS"/>
              </a:rPr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" y="666750"/>
            <a:ext cx="7633334" cy="321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marR="291465" indent="-290195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Abnormalities of chromosome number or structure are the most common cause of spontaneous </a:t>
            </a:r>
            <a:r>
              <a:rPr sz="1300" spc="-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abortions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 first trimester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126"/>
              </a:buClr>
              <a:buFont typeface="Segoe UI Symbol"/>
              <a:buChar char="►"/>
            </a:pPr>
            <a:endParaRPr sz="1500" dirty="0">
              <a:latin typeface="Trebuchet MS"/>
              <a:cs typeface="Trebuchet MS"/>
            </a:endParaRPr>
          </a:p>
          <a:p>
            <a:pPr marL="302260" indent="-290195">
              <a:lnSpc>
                <a:spcPct val="100000"/>
              </a:lnSpc>
              <a:spcBef>
                <a:spcPts val="1215"/>
              </a:spcBef>
              <a:buSzPct val="76923"/>
              <a:buFont typeface="Segoe UI Symbol"/>
              <a:buChar char="►"/>
              <a:tabLst>
                <a:tab pos="302260" algn="l"/>
                <a:tab pos="302895" algn="l"/>
              </a:tabLst>
            </a:pPr>
            <a:r>
              <a:rPr sz="1300" b="1" spc="-5" dirty="0">
                <a:solidFill>
                  <a:srgbClr val="90C126"/>
                </a:solidFill>
                <a:latin typeface="Trebuchet MS"/>
                <a:cs typeface="Trebuchet MS"/>
              </a:rPr>
              <a:t>Embryonic</a:t>
            </a:r>
            <a:r>
              <a:rPr sz="1300" b="1" spc="-10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300" b="1" spc="-5" dirty="0">
                <a:solidFill>
                  <a:srgbClr val="90C126"/>
                </a:solidFill>
                <a:latin typeface="Trebuchet MS"/>
                <a:cs typeface="Trebuchet MS"/>
              </a:rPr>
              <a:t>chromosomal</a:t>
            </a:r>
            <a:r>
              <a:rPr sz="1300" b="1" spc="-10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300" b="1" spc="-5" dirty="0">
                <a:solidFill>
                  <a:srgbClr val="90C126"/>
                </a:solidFill>
                <a:latin typeface="Trebuchet MS"/>
                <a:cs typeface="Trebuchet MS"/>
              </a:rPr>
              <a:t>abnormalities</a:t>
            </a:r>
            <a:r>
              <a:rPr sz="1300" b="1" spc="434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(</a:t>
            </a:r>
            <a:r>
              <a:rPr sz="1300" b="1" spc="-1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most</a:t>
            </a:r>
            <a:r>
              <a:rPr sz="1300" spc="-1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common is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autosomal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trisomy</a:t>
            </a:r>
            <a:r>
              <a:rPr sz="1300" b="1" spc="-5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1300" dirty="0">
              <a:latin typeface="Trebuchet MS"/>
              <a:cs typeface="Trebuchet MS"/>
            </a:endParaRPr>
          </a:p>
          <a:p>
            <a:pPr marL="156210" marR="5080" indent="-156210">
              <a:lnSpc>
                <a:spcPct val="100000"/>
              </a:lnSpc>
              <a:spcBef>
                <a:spcPts val="700"/>
              </a:spcBef>
              <a:buChar char="*"/>
              <a:tabLst>
                <a:tab pos="15621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 couples with recurrent miscarriage, chromosomal abnormalities of the embryo account for 30–57% </a:t>
            </a:r>
            <a:r>
              <a:rPr sz="1300" spc="-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further miscarriages.</a:t>
            </a:r>
            <a:endParaRPr sz="1300" dirty="0">
              <a:latin typeface="Trebuchet MS"/>
              <a:cs typeface="Trebuchet MS"/>
            </a:endParaRPr>
          </a:p>
          <a:p>
            <a:pPr marL="156210" marR="397510" indent="-156210">
              <a:lnSpc>
                <a:spcPct val="100000"/>
              </a:lnSpc>
              <a:spcBef>
                <a:spcPts val="700"/>
              </a:spcBef>
              <a:buChar char="*"/>
              <a:tabLst>
                <a:tab pos="15621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The risk of miscarriage resulting from chromosomal abnormalities of the embryo increases with </a:t>
            </a:r>
            <a:r>
              <a:rPr sz="1300" spc="-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advancing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maternal age.</a:t>
            </a:r>
            <a:endParaRPr sz="1300" dirty="0">
              <a:latin typeface="Trebuchet MS"/>
              <a:cs typeface="Trebuchet MS"/>
            </a:endParaRPr>
          </a:p>
          <a:p>
            <a:pPr marL="156210" marR="234315" indent="-156210">
              <a:lnSpc>
                <a:spcPct val="100000"/>
              </a:lnSpc>
              <a:spcBef>
                <a:spcPts val="700"/>
              </a:spcBef>
              <a:buChar char="*"/>
              <a:tabLst>
                <a:tab pos="15621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However, it is important to note that as the number of miscarriages increases, the risk of euploid </a:t>
            </a:r>
            <a:r>
              <a:rPr sz="1300" spc="-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pregnancy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loss increases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300" dirty="0">
              <a:latin typeface="Trebuchet MS"/>
              <a:cs typeface="Trebuchet MS"/>
            </a:endParaRPr>
          </a:p>
          <a:p>
            <a:pPr marL="352425" indent="-340360">
              <a:lnSpc>
                <a:spcPct val="100000"/>
              </a:lnSpc>
              <a:spcBef>
                <a:spcPts val="700"/>
              </a:spcBef>
              <a:buSzPct val="76923"/>
              <a:buFont typeface="Segoe UI Symbol"/>
              <a:buChar char="►"/>
              <a:tabLst>
                <a:tab pos="352425" algn="l"/>
                <a:tab pos="353060" algn="l"/>
              </a:tabLst>
            </a:pPr>
            <a:r>
              <a:rPr sz="1300" b="1" spc="-5" dirty="0">
                <a:solidFill>
                  <a:srgbClr val="90C126"/>
                </a:solidFill>
                <a:latin typeface="Trebuchet MS"/>
                <a:cs typeface="Trebuchet MS"/>
              </a:rPr>
              <a:t>Parental</a:t>
            </a:r>
            <a:r>
              <a:rPr sz="1300" b="1" spc="-15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300" b="1" spc="-5" dirty="0">
                <a:solidFill>
                  <a:srgbClr val="90C126"/>
                </a:solidFill>
                <a:latin typeface="Trebuchet MS"/>
                <a:cs typeface="Trebuchet MS"/>
              </a:rPr>
              <a:t>Chromosomal</a:t>
            </a:r>
            <a:r>
              <a:rPr sz="1300" b="1" spc="-10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300" b="1" spc="-5" dirty="0">
                <a:solidFill>
                  <a:srgbClr val="90C126"/>
                </a:solidFill>
                <a:latin typeface="Trebuchet MS"/>
                <a:cs typeface="Trebuchet MS"/>
              </a:rPr>
              <a:t>rearrangements:</a:t>
            </a:r>
            <a:r>
              <a:rPr sz="1300" b="1" spc="30" dirty="0">
                <a:solidFill>
                  <a:srgbClr val="90C126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more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commonly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maternal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origin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95%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300" dirty="0">
              <a:latin typeface="Trebuchet MS"/>
              <a:cs typeface="Trebuchet MS"/>
            </a:endParaRPr>
          </a:p>
          <a:p>
            <a:pPr marL="602615" marR="608330" lvl="1" indent="-196850">
              <a:lnSpc>
                <a:spcPct val="100000"/>
              </a:lnSpc>
              <a:spcBef>
                <a:spcPts val="705"/>
              </a:spcBef>
              <a:buClr>
                <a:srgbClr val="90C126"/>
              </a:buClr>
              <a:buSzPct val="79166"/>
              <a:buFont typeface="Segoe UI Symbol"/>
              <a:buChar char="▪"/>
              <a:tabLst>
                <a:tab pos="602615" algn="l"/>
                <a:tab pos="603250" algn="l"/>
              </a:tabLst>
            </a:pP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2-5% of couples with recurrent miscarriages, one of the partners carries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balanced structural </a:t>
            </a:r>
            <a:r>
              <a:rPr sz="1200" spc="-3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chromosomal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anomaly,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most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commonly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balanced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reciprocal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Robertsonian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Trebuchet MS"/>
                <a:cs typeface="Trebuchet MS"/>
              </a:rPr>
              <a:t>translocation.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4187" y="0"/>
            <a:ext cx="3583304" cy="5153025"/>
            <a:chOff x="5564187" y="0"/>
            <a:chExt cx="3583304" cy="5153025"/>
          </a:xfrm>
        </p:grpSpPr>
        <p:sp>
          <p:nvSpPr>
            <p:cNvPr id="3" name="object 3"/>
            <p:cNvSpPr/>
            <p:nvPr/>
          </p:nvSpPr>
          <p:spPr>
            <a:xfrm>
              <a:off x="7027863" y="0"/>
              <a:ext cx="914400" cy="5143500"/>
            </a:xfrm>
            <a:custGeom>
              <a:avLst/>
              <a:gdLst/>
              <a:ahLst/>
              <a:cxnLst/>
              <a:rect l="l" t="t" r="r" b="b"/>
              <a:pathLst>
                <a:path w="914400" h="5143500">
                  <a:moveTo>
                    <a:pt x="0" y="0"/>
                  </a:moveTo>
                  <a:lnTo>
                    <a:pt x="914399" y="5143499"/>
                  </a:lnTo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68950" y="2760662"/>
              <a:ext cx="3573779" cy="2383155"/>
            </a:xfrm>
            <a:custGeom>
              <a:avLst/>
              <a:gdLst/>
              <a:ahLst/>
              <a:cxnLst/>
              <a:rect l="l" t="t" r="r" b="b"/>
              <a:pathLst>
                <a:path w="3573779" h="2383154">
                  <a:moveTo>
                    <a:pt x="3573462" y="0"/>
                  </a:moveTo>
                  <a:lnTo>
                    <a:pt x="0" y="2382836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86574" y="0"/>
              <a:ext cx="2256155" cy="5143500"/>
            </a:xfrm>
            <a:custGeom>
              <a:avLst/>
              <a:gdLst/>
              <a:ahLst/>
              <a:cxnLst/>
              <a:rect l="l" t="t" r="r" b="b"/>
              <a:pathLst>
                <a:path w="2256154" h="5143500">
                  <a:moveTo>
                    <a:pt x="2255838" y="5143499"/>
                  </a:moveTo>
                  <a:lnTo>
                    <a:pt x="0" y="5143499"/>
                  </a:lnTo>
                  <a:lnTo>
                    <a:pt x="1532479" y="0"/>
                  </a:lnTo>
                  <a:lnTo>
                    <a:pt x="2255838" y="0"/>
                  </a:lnTo>
                  <a:lnTo>
                    <a:pt x="2255838" y="5143499"/>
                  </a:lnTo>
                  <a:close/>
                </a:path>
              </a:pathLst>
            </a:custGeom>
            <a:solidFill>
              <a:srgbClr val="90C126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3605" y="0"/>
              <a:ext cx="1940560" cy="5143500"/>
            </a:xfrm>
            <a:custGeom>
              <a:avLst/>
              <a:gdLst/>
              <a:ahLst/>
              <a:cxnLst/>
              <a:rect l="l" t="t" r="r" b="b"/>
              <a:pathLst>
                <a:path w="1940559" h="5143500">
                  <a:moveTo>
                    <a:pt x="1940393" y="5143499"/>
                  </a:moveTo>
                  <a:lnTo>
                    <a:pt x="906020" y="5143499"/>
                  </a:lnTo>
                  <a:lnTo>
                    <a:pt x="0" y="0"/>
                  </a:lnTo>
                  <a:lnTo>
                    <a:pt x="1940393" y="0"/>
                  </a:lnTo>
                  <a:lnTo>
                    <a:pt x="1940393" y="5143499"/>
                  </a:lnTo>
                  <a:close/>
                </a:path>
              </a:pathLst>
            </a:custGeom>
            <a:solidFill>
              <a:srgbClr val="90C126">
                <a:alpha val="1960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99249" y="2286000"/>
              <a:ext cx="2444750" cy="2857500"/>
            </a:xfrm>
            <a:custGeom>
              <a:avLst/>
              <a:gdLst/>
              <a:ahLst/>
              <a:cxnLst/>
              <a:rect l="l" t="t" r="r" b="b"/>
              <a:pathLst>
                <a:path w="2444750" h="2857500">
                  <a:moveTo>
                    <a:pt x="2444749" y="2857499"/>
                  </a:moveTo>
                  <a:lnTo>
                    <a:pt x="0" y="2857499"/>
                  </a:lnTo>
                  <a:lnTo>
                    <a:pt x="528065" y="0"/>
                  </a:lnTo>
                  <a:lnTo>
                    <a:pt x="2444749" y="2857499"/>
                  </a:lnTo>
                  <a:close/>
                </a:path>
              </a:pathLst>
            </a:custGeom>
            <a:solidFill>
              <a:srgbClr val="54A021">
                <a:alpha val="7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03160" y="0"/>
              <a:ext cx="2139315" cy="5143500"/>
            </a:xfrm>
            <a:custGeom>
              <a:avLst/>
              <a:gdLst/>
              <a:ahLst/>
              <a:cxnLst/>
              <a:rect l="l" t="t" r="r" b="b"/>
              <a:pathLst>
                <a:path w="2139315" h="5143500">
                  <a:moveTo>
                    <a:pt x="2139252" y="5143499"/>
                  </a:moveTo>
                  <a:lnTo>
                    <a:pt x="1851464" y="5143499"/>
                  </a:lnTo>
                  <a:lnTo>
                    <a:pt x="0" y="0"/>
                  </a:lnTo>
                  <a:lnTo>
                    <a:pt x="2139252" y="0"/>
                  </a:lnTo>
                  <a:lnTo>
                    <a:pt x="2139252" y="5143499"/>
                  </a:lnTo>
                  <a:close/>
                </a:path>
              </a:pathLst>
            </a:custGeom>
            <a:solidFill>
              <a:srgbClr val="3E7819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74037" y="0"/>
              <a:ext cx="967105" cy="5143500"/>
            </a:xfrm>
            <a:custGeom>
              <a:avLst/>
              <a:gdLst/>
              <a:ahLst/>
              <a:cxnLst/>
              <a:rect l="l" t="t" r="r" b="b"/>
              <a:pathLst>
                <a:path w="967104" h="5143500">
                  <a:moveTo>
                    <a:pt x="966787" y="5143499"/>
                  </a:moveTo>
                  <a:lnTo>
                    <a:pt x="0" y="5143499"/>
                  </a:lnTo>
                  <a:lnTo>
                    <a:pt x="763239" y="0"/>
                  </a:lnTo>
                  <a:lnTo>
                    <a:pt x="966787" y="0"/>
                  </a:lnTo>
                  <a:lnTo>
                    <a:pt x="966787" y="5143499"/>
                  </a:lnTo>
                  <a:close/>
                </a:path>
              </a:pathLst>
            </a:custGeom>
            <a:solidFill>
              <a:srgbClr val="C0E473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05224" y="0"/>
              <a:ext cx="935990" cy="5143500"/>
            </a:xfrm>
            <a:custGeom>
              <a:avLst/>
              <a:gdLst/>
              <a:ahLst/>
              <a:cxnLst/>
              <a:rect l="l" t="t" r="r" b="b"/>
              <a:pathLst>
                <a:path w="935990" h="5143500">
                  <a:moveTo>
                    <a:pt x="935599" y="5143499"/>
                  </a:moveTo>
                  <a:lnTo>
                    <a:pt x="830350" y="5143499"/>
                  </a:lnTo>
                  <a:lnTo>
                    <a:pt x="0" y="0"/>
                  </a:lnTo>
                  <a:lnTo>
                    <a:pt x="935599" y="0"/>
                  </a:lnTo>
                  <a:lnTo>
                    <a:pt x="935599" y="5143499"/>
                  </a:lnTo>
                  <a:close/>
                </a:path>
              </a:pathLst>
            </a:custGeom>
            <a:solidFill>
              <a:srgbClr val="90C126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78749" y="2692400"/>
              <a:ext cx="1363980" cy="2451100"/>
            </a:xfrm>
            <a:custGeom>
              <a:avLst/>
              <a:gdLst/>
              <a:ahLst/>
              <a:cxnLst/>
              <a:rect l="l" t="t" r="r" b="b"/>
              <a:pathLst>
                <a:path w="1363979" h="2451100">
                  <a:moveTo>
                    <a:pt x="1363663" y="2451099"/>
                  </a:moveTo>
                  <a:lnTo>
                    <a:pt x="0" y="2451099"/>
                  </a:lnTo>
                  <a:lnTo>
                    <a:pt x="294551" y="0"/>
                  </a:lnTo>
                  <a:lnTo>
                    <a:pt x="1363663" y="2451099"/>
                  </a:lnTo>
                  <a:close/>
                </a:path>
              </a:pathLst>
            </a:custGeom>
            <a:solidFill>
              <a:srgbClr val="90C126">
                <a:alpha val="7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95350" y="0"/>
            <a:ext cx="136525" cy="4250055"/>
          </a:xfrm>
          <a:custGeom>
            <a:avLst/>
            <a:gdLst/>
            <a:ahLst/>
            <a:cxnLst/>
            <a:rect l="l" t="t" r="r" b="b"/>
            <a:pathLst>
              <a:path w="136525" h="4250055">
                <a:moveTo>
                  <a:pt x="0" y="4249738"/>
                </a:moveTo>
                <a:lnTo>
                  <a:pt x="136474" y="0"/>
                </a:lnTo>
              </a:path>
            </a:pathLst>
          </a:custGeom>
          <a:solidFill>
            <a:srgbClr val="90C126">
              <a:alpha val="847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01737" y="1428750"/>
            <a:ext cx="400557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i="0" spc="-10" dirty="0">
                <a:latin typeface="Trebuchet MS"/>
                <a:cs typeface="Trebuchet MS"/>
              </a:rPr>
              <a:t>Endocrine</a:t>
            </a:r>
            <a:r>
              <a:rPr sz="4000" b="0" i="0" spc="-95" dirty="0">
                <a:latin typeface="Trebuchet MS"/>
                <a:cs typeface="Trebuchet MS"/>
              </a:rPr>
              <a:t> </a:t>
            </a:r>
            <a:r>
              <a:rPr sz="4000" b="0" i="0" spc="-5" dirty="0">
                <a:latin typeface="Trebuchet MS"/>
                <a:cs typeface="Trebuchet MS"/>
              </a:rPr>
              <a:t>factors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44386" y="2755898"/>
            <a:ext cx="151765" cy="4711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10" dirty="0">
                <a:solidFill>
                  <a:srgbClr val="90C126"/>
                </a:solidFill>
                <a:latin typeface="Trebuchet MS"/>
                <a:cs typeface="Trebuchet MS"/>
              </a:rPr>
              <a:t>A.</a:t>
            </a:r>
            <a:endParaRPr sz="1000" dirty="0">
              <a:latin typeface="Trebuchet MS"/>
              <a:cs typeface="Trebuchet MS"/>
            </a:endParaRPr>
          </a:p>
          <a:p>
            <a:pPr marL="15240">
              <a:lnSpc>
                <a:spcPct val="100000"/>
              </a:lnSpc>
              <a:spcBef>
                <a:spcPts val="1060"/>
              </a:spcBef>
            </a:pPr>
            <a:r>
              <a:rPr sz="1000" spc="10" dirty="0">
                <a:solidFill>
                  <a:srgbClr val="90C126"/>
                </a:solidFill>
                <a:latin typeface="Trebuchet MS"/>
                <a:cs typeface="Trebuchet MS"/>
              </a:rPr>
              <a:t>B.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7627" y="2692400"/>
            <a:ext cx="1942464" cy="146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9445">
              <a:lnSpc>
                <a:spcPct val="144900"/>
              </a:lnSpc>
              <a:spcBef>
                <a:spcPts val="100"/>
              </a:spcBef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Diabetes</a:t>
            </a:r>
            <a:r>
              <a:rPr sz="13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mellitus </a:t>
            </a:r>
            <a:r>
              <a:rPr sz="1300" spc="-3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Thyroid disease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PCOS</a:t>
            </a:r>
            <a:endParaRPr sz="1300" dirty="0">
              <a:latin typeface="Trebuchet MS"/>
              <a:cs typeface="Trebuchet MS"/>
            </a:endParaRPr>
          </a:p>
          <a:p>
            <a:pPr marL="12700" marR="5080">
              <a:lnSpc>
                <a:spcPct val="144900"/>
              </a:lnSpc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Luteal phase defect (LPD) </a:t>
            </a:r>
            <a:r>
              <a:rPr sz="1300" spc="-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Hyperprolactinemia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9624" y="3347723"/>
            <a:ext cx="154940" cy="4711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40"/>
              </a:spcBef>
            </a:pPr>
            <a:r>
              <a:rPr sz="1000" spc="10" dirty="0">
                <a:solidFill>
                  <a:srgbClr val="90C126"/>
                </a:solidFill>
                <a:latin typeface="Trebuchet MS"/>
                <a:cs typeface="Trebuchet MS"/>
              </a:rPr>
              <a:t>C.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000" spc="10" dirty="0">
                <a:solidFill>
                  <a:srgbClr val="90C126"/>
                </a:solidFill>
                <a:latin typeface="Trebuchet MS"/>
                <a:cs typeface="Trebuchet MS"/>
              </a:rPr>
              <a:t>D.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4966" y="3912719"/>
            <a:ext cx="144780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10" dirty="0">
                <a:solidFill>
                  <a:srgbClr val="90C126"/>
                </a:solidFill>
                <a:latin typeface="Trebuchet MS"/>
                <a:cs typeface="Trebuchet MS"/>
              </a:rPr>
              <a:t>E.</a:t>
            </a:r>
            <a:endParaRPr sz="1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754" y="461772"/>
            <a:ext cx="6345707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0" i="0" spc="-5" dirty="0">
                <a:latin typeface="Trebuchet MS"/>
                <a:cs typeface="Trebuchet MS"/>
              </a:rPr>
              <a:t>A.</a:t>
            </a:r>
            <a:r>
              <a:rPr sz="4100" b="0" i="0" spc="-55" dirty="0">
                <a:latin typeface="Trebuchet MS"/>
                <a:cs typeface="Trebuchet MS"/>
              </a:rPr>
              <a:t> </a:t>
            </a:r>
            <a:r>
              <a:rPr sz="4100" b="0" i="0" spc="-5" dirty="0">
                <a:latin typeface="Trebuchet MS"/>
                <a:cs typeface="Trebuchet MS"/>
              </a:rPr>
              <a:t>Diabetes</a:t>
            </a:r>
            <a:r>
              <a:rPr sz="4100" b="0" i="0" spc="-50" dirty="0">
                <a:latin typeface="Trebuchet MS"/>
                <a:cs typeface="Trebuchet MS"/>
              </a:rPr>
              <a:t> </a:t>
            </a:r>
            <a:r>
              <a:rPr sz="4100" b="0" i="0" spc="-5" dirty="0">
                <a:latin typeface="Trebuchet MS"/>
                <a:cs typeface="Trebuchet MS"/>
              </a:rPr>
              <a:t>milletus</a:t>
            </a:r>
            <a:endParaRPr sz="41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428750"/>
            <a:ext cx="7743789" cy="3052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0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96875" algn="l"/>
                <a:tab pos="397510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Women with diabetes who have high haemoglobin A1c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levels in the first trimester are at risk of miscarriage and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fetal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malformation.</a:t>
            </a:r>
            <a:endParaRPr sz="2000" dirty="0">
              <a:latin typeface="Trebuchet MS"/>
              <a:cs typeface="Trebuchet MS"/>
            </a:endParaRPr>
          </a:p>
          <a:p>
            <a:pPr marL="320040" marR="175260" indent="-3079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20040" algn="l"/>
                <a:tab pos="320675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However, well-controlled diabetes mellitus is not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risk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factor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for recurrent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miscarriage</a:t>
            </a:r>
            <a:endParaRPr sz="2000" dirty="0">
              <a:latin typeface="Trebuchet MS"/>
              <a:cs typeface="Trebuchet MS"/>
            </a:endParaRPr>
          </a:p>
          <a:p>
            <a:pPr marL="320040" marR="40640" indent="-3079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96875" algn="l"/>
                <a:tab pos="397510" algn="l"/>
                <a:tab pos="5608320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 most important point is preconception counseling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earl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screenin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t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achiev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90C126"/>
                </a:solidFill>
                <a:latin typeface="Trebuchet MS"/>
                <a:cs typeface="Trebuchet MS"/>
              </a:rPr>
              <a:t>controlle</a:t>
            </a:r>
            <a:r>
              <a:rPr sz="2000" dirty="0">
                <a:solidFill>
                  <a:srgbClr val="90C126"/>
                </a:solidFill>
                <a:latin typeface="Trebuchet MS"/>
                <a:cs typeface="Trebuchet MS"/>
              </a:rPr>
              <a:t>d</a:t>
            </a:r>
            <a:r>
              <a:rPr sz="2000" spc="-5" dirty="0">
                <a:solidFill>
                  <a:srgbClr val="90C126"/>
                </a:solidFill>
                <a:latin typeface="Trebuchet MS"/>
                <a:cs typeface="Trebuchet MS"/>
              </a:rPr>
              <a:t> D</a:t>
            </a:r>
            <a:r>
              <a:rPr lang="en-GB" sz="2000" dirty="0">
                <a:solidFill>
                  <a:srgbClr val="90C126"/>
                </a:solidFill>
                <a:latin typeface="Trebuchet MS"/>
                <a:cs typeface="Trebuchet MS"/>
              </a:rPr>
              <a:t>M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(HbA1c&lt;6)</a:t>
            </a:r>
            <a:endParaRPr sz="2000" dirty="0">
              <a:latin typeface="Trebuchet MS"/>
              <a:cs typeface="Trebuchet MS"/>
            </a:endParaRPr>
          </a:p>
          <a:p>
            <a:pPr marL="320040" marR="38100" indent="-307975">
              <a:lnSpc>
                <a:spcPct val="100000"/>
              </a:lnSpc>
              <a:spcBef>
                <a:spcPts val="700"/>
              </a:spcBef>
              <a:buClr>
                <a:srgbClr val="90C126"/>
              </a:buClr>
              <a:buSzPct val="80000"/>
              <a:buFont typeface="Segoe UI Symbol"/>
              <a:buChar char="►"/>
              <a:tabLst>
                <a:tab pos="320040" algn="l"/>
                <a:tab pos="320675" algn="l"/>
                <a:tab pos="1429385" algn="l"/>
                <a:tab pos="6543675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HbA1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&gt;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advic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he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NO</a:t>
            </a:r>
            <a:r>
              <a:rPr sz="20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T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t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becom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pregnan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as  if she get pregnant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 risk of congenital anomalies is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increased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2037</TotalTime>
  <Words>3704</Words>
  <Application>Microsoft Office PowerPoint</Application>
  <PresentationFormat>On-screen Show (16:9)</PresentationFormat>
  <Paragraphs>397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Cambria</vt:lpstr>
      <vt:lpstr>Gill Sans MT</vt:lpstr>
      <vt:lpstr>Segoe UI Symbol</vt:lpstr>
      <vt:lpstr>Tahoma</vt:lpstr>
      <vt:lpstr>Times New Roman</vt:lpstr>
      <vt:lpstr>Trebuchet MS</vt:lpstr>
      <vt:lpstr>Gallery</vt:lpstr>
      <vt:lpstr>First and Second recurrent  pregnancy loss .cervical  incompetence</vt:lpstr>
      <vt:lpstr>Outline</vt:lpstr>
      <vt:lpstr>INTRODUCTION</vt:lpstr>
      <vt:lpstr>Epidemiology</vt:lpstr>
      <vt:lpstr>PowerPoint Presentation</vt:lpstr>
      <vt:lpstr>Risk factors</vt:lpstr>
      <vt:lpstr>Genetic factors</vt:lpstr>
      <vt:lpstr>Endocrine factors</vt:lpstr>
      <vt:lpstr>A. Diabetes milletus</vt:lpstr>
      <vt:lpstr>B. Thyroid Disorders</vt:lpstr>
      <vt:lpstr>C. PCOS</vt:lpstr>
      <vt:lpstr>PowerPoint Presentation</vt:lpstr>
      <vt:lpstr>D. Luteal phase defect</vt:lpstr>
      <vt:lpstr>E. Hyperprolactinemia</vt:lpstr>
      <vt:lpstr>Anatomical factors</vt:lpstr>
      <vt:lpstr>A. Uterine Anomalies</vt:lpstr>
      <vt:lpstr>PowerPoint Presentation</vt:lpstr>
      <vt:lpstr>PowerPoint Presentation</vt:lpstr>
      <vt:lpstr>PowerPoint Presentation</vt:lpstr>
      <vt:lpstr>PowerPoint Presentation</vt:lpstr>
      <vt:lpstr>B. Leiomyomas</vt:lpstr>
      <vt:lpstr>D. Intrauterine adhesions</vt:lpstr>
      <vt:lpstr>Infections</vt:lpstr>
      <vt:lpstr>2. Thrombophilias</vt:lpstr>
      <vt:lpstr>A.Antiphospholipid Syndrome (APS)</vt:lpstr>
      <vt:lpstr>PowerPoint Presentation</vt:lpstr>
      <vt:lpstr>PowerPoint Presentation</vt:lpstr>
      <vt:lpstr>PowerPoint Presentation</vt:lpstr>
      <vt:lpstr>Management</vt:lpstr>
      <vt:lpstr>B.Inherited thrombophilias</vt:lpstr>
      <vt:lpstr>Cervical insufficiency</vt:lpstr>
      <vt:lpstr>Pathophysiology </vt:lpstr>
      <vt:lpstr>Diagnosis</vt:lpstr>
      <vt:lpstr>PowerPoint Presentation</vt:lpstr>
      <vt:lpstr>Stages of cervical incompetence</vt:lpstr>
      <vt:lpstr>PowerPoint Presentation</vt:lpstr>
      <vt:lpstr>PowerPoint Presentation</vt:lpstr>
      <vt:lpstr>Indications for Cervical Cerclage</vt:lpstr>
      <vt:lpstr>Cervical cerclage </vt:lpstr>
      <vt:lpstr>Aim of cerclage :</vt:lpstr>
      <vt:lpstr>Cerclage operation</vt:lpstr>
      <vt:lpstr>PowerPoint Presentation</vt:lpstr>
      <vt:lpstr>Circlage Operation</vt:lpstr>
      <vt:lpstr>Contraindications for cerclage</vt:lpstr>
      <vt:lpstr>Complications</vt:lpstr>
      <vt:lpstr>Post operative advice</vt:lpstr>
      <vt:lpstr>Approach to Recurrent Miscarriage</vt:lpstr>
      <vt:lpstr>Approach to Recurrent Miscarriage</vt:lpstr>
      <vt:lpstr>PowerPoint Presentation</vt:lpstr>
      <vt:lpstr>PowerPoint Presentation</vt:lpstr>
      <vt:lpstr>Approach to Recurrent Miscarriage</vt:lpstr>
      <vt:lpstr>Approach to Recurrent Miscarriage</vt:lpstr>
      <vt:lpstr>Genetic Causes:</vt:lpstr>
      <vt:lpstr>Management</vt:lpstr>
      <vt:lpstr>Anatomical Causes:</vt:lpstr>
      <vt:lpstr>Management</vt:lpstr>
      <vt:lpstr>Antiphospholipid Syndrome:</vt:lpstr>
      <vt:lpstr>Management</vt:lpstr>
      <vt:lpstr>Endocrine Causes :</vt:lpstr>
      <vt:lpstr>Inherited thrombophilias:</vt:lpstr>
      <vt:lpstr>Management</vt:lpstr>
      <vt:lpstr>Unexplained recurrent miscarriage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RPL</dc:title>
  <dc:creator>Mahmood AbuKhadra</dc:creator>
  <cp:lastModifiedBy>محمود أبو خضره</cp:lastModifiedBy>
  <cp:revision>64</cp:revision>
  <dcterms:created xsi:type="dcterms:W3CDTF">2021-10-25T11:33:12Z</dcterms:created>
  <dcterms:modified xsi:type="dcterms:W3CDTF">2021-11-11T06:08:09Z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