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62" r:id="rId2"/>
    <p:sldId id="314" r:id="rId3"/>
    <p:sldId id="341" r:id="rId4"/>
    <p:sldId id="343" r:id="rId5"/>
    <p:sldId id="369" r:id="rId6"/>
    <p:sldId id="342" r:id="rId7"/>
    <p:sldId id="344" r:id="rId8"/>
    <p:sldId id="345" r:id="rId9"/>
    <p:sldId id="346" r:id="rId10"/>
    <p:sldId id="347" r:id="rId11"/>
    <p:sldId id="366" r:id="rId12"/>
    <p:sldId id="352" r:id="rId13"/>
    <p:sldId id="353" r:id="rId14"/>
    <p:sldId id="348" r:id="rId15"/>
    <p:sldId id="349" r:id="rId16"/>
    <p:sldId id="354" r:id="rId17"/>
    <p:sldId id="350" r:id="rId18"/>
    <p:sldId id="351" r:id="rId19"/>
    <p:sldId id="365" r:id="rId20"/>
    <p:sldId id="370" r:id="rId21"/>
    <p:sldId id="356" r:id="rId22"/>
    <p:sldId id="360" r:id="rId23"/>
    <p:sldId id="367" r:id="rId24"/>
    <p:sldId id="361" r:id="rId25"/>
    <p:sldId id="362" r:id="rId26"/>
    <p:sldId id="363" r:id="rId27"/>
    <p:sldId id="368" r:id="rId28"/>
    <p:sldId id="364" r:id="rId29"/>
    <p:sldId id="339" r:id="rId30"/>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6BA9"/>
    <a:srgbClr val="355DA1"/>
    <a:srgbClr val="8C508F"/>
    <a:srgbClr val="3D65A1"/>
    <a:srgbClr val="993553"/>
    <a:srgbClr val="543D6A"/>
    <a:srgbClr val="D0B2DF"/>
    <a:srgbClr val="3EA9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0135" autoAdjust="0"/>
  </p:normalViewPr>
  <p:slideViewPr>
    <p:cSldViewPr snapToGrid="0">
      <p:cViewPr varScale="1">
        <p:scale>
          <a:sx n="118" d="100"/>
          <a:sy n="118" d="100"/>
        </p:scale>
        <p:origin x="1816" y="2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73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4" y="1"/>
            <a:ext cx="2971800" cy="467311"/>
          </a:xfrm>
          <a:prstGeom prst="rect">
            <a:avLst/>
          </a:prstGeom>
        </p:spPr>
        <p:txBody>
          <a:bodyPr vert="horz" lIns="91440" tIns="45720" rIns="91440" bIns="45720" rtlCol="0"/>
          <a:lstStyle>
            <a:lvl1pPr algn="r">
              <a:defRPr sz="1200"/>
            </a:lvl1pPr>
          </a:lstStyle>
          <a:p>
            <a:fld id="{F7700CBC-279A-41CD-A35B-62EB1CD9C268}" type="datetimeFigureOut">
              <a:rPr lang="en-GB" smtClean="0"/>
              <a:t>22/10/2025</a:t>
            </a:fld>
            <a:endParaRPr lang="en-GB"/>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846554"/>
            <a:ext cx="2971800" cy="4673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4" y="8846554"/>
            <a:ext cx="2971800" cy="467311"/>
          </a:xfrm>
          <a:prstGeom prst="rect">
            <a:avLst/>
          </a:prstGeom>
        </p:spPr>
        <p:txBody>
          <a:bodyPr vert="horz" lIns="91440" tIns="45720" rIns="91440" bIns="45720" rtlCol="0" anchor="b"/>
          <a:lstStyle>
            <a:lvl1pPr algn="r">
              <a:defRPr sz="1200"/>
            </a:lvl1pPr>
          </a:lstStyle>
          <a:p>
            <a:fld id="{1072E06F-C3D3-4F8F-819F-CB4E0393AD6D}" type="slidenum">
              <a:rPr lang="en-GB" smtClean="0"/>
              <a:t>‹#›</a:t>
            </a:fld>
            <a:endParaRPr lang="en-GB"/>
          </a:p>
        </p:txBody>
      </p:sp>
    </p:spTree>
    <p:extLst>
      <p:ext uri="{BB962C8B-B14F-4D97-AF65-F5344CB8AC3E}">
        <p14:creationId xmlns:p14="http://schemas.microsoft.com/office/powerpoint/2010/main" val="1485363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a:t>
            </a:fld>
            <a:endParaRPr lang="en-GB"/>
          </a:p>
        </p:txBody>
      </p:sp>
    </p:spTree>
    <p:extLst>
      <p:ext uri="{BB962C8B-B14F-4D97-AF65-F5344CB8AC3E}">
        <p14:creationId xmlns:p14="http://schemas.microsoft.com/office/powerpoint/2010/main" val="26885970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11</a:t>
            </a:fld>
            <a:endParaRPr lang="en-GB"/>
          </a:p>
        </p:txBody>
      </p:sp>
    </p:spTree>
    <p:extLst>
      <p:ext uri="{BB962C8B-B14F-4D97-AF65-F5344CB8AC3E}">
        <p14:creationId xmlns:p14="http://schemas.microsoft.com/office/powerpoint/2010/main" val="319511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12</a:t>
            </a:fld>
            <a:endParaRPr lang="en-GB"/>
          </a:p>
        </p:txBody>
      </p:sp>
    </p:spTree>
    <p:extLst>
      <p:ext uri="{BB962C8B-B14F-4D97-AF65-F5344CB8AC3E}">
        <p14:creationId xmlns:p14="http://schemas.microsoft.com/office/powerpoint/2010/main" val="28811515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13</a:t>
            </a:fld>
            <a:endParaRPr lang="en-GB"/>
          </a:p>
        </p:txBody>
      </p:sp>
    </p:spTree>
    <p:extLst>
      <p:ext uri="{BB962C8B-B14F-4D97-AF65-F5344CB8AC3E}">
        <p14:creationId xmlns:p14="http://schemas.microsoft.com/office/powerpoint/2010/main" val="2705398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14</a:t>
            </a:fld>
            <a:endParaRPr lang="en-GB"/>
          </a:p>
        </p:txBody>
      </p:sp>
    </p:spTree>
    <p:extLst>
      <p:ext uri="{BB962C8B-B14F-4D97-AF65-F5344CB8AC3E}">
        <p14:creationId xmlns:p14="http://schemas.microsoft.com/office/powerpoint/2010/main" val="1111129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15</a:t>
            </a:fld>
            <a:endParaRPr lang="en-GB"/>
          </a:p>
        </p:txBody>
      </p:sp>
    </p:spTree>
    <p:extLst>
      <p:ext uri="{BB962C8B-B14F-4D97-AF65-F5344CB8AC3E}">
        <p14:creationId xmlns:p14="http://schemas.microsoft.com/office/powerpoint/2010/main" val="963233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16</a:t>
            </a:fld>
            <a:endParaRPr lang="en-GB"/>
          </a:p>
        </p:txBody>
      </p:sp>
    </p:spTree>
    <p:extLst>
      <p:ext uri="{BB962C8B-B14F-4D97-AF65-F5344CB8AC3E}">
        <p14:creationId xmlns:p14="http://schemas.microsoft.com/office/powerpoint/2010/main" val="1335076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17</a:t>
            </a:fld>
            <a:endParaRPr lang="en-GB"/>
          </a:p>
        </p:txBody>
      </p:sp>
    </p:spTree>
    <p:extLst>
      <p:ext uri="{BB962C8B-B14F-4D97-AF65-F5344CB8AC3E}">
        <p14:creationId xmlns:p14="http://schemas.microsoft.com/office/powerpoint/2010/main" val="4200416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18</a:t>
            </a:fld>
            <a:endParaRPr lang="en-GB"/>
          </a:p>
        </p:txBody>
      </p:sp>
    </p:spTree>
    <p:extLst>
      <p:ext uri="{BB962C8B-B14F-4D97-AF65-F5344CB8AC3E}">
        <p14:creationId xmlns:p14="http://schemas.microsoft.com/office/powerpoint/2010/main" val="426430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19</a:t>
            </a:fld>
            <a:endParaRPr lang="en-GB"/>
          </a:p>
        </p:txBody>
      </p:sp>
    </p:spTree>
    <p:extLst>
      <p:ext uri="{BB962C8B-B14F-4D97-AF65-F5344CB8AC3E}">
        <p14:creationId xmlns:p14="http://schemas.microsoft.com/office/powerpoint/2010/main" val="2923736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Airborne / transmission?</a:t>
            </a:r>
          </a:p>
        </p:txBody>
      </p:sp>
      <p:sp>
        <p:nvSpPr>
          <p:cNvPr id="4" name="Slide Number Placeholder 3"/>
          <p:cNvSpPr>
            <a:spLocks noGrp="1"/>
          </p:cNvSpPr>
          <p:nvPr>
            <p:ph type="sldNum" sz="quarter" idx="5"/>
          </p:nvPr>
        </p:nvSpPr>
        <p:spPr/>
        <p:txBody>
          <a:bodyPr/>
          <a:lstStyle/>
          <a:p>
            <a:fld id="{1072E06F-C3D3-4F8F-819F-CB4E0393AD6D}" type="slidenum">
              <a:rPr lang="en-GB" smtClean="0"/>
              <a:t>20</a:t>
            </a:fld>
            <a:endParaRPr lang="en-GB"/>
          </a:p>
        </p:txBody>
      </p:sp>
    </p:spTree>
    <p:extLst>
      <p:ext uri="{BB962C8B-B14F-4D97-AF65-F5344CB8AC3E}">
        <p14:creationId xmlns:p14="http://schemas.microsoft.com/office/powerpoint/2010/main" val="326279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3</a:t>
            </a:fld>
            <a:endParaRPr lang="en-GB"/>
          </a:p>
        </p:txBody>
      </p:sp>
    </p:spTree>
    <p:extLst>
      <p:ext uri="{BB962C8B-B14F-4D97-AF65-F5344CB8AC3E}">
        <p14:creationId xmlns:p14="http://schemas.microsoft.com/office/powerpoint/2010/main" val="2067755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21</a:t>
            </a:fld>
            <a:endParaRPr lang="en-GB"/>
          </a:p>
        </p:txBody>
      </p:sp>
    </p:spTree>
    <p:extLst>
      <p:ext uri="{BB962C8B-B14F-4D97-AF65-F5344CB8AC3E}">
        <p14:creationId xmlns:p14="http://schemas.microsoft.com/office/powerpoint/2010/main" val="3368242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22</a:t>
            </a:fld>
            <a:endParaRPr lang="en-GB"/>
          </a:p>
        </p:txBody>
      </p:sp>
    </p:spTree>
    <p:extLst>
      <p:ext uri="{BB962C8B-B14F-4D97-AF65-F5344CB8AC3E}">
        <p14:creationId xmlns:p14="http://schemas.microsoft.com/office/powerpoint/2010/main" val="557638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23</a:t>
            </a:fld>
            <a:endParaRPr lang="en-GB"/>
          </a:p>
        </p:txBody>
      </p:sp>
    </p:spTree>
    <p:extLst>
      <p:ext uri="{BB962C8B-B14F-4D97-AF65-F5344CB8AC3E}">
        <p14:creationId xmlns:p14="http://schemas.microsoft.com/office/powerpoint/2010/main" val="190588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dirty="0">
                <a:solidFill>
                  <a:srgbClr val="FFFFFF"/>
                </a:solidFill>
                <a:effectLst/>
                <a:latin typeface="Lato" panose="020F0502020204030203" pitchFamily="34" charset="0"/>
              </a:rPr>
              <a:t>CT chest (lung window; axial plane)</a:t>
            </a:r>
          </a:p>
          <a:p>
            <a:pPr algn="l" rtl="0"/>
            <a:r>
              <a:rPr lang="en-GB" b="0" i="0" dirty="0">
                <a:solidFill>
                  <a:srgbClr val="FFFFFF"/>
                </a:solidFill>
                <a:effectLst/>
                <a:latin typeface="Lato" panose="020F0502020204030203" pitchFamily="34" charset="0"/>
              </a:rPr>
              <a:t>A slightly thick-walled left upper lobe cavity contains a rounded mass (red circle). A crescent-shaped airspace (yellow arrowhead), called the air crescent sign, separates the mass from the cavity wall. An aspergilloma can often be shown to move to the dependent position within its cavity (Monod sign) if CT is performed after a change in the position of the patient (e.g., to prone position).</a:t>
            </a:r>
          </a:p>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24</a:t>
            </a:fld>
            <a:endParaRPr lang="en-GB"/>
          </a:p>
        </p:txBody>
      </p:sp>
    </p:spTree>
    <p:extLst>
      <p:ext uri="{BB962C8B-B14F-4D97-AF65-F5344CB8AC3E}">
        <p14:creationId xmlns:p14="http://schemas.microsoft.com/office/powerpoint/2010/main" val="30044645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What is ABPA &amp; Galactomannan antigen </a:t>
            </a:r>
          </a:p>
        </p:txBody>
      </p:sp>
      <p:sp>
        <p:nvSpPr>
          <p:cNvPr id="4" name="Slide Number Placeholder 3"/>
          <p:cNvSpPr>
            <a:spLocks noGrp="1"/>
          </p:cNvSpPr>
          <p:nvPr>
            <p:ph type="sldNum" sz="quarter" idx="5"/>
          </p:nvPr>
        </p:nvSpPr>
        <p:spPr/>
        <p:txBody>
          <a:bodyPr/>
          <a:lstStyle/>
          <a:p>
            <a:fld id="{1072E06F-C3D3-4F8F-819F-CB4E0393AD6D}" type="slidenum">
              <a:rPr lang="en-GB" smtClean="0"/>
              <a:t>25</a:t>
            </a:fld>
            <a:endParaRPr lang="en-GB"/>
          </a:p>
        </p:txBody>
      </p:sp>
    </p:spTree>
    <p:extLst>
      <p:ext uri="{BB962C8B-B14F-4D97-AF65-F5344CB8AC3E}">
        <p14:creationId xmlns:p14="http://schemas.microsoft.com/office/powerpoint/2010/main" val="4169900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26</a:t>
            </a:fld>
            <a:endParaRPr lang="en-GB"/>
          </a:p>
        </p:txBody>
      </p:sp>
    </p:spTree>
    <p:extLst>
      <p:ext uri="{BB962C8B-B14F-4D97-AF65-F5344CB8AC3E}">
        <p14:creationId xmlns:p14="http://schemas.microsoft.com/office/powerpoint/2010/main" val="12625305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27</a:t>
            </a:fld>
            <a:endParaRPr lang="en-GB"/>
          </a:p>
        </p:txBody>
      </p:sp>
    </p:spTree>
    <p:extLst>
      <p:ext uri="{BB962C8B-B14F-4D97-AF65-F5344CB8AC3E}">
        <p14:creationId xmlns:p14="http://schemas.microsoft.com/office/powerpoint/2010/main" val="41593415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28</a:t>
            </a:fld>
            <a:endParaRPr lang="en-GB"/>
          </a:p>
        </p:txBody>
      </p:sp>
    </p:spTree>
    <p:extLst>
      <p:ext uri="{BB962C8B-B14F-4D97-AF65-F5344CB8AC3E}">
        <p14:creationId xmlns:p14="http://schemas.microsoft.com/office/powerpoint/2010/main" val="3632596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29</a:t>
            </a:fld>
            <a:endParaRPr lang="en-GB"/>
          </a:p>
        </p:txBody>
      </p:sp>
    </p:spTree>
    <p:extLst>
      <p:ext uri="{BB962C8B-B14F-4D97-AF65-F5344CB8AC3E}">
        <p14:creationId xmlns:p14="http://schemas.microsoft.com/office/powerpoint/2010/main" val="2663694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4</a:t>
            </a:fld>
            <a:endParaRPr lang="en-GB"/>
          </a:p>
        </p:txBody>
      </p:sp>
    </p:spTree>
    <p:extLst>
      <p:ext uri="{BB962C8B-B14F-4D97-AF65-F5344CB8AC3E}">
        <p14:creationId xmlns:p14="http://schemas.microsoft.com/office/powerpoint/2010/main" val="1364137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5</a:t>
            </a:fld>
            <a:endParaRPr lang="en-GB"/>
          </a:p>
        </p:txBody>
      </p:sp>
    </p:spTree>
    <p:extLst>
      <p:ext uri="{BB962C8B-B14F-4D97-AF65-F5344CB8AC3E}">
        <p14:creationId xmlns:p14="http://schemas.microsoft.com/office/powerpoint/2010/main" val="16308657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6</a:t>
            </a:fld>
            <a:endParaRPr lang="en-GB"/>
          </a:p>
        </p:txBody>
      </p:sp>
    </p:spTree>
    <p:extLst>
      <p:ext uri="{BB962C8B-B14F-4D97-AF65-F5344CB8AC3E}">
        <p14:creationId xmlns:p14="http://schemas.microsoft.com/office/powerpoint/2010/main" val="2710399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7</a:t>
            </a:fld>
            <a:endParaRPr lang="en-GB"/>
          </a:p>
        </p:txBody>
      </p:sp>
    </p:spTree>
    <p:extLst>
      <p:ext uri="{BB962C8B-B14F-4D97-AF65-F5344CB8AC3E}">
        <p14:creationId xmlns:p14="http://schemas.microsoft.com/office/powerpoint/2010/main" val="4436910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8</a:t>
            </a:fld>
            <a:endParaRPr lang="en-GB"/>
          </a:p>
        </p:txBody>
      </p:sp>
    </p:spTree>
    <p:extLst>
      <p:ext uri="{BB962C8B-B14F-4D97-AF65-F5344CB8AC3E}">
        <p14:creationId xmlns:p14="http://schemas.microsoft.com/office/powerpoint/2010/main" val="332474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9</a:t>
            </a:fld>
            <a:endParaRPr lang="en-GB"/>
          </a:p>
        </p:txBody>
      </p:sp>
    </p:spTree>
    <p:extLst>
      <p:ext uri="{BB962C8B-B14F-4D97-AF65-F5344CB8AC3E}">
        <p14:creationId xmlns:p14="http://schemas.microsoft.com/office/powerpoint/2010/main" val="2583587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072E06F-C3D3-4F8F-819F-CB4E0393AD6D}" type="slidenum">
              <a:rPr lang="en-GB" smtClean="0"/>
              <a:t>10</a:t>
            </a:fld>
            <a:endParaRPr lang="en-GB"/>
          </a:p>
        </p:txBody>
      </p:sp>
    </p:spTree>
    <p:extLst>
      <p:ext uri="{BB962C8B-B14F-4D97-AF65-F5344CB8AC3E}">
        <p14:creationId xmlns:p14="http://schemas.microsoft.com/office/powerpoint/2010/main" val="17262400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B3F2-9E5D-E8E9-0265-2C19FACC77B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7C19182-98BE-4BFD-3F3F-1535EABBEB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3B15889A-0C99-8A2B-D0E4-DEA64EE0182D}"/>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4" name="Picture 2">
            <a:extLst>
              <a:ext uri="{FF2B5EF4-FFF2-40B4-BE49-F238E27FC236}">
                <a16:creationId xmlns:a16="http://schemas.microsoft.com/office/drawing/2014/main" id="{5C42E982-DF10-D836-5B4E-0FC6EA0BEC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99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A39D0-F916-29AF-4C91-C8C7154642F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43E0D18-CB97-4925-10A7-777011A63ED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5">
            <a:extLst>
              <a:ext uri="{FF2B5EF4-FFF2-40B4-BE49-F238E27FC236}">
                <a16:creationId xmlns:a16="http://schemas.microsoft.com/office/drawing/2014/main" id="{2B3B576E-E327-489D-F5E7-529FF09907F8}"/>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4" name="Picture 2">
            <a:extLst>
              <a:ext uri="{FF2B5EF4-FFF2-40B4-BE49-F238E27FC236}">
                <a16:creationId xmlns:a16="http://schemas.microsoft.com/office/drawing/2014/main" id="{4B8774B5-A373-F9C3-4D11-82DEFD8ECB5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6116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A33D78-9B51-A60D-C154-45156B7C97E7}"/>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8679E7F-5FD3-B484-568E-9713CB354FF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5">
            <a:extLst>
              <a:ext uri="{FF2B5EF4-FFF2-40B4-BE49-F238E27FC236}">
                <a16:creationId xmlns:a16="http://schemas.microsoft.com/office/drawing/2014/main" id="{5A642E37-73A6-5301-93DE-69874E9136A3}"/>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4" name="Picture 2">
            <a:extLst>
              <a:ext uri="{FF2B5EF4-FFF2-40B4-BE49-F238E27FC236}">
                <a16:creationId xmlns:a16="http://schemas.microsoft.com/office/drawing/2014/main" id="{41FB4FCF-27FF-A20C-80A1-18148F1CEBD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844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520E-85A7-A1E0-F486-8BBB2B257335}"/>
              </a:ext>
            </a:extLst>
          </p:cNvPr>
          <p:cNvSpPr>
            <a:spLocks noGrp="1"/>
          </p:cNvSpPr>
          <p:nvPr>
            <p:ph type="title"/>
          </p:nvPr>
        </p:nvSpPr>
        <p:spPr/>
        <p:txBody>
          <a:bodyPr/>
          <a:lstStyle>
            <a:lvl1pPr>
              <a:defRPr>
                <a:solidFill>
                  <a:srgbClr val="0070C0"/>
                </a:solidFill>
              </a:defRPr>
            </a:lvl1pPr>
          </a:lstStyle>
          <a:p>
            <a:r>
              <a:rPr lang="en-GB" dirty="0"/>
              <a:t>Click to edit Master title style</a:t>
            </a:r>
          </a:p>
        </p:txBody>
      </p:sp>
      <p:sp>
        <p:nvSpPr>
          <p:cNvPr id="3" name="Content Placeholder 2">
            <a:extLst>
              <a:ext uri="{FF2B5EF4-FFF2-40B4-BE49-F238E27FC236}">
                <a16:creationId xmlns:a16="http://schemas.microsoft.com/office/drawing/2014/main" id="{A4EC6820-04AB-EF04-BEF2-98B2902AE6D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a:extLst>
              <a:ext uri="{FF2B5EF4-FFF2-40B4-BE49-F238E27FC236}">
                <a16:creationId xmlns:a16="http://schemas.microsoft.com/office/drawing/2014/main" id="{02B57B18-D7D7-A414-E57A-2098E5B10D1A}"/>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sp>
        <p:nvSpPr>
          <p:cNvPr id="10" name="Isosceles Triangle 9">
            <a:extLst>
              <a:ext uri="{FF2B5EF4-FFF2-40B4-BE49-F238E27FC236}">
                <a16:creationId xmlns:a16="http://schemas.microsoft.com/office/drawing/2014/main" id="{12E95A40-B64B-76D9-6838-6D172EFE3193}"/>
              </a:ext>
            </a:extLst>
          </p:cNvPr>
          <p:cNvSpPr/>
          <p:nvPr userDrawn="1"/>
        </p:nvSpPr>
        <p:spPr>
          <a:xfrm rot="5400000">
            <a:off x="-52980" y="831683"/>
            <a:ext cx="498406" cy="392447"/>
          </a:xfrm>
          <a:prstGeom prst="triangle">
            <a:avLst/>
          </a:prstGeom>
          <a:solidFill>
            <a:srgbClr val="3EA9F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pic>
        <p:nvPicPr>
          <p:cNvPr id="2050" name="Picture 2">
            <a:extLst>
              <a:ext uri="{FF2B5EF4-FFF2-40B4-BE49-F238E27FC236}">
                <a16:creationId xmlns:a16="http://schemas.microsoft.com/office/drawing/2014/main" id="{7C588AD2-288D-371C-A880-A2DC30D26E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208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8614-BFEE-71E1-13F8-F7F8028EFE3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41A98CC7-1EBE-9CFB-B6B5-8BBDC24D19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7" name="Slide Number Placeholder 5">
            <a:extLst>
              <a:ext uri="{FF2B5EF4-FFF2-40B4-BE49-F238E27FC236}">
                <a16:creationId xmlns:a16="http://schemas.microsoft.com/office/drawing/2014/main" id="{2864CBA7-3E43-5433-C331-CFE1A49FA7FC}"/>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4" name="Picture 2">
            <a:extLst>
              <a:ext uri="{FF2B5EF4-FFF2-40B4-BE49-F238E27FC236}">
                <a16:creationId xmlns:a16="http://schemas.microsoft.com/office/drawing/2014/main" id="{5222F169-0CA2-0473-117C-9D50A752020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855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81B2-EF6B-A8BA-0FFC-D67294D733B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17AEF81-2759-6F58-C944-0E85A18FAE2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5F9B575-9596-C927-DAE6-DCEB14C8AC3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Slide Number Placeholder 5">
            <a:extLst>
              <a:ext uri="{FF2B5EF4-FFF2-40B4-BE49-F238E27FC236}">
                <a16:creationId xmlns:a16="http://schemas.microsoft.com/office/drawing/2014/main" id="{B386BE9E-9A3A-62DF-8373-6F715439484B}"/>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5" name="Picture 2">
            <a:extLst>
              <a:ext uri="{FF2B5EF4-FFF2-40B4-BE49-F238E27FC236}">
                <a16:creationId xmlns:a16="http://schemas.microsoft.com/office/drawing/2014/main" id="{A6393DD2-C19D-F537-08E1-8B26F65C7B5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528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4995-0562-1FA7-7988-63AED5BE3E1A}"/>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8E09834-908D-2416-67C4-02993BEE36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25301E6D-9C68-39BC-5521-489EA40219A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FAB741F-96B7-E086-6B1B-E9596B9B5C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AA2C856-9B7B-70BE-019E-64ED1B0363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Slide Number Placeholder 5">
            <a:extLst>
              <a:ext uri="{FF2B5EF4-FFF2-40B4-BE49-F238E27FC236}">
                <a16:creationId xmlns:a16="http://schemas.microsoft.com/office/drawing/2014/main" id="{988D1EEE-D8B2-A388-D45B-B9F18E0A6492}"/>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7" name="Picture 2">
            <a:extLst>
              <a:ext uri="{FF2B5EF4-FFF2-40B4-BE49-F238E27FC236}">
                <a16:creationId xmlns:a16="http://schemas.microsoft.com/office/drawing/2014/main" id="{B7452FDF-EC58-BAD6-D02C-6E45F19A231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01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9472D-5867-2E8A-691C-B194D98470C5}"/>
              </a:ext>
            </a:extLst>
          </p:cNvPr>
          <p:cNvSpPr>
            <a:spLocks noGrp="1"/>
          </p:cNvSpPr>
          <p:nvPr>
            <p:ph type="title"/>
          </p:nvPr>
        </p:nvSpPr>
        <p:spPr/>
        <p:txBody>
          <a:bodyPr/>
          <a:lstStyle/>
          <a:p>
            <a:r>
              <a:rPr lang="en-GB"/>
              <a:t>Click to edit Master title style</a:t>
            </a:r>
          </a:p>
        </p:txBody>
      </p:sp>
      <p:sp>
        <p:nvSpPr>
          <p:cNvPr id="6" name="Slide Number Placeholder 5">
            <a:extLst>
              <a:ext uri="{FF2B5EF4-FFF2-40B4-BE49-F238E27FC236}">
                <a16:creationId xmlns:a16="http://schemas.microsoft.com/office/drawing/2014/main" id="{CFCD080D-1390-869E-E7EC-9FD595940094}"/>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3" name="Picture 2">
            <a:extLst>
              <a:ext uri="{FF2B5EF4-FFF2-40B4-BE49-F238E27FC236}">
                <a16:creationId xmlns:a16="http://schemas.microsoft.com/office/drawing/2014/main" id="{3336FFE3-4831-3A72-1821-C37DF242A6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643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88BB65EA-3BB8-5BD1-3550-6C6F748A575B}"/>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2" name="Picture 2">
            <a:extLst>
              <a:ext uri="{FF2B5EF4-FFF2-40B4-BE49-F238E27FC236}">
                <a16:creationId xmlns:a16="http://schemas.microsoft.com/office/drawing/2014/main" id="{FCC49BC5-9AE8-608B-5CB8-AADC96BD60A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728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B3D7-2EC2-FC5C-B5B6-7089E87B83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5992FB3-DAAA-24CF-8F8A-A1CC8B35E3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D1087E2-1620-D362-0FAB-918A3FE5EC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3EEC9E58-2DE0-7242-34AD-A5074F701C0A}"/>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5" name="Picture 2">
            <a:extLst>
              <a:ext uri="{FF2B5EF4-FFF2-40B4-BE49-F238E27FC236}">
                <a16:creationId xmlns:a16="http://schemas.microsoft.com/office/drawing/2014/main" id="{F71E3D53-C9B3-A44B-414D-ABCAA9CF444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218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7636F-071A-0927-4118-78E51AE1B1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575E467-DD85-F67E-1F54-F3743429EE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9C15309-FCDA-14C5-19B8-FE41B5910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8" name="Slide Number Placeholder 5">
            <a:extLst>
              <a:ext uri="{FF2B5EF4-FFF2-40B4-BE49-F238E27FC236}">
                <a16:creationId xmlns:a16="http://schemas.microsoft.com/office/drawing/2014/main" id="{A3FB999C-726A-53C4-50DD-37AE6E33AF39}"/>
              </a:ext>
            </a:extLst>
          </p:cNvPr>
          <p:cNvSpPr>
            <a:spLocks noGrp="1"/>
          </p:cNvSpPr>
          <p:nvPr>
            <p:ph type="sldNum" sz="quarter" idx="12"/>
          </p:nvPr>
        </p:nvSpPr>
        <p:spPr>
          <a:xfrm>
            <a:off x="4724400" y="6347217"/>
            <a:ext cx="2743200" cy="365125"/>
          </a:xfrm>
        </p:spPr>
        <p:txBody>
          <a:bodyPr/>
          <a:lstStyle>
            <a:lvl1pPr algn="ctr">
              <a:defRPr/>
            </a:lvl1pPr>
          </a:lstStyle>
          <a:p>
            <a:fld id="{509B6469-D500-4D9B-8EFA-8AC5D59F6897}" type="slidenum">
              <a:rPr lang="en-GB" smtClean="0"/>
              <a:pPr/>
              <a:t>‹#›</a:t>
            </a:fld>
            <a:endParaRPr lang="en-GB"/>
          </a:p>
        </p:txBody>
      </p:sp>
      <p:pic>
        <p:nvPicPr>
          <p:cNvPr id="5" name="Picture 2">
            <a:extLst>
              <a:ext uri="{FF2B5EF4-FFF2-40B4-BE49-F238E27FC236}">
                <a16:creationId xmlns:a16="http://schemas.microsoft.com/office/drawing/2014/main" id="{C756EE35-E748-437A-B45E-9E466F5925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54996" y="6176963"/>
            <a:ext cx="637004" cy="68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1584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A49D0E-BDE5-9BD9-017E-3782D7571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C28F17A1-4165-BF0F-2C09-6E1E43DF5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7CE2015-EFC9-2251-C09B-E6DC34267F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a:extLst>
              <a:ext uri="{FF2B5EF4-FFF2-40B4-BE49-F238E27FC236}">
                <a16:creationId xmlns:a16="http://schemas.microsoft.com/office/drawing/2014/main" id="{ABAE14E3-4139-AA1F-B1FB-C6CFEF2216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E371C2-140E-0811-9C8E-6BB5C4B41A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9B6469-D500-4D9B-8EFA-8AC5D59F6897}" type="slidenum">
              <a:rPr lang="en-GB" smtClean="0"/>
              <a:t>‹#›</a:t>
            </a:fld>
            <a:endParaRPr lang="en-GB"/>
          </a:p>
        </p:txBody>
      </p:sp>
    </p:spTree>
    <p:extLst>
      <p:ext uri="{BB962C8B-B14F-4D97-AF65-F5344CB8AC3E}">
        <p14:creationId xmlns:p14="http://schemas.microsoft.com/office/powerpoint/2010/main" val="4285149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EFC84-EC1A-374B-7466-8AD2068FDB6D}"/>
              </a:ext>
            </a:extLst>
          </p:cNvPr>
          <p:cNvSpPr>
            <a:spLocks noGrp="1"/>
          </p:cNvSpPr>
          <p:nvPr>
            <p:ph type="ctrTitle"/>
          </p:nvPr>
        </p:nvSpPr>
        <p:spPr/>
        <p:txBody>
          <a:bodyPr>
            <a:normAutofit/>
          </a:bodyPr>
          <a:lstStyle/>
          <a:p>
            <a:pPr algn="l"/>
            <a:r>
              <a:rPr lang="en-GB" dirty="0">
                <a:solidFill>
                  <a:srgbClr val="0070C0"/>
                </a:solidFill>
              </a:rPr>
              <a:t>Fungal infections of Lungs </a:t>
            </a:r>
            <a:br>
              <a:rPr lang="en-GB" dirty="0">
                <a:solidFill>
                  <a:srgbClr val="0070C0"/>
                </a:solidFill>
              </a:rPr>
            </a:br>
            <a:br>
              <a:rPr lang="en-GB" dirty="0">
                <a:solidFill>
                  <a:srgbClr val="0070C0"/>
                </a:solidFill>
              </a:rPr>
            </a:br>
            <a:r>
              <a:rPr lang="en-GB" sz="2000" dirty="0">
                <a:solidFill>
                  <a:srgbClr val="0070C0"/>
                </a:solidFill>
              </a:rPr>
              <a:t>22/10/2025</a:t>
            </a:r>
            <a:endParaRPr lang="en-GB" dirty="0">
              <a:solidFill>
                <a:srgbClr val="0070C0"/>
              </a:solidFill>
            </a:endParaRPr>
          </a:p>
        </p:txBody>
      </p:sp>
      <p:sp>
        <p:nvSpPr>
          <p:cNvPr id="3" name="Subtitle 2">
            <a:extLst>
              <a:ext uri="{FF2B5EF4-FFF2-40B4-BE49-F238E27FC236}">
                <a16:creationId xmlns:a16="http://schemas.microsoft.com/office/drawing/2014/main" id="{6E0045AE-3450-188F-ECFB-10817D7AB452}"/>
              </a:ext>
            </a:extLst>
          </p:cNvPr>
          <p:cNvSpPr>
            <a:spLocks noGrp="1"/>
          </p:cNvSpPr>
          <p:nvPr>
            <p:ph type="subTitle" idx="1"/>
          </p:nvPr>
        </p:nvSpPr>
        <p:spPr>
          <a:xfrm>
            <a:off x="1524000" y="3602038"/>
            <a:ext cx="9144000" cy="2565766"/>
          </a:xfrm>
        </p:spPr>
        <p:txBody>
          <a:bodyPr>
            <a:normAutofit/>
          </a:bodyPr>
          <a:lstStyle/>
          <a:p>
            <a:pPr algn="l"/>
            <a:r>
              <a:rPr lang="en-US" dirty="0"/>
              <a:t>Dr. Sulaiman Mahmoud Bani Abdel-Rahman</a:t>
            </a:r>
          </a:p>
          <a:p>
            <a:pPr algn="l"/>
            <a:endParaRPr lang="en-US" dirty="0"/>
          </a:p>
          <a:p>
            <a:pPr algn="l"/>
            <a:r>
              <a:rPr lang="en-US" dirty="0"/>
              <a:t>MBBS - </a:t>
            </a:r>
            <a:r>
              <a:rPr lang="en-US" dirty="0" err="1"/>
              <a:t>Mutah</a:t>
            </a:r>
            <a:r>
              <a:rPr lang="en-US" dirty="0"/>
              <a:t> University</a:t>
            </a:r>
          </a:p>
          <a:p>
            <a:pPr algn="l"/>
            <a:r>
              <a:rPr lang="en-US" dirty="0"/>
              <a:t>MSc Medical Microbiology – University of Manchester</a:t>
            </a:r>
          </a:p>
          <a:p>
            <a:pPr algn="l"/>
            <a:r>
              <a:rPr lang="en-US" dirty="0"/>
              <a:t>PhD Medical Virology - University of Manchester</a:t>
            </a:r>
          </a:p>
          <a:p>
            <a:endParaRPr lang="en-GB" dirty="0"/>
          </a:p>
        </p:txBody>
      </p:sp>
      <p:sp>
        <p:nvSpPr>
          <p:cNvPr id="6" name="Isosceles Triangle 5">
            <a:extLst>
              <a:ext uri="{FF2B5EF4-FFF2-40B4-BE49-F238E27FC236}">
                <a16:creationId xmlns:a16="http://schemas.microsoft.com/office/drawing/2014/main" id="{99538F4C-CDA5-5550-B6FC-A74B0B0D2C20}"/>
              </a:ext>
            </a:extLst>
          </p:cNvPr>
          <p:cNvSpPr/>
          <p:nvPr/>
        </p:nvSpPr>
        <p:spPr>
          <a:xfrm rot="5400000">
            <a:off x="-186545" y="1901629"/>
            <a:ext cx="1036911" cy="663820"/>
          </a:xfrm>
          <a:prstGeom prst="triangle">
            <a:avLst/>
          </a:prstGeom>
          <a:solidFill>
            <a:srgbClr val="3EA9F5"/>
          </a:solidFill>
          <a:ln>
            <a:no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CE139C50-6ECA-2C7B-6A01-96356469427B}"/>
              </a:ext>
            </a:extLst>
          </p:cNvPr>
          <p:cNvSpPr>
            <a:spLocks noGrp="1"/>
          </p:cNvSpPr>
          <p:nvPr>
            <p:ph type="sldNum" sz="quarter" idx="12"/>
          </p:nvPr>
        </p:nvSpPr>
        <p:spPr/>
        <p:txBody>
          <a:bodyPr/>
          <a:lstStyle/>
          <a:p>
            <a:fld id="{509B6469-D500-4D9B-8EFA-8AC5D59F6897}" type="slidenum">
              <a:rPr lang="en-GB" smtClean="0"/>
              <a:pPr/>
              <a:t>1</a:t>
            </a:fld>
            <a:endParaRPr lang="en-GB"/>
          </a:p>
        </p:txBody>
      </p:sp>
    </p:spTree>
    <p:extLst>
      <p:ext uri="{BB962C8B-B14F-4D97-AF65-F5344CB8AC3E}">
        <p14:creationId xmlns:p14="http://schemas.microsoft.com/office/powerpoint/2010/main" val="27861164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a:xfrm>
            <a:off x="838200" y="365125"/>
            <a:ext cx="10515600" cy="5741035"/>
          </a:xfrm>
        </p:spPr>
        <p:txBody>
          <a:bodyPr>
            <a:normAutofit/>
          </a:bodyPr>
          <a:lstStyle/>
          <a:p>
            <a:pPr algn="ctr"/>
            <a:r>
              <a:rPr lang="en-GB" dirty="0"/>
              <a:t>Histoplasmosis</a:t>
            </a:r>
            <a:endParaRPr lang="en-GB" dirty="0">
              <a:solidFill>
                <a:schemeClr val="accent6">
                  <a:lumMod val="75000"/>
                </a:schemeClr>
              </a:solidFill>
            </a:endParaRPr>
          </a:p>
        </p:txBody>
      </p:sp>
      <p:sp>
        <p:nvSpPr>
          <p:cNvPr id="5" name="Slide Number Placeholder 4">
            <a:extLst>
              <a:ext uri="{FF2B5EF4-FFF2-40B4-BE49-F238E27FC236}">
                <a16:creationId xmlns:a16="http://schemas.microsoft.com/office/drawing/2014/main" id="{644B38E1-122E-5E13-CBD1-C2B2879206A8}"/>
              </a:ext>
            </a:extLst>
          </p:cNvPr>
          <p:cNvSpPr>
            <a:spLocks noGrp="1"/>
          </p:cNvSpPr>
          <p:nvPr>
            <p:ph type="sldNum" sz="quarter" idx="12"/>
          </p:nvPr>
        </p:nvSpPr>
        <p:spPr/>
        <p:txBody>
          <a:bodyPr/>
          <a:lstStyle/>
          <a:p>
            <a:fld id="{509B6469-D500-4D9B-8EFA-8AC5D59F6897}" type="slidenum">
              <a:rPr lang="en-GB" smtClean="0"/>
              <a:pPr/>
              <a:t>10</a:t>
            </a:fld>
            <a:endParaRPr lang="en-GB"/>
          </a:p>
        </p:txBody>
      </p:sp>
    </p:spTree>
    <p:extLst>
      <p:ext uri="{BB962C8B-B14F-4D97-AF65-F5344CB8AC3E}">
        <p14:creationId xmlns:p14="http://schemas.microsoft.com/office/powerpoint/2010/main" val="415372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endParaRPr lang="en-GB" dirty="0">
              <a:solidFill>
                <a:schemeClr val="accent6">
                  <a:lumMod val="75000"/>
                </a:schemeClr>
              </a:solidFill>
            </a:endParaRP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70000" lnSpcReduction="20000"/>
          </a:bodyPr>
          <a:lstStyle/>
          <a:p>
            <a:pPr>
              <a:lnSpc>
                <a:spcPct val="160000"/>
              </a:lnSpc>
            </a:pPr>
            <a:r>
              <a:rPr lang="en-GB" b="1" dirty="0"/>
              <a:t>Causative agent: </a:t>
            </a:r>
            <a:r>
              <a:rPr lang="en-GB" i="1" dirty="0"/>
              <a:t>Histoplasma capsulatum</a:t>
            </a:r>
          </a:p>
          <a:p>
            <a:pPr>
              <a:lnSpc>
                <a:spcPct val="160000"/>
              </a:lnSpc>
            </a:pPr>
            <a:r>
              <a:rPr lang="en-GB" b="1" dirty="0"/>
              <a:t>A dimorphic fungus:</a:t>
            </a:r>
          </a:p>
          <a:p>
            <a:pPr lvl="1">
              <a:lnSpc>
                <a:spcPct val="160000"/>
              </a:lnSpc>
            </a:pPr>
            <a:r>
              <a:rPr lang="en-GB" dirty="0"/>
              <a:t>Grows as a </a:t>
            </a:r>
            <a:r>
              <a:rPr lang="en-GB" dirty="0" err="1"/>
              <a:t>mold</a:t>
            </a:r>
            <a:r>
              <a:rPr lang="en-GB" dirty="0"/>
              <a:t> in the environment (25°C)</a:t>
            </a:r>
          </a:p>
          <a:p>
            <a:pPr lvl="1">
              <a:lnSpc>
                <a:spcPct val="160000"/>
              </a:lnSpc>
            </a:pPr>
            <a:r>
              <a:rPr lang="en-GB" dirty="0"/>
              <a:t>Exists as yeast form in human tissues (37°C)</a:t>
            </a:r>
          </a:p>
          <a:p>
            <a:pPr>
              <a:lnSpc>
                <a:spcPct val="160000"/>
              </a:lnSpc>
            </a:pPr>
            <a:r>
              <a:rPr lang="en-GB" b="1" dirty="0"/>
              <a:t>Epidemiology and habitat: </a:t>
            </a:r>
          </a:p>
          <a:p>
            <a:pPr lvl="1">
              <a:lnSpc>
                <a:spcPct val="160000"/>
              </a:lnSpc>
            </a:pPr>
            <a:r>
              <a:rPr lang="en-GB" dirty="0"/>
              <a:t>Endemic in parts of the United States, particularly the Ohio and Mississippi River valleys</a:t>
            </a:r>
          </a:p>
          <a:p>
            <a:pPr lvl="1">
              <a:lnSpc>
                <a:spcPct val="160000"/>
              </a:lnSpc>
            </a:pPr>
            <a:r>
              <a:rPr lang="en-GB" dirty="0"/>
              <a:t>Found in soil enriched with bird or bat droppings</a:t>
            </a:r>
          </a:p>
          <a:p>
            <a:pPr lvl="1">
              <a:lnSpc>
                <a:spcPct val="160000"/>
              </a:lnSpc>
            </a:pPr>
            <a:r>
              <a:rPr lang="en-GB" dirty="0"/>
              <a:t>Caves explorers  (exposure to bats) or cleaning bird cages</a:t>
            </a:r>
          </a:p>
          <a:p>
            <a:pPr>
              <a:lnSpc>
                <a:spcPct val="160000"/>
              </a:lnSpc>
            </a:pPr>
            <a:r>
              <a:rPr lang="en-GB" dirty="0"/>
              <a:t>Causing acute pneumonia or chronic cavitary lesions in the lungs </a:t>
            </a:r>
            <a:r>
              <a:rPr lang="en-GB" dirty="0">
                <a:solidFill>
                  <a:srgbClr val="FF0000"/>
                </a:solidFill>
              </a:rPr>
              <a:t>(as T.B).</a:t>
            </a:r>
          </a:p>
          <a:p>
            <a:pPr>
              <a:lnSpc>
                <a:spcPct val="160000"/>
              </a:lnSpc>
            </a:pPr>
            <a:endParaRPr lang="en-GB" dirty="0"/>
          </a:p>
        </p:txBody>
      </p:sp>
      <p:sp>
        <p:nvSpPr>
          <p:cNvPr id="5" name="Slide Number Placeholder 4">
            <a:extLst>
              <a:ext uri="{FF2B5EF4-FFF2-40B4-BE49-F238E27FC236}">
                <a16:creationId xmlns:a16="http://schemas.microsoft.com/office/drawing/2014/main" id="{644B38E1-122E-5E13-CBD1-C2B2879206A8}"/>
              </a:ext>
            </a:extLst>
          </p:cNvPr>
          <p:cNvSpPr>
            <a:spLocks noGrp="1"/>
          </p:cNvSpPr>
          <p:nvPr>
            <p:ph type="sldNum" sz="quarter" idx="12"/>
          </p:nvPr>
        </p:nvSpPr>
        <p:spPr/>
        <p:txBody>
          <a:bodyPr/>
          <a:lstStyle/>
          <a:p>
            <a:fld id="{509B6469-D500-4D9B-8EFA-8AC5D59F6897}" type="slidenum">
              <a:rPr lang="en-GB" smtClean="0"/>
              <a:pPr/>
              <a:t>11</a:t>
            </a:fld>
            <a:endParaRPr lang="en-GB"/>
          </a:p>
        </p:txBody>
      </p:sp>
    </p:spTree>
    <p:extLst>
      <p:ext uri="{BB962C8B-B14F-4D97-AF65-F5344CB8AC3E}">
        <p14:creationId xmlns:p14="http://schemas.microsoft.com/office/powerpoint/2010/main" val="124723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down)">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down)">
                                      <p:cBhvr>
                                        <p:cTn id="23" dur="500"/>
                                        <p:tgtEl>
                                          <p:spTgt spid="8">
                                            <p:txEl>
                                              <p:pRg st="4" end="4"/>
                                            </p:txEl>
                                          </p:spTgt>
                                        </p:tgtEl>
                                      </p:cBhvr>
                                    </p:animEffect>
                                  </p:childTnLst>
                                </p:cTn>
                              </p:par>
                              <p:par>
                                <p:cTn id="24" presetID="22" presetClass="entr" presetSubtype="4" fill="hold" nodeType="with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down)">
                                      <p:cBhvr>
                                        <p:cTn id="26" dur="500"/>
                                        <p:tgtEl>
                                          <p:spTgt spid="8">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down)">
                                      <p:cBhvr>
                                        <p:cTn id="29" dur="500"/>
                                        <p:tgtEl>
                                          <p:spTgt spid="8">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down)">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down)">
                                      <p:cBhvr>
                                        <p:cTn id="37" dur="5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endParaRPr lang="en-GB" dirty="0">
              <a:solidFill>
                <a:schemeClr val="accent6">
                  <a:lumMod val="75000"/>
                </a:schemeClr>
              </a:solidFill>
            </a:endParaRPr>
          </a:p>
        </p:txBody>
      </p:sp>
      <p:pic>
        <p:nvPicPr>
          <p:cNvPr id="4" name="Content Placeholder 3">
            <a:extLst>
              <a:ext uri="{FF2B5EF4-FFF2-40B4-BE49-F238E27FC236}">
                <a16:creationId xmlns:a16="http://schemas.microsoft.com/office/drawing/2014/main" id="{8A5B7213-6751-8CCB-1045-0B334183C2D7}"/>
              </a:ext>
            </a:extLst>
          </p:cNvPr>
          <p:cNvPicPr>
            <a:picLocks noGrp="1" noChangeAspect="1"/>
          </p:cNvPicPr>
          <p:nvPr>
            <p:ph idx="1"/>
          </p:nvPr>
        </p:nvPicPr>
        <p:blipFill>
          <a:blip r:embed="rId3"/>
          <a:stretch>
            <a:fillRect/>
          </a:stretch>
        </p:blipFill>
        <p:spPr>
          <a:xfrm>
            <a:off x="3188795" y="1843470"/>
            <a:ext cx="5712809" cy="3171059"/>
          </a:xfrm>
        </p:spPr>
      </p:pic>
      <p:sp>
        <p:nvSpPr>
          <p:cNvPr id="6" name="TextBox 5">
            <a:extLst>
              <a:ext uri="{FF2B5EF4-FFF2-40B4-BE49-F238E27FC236}">
                <a16:creationId xmlns:a16="http://schemas.microsoft.com/office/drawing/2014/main" id="{BE53971A-D7AE-A6D4-AAE3-58F9F927E4D3}"/>
              </a:ext>
            </a:extLst>
          </p:cNvPr>
          <p:cNvSpPr txBox="1"/>
          <p:nvPr/>
        </p:nvSpPr>
        <p:spPr>
          <a:xfrm>
            <a:off x="1590040" y="5014529"/>
            <a:ext cx="9011920" cy="707886"/>
          </a:xfrm>
          <a:prstGeom prst="rect">
            <a:avLst/>
          </a:prstGeom>
          <a:noFill/>
        </p:spPr>
        <p:txBody>
          <a:bodyPr wrap="square">
            <a:spAutoFit/>
          </a:bodyPr>
          <a:lstStyle/>
          <a:p>
            <a:pPr algn="ctr"/>
            <a:r>
              <a:rPr lang="en-GB" sz="2000" b="0" i="0" u="none" strike="noStrike" baseline="0" dirty="0">
                <a:solidFill>
                  <a:srgbClr val="2D2D2D"/>
                </a:solidFill>
                <a:latin typeface="Arial" panose="020B0604020202020204" pitchFamily="34" charset="0"/>
              </a:rPr>
              <a:t>Lives in soil, growth enhanced by high nitrogen content associated</a:t>
            </a:r>
          </a:p>
          <a:p>
            <a:pPr algn="ctr"/>
            <a:r>
              <a:rPr lang="en-GB" sz="2000" b="0" i="0" u="none" strike="noStrike" baseline="0" dirty="0">
                <a:solidFill>
                  <a:srgbClr val="2D2D2D"/>
                </a:solidFill>
                <a:latin typeface="Arial" panose="020B0604020202020204" pitchFamily="34" charset="0"/>
              </a:rPr>
              <a:t>with bird or bat droppings</a:t>
            </a:r>
            <a:endParaRPr lang="en-GB" sz="2000" dirty="0"/>
          </a:p>
        </p:txBody>
      </p:sp>
      <p:sp>
        <p:nvSpPr>
          <p:cNvPr id="7" name="Slide Number Placeholder 6">
            <a:extLst>
              <a:ext uri="{FF2B5EF4-FFF2-40B4-BE49-F238E27FC236}">
                <a16:creationId xmlns:a16="http://schemas.microsoft.com/office/drawing/2014/main" id="{47203681-7BA8-327D-F5F8-BA779DD84445}"/>
              </a:ext>
            </a:extLst>
          </p:cNvPr>
          <p:cNvSpPr>
            <a:spLocks noGrp="1"/>
          </p:cNvSpPr>
          <p:nvPr>
            <p:ph type="sldNum" sz="quarter" idx="12"/>
          </p:nvPr>
        </p:nvSpPr>
        <p:spPr/>
        <p:txBody>
          <a:bodyPr/>
          <a:lstStyle/>
          <a:p>
            <a:fld id="{509B6469-D500-4D9B-8EFA-8AC5D59F6897}" type="slidenum">
              <a:rPr lang="en-GB" smtClean="0"/>
              <a:pPr/>
              <a:t>12</a:t>
            </a:fld>
            <a:endParaRPr lang="en-GB"/>
          </a:p>
        </p:txBody>
      </p:sp>
    </p:spTree>
    <p:extLst>
      <p:ext uri="{BB962C8B-B14F-4D97-AF65-F5344CB8AC3E}">
        <p14:creationId xmlns:p14="http://schemas.microsoft.com/office/powerpoint/2010/main" val="1021577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br>
              <a:rPr lang="en-GB" dirty="0"/>
            </a:br>
            <a:r>
              <a:rPr lang="en-GB" dirty="0">
                <a:solidFill>
                  <a:schemeClr val="accent6">
                    <a:lumMod val="75000"/>
                  </a:schemeClr>
                </a:solidFill>
              </a:rPr>
              <a:t>Mode of infection</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a:xfrm>
            <a:off x="838200" y="1825625"/>
            <a:ext cx="8260080" cy="4351338"/>
          </a:xfrm>
        </p:spPr>
        <p:txBody>
          <a:bodyPr>
            <a:normAutofit/>
          </a:bodyPr>
          <a:lstStyle/>
          <a:p>
            <a:pPr lvl="1">
              <a:lnSpc>
                <a:spcPct val="120000"/>
              </a:lnSpc>
            </a:pPr>
            <a:r>
              <a:rPr lang="en-GB" dirty="0"/>
              <a:t>Inhaling fungal spores from environmental </a:t>
            </a:r>
            <a:r>
              <a:rPr lang="en-GB" dirty="0" err="1"/>
              <a:t>mold</a:t>
            </a:r>
            <a:r>
              <a:rPr lang="en-GB" dirty="0"/>
              <a:t> form</a:t>
            </a:r>
          </a:p>
          <a:p>
            <a:pPr lvl="1">
              <a:lnSpc>
                <a:spcPct val="120000"/>
              </a:lnSpc>
            </a:pPr>
            <a:r>
              <a:rPr lang="en-GB" dirty="0"/>
              <a:t>Spores are phagocytosed by alveolar macrophages</a:t>
            </a:r>
          </a:p>
          <a:p>
            <a:pPr lvl="1">
              <a:lnSpc>
                <a:spcPct val="120000"/>
              </a:lnSpc>
            </a:pPr>
            <a:r>
              <a:rPr lang="en-GB" dirty="0"/>
              <a:t>Within macrophages, spores transform into yeast form and multiply</a:t>
            </a:r>
          </a:p>
        </p:txBody>
      </p:sp>
      <p:pic>
        <p:nvPicPr>
          <p:cNvPr id="4" name="Picture 3">
            <a:extLst>
              <a:ext uri="{FF2B5EF4-FFF2-40B4-BE49-F238E27FC236}">
                <a16:creationId xmlns:a16="http://schemas.microsoft.com/office/drawing/2014/main" id="{21FE89A8-4D7F-2A18-8F79-451FF87E0887}"/>
              </a:ext>
            </a:extLst>
          </p:cNvPr>
          <p:cNvPicPr>
            <a:picLocks noChangeAspect="1"/>
          </p:cNvPicPr>
          <p:nvPr/>
        </p:nvPicPr>
        <p:blipFill>
          <a:blip r:embed="rId3"/>
          <a:stretch>
            <a:fillRect/>
          </a:stretch>
        </p:blipFill>
        <p:spPr>
          <a:xfrm>
            <a:off x="1403599" y="4559440"/>
            <a:ext cx="804478" cy="1702650"/>
          </a:xfrm>
          <a:prstGeom prst="rect">
            <a:avLst/>
          </a:prstGeom>
        </p:spPr>
      </p:pic>
      <p:pic>
        <p:nvPicPr>
          <p:cNvPr id="5" name="Picture 4">
            <a:extLst>
              <a:ext uri="{FF2B5EF4-FFF2-40B4-BE49-F238E27FC236}">
                <a16:creationId xmlns:a16="http://schemas.microsoft.com/office/drawing/2014/main" id="{E7CC2471-FD62-8160-D55B-9419C5BB1629}"/>
              </a:ext>
            </a:extLst>
          </p:cNvPr>
          <p:cNvPicPr>
            <a:picLocks noChangeAspect="1"/>
          </p:cNvPicPr>
          <p:nvPr/>
        </p:nvPicPr>
        <p:blipFill>
          <a:blip r:embed="rId4"/>
          <a:stretch>
            <a:fillRect/>
          </a:stretch>
        </p:blipFill>
        <p:spPr>
          <a:xfrm>
            <a:off x="4724400" y="4559440"/>
            <a:ext cx="2133508" cy="1871444"/>
          </a:xfrm>
          <a:prstGeom prst="rect">
            <a:avLst/>
          </a:prstGeom>
        </p:spPr>
      </p:pic>
      <p:sp>
        <p:nvSpPr>
          <p:cNvPr id="6" name="Slide Number Placeholder 5">
            <a:extLst>
              <a:ext uri="{FF2B5EF4-FFF2-40B4-BE49-F238E27FC236}">
                <a16:creationId xmlns:a16="http://schemas.microsoft.com/office/drawing/2014/main" id="{6F9B9452-F562-7193-905E-3B5D5A18244C}"/>
              </a:ext>
            </a:extLst>
          </p:cNvPr>
          <p:cNvSpPr>
            <a:spLocks noGrp="1"/>
          </p:cNvSpPr>
          <p:nvPr>
            <p:ph type="sldNum" sz="quarter" idx="12"/>
          </p:nvPr>
        </p:nvSpPr>
        <p:spPr/>
        <p:txBody>
          <a:bodyPr/>
          <a:lstStyle/>
          <a:p>
            <a:fld id="{509B6469-D500-4D9B-8EFA-8AC5D59F6897}" type="slidenum">
              <a:rPr lang="en-GB" smtClean="0"/>
              <a:pPr/>
              <a:t>13</a:t>
            </a:fld>
            <a:endParaRPr lang="en-GB"/>
          </a:p>
        </p:txBody>
      </p:sp>
      <p:pic>
        <p:nvPicPr>
          <p:cNvPr id="9" name="Picture 8">
            <a:extLst>
              <a:ext uri="{FF2B5EF4-FFF2-40B4-BE49-F238E27FC236}">
                <a16:creationId xmlns:a16="http://schemas.microsoft.com/office/drawing/2014/main" id="{C185BA6C-7855-FB51-A978-5DE04170E272}"/>
              </a:ext>
            </a:extLst>
          </p:cNvPr>
          <p:cNvPicPr>
            <a:picLocks noChangeAspect="1"/>
          </p:cNvPicPr>
          <p:nvPr/>
        </p:nvPicPr>
        <p:blipFill>
          <a:blip r:embed="rId5"/>
          <a:stretch>
            <a:fillRect/>
          </a:stretch>
        </p:blipFill>
        <p:spPr>
          <a:xfrm>
            <a:off x="8654893" y="4524445"/>
            <a:ext cx="2133508" cy="1822772"/>
          </a:xfrm>
          <a:prstGeom prst="rect">
            <a:avLst/>
          </a:prstGeom>
        </p:spPr>
      </p:pic>
      <p:cxnSp>
        <p:nvCxnSpPr>
          <p:cNvPr id="11" name="Straight Arrow Connector 10">
            <a:extLst>
              <a:ext uri="{FF2B5EF4-FFF2-40B4-BE49-F238E27FC236}">
                <a16:creationId xmlns:a16="http://schemas.microsoft.com/office/drawing/2014/main" id="{4338706F-6BA4-3EB6-EDAF-9132305BF27F}"/>
              </a:ext>
            </a:extLst>
          </p:cNvPr>
          <p:cNvCxnSpPr>
            <a:stCxn id="4" idx="3"/>
          </p:cNvCxnSpPr>
          <p:nvPr/>
        </p:nvCxnSpPr>
        <p:spPr>
          <a:xfrm>
            <a:off x="2208077" y="5410765"/>
            <a:ext cx="2290444"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C2B4EE-EDD6-04C3-C254-929679C70102}"/>
              </a:ext>
            </a:extLst>
          </p:cNvPr>
          <p:cNvCxnSpPr>
            <a:cxnSpLocks/>
          </p:cNvCxnSpPr>
          <p:nvPr/>
        </p:nvCxnSpPr>
        <p:spPr>
          <a:xfrm>
            <a:off x="6807836" y="5410765"/>
            <a:ext cx="171567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14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wipe(down)">
                                      <p:cBhvr>
                                        <p:cTn id="16" dur="500"/>
                                        <p:tgtEl>
                                          <p:spTgt spid="8">
                                            <p:txEl>
                                              <p:pRg st="1" end="1"/>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2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Effect transition="in" filter="wipe(down)">
                                      <p:cBhvr>
                                        <p:cTn id="28" dur="500"/>
                                        <p:tgtEl>
                                          <p:spTgt spid="8">
                                            <p:txEl>
                                              <p:pRg st="2" end="2"/>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br>
              <a:rPr lang="en-GB" dirty="0"/>
            </a:br>
            <a:r>
              <a:rPr lang="en-GB" dirty="0">
                <a:solidFill>
                  <a:schemeClr val="accent6">
                    <a:lumMod val="75000"/>
                  </a:schemeClr>
                </a:solidFill>
              </a:rPr>
              <a:t>Characteristics</a:t>
            </a:r>
            <a:r>
              <a:rPr lang="en-GB" dirty="0">
                <a:solidFill>
                  <a:schemeClr val="accent6">
                    <a:lumMod val="75000"/>
                  </a:schemeClr>
                </a:solidFill>
                <a:highlight>
                  <a:srgbClr val="FFFF00"/>
                </a:highlight>
              </a:rPr>
              <a:t> </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a:bodyPr>
          <a:lstStyle/>
          <a:p>
            <a:pPr>
              <a:lnSpc>
                <a:spcPct val="100000"/>
              </a:lnSpc>
            </a:pPr>
            <a:r>
              <a:rPr lang="en-GB" b="1" dirty="0"/>
              <a:t>Not Encapsulated: </a:t>
            </a:r>
            <a:r>
              <a:rPr lang="en-GB" dirty="0"/>
              <a:t>Despite the name (Misnomer).</a:t>
            </a:r>
          </a:p>
          <a:p>
            <a:pPr>
              <a:lnSpc>
                <a:spcPct val="100000"/>
              </a:lnSpc>
            </a:pPr>
            <a:r>
              <a:rPr lang="en-GB" b="1" dirty="0"/>
              <a:t>Virulence Factor:</a:t>
            </a:r>
          </a:p>
          <a:p>
            <a:pPr lvl="1">
              <a:lnSpc>
                <a:spcPct val="100000"/>
              </a:lnSpc>
            </a:pPr>
            <a:r>
              <a:rPr lang="en-GB" dirty="0"/>
              <a:t>Survives inside macrophages.</a:t>
            </a:r>
          </a:p>
          <a:p>
            <a:pPr lvl="1">
              <a:lnSpc>
                <a:spcPct val="100000"/>
              </a:lnSpc>
            </a:pPr>
            <a:r>
              <a:rPr lang="en-GB" dirty="0"/>
              <a:t>Modulates phagolysosome </a:t>
            </a:r>
            <a:r>
              <a:rPr lang="en-GB" dirty="0" err="1"/>
              <a:t>pH.</a:t>
            </a:r>
            <a:endParaRPr lang="en-GB" dirty="0"/>
          </a:p>
        </p:txBody>
      </p:sp>
      <p:sp>
        <p:nvSpPr>
          <p:cNvPr id="3" name="Slide Number Placeholder 2">
            <a:extLst>
              <a:ext uri="{FF2B5EF4-FFF2-40B4-BE49-F238E27FC236}">
                <a16:creationId xmlns:a16="http://schemas.microsoft.com/office/drawing/2014/main" id="{933EE2F1-0581-0DF5-A971-EF0128DF1AD6}"/>
              </a:ext>
            </a:extLst>
          </p:cNvPr>
          <p:cNvSpPr>
            <a:spLocks noGrp="1"/>
          </p:cNvSpPr>
          <p:nvPr>
            <p:ph type="sldNum" sz="quarter" idx="12"/>
          </p:nvPr>
        </p:nvSpPr>
        <p:spPr/>
        <p:txBody>
          <a:bodyPr/>
          <a:lstStyle/>
          <a:p>
            <a:fld id="{509B6469-D500-4D9B-8EFA-8AC5D59F6897}" type="slidenum">
              <a:rPr lang="en-GB" smtClean="0"/>
              <a:pPr/>
              <a:t>14</a:t>
            </a:fld>
            <a:endParaRPr lang="en-GB"/>
          </a:p>
        </p:txBody>
      </p:sp>
    </p:spTree>
    <p:extLst>
      <p:ext uri="{BB962C8B-B14F-4D97-AF65-F5344CB8AC3E}">
        <p14:creationId xmlns:p14="http://schemas.microsoft.com/office/powerpoint/2010/main" val="3033102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down)">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br>
              <a:rPr lang="en-GB" dirty="0"/>
            </a:br>
            <a:r>
              <a:rPr lang="en-GB" dirty="0">
                <a:solidFill>
                  <a:schemeClr val="accent6">
                    <a:lumMod val="75000"/>
                  </a:schemeClr>
                </a:solidFill>
              </a:rPr>
              <a:t>Clinical Presentation</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a:xfrm>
            <a:off x="838200" y="1825625"/>
            <a:ext cx="10515600" cy="4667250"/>
          </a:xfrm>
        </p:spPr>
        <p:txBody>
          <a:bodyPr>
            <a:normAutofit fontScale="92500" lnSpcReduction="20000"/>
          </a:bodyPr>
          <a:lstStyle/>
          <a:p>
            <a:pPr marL="514350" indent="-514350">
              <a:lnSpc>
                <a:spcPct val="120000"/>
              </a:lnSpc>
              <a:buFont typeface="+mj-lt"/>
              <a:buAutoNum type="arabicPeriod"/>
            </a:pPr>
            <a:r>
              <a:rPr lang="en-GB" dirty="0"/>
              <a:t>Most of infected people are </a:t>
            </a:r>
            <a:r>
              <a:rPr lang="en-GB" dirty="0">
                <a:solidFill>
                  <a:srgbClr val="FF0000"/>
                </a:solidFill>
              </a:rPr>
              <a:t>asymptomatic (95%).</a:t>
            </a:r>
            <a:endParaRPr lang="en-GB" dirty="0"/>
          </a:p>
          <a:p>
            <a:pPr marL="514350" indent="-514350">
              <a:lnSpc>
                <a:spcPct val="120000"/>
              </a:lnSpc>
              <a:buFont typeface="+mj-lt"/>
              <a:buAutoNum type="arabicPeriod"/>
            </a:pPr>
            <a:r>
              <a:rPr lang="en-GB" dirty="0"/>
              <a:t>5% may have </a:t>
            </a:r>
            <a:r>
              <a:rPr lang="en-GB" dirty="0">
                <a:solidFill>
                  <a:srgbClr val="FF0000"/>
                </a:solidFill>
              </a:rPr>
              <a:t>acute pneumonia with flue-like symptoms  </a:t>
            </a:r>
            <a:r>
              <a:rPr lang="en-GB" dirty="0"/>
              <a:t>(ex. fever, chills, headache, cough, chest pain, fatigue,  body aches, mouth sores) &amp; red skin bumps called  </a:t>
            </a:r>
            <a:r>
              <a:rPr lang="en-GB" dirty="0">
                <a:solidFill>
                  <a:srgbClr val="FF0000"/>
                </a:solidFill>
              </a:rPr>
              <a:t>erythema nodosum</a:t>
            </a:r>
            <a:r>
              <a:rPr lang="en-GB" dirty="0"/>
              <a:t>, most often on the lower limbs.</a:t>
            </a:r>
          </a:p>
          <a:p>
            <a:pPr marL="514350" indent="-514350">
              <a:lnSpc>
                <a:spcPct val="120000"/>
              </a:lnSpc>
              <a:buFont typeface="+mj-lt"/>
              <a:buAutoNum type="arabicPeriod"/>
            </a:pPr>
            <a:r>
              <a:rPr lang="en-GB" dirty="0"/>
              <a:t>Sometimes the infection progress to become chronic (in immunocompromised).</a:t>
            </a:r>
          </a:p>
          <a:p>
            <a:pPr marL="514350" indent="-514350">
              <a:lnSpc>
                <a:spcPct val="120000"/>
              </a:lnSpc>
              <a:buFont typeface="+mj-lt"/>
              <a:buAutoNum type="arabicPeriod"/>
            </a:pPr>
            <a:r>
              <a:rPr lang="en-GB" dirty="0"/>
              <a:t>In immunocompromised patients, </a:t>
            </a:r>
            <a:r>
              <a:rPr lang="en-GB" dirty="0">
                <a:solidFill>
                  <a:srgbClr val="FF0000"/>
                </a:solidFill>
              </a:rPr>
              <a:t>the infection  disseminates to different organs </a:t>
            </a:r>
            <a:r>
              <a:rPr lang="en-GB" dirty="0"/>
              <a:t>via reticuloendothelial  cells  to  the  liver,  spleen  &amp;  Lymph Nodes and to CNS (headache &amp; neck  stiffness due to high fever).</a:t>
            </a:r>
          </a:p>
          <a:p>
            <a:pPr marL="514350" indent="-514350">
              <a:lnSpc>
                <a:spcPct val="120000"/>
              </a:lnSpc>
              <a:buFont typeface="+mj-lt"/>
              <a:buAutoNum type="arabicPeriod"/>
            </a:pPr>
            <a:r>
              <a:rPr lang="en-GB" dirty="0"/>
              <a:t>Enlarged mediastinal and hilar lymph nodes</a:t>
            </a:r>
          </a:p>
        </p:txBody>
      </p:sp>
      <p:sp>
        <p:nvSpPr>
          <p:cNvPr id="3" name="Slide Number Placeholder 2">
            <a:extLst>
              <a:ext uri="{FF2B5EF4-FFF2-40B4-BE49-F238E27FC236}">
                <a16:creationId xmlns:a16="http://schemas.microsoft.com/office/drawing/2014/main" id="{9C50F097-CEAB-461E-C503-D8EBF0303D5A}"/>
              </a:ext>
            </a:extLst>
          </p:cNvPr>
          <p:cNvSpPr>
            <a:spLocks noGrp="1"/>
          </p:cNvSpPr>
          <p:nvPr>
            <p:ph type="sldNum" sz="quarter" idx="12"/>
          </p:nvPr>
        </p:nvSpPr>
        <p:spPr/>
        <p:txBody>
          <a:bodyPr/>
          <a:lstStyle/>
          <a:p>
            <a:fld id="{509B6469-D500-4D9B-8EFA-8AC5D59F6897}" type="slidenum">
              <a:rPr lang="en-GB" smtClean="0"/>
              <a:pPr/>
              <a:t>15</a:t>
            </a:fld>
            <a:endParaRPr lang="en-GB"/>
          </a:p>
        </p:txBody>
      </p:sp>
    </p:spTree>
    <p:extLst>
      <p:ext uri="{BB962C8B-B14F-4D97-AF65-F5344CB8AC3E}">
        <p14:creationId xmlns:p14="http://schemas.microsoft.com/office/powerpoint/2010/main" val="38180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up)">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up)">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br>
              <a:rPr lang="en-GB" dirty="0"/>
            </a:br>
            <a:r>
              <a:rPr lang="en-GB" dirty="0">
                <a:solidFill>
                  <a:schemeClr val="accent6">
                    <a:lumMod val="75000"/>
                  </a:schemeClr>
                </a:solidFill>
              </a:rPr>
              <a:t>Clinical Presentation</a:t>
            </a:r>
          </a:p>
        </p:txBody>
      </p:sp>
      <p:pic>
        <p:nvPicPr>
          <p:cNvPr id="3" name="Content Placeholder 2">
            <a:extLst>
              <a:ext uri="{FF2B5EF4-FFF2-40B4-BE49-F238E27FC236}">
                <a16:creationId xmlns:a16="http://schemas.microsoft.com/office/drawing/2014/main" id="{CDA7B243-CA6C-7E7B-7EB4-C49F013909F0}"/>
              </a:ext>
            </a:extLst>
          </p:cNvPr>
          <p:cNvPicPr>
            <a:picLocks noGrp="1" noChangeAspect="1"/>
          </p:cNvPicPr>
          <p:nvPr>
            <p:ph idx="1"/>
          </p:nvPr>
        </p:nvPicPr>
        <p:blipFill>
          <a:blip r:embed="rId3"/>
          <a:stretch>
            <a:fillRect/>
          </a:stretch>
        </p:blipFill>
        <p:spPr>
          <a:xfrm>
            <a:off x="966163" y="1820545"/>
            <a:ext cx="5719894" cy="2771775"/>
          </a:xfrm>
          <a:prstGeom prst="rect">
            <a:avLst/>
          </a:prstGeom>
        </p:spPr>
      </p:pic>
      <p:pic>
        <p:nvPicPr>
          <p:cNvPr id="4" name="Picture 8">
            <a:extLst>
              <a:ext uri="{FF2B5EF4-FFF2-40B4-BE49-F238E27FC236}">
                <a16:creationId xmlns:a16="http://schemas.microsoft.com/office/drawing/2014/main" id="{E2926C57-C9A7-CA2A-A034-35AF83766AF1}"/>
              </a:ext>
            </a:extLst>
          </p:cNvPr>
          <p:cNvPicPr>
            <a:picLocks noChangeAspect="1" noChangeArrowheads="1"/>
          </p:cNvPicPr>
          <p:nvPr/>
        </p:nvPicPr>
        <p:blipFill>
          <a:blip r:embed="rId4" cstate="print"/>
          <a:srcRect/>
          <a:stretch>
            <a:fillRect/>
          </a:stretch>
        </p:blipFill>
        <p:spPr bwMode="auto">
          <a:xfrm>
            <a:off x="6971040" y="1820544"/>
            <a:ext cx="5085970" cy="2771775"/>
          </a:xfrm>
          <a:prstGeom prst="rect">
            <a:avLst/>
          </a:prstGeom>
          <a:noFill/>
        </p:spPr>
      </p:pic>
      <p:sp>
        <p:nvSpPr>
          <p:cNvPr id="6" name="TextBox 5">
            <a:extLst>
              <a:ext uri="{FF2B5EF4-FFF2-40B4-BE49-F238E27FC236}">
                <a16:creationId xmlns:a16="http://schemas.microsoft.com/office/drawing/2014/main" id="{8CACAC93-F050-8E36-33AF-4226AF80DD44}"/>
              </a:ext>
            </a:extLst>
          </p:cNvPr>
          <p:cNvSpPr txBox="1"/>
          <p:nvPr/>
        </p:nvSpPr>
        <p:spPr>
          <a:xfrm>
            <a:off x="7863025" y="4722175"/>
            <a:ext cx="3302000" cy="646331"/>
          </a:xfrm>
          <a:prstGeom prst="rect">
            <a:avLst/>
          </a:prstGeom>
          <a:noFill/>
        </p:spPr>
        <p:txBody>
          <a:bodyPr wrap="square">
            <a:spAutoFit/>
          </a:bodyPr>
          <a:lstStyle/>
          <a:p>
            <a:pPr algn="ctr" rtl="0">
              <a:defRPr/>
            </a:pPr>
            <a:r>
              <a:rPr lang="en-US" sz="1800" b="1" dirty="0">
                <a:solidFill>
                  <a:srgbClr val="FF0000"/>
                </a:solidFill>
              </a:rPr>
              <a:t>Erythema</a:t>
            </a:r>
            <a:r>
              <a:rPr lang="en-US" sz="1800" b="1" dirty="0">
                <a:solidFill>
                  <a:srgbClr val="C00000"/>
                </a:solidFill>
                <a:latin typeface="Arial" pitchFamily="34" charset="0"/>
              </a:rPr>
              <a:t> </a:t>
            </a:r>
            <a:r>
              <a:rPr lang="en-US" sz="1800" b="1" dirty="0">
                <a:solidFill>
                  <a:srgbClr val="FF0000"/>
                </a:solidFill>
              </a:rPr>
              <a:t>nodosum</a:t>
            </a:r>
            <a:br>
              <a:rPr lang="en-US" sz="1800" b="1" dirty="0">
                <a:solidFill>
                  <a:srgbClr val="FF0000"/>
                </a:solidFill>
              </a:rPr>
            </a:br>
            <a:r>
              <a:rPr lang="en-GB" dirty="0"/>
              <a:t>(red, tender nodules on shins)</a:t>
            </a:r>
            <a:endParaRPr lang="ar-EG" sz="1800" b="1" dirty="0">
              <a:solidFill>
                <a:srgbClr val="FF0000"/>
              </a:solidFill>
            </a:endParaRPr>
          </a:p>
        </p:txBody>
      </p:sp>
      <p:sp>
        <p:nvSpPr>
          <p:cNvPr id="7" name="TextBox 6">
            <a:extLst>
              <a:ext uri="{FF2B5EF4-FFF2-40B4-BE49-F238E27FC236}">
                <a16:creationId xmlns:a16="http://schemas.microsoft.com/office/drawing/2014/main" id="{D9E14198-1015-D1CD-A566-EF1C11E9C176}"/>
              </a:ext>
            </a:extLst>
          </p:cNvPr>
          <p:cNvSpPr txBox="1"/>
          <p:nvPr/>
        </p:nvSpPr>
        <p:spPr>
          <a:xfrm>
            <a:off x="2123965" y="4722175"/>
            <a:ext cx="3404290" cy="369332"/>
          </a:xfrm>
          <a:prstGeom prst="rect">
            <a:avLst/>
          </a:prstGeom>
          <a:noFill/>
        </p:spPr>
        <p:txBody>
          <a:bodyPr wrap="square" rtlCol="0">
            <a:spAutoFit/>
          </a:bodyPr>
          <a:lstStyle/>
          <a:p>
            <a:pPr algn="ctr"/>
            <a:r>
              <a:rPr lang="en-US" b="1" dirty="0">
                <a:solidFill>
                  <a:srgbClr val="FF0000"/>
                </a:solidFill>
              </a:rPr>
              <a:t>Acute pulmonary histoplasmosis</a:t>
            </a:r>
          </a:p>
        </p:txBody>
      </p:sp>
      <p:sp>
        <p:nvSpPr>
          <p:cNvPr id="10" name="TextBox 9">
            <a:extLst>
              <a:ext uri="{FF2B5EF4-FFF2-40B4-BE49-F238E27FC236}">
                <a16:creationId xmlns:a16="http://schemas.microsoft.com/office/drawing/2014/main" id="{40A9159E-13E8-C479-7A4C-2B9A59A19737}"/>
              </a:ext>
            </a:extLst>
          </p:cNvPr>
          <p:cNvSpPr txBox="1"/>
          <p:nvPr/>
        </p:nvSpPr>
        <p:spPr>
          <a:xfrm>
            <a:off x="1613715" y="5091507"/>
            <a:ext cx="6096000" cy="369332"/>
          </a:xfrm>
          <a:prstGeom prst="rect">
            <a:avLst/>
          </a:prstGeom>
          <a:noFill/>
        </p:spPr>
        <p:txBody>
          <a:bodyPr wrap="square">
            <a:spAutoFit/>
          </a:bodyPr>
          <a:lstStyle/>
          <a:p>
            <a:r>
              <a:rPr lang="en-GB" b="0" i="0" dirty="0">
                <a:effectLst/>
                <a:latin typeface="proxima-nova"/>
              </a:rPr>
              <a:t> diffuse pulmonary infiltrates (reticulonodular)</a:t>
            </a:r>
            <a:endParaRPr lang="en-GB" dirty="0"/>
          </a:p>
        </p:txBody>
      </p:sp>
      <p:sp>
        <p:nvSpPr>
          <p:cNvPr id="11" name="TextBox 10">
            <a:extLst>
              <a:ext uri="{FF2B5EF4-FFF2-40B4-BE49-F238E27FC236}">
                <a16:creationId xmlns:a16="http://schemas.microsoft.com/office/drawing/2014/main" id="{1BD50FD2-678D-4366-9A0C-28B40FF580E7}"/>
              </a:ext>
            </a:extLst>
          </p:cNvPr>
          <p:cNvSpPr txBox="1"/>
          <p:nvPr/>
        </p:nvSpPr>
        <p:spPr>
          <a:xfrm>
            <a:off x="2123965" y="5499415"/>
            <a:ext cx="3404290" cy="369332"/>
          </a:xfrm>
          <a:prstGeom prst="rect">
            <a:avLst/>
          </a:prstGeom>
          <a:noFill/>
        </p:spPr>
        <p:txBody>
          <a:bodyPr wrap="square" rtlCol="0">
            <a:spAutoFit/>
          </a:bodyPr>
          <a:lstStyle/>
          <a:p>
            <a:pPr algn="ctr"/>
            <a:r>
              <a:rPr lang="en-US" b="1" dirty="0">
                <a:solidFill>
                  <a:srgbClr val="FF0000"/>
                </a:solidFill>
              </a:rPr>
              <a:t>In Chronic </a:t>
            </a:r>
            <a:r>
              <a:rPr lang="en-US" b="1" dirty="0">
                <a:solidFill>
                  <a:srgbClr val="FF0000"/>
                </a:solidFill>
                <a:sym typeface="Wingdings" panose="05000000000000000000" pitchFamily="2" charset="2"/>
              </a:rPr>
              <a:t> cavitation</a:t>
            </a:r>
            <a:endParaRPr lang="en-US" b="1" dirty="0">
              <a:solidFill>
                <a:srgbClr val="FF0000"/>
              </a:solidFill>
            </a:endParaRPr>
          </a:p>
        </p:txBody>
      </p:sp>
      <p:sp>
        <p:nvSpPr>
          <p:cNvPr id="12" name="Slide Number Placeholder 11">
            <a:extLst>
              <a:ext uri="{FF2B5EF4-FFF2-40B4-BE49-F238E27FC236}">
                <a16:creationId xmlns:a16="http://schemas.microsoft.com/office/drawing/2014/main" id="{E5232869-832A-5E62-FB4F-B3A316066CB2}"/>
              </a:ext>
            </a:extLst>
          </p:cNvPr>
          <p:cNvSpPr>
            <a:spLocks noGrp="1"/>
          </p:cNvSpPr>
          <p:nvPr>
            <p:ph type="sldNum" sz="quarter" idx="12"/>
          </p:nvPr>
        </p:nvSpPr>
        <p:spPr/>
        <p:txBody>
          <a:bodyPr/>
          <a:lstStyle/>
          <a:p>
            <a:fld id="{509B6469-D500-4D9B-8EFA-8AC5D59F6897}" type="slidenum">
              <a:rPr lang="en-GB" smtClean="0"/>
              <a:pPr/>
              <a:t>16</a:t>
            </a:fld>
            <a:endParaRPr lang="en-GB"/>
          </a:p>
        </p:txBody>
      </p:sp>
    </p:spTree>
    <p:extLst>
      <p:ext uri="{BB962C8B-B14F-4D97-AF65-F5344CB8AC3E}">
        <p14:creationId xmlns:p14="http://schemas.microsoft.com/office/powerpoint/2010/main" val="29225120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br>
              <a:rPr lang="en-GB" dirty="0"/>
            </a:br>
            <a:r>
              <a:rPr lang="en-GB" dirty="0">
                <a:solidFill>
                  <a:schemeClr val="accent6">
                    <a:lumMod val="75000"/>
                  </a:schemeClr>
                </a:solidFill>
              </a:rPr>
              <a:t>Diagnosis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a:xfrm>
            <a:off x="838200" y="1825625"/>
            <a:ext cx="7889180" cy="4629282"/>
          </a:xfrm>
        </p:spPr>
        <p:txBody>
          <a:bodyPr>
            <a:normAutofit fontScale="70000" lnSpcReduction="20000"/>
          </a:bodyPr>
          <a:lstStyle/>
          <a:p>
            <a:pPr marL="514350" indent="-514350">
              <a:lnSpc>
                <a:spcPct val="120000"/>
              </a:lnSpc>
              <a:buFont typeface="+mj-lt"/>
              <a:buAutoNum type="arabicPeriod"/>
            </a:pPr>
            <a:r>
              <a:rPr lang="en-GB" b="1" dirty="0"/>
              <a:t>Direct methods:</a:t>
            </a:r>
          </a:p>
          <a:p>
            <a:pPr lvl="1">
              <a:lnSpc>
                <a:spcPct val="120000"/>
              </a:lnSpc>
            </a:pPr>
            <a:r>
              <a:rPr lang="en-GB" dirty="0"/>
              <a:t>Microscopic examination of sputum, histopathology (</a:t>
            </a:r>
            <a:r>
              <a:rPr lang="en-GB" sz="1700" dirty="0"/>
              <a:t>macrophages with intracellular ovoid/round yeast</a:t>
            </a:r>
            <a:r>
              <a:rPr lang="en-GB" dirty="0"/>
              <a:t>), or body fluids</a:t>
            </a:r>
          </a:p>
          <a:p>
            <a:pPr lvl="1">
              <a:lnSpc>
                <a:spcPct val="120000"/>
              </a:lnSpc>
            </a:pPr>
            <a:r>
              <a:rPr lang="en-GB" dirty="0"/>
              <a:t>Special stains: Periodic Acid-Schiff (PAS), Giemsa stain, Methenamine silver stain</a:t>
            </a:r>
          </a:p>
          <a:p>
            <a:pPr lvl="1">
              <a:lnSpc>
                <a:spcPct val="120000"/>
              </a:lnSpc>
            </a:pPr>
            <a:r>
              <a:rPr lang="en-GB" dirty="0"/>
              <a:t>Culture on </a:t>
            </a:r>
            <a:r>
              <a:rPr lang="en-GB" dirty="0" err="1"/>
              <a:t>Sabouraud's</a:t>
            </a:r>
            <a:r>
              <a:rPr lang="en-GB" dirty="0"/>
              <a:t> agar at 25 C (takes up to 3 weeks)</a:t>
            </a:r>
          </a:p>
          <a:p>
            <a:pPr marL="514350" indent="-514350">
              <a:lnSpc>
                <a:spcPct val="120000"/>
              </a:lnSpc>
              <a:buFont typeface="+mj-lt"/>
              <a:buAutoNum type="arabicPeriod"/>
            </a:pPr>
            <a:r>
              <a:rPr lang="en-GB" b="1" dirty="0"/>
              <a:t>Indirect methods:</a:t>
            </a:r>
          </a:p>
          <a:p>
            <a:pPr lvl="1">
              <a:lnSpc>
                <a:spcPct val="120000"/>
              </a:lnSpc>
            </a:pPr>
            <a:r>
              <a:rPr lang="en-GB" dirty="0" err="1"/>
              <a:t>Histoplasmin</a:t>
            </a:r>
            <a:r>
              <a:rPr lang="en-GB" dirty="0"/>
              <a:t> skin test (not for acute diagnosis)</a:t>
            </a:r>
          </a:p>
          <a:p>
            <a:pPr lvl="1">
              <a:lnSpc>
                <a:spcPct val="120000"/>
              </a:lnSpc>
            </a:pPr>
            <a:r>
              <a:rPr lang="en-GB" dirty="0"/>
              <a:t>Serological tests for antibodies or fungal antigens</a:t>
            </a:r>
          </a:p>
          <a:p>
            <a:pPr lvl="1">
              <a:lnSpc>
                <a:spcPct val="120000"/>
              </a:lnSpc>
            </a:pPr>
            <a:r>
              <a:rPr lang="en-GB" dirty="0"/>
              <a:t>Histoplasma antigen testing of the urine or blood</a:t>
            </a:r>
          </a:p>
          <a:p>
            <a:pPr lvl="1">
              <a:lnSpc>
                <a:spcPct val="120000"/>
              </a:lnSpc>
            </a:pPr>
            <a:r>
              <a:rPr lang="en-GB" dirty="0"/>
              <a:t>Polymerase Chain Reaction (PCR)</a:t>
            </a:r>
          </a:p>
          <a:p>
            <a:pPr marL="514350" indent="-514350">
              <a:lnSpc>
                <a:spcPct val="120000"/>
              </a:lnSpc>
              <a:buFont typeface="+mj-lt"/>
              <a:buAutoNum type="arabicPeriod"/>
            </a:pPr>
            <a:r>
              <a:rPr lang="en-GB" b="1" dirty="0"/>
              <a:t>Imaging:</a:t>
            </a:r>
          </a:p>
          <a:p>
            <a:pPr lvl="1">
              <a:lnSpc>
                <a:spcPct val="120000"/>
              </a:lnSpc>
            </a:pPr>
            <a:r>
              <a:rPr lang="en-GB" dirty="0"/>
              <a:t>Chest X-ray and CT scan to visualize lung lesions</a:t>
            </a:r>
          </a:p>
        </p:txBody>
      </p:sp>
      <p:pic>
        <p:nvPicPr>
          <p:cNvPr id="8196" name="Picture 4">
            <a:extLst>
              <a:ext uri="{FF2B5EF4-FFF2-40B4-BE49-F238E27FC236}">
                <a16:creationId xmlns:a16="http://schemas.microsoft.com/office/drawing/2014/main" id="{054AB142-872A-3C7E-0358-F10D49440B4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8924509" y="1200627"/>
            <a:ext cx="3160812" cy="24010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8198" name="Picture 6">
            <a:extLst>
              <a:ext uri="{FF2B5EF4-FFF2-40B4-BE49-F238E27FC236}">
                <a16:creationId xmlns:a16="http://schemas.microsoft.com/office/drawing/2014/main" id="{E180AFCE-D882-E6A2-EFEF-68820663A6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24509" y="3666015"/>
            <a:ext cx="3160812" cy="240109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038BF814-B24D-1E88-455A-EC39A4E1C51E}"/>
              </a:ext>
            </a:extLst>
          </p:cNvPr>
          <p:cNvSpPr>
            <a:spLocks noGrp="1"/>
          </p:cNvSpPr>
          <p:nvPr>
            <p:ph type="sldNum" sz="quarter" idx="12"/>
          </p:nvPr>
        </p:nvSpPr>
        <p:spPr/>
        <p:txBody>
          <a:bodyPr/>
          <a:lstStyle/>
          <a:p>
            <a:fld id="{509B6469-D500-4D9B-8EFA-8AC5D59F6897}" type="slidenum">
              <a:rPr lang="en-GB" smtClean="0"/>
              <a:pPr/>
              <a:t>17</a:t>
            </a:fld>
            <a:endParaRPr lang="en-GB"/>
          </a:p>
        </p:txBody>
      </p:sp>
    </p:spTree>
    <p:extLst>
      <p:ext uri="{BB962C8B-B14F-4D97-AF65-F5344CB8AC3E}">
        <p14:creationId xmlns:p14="http://schemas.microsoft.com/office/powerpoint/2010/main" val="74080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wipe(down)">
                                      <p:cBhvr>
                                        <p:cTn id="19" dur="500"/>
                                        <p:tgtEl>
                                          <p:spTgt spid="8196"/>
                                        </p:tgtEl>
                                      </p:cBhvr>
                                    </p:animEffect>
                                  </p:childTnLst>
                                </p:cTn>
                              </p:par>
                              <p:par>
                                <p:cTn id="20" presetID="22" presetClass="entr" presetSubtype="4" fill="hold" nodeType="with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wipe(down)">
                                      <p:cBhvr>
                                        <p:cTn id="22" dur="500"/>
                                        <p:tgtEl>
                                          <p:spTgt spid="81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5" end="5"/>
                                            </p:txEl>
                                          </p:spTgt>
                                        </p:tgtEl>
                                        <p:attrNameLst>
                                          <p:attrName>style.visibility</p:attrName>
                                        </p:attrNameLst>
                                      </p:cBhvr>
                                      <p:to>
                                        <p:strVal val="visible"/>
                                      </p:to>
                                    </p:set>
                                    <p:animEffect transition="in" filter="wipe(down)">
                                      <p:cBhvr>
                                        <p:cTn id="30" dur="500"/>
                                        <p:tgtEl>
                                          <p:spTgt spid="8">
                                            <p:txEl>
                                              <p:pRg st="5" end="5"/>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animEffect transition="in" filter="wipe(down)">
                                      <p:cBhvr>
                                        <p:cTn id="33" dur="500"/>
                                        <p:tgtEl>
                                          <p:spTgt spid="8">
                                            <p:txEl>
                                              <p:pRg st="6" end="6"/>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7" end="7"/>
                                            </p:txEl>
                                          </p:spTgt>
                                        </p:tgtEl>
                                        <p:attrNameLst>
                                          <p:attrName>style.visibility</p:attrName>
                                        </p:attrNameLst>
                                      </p:cBhvr>
                                      <p:to>
                                        <p:strVal val="visible"/>
                                      </p:to>
                                    </p:set>
                                    <p:animEffect transition="in" filter="wipe(down)">
                                      <p:cBhvr>
                                        <p:cTn id="36" dur="500"/>
                                        <p:tgtEl>
                                          <p:spTgt spid="8">
                                            <p:txEl>
                                              <p:pRg st="7" end="7"/>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animEffect transition="in" filter="wipe(down)">
                                      <p:cBhvr>
                                        <p:cTn id="39" dur="500"/>
                                        <p:tgtEl>
                                          <p:spTgt spid="8">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xEl>
                                              <p:pRg st="9" end="9"/>
                                            </p:txEl>
                                          </p:spTgt>
                                        </p:tgtEl>
                                        <p:attrNameLst>
                                          <p:attrName>style.visibility</p:attrName>
                                        </p:attrNameLst>
                                      </p:cBhvr>
                                      <p:to>
                                        <p:strVal val="visible"/>
                                      </p:to>
                                    </p:set>
                                    <p:animEffect transition="in" filter="wipe(down)">
                                      <p:cBhvr>
                                        <p:cTn id="44" dur="500"/>
                                        <p:tgtEl>
                                          <p:spTgt spid="8">
                                            <p:txEl>
                                              <p:pRg st="9" end="9"/>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animEffect transition="in" filter="wipe(down)">
                                      <p:cBhvr>
                                        <p:cTn id="47"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br>
              <a:rPr lang="en-GB" dirty="0"/>
            </a:br>
            <a:r>
              <a:rPr lang="en-GB" dirty="0">
                <a:solidFill>
                  <a:schemeClr val="accent6">
                    <a:lumMod val="75000"/>
                  </a:schemeClr>
                </a:solidFill>
              </a:rPr>
              <a:t>Treatment</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70000" lnSpcReduction="20000"/>
          </a:bodyPr>
          <a:lstStyle/>
          <a:p>
            <a:pPr marL="514350" indent="-514350">
              <a:lnSpc>
                <a:spcPct val="120000"/>
              </a:lnSpc>
              <a:buFont typeface="+mj-lt"/>
              <a:buAutoNum type="arabicPeriod"/>
            </a:pPr>
            <a:r>
              <a:rPr lang="en-GB" dirty="0"/>
              <a:t>Mild to moderate cases:</a:t>
            </a:r>
          </a:p>
          <a:p>
            <a:pPr lvl="1">
              <a:lnSpc>
                <a:spcPct val="120000"/>
              </a:lnSpc>
            </a:pPr>
            <a:r>
              <a:rPr lang="en-GB" dirty="0"/>
              <a:t>Oral itraconazole for 6-12 weeks</a:t>
            </a:r>
          </a:p>
          <a:p>
            <a:pPr marL="514350" indent="-514350">
              <a:lnSpc>
                <a:spcPct val="120000"/>
              </a:lnSpc>
              <a:buFont typeface="+mj-lt"/>
              <a:buAutoNum type="arabicPeriod"/>
            </a:pPr>
            <a:r>
              <a:rPr lang="en-GB" dirty="0"/>
              <a:t>Severe or disseminated cases:</a:t>
            </a:r>
          </a:p>
          <a:p>
            <a:pPr lvl="1">
              <a:lnSpc>
                <a:spcPct val="120000"/>
              </a:lnSpc>
            </a:pPr>
            <a:r>
              <a:rPr lang="en-GB" dirty="0"/>
              <a:t>Intravenous amphotericin B followed by oral itraconazole</a:t>
            </a:r>
          </a:p>
          <a:p>
            <a:pPr lvl="1">
              <a:lnSpc>
                <a:spcPct val="120000"/>
              </a:lnSpc>
            </a:pPr>
            <a:r>
              <a:rPr lang="en-GB" dirty="0"/>
              <a:t>Treatment duration: 3 months to 1 year depending on severity</a:t>
            </a:r>
          </a:p>
          <a:p>
            <a:pPr lvl="1">
              <a:lnSpc>
                <a:spcPct val="120000"/>
              </a:lnSpc>
            </a:pPr>
            <a:endParaRPr lang="en-GB" dirty="0"/>
          </a:p>
          <a:p>
            <a:pPr>
              <a:lnSpc>
                <a:spcPct val="120000"/>
              </a:lnSpc>
              <a:buFont typeface="Wingdings" panose="05000000000000000000" pitchFamily="2" charset="2"/>
              <a:buChar char="Ø"/>
            </a:pPr>
            <a:r>
              <a:rPr lang="en-GB" dirty="0"/>
              <a:t> Amphotericin B:</a:t>
            </a:r>
          </a:p>
          <a:p>
            <a:pPr lvl="1">
              <a:lnSpc>
                <a:spcPct val="120000"/>
              </a:lnSpc>
            </a:pPr>
            <a:r>
              <a:rPr lang="en-GB" dirty="0"/>
              <a:t>Binds to ergosterol, disrupting cell membrane integrity.</a:t>
            </a:r>
          </a:p>
          <a:p>
            <a:pPr lvl="1">
              <a:lnSpc>
                <a:spcPct val="120000"/>
              </a:lnSpc>
            </a:pPr>
            <a:r>
              <a:rPr lang="en-GB" dirty="0"/>
              <a:t>Nephrotoxic; requires monitoring of kidney function.</a:t>
            </a:r>
          </a:p>
          <a:p>
            <a:pPr lvl="1">
              <a:lnSpc>
                <a:spcPct val="120000"/>
              </a:lnSpc>
              <a:buFont typeface="Wingdings" panose="05000000000000000000" pitchFamily="2" charset="2"/>
              <a:buChar char="Ø"/>
            </a:pPr>
            <a:endParaRPr lang="en-GB" dirty="0"/>
          </a:p>
          <a:p>
            <a:pPr>
              <a:lnSpc>
                <a:spcPct val="120000"/>
              </a:lnSpc>
              <a:buFont typeface="Wingdings" panose="05000000000000000000" pitchFamily="2" charset="2"/>
              <a:buChar char="Ø"/>
            </a:pPr>
            <a:r>
              <a:rPr lang="en-GB" dirty="0"/>
              <a:t> Itraconazole (Oral):</a:t>
            </a:r>
          </a:p>
          <a:p>
            <a:pPr lvl="1">
              <a:lnSpc>
                <a:spcPct val="120000"/>
              </a:lnSpc>
            </a:pPr>
            <a:r>
              <a:rPr lang="en-GB" dirty="0"/>
              <a:t>Inhibits ergosterol synthesis.</a:t>
            </a:r>
          </a:p>
        </p:txBody>
      </p:sp>
      <p:sp>
        <p:nvSpPr>
          <p:cNvPr id="3" name="Slide Number Placeholder 2">
            <a:extLst>
              <a:ext uri="{FF2B5EF4-FFF2-40B4-BE49-F238E27FC236}">
                <a16:creationId xmlns:a16="http://schemas.microsoft.com/office/drawing/2014/main" id="{DD406406-4876-85AF-2208-6DDBE3A07DF2}"/>
              </a:ext>
            </a:extLst>
          </p:cNvPr>
          <p:cNvSpPr>
            <a:spLocks noGrp="1"/>
          </p:cNvSpPr>
          <p:nvPr>
            <p:ph type="sldNum" sz="quarter" idx="12"/>
          </p:nvPr>
        </p:nvSpPr>
        <p:spPr/>
        <p:txBody>
          <a:bodyPr/>
          <a:lstStyle/>
          <a:p>
            <a:fld id="{509B6469-D500-4D9B-8EFA-8AC5D59F6897}" type="slidenum">
              <a:rPr lang="en-GB" smtClean="0"/>
              <a:pPr/>
              <a:t>18</a:t>
            </a:fld>
            <a:endParaRPr lang="en-GB"/>
          </a:p>
        </p:txBody>
      </p:sp>
    </p:spTree>
    <p:extLst>
      <p:ext uri="{BB962C8B-B14F-4D97-AF65-F5344CB8AC3E}">
        <p14:creationId xmlns:p14="http://schemas.microsoft.com/office/powerpoint/2010/main" val="379173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down)">
                                      <p:cBhvr>
                                        <p:cTn id="18" dur="500"/>
                                        <p:tgtEl>
                                          <p:spTgt spid="8">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down)">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wipe(down)">
                                      <p:cBhvr>
                                        <p:cTn id="26" dur="500"/>
                                        <p:tgtEl>
                                          <p:spTgt spid="8">
                                            <p:txEl>
                                              <p:pRg st="6" end="6"/>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wipe(down)">
                                      <p:cBhvr>
                                        <p:cTn id="29" dur="500"/>
                                        <p:tgtEl>
                                          <p:spTgt spid="8">
                                            <p:txEl>
                                              <p:pRg st="7" end="7"/>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wipe(down)">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wipe(down)">
                                      <p:cBhvr>
                                        <p:cTn id="37" dur="500"/>
                                        <p:tgtEl>
                                          <p:spTgt spid="8">
                                            <p:txEl>
                                              <p:pRg st="10" end="10"/>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animEffect transition="in" filter="wipe(down)">
                                      <p:cBhvr>
                                        <p:cTn id="40"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Primary Pathogenic Fungi – Histoplasmosis</a:t>
            </a:r>
            <a:br>
              <a:rPr lang="en-GB" dirty="0"/>
            </a:br>
            <a:r>
              <a:rPr lang="en-GB" dirty="0">
                <a:solidFill>
                  <a:schemeClr val="accent6">
                    <a:lumMod val="75000"/>
                  </a:schemeClr>
                </a:solidFill>
              </a:rPr>
              <a:t>Summary</a:t>
            </a:r>
          </a:p>
        </p:txBody>
      </p:sp>
      <p:graphicFrame>
        <p:nvGraphicFramePr>
          <p:cNvPr id="3" name="Content Placeholder 2">
            <a:extLst>
              <a:ext uri="{FF2B5EF4-FFF2-40B4-BE49-F238E27FC236}">
                <a16:creationId xmlns:a16="http://schemas.microsoft.com/office/drawing/2014/main" id="{D925DC80-4C37-FAAE-D4AF-896C518DF39D}"/>
              </a:ext>
            </a:extLst>
          </p:cNvPr>
          <p:cNvGraphicFramePr>
            <a:graphicFrameLocks noGrp="1"/>
          </p:cNvGraphicFramePr>
          <p:nvPr>
            <p:ph idx="1"/>
            <p:extLst>
              <p:ext uri="{D42A27DB-BD31-4B8C-83A1-F6EECF244321}">
                <p14:modId xmlns:p14="http://schemas.microsoft.com/office/powerpoint/2010/main" val="3027010710"/>
              </p:ext>
            </p:extLst>
          </p:nvPr>
        </p:nvGraphicFramePr>
        <p:xfrm>
          <a:off x="1855288" y="1759514"/>
          <a:ext cx="9137831" cy="4380721"/>
        </p:xfrm>
        <a:graphic>
          <a:graphicData uri="http://schemas.openxmlformats.org/drawingml/2006/table">
            <a:tbl>
              <a:tblPr/>
              <a:tblGrid>
                <a:gridCol w="2330632">
                  <a:extLst>
                    <a:ext uri="{9D8B030D-6E8A-4147-A177-3AD203B41FA5}">
                      <a16:colId xmlns:a16="http://schemas.microsoft.com/office/drawing/2014/main" val="1758085537"/>
                    </a:ext>
                  </a:extLst>
                </a:gridCol>
                <a:gridCol w="6807199">
                  <a:extLst>
                    <a:ext uri="{9D8B030D-6E8A-4147-A177-3AD203B41FA5}">
                      <a16:colId xmlns:a16="http://schemas.microsoft.com/office/drawing/2014/main" val="1747955559"/>
                    </a:ext>
                  </a:extLst>
                </a:gridCol>
              </a:tblGrid>
              <a:tr h="295006">
                <a:tc gridSpan="2">
                  <a:txBody>
                    <a:bodyPr/>
                    <a:lstStyle/>
                    <a:p>
                      <a:pPr algn="ctr"/>
                      <a:r>
                        <a:rPr lang="en-GB" sz="1500" b="1" i="1" dirty="0"/>
                        <a:t>Histoplasma capsulatum</a:t>
                      </a:r>
                      <a:endParaRPr lang="en-GB" sz="1500" dirty="0"/>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01593893"/>
                  </a:ext>
                </a:extLst>
              </a:tr>
              <a:tr h="958769">
                <a:tc>
                  <a:txBody>
                    <a:bodyPr/>
                    <a:lstStyle/>
                    <a:p>
                      <a:pPr algn="ctr"/>
                      <a:r>
                        <a:rPr lang="en-GB" sz="1500" b="1" dirty="0"/>
                        <a:t>Epidemiology</a:t>
                      </a:r>
                      <a:endParaRPr lang="en-GB" sz="1500" dirty="0"/>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500" dirty="0"/>
                        <a:t>Dimorphic fungus - </a:t>
                      </a:r>
                      <a:r>
                        <a:rPr lang="en-GB" sz="1500" dirty="0" err="1"/>
                        <a:t>mold</a:t>
                      </a:r>
                      <a:r>
                        <a:rPr lang="en-GB" sz="1500" dirty="0"/>
                        <a:t> in environment, yeast at body temperature</a:t>
                      </a:r>
                    </a:p>
                    <a:p>
                      <a:pPr marL="285750" indent="-285750">
                        <a:buFont typeface="Arial" panose="020B0604020202020204" pitchFamily="34" charset="0"/>
                        <a:buChar char="•"/>
                      </a:pPr>
                      <a:r>
                        <a:rPr lang="en-GB" sz="1500" dirty="0"/>
                        <a:t>Endemic to Ohio &amp; Mississippi River Valleys</a:t>
                      </a:r>
                    </a:p>
                    <a:p>
                      <a:pPr marL="285750" indent="-285750">
                        <a:buFont typeface="Arial" panose="020B0604020202020204" pitchFamily="34" charset="0"/>
                        <a:buChar char="•"/>
                      </a:pPr>
                      <a:r>
                        <a:rPr lang="en-GB" sz="1500" dirty="0"/>
                        <a:t>Soil contaminated by bird or bat droppings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27366"/>
                  </a:ext>
                </a:extLst>
              </a:tr>
              <a:tr h="1180024">
                <a:tc>
                  <a:txBody>
                    <a:bodyPr/>
                    <a:lstStyle/>
                    <a:p>
                      <a:pPr algn="ctr"/>
                      <a:r>
                        <a:rPr lang="en-GB" sz="1500" b="1" dirty="0"/>
                        <a:t>Pathophysiology</a:t>
                      </a:r>
                      <a:endParaRPr lang="en-GB" sz="1500" dirty="0"/>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500" dirty="0"/>
                        <a:t>Inhaled </a:t>
                      </a:r>
                      <a:r>
                        <a:rPr lang="en-GB" sz="1500" dirty="0">
                          <a:sym typeface="Wingdings" panose="05000000000000000000" pitchFamily="2" charset="2"/>
                        </a:rPr>
                        <a:t></a:t>
                      </a:r>
                      <a:r>
                        <a:rPr lang="en-GB" sz="1500" dirty="0"/>
                        <a:t> phagocytosed by alveolar macrophages </a:t>
                      </a:r>
                      <a:r>
                        <a:rPr lang="en-GB" sz="1500" dirty="0">
                          <a:sym typeface="Wingdings" panose="05000000000000000000" pitchFamily="2" charset="2"/>
                        </a:rPr>
                        <a:t></a:t>
                      </a:r>
                      <a:r>
                        <a:rPr lang="en-GB" sz="1500" dirty="0"/>
                        <a:t> escapes lysosome destruction </a:t>
                      </a:r>
                      <a:r>
                        <a:rPr lang="en-GB" sz="1500" dirty="0">
                          <a:sym typeface="Wingdings" panose="05000000000000000000" pitchFamily="2" charset="2"/>
                        </a:rPr>
                        <a:t></a:t>
                      </a:r>
                      <a:r>
                        <a:rPr lang="en-GB" sz="1500" dirty="0"/>
                        <a:t> spreads to hilar/mediastinal lymph nodes</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6995552"/>
                  </a:ext>
                </a:extLst>
              </a:tr>
              <a:tr h="1180024">
                <a:tc>
                  <a:txBody>
                    <a:bodyPr/>
                    <a:lstStyle/>
                    <a:p>
                      <a:pPr algn="ctr"/>
                      <a:r>
                        <a:rPr lang="en-GB" sz="1500" b="1"/>
                        <a:t>Disease course</a:t>
                      </a:r>
                      <a:endParaRPr lang="en-GB" sz="1500"/>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500" dirty="0"/>
                        <a:t>Immunocompetent: Asymptomatic (primarily) or self-limited pneumonia with mediastinal/hilar lymphadenopathy</a:t>
                      </a:r>
                    </a:p>
                    <a:p>
                      <a:pPr marL="285750" indent="-285750">
                        <a:buFont typeface="Arial" panose="020B0604020202020204" pitchFamily="34" charset="0"/>
                        <a:buChar char="•"/>
                      </a:pPr>
                      <a:r>
                        <a:rPr lang="en-GB" sz="1500" b="1" dirty="0"/>
                        <a:t>Immunocompromised</a:t>
                      </a:r>
                      <a:r>
                        <a:rPr lang="en-GB" sz="1500" dirty="0"/>
                        <a:t>: Disseminated disease through liver, spleen, or bone marrow</a:t>
                      </a:r>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9282401"/>
                  </a:ext>
                </a:extLst>
              </a:tr>
              <a:tr h="737515">
                <a:tc>
                  <a:txBody>
                    <a:bodyPr/>
                    <a:lstStyle/>
                    <a:p>
                      <a:pPr algn="ctr"/>
                      <a:r>
                        <a:rPr lang="en-GB" sz="1500" b="1"/>
                        <a:t>Diagnosis</a:t>
                      </a:r>
                      <a:endParaRPr lang="en-GB" sz="1500"/>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indent="-285750">
                        <a:buFont typeface="Arial" panose="020B0604020202020204" pitchFamily="34" charset="0"/>
                        <a:buChar char="•"/>
                      </a:pPr>
                      <a:r>
                        <a:rPr lang="en-GB" sz="1500" dirty="0"/>
                        <a:t>Urine antigen testing</a:t>
                      </a:r>
                    </a:p>
                    <a:p>
                      <a:pPr marL="285750" indent="-285750">
                        <a:buFont typeface="Arial" panose="020B0604020202020204" pitchFamily="34" charset="0"/>
                        <a:buChar char="•"/>
                      </a:pPr>
                      <a:r>
                        <a:rPr lang="en-GB" sz="1500" dirty="0"/>
                        <a:t>Biopsy with histopathology </a:t>
                      </a:r>
                      <a:r>
                        <a:rPr lang="en-GB" sz="1500" dirty="0">
                          <a:sym typeface="Wingdings" panose="05000000000000000000" pitchFamily="2" charset="2"/>
                        </a:rPr>
                        <a:t></a:t>
                      </a:r>
                      <a:r>
                        <a:rPr lang="en-GB" sz="1500" dirty="0"/>
                        <a:t> granulomas &amp; macrophages with </a:t>
                      </a:r>
                      <a:r>
                        <a:rPr lang="en-GB" sz="1500" b="1" dirty="0"/>
                        <a:t>intracellular ovoid/round yeast</a:t>
                      </a:r>
                      <a:endParaRPr lang="en-GB" sz="1500" dirty="0"/>
                    </a:p>
                  </a:txBody>
                  <a:tcPr marL="73751" marR="73751" marT="36876" marB="3687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0462423"/>
                  </a:ext>
                </a:extLst>
              </a:tr>
            </a:tbl>
          </a:graphicData>
        </a:graphic>
      </p:graphicFrame>
      <p:sp>
        <p:nvSpPr>
          <p:cNvPr id="4" name="Slide Number Placeholder 3">
            <a:extLst>
              <a:ext uri="{FF2B5EF4-FFF2-40B4-BE49-F238E27FC236}">
                <a16:creationId xmlns:a16="http://schemas.microsoft.com/office/drawing/2014/main" id="{27396EAC-21B6-B5F2-E325-C5AE6FB0E7A7}"/>
              </a:ext>
            </a:extLst>
          </p:cNvPr>
          <p:cNvSpPr>
            <a:spLocks noGrp="1"/>
          </p:cNvSpPr>
          <p:nvPr>
            <p:ph type="sldNum" sz="quarter" idx="12"/>
          </p:nvPr>
        </p:nvSpPr>
        <p:spPr/>
        <p:txBody>
          <a:bodyPr/>
          <a:lstStyle/>
          <a:p>
            <a:fld id="{509B6469-D500-4D9B-8EFA-8AC5D59F6897}" type="slidenum">
              <a:rPr lang="en-GB" smtClean="0"/>
              <a:pPr/>
              <a:t>19</a:t>
            </a:fld>
            <a:endParaRPr lang="en-GB"/>
          </a:p>
        </p:txBody>
      </p:sp>
    </p:spTree>
    <p:extLst>
      <p:ext uri="{BB962C8B-B14F-4D97-AF65-F5344CB8AC3E}">
        <p14:creationId xmlns:p14="http://schemas.microsoft.com/office/powerpoint/2010/main" val="2673660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Fungi, Yeasts, Molds</a:t>
            </a:r>
            <a:br>
              <a:rPr lang="en-GB" dirty="0"/>
            </a:br>
            <a:r>
              <a:rPr lang="en-GB" dirty="0">
                <a:solidFill>
                  <a:schemeClr val="accent6">
                    <a:lumMod val="75000"/>
                  </a:schemeClr>
                </a:solidFill>
              </a:rPr>
              <a:t>Introduction</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a:bodyPr>
          <a:lstStyle/>
          <a:p>
            <a:pPr>
              <a:lnSpc>
                <a:spcPct val="110000"/>
              </a:lnSpc>
            </a:pPr>
            <a:r>
              <a:rPr lang="en-GB" b="1" dirty="0"/>
              <a:t>Eukaryotic Organisms: </a:t>
            </a:r>
            <a:r>
              <a:rPr lang="en-GB" dirty="0"/>
              <a:t>Distinct nucleus and organelles.</a:t>
            </a:r>
          </a:p>
          <a:p>
            <a:pPr>
              <a:lnSpc>
                <a:spcPct val="110000"/>
              </a:lnSpc>
            </a:pPr>
            <a:r>
              <a:rPr lang="en-GB" b="1" dirty="0"/>
              <a:t>Diversity: </a:t>
            </a:r>
            <a:r>
              <a:rPr lang="en-GB" dirty="0"/>
              <a:t>Includes </a:t>
            </a:r>
            <a:r>
              <a:rPr lang="en-GB" dirty="0" err="1"/>
              <a:t>molds</a:t>
            </a:r>
            <a:r>
              <a:rPr lang="en-GB" dirty="0"/>
              <a:t>, yeasts, and mushrooms.</a:t>
            </a:r>
          </a:p>
        </p:txBody>
      </p:sp>
      <p:sp>
        <p:nvSpPr>
          <p:cNvPr id="3" name="Slide Number Placeholder 2">
            <a:extLst>
              <a:ext uri="{FF2B5EF4-FFF2-40B4-BE49-F238E27FC236}">
                <a16:creationId xmlns:a16="http://schemas.microsoft.com/office/drawing/2014/main" id="{085127A7-681C-0E83-846D-5FA0683ABE26}"/>
              </a:ext>
            </a:extLst>
          </p:cNvPr>
          <p:cNvSpPr>
            <a:spLocks noGrp="1"/>
          </p:cNvSpPr>
          <p:nvPr>
            <p:ph type="sldNum" sz="quarter" idx="12"/>
          </p:nvPr>
        </p:nvSpPr>
        <p:spPr/>
        <p:txBody>
          <a:bodyPr/>
          <a:lstStyle/>
          <a:p>
            <a:fld id="{509B6469-D500-4D9B-8EFA-8AC5D59F6897}" type="slidenum">
              <a:rPr lang="en-GB" smtClean="0"/>
              <a:pPr/>
              <a:t>2</a:t>
            </a:fld>
            <a:endParaRPr lang="en-GB"/>
          </a:p>
        </p:txBody>
      </p:sp>
    </p:spTree>
    <p:extLst>
      <p:ext uri="{BB962C8B-B14F-4D97-AF65-F5344CB8AC3E}">
        <p14:creationId xmlns:p14="http://schemas.microsoft.com/office/powerpoint/2010/main" val="33530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a:xfrm>
            <a:off x="838200" y="365125"/>
            <a:ext cx="10515600" cy="5982092"/>
          </a:xfrm>
        </p:spPr>
        <p:txBody>
          <a:bodyPr>
            <a:normAutofit/>
          </a:bodyPr>
          <a:lstStyle/>
          <a:p>
            <a:pPr algn="ctr"/>
            <a:r>
              <a:rPr lang="en-GB" dirty="0"/>
              <a:t>Aspergillosis</a:t>
            </a:r>
            <a:br>
              <a:rPr lang="en-GB" dirty="0"/>
            </a:br>
            <a:endParaRPr lang="en-GB" dirty="0">
              <a:solidFill>
                <a:schemeClr val="accent6">
                  <a:lumMod val="75000"/>
                </a:schemeClr>
              </a:solidFill>
            </a:endParaRPr>
          </a:p>
        </p:txBody>
      </p:sp>
      <p:sp>
        <p:nvSpPr>
          <p:cNvPr id="4" name="Slide Number Placeholder 3">
            <a:extLst>
              <a:ext uri="{FF2B5EF4-FFF2-40B4-BE49-F238E27FC236}">
                <a16:creationId xmlns:a16="http://schemas.microsoft.com/office/drawing/2014/main" id="{62F1A2DD-A23F-5E35-EDF6-7FD23C922F23}"/>
              </a:ext>
            </a:extLst>
          </p:cNvPr>
          <p:cNvSpPr>
            <a:spLocks noGrp="1"/>
          </p:cNvSpPr>
          <p:nvPr>
            <p:ph type="sldNum" sz="quarter" idx="12"/>
          </p:nvPr>
        </p:nvSpPr>
        <p:spPr/>
        <p:txBody>
          <a:bodyPr/>
          <a:lstStyle/>
          <a:p>
            <a:fld id="{509B6469-D500-4D9B-8EFA-8AC5D59F6897}" type="slidenum">
              <a:rPr lang="en-GB" smtClean="0"/>
              <a:pPr/>
              <a:t>20</a:t>
            </a:fld>
            <a:endParaRPr lang="en-GB"/>
          </a:p>
        </p:txBody>
      </p:sp>
    </p:spTree>
    <p:extLst>
      <p:ext uri="{BB962C8B-B14F-4D97-AF65-F5344CB8AC3E}">
        <p14:creationId xmlns:p14="http://schemas.microsoft.com/office/powerpoint/2010/main" val="3466650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Opportunistic Fungi - Aspergillosis</a:t>
            </a:r>
            <a:br>
              <a:rPr lang="en-GB" dirty="0"/>
            </a:br>
            <a:r>
              <a:rPr lang="en-GB" dirty="0">
                <a:solidFill>
                  <a:schemeClr val="accent6">
                    <a:lumMod val="75000"/>
                  </a:schemeClr>
                </a:solidFill>
              </a:rPr>
              <a:t>Introduction</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a:xfrm>
            <a:off x="838200" y="1825625"/>
            <a:ext cx="8310880" cy="4351338"/>
          </a:xfrm>
        </p:spPr>
        <p:txBody>
          <a:bodyPr>
            <a:normAutofit fontScale="77500" lnSpcReduction="20000"/>
          </a:bodyPr>
          <a:lstStyle/>
          <a:p>
            <a:pPr>
              <a:lnSpc>
                <a:spcPct val="120000"/>
              </a:lnSpc>
            </a:pPr>
            <a:r>
              <a:rPr lang="en-GB" b="1" dirty="0"/>
              <a:t>Causative Agents:</a:t>
            </a:r>
          </a:p>
          <a:p>
            <a:pPr lvl="1">
              <a:lnSpc>
                <a:spcPct val="120000"/>
              </a:lnSpc>
            </a:pPr>
            <a:r>
              <a:rPr lang="en-GB" i="1" dirty="0">
                <a:solidFill>
                  <a:srgbClr val="FF0000"/>
                </a:solidFill>
              </a:rPr>
              <a:t>Aspergillus fumigatus </a:t>
            </a:r>
            <a:r>
              <a:rPr lang="en-GB" dirty="0">
                <a:solidFill>
                  <a:srgbClr val="FF0000"/>
                </a:solidFill>
                <a:sym typeface="Wingdings" panose="05000000000000000000" pitchFamily="2" charset="2"/>
              </a:rPr>
              <a:t> causing pulmonary aspergillosis</a:t>
            </a:r>
            <a:endParaRPr lang="en-GB" dirty="0">
              <a:solidFill>
                <a:srgbClr val="FF0000"/>
              </a:solidFill>
            </a:endParaRPr>
          </a:p>
          <a:p>
            <a:pPr lvl="1">
              <a:lnSpc>
                <a:spcPct val="120000"/>
              </a:lnSpc>
            </a:pPr>
            <a:r>
              <a:rPr lang="en-GB" i="1" dirty="0"/>
              <a:t>Aspergillus flavus </a:t>
            </a:r>
            <a:r>
              <a:rPr lang="en-GB" dirty="0">
                <a:sym typeface="Wingdings" panose="05000000000000000000" pitchFamily="2" charset="2"/>
              </a:rPr>
              <a:t> causes sinus and cutaneous infections</a:t>
            </a:r>
            <a:endParaRPr lang="en-GB" dirty="0"/>
          </a:p>
          <a:p>
            <a:pPr lvl="1">
              <a:lnSpc>
                <a:spcPct val="120000"/>
              </a:lnSpc>
            </a:pPr>
            <a:r>
              <a:rPr lang="en-GB" i="1" dirty="0"/>
              <a:t>Aspergillus </a:t>
            </a:r>
            <a:r>
              <a:rPr lang="en-GB" i="1" dirty="0" err="1"/>
              <a:t>niger</a:t>
            </a:r>
            <a:r>
              <a:rPr lang="en-GB" i="1" dirty="0"/>
              <a:t> </a:t>
            </a:r>
            <a:r>
              <a:rPr lang="en-GB" dirty="0">
                <a:sym typeface="Wingdings" panose="05000000000000000000" pitchFamily="2" charset="2"/>
              </a:rPr>
              <a:t> causing invasive infections and otitis</a:t>
            </a:r>
            <a:endParaRPr lang="en-GB" dirty="0"/>
          </a:p>
          <a:p>
            <a:pPr>
              <a:lnSpc>
                <a:spcPct val="120000"/>
              </a:lnSpc>
            </a:pPr>
            <a:r>
              <a:rPr lang="en-GB" b="1" dirty="0"/>
              <a:t>Habitat:</a:t>
            </a:r>
          </a:p>
          <a:p>
            <a:pPr lvl="1">
              <a:lnSpc>
                <a:spcPct val="120000"/>
              </a:lnSpc>
            </a:pPr>
            <a:r>
              <a:rPr lang="en-GB" dirty="0"/>
              <a:t>Soil, decaying vegetation, air, contaminated food, bedding, and air conditions. </a:t>
            </a:r>
          </a:p>
          <a:p>
            <a:pPr>
              <a:lnSpc>
                <a:spcPct val="120000"/>
              </a:lnSpc>
            </a:pPr>
            <a:r>
              <a:rPr lang="en-GB" b="1" dirty="0"/>
              <a:t>Transmission: </a:t>
            </a:r>
            <a:r>
              <a:rPr lang="en-GB" dirty="0"/>
              <a:t>Airborne</a:t>
            </a:r>
          </a:p>
          <a:p>
            <a:pPr>
              <a:lnSpc>
                <a:spcPct val="120000"/>
              </a:lnSpc>
            </a:pPr>
            <a:r>
              <a:rPr lang="en-GB" b="1" dirty="0"/>
              <a:t>Morphology:</a:t>
            </a:r>
          </a:p>
          <a:p>
            <a:pPr lvl="1">
              <a:lnSpc>
                <a:spcPct val="120000"/>
              </a:lnSpc>
            </a:pPr>
            <a:r>
              <a:rPr lang="en-GB" dirty="0"/>
              <a:t>Filamentous fungus with Septate hyphae.</a:t>
            </a:r>
          </a:p>
          <a:p>
            <a:pPr lvl="1">
              <a:lnSpc>
                <a:spcPct val="120000"/>
              </a:lnSpc>
            </a:pPr>
            <a:r>
              <a:rPr lang="en-GB" dirty="0"/>
              <a:t>Conidial heads.</a:t>
            </a:r>
          </a:p>
        </p:txBody>
      </p:sp>
      <p:pic>
        <p:nvPicPr>
          <p:cNvPr id="3" name="object 5">
            <a:extLst>
              <a:ext uri="{FF2B5EF4-FFF2-40B4-BE49-F238E27FC236}">
                <a16:creationId xmlns:a16="http://schemas.microsoft.com/office/drawing/2014/main" id="{19276311-E962-E730-C0DD-22564484C4D2}"/>
              </a:ext>
            </a:extLst>
          </p:cNvPr>
          <p:cNvPicPr/>
          <p:nvPr/>
        </p:nvPicPr>
        <p:blipFill>
          <a:blip r:embed="rId3" cstate="print"/>
          <a:stretch>
            <a:fillRect/>
          </a:stretch>
        </p:blipFill>
        <p:spPr>
          <a:xfrm>
            <a:off x="9393688" y="1027906"/>
            <a:ext cx="2609584" cy="4962593"/>
          </a:xfrm>
          <a:prstGeom prst="rect">
            <a:avLst/>
          </a:prstGeom>
        </p:spPr>
      </p:pic>
      <p:sp>
        <p:nvSpPr>
          <p:cNvPr id="4" name="Slide Number Placeholder 3">
            <a:extLst>
              <a:ext uri="{FF2B5EF4-FFF2-40B4-BE49-F238E27FC236}">
                <a16:creationId xmlns:a16="http://schemas.microsoft.com/office/drawing/2014/main" id="{62F1A2DD-A23F-5E35-EDF6-7FD23C922F23}"/>
              </a:ext>
            </a:extLst>
          </p:cNvPr>
          <p:cNvSpPr>
            <a:spLocks noGrp="1"/>
          </p:cNvSpPr>
          <p:nvPr>
            <p:ph type="sldNum" sz="quarter" idx="12"/>
          </p:nvPr>
        </p:nvSpPr>
        <p:spPr/>
        <p:txBody>
          <a:bodyPr/>
          <a:lstStyle/>
          <a:p>
            <a:fld id="{509B6469-D500-4D9B-8EFA-8AC5D59F6897}" type="slidenum">
              <a:rPr lang="en-GB" smtClean="0"/>
              <a:pPr/>
              <a:t>21</a:t>
            </a:fld>
            <a:endParaRPr lang="en-GB"/>
          </a:p>
        </p:txBody>
      </p:sp>
    </p:spTree>
    <p:extLst>
      <p:ext uri="{BB962C8B-B14F-4D97-AF65-F5344CB8AC3E}">
        <p14:creationId xmlns:p14="http://schemas.microsoft.com/office/powerpoint/2010/main" val="275644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down)">
                                      <p:cBhvr>
                                        <p:cTn id="21" dur="500"/>
                                        <p:tgtEl>
                                          <p:spTgt spid="8">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down)">
                                      <p:cBhvr>
                                        <p:cTn id="24" dur="500"/>
                                        <p:tgtEl>
                                          <p:spTgt spid="8">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down)">
                                      <p:cBhvr>
                                        <p:cTn id="32" dur="500"/>
                                        <p:tgtEl>
                                          <p:spTgt spid="8">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down)">
                                      <p:cBhvr>
                                        <p:cTn id="35" dur="500"/>
                                        <p:tgtEl>
                                          <p:spTgt spid="8">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down)">
                                      <p:cBhvr>
                                        <p:cTn id="3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Opportunistic Fungi - Aspergillosis</a:t>
            </a:r>
            <a:br>
              <a:rPr lang="en-GB" dirty="0"/>
            </a:br>
            <a:r>
              <a:rPr lang="en-GB" dirty="0">
                <a:solidFill>
                  <a:schemeClr val="accent6">
                    <a:lumMod val="75000"/>
                  </a:schemeClr>
                </a:solidFill>
              </a:rPr>
              <a:t>Pulmonary aspergillosis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92500"/>
          </a:bodyPr>
          <a:lstStyle/>
          <a:p>
            <a:pPr>
              <a:lnSpc>
                <a:spcPct val="170000"/>
              </a:lnSpc>
            </a:pPr>
            <a:r>
              <a:rPr lang="en-GB" dirty="0"/>
              <a:t>It is a disease affecting the lung caused by </a:t>
            </a:r>
            <a:r>
              <a:rPr lang="en-GB" b="1" dirty="0"/>
              <a:t>A. fumigatus </a:t>
            </a:r>
            <a:r>
              <a:rPr lang="en-GB" dirty="0"/>
              <a:t>fungus.</a:t>
            </a:r>
          </a:p>
          <a:p>
            <a:pPr>
              <a:lnSpc>
                <a:spcPct val="170000"/>
              </a:lnSpc>
            </a:pPr>
            <a:r>
              <a:rPr lang="en-GB" dirty="0"/>
              <a:t>Portal of entry: nasal passage &amp; respiratory tract (inhalation of spores).</a:t>
            </a:r>
          </a:p>
          <a:p>
            <a:pPr>
              <a:lnSpc>
                <a:spcPct val="170000"/>
              </a:lnSpc>
            </a:pPr>
            <a:r>
              <a:rPr lang="en-GB" dirty="0"/>
              <a:t>The disease my occurs in </a:t>
            </a:r>
            <a:r>
              <a:rPr lang="en-GB" dirty="0">
                <a:solidFill>
                  <a:srgbClr val="FF0000"/>
                </a:solidFill>
              </a:rPr>
              <a:t>3 forms</a:t>
            </a:r>
            <a:r>
              <a:rPr lang="en-GB" dirty="0"/>
              <a:t>:</a:t>
            </a:r>
          </a:p>
          <a:p>
            <a:pPr marL="914400" lvl="1" indent="-457200">
              <a:lnSpc>
                <a:spcPct val="170000"/>
              </a:lnSpc>
              <a:buFont typeface="+mj-lt"/>
              <a:buAutoNum type="arabicPeriod"/>
            </a:pPr>
            <a:r>
              <a:rPr lang="en-GB"/>
              <a:t>Allergic bronchopulmonary </a:t>
            </a:r>
            <a:r>
              <a:rPr lang="en-GB" dirty="0"/>
              <a:t>aspergillosis.  </a:t>
            </a:r>
          </a:p>
          <a:p>
            <a:pPr marL="914400" lvl="1" indent="-457200">
              <a:lnSpc>
                <a:spcPct val="170000"/>
              </a:lnSpc>
              <a:buFont typeface="+mj-lt"/>
              <a:buAutoNum type="arabicPeriod"/>
            </a:pPr>
            <a:r>
              <a:rPr lang="en-GB" dirty="0"/>
              <a:t>Aspergilloma or fungal ball.</a:t>
            </a:r>
          </a:p>
          <a:p>
            <a:pPr marL="914400" lvl="1" indent="-457200">
              <a:lnSpc>
                <a:spcPct val="170000"/>
              </a:lnSpc>
              <a:buFont typeface="+mj-lt"/>
              <a:buAutoNum type="arabicPeriod"/>
            </a:pPr>
            <a:r>
              <a:rPr lang="en-GB" dirty="0"/>
              <a:t>Invasive aspergillosis.</a:t>
            </a:r>
          </a:p>
        </p:txBody>
      </p:sp>
      <p:sp>
        <p:nvSpPr>
          <p:cNvPr id="4" name="Slide Number Placeholder 3">
            <a:extLst>
              <a:ext uri="{FF2B5EF4-FFF2-40B4-BE49-F238E27FC236}">
                <a16:creationId xmlns:a16="http://schemas.microsoft.com/office/drawing/2014/main" id="{DFE2BD0B-BB4A-5BA6-069B-D880D74DA898}"/>
              </a:ext>
            </a:extLst>
          </p:cNvPr>
          <p:cNvSpPr>
            <a:spLocks noGrp="1"/>
          </p:cNvSpPr>
          <p:nvPr>
            <p:ph type="sldNum" sz="quarter" idx="12"/>
          </p:nvPr>
        </p:nvSpPr>
        <p:spPr/>
        <p:txBody>
          <a:bodyPr/>
          <a:lstStyle/>
          <a:p>
            <a:fld id="{509B6469-D500-4D9B-8EFA-8AC5D59F6897}" type="slidenum">
              <a:rPr lang="en-GB" smtClean="0"/>
              <a:pPr/>
              <a:t>22</a:t>
            </a:fld>
            <a:endParaRPr lang="en-GB"/>
          </a:p>
        </p:txBody>
      </p:sp>
    </p:spTree>
    <p:extLst>
      <p:ext uri="{BB962C8B-B14F-4D97-AF65-F5344CB8AC3E}">
        <p14:creationId xmlns:p14="http://schemas.microsoft.com/office/powerpoint/2010/main" val="152958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wipe(down)">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wipe(down)">
                                      <p:cBhvr>
                                        <p:cTn id="32"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Opportunistic Fungi - Aspergillosis</a:t>
            </a:r>
            <a:br>
              <a:rPr lang="en-GB" dirty="0"/>
            </a:br>
            <a:r>
              <a:rPr lang="en-GB" dirty="0">
                <a:solidFill>
                  <a:schemeClr val="accent6">
                    <a:lumMod val="75000"/>
                  </a:schemeClr>
                </a:solidFill>
              </a:rPr>
              <a:t>Types of Pulmonary Aspergillosis (3 forms)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a:xfrm>
            <a:off x="838200" y="1825624"/>
            <a:ext cx="7528560" cy="4803776"/>
          </a:xfrm>
        </p:spPr>
        <p:txBody>
          <a:bodyPr>
            <a:normAutofit fontScale="77500" lnSpcReduction="20000"/>
          </a:bodyPr>
          <a:lstStyle/>
          <a:p>
            <a:pPr marL="514350" indent="-514350">
              <a:lnSpc>
                <a:spcPct val="120000"/>
              </a:lnSpc>
              <a:buFont typeface="+mj-lt"/>
              <a:buAutoNum type="arabicPeriod"/>
            </a:pPr>
            <a:r>
              <a:rPr lang="en-GB" b="1" dirty="0"/>
              <a:t>Allergic bronchopulmonary aspergillosis (ABPA):</a:t>
            </a:r>
          </a:p>
          <a:p>
            <a:pPr lvl="1">
              <a:lnSpc>
                <a:spcPct val="120000"/>
              </a:lnSpc>
            </a:pPr>
            <a:r>
              <a:rPr lang="en-GB" dirty="0"/>
              <a:t>Occurs due to </a:t>
            </a:r>
            <a:r>
              <a:rPr lang="en-GB" dirty="0">
                <a:solidFill>
                  <a:srgbClr val="FF0000"/>
                </a:solidFill>
              </a:rPr>
              <a:t>Hypersensitivity </a:t>
            </a:r>
            <a:r>
              <a:rPr lang="en-GB" dirty="0">
                <a:solidFill>
                  <a:schemeClr val="accent6">
                    <a:lumMod val="75000"/>
                  </a:schemeClr>
                </a:solidFill>
              </a:rPr>
              <a:t>(</a:t>
            </a:r>
            <a:r>
              <a:rPr lang="en-GB" dirty="0" err="1">
                <a:solidFill>
                  <a:schemeClr val="accent6">
                    <a:lumMod val="75000"/>
                  </a:schemeClr>
                </a:solidFill>
              </a:rPr>
              <a:t>IgE</a:t>
            </a:r>
            <a:r>
              <a:rPr lang="en-GB" dirty="0">
                <a:solidFill>
                  <a:schemeClr val="accent6">
                    <a:lumMod val="75000"/>
                  </a:schemeClr>
                </a:solidFill>
              </a:rPr>
              <a:t>) </a:t>
            </a:r>
            <a:r>
              <a:rPr lang="en-GB" dirty="0"/>
              <a:t>reaction to </a:t>
            </a:r>
            <a:r>
              <a:rPr lang="en-GB" i="1" dirty="0"/>
              <a:t>A. fumigatus </a:t>
            </a:r>
            <a:r>
              <a:rPr lang="en-GB" dirty="0"/>
              <a:t>in airways</a:t>
            </a:r>
          </a:p>
          <a:p>
            <a:pPr lvl="1">
              <a:lnSpc>
                <a:spcPct val="120000"/>
              </a:lnSpc>
            </a:pPr>
            <a:r>
              <a:rPr lang="en-GB" dirty="0"/>
              <a:t>Occurs in patients with asthma or cystic fibrosis</a:t>
            </a:r>
          </a:p>
          <a:p>
            <a:pPr lvl="1">
              <a:lnSpc>
                <a:spcPct val="120000"/>
              </a:lnSpc>
            </a:pPr>
            <a:r>
              <a:rPr lang="en-GB" dirty="0"/>
              <a:t>Presentation: recurrent attack of wheeze, cough &amp; expectoration.</a:t>
            </a:r>
          </a:p>
          <a:p>
            <a:pPr marL="514350" indent="-514350">
              <a:lnSpc>
                <a:spcPct val="120000"/>
              </a:lnSpc>
              <a:buFont typeface="+mj-lt"/>
              <a:buAutoNum type="arabicPeriod"/>
            </a:pPr>
            <a:r>
              <a:rPr lang="en-GB" b="1" dirty="0"/>
              <a:t>Aspergilloma (fungal ball):</a:t>
            </a:r>
          </a:p>
          <a:p>
            <a:pPr lvl="1">
              <a:lnSpc>
                <a:spcPct val="120000"/>
              </a:lnSpc>
            </a:pPr>
            <a:r>
              <a:rPr lang="en-GB" dirty="0"/>
              <a:t>Fungal colonization of pre-existing lung cavities</a:t>
            </a:r>
          </a:p>
          <a:p>
            <a:pPr lvl="1">
              <a:lnSpc>
                <a:spcPct val="120000"/>
              </a:lnSpc>
            </a:pPr>
            <a:r>
              <a:rPr lang="en-GB" dirty="0"/>
              <a:t>Most common in patients with </a:t>
            </a:r>
            <a:r>
              <a:rPr lang="en-GB" dirty="0">
                <a:solidFill>
                  <a:srgbClr val="FF0000"/>
                </a:solidFill>
              </a:rPr>
              <a:t>prior tuberculosis</a:t>
            </a:r>
          </a:p>
          <a:p>
            <a:pPr marL="514350" indent="-514350">
              <a:lnSpc>
                <a:spcPct val="120000"/>
              </a:lnSpc>
              <a:buFont typeface="+mj-lt"/>
              <a:buAutoNum type="arabicPeriod"/>
            </a:pPr>
            <a:r>
              <a:rPr lang="en-GB" b="1" dirty="0"/>
              <a:t>Invasive pulmonary aspergillosis:</a:t>
            </a:r>
          </a:p>
          <a:p>
            <a:pPr lvl="1">
              <a:lnSpc>
                <a:spcPct val="120000"/>
              </a:lnSpc>
            </a:pPr>
            <a:r>
              <a:rPr lang="en-GB" dirty="0"/>
              <a:t>Occurs in severely immunocompromised patients </a:t>
            </a:r>
            <a:r>
              <a:rPr lang="en-GB" b="1" dirty="0">
                <a:solidFill>
                  <a:srgbClr val="FF0000"/>
                </a:solidFill>
              </a:rPr>
              <a:t>(especially in neutropenic patients )</a:t>
            </a:r>
          </a:p>
          <a:p>
            <a:pPr lvl="1">
              <a:lnSpc>
                <a:spcPct val="120000"/>
              </a:lnSpc>
            </a:pPr>
            <a:r>
              <a:rPr lang="en-GB" dirty="0"/>
              <a:t>Causing acute pneumonia &amp; haemoptysis </a:t>
            </a:r>
          </a:p>
          <a:p>
            <a:pPr lvl="1">
              <a:lnSpc>
                <a:spcPct val="120000"/>
              </a:lnSpc>
            </a:pPr>
            <a:r>
              <a:rPr lang="en-GB" dirty="0"/>
              <a:t>Fungus invades lung tissue and may disseminate</a:t>
            </a:r>
          </a:p>
        </p:txBody>
      </p:sp>
      <p:pic>
        <p:nvPicPr>
          <p:cNvPr id="3" name="object 12">
            <a:extLst>
              <a:ext uri="{FF2B5EF4-FFF2-40B4-BE49-F238E27FC236}">
                <a16:creationId xmlns:a16="http://schemas.microsoft.com/office/drawing/2014/main" id="{3D93F69F-A795-45FA-391C-7F0E40B63D15}"/>
              </a:ext>
            </a:extLst>
          </p:cNvPr>
          <p:cNvPicPr/>
          <p:nvPr/>
        </p:nvPicPr>
        <p:blipFill>
          <a:blip r:embed="rId3" cstate="print"/>
          <a:stretch>
            <a:fillRect/>
          </a:stretch>
        </p:blipFill>
        <p:spPr>
          <a:xfrm>
            <a:off x="8796528" y="2922017"/>
            <a:ext cx="2980944" cy="3035807"/>
          </a:xfrm>
          <a:prstGeom prst="rect">
            <a:avLst/>
          </a:prstGeom>
          <a:ln>
            <a:solidFill>
              <a:schemeClr val="accent1"/>
            </a:solidFill>
          </a:ln>
        </p:spPr>
      </p:pic>
      <p:sp>
        <p:nvSpPr>
          <p:cNvPr id="4" name="Slide Number Placeholder 3">
            <a:extLst>
              <a:ext uri="{FF2B5EF4-FFF2-40B4-BE49-F238E27FC236}">
                <a16:creationId xmlns:a16="http://schemas.microsoft.com/office/drawing/2014/main" id="{DFE2BD0B-BB4A-5BA6-069B-D880D74DA898}"/>
              </a:ext>
            </a:extLst>
          </p:cNvPr>
          <p:cNvSpPr>
            <a:spLocks noGrp="1"/>
          </p:cNvSpPr>
          <p:nvPr>
            <p:ph type="sldNum" sz="quarter" idx="12"/>
          </p:nvPr>
        </p:nvSpPr>
        <p:spPr/>
        <p:txBody>
          <a:bodyPr/>
          <a:lstStyle/>
          <a:p>
            <a:fld id="{509B6469-D500-4D9B-8EFA-8AC5D59F6897}" type="slidenum">
              <a:rPr lang="en-GB" smtClean="0"/>
              <a:pPr/>
              <a:t>23</a:t>
            </a:fld>
            <a:endParaRPr lang="en-GB"/>
          </a:p>
        </p:txBody>
      </p:sp>
    </p:spTree>
    <p:extLst>
      <p:ext uri="{BB962C8B-B14F-4D97-AF65-F5344CB8AC3E}">
        <p14:creationId xmlns:p14="http://schemas.microsoft.com/office/powerpoint/2010/main" val="117058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down)">
                                      <p:cBhvr>
                                        <p:cTn id="21" dur="500"/>
                                        <p:tgtEl>
                                          <p:spTgt spid="8">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down)">
                                      <p:cBhvr>
                                        <p:cTn id="24" dur="500"/>
                                        <p:tgtEl>
                                          <p:spTgt spid="8">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down)">
                                      <p:cBhvr>
                                        <p:cTn id="32" dur="500"/>
                                        <p:tgtEl>
                                          <p:spTgt spid="8">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down)">
                                      <p:cBhvr>
                                        <p:cTn id="35" dur="500"/>
                                        <p:tgtEl>
                                          <p:spTgt spid="8">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down)">
                                      <p:cBhvr>
                                        <p:cTn id="38" dur="500"/>
                                        <p:tgtEl>
                                          <p:spTgt spid="8">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wipe(down)">
                                      <p:cBhvr>
                                        <p:cTn id="41"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Opportunistic Fungi - Aspergillosis</a:t>
            </a:r>
            <a:br>
              <a:rPr lang="en-GB" dirty="0"/>
            </a:br>
            <a:r>
              <a:rPr lang="en-GB" dirty="0">
                <a:solidFill>
                  <a:schemeClr val="accent6">
                    <a:lumMod val="75000"/>
                  </a:schemeClr>
                </a:solidFill>
              </a:rPr>
              <a:t>Clinical Presentation</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55000" lnSpcReduction="20000"/>
          </a:bodyPr>
          <a:lstStyle/>
          <a:p>
            <a:pPr>
              <a:lnSpc>
                <a:spcPct val="120000"/>
              </a:lnSpc>
            </a:pPr>
            <a:r>
              <a:rPr lang="en-GB" b="1" dirty="0"/>
              <a:t>Allergic bronchopulmonary aspergillosis (ABPA):</a:t>
            </a:r>
          </a:p>
          <a:p>
            <a:pPr lvl="1">
              <a:lnSpc>
                <a:spcPct val="120000"/>
              </a:lnSpc>
            </a:pPr>
            <a:r>
              <a:rPr lang="en-GB" dirty="0"/>
              <a:t>Recurrent episodes of wheezing and coughing</a:t>
            </a:r>
          </a:p>
          <a:p>
            <a:pPr lvl="1">
              <a:lnSpc>
                <a:spcPct val="120000"/>
              </a:lnSpc>
            </a:pPr>
            <a:r>
              <a:rPr lang="en-GB" dirty="0"/>
              <a:t>Expectoration of brown mucus plugs</a:t>
            </a:r>
          </a:p>
          <a:p>
            <a:pPr lvl="1">
              <a:lnSpc>
                <a:spcPct val="120000"/>
              </a:lnSpc>
            </a:pPr>
            <a:r>
              <a:rPr lang="en-GB" dirty="0"/>
              <a:t>Fever, malaise</a:t>
            </a:r>
          </a:p>
          <a:p>
            <a:pPr lvl="1">
              <a:lnSpc>
                <a:spcPct val="120000"/>
              </a:lnSpc>
            </a:pPr>
            <a:r>
              <a:rPr lang="en-GB" dirty="0"/>
              <a:t>Can lead to bronchiectasis if untreated</a:t>
            </a:r>
          </a:p>
          <a:p>
            <a:pPr>
              <a:lnSpc>
                <a:spcPct val="120000"/>
              </a:lnSpc>
            </a:pPr>
            <a:r>
              <a:rPr lang="en-GB" b="1" dirty="0"/>
              <a:t>Aspergilloma (fungal ball):</a:t>
            </a:r>
          </a:p>
          <a:p>
            <a:pPr lvl="1">
              <a:lnSpc>
                <a:spcPct val="120000"/>
              </a:lnSpc>
            </a:pPr>
            <a:r>
              <a:rPr lang="en-GB" dirty="0"/>
              <a:t>Often asymptomatic</a:t>
            </a:r>
          </a:p>
          <a:p>
            <a:pPr lvl="1">
              <a:lnSpc>
                <a:spcPct val="120000"/>
              </a:lnSpc>
            </a:pPr>
            <a:r>
              <a:rPr lang="en-GB" dirty="0"/>
              <a:t>May cause </a:t>
            </a:r>
            <a:r>
              <a:rPr lang="en-GB" dirty="0" err="1"/>
              <a:t>hemoptysis</a:t>
            </a:r>
            <a:r>
              <a:rPr lang="en-GB" dirty="0"/>
              <a:t> (can be severe)</a:t>
            </a:r>
          </a:p>
          <a:p>
            <a:pPr lvl="1">
              <a:lnSpc>
                <a:spcPct val="120000"/>
              </a:lnSpc>
            </a:pPr>
            <a:r>
              <a:rPr lang="en-GB" dirty="0"/>
              <a:t>Chronic cough</a:t>
            </a:r>
          </a:p>
          <a:p>
            <a:pPr>
              <a:lnSpc>
                <a:spcPct val="120000"/>
              </a:lnSpc>
            </a:pPr>
            <a:r>
              <a:rPr lang="en-GB" b="1" dirty="0"/>
              <a:t>Invasive pulmonary aspergillosis:</a:t>
            </a:r>
          </a:p>
          <a:p>
            <a:pPr lvl="1">
              <a:lnSpc>
                <a:spcPct val="120000"/>
              </a:lnSpc>
            </a:pPr>
            <a:r>
              <a:rPr lang="en-GB" dirty="0"/>
              <a:t>Fever unresponsive to antibiotics</a:t>
            </a:r>
          </a:p>
          <a:p>
            <a:pPr lvl="1">
              <a:lnSpc>
                <a:spcPct val="120000"/>
              </a:lnSpc>
            </a:pPr>
            <a:r>
              <a:rPr lang="en-GB" dirty="0"/>
              <a:t>Cough, chest pain, </a:t>
            </a:r>
            <a:r>
              <a:rPr lang="en-GB" dirty="0" err="1"/>
              <a:t>dyspnea</a:t>
            </a:r>
            <a:endParaRPr lang="en-GB" dirty="0"/>
          </a:p>
          <a:p>
            <a:pPr lvl="1">
              <a:lnSpc>
                <a:spcPct val="120000"/>
              </a:lnSpc>
            </a:pPr>
            <a:r>
              <a:rPr lang="en-GB" dirty="0" err="1"/>
              <a:t>Hemoptysis</a:t>
            </a:r>
            <a:endParaRPr lang="en-GB" dirty="0"/>
          </a:p>
          <a:p>
            <a:pPr lvl="1">
              <a:lnSpc>
                <a:spcPct val="120000"/>
              </a:lnSpc>
            </a:pPr>
            <a:r>
              <a:rPr lang="en-GB" dirty="0"/>
              <a:t>May progress to respiratory failure</a:t>
            </a:r>
          </a:p>
          <a:p>
            <a:pPr lvl="1">
              <a:lnSpc>
                <a:spcPct val="120000"/>
              </a:lnSpc>
            </a:pPr>
            <a:r>
              <a:rPr lang="en-GB" dirty="0"/>
              <a:t>May disseminate to brain, causing stroke-like symptoms</a:t>
            </a:r>
          </a:p>
        </p:txBody>
      </p:sp>
      <p:pic>
        <p:nvPicPr>
          <p:cNvPr id="5122" name="Picture 2" descr="Aspergilloma">
            <a:extLst>
              <a:ext uri="{FF2B5EF4-FFF2-40B4-BE49-F238E27FC236}">
                <a16:creationId xmlns:a16="http://schemas.microsoft.com/office/drawing/2014/main" id="{029E6C1B-1E77-A1D0-0D50-C8F06E911D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00" t="21185" r="10400" b="16444"/>
          <a:stretch/>
        </p:blipFill>
        <p:spPr bwMode="auto">
          <a:xfrm>
            <a:off x="7553960" y="1690688"/>
            <a:ext cx="4429760" cy="3271805"/>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a:extLst>
              <a:ext uri="{FF2B5EF4-FFF2-40B4-BE49-F238E27FC236}">
                <a16:creationId xmlns:a16="http://schemas.microsoft.com/office/drawing/2014/main" id="{4705E975-C2A3-4327-5066-80DFA3A0C4E1}"/>
              </a:ext>
            </a:extLst>
          </p:cNvPr>
          <p:cNvSpPr/>
          <p:nvPr/>
        </p:nvSpPr>
        <p:spPr>
          <a:xfrm>
            <a:off x="10500360" y="2712720"/>
            <a:ext cx="812800" cy="716280"/>
          </a:xfrm>
          <a:prstGeom prst="ellipse">
            <a:avLst/>
          </a:prstGeom>
          <a:noFill/>
          <a:ln w="349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Arrow Connector 4">
            <a:extLst>
              <a:ext uri="{FF2B5EF4-FFF2-40B4-BE49-F238E27FC236}">
                <a16:creationId xmlns:a16="http://schemas.microsoft.com/office/drawing/2014/main" id="{CBD5F3AC-1E31-0714-5C9D-1A8AB13633AA}"/>
              </a:ext>
            </a:extLst>
          </p:cNvPr>
          <p:cNvCxnSpPr>
            <a:cxnSpLocks/>
          </p:cNvCxnSpPr>
          <p:nvPr/>
        </p:nvCxnSpPr>
        <p:spPr>
          <a:xfrm>
            <a:off x="10657417" y="2838981"/>
            <a:ext cx="168275" cy="142875"/>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4638A74-F4BF-613C-2E29-5E2550C47E11}"/>
              </a:ext>
            </a:extLst>
          </p:cNvPr>
          <p:cNvSpPr>
            <a:spLocks noGrp="1"/>
          </p:cNvSpPr>
          <p:nvPr>
            <p:ph type="sldNum" sz="quarter" idx="12"/>
          </p:nvPr>
        </p:nvSpPr>
        <p:spPr/>
        <p:txBody>
          <a:bodyPr/>
          <a:lstStyle/>
          <a:p>
            <a:fld id="{509B6469-D500-4D9B-8EFA-8AC5D59F6897}" type="slidenum">
              <a:rPr lang="en-GB" smtClean="0"/>
              <a:pPr/>
              <a:t>24</a:t>
            </a:fld>
            <a:endParaRPr lang="en-GB"/>
          </a:p>
        </p:txBody>
      </p:sp>
      <p:sp>
        <p:nvSpPr>
          <p:cNvPr id="9" name="Left Brace 8">
            <a:extLst>
              <a:ext uri="{FF2B5EF4-FFF2-40B4-BE49-F238E27FC236}">
                <a16:creationId xmlns:a16="http://schemas.microsoft.com/office/drawing/2014/main" id="{77447BA5-6DB4-0399-0AAD-06DC38CF6C72}"/>
              </a:ext>
            </a:extLst>
          </p:cNvPr>
          <p:cNvSpPr/>
          <p:nvPr/>
        </p:nvSpPr>
        <p:spPr>
          <a:xfrm>
            <a:off x="3495040" y="1690687"/>
            <a:ext cx="3647440" cy="3271805"/>
          </a:xfrm>
          <a:prstGeom prst="leftBrace">
            <a:avLst>
              <a:gd name="adj1" fmla="val 0"/>
              <a:gd name="adj2" fmla="val 52484"/>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54583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down)">
                                      <p:cBhvr>
                                        <p:cTn id="24" dur="500"/>
                                        <p:tgtEl>
                                          <p:spTgt spid="8">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wipe(down)">
                                      <p:cBhvr>
                                        <p:cTn id="30" dur="500"/>
                                        <p:tgtEl>
                                          <p:spTgt spid="8">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wipe(down)">
                                      <p:cBhvr>
                                        <p:cTn id="33" dur="500"/>
                                        <p:tgtEl>
                                          <p:spTgt spid="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nodeType="withEffect">
                                  <p:stCondLst>
                                    <p:cond delay="0"/>
                                  </p:stCondLst>
                                  <p:childTnLst>
                                    <p:set>
                                      <p:cBhvr>
                                        <p:cTn id="40" dur="1" fill="hold">
                                          <p:stCondLst>
                                            <p:cond delay="0"/>
                                          </p:stCondLst>
                                        </p:cTn>
                                        <p:tgtEl>
                                          <p:spTgt spid="5122"/>
                                        </p:tgtEl>
                                        <p:attrNameLst>
                                          <p:attrName>style.visibility</p:attrName>
                                        </p:attrNameLst>
                                      </p:cBhvr>
                                      <p:to>
                                        <p:strVal val="visible"/>
                                      </p:to>
                                    </p:set>
                                    <p:animEffect transition="in" filter="wipe(left)">
                                      <p:cBhvr>
                                        <p:cTn id="41" dur="500"/>
                                        <p:tgtEl>
                                          <p:spTgt spid="512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wipe(down)">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00"/>
                                        <p:tgtEl>
                                          <p:spTgt spid="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8">
                                            <p:txEl>
                                              <p:pRg st="9" end="9"/>
                                            </p:txEl>
                                          </p:spTgt>
                                        </p:tgtEl>
                                        <p:attrNameLst>
                                          <p:attrName>style.visibility</p:attrName>
                                        </p:attrNameLst>
                                      </p:cBhvr>
                                      <p:to>
                                        <p:strVal val="visible"/>
                                      </p:to>
                                    </p:set>
                                    <p:animEffect transition="in" filter="wipe(down)">
                                      <p:cBhvr>
                                        <p:cTn id="56" dur="500"/>
                                        <p:tgtEl>
                                          <p:spTgt spid="8">
                                            <p:txEl>
                                              <p:pRg st="9" end="9"/>
                                            </p:txEl>
                                          </p:spTgt>
                                        </p:tgtEl>
                                      </p:cBhvr>
                                    </p:animEffect>
                                  </p:childTnLst>
                                </p:cTn>
                              </p:par>
                              <p:par>
                                <p:cTn id="57" presetID="22" presetClass="entr" presetSubtype="4" fill="hold" nodeType="withEffect">
                                  <p:stCondLst>
                                    <p:cond delay="0"/>
                                  </p:stCondLst>
                                  <p:childTnLst>
                                    <p:set>
                                      <p:cBhvr>
                                        <p:cTn id="58" dur="1" fill="hold">
                                          <p:stCondLst>
                                            <p:cond delay="0"/>
                                          </p:stCondLst>
                                        </p:cTn>
                                        <p:tgtEl>
                                          <p:spTgt spid="8">
                                            <p:txEl>
                                              <p:pRg st="10" end="10"/>
                                            </p:txEl>
                                          </p:spTgt>
                                        </p:tgtEl>
                                        <p:attrNameLst>
                                          <p:attrName>style.visibility</p:attrName>
                                        </p:attrNameLst>
                                      </p:cBhvr>
                                      <p:to>
                                        <p:strVal val="visible"/>
                                      </p:to>
                                    </p:set>
                                    <p:animEffect transition="in" filter="wipe(down)">
                                      <p:cBhvr>
                                        <p:cTn id="59" dur="500"/>
                                        <p:tgtEl>
                                          <p:spTgt spid="8">
                                            <p:txEl>
                                              <p:pRg st="10" end="10"/>
                                            </p:txEl>
                                          </p:spTgt>
                                        </p:tgtEl>
                                      </p:cBhvr>
                                    </p:animEffect>
                                  </p:childTnLst>
                                </p:cTn>
                              </p:par>
                              <p:par>
                                <p:cTn id="60" presetID="22" presetClass="entr" presetSubtype="4" fill="hold" nodeType="with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wipe(down)">
                                      <p:cBhvr>
                                        <p:cTn id="62" dur="500"/>
                                        <p:tgtEl>
                                          <p:spTgt spid="8">
                                            <p:txEl>
                                              <p:pRg st="11" end="11"/>
                                            </p:txEl>
                                          </p:spTgt>
                                        </p:tgtEl>
                                      </p:cBhvr>
                                    </p:animEffect>
                                  </p:childTnLst>
                                </p:cTn>
                              </p:par>
                              <p:par>
                                <p:cTn id="63" presetID="22" presetClass="entr" presetSubtype="4" fill="hold" nodeType="withEffect">
                                  <p:stCondLst>
                                    <p:cond delay="0"/>
                                  </p:stCondLst>
                                  <p:childTnLst>
                                    <p:set>
                                      <p:cBhvr>
                                        <p:cTn id="64" dur="1" fill="hold">
                                          <p:stCondLst>
                                            <p:cond delay="0"/>
                                          </p:stCondLst>
                                        </p:cTn>
                                        <p:tgtEl>
                                          <p:spTgt spid="8">
                                            <p:txEl>
                                              <p:pRg st="12" end="12"/>
                                            </p:txEl>
                                          </p:spTgt>
                                        </p:tgtEl>
                                        <p:attrNameLst>
                                          <p:attrName>style.visibility</p:attrName>
                                        </p:attrNameLst>
                                      </p:cBhvr>
                                      <p:to>
                                        <p:strVal val="visible"/>
                                      </p:to>
                                    </p:set>
                                    <p:animEffect transition="in" filter="wipe(down)">
                                      <p:cBhvr>
                                        <p:cTn id="65" dur="500"/>
                                        <p:tgtEl>
                                          <p:spTgt spid="8">
                                            <p:txEl>
                                              <p:pRg st="12" end="12"/>
                                            </p:txEl>
                                          </p:spTgt>
                                        </p:tgtEl>
                                      </p:cBhvr>
                                    </p:animEffect>
                                  </p:childTnLst>
                                </p:cTn>
                              </p:par>
                              <p:par>
                                <p:cTn id="66" presetID="22" presetClass="entr" presetSubtype="4" fill="hold" nodeType="withEffect">
                                  <p:stCondLst>
                                    <p:cond delay="0"/>
                                  </p:stCondLst>
                                  <p:childTnLst>
                                    <p:set>
                                      <p:cBhvr>
                                        <p:cTn id="67" dur="1" fill="hold">
                                          <p:stCondLst>
                                            <p:cond delay="0"/>
                                          </p:stCondLst>
                                        </p:cTn>
                                        <p:tgtEl>
                                          <p:spTgt spid="8">
                                            <p:txEl>
                                              <p:pRg st="13" end="13"/>
                                            </p:txEl>
                                          </p:spTgt>
                                        </p:tgtEl>
                                        <p:attrNameLst>
                                          <p:attrName>style.visibility</p:attrName>
                                        </p:attrNameLst>
                                      </p:cBhvr>
                                      <p:to>
                                        <p:strVal val="visible"/>
                                      </p:to>
                                    </p:set>
                                    <p:animEffect transition="in" filter="wipe(down)">
                                      <p:cBhvr>
                                        <p:cTn id="68" dur="500"/>
                                        <p:tgtEl>
                                          <p:spTgt spid="8">
                                            <p:txEl>
                                              <p:pRg st="13" end="13"/>
                                            </p:txEl>
                                          </p:spTgt>
                                        </p:tgtEl>
                                      </p:cBhvr>
                                    </p:animEffect>
                                  </p:childTnLst>
                                </p:cTn>
                              </p:par>
                              <p:par>
                                <p:cTn id="69" presetID="22" presetClass="entr" presetSubtype="4" fill="hold" nodeType="withEffect">
                                  <p:stCondLst>
                                    <p:cond delay="0"/>
                                  </p:stCondLst>
                                  <p:childTnLst>
                                    <p:set>
                                      <p:cBhvr>
                                        <p:cTn id="70" dur="1" fill="hold">
                                          <p:stCondLst>
                                            <p:cond delay="0"/>
                                          </p:stCondLst>
                                        </p:cTn>
                                        <p:tgtEl>
                                          <p:spTgt spid="8">
                                            <p:txEl>
                                              <p:pRg st="14" end="14"/>
                                            </p:txEl>
                                          </p:spTgt>
                                        </p:tgtEl>
                                        <p:attrNameLst>
                                          <p:attrName>style.visibility</p:attrName>
                                        </p:attrNameLst>
                                      </p:cBhvr>
                                      <p:to>
                                        <p:strVal val="visible"/>
                                      </p:to>
                                    </p:set>
                                    <p:animEffect transition="in" filter="wipe(down)">
                                      <p:cBhvr>
                                        <p:cTn id="71" dur="500"/>
                                        <p:tgtEl>
                                          <p:spTgt spid="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Opportunistic Fungi - Aspergillosis</a:t>
            </a:r>
            <a:br>
              <a:rPr lang="en-GB" dirty="0"/>
            </a:br>
            <a:r>
              <a:rPr lang="en-GB" dirty="0">
                <a:solidFill>
                  <a:schemeClr val="accent6">
                    <a:lumMod val="75000"/>
                  </a:schemeClr>
                </a:solidFill>
              </a:rPr>
              <a:t>Diagnosis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62500" lnSpcReduction="20000"/>
          </a:bodyPr>
          <a:lstStyle/>
          <a:p>
            <a:pPr>
              <a:lnSpc>
                <a:spcPct val="120000"/>
              </a:lnSpc>
            </a:pPr>
            <a:r>
              <a:rPr lang="en-GB" b="1" dirty="0"/>
              <a:t>Microscopy and culture:</a:t>
            </a:r>
          </a:p>
          <a:p>
            <a:pPr lvl="1">
              <a:lnSpc>
                <a:spcPct val="120000"/>
              </a:lnSpc>
            </a:pPr>
            <a:r>
              <a:rPr lang="en-GB" dirty="0"/>
              <a:t>Direct microscopy of respiratory samples</a:t>
            </a:r>
          </a:p>
          <a:p>
            <a:pPr lvl="1">
              <a:lnSpc>
                <a:spcPct val="120000"/>
              </a:lnSpc>
            </a:pPr>
            <a:r>
              <a:rPr lang="en-GB" dirty="0"/>
              <a:t>Culture on </a:t>
            </a:r>
            <a:r>
              <a:rPr lang="en-GB" dirty="0" err="1"/>
              <a:t>Sabouraud's</a:t>
            </a:r>
            <a:r>
              <a:rPr lang="en-GB" dirty="0"/>
              <a:t> agar</a:t>
            </a:r>
          </a:p>
          <a:p>
            <a:pPr lvl="2">
              <a:lnSpc>
                <a:spcPct val="120000"/>
              </a:lnSpc>
            </a:pPr>
            <a:r>
              <a:rPr lang="en-GB" dirty="0">
                <a:solidFill>
                  <a:srgbClr val="FF0000"/>
                </a:solidFill>
              </a:rPr>
              <a:t>A. fumigatus grows as white filaments with green spores</a:t>
            </a:r>
          </a:p>
          <a:p>
            <a:pPr lvl="2">
              <a:lnSpc>
                <a:spcPct val="120000"/>
              </a:lnSpc>
            </a:pPr>
            <a:r>
              <a:rPr lang="en-GB" dirty="0">
                <a:solidFill>
                  <a:schemeClr val="bg1">
                    <a:lumMod val="50000"/>
                  </a:schemeClr>
                </a:solidFill>
              </a:rPr>
              <a:t>A. flavus : gives white filaments with yellowish green  spores.</a:t>
            </a:r>
          </a:p>
          <a:p>
            <a:pPr lvl="2">
              <a:lnSpc>
                <a:spcPct val="120000"/>
              </a:lnSpc>
            </a:pPr>
            <a:r>
              <a:rPr lang="en-GB" dirty="0">
                <a:solidFill>
                  <a:schemeClr val="bg1">
                    <a:lumMod val="50000"/>
                  </a:schemeClr>
                </a:solidFill>
              </a:rPr>
              <a:t>A. </a:t>
            </a:r>
            <a:r>
              <a:rPr lang="en-GB" dirty="0" err="1">
                <a:solidFill>
                  <a:schemeClr val="bg1">
                    <a:lumMod val="50000"/>
                  </a:schemeClr>
                </a:solidFill>
              </a:rPr>
              <a:t>niger</a:t>
            </a:r>
            <a:r>
              <a:rPr lang="en-GB" dirty="0">
                <a:solidFill>
                  <a:schemeClr val="bg1">
                    <a:lumMod val="50000"/>
                  </a:schemeClr>
                </a:solidFill>
              </a:rPr>
              <a:t> : gives white filaments with black spores.</a:t>
            </a:r>
          </a:p>
          <a:p>
            <a:pPr>
              <a:lnSpc>
                <a:spcPct val="120000"/>
              </a:lnSpc>
            </a:pPr>
            <a:r>
              <a:rPr lang="en-GB" b="1" dirty="0"/>
              <a:t>Serology:</a:t>
            </a:r>
          </a:p>
          <a:p>
            <a:pPr lvl="1">
              <a:lnSpc>
                <a:spcPct val="120000"/>
              </a:lnSpc>
            </a:pPr>
            <a:r>
              <a:rPr lang="en-GB" dirty="0"/>
              <a:t>Galactomannan antigen test for invasive aspergillosis</a:t>
            </a:r>
          </a:p>
          <a:p>
            <a:pPr lvl="1">
              <a:lnSpc>
                <a:spcPct val="120000"/>
              </a:lnSpc>
            </a:pPr>
            <a:r>
              <a:rPr lang="en-GB" dirty="0"/>
              <a:t>Aspergillus-specific </a:t>
            </a:r>
            <a:r>
              <a:rPr lang="en-GB" dirty="0" err="1"/>
              <a:t>IgE</a:t>
            </a:r>
            <a:r>
              <a:rPr lang="en-GB" dirty="0"/>
              <a:t> and IgG for ABPA</a:t>
            </a:r>
          </a:p>
          <a:p>
            <a:pPr>
              <a:lnSpc>
                <a:spcPct val="120000"/>
              </a:lnSpc>
            </a:pPr>
            <a:r>
              <a:rPr lang="en-GB" b="1" dirty="0"/>
              <a:t>Molecular techniques: </a:t>
            </a:r>
            <a:r>
              <a:rPr lang="en-GB" dirty="0"/>
              <a:t>PCR for detection of Aspergillus DNA</a:t>
            </a:r>
          </a:p>
          <a:p>
            <a:pPr>
              <a:lnSpc>
                <a:spcPct val="120000"/>
              </a:lnSpc>
            </a:pPr>
            <a:r>
              <a:rPr lang="en-GB" b="1" dirty="0"/>
              <a:t>Imaging:</a:t>
            </a:r>
          </a:p>
          <a:p>
            <a:pPr lvl="1">
              <a:lnSpc>
                <a:spcPct val="120000"/>
              </a:lnSpc>
            </a:pPr>
            <a:r>
              <a:rPr lang="en-GB" dirty="0"/>
              <a:t>Chest X-ray and CT scan</a:t>
            </a:r>
          </a:p>
          <a:p>
            <a:pPr lvl="1">
              <a:lnSpc>
                <a:spcPct val="120000"/>
              </a:lnSpc>
            </a:pPr>
            <a:r>
              <a:rPr lang="en-GB" dirty="0"/>
              <a:t>"Halo sign" on CT is characteristic of early invasive disease</a:t>
            </a:r>
          </a:p>
          <a:p>
            <a:pPr lvl="1">
              <a:lnSpc>
                <a:spcPct val="120000"/>
              </a:lnSpc>
            </a:pPr>
            <a:endParaRPr lang="en-GB" dirty="0"/>
          </a:p>
        </p:txBody>
      </p:sp>
      <p:pic>
        <p:nvPicPr>
          <p:cNvPr id="6146" name="Picture 2" descr="Halo sign fungal infection">
            <a:extLst>
              <a:ext uri="{FF2B5EF4-FFF2-40B4-BE49-F238E27FC236}">
                <a16:creationId xmlns:a16="http://schemas.microsoft.com/office/drawing/2014/main" id="{552DA5AE-32B5-73F9-4596-5E4091FCB0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9200" y="1"/>
            <a:ext cx="3185161" cy="26384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3C31F27-729F-A55F-3F75-4FA5CBF1BEDC}"/>
              </a:ext>
            </a:extLst>
          </p:cNvPr>
          <p:cNvSpPr txBox="1"/>
          <p:nvPr/>
        </p:nvSpPr>
        <p:spPr>
          <a:xfrm>
            <a:off x="8839200" y="2624857"/>
            <a:ext cx="3354706" cy="461665"/>
          </a:xfrm>
          <a:prstGeom prst="rect">
            <a:avLst/>
          </a:prstGeom>
          <a:noFill/>
        </p:spPr>
        <p:txBody>
          <a:bodyPr wrap="square">
            <a:spAutoFit/>
          </a:bodyPr>
          <a:lstStyle/>
          <a:p>
            <a:pPr algn="l"/>
            <a:r>
              <a:rPr lang="en-GB" sz="1200" b="0" i="0" dirty="0">
                <a:effectLst/>
                <a:latin typeface="proxima-nova"/>
              </a:rPr>
              <a:t>A CT demonstrating a 'halo sign' indicative of </a:t>
            </a:r>
            <a:r>
              <a:rPr lang="en-GB" sz="1200" b="0" i="0" dirty="0" err="1">
                <a:effectLst/>
                <a:latin typeface="proxima-nova"/>
              </a:rPr>
              <a:t>hemorrhage</a:t>
            </a:r>
            <a:r>
              <a:rPr lang="en-GB" sz="1200" b="0" i="0" dirty="0">
                <a:effectLst/>
                <a:latin typeface="proxima-nova"/>
              </a:rPr>
              <a:t> due to angioinvasion of aspergillosis</a:t>
            </a:r>
          </a:p>
        </p:txBody>
      </p:sp>
      <p:sp>
        <p:nvSpPr>
          <p:cNvPr id="7" name="Slide Number Placeholder 6">
            <a:extLst>
              <a:ext uri="{FF2B5EF4-FFF2-40B4-BE49-F238E27FC236}">
                <a16:creationId xmlns:a16="http://schemas.microsoft.com/office/drawing/2014/main" id="{5F1ED629-AE79-5EC2-7ABA-132129AB1667}"/>
              </a:ext>
            </a:extLst>
          </p:cNvPr>
          <p:cNvSpPr>
            <a:spLocks noGrp="1"/>
          </p:cNvSpPr>
          <p:nvPr>
            <p:ph type="sldNum" sz="quarter" idx="12"/>
          </p:nvPr>
        </p:nvSpPr>
        <p:spPr/>
        <p:txBody>
          <a:bodyPr/>
          <a:lstStyle/>
          <a:p>
            <a:fld id="{509B6469-D500-4D9B-8EFA-8AC5D59F6897}" type="slidenum">
              <a:rPr lang="en-GB" smtClean="0"/>
              <a:pPr/>
              <a:t>25</a:t>
            </a:fld>
            <a:endParaRPr lang="en-GB"/>
          </a:p>
        </p:txBody>
      </p:sp>
      <p:pic>
        <p:nvPicPr>
          <p:cNvPr id="6148" name="Picture 4">
            <a:extLst>
              <a:ext uri="{FF2B5EF4-FFF2-40B4-BE49-F238E27FC236}">
                <a16:creationId xmlns:a16="http://schemas.microsoft.com/office/drawing/2014/main" id="{3BED4661-5B12-D71F-9764-173EAE033C1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3203"/>
          <a:stretch/>
        </p:blipFill>
        <p:spPr bwMode="auto">
          <a:xfrm>
            <a:off x="7604760" y="3125313"/>
            <a:ext cx="4562856" cy="305303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59888EF-90F9-ED0F-224E-73E62DF32688}"/>
              </a:ext>
            </a:extLst>
          </p:cNvPr>
          <p:cNvSpPr txBox="1"/>
          <p:nvPr/>
        </p:nvSpPr>
        <p:spPr>
          <a:xfrm>
            <a:off x="7599680" y="6186147"/>
            <a:ext cx="4572001" cy="646331"/>
          </a:xfrm>
          <a:prstGeom prst="rect">
            <a:avLst/>
          </a:prstGeom>
          <a:solidFill>
            <a:schemeClr val="bg1">
              <a:lumMod val="95000"/>
            </a:schemeClr>
          </a:solidFill>
          <a:ln>
            <a:solidFill>
              <a:schemeClr val="tx1"/>
            </a:solidFill>
          </a:ln>
        </p:spPr>
        <p:txBody>
          <a:bodyPr wrap="square">
            <a:spAutoFit/>
          </a:bodyPr>
          <a:lstStyle/>
          <a:p>
            <a:r>
              <a:rPr lang="en-GB" sz="1200" b="0" i="0" dirty="0">
                <a:solidFill>
                  <a:srgbClr val="000000"/>
                </a:solidFill>
                <a:effectLst/>
                <a:latin typeface="proxima-nova"/>
              </a:rPr>
              <a:t>biopsy shows fungal </a:t>
            </a:r>
            <a:r>
              <a:rPr lang="en-GB" sz="1200" b="1" i="0" dirty="0">
                <a:solidFill>
                  <a:srgbClr val="000000"/>
                </a:solidFill>
                <a:effectLst/>
                <a:latin typeface="proxima-nova"/>
              </a:rPr>
              <a:t>hyphae</a:t>
            </a:r>
            <a:r>
              <a:rPr lang="en-GB" sz="1200" b="0" i="0" dirty="0">
                <a:solidFill>
                  <a:srgbClr val="000000"/>
                </a:solidFill>
                <a:effectLst/>
                <a:latin typeface="proxima-nova"/>
              </a:rPr>
              <a:t> branching at </a:t>
            </a:r>
            <a:r>
              <a:rPr lang="en-GB" sz="1200" b="1" i="0" dirty="0">
                <a:solidFill>
                  <a:srgbClr val="000000"/>
                </a:solidFill>
                <a:effectLst/>
                <a:latin typeface="proxima-nova"/>
              </a:rPr>
              <a:t>acute angles</a:t>
            </a:r>
            <a:r>
              <a:rPr lang="en-GB" sz="1200" b="0" i="0" dirty="0">
                <a:solidFill>
                  <a:srgbClr val="000000"/>
                </a:solidFill>
                <a:effectLst/>
                <a:latin typeface="proxima-nova"/>
              </a:rPr>
              <a:t> with </a:t>
            </a:r>
            <a:r>
              <a:rPr lang="en-GB" sz="1200" b="1" i="0" dirty="0">
                <a:solidFill>
                  <a:srgbClr val="000000"/>
                </a:solidFill>
                <a:effectLst/>
                <a:latin typeface="proxima-nova"/>
              </a:rPr>
              <a:t>septations</a:t>
            </a:r>
            <a:r>
              <a:rPr lang="en-GB" sz="1200" b="0" i="0" dirty="0">
                <a:solidFill>
                  <a:srgbClr val="000000"/>
                </a:solidFill>
                <a:effectLst/>
                <a:latin typeface="proxima-nova"/>
              </a:rPr>
              <a:t>, findings characteristic of </a:t>
            </a:r>
            <a:r>
              <a:rPr lang="en-GB" sz="1200" b="1" i="1" dirty="0">
                <a:solidFill>
                  <a:srgbClr val="000000"/>
                </a:solidFill>
                <a:effectLst/>
                <a:latin typeface="proxima-nova"/>
              </a:rPr>
              <a:t>Aspergillus</a:t>
            </a:r>
            <a:r>
              <a:rPr lang="en-GB" sz="1200" b="1" i="1" dirty="0">
                <a:solidFill>
                  <a:srgbClr val="000000"/>
                </a:solidFill>
                <a:latin typeface="proxima-nova"/>
              </a:rPr>
              <a:t> </a:t>
            </a:r>
            <a:r>
              <a:rPr lang="en-GB" sz="1200" b="1" i="1" dirty="0">
                <a:solidFill>
                  <a:srgbClr val="000000"/>
                </a:solidFill>
                <a:effectLst/>
                <a:latin typeface="proxima-nova"/>
              </a:rPr>
              <a:t>fumigatus</a:t>
            </a:r>
            <a:r>
              <a:rPr lang="en-GB" sz="1200" b="0" i="0" dirty="0">
                <a:solidFill>
                  <a:srgbClr val="000000"/>
                </a:solidFill>
                <a:effectLst/>
                <a:latin typeface="proxima-nova"/>
              </a:rPr>
              <a:t>. </a:t>
            </a:r>
            <a:r>
              <a:rPr lang="en-GB" sz="1200" b="0" i="0" dirty="0">
                <a:solidFill>
                  <a:srgbClr val="000000"/>
                </a:solidFill>
                <a:effectLst/>
                <a:latin typeface="proxima-nova"/>
                <a:sym typeface="Wingdings" panose="05000000000000000000" pitchFamily="2" charset="2"/>
              </a:rPr>
              <a:t></a:t>
            </a:r>
            <a:r>
              <a:rPr lang="en-GB" sz="1200" b="0" i="0" dirty="0">
                <a:solidFill>
                  <a:srgbClr val="000000"/>
                </a:solidFill>
                <a:effectLst/>
                <a:latin typeface="proxima-nova"/>
              </a:rPr>
              <a:t> (monomorphic, existing only in </a:t>
            </a:r>
            <a:r>
              <a:rPr lang="en-GB" sz="1200" b="0" i="0" dirty="0" err="1">
                <a:solidFill>
                  <a:srgbClr val="000000"/>
                </a:solidFill>
                <a:effectLst/>
                <a:latin typeface="proxima-nova"/>
              </a:rPr>
              <a:t>mold</a:t>
            </a:r>
            <a:r>
              <a:rPr lang="en-GB" sz="1200" b="0" i="0" dirty="0">
                <a:solidFill>
                  <a:srgbClr val="000000"/>
                </a:solidFill>
                <a:effectLst/>
                <a:latin typeface="proxima-nova"/>
              </a:rPr>
              <a:t> form (</a:t>
            </a:r>
            <a:r>
              <a:rPr lang="en-GB" sz="1200" b="0" i="0" dirty="0" err="1">
                <a:solidFill>
                  <a:srgbClr val="000000"/>
                </a:solidFill>
                <a:effectLst/>
                <a:latin typeface="proxima-nova"/>
              </a:rPr>
              <a:t>ie</a:t>
            </a:r>
            <a:r>
              <a:rPr lang="en-GB" sz="1200" b="0" i="0" dirty="0">
                <a:solidFill>
                  <a:srgbClr val="000000"/>
                </a:solidFill>
                <a:effectLst/>
                <a:latin typeface="proxima-nova"/>
              </a:rPr>
              <a:t>, multicellular hyphae))</a:t>
            </a:r>
            <a:endParaRPr lang="en-GB" sz="1200" dirty="0">
              <a:latin typeface="proxima-nova"/>
            </a:endParaRPr>
          </a:p>
        </p:txBody>
      </p:sp>
    </p:spTree>
    <p:extLst>
      <p:ext uri="{BB962C8B-B14F-4D97-AF65-F5344CB8AC3E}">
        <p14:creationId xmlns:p14="http://schemas.microsoft.com/office/powerpoint/2010/main" val="87148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wipe(down)">
                                      <p:cBhvr>
                                        <p:cTn id="30" dur="500"/>
                                        <p:tgtEl>
                                          <p:spTgt spid="8">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wipe(down)">
                                      <p:cBhvr>
                                        <p:cTn id="33" dur="500"/>
                                        <p:tgtEl>
                                          <p:spTgt spid="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down)">
                                      <p:cBhvr>
                                        <p:cTn id="38" dur="500"/>
                                        <p:tgtEl>
                                          <p:spTgt spid="8">
                                            <p:txEl>
                                              <p:pRg st="9" end="9"/>
                                            </p:txEl>
                                          </p:spTgt>
                                        </p:tgtEl>
                                      </p:cBhvr>
                                    </p:animEffect>
                                  </p:childTnLst>
                                </p:cTn>
                              </p:par>
                              <p:par>
                                <p:cTn id="39" presetID="22" presetClass="entr" presetSubtype="4" fill="hold" nodeType="withEffect">
                                  <p:stCondLst>
                                    <p:cond delay="0"/>
                                  </p:stCondLst>
                                  <p:childTnLst>
                                    <p:set>
                                      <p:cBhvr>
                                        <p:cTn id="40" dur="1" fill="hold">
                                          <p:stCondLst>
                                            <p:cond delay="0"/>
                                          </p:stCondLst>
                                        </p:cTn>
                                        <p:tgtEl>
                                          <p:spTgt spid="8">
                                            <p:txEl>
                                              <p:pRg st="10" end="10"/>
                                            </p:txEl>
                                          </p:spTgt>
                                        </p:tgtEl>
                                        <p:attrNameLst>
                                          <p:attrName>style.visibility</p:attrName>
                                        </p:attrNameLst>
                                      </p:cBhvr>
                                      <p:to>
                                        <p:strVal val="visible"/>
                                      </p:to>
                                    </p:set>
                                    <p:animEffect transition="in" filter="wipe(down)">
                                      <p:cBhvr>
                                        <p:cTn id="41" dur="500"/>
                                        <p:tgtEl>
                                          <p:spTgt spid="8">
                                            <p:txEl>
                                              <p:pRg st="10" end="10"/>
                                            </p:txEl>
                                          </p:spTgt>
                                        </p:tgtEl>
                                      </p:cBhvr>
                                    </p:animEffect>
                                  </p:childTnLst>
                                </p:cTn>
                              </p:par>
                              <p:par>
                                <p:cTn id="42" presetID="22" presetClass="entr" presetSubtype="4" fill="hold" nodeType="withEffect">
                                  <p:stCondLst>
                                    <p:cond delay="0"/>
                                  </p:stCondLst>
                                  <p:childTnLst>
                                    <p:set>
                                      <p:cBhvr>
                                        <p:cTn id="43" dur="1" fill="hold">
                                          <p:stCondLst>
                                            <p:cond delay="0"/>
                                          </p:stCondLst>
                                        </p:cTn>
                                        <p:tgtEl>
                                          <p:spTgt spid="8">
                                            <p:txEl>
                                              <p:pRg st="11" end="11"/>
                                            </p:txEl>
                                          </p:spTgt>
                                        </p:tgtEl>
                                        <p:attrNameLst>
                                          <p:attrName>style.visibility</p:attrName>
                                        </p:attrNameLst>
                                      </p:cBhvr>
                                      <p:to>
                                        <p:strVal val="visible"/>
                                      </p:to>
                                    </p:set>
                                    <p:animEffect transition="in" filter="wipe(down)">
                                      <p:cBhvr>
                                        <p:cTn id="44" dur="500"/>
                                        <p:tgtEl>
                                          <p:spTgt spid="8">
                                            <p:txEl>
                                              <p:pRg st="11" end="11"/>
                                            </p:txEl>
                                          </p:spTgt>
                                        </p:tgtEl>
                                      </p:cBhvr>
                                    </p:animEffect>
                                  </p:childTnLst>
                                </p:cTn>
                              </p:par>
                              <p:par>
                                <p:cTn id="45" presetID="22" presetClass="entr" presetSubtype="4" fill="hold" nodeType="withEffect">
                                  <p:stCondLst>
                                    <p:cond delay="0"/>
                                  </p:stCondLst>
                                  <p:childTnLst>
                                    <p:set>
                                      <p:cBhvr>
                                        <p:cTn id="46" dur="1" fill="hold">
                                          <p:stCondLst>
                                            <p:cond delay="0"/>
                                          </p:stCondLst>
                                        </p:cTn>
                                        <p:tgtEl>
                                          <p:spTgt spid="8">
                                            <p:txEl>
                                              <p:pRg st="12" end="12"/>
                                            </p:txEl>
                                          </p:spTgt>
                                        </p:tgtEl>
                                        <p:attrNameLst>
                                          <p:attrName>style.visibility</p:attrName>
                                        </p:attrNameLst>
                                      </p:cBhvr>
                                      <p:to>
                                        <p:strVal val="visible"/>
                                      </p:to>
                                    </p:set>
                                    <p:animEffect transition="in" filter="wipe(down)">
                                      <p:cBhvr>
                                        <p:cTn id="47"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Opportunistic Fungi - Aspergillosis</a:t>
            </a:r>
            <a:br>
              <a:rPr lang="en-GB" dirty="0"/>
            </a:br>
            <a:r>
              <a:rPr lang="en-GB" dirty="0">
                <a:solidFill>
                  <a:schemeClr val="accent6">
                    <a:lumMod val="75000"/>
                  </a:schemeClr>
                </a:solidFill>
              </a:rPr>
              <a:t>Treatment </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85000" lnSpcReduction="20000"/>
          </a:bodyPr>
          <a:lstStyle/>
          <a:p>
            <a:pPr>
              <a:lnSpc>
                <a:spcPct val="120000"/>
              </a:lnSpc>
            </a:pPr>
            <a:r>
              <a:rPr lang="en-GB" b="1" dirty="0"/>
              <a:t>ABPA:</a:t>
            </a:r>
          </a:p>
          <a:p>
            <a:pPr lvl="1">
              <a:lnSpc>
                <a:spcPct val="120000"/>
              </a:lnSpc>
            </a:pPr>
            <a:r>
              <a:rPr lang="en-GB" dirty="0"/>
              <a:t>Corticosteroids to reduce inflammation</a:t>
            </a:r>
          </a:p>
          <a:p>
            <a:pPr lvl="1">
              <a:lnSpc>
                <a:spcPct val="120000"/>
              </a:lnSpc>
            </a:pPr>
            <a:r>
              <a:rPr lang="en-GB" dirty="0"/>
              <a:t>Antifungal therapy (itraconazole) in some cases</a:t>
            </a:r>
          </a:p>
          <a:p>
            <a:pPr>
              <a:lnSpc>
                <a:spcPct val="120000"/>
              </a:lnSpc>
            </a:pPr>
            <a:r>
              <a:rPr lang="en-GB" b="1" dirty="0"/>
              <a:t>Aspergilloma:</a:t>
            </a:r>
          </a:p>
          <a:p>
            <a:pPr lvl="1">
              <a:lnSpc>
                <a:spcPct val="120000"/>
              </a:lnSpc>
            </a:pPr>
            <a:r>
              <a:rPr lang="en-GB" dirty="0"/>
              <a:t>Observation for asymptomatic cases</a:t>
            </a:r>
          </a:p>
          <a:p>
            <a:pPr lvl="1">
              <a:lnSpc>
                <a:spcPct val="120000"/>
              </a:lnSpc>
            </a:pPr>
            <a:r>
              <a:rPr lang="en-GB" dirty="0"/>
              <a:t>Antifungal therapy for symptomatic cases</a:t>
            </a:r>
          </a:p>
          <a:p>
            <a:pPr lvl="1">
              <a:lnSpc>
                <a:spcPct val="120000"/>
              </a:lnSpc>
            </a:pPr>
            <a:r>
              <a:rPr lang="en-GB" dirty="0"/>
              <a:t>Surgical resection for recurrent </a:t>
            </a:r>
            <a:r>
              <a:rPr lang="en-GB" dirty="0" err="1"/>
              <a:t>hemoptysis</a:t>
            </a:r>
            <a:endParaRPr lang="en-GB" dirty="0"/>
          </a:p>
          <a:p>
            <a:pPr>
              <a:lnSpc>
                <a:spcPct val="120000"/>
              </a:lnSpc>
            </a:pPr>
            <a:r>
              <a:rPr lang="en-GB" b="1" dirty="0"/>
              <a:t>Invasive aspergillosis:</a:t>
            </a:r>
          </a:p>
          <a:p>
            <a:pPr lvl="1">
              <a:lnSpc>
                <a:spcPct val="120000"/>
              </a:lnSpc>
            </a:pPr>
            <a:r>
              <a:rPr lang="en-GB" dirty="0"/>
              <a:t>Voriconazole as first-line therapy</a:t>
            </a:r>
          </a:p>
          <a:p>
            <a:pPr lvl="1">
              <a:lnSpc>
                <a:spcPct val="120000"/>
              </a:lnSpc>
            </a:pPr>
            <a:r>
              <a:rPr lang="en-GB" dirty="0"/>
              <a:t>Alternatives: Amphotericin B, </a:t>
            </a:r>
            <a:r>
              <a:rPr lang="en-GB" dirty="0" err="1"/>
              <a:t>isavuconazole</a:t>
            </a:r>
            <a:r>
              <a:rPr lang="en-GB" dirty="0"/>
              <a:t>, or posaconazole. Duration: at least 6-12 weeks, often longer</a:t>
            </a:r>
          </a:p>
        </p:txBody>
      </p:sp>
      <p:sp>
        <p:nvSpPr>
          <p:cNvPr id="3" name="Slide Number Placeholder 2">
            <a:extLst>
              <a:ext uri="{FF2B5EF4-FFF2-40B4-BE49-F238E27FC236}">
                <a16:creationId xmlns:a16="http://schemas.microsoft.com/office/drawing/2014/main" id="{1EF06FAA-80F3-504A-D655-7A1822482CA2}"/>
              </a:ext>
            </a:extLst>
          </p:cNvPr>
          <p:cNvSpPr>
            <a:spLocks noGrp="1"/>
          </p:cNvSpPr>
          <p:nvPr>
            <p:ph type="sldNum" sz="quarter" idx="12"/>
          </p:nvPr>
        </p:nvSpPr>
        <p:spPr/>
        <p:txBody>
          <a:bodyPr/>
          <a:lstStyle/>
          <a:p>
            <a:fld id="{509B6469-D500-4D9B-8EFA-8AC5D59F6897}" type="slidenum">
              <a:rPr lang="en-GB" smtClean="0"/>
              <a:pPr/>
              <a:t>26</a:t>
            </a:fld>
            <a:endParaRPr lang="en-GB"/>
          </a:p>
        </p:txBody>
      </p:sp>
    </p:spTree>
    <p:extLst>
      <p:ext uri="{BB962C8B-B14F-4D97-AF65-F5344CB8AC3E}">
        <p14:creationId xmlns:p14="http://schemas.microsoft.com/office/powerpoint/2010/main" val="68003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down)">
                                      <p:cBhvr>
                                        <p:cTn id="18" dur="500"/>
                                        <p:tgtEl>
                                          <p:spTgt spid="8">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down)">
                                      <p:cBhvr>
                                        <p:cTn id="21" dur="500"/>
                                        <p:tgtEl>
                                          <p:spTgt spid="8">
                                            <p:txEl>
                                              <p:pRg st="4" end="4"/>
                                            </p:txEl>
                                          </p:spTgt>
                                        </p:tgtEl>
                                      </p:cBhvr>
                                    </p:animEffect>
                                  </p:childTnLst>
                                </p:cTn>
                              </p:par>
                              <p:par>
                                <p:cTn id="22" presetID="22" presetClass="entr" presetSubtype="4"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down)">
                                      <p:cBhvr>
                                        <p:cTn id="24" dur="500"/>
                                        <p:tgtEl>
                                          <p:spTgt spid="8">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down)">
                                      <p:cBhvr>
                                        <p:cTn id="32" dur="500"/>
                                        <p:tgtEl>
                                          <p:spTgt spid="8">
                                            <p:txEl>
                                              <p:pRg st="7" end="7"/>
                                            </p:txEl>
                                          </p:spTgt>
                                        </p:tgtEl>
                                      </p:cBhvr>
                                    </p:animEffect>
                                  </p:childTnLst>
                                </p:cTn>
                              </p:par>
                              <p:par>
                                <p:cTn id="33" presetID="22" presetClass="entr" presetSubtype="4" fill="hold" nodeType="withEffect">
                                  <p:stCondLst>
                                    <p:cond delay="0"/>
                                  </p:stCondLst>
                                  <p:childTnLst>
                                    <p:set>
                                      <p:cBhvr>
                                        <p:cTn id="34" dur="1" fill="hold">
                                          <p:stCondLst>
                                            <p:cond delay="0"/>
                                          </p:stCondLst>
                                        </p:cTn>
                                        <p:tgtEl>
                                          <p:spTgt spid="8">
                                            <p:txEl>
                                              <p:pRg st="8" end="8"/>
                                            </p:txEl>
                                          </p:spTgt>
                                        </p:tgtEl>
                                        <p:attrNameLst>
                                          <p:attrName>style.visibility</p:attrName>
                                        </p:attrNameLst>
                                      </p:cBhvr>
                                      <p:to>
                                        <p:strVal val="visible"/>
                                      </p:to>
                                    </p:set>
                                    <p:animEffect transition="in" filter="wipe(down)">
                                      <p:cBhvr>
                                        <p:cTn id="35" dur="500"/>
                                        <p:tgtEl>
                                          <p:spTgt spid="8">
                                            <p:txEl>
                                              <p:pRg st="8" end="8"/>
                                            </p:txEl>
                                          </p:spTgt>
                                        </p:tgtEl>
                                      </p:cBhvr>
                                    </p:animEffect>
                                  </p:childTnLst>
                                </p:cTn>
                              </p:par>
                              <p:par>
                                <p:cTn id="36" presetID="22" presetClass="entr" presetSubtype="4" fill="hold" nodeType="with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wipe(down)">
                                      <p:cBhvr>
                                        <p:cTn id="3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Opportunistic Fungi - Aspergillosis</a:t>
            </a:r>
            <a:br>
              <a:rPr lang="en-GB" dirty="0"/>
            </a:br>
            <a:r>
              <a:rPr lang="en-GB" dirty="0">
                <a:solidFill>
                  <a:schemeClr val="accent6">
                    <a:lumMod val="75000"/>
                  </a:schemeClr>
                </a:solidFill>
              </a:rPr>
              <a:t>Summary </a:t>
            </a:r>
          </a:p>
        </p:txBody>
      </p:sp>
      <p:sp>
        <p:nvSpPr>
          <p:cNvPr id="3" name="Slide Number Placeholder 2">
            <a:extLst>
              <a:ext uri="{FF2B5EF4-FFF2-40B4-BE49-F238E27FC236}">
                <a16:creationId xmlns:a16="http://schemas.microsoft.com/office/drawing/2014/main" id="{1EF06FAA-80F3-504A-D655-7A1822482CA2}"/>
              </a:ext>
            </a:extLst>
          </p:cNvPr>
          <p:cNvSpPr>
            <a:spLocks noGrp="1"/>
          </p:cNvSpPr>
          <p:nvPr>
            <p:ph type="sldNum" sz="quarter" idx="12"/>
          </p:nvPr>
        </p:nvSpPr>
        <p:spPr/>
        <p:txBody>
          <a:bodyPr/>
          <a:lstStyle/>
          <a:p>
            <a:fld id="{509B6469-D500-4D9B-8EFA-8AC5D59F6897}" type="slidenum">
              <a:rPr lang="en-GB" smtClean="0"/>
              <a:pPr/>
              <a:t>27</a:t>
            </a:fld>
            <a:endParaRPr lang="en-GB"/>
          </a:p>
        </p:txBody>
      </p:sp>
      <p:pic>
        <p:nvPicPr>
          <p:cNvPr id="6" name="Content Placeholder 5">
            <a:extLst>
              <a:ext uri="{FF2B5EF4-FFF2-40B4-BE49-F238E27FC236}">
                <a16:creationId xmlns:a16="http://schemas.microsoft.com/office/drawing/2014/main" id="{94B67932-E036-964D-BE6C-EA1008C22646}"/>
              </a:ext>
            </a:extLst>
          </p:cNvPr>
          <p:cNvPicPr>
            <a:picLocks noGrp="1" noChangeAspect="1"/>
          </p:cNvPicPr>
          <p:nvPr>
            <p:ph idx="1"/>
          </p:nvPr>
        </p:nvPicPr>
        <p:blipFill>
          <a:blip r:embed="rId3"/>
          <a:stretch>
            <a:fillRect/>
          </a:stretch>
        </p:blipFill>
        <p:spPr>
          <a:xfrm>
            <a:off x="3524201" y="1825625"/>
            <a:ext cx="5143598" cy="4351338"/>
          </a:xfrm>
        </p:spPr>
      </p:pic>
    </p:spTree>
    <p:extLst>
      <p:ext uri="{BB962C8B-B14F-4D97-AF65-F5344CB8AC3E}">
        <p14:creationId xmlns:p14="http://schemas.microsoft.com/office/powerpoint/2010/main" val="32189707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Other Fungal Lung Infections</a:t>
            </a:r>
            <a:endParaRPr lang="en-GB" dirty="0">
              <a:solidFill>
                <a:schemeClr val="accent6">
                  <a:lumMod val="75000"/>
                </a:schemeClr>
              </a:solidFill>
            </a:endParaRP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85000" lnSpcReduction="20000"/>
          </a:bodyPr>
          <a:lstStyle/>
          <a:p>
            <a:pPr>
              <a:lnSpc>
                <a:spcPct val="120000"/>
              </a:lnSpc>
            </a:pPr>
            <a:r>
              <a:rPr lang="en-GB" b="1" dirty="0"/>
              <a:t>Coccidioidomycosis:</a:t>
            </a:r>
          </a:p>
          <a:p>
            <a:pPr lvl="1">
              <a:lnSpc>
                <a:spcPct val="120000"/>
              </a:lnSpc>
            </a:pPr>
            <a:r>
              <a:rPr lang="en-GB" dirty="0"/>
              <a:t>Caused by Coccidioides </a:t>
            </a:r>
            <a:r>
              <a:rPr lang="en-GB" dirty="0" err="1"/>
              <a:t>immitis</a:t>
            </a:r>
            <a:endParaRPr lang="en-GB" dirty="0"/>
          </a:p>
          <a:p>
            <a:pPr lvl="1">
              <a:lnSpc>
                <a:spcPct val="120000"/>
              </a:lnSpc>
            </a:pPr>
            <a:r>
              <a:rPr lang="en-GB" dirty="0"/>
              <a:t>Endemic in southwestern United States</a:t>
            </a:r>
          </a:p>
          <a:p>
            <a:pPr lvl="1">
              <a:lnSpc>
                <a:spcPct val="120000"/>
              </a:lnSpc>
            </a:pPr>
            <a:r>
              <a:rPr lang="en-GB" dirty="0"/>
              <a:t>Most infections are asymptomatic</a:t>
            </a:r>
          </a:p>
          <a:p>
            <a:pPr lvl="1">
              <a:lnSpc>
                <a:spcPct val="120000"/>
              </a:lnSpc>
            </a:pPr>
            <a:r>
              <a:rPr lang="en-GB" dirty="0"/>
              <a:t>Can cause acute pneumonia or disseminated disease</a:t>
            </a:r>
          </a:p>
          <a:p>
            <a:pPr>
              <a:lnSpc>
                <a:spcPct val="120000"/>
              </a:lnSpc>
            </a:pPr>
            <a:r>
              <a:rPr lang="en-GB" b="1" dirty="0"/>
              <a:t>Pneumocystis pneumonia (PCP):</a:t>
            </a:r>
          </a:p>
          <a:p>
            <a:pPr lvl="1">
              <a:lnSpc>
                <a:spcPct val="120000"/>
              </a:lnSpc>
            </a:pPr>
            <a:r>
              <a:rPr lang="en-GB" dirty="0"/>
              <a:t>Caused by Pneumocystis </a:t>
            </a:r>
            <a:r>
              <a:rPr lang="en-GB" dirty="0" err="1"/>
              <a:t>jirovecii</a:t>
            </a:r>
            <a:r>
              <a:rPr lang="en-GB" dirty="0"/>
              <a:t> (formerly P. carinii)</a:t>
            </a:r>
          </a:p>
          <a:p>
            <a:pPr lvl="1">
              <a:lnSpc>
                <a:spcPct val="120000"/>
              </a:lnSpc>
            </a:pPr>
            <a:r>
              <a:rPr lang="en-GB" dirty="0"/>
              <a:t>Major opportunistic infection in AIDS patients</a:t>
            </a:r>
          </a:p>
          <a:p>
            <a:pPr lvl="1">
              <a:lnSpc>
                <a:spcPct val="120000"/>
              </a:lnSpc>
            </a:pPr>
            <a:r>
              <a:rPr lang="en-GB" dirty="0"/>
              <a:t>Presents with fever, dry cough, and progressive </a:t>
            </a:r>
            <a:r>
              <a:rPr lang="en-GB" dirty="0" err="1"/>
              <a:t>dyspnea</a:t>
            </a:r>
            <a:endParaRPr lang="en-GB" dirty="0"/>
          </a:p>
          <a:p>
            <a:pPr lvl="1">
              <a:lnSpc>
                <a:spcPct val="120000"/>
              </a:lnSpc>
            </a:pPr>
            <a:r>
              <a:rPr lang="en-GB" dirty="0"/>
              <a:t>Diagnosis: Characteristic chest X-ray, demonstration of cysts in bronchial washings</a:t>
            </a:r>
          </a:p>
          <a:p>
            <a:pPr lvl="1">
              <a:lnSpc>
                <a:spcPct val="120000"/>
              </a:lnSpc>
            </a:pPr>
            <a:r>
              <a:rPr lang="en-GB" dirty="0"/>
              <a:t>Treatment: Trimethoprim-sulfamethoxazole, pentamidine as alternative</a:t>
            </a:r>
          </a:p>
        </p:txBody>
      </p:sp>
      <p:sp>
        <p:nvSpPr>
          <p:cNvPr id="3" name="Slide Number Placeholder 2">
            <a:extLst>
              <a:ext uri="{FF2B5EF4-FFF2-40B4-BE49-F238E27FC236}">
                <a16:creationId xmlns:a16="http://schemas.microsoft.com/office/drawing/2014/main" id="{6398F8A8-568A-4B5D-CA04-D97569D809B2}"/>
              </a:ext>
            </a:extLst>
          </p:cNvPr>
          <p:cNvSpPr>
            <a:spLocks noGrp="1"/>
          </p:cNvSpPr>
          <p:nvPr>
            <p:ph type="sldNum" sz="quarter" idx="12"/>
          </p:nvPr>
        </p:nvSpPr>
        <p:spPr/>
        <p:txBody>
          <a:bodyPr/>
          <a:lstStyle/>
          <a:p>
            <a:fld id="{509B6469-D500-4D9B-8EFA-8AC5D59F6897}" type="slidenum">
              <a:rPr lang="en-GB" smtClean="0"/>
              <a:pPr/>
              <a:t>28</a:t>
            </a:fld>
            <a:endParaRPr lang="en-GB"/>
          </a:p>
        </p:txBody>
      </p:sp>
    </p:spTree>
    <p:extLst>
      <p:ext uri="{BB962C8B-B14F-4D97-AF65-F5344CB8AC3E}">
        <p14:creationId xmlns:p14="http://schemas.microsoft.com/office/powerpoint/2010/main" val="3283719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wipe(down)">
                                      <p:cBhvr>
                                        <p:cTn id="24" dur="500"/>
                                        <p:tgtEl>
                                          <p:spTgt spid="8">
                                            <p:txEl>
                                              <p:pRg st="5" end="5"/>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down)">
                                      <p:cBhvr>
                                        <p:cTn id="27" dur="500"/>
                                        <p:tgtEl>
                                          <p:spTgt spid="8">
                                            <p:txEl>
                                              <p:pRg st="6" end="6"/>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8">
                                            <p:txEl>
                                              <p:pRg st="7" end="7"/>
                                            </p:txEl>
                                          </p:spTgt>
                                        </p:tgtEl>
                                        <p:attrNameLst>
                                          <p:attrName>style.visibility</p:attrName>
                                        </p:attrNameLst>
                                      </p:cBhvr>
                                      <p:to>
                                        <p:strVal val="visible"/>
                                      </p:to>
                                    </p:set>
                                    <p:animEffect transition="in" filter="wipe(down)">
                                      <p:cBhvr>
                                        <p:cTn id="30" dur="500"/>
                                        <p:tgtEl>
                                          <p:spTgt spid="8">
                                            <p:txEl>
                                              <p:pRg st="7" end="7"/>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wipe(down)">
                                      <p:cBhvr>
                                        <p:cTn id="33" dur="500"/>
                                        <p:tgtEl>
                                          <p:spTgt spid="8">
                                            <p:txEl>
                                              <p:pRg st="8" end="8"/>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8">
                                            <p:txEl>
                                              <p:pRg st="9" end="9"/>
                                            </p:txEl>
                                          </p:spTgt>
                                        </p:tgtEl>
                                        <p:attrNameLst>
                                          <p:attrName>style.visibility</p:attrName>
                                        </p:attrNameLst>
                                      </p:cBhvr>
                                      <p:to>
                                        <p:strVal val="visible"/>
                                      </p:to>
                                    </p:set>
                                    <p:animEffect transition="in" filter="wipe(down)">
                                      <p:cBhvr>
                                        <p:cTn id="36" dur="500"/>
                                        <p:tgtEl>
                                          <p:spTgt spid="8">
                                            <p:txEl>
                                              <p:pRg st="9" end="9"/>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8">
                                            <p:txEl>
                                              <p:pRg st="10" end="10"/>
                                            </p:txEl>
                                          </p:spTgt>
                                        </p:tgtEl>
                                        <p:attrNameLst>
                                          <p:attrName>style.visibility</p:attrName>
                                        </p:attrNameLst>
                                      </p:cBhvr>
                                      <p:to>
                                        <p:strVal val="visible"/>
                                      </p:to>
                                    </p:set>
                                    <p:animEffect transition="in" filter="wipe(down)">
                                      <p:cBhvr>
                                        <p:cTn id="39"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a:xfrm>
            <a:off x="838200" y="365125"/>
            <a:ext cx="10515600" cy="5929584"/>
          </a:xfrm>
        </p:spPr>
        <p:txBody>
          <a:bodyPr>
            <a:normAutofit/>
          </a:bodyPr>
          <a:lstStyle/>
          <a:p>
            <a:pPr algn="ctr"/>
            <a:r>
              <a:rPr lang="en-GB" dirty="0">
                <a:latin typeface="Traditional Arabic" panose="02020603050405020304" pitchFamily="18" charset="-78"/>
                <a:cs typeface="Traditional Arabic" panose="02020603050405020304" pitchFamily="18" charset="-78"/>
              </a:rPr>
              <a:t>Thank You</a:t>
            </a:r>
            <a:endParaRPr lang="en-GB" dirty="0">
              <a:solidFill>
                <a:schemeClr val="accent6">
                  <a:lumMod val="75000"/>
                </a:schemeClr>
              </a:solidFill>
              <a:latin typeface="Traditional Arabic" panose="02020603050405020304" pitchFamily="18" charset="-78"/>
              <a:cs typeface="Traditional Arabic" panose="02020603050405020304" pitchFamily="18" charset="-78"/>
            </a:endParaRPr>
          </a:p>
        </p:txBody>
      </p:sp>
      <p:sp>
        <p:nvSpPr>
          <p:cNvPr id="3" name="Slide Number Placeholder 2">
            <a:extLst>
              <a:ext uri="{FF2B5EF4-FFF2-40B4-BE49-F238E27FC236}">
                <a16:creationId xmlns:a16="http://schemas.microsoft.com/office/drawing/2014/main" id="{F14A276C-494D-6B06-3C4A-645B574D5230}"/>
              </a:ext>
            </a:extLst>
          </p:cNvPr>
          <p:cNvSpPr>
            <a:spLocks noGrp="1"/>
          </p:cNvSpPr>
          <p:nvPr>
            <p:ph type="sldNum" sz="quarter" idx="12"/>
          </p:nvPr>
        </p:nvSpPr>
        <p:spPr/>
        <p:txBody>
          <a:bodyPr/>
          <a:lstStyle/>
          <a:p>
            <a:fld id="{509B6469-D500-4D9B-8EFA-8AC5D59F6897}" type="slidenum">
              <a:rPr lang="en-GB" smtClean="0"/>
              <a:pPr/>
              <a:t>29</a:t>
            </a:fld>
            <a:endParaRPr lang="en-GB"/>
          </a:p>
        </p:txBody>
      </p:sp>
    </p:spTree>
    <p:extLst>
      <p:ext uri="{BB962C8B-B14F-4D97-AF65-F5344CB8AC3E}">
        <p14:creationId xmlns:p14="http://schemas.microsoft.com/office/powerpoint/2010/main" val="2283553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a:bodyPr>
          <a:lstStyle/>
          <a:p>
            <a:pPr>
              <a:lnSpc>
                <a:spcPct val="110000"/>
              </a:lnSpc>
            </a:pPr>
            <a:r>
              <a:rPr lang="en-GB" b="1" dirty="0"/>
              <a:t>Two main types relevant to medical mycology:</a:t>
            </a:r>
          </a:p>
          <a:p>
            <a:pPr lvl="1">
              <a:lnSpc>
                <a:spcPct val="110000"/>
              </a:lnSpc>
            </a:pPr>
            <a:r>
              <a:rPr lang="en-GB" b="1" dirty="0"/>
              <a:t>Molds: </a:t>
            </a:r>
          </a:p>
          <a:p>
            <a:pPr lvl="2">
              <a:lnSpc>
                <a:spcPct val="110000"/>
              </a:lnSpc>
            </a:pPr>
            <a:r>
              <a:rPr lang="en-GB" dirty="0"/>
              <a:t>Multicellular fungi that grow as </a:t>
            </a:r>
            <a:r>
              <a:rPr lang="en-GB" dirty="0">
                <a:solidFill>
                  <a:srgbClr val="FF0000"/>
                </a:solidFill>
              </a:rPr>
              <a:t>branching filaments </a:t>
            </a:r>
            <a:r>
              <a:rPr lang="en-GB" dirty="0"/>
              <a:t>called </a:t>
            </a:r>
            <a:r>
              <a:rPr lang="en-GB" dirty="0">
                <a:solidFill>
                  <a:srgbClr val="FF0000"/>
                </a:solidFill>
              </a:rPr>
              <a:t>hyphae</a:t>
            </a:r>
          </a:p>
          <a:p>
            <a:pPr lvl="1">
              <a:lnSpc>
                <a:spcPct val="110000"/>
              </a:lnSpc>
            </a:pPr>
            <a:r>
              <a:rPr lang="en-GB" b="1" dirty="0"/>
              <a:t>Yeasts:</a:t>
            </a:r>
          </a:p>
          <a:p>
            <a:pPr lvl="2">
              <a:lnSpc>
                <a:spcPct val="110000"/>
              </a:lnSpc>
            </a:pPr>
            <a:r>
              <a:rPr lang="en-GB" dirty="0"/>
              <a:t>Unicellular fungi that reproduce by </a:t>
            </a:r>
            <a:r>
              <a:rPr lang="en-GB" dirty="0">
                <a:solidFill>
                  <a:srgbClr val="FF0000"/>
                </a:solidFill>
              </a:rPr>
              <a:t>budding</a:t>
            </a:r>
          </a:p>
          <a:p>
            <a:pPr lvl="1">
              <a:lnSpc>
                <a:spcPct val="110000"/>
              </a:lnSpc>
            </a:pPr>
            <a:r>
              <a:rPr lang="en-GB" dirty="0"/>
              <a:t>Some fungi (like Candida albicans) can exist in both yeast and </a:t>
            </a:r>
            <a:r>
              <a:rPr lang="en-GB" dirty="0" err="1"/>
              <a:t>mold</a:t>
            </a:r>
            <a:r>
              <a:rPr lang="en-GB" dirty="0"/>
              <a:t> forms (</a:t>
            </a:r>
            <a:r>
              <a:rPr lang="en-GB" b="1" dirty="0"/>
              <a:t>dimorphic</a:t>
            </a:r>
            <a:r>
              <a:rPr lang="en-GB" dirty="0"/>
              <a:t>) based on the environment </a:t>
            </a:r>
          </a:p>
          <a:p>
            <a:pPr lvl="2">
              <a:lnSpc>
                <a:spcPct val="110000"/>
              </a:lnSpc>
            </a:pPr>
            <a:r>
              <a:rPr lang="en-GB" dirty="0"/>
              <a:t>Usually as a </a:t>
            </a:r>
            <a:r>
              <a:rPr lang="en-GB" dirty="0" err="1"/>
              <a:t>mold</a:t>
            </a:r>
            <a:r>
              <a:rPr lang="en-GB" dirty="0"/>
              <a:t> in the environment (25°C) and as yeast form in human tissues (37°C)</a:t>
            </a:r>
          </a:p>
        </p:txBody>
      </p:sp>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Fungi, Yeasts, Molds</a:t>
            </a:r>
            <a:br>
              <a:rPr lang="en-GB" dirty="0"/>
            </a:br>
            <a:r>
              <a:rPr lang="en-GB" dirty="0" err="1">
                <a:solidFill>
                  <a:schemeClr val="accent6">
                    <a:lumMod val="75000"/>
                  </a:schemeClr>
                </a:solidFill>
              </a:rPr>
              <a:t>Molds</a:t>
            </a:r>
            <a:r>
              <a:rPr lang="en-GB" dirty="0">
                <a:solidFill>
                  <a:schemeClr val="accent6">
                    <a:lumMod val="75000"/>
                  </a:schemeClr>
                </a:solidFill>
              </a:rPr>
              <a:t> and Yeasts</a:t>
            </a:r>
          </a:p>
        </p:txBody>
      </p:sp>
      <p:sp>
        <p:nvSpPr>
          <p:cNvPr id="5" name="Slide Number Placeholder 4">
            <a:extLst>
              <a:ext uri="{FF2B5EF4-FFF2-40B4-BE49-F238E27FC236}">
                <a16:creationId xmlns:a16="http://schemas.microsoft.com/office/drawing/2014/main" id="{67465546-0475-D95B-CE8F-127AC7ECC14F}"/>
              </a:ext>
            </a:extLst>
          </p:cNvPr>
          <p:cNvSpPr>
            <a:spLocks noGrp="1"/>
          </p:cNvSpPr>
          <p:nvPr>
            <p:ph type="sldNum" sz="quarter" idx="12"/>
          </p:nvPr>
        </p:nvSpPr>
        <p:spPr/>
        <p:txBody>
          <a:bodyPr/>
          <a:lstStyle/>
          <a:p>
            <a:fld id="{509B6469-D500-4D9B-8EFA-8AC5D59F6897}" type="slidenum">
              <a:rPr lang="en-GB" smtClean="0"/>
              <a:pPr/>
              <a:t>3</a:t>
            </a:fld>
            <a:endParaRPr lang="en-GB"/>
          </a:p>
        </p:txBody>
      </p:sp>
    </p:spTree>
    <p:extLst>
      <p:ext uri="{BB962C8B-B14F-4D97-AF65-F5344CB8AC3E}">
        <p14:creationId xmlns:p14="http://schemas.microsoft.com/office/powerpoint/2010/main" val="288350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wipe(down)">
                                      <p:cBhvr>
                                        <p:cTn id="20" dur="500"/>
                                        <p:tgtEl>
                                          <p:spTgt spid="8">
                                            <p:txEl>
                                              <p:pRg st="3" end="3"/>
                                            </p:txEl>
                                          </p:spTgt>
                                        </p:tgtEl>
                                      </p:cBhvr>
                                    </p:animEffect>
                                  </p:childTnLst>
                                </p:cTn>
                              </p:par>
                              <p:par>
                                <p:cTn id="21" presetID="2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Effect transition="in" filter="wipe(down)">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
                                            <p:txEl>
                                              <p:pRg st="5" end="5"/>
                                            </p:txEl>
                                          </p:spTgt>
                                        </p:tgtEl>
                                        <p:attrNameLst>
                                          <p:attrName>style.visibility</p:attrName>
                                        </p:attrNameLst>
                                      </p:cBhvr>
                                      <p:to>
                                        <p:strVal val="visible"/>
                                      </p:to>
                                    </p:set>
                                    <p:animEffect transition="in" filter="wipe(down)">
                                      <p:cBhvr>
                                        <p:cTn id="28" dur="500"/>
                                        <p:tgtEl>
                                          <p:spTgt spid="8">
                                            <p:txEl>
                                              <p:pRg st="5" end="5"/>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animEffect transition="in" filter="wipe(down)">
                                      <p:cBhvr>
                                        <p:cTn id="31"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Fungi, Yeasts, Molds</a:t>
            </a:r>
            <a:br>
              <a:rPr lang="en-GB" dirty="0"/>
            </a:br>
            <a:r>
              <a:rPr lang="en-GB" dirty="0" err="1">
                <a:solidFill>
                  <a:schemeClr val="accent6">
                    <a:lumMod val="75000"/>
                  </a:schemeClr>
                </a:solidFill>
              </a:rPr>
              <a:t>Molds</a:t>
            </a:r>
            <a:r>
              <a:rPr lang="en-GB" dirty="0">
                <a:solidFill>
                  <a:schemeClr val="accent6">
                    <a:lumMod val="75000"/>
                  </a:schemeClr>
                </a:solidFill>
              </a:rPr>
              <a:t> and Yeasts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a:bodyPr>
          <a:lstStyle/>
          <a:p>
            <a:pPr>
              <a:lnSpc>
                <a:spcPct val="110000"/>
              </a:lnSpc>
            </a:pPr>
            <a:r>
              <a:rPr lang="en-GB" b="1" dirty="0"/>
              <a:t>Molds:</a:t>
            </a:r>
          </a:p>
          <a:p>
            <a:pPr lvl="1">
              <a:lnSpc>
                <a:spcPct val="110000"/>
              </a:lnSpc>
            </a:pPr>
            <a:r>
              <a:rPr lang="en-GB" dirty="0"/>
              <a:t>Multicellular fungi that grow as </a:t>
            </a:r>
            <a:r>
              <a:rPr lang="en-GB" dirty="0">
                <a:solidFill>
                  <a:srgbClr val="FF0000"/>
                </a:solidFill>
              </a:rPr>
              <a:t>branching filaments </a:t>
            </a:r>
            <a:r>
              <a:rPr lang="en-GB" dirty="0"/>
              <a:t>called </a:t>
            </a:r>
            <a:r>
              <a:rPr lang="en-GB" dirty="0">
                <a:solidFill>
                  <a:srgbClr val="FF0000"/>
                </a:solidFill>
              </a:rPr>
              <a:t>hyphae</a:t>
            </a:r>
          </a:p>
          <a:p>
            <a:pPr lvl="1">
              <a:lnSpc>
                <a:spcPct val="110000"/>
              </a:lnSpc>
            </a:pPr>
            <a:endParaRPr lang="en-GB" dirty="0"/>
          </a:p>
        </p:txBody>
      </p:sp>
      <p:pic>
        <p:nvPicPr>
          <p:cNvPr id="4" name="Picture 3">
            <a:extLst>
              <a:ext uri="{FF2B5EF4-FFF2-40B4-BE49-F238E27FC236}">
                <a16:creationId xmlns:a16="http://schemas.microsoft.com/office/drawing/2014/main" id="{C24D9EB1-B6AD-B2B6-860F-6B5F91C7BCBD}"/>
              </a:ext>
            </a:extLst>
          </p:cNvPr>
          <p:cNvPicPr>
            <a:picLocks noChangeAspect="1"/>
          </p:cNvPicPr>
          <p:nvPr/>
        </p:nvPicPr>
        <p:blipFill>
          <a:blip r:embed="rId3">
            <a:clrChange>
              <a:clrFrom>
                <a:srgbClr val="000000"/>
              </a:clrFrom>
              <a:clrTo>
                <a:srgbClr val="000000">
                  <a:alpha val="0"/>
                </a:srgbClr>
              </a:clrTo>
            </a:clrChange>
            <a:alphaModFix/>
          </a:blip>
          <a:stretch>
            <a:fillRect/>
          </a:stretch>
        </p:blipFill>
        <p:spPr>
          <a:xfrm>
            <a:off x="1640336" y="3429000"/>
            <a:ext cx="5866837" cy="2693226"/>
          </a:xfrm>
          <a:prstGeom prst="rect">
            <a:avLst/>
          </a:prstGeom>
          <a:ln>
            <a:solidFill>
              <a:schemeClr val="tx1"/>
            </a:solidFill>
          </a:ln>
        </p:spPr>
      </p:pic>
      <p:pic>
        <p:nvPicPr>
          <p:cNvPr id="5" name="Picture 12">
            <a:extLst>
              <a:ext uri="{FF2B5EF4-FFF2-40B4-BE49-F238E27FC236}">
                <a16:creationId xmlns:a16="http://schemas.microsoft.com/office/drawing/2014/main" id="{62C4432A-C8AE-6CE5-170F-B1075C17421E}"/>
              </a:ext>
            </a:extLst>
          </p:cNvPr>
          <p:cNvPicPr>
            <a:picLocks noChangeAspect="1" noChangeArrowheads="1"/>
          </p:cNvPicPr>
          <p:nvPr/>
        </p:nvPicPr>
        <p:blipFill>
          <a:blip r:embed="rId4" cstate="print"/>
          <a:srcRect/>
          <a:stretch>
            <a:fillRect/>
          </a:stretch>
        </p:blipFill>
        <p:spPr bwMode="auto">
          <a:xfrm>
            <a:off x="8713618" y="3489623"/>
            <a:ext cx="1928826" cy="2488333"/>
          </a:xfrm>
          <a:prstGeom prst="rect">
            <a:avLst/>
          </a:prstGeom>
          <a:noFill/>
          <a:ln w="9525">
            <a:noFill/>
            <a:miter lim="800000"/>
            <a:headEnd/>
            <a:tailEnd/>
          </a:ln>
          <a:effectLst/>
        </p:spPr>
      </p:pic>
      <p:sp>
        <p:nvSpPr>
          <p:cNvPr id="6" name="Slide Number Placeholder 5">
            <a:extLst>
              <a:ext uri="{FF2B5EF4-FFF2-40B4-BE49-F238E27FC236}">
                <a16:creationId xmlns:a16="http://schemas.microsoft.com/office/drawing/2014/main" id="{01794C85-9C0A-EE66-D7B5-3B518CFDFEB6}"/>
              </a:ext>
            </a:extLst>
          </p:cNvPr>
          <p:cNvSpPr>
            <a:spLocks noGrp="1"/>
          </p:cNvSpPr>
          <p:nvPr>
            <p:ph type="sldNum" sz="quarter" idx="12"/>
          </p:nvPr>
        </p:nvSpPr>
        <p:spPr/>
        <p:txBody>
          <a:bodyPr/>
          <a:lstStyle/>
          <a:p>
            <a:fld id="{509B6469-D500-4D9B-8EFA-8AC5D59F6897}" type="slidenum">
              <a:rPr lang="en-GB" smtClean="0"/>
              <a:pPr/>
              <a:t>4</a:t>
            </a:fld>
            <a:endParaRPr lang="en-GB"/>
          </a:p>
        </p:txBody>
      </p:sp>
    </p:spTree>
    <p:extLst>
      <p:ext uri="{BB962C8B-B14F-4D97-AF65-F5344CB8AC3E}">
        <p14:creationId xmlns:p14="http://schemas.microsoft.com/office/powerpoint/2010/main" val="182823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Fungi, Yeasts, Molds</a:t>
            </a:r>
            <a:br>
              <a:rPr lang="en-GB" dirty="0"/>
            </a:br>
            <a:r>
              <a:rPr lang="en-GB" dirty="0" err="1">
                <a:solidFill>
                  <a:schemeClr val="accent6">
                    <a:lumMod val="75000"/>
                  </a:schemeClr>
                </a:solidFill>
              </a:rPr>
              <a:t>Molds</a:t>
            </a:r>
            <a:r>
              <a:rPr lang="en-GB" dirty="0">
                <a:solidFill>
                  <a:schemeClr val="accent6">
                    <a:lumMod val="75000"/>
                  </a:schemeClr>
                </a:solidFill>
              </a:rPr>
              <a:t> and Yeasts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a:xfrm>
            <a:off x="838200" y="1548040"/>
            <a:ext cx="10515600" cy="4351338"/>
          </a:xfrm>
        </p:spPr>
        <p:txBody>
          <a:bodyPr>
            <a:normAutofit/>
          </a:bodyPr>
          <a:lstStyle/>
          <a:p>
            <a:pPr marL="0" indent="0" algn="ctr">
              <a:lnSpc>
                <a:spcPct val="110000"/>
              </a:lnSpc>
              <a:buNone/>
            </a:pPr>
            <a:r>
              <a:rPr lang="en-GB" b="1" dirty="0"/>
              <a:t>Hyphae</a:t>
            </a:r>
          </a:p>
          <a:p>
            <a:pPr lvl="1">
              <a:lnSpc>
                <a:spcPct val="110000"/>
              </a:lnSpc>
            </a:pPr>
            <a:endParaRPr lang="en-GB" dirty="0"/>
          </a:p>
        </p:txBody>
      </p:sp>
      <p:sp>
        <p:nvSpPr>
          <p:cNvPr id="6" name="Slide Number Placeholder 5">
            <a:extLst>
              <a:ext uri="{FF2B5EF4-FFF2-40B4-BE49-F238E27FC236}">
                <a16:creationId xmlns:a16="http://schemas.microsoft.com/office/drawing/2014/main" id="{01794C85-9C0A-EE66-D7B5-3B518CFDFEB6}"/>
              </a:ext>
            </a:extLst>
          </p:cNvPr>
          <p:cNvSpPr>
            <a:spLocks noGrp="1"/>
          </p:cNvSpPr>
          <p:nvPr>
            <p:ph type="sldNum" sz="quarter" idx="12"/>
          </p:nvPr>
        </p:nvSpPr>
        <p:spPr/>
        <p:txBody>
          <a:bodyPr/>
          <a:lstStyle/>
          <a:p>
            <a:fld id="{509B6469-D500-4D9B-8EFA-8AC5D59F6897}" type="slidenum">
              <a:rPr lang="en-GB" smtClean="0"/>
              <a:pPr/>
              <a:t>5</a:t>
            </a:fld>
            <a:endParaRPr lang="en-GB" dirty="0"/>
          </a:p>
        </p:txBody>
      </p:sp>
      <p:pic>
        <p:nvPicPr>
          <p:cNvPr id="3" name="object 2">
            <a:extLst>
              <a:ext uri="{FF2B5EF4-FFF2-40B4-BE49-F238E27FC236}">
                <a16:creationId xmlns:a16="http://schemas.microsoft.com/office/drawing/2014/main" id="{E0E0B035-7015-65D7-32C1-A329E191D9A8}"/>
              </a:ext>
            </a:extLst>
          </p:cNvPr>
          <p:cNvPicPr/>
          <p:nvPr/>
        </p:nvPicPr>
        <p:blipFill>
          <a:blip r:embed="rId3" cstate="print"/>
          <a:stretch>
            <a:fillRect/>
          </a:stretch>
        </p:blipFill>
        <p:spPr>
          <a:xfrm>
            <a:off x="1412312" y="2105645"/>
            <a:ext cx="3312088" cy="2890898"/>
          </a:xfrm>
          <a:prstGeom prst="rect">
            <a:avLst/>
          </a:prstGeom>
          <a:ln>
            <a:solidFill>
              <a:schemeClr val="accent1"/>
            </a:solidFill>
          </a:ln>
        </p:spPr>
      </p:pic>
      <p:pic>
        <p:nvPicPr>
          <p:cNvPr id="7" name="object 3">
            <a:extLst>
              <a:ext uri="{FF2B5EF4-FFF2-40B4-BE49-F238E27FC236}">
                <a16:creationId xmlns:a16="http://schemas.microsoft.com/office/drawing/2014/main" id="{7C7B0D5F-F51E-3AD2-A886-FCD273C3081C}"/>
              </a:ext>
            </a:extLst>
          </p:cNvPr>
          <p:cNvPicPr/>
          <p:nvPr/>
        </p:nvPicPr>
        <p:blipFill>
          <a:blip r:embed="rId4" cstate="print"/>
          <a:stretch>
            <a:fillRect/>
          </a:stretch>
        </p:blipFill>
        <p:spPr>
          <a:xfrm>
            <a:off x="7152023" y="2138527"/>
            <a:ext cx="4059934" cy="2858016"/>
          </a:xfrm>
          <a:prstGeom prst="rect">
            <a:avLst/>
          </a:prstGeom>
          <a:ln>
            <a:solidFill>
              <a:schemeClr val="accent1"/>
            </a:solidFill>
          </a:ln>
        </p:spPr>
      </p:pic>
      <p:sp>
        <p:nvSpPr>
          <p:cNvPr id="9" name="object 5">
            <a:extLst>
              <a:ext uri="{FF2B5EF4-FFF2-40B4-BE49-F238E27FC236}">
                <a16:creationId xmlns:a16="http://schemas.microsoft.com/office/drawing/2014/main" id="{19D3C3A5-B617-A78E-A473-A193D2551DA0}"/>
              </a:ext>
            </a:extLst>
          </p:cNvPr>
          <p:cNvSpPr txBox="1"/>
          <p:nvPr/>
        </p:nvSpPr>
        <p:spPr>
          <a:xfrm>
            <a:off x="1085850" y="5444382"/>
            <a:ext cx="9723664" cy="1120820"/>
          </a:xfrm>
          <a:prstGeom prst="rect">
            <a:avLst/>
          </a:prstGeom>
        </p:spPr>
        <p:txBody>
          <a:bodyPr vert="horz" wrap="square" lIns="0" tIns="1270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3515" indent="-171450">
              <a:lnSpc>
                <a:spcPct val="100000"/>
              </a:lnSpc>
              <a:spcBef>
                <a:spcPts val="100"/>
              </a:spcBef>
              <a:buFont typeface="Arial MT"/>
              <a:buChar char="•"/>
              <a:tabLst>
                <a:tab pos="184150" algn="l"/>
                <a:tab pos="1360170" algn="l"/>
                <a:tab pos="2550160" algn="l"/>
                <a:tab pos="4135754" algn="l"/>
                <a:tab pos="4532630" algn="l"/>
                <a:tab pos="4886325" algn="l"/>
                <a:tab pos="5721985" algn="l"/>
                <a:tab pos="7179945" algn="l"/>
              </a:tabLst>
            </a:pPr>
            <a:r>
              <a:rPr sz="2400" b="1" spc="5" dirty="0">
                <a:latin typeface="Calibri"/>
                <a:cs typeface="Calibri"/>
              </a:rPr>
              <a:t>Hyphae	</a:t>
            </a:r>
            <a:r>
              <a:rPr sz="2400" b="1" spc="-5" dirty="0">
                <a:latin typeface="Calibri"/>
                <a:cs typeface="Calibri"/>
              </a:rPr>
              <a:t>(Hypha,	singular):</a:t>
            </a:r>
            <a:r>
              <a:rPr lang="en-GB" sz="2400" b="1" spc="-5" dirty="0">
                <a:latin typeface="Calibri"/>
                <a:cs typeface="Calibri"/>
              </a:rPr>
              <a:t> </a:t>
            </a:r>
            <a:r>
              <a:rPr sz="2400" spc="-10" dirty="0">
                <a:latin typeface="Calibri"/>
                <a:cs typeface="Calibri"/>
              </a:rPr>
              <a:t>is</a:t>
            </a:r>
            <a:r>
              <a:rPr lang="en-GB" sz="2400" spc="-10" dirty="0">
                <a:latin typeface="Calibri"/>
                <a:cs typeface="Calibri"/>
              </a:rPr>
              <a:t> </a:t>
            </a:r>
            <a:r>
              <a:rPr lang="en-GB" sz="2400" dirty="0">
                <a:latin typeface="Calibri"/>
                <a:cs typeface="Calibri"/>
              </a:rPr>
              <a:t>a </a:t>
            </a:r>
            <a:r>
              <a:rPr sz="2400" spc="10" dirty="0">
                <a:latin typeface="Calibri"/>
                <a:cs typeface="Calibri"/>
              </a:rPr>
              <a:t>long,</a:t>
            </a:r>
            <a:r>
              <a:rPr lang="en-GB" sz="2400" spc="10" dirty="0">
                <a:latin typeface="Calibri"/>
                <a:cs typeface="Calibri"/>
              </a:rPr>
              <a:t> </a:t>
            </a:r>
            <a:r>
              <a:rPr sz="2400" spc="-10" dirty="0">
                <a:latin typeface="Calibri"/>
                <a:cs typeface="Calibri"/>
              </a:rPr>
              <a:t>branching</a:t>
            </a:r>
            <a:r>
              <a:rPr lang="en-GB" sz="2400" spc="-10" dirty="0">
                <a:latin typeface="Calibri"/>
                <a:cs typeface="Calibri"/>
              </a:rPr>
              <a:t> </a:t>
            </a:r>
            <a:r>
              <a:rPr sz="2400" spc="-5" dirty="0">
                <a:latin typeface="Calibri"/>
                <a:cs typeface="Calibri"/>
              </a:rPr>
              <a:t>filamentous</a:t>
            </a:r>
            <a:r>
              <a:rPr lang="en-GB" sz="2400" spc="-5" dirty="0">
                <a:latin typeface="Calibri"/>
                <a:cs typeface="Calibri"/>
              </a:rPr>
              <a:t> </a:t>
            </a:r>
            <a:r>
              <a:rPr sz="2400" spc="-15" dirty="0">
                <a:latin typeface="Calibri"/>
                <a:cs typeface="Calibri"/>
              </a:rPr>
              <a:t>structure</a:t>
            </a:r>
            <a:r>
              <a:rPr sz="2400" spc="40" dirty="0">
                <a:latin typeface="Calibri"/>
                <a:cs typeface="Calibri"/>
              </a:rPr>
              <a:t> </a:t>
            </a:r>
            <a:r>
              <a:rPr sz="2400" dirty="0">
                <a:latin typeface="Calibri"/>
                <a:cs typeface="Calibri"/>
              </a:rPr>
              <a:t>of</a:t>
            </a:r>
            <a:r>
              <a:rPr sz="2400" spc="-5" dirty="0">
                <a:latin typeface="Calibri"/>
                <a:cs typeface="Calibri"/>
              </a:rPr>
              <a:t> </a:t>
            </a:r>
            <a:r>
              <a:rPr sz="2400" dirty="0">
                <a:latin typeface="Calibri"/>
                <a:cs typeface="Calibri"/>
              </a:rPr>
              <a:t>a</a:t>
            </a:r>
            <a:r>
              <a:rPr sz="2400" spc="5" dirty="0">
                <a:latin typeface="Calibri"/>
                <a:cs typeface="Calibri"/>
              </a:rPr>
              <a:t> </a:t>
            </a:r>
            <a:r>
              <a:rPr sz="2400" u="heavy" spc="5" dirty="0">
                <a:uFill>
                  <a:solidFill>
                    <a:srgbClr val="000000"/>
                  </a:solidFill>
                </a:uFill>
                <a:latin typeface="Calibri"/>
                <a:cs typeface="Calibri"/>
              </a:rPr>
              <a:t>fungus</a:t>
            </a:r>
            <a:r>
              <a:rPr sz="2400" spc="-45" dirty="0">
                <a:latin typeface="Calibri"/>
                <a:cs typeface="Calibri"/>
              </a:rPr>
              <a:t> </a:t>
            </a:r>
            <a:r>
              <a:rPr sz="2400" spc="-15" dirty="0">
                <a:latin typeface="Calibri"/>
                <a:cs typeface="Calibri"/>
              </a:rPr>
              <a:t>with</a:t>
            </a:r>
            <a:r>
              <a:rPr sz="2400" spc="40" dirty="0">
                <a:latin typeface="Calibri"/>
                <a:cs typeface="Calibri"/>
              </a:rPr>
              <a:t> </a:t>
            </a:r>
            <a:r>
              <a:rPr sz="2400" spc="-5" dirty="0">
                <a:latin typeface="Calibri"/>
                <a:cs typeface="Calibri"/>
              </a:rPr>
              <a:t>fruiting</a:t>
            </a:r>
            <a:r>
              <a:rPr sz="2400" spc="5" dirty="0">
                <a:latin typeface="Calibri"/>
                <a:cs typeface="Calibri"/>
              </a:rPr>
              <a:t> </a:t>
            </a:r>
            <a:r>
              <a:rPr sz="2400" dirty="0">
                <a:latin typeface="Calibri"/>
                <a:cs typeface="Calibri"/>
              </a:rPr>
              <a:t>body</a:t>
            </a:r>
            <a:r>
              <a:rPr sz="2400" spc="5" dirty="0">
                <a:latin typeface="Calibri"/>
                <a:cs typeface="Calibri"/>
              </a:rPr>
              <a:t> </a:t>
            </a:r>
            <a:r>
              <a:rPr sz="2400" dirty="0">
                <a:latin typeface="Calibri"/>
                <a:cs typeface="Calibri"/>
              </a:rPr>
              <a:t>on</a:t>
            </a:r>
            <a:r>
              <a:rPr sz="2400" spc="-5" dirty="0">
                <a:latin typeface="Calibri"/>
                <a:cs typeface="Calibri"/>
              </a:rPr>
              <a:t> the</a:t>
            </a:r>
            <a:r>
              <a:rPr sz="2400" spc="-15" dirty="0">
                <a:latin typeface="Calibri"/>
                <a:cs typeface="Calibri"/>
              </a:rPr>
              <a:t> </a:t>
            </a:r>
            <a:r>
              <a:rPr sz="2400" spc="-10" dirty="0">
                <a:latin typeface="Calibri"/>
                <a:cs typeface="Calibri"/>
              </a:rPr>
              <a:t>top</a:t>
            </a:r>
            <a:r>
              <a:rPr sz="2400" dirty="0">
                <a:latin typeface="Calibri"/>
                <a:cs typeface="Calibri"/>
              </a:rPr>
              <a:t> </a:t>
            </a:r>
            <a:r>
              <a:rPr sz="2400" spc="-5" dirty="0">
                <a:latin typeface="Calibri"/>
                <a:cs typeface="Calibri"/>
              </a:rPr>
              <a:t>that</a:t>
            </a:r>
            <a:r>
              <a:rPr sz="2400" spc="-20" dirty="0">
                <a:latin typeface="Calibri"/>
                <a:cs typeface="Calibri"/>
              </a:rPr>
              <a:t> </a:t>
            </a:r>
            <a:r>
              <a:rPr sz="2400" dirty="0">
                <a:latin typeface="Calibri"/>
                <a:cs typeface="Calibri"/>
              </a:rPr>
              <a:t>give</a:t>
            </a:r>
            <a:r>
              <a:rPr sz="2400" spc="-25" dirty="0">
                <a:latin typeface="Calibri"/>
                <a:cs typeface="Calibri"/>
              </a:rPr>
              <a:t> </a:t>
            </a:r>
            <a:r>
              <a:rPr sz="2400" spc="-5" dirty="0">
                <a:latin typeface="Calibri"/>
                <a:cs typeface="Calibri"/>
              </a:rPr>
              <a:t>conidia</a:t>
            </a:r>
            <a:r>
              <a:rPr sz="2400" dirty="0">
                <a:latin typeface="Calibri"/>
                <a:cs typeface="Calibri"/>
              </a:rPr>
              <a:t>.</a:t>
            </a:r>
          </a:p>
          <a:p>
            <a:pPr marL="183515" indent="-171450">
              <a:lnSpc>
                <a:spcPct val="100000"/>
              </a:lnSpc>
              <a:spcBef>
                <a:spcPts val="5"/>
              </a:spcBef>
              <a:buFont typeface="Arial MT"/>
              <a:buChar char="•"/>
              <a:tabLst>
                <a:tab pos="184150" algn="l"/>
              </a:tabLst>
            </a:pPr>
            <a:r>
              <a:rPr sz="2400" spc="5" dirty="0">
                <a:latin typeface="Calibri"/>
                <a:cs typeface="Calibri"/>
              </a:rPr>
              <a:t>Hyphae</a:t>
            </a:r>
            <a:r>
              <a:rPr sz="2400" spc="-55" dirty="0">
                <a:latin typeface="Calibri"/>
                <a:cs typeface="Calibri"/>
              </a:rPr>
              <a:t> </a:t>
            </a:r>
            <a:r>
              <a:rPr sz="2400" spc="-10" dirty="0">
                <a:latin typeface="Calibri"/>
                <a:cs typeface="Calibri"/>
              </a:rPr>
              <a:t>may</a:t>
            </a:r>
            <a:r>
              <a:rPr sz="2400" spc="5" dirty="0">
                <a:latin typeface="Calibri"/>
                <a:cs typeface="Calibri"/>
              </a:rPr>
              <a:t> </a:t>
            </a:r>
            <a:r>
              <a:rPr sz="2400" dirty="0">
                <a:latin typeface="Calibri"/>
                <a:cs typeface="Calibri"/>
              </a:rPr>
              <a:t>be</a:t>
            </a:r>
            <a:r>
              <a:rPr sz="2400" spc="-20" dirty="0">
                <a:latin typeface="Calibri"/>
                <a:cs typeface="Calibri"/>
              </a:rPr>
              <a:t> </a:t>
            </a:r>
            <a:r>
              <a:rPr sz="2400" spc="-10" dirty="0">
                <a:latin typeface="Calibri"/>
                <a:cs typeface="Calibri"/>
              </a:rPr>
              <a:t>septate,</a:t>
            </a:r>
            <a:r>
              <a:rPr sz="2400" dirty="0">
                <a:latin typeface="Calibri"/>
                <a:cs typeface="Calibri"/>
              </a:rPr>
              <a:t> </a:t>
            </a:r>
            <a:r>
              <a:rPr sz="2400" spc="-5" dirty="0">
                <a:latin typeface="Calibri"/>
                <a:cs typeface="Calibri"/>
              </a:rPr>
              <a:t>having</a:t>
            </a:r>
            <a:r>
              <a:rPr sz="2400" spc="5" dirty="0">
                <a:latin typeface="Calibri"/>
                <a:cs typeface="Calibri"/>
              </a:rPr>
              <a:t> </a:t>
            </a:r>
            <a:r>
              <a:rPr sz="2400" spc="-10" dirty="0">
                <a:latin typeface="Calibri"/>
                <a:cs typeface="Calibri"/>
              </a:rPr>
              <a:t>internal</a:t>
            </a:r>
            <a:r>
              <a:rPr sz="2400" spc="-20" dirty="0">
                <a:latin typeface="Calibri"/>
                <a:cs typeface="Calibri"/>
              </a:rPr>
              <a:t> </a:t>
            </a:r>
            <a:r>
              <a:rPr sz="2400" spc="-5" dirty="0">
                <a:latin typeface="Calibri"/>
                <a:cs typeface="Calibri"/>
              </a:rPr>
              <a:t>septa,</a:t>
            </a:r>
            <a:r>
              <a:rPr sz="2400" dirty="0">
                <a:latin typeface="Calibri"/>
                <a:cs typeface="Calibri"/>
              </a:rPr>
              <a:t> or </a:t>
            </a:r>
            <a:r>
              <a:rPr sz="2400" spc="-10" dirty="0">
                <a:latin typeface="Calibri"/>
                <a:cs typeface="Calibri"/>
              </a:rPr>
              <a:t>nonseptate.</a:t>
            </a:r>
            <a:endParaRPr sz="2400" dirty="0">
              <a:latin typeface="Calibri"/>
              <a:cs typeface="Calibri"/>
            </a:endParaRPr>
          </a:p>
        </p:txBody>
      </p:sp>
    </p:spTree>
    <p:extLst>
      <p:ext uri="{BB962C8B-B14F-4D97-AF65-F5344CB8AC3E}">
        <p14:creationId xmlns:p14="http://schemas.microsoft.com/office/powerpoint/2010/main" val="275042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Fungi, Yeasts, Molds</a:t>
            </a:r>
            <a:br>
              <a:rPr lang="en-GB" dirty="0"/>
            </a:br>
            <a:r>
              <a:rPr lang="en-GB" dirty="0" err="1">
                <a:solidFill>
                  <a:schemeClr val="accent6">
                    <a:lumMod val="75000"/>
                  </a:schemeClr>
                </a:solidFill>
              </a:rPr>
              <a:t>Molds</a:t>
            </a:r>
            <a:r>
              <a:rPr lang="en-GB" dirty="0">
                <a:solidFill>
                  <a:schemeClr val="accent6">
                    <a:lumMod val="75000"/>
                  </a:schemeClr>
                </a:solidFill>
              </a:rPr>
              <a:t> and Yeasts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a:bodyPr>
          <a:lstStyle/>
          <a:p>
            <a:pPr>
              <a:lnSpc>
                <a:spcPct val="110000"/>
              </a:lnSpc>
            </a:pPr>
            <a:r>
              <a:rPr lang="en-GB" b="1" dirty="0"/>
              <a:t>Yeasts:</a:t>
            </a:r>
          </a:p>
          <a:p>
            <a:pPr lvl="1">
              <a:lnSpc>
                <a:spcPct val="110000"/>
              </a:lnSpc>
            </a:pPr>
            <a:r>
              <a:rPr lang="en-GB" dirty="0"/>
              <a:t>Unicellular fungi that reproduce by budding</a:t>
            </a:r>
          </a:p>
          <a:p>
            <a:pPr lvl="1">
              <a:lnSpc>
                <a:spcPct val="110000"/>
              </a:lnSpc>
            </a:pPr>
            <a:r>
              <a:rPr lang="en-GB" dirty="0"/>
              <a:t>Budding </a:t>
            </a:r>
            <a:r>
              <a:rPr lang="en-GB" dirty="0">
                <a:sym typeface="Wingdings" panose="05000000000000000000" pitchFamily="2" charset="2"/>
              </a:rPr>
              <a:t> Single yeast cell and a small new one start to form as a bud </a:t>
            </a:r>
            <a:endParaRPr lang="en-GB" dirty="0"/>
          </a:p>
          <a:p>
            <a:pPr lvl="1">
              <a:lnSpc>
                <a:spcPct val="110000"/>
              </a:lnSpc>
            </a:pPr>
            <a:endParaRPr lang="en-GB" dirty="0"/>
          </a:p>
        </p:txBody>
      </p:sp>
      <p:pic>
        <p:nvPicPr>
          <p:cNvPr id="4" name="Picture 3">
            <a:extLst>
              <a:ext uri="{FF2B5EF4-FFF2-40B4-BE49-F238E27FC236}">
                <a16:creationId xmlns:a16="http://schemas.microsoft.com/office/drawing/2014/main" id="{676A9725-D330-9CD6-59A2-2EEB254D74D2}"/>
              </a:ext>
            </a:extLst>
          </p:cNvPr>
          <p:cNvPicPr>
            <a:picLocks noChangeAspect="1"/>
          </p:cNvPicPr>
          <p:nvPr/>
        </p:nvPicPr>
        <p:blipFill>
          <a:blip r:embed="rId3"/>
          <a:stretch>
            <a:fillRect/>
          </a:stretch>
        </p:blipFill>
        <p:spPr>
          <a:xfrm>
            <a:off x="6540190" y="3660154"/>
            <a:ext cx="3730083" cy="2832720"/>
          </a:xfrm>
          <a:prstGeom prst="rect">
            <a:avLst/>
          </a:prstGeom>
          <a:ln>
            <a:solidFill>
              <a:schemeClr val="tx1"/>
            </a:solidFill>
          </a:ln>
        </p:spPr>
      </p:pic>
      <p:pic>
        <p:nvPicPr>
          <p:cNvPr id="7" name="Picture 6">
            <a:extLst>
              <a:ext uri="{FF2B5EF4-FFF2-40B4-BE49-F238E27FC236}">
                <a16:creationId xmlns:a16="http://schemas.microsoft.com/office/drawing/2014/main" id="{F70677E7-3F37-81CC-CCAE-E912AC638CA7}"/>
              </a:ext>
            </a:extLst>
          </p:cNvPr>
          <p:cNvPicPr>
            <a:picLocks noChangeAspect="1"/>
          </p:cNvPicPr>
          <p:nvPr/>
        </p:nvPicPr>
        <p:blipFill>
          <a:blip r:embed="rId4"/>
          <a:stretch>
            <a:fillRect/>
          </a:stretch>
        </p:blipFill>
        <p:spPr>
          <a:xfrm>
            <a:off x="1648523" y="3660154"/>
            <a:ext cx="3730081" cy="2832721"/>
          </a:xfrm>
          <a:prstGeom prst="rect">
            <a:avLst/>
          </a:prstGeom>
          <a:ln>
            <a:solidFill>
              <a:schemeClr val="tx1"/>
            </a:solidFill>
          </a:ln>
        </p:spPr>
      </p:pic>
      <p:sp>
        <p:nvSpPr>
          <p:cNvPr id="9" name="Slide Number Placeholder 8">
            <a:extLst>
              <a:ext uri="{FF2B5EF4-FFF2-40B4-BE49-F238E27FC236}">
                <a16:creationId xmlns:a16="http://schemas.microsoft.com/office/drawing/2014/main" id="{54D602BA-546E-B726-003C-A812D7F3A55D}"/>
              </a:ext>
            </a:extLst>
          </p:cNvPr>
          <p:cNvSpPr>
            <a:spLocks noGrp="1"/>
          </p:cNvSpPr>
          <p:nvPr>
            <p:ph type="sldNum" sz="quarter" idx="12"/>
          </p:nvPr>
        </p:nvSpPr>
        <p:spPr/>
        <p:txBody>
          <a:bodyPr/>
          <a:lstStyle/>
          <a:p>
            <a:fld id="{509B6469-D500-4D9B-8EFA-8AC5D59F6897}" type="slidenum">
              <a:rPr lang="en-GB" smtClean="0"/>
              <a:pPr/>
              <a:t>6</a:t>
            </a:fld>
            <a:endParaRPr lang="en-GB"/>
          </a:p>
        </p:txBody>
      </p:sp>
    </p:spTree>
    <p:extLst>
      <p:ext uri="{BB962C8B-B14F-4D97-AF65-F5344CB8AC3E}">
        <p14:creationId xmlns:p14="http://schemas.microsoft.com/office/powerpoint/2010/main" val="228727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wipe(down)">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par>
                                <p:cTn id="19" presetID="2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Overview of Pulmonary Mycoses</a:t>
            </a:r>
            <a:endParaRPr lang="en-GB" dirty="0">
              <a:solidFill>
                <a:schemeClr val="accent6">
                  <a:lumMod val="75000"/>
                </a:schemeClr>
              </a:solidFill>
            </a:endParaRP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a:bodyPr>
          <a:lstStyle/>
          <a:p>
            <a:pPr>
              <a:lnSpc>
                <a:spcPct val="110000"/>
              </a:lnSpc>
            </a:pPr>
            <a:r>
              <a:rPr lang="en-GB" dirty="0"/>
              <a:t>Pulmonary mycoses are categorized into two main groups:</a:t>
            </a:r>
          </a:p>
          <a:p>
            <a:pPr marL="914400" lvl="1" indent="-457200">
              <a:lnSpc>
                <a:spcPct val="110000"/>
              </a:lnSpc>
              <a:buFont typeface="+mj-lt"/>
              <a:buAutoNum type="arabicPeriod"/>
            </a:pPr>
            <a:r>
              <a:rPr lang="en-GB" dirty="0"/>
              <a:t>Infections due to primary pathogenic fungi:</a:t>
            </a:r>
          </a:p>
          <a:p>
            <a:pPr lvl="2">
              <a:lnSpc>
                <a:spcPct val="110000"/>
              </a:lnSpc>
            </a:pPr>
            <a:r>
              <a:rPr lang="en-GB" dirty="0"/>
              <a:t>Histoplasma capsulatum</a:t>
            </a:r>
          </a:p>
          <a:p>
            <a:pPr lvl="2">
              <a:lnSpc>
                <a:spcPct val="110000"/>
              </a:lnSpc>
            </a:pPr>
            <a:r>
              <a:rPr lang="en-GB" dirty="0"/>
              <a:t>Coccidioides </a:t>
            </a:r>
            <a:r>
              <a:rPr lang="en-GB" dirty="0" err="1"/>
              <a:t>immitis</a:t>
            </a:r>
            <a:endParaRPr lang="en-GB" dirty="0"/>
          </a:p>
          <a:p>
            <a:pPr marL="914400" lvl="1" indent="-457200">
              <a:lnSpc>
                <a:spcPct val="110000"/>
              </a:lnSpc>
              <a:buFont typeface="+mj-lt"/>
              <a:buAutoNum type="arabicPeriod"/>
            </a:pPr>
            <a:r>
              <a:rPr lang="en-GB" dirty="0"/>
              <a:t>Infections due to opportunistic fungi:</a:t>
            </a:r>
          </a:p>
          <a:p>
            <a:pPr lvl="2">
              <a:lnSpc>
                <a:spcPct val="110000"/>
              </a:lnSpc>
            </a:pPr>
            <a:r>
              <a:rPr lang="en-GB" dirty="0"/>
              <a:t>Aspergillus fumigatus</a:t>
            </a:r>
          </a:p>
          <a:p>
            <a:pPr lvl="2">
              <a:lnSpc>
                <a:spcPct val="110000"/>
              </a:lnSpc>
            </a:pPr>
            <a:r>
              <a:rPr lang="en-GB" dirty="0"/>
              <a:t>Pneumocystis </a:t>
            </a:r>
            <a:r>
              <a:rPr lang="en-GB" dirty="0" err="1"/>
              <a:t>jirovecii</a:t>
            </a:r>
            <a:endParaRPr lang="en-GB" dirty="0"/>
          </a:p>
        </p:txBody>
      </p:sp>
      <p:sp>
        <p:nvSpPr>
          <p:cNvPr id="3" name="Slide Number Placeholder 2">
            <a:extLst>
              <a:ext uri="{FF2B5EF4-FFF2-40B4-BE49-F238E27FC236}">
                <a16:creationId xmlns:a16="http://schemas.microsoft.com/office/drawing/2014/main" id="{F0512D15-4BDF-9FF1-6BB9-E9C3F03399DB}"/>
              </a:ext>
            </a:extLst>
          </p:cNvPr>
          <p:cNvSpPr>
            <a:spLocks noGrp="1"/>
          </p:cNvSpPr>
          <p:nvPr>
            <p:ph type="sldNum" sz="quarter" idx="12"/>
          </p:nvPr>
        </p:nvSpPr>
        <p:spPr/>
        <p:txBody>
          <a:bodyPr/>
          <a:lstStyle/>
          <a:p>
            <a:fld id="{509B6469-D500-4D9B-8EFA-8AC5D59F6897}" type="slidenum">
              <a:rPr lang="en-GB" smtClean="0"/>
              <a:pPr/>
              <a:t>7</a:t>
            </a:fld>
            <a:endParaRPr lang="en-GB"/>
          </a:p>
        </p:txBody>
      </p:sp>
    </p:spTree>
    <p:extLst>
      <p:ext uri="{BB962C8B-B14F-4D97-AF65-F5344CB8AC3E}">
        <p14:creationId xmlns:p14="http://schemas.microsoft.com/office/powerpoint/2010/main" val="56300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2" end="2"/>
                                            </p:txEl>
                                          </p:spTgt>
                                        </p:tgtEl>
                                        <p:attrNameLst>
                                          <p:attrName>style.visibility</p:attrName>
                                        </p:attrNameLst>
                                      </p:cBhvr>
                                      <p:to>
                                        <p:strVal val="visible"/>
                                      </p:to>
                                    </p:set>
                                    <p:animEffect transition="in" filter="wipe(down)">
                                      <p:cBhvr>
                                        <p:cTn id="10" dur="500"/>
                                        <p:tgtEl>
                                          <p:spTgt spid="8">
                                            <p:txEl>
                                              <p:pRg st="2" end="2"/>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down)">
                                      <p:cBhvr>
                                        <p:cTn id="13" dur="500"/>
                                        <p:tgtEl>
                                          <p:spTgt spid="8">
                                            <p:txEl>
                                              <p:pRg st="1" end="1"/>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wipe(down)">
                                      <p:cBhvr>
                                        <p:cTn id="16" dur="500"/>
                                        <p:tgtEl>
                                          <p:spTgt spid="8">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wipe(down)">
                                      <p:cBhvr>
                                        <p:cTn id="19" dur="500"/>
                                        <p:tgtEl>
                                          <p:spTgt spid="8">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down)">
                                      <p:cBhvr>
                                        <p:cTn id="22" dur="500"/>
                                        <p:tgtEl>
                                          <p:spTgt spid="8">
                                            <p:txEl>
                                              <p:pRg st="5" end="5"/>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Effect transition="in" filter="wipe(down)">
                                      <p:cBhvr>
                                        <p:cTn id="25" dur="500"/>
                                        <p:tgtEl>
                                          <p:spTgt spid="8">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9" presetClass="emph" presetSubtype="0" fill="hold" nodeType="clickEffect">
                                  <p:stCondLst>
                                    <p:cond delay="0"/>
                                  </p:stCondLst>
                                  <p:childTnLst>
                                    <p:animClr clrSpc="rgb" dir="cw">
                                      <p:cBhvr override="childStyle">
                                        <p:cTn id="29" dur="500" fill="hold"/>
                                        <p:tgtEl>
                                          <p:spTgt spid="8">
                                            <p:txEl>
                                              <p:pRg st="2" end="2"/>
                                            </p:txEl>
                                          </p:spTgt>
                                        </p:tgtEl>
                                        <p:attrNameLst>
                                          <p:attrName>style.color</p:attrName>
                                        </p:attrNameLst>
                                      </p:cBhvr>
                                      <p:to>
                                        <a:srgbClr val="FF1F1F"/>
                                      </p:to>
                                    </p:animClr>
                                    <p:animClr clrSpc="rgb" dir="cw">
                                      <p:cBhvr>
                                        <p:cTn id="30" dur="500" fill="hold"/>
                                        <p:tgtEl>
                                          <p:spTgt spid="8">
                                            <p:txEl>
                                              <p:pRg st="2" end="2"/>
                                            </p:txEl>
                                          </p:spTgt>
                                        </p:tgtEl>
                                        <p:attrNameLst>
                                          <p:attrName>fillcolor</p:attrName>
                                        </p:attrNameLst>
                                      </p:cBhvr>
                                      <p:to>
                                        <a:srgbClr val="FF1F1F"/>
                                      </p:to>
                                    </p:animClr>
                                    <p:set>
                                      <p:cBhvr>
                                        <p:cTn id="31" dur="500" fill="hold"/>
                                        <p:tgtEl>
                                          <p:spTgt spid="8">
                                            <p:txEl>
                                              <p:pRg st="2" end="2"/>
                                            </p:txEl>
                                          </p:spTgt>
                                        </p:tgtEl>
                                        <p:attrNameLst>
                                          <p:attrName>fill.type</p:attrName>
                                        </p:attrNameLst>
                                      </p:cBhvr>
                                      <p:to>
                                        <p:strVal val="solid"/>
                                      </p:to>
                                    </p:set>
                                    <p:set>
                                      <p:cBhvr>
                                        <p:cTn id="32" dur="500" fill="hold"/>
                                        <p:tgtEl>
                                          <p:spTgt spid="8">
                                            <p:txEl>
                                              <p:pRg st="2" end="2"/>
                                            </p:txEl>
                                          </p:spTgt>
                                        </p:tgtEl>
                                        <p:attrNameLst>
                                          <p:attrName>fill.on</p:attrName>
                                        </p:attrNameLst>
                                      </p:cBhvr>
                                      <p:to>
                                        <p:strVal val="true"/>
                                      </p:to>
                                    </p:set>
                                  </p:childTnLst>
                                </p:cTn>
                              </p:par>
                              <p:par>
                                <p:cTn id="33" presetID="19" presetClass="emph" presetSubtype="0" fill="hold" nodeType="withEffect">
                                  <p:stCondLst>
                                    <p:cond delay="0"/>
                                  </p:stCondLst>
                                  <p:childTnLst>
                                    <p:animClr clrSpc="rgb" dir="cw">
                                      <p:cBhvr override="childStyle">
                                        <p:cTn id="34" dur="500" fill="hold"/>
                                        <p:tgtEl>
                                          <p:spTgt spid="8">
                                            <p:txEl>
                                              <p:pRg st="5" end="5"/>
                                            </p:txEl>
                                          </p:spTgt>
                                        </p:tgtEl>
                                        <p:attrNameLst>
                                          <p:attrName>style.color</p:attrName>
                                        </p:attrNameLst>
                                      </p:cBhvr>
                                      <p:to>
                                        <a:srgbClr val="FF1F1F"/>
                                      </p:to>
                                    </p:animClr>
                                    <p:animClr clrSpc="rgb" dir="cw">
                                      <p:cBhvr>
                                        <p:cTn id="35" dur="500" fill="hold"/>
                                        <p:tgtEl>
                                          <p:spTgt spid="8">
                                            <p:txEl>
                                              <p:pRg st="5" end="5"/>
                                            </p:txEl>
                                          </p:spTgt>
                                        </p:tgtEl>
                                        <p:attrNameLst>
                                          <p:attrName>fillcolor</p:attrName>
                                        </p:attrNameLst>
                                      </p:cBhvr>
                                      <p:to>
                                        <a:srgbClr val="FF1F1F"/>
                                      </p:to>
                                    </p:animClr>
                                    <p:set>
                                      <p:cBhvr>
                                        <p:cTn id="36" dur="500" fill="hold"/>
                                        <p:tgtEl>
                                          <p:spTgt spid="8">
                                            <p:txEl>
                                              <p:pRg st="5" end="5"/>
                                            </p:txEl>
                                          </p:spTgt>
                                        </p:tgtEl>
                                        <p:attrNameLst>
                                          <p:attrName>fill.type</p:attrName>
                                        </p:attrNameLst>
                                      </p:cBhvr>
                                      <p:to>
                                        <p:strVal val="solid"/>
                                      </p:to>
                                    </p:set>
                                    <p:set>
                                      <p:cBhvr>
                                        <p:cTn id="37" dur="500" fill="hold"/>
                                        <p:tgtEl>
                                          <p:spTgt spid="8">
                                            <p:txEl>
                                              <p:pRg st="5" end="5"/>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fontScale="90000"/>
          </a:bodyPr>
          <a:lstStyle/>
          <a:p>
            <a:r>
              <a:rPr lang="en-GB" dirty="0"/>
              <a:t>Overview of Pulmonary Mycoses</a:t>
            </a:r>
            <a:br>
              <a:rPr lang="en-GB" dirty="0"/>
            </a:br>
            <a:r>
              <a:rPr lang="en-GB" dirty="0">
                <a:solidFill>
                  <a:schemeClr val="accent6">
                    <a:lumMod val="75000"/>
                  </a:schemeClr>
                </a:solidFill>
              </a:rPr>
              <a:t>Characteristics of systemic pulmonary mycoses</a:t>
            </a: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a:bodyPr>
          <a:lstStyle/>
          <a:p>
            <a:pPr>
              <a:lnSpc>
                <a:spcPct val="110000"/>
              </a:lnSpc>
            </a:pPr>
            <a:r>
              <a:rPr lang="en-GB" dirty="0"/>
              <a:t>Infection typically acquired by </a:t>
            </a:r>
            <a:r>
              <a:rPr lang="en-GB" dirty="0">
                <a:solidFill>
                  <a:srgbClr val="FF0000"/>
                </a:solidFill>
              </a:rPr>
              <a:t>inhalation of fungal spores (conidia)</a:t>
            </a:r>
          </a:p>
          <a:p>
            <a:pPr>
              <a:lnSpc>
                <a:spcPct val="110000"/>
              </a:lnSpc>
            </a:pPr>
            <a:r>
              <a:rPr lang="en-GB" dirty="0"/>
              <a:t>Most infections are asymptomatic and self-limiting</a:t>
            </a:r>
          </a:p>
          <a:p>
            <a:pPr>
              <a:lnSpc>
                <a:spcPct val="110000"/>
              </a:lnSpc>
            </a:pPr>
            <a:r>
              <a:rPr lang="en-GB" dirty="0"/>
              <a:t>In immunocompromised individuals, infection can disseminate to other organs</a:t>
            </a:r>
          </a:p>
          <a:p>
            <a:pPr>
              <a:lnSpc>
                <a:spcPct val="110000"/>
              </a:lnSpc>
            </a:pPr>
            <a:r>
              <a:rPr lang="en-GB" dirty="0"/>
              <a:t>Infected persons rarely transmit the disease to others</a:t>
            </a:r>
          </a:p>
        </p:txBody>
      </p:sp>
      <p:sp>
        <p:nvSpPr>
          <p:cNvPr id="3" name="Slide Number Placeholder 2">
            <a:extLst>
              <a:ext uri="{FF2B5EF4-FFF2-40B4-BE49-F238E27FC236}">
                <a16:creationId xmlns:a16="http://schemas.microsoft.com/office/drawing/2014/main" id="{FCE394C3-D55C-3FF6-2ED8-27F51E1B1228}"/>
              </a:ext>
            </a:extLst>
          </p:cNvPr>
          <p:cNvSpPr>
            <a:spLocks noGrp="1"/>
          </p:cNvSpPr>
          <p:nvPr>
            <p:ph type="sldNum" sz="quarter" idx="12"/>
          </p:nvPr>
        </p:nvSpPr>
        <p:spPr/>
        <p:txBody>
          <a:bodyPr/>
          <a:lstStyle/>
          <a:p>
            <a:fld id="{509B6469-D500-4D9B-8EFA-8AC5D59F6897}" type="slidenum">
              <a:rPr lang="en-GB" smtClean="0"/>
              <a:pPr/>
              <a:t>8</a:t>
            </a:fld>
            <a:endParaRPr lang="en-GB"/>
          </a:p>
        </p:txBody>
      </p:sp>
    </p:spTree>
    <p:extLst>
      <p:ext uri="{BB962C8B-B14F-4D97-AF65-F5344CB8AC3E}">
        <p14:creationId xmlns:p14="http://schemas.microsoft.com/office/powerpoint/2010/main" val="3548922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down)">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down)">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wipe(down)">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610E2-D783-3FF2-1EF8-D77D6BA10311}"/>
              </a:ext>
            </a:extLst>
          </p:cNvPr>
          <p:cNvSpPr>
            <a:spLocks noGrp="1"/>
          </p:cNvSpPr>
          <p:nvPr>
            <p:ph type="title"/>
          </p:nvPr>
        </p:nvSpPr>
        <p:spPr/>
        <p:txBody>
          <a:bodyPr>
            <a:normAutofit/>
          </a:bodyPr>
          <a:lstStyle/>
          <a:p>
            <a:r>
              <a:rPr lang="en-GB" dirty="0"/>
              <a:t>Predisposing Factors for Fungal Infections</a:t>
            </a:r>
            <a:endParaRPr lang="en-GB" dirty="0">
              <a:solidFill>
                <a:schemeClr val="accent6">
                  <a:lumMod val="75000"/>
                </a:schemeClr>
              </a:solidFill>
            </a:endParaRPr>
          </a:p>
        </p:txBody>
      </p:sp>
      <p:sp>
        <p:nvSpPr>
          <p:cNvPr id="8" name="Content Placeholder 7">
            <a:extLst>
              <a:ext uri="{FF2B5EF4-FFF2-40B4-BE49-F238E27FC236}">
                <a16:creationId xmlns:a16="http://schemas.microsoft.com/office/drawing/2014/main" id="{7BB0F236-8670-1CD8-7336-9E83BC55FAA2}"/>
              </a:ext>
            </a:extLst>
          </p:cNvPr>
          <p:cNvSpPr>
            <a:spLocks noGrp="1"/>
          </p:cNvSpPr>
          <p:nvPr>
            <p:ph idx="1"/>
          </p:nvPr>
        </p:nvSpPr>
        <p:spPr/>
        <p:txBody>
          <a:bodyPr>
            <a:normAutofit fontScale="77500" lnSpcReduction="20000"/>
          </a:bodyPr>
          <a:lstStyle/>
          <a:p>
            <a:pPr>
              <a:lnSpc>
                <a:spcPct val="110000"/>
              </a:lnSpc>
            </a:pPr>
            <a:r>
              <a:rPr lang="en-GB" dirty="0"/>
              <a:t>Prolonged use of broad-spectrum antibiotics</a:t>
            </a:r>
          </a:p>
          <a:p>
            <a:pPr lvl="1">
              <a:lnSpc>
                <a:spcPct val="110000"/>
              </a:lnSpc>
            </a:pPr>
            <a:r>
              <a:rPr lang="en-GB" dirty="0"/>
              <a:t>Disrupts normal bacterial flora, allowing fungal overgrowth</a:t>
            </a:r>
          </a:p>
          <a:p>
            <a:pPr>
              <a:lnSpc>
                <a:spcPct val="110000"/>
              </a:lnSpc>
            </a:pPr>
            <a:r>
              <a:rPr lang="en-GB" dirty="0"/>
              <a:t>Immunosuppression:</a:t>
            </a:r>
          </a:p>
          <a:p>
            <a:pPr lvl="1">
              <a:lnSpc>
                <a:spcPct val="110000"/>
              </a:lnSpc>
            </a:pPr>
            <a:r>
              <a:rPr lang="en-GB" dirty="0"/>
              <a:t>Diseases: AIDS, diabetes mellitus</a:t>
            </a:r>
          </a:p>
          <a:p>
            <a:pPr lvl="1">
              <a:lnSpc>
                <a:spcPct val="110000"/>
              </a:lnSpc>
            </a:pPr>
            <a:r>
              <a:rPr lang="en-GB" dirty="0"/>
              <a:t>Medications: corticosteroids, chemotherapy drugs</a:t>
            </a:r>
          </a:p>
          <a:p>
            <a:pPr>
              <a:lnSpc>
                <a:spcPct val="110000"/>
              </a:lnSpc>
            </a:pPr>
            <a:r>
              <a:rPr lang="en-GB" dirty="0"/>
              <a:t>Age extremes:</a:t>
            </a:r>
          </a:p>
          <a:p>
            <a:pPr lvl="1">
              <a:lnSpc>
                <a:spcPct val="110000"/>
              </a:lnSpc>
            </a:pPr>
            <a:r>
              <a:rPr lang="en-GB" dirty="0"/>
              <a:t>Very young (immature immune system)</a:t>
            </a:r>
          </a:p>
          <a:p>
            <a:pPr lvl="1">
              <a:lnSpc>
                <a:spcPct val="110000"/>
              </a:lnSpc>
            </a:pPr>
            <a:r>
              <a:rPr lang="en-GB" dirty="0"/>
              <a:t>Very old (declining immune function)</a:t>
            </a:r>
          </a:p>
          <a:p>
            <a:pPr>
              <a:lnSpc>
                <a:spcPct val="110000"/>
              </a:lnSpc>
            </a:pPr>
            <a:r>
              <a:rPr lang="en-GB" dirty="0"/>
              <a:t>Underlying lung diseases:</a:t>
            </a:r>
          </a:p>
          <a:p>
            <a:pPr lvl="1">
              <a:lnSpc>
                <a:spcPct val="110000"/>
              </a:lnSpc>
            </a:pPr>
            <a:r>
              <a:rPr lang="en-GB" dirty="0"/>
              <a:t>Chronic obstructive pulmonary disease (COPD)</a:t>
            </a:r>
          </a:p>
          <a:p>
            <a:pPr lvl="1">
              <a:lnSpc>
                <a:spcPct val="110000"/>
              </a:lnSpc>
            </a:pPr>
            <a:r>
              <a:rPr lang="en-GB" dirty="0"/>
              <a:t>Cystic fibrosis</a:t>
            </a:r>
          </a:p>
          <a:p>
            <a:pPr lvl="1">
              <a:lnSpc>
                <a:spcPct val="110000"/>
              </a:lnSpc>
            </a:pPr>
            <a:r>
              <a:rPr lang="en-GB" dirty="0"/>
              <a:t>Pre-existing lung cavities (e.g., from tuberculosis)</a:t>
            </a:r>
          </a:p>
        </p:txBody>
      </p:sp>
      <p:sp>
        <p:nvSpPr>
          <p:cNvPr id="3" name="Slide Number Placeholder 2">
            <a:extLst>
              <a:ext uri="{FF2B5EF4-FFF2-40B4-BE49-F238E27FC236}">
                <a16:creationId xmlns:a16="http://schemas.microsoft.com/office/drawing/2014/main" id="{EB48F969-70FC-65DE-8EE6-C457C768AFF4}"/>
              </a:ext>
            </a:extLst>
          </p:cNvPr>
          <p:cNvSpPr>
            <a:spLocks noGrp="1"/>
          </p:cNvSpPr>
          <p:nvPr>
            <p:ph type="sldNum" sz="quarter" idx="12"/>
          </p:nvPr>
        </p:nvSpPr>
        <p:spPr/>
        <p:txBody>
          <a:bodyPr/>
          <a:lstStyle/>
          <a:p>
            <a:fld id="{509B6469-D500-4D9B-8EFA-8AC5D59F6897}" type="slidenum">
              <a:rPr lang="en-GB" smtClean="0"/>
              <a:pPr/>
              <a:t>9</a:t>
            </a:fld>
            <a:endParaRPr lang="en-GB"/>
          </a:p>
        </p:txBody>
      </p:sp>
    </p:spTree>
    <p:extLst>
      <p:ext uri="{BB962C8B-B14F-4D97-AF65-F5344CB8AC3E}">
        <p14:creationId xmlns:p14="http://schemas.microsoft.com/office/powerpoint/2010/main" val="104431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down)">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wipe(down)">
                                      <p:cBhvr>
                                        <p:cTn id="15" dur="500"/>
                                        <p:tgtEl>
                                          <p:spTgt spid="8">
                                            <p:txEl>
                                              <p:pRg st="2" end="2"/>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wipe(down)">
                                      <p:cBhvr>
                                        <p:cTn id="18" dur="500"/>
                                        <p:tgtEl>
                                          <p:spTgt spid="8">
                                            <p:txEl>
                                              <p:pRg st="3" end="3"/>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wipe(down)">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xEl>
                                              <p:pRg st="5" end="5"/>
                                            </p:txEl>
                                          </p:spTgt>
                                        </p:tgtEl>
                                        <p:attrNameLst>
                                          <p:attrName>style.visibility</p:attrName>
                                        </p:attrNameLst>
                                      </p:cBhvr>
                                      <p:to>
                                        <p:strVal val="visible"/>
                                      </p:to>
                                    </p:set>
                                    <p:animEffect transition="in" filter="wipe(down)">
                                      <p:cBhvr>
                                        <p:cTn id="26" dur="500"/>
                                        <p:tgtEl>
                                          <p:spTgt spid="8">
                                            <p:txEl>
                                              <p:pRg st="5" end="5"/>
                                            </p:txEl>
                                          </p:spTgt>
                                        </p:tgtEl>
                                      </p:cBhvr>
                                    </p:animEffect>
                                  </p:childTnLst>
                                </p:cTn>
                              </p:par>
                              <p:par>
                                <p:cTn id="27" presetID="22" presetClass="entr" presetSubtype="4" fill="hold" nodeType="withEffect">
                                  <p:stCondLst>
                                    <p:cond delay="0"/>
                                  </p:stCondLst>
                                  <p:childTnLst>
                                    <p:set>
                                      <p:cBhvr>
                                        <p:cTn id="28" dur="1" fill="hold">
                                          <p:stCondLst>
                                            <p:cond delay="0"/>
                                          </p:stCondLst>
                                        </p:cTn>
                                        <p:tgtEl>
                                          <p:spTgt spid="8">
                                            <p:txEl>
                                              <p:pRg st="6" end="6"/>
                                            </p:txEl>
                                          </p:spTgt>
                                        </p:tgtEl>
                                        <p:attrNameLst>
                                          <p:attrName>style.visibility</p:attrName>
                                        </p:attrNameLst>
                                      </p:cBhvr>
                                      <p:to>
                                        <p:strVal val="visible"/>
                                      </p:to>
                                    </p:set>
                                    <p:animEffect transition="in" filter="wipe(down)">
                                      <p:cBhvr>
                                        <p:cTn id="29" dur="500"/>
                                        <p:tgtEl>
                                          <p:spTgt spid="8">
                                            <p:txEl>
                                              <p:pRg st="6" end="6"/>
                                            </p:txEl>
                                          </p:spTgt>
                                        </p:tgtEl>
                                      </p:cBhvr>
                                    </p:animEffect>
                                  </p:childTnLst>
                                </p:cTn>
                              </p:par>
                              <p:par>
                                <p:cTn id="30" presetID="22" presetClass="entr" presetSubtype="4" fill="hold" nodeType="with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down)">
                                      <p:cBhvr>
                                        <p:cTn id="32" dur="5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8" end="8"/>
                                            </p:txEl>
                                          </p:spTgt>
                                        </p:tgtEl>
                                        <p:attrNameLst>
                                          <p:attrName>style.visibility</p:attrName>
                                        </p:attrNameLst>
                                      </p:cBhvr>
                                      <p:to>
                                        <p:strVal val="visible"/>
                                      </p:to>
                                    </p:set>
                                    <p:animEffect transition="in" filter="wipe(down)">
                                      <p:cBhvr>
                                        <p:cTn id="37" dur="500"/>
                                        <p:tgtEl>
                                          <p:spTgt spid="8">
                                            <p:txEl>
                                              <p:pRg st="8" end="8"/>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8">
                                            <p:txEl>
                                              <p:pRg st="9" end="9"/>
                                            </p:txEl>
                                          </p:spTgt>
                                        </p:tgtEl>
                                        <p:attrNameLst>
                                          <p:attrName>style.visibility</p:attrName>
                                        </p:attrNameLst>
                                      </p:cBhvr>
                                      <p:to>
                                        <p:strVal val="visible"/>
                                      </p:to>
                                    </p:set>
                                    <p:animEffect transition="in" filter="wipe(down)">
                                      <p:cBhvr>
                                        <p:cTn id="40" dur="500"/>
                                        <p:tgtEl>
                                          <p:spTgt spid="8">
                                            <p:txEl>
                                              <p:pRg st="9" end="9"/>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8">
                                            <p:txEl>
                                              <p:pRg st="10" end="10"/>
                                            </p:txEl>
                                          </p:spTgt>
                                        </p:tgtEl>
                                        <p:attrNameLst>
                                          <p:attrName>style.visibility</p:attrName>
                                        </p:attrNameLst>
                                      </p:cBhvr>
                                      <p:to>
                                        <p:strVal val="visible"/>
                                      </p:to>
                                    </p:set>
                                    <p:animEffect transition="in" filter="wipe(down)">
                                      <p:cBhvr>
                                        <p:cTn id="43" dur="500"/>
                                        <p:tgtEl>
                                          <p:spTgt spid="8">
                                            <p:txEl>
                                              <p:pRg st="10" end="10"/>
                                            </p:txEl>
                                          </p:spTgt>
                                        </p:tgtEl>
                                      </p:cBhvr>
                                    </p:animEffect>
                                  </p:childTnLst>
                                </p:cTn>
                              </p:par>
                              <p:par>
                                <p:cTn id="44" presetID="22" presetClass="entr" presetSubtype="4" fill="hold" nodeType="withEffect">
                                  <p:stCondLst>
                                    <p:cond delay="0"/>
                                  </p:stCondLst>
                                  <p:childTnLst>
                                    <p:set>
                                      <p:cBhvr>
                                        <p:cTn id="45" dur="1" fill="hold">
                                          <p:stCondLst>
                                            <p:cond delay="0"/>
                                          </p:stCondLst>
                                        </p:cTn>
                                        <p:tgtEl>
                                          <p:spTgt spid="8">
                                            <p:txEl>
                                              <p:pRg st="11" end="11"/>
                                            </p:txEl>
                                          </p:spTgt>
                                        </p:tgtEl>
                                        <p:attrNameLst>
                                          <p:attrName>style.visibility</p:attrName>
                                        </p:attrNameLst>
                                      </p:cBhvr>
                                      <p:to>
                                        <p:strVal val="visible"/>
                                      </p:to>
                                    </p:set>
                                    <p:animEffect transition="in" filter="wipe(down)">
                                      <p:cBhvr>
                                        <p:cTn id="46"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1108" row="5">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FE3ABF46-EF2C-4AF0-B0C8-BA4052A775D3}">
  <we:reference id="wa200006038" version="1.0.0.3" store="en-US" storeType="OMEX"/>
  <we:alternateReferences>
    <we:reference id="WA200006038" version="1.0.0.3" store="" storeType="OMEX"/>
  </we:alternateReferences>
  <we:properties>
    <we:property name="has-seen-first-time-experience" value="true"/>
    <we:property name="pptx_export_from_biorender" value="false"/>
  </we:properties>
  <we:bindings/>
  <we:snapshot xmlns:r="http://schemas.openxmlformats.org/officeDocument/2006/relationships"/>
  <we:extLst>
    <a:ext xmlns:a="http://schemas.openxmlformats.org/drawingml/2006/main" uri="{0858819E-0033-43BF-8937-05EC82904868}">
      <we:backgroundApp state="1" runtimeId="Taskpane.Url"/>
    </a:ext>
  </we:extLst>
</we:webextension>
</file>

<file path=docProps/app.xml><?xml version="1.0" encoding="utf-8"?>
<Properties xmlns="http://schemas.openxmlformats.org/officeDocument/2006/extended-properties" xmlns:vt="http://schemas.openxmlformats.org/officeDocument/2006/docPropsVTypes">
  <TotalTime>10894</TotalTime>
  <Words>1718</Words>
  <Application>Microsoft Office PowerPoint</Application>
  <PresentationFormat>Widescreen</PresentationFormat>
  <Paragraphs>277</Paragraphs>
  <Slides>29</Slides>
  <Notes>28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Aptos</vt:lpstr>
      <vt:lpstr>Arial</vt:lpstr>
      <vt:lpstr>Arial MT</vt:lpstr>
      <vt:lpstr>Calibri</vt:lpstr>
      <vt:lpstr>Calibri Light</vt:lpstr>
      <vt:lpstr>Lato</vt:lpstr>
      <vt:lpstr>proxima-nova</vt:lpstr>
      <vt:lpstr>Traditional Arabic</vt:lpstr>
      <vt:lpstr>Wingdings</vt:lpstr>
      <vt:lpstr>Office Theme</vt:lpstr>
      <vt:lpstr>Fungal infections of Lungs   22/10/2025</vt:lpstr>
      <vt:lpstr>Fungi, Yeasts, Molds Introduction</vt:lpstr>
      <vt:lpstr>Fungi, Yeasts, Molds Molds and Yeasts</vt:lpstr>
      <vt:lpstr>Fungi, Yeasts, Molds Molds and Yeasts</vt:lpstr>
      <vt:lpstr>Fungi, Yeasts, Molds Molds and Yeasts</vt:lpstr>
      <vt:lpstr>Fungi, Yeasts, Molds Molds and Yeasts</vt:lpstr>
      <vt:lpstr>Overview of Pulmonary Mycoses</vt:lpstr>
      <vt:lpstr>Overview of Pulmonary Mycoses Characteristics of systemic pulmonary mycoses</vt:lpstr>
      <vt:lpstr>Predisposing Factors for Fungal Infections</vt:lpstr>
      <vt:lpstr>Histoplasmosis</vt:lpstr>
      <vt:lpstr>Primary Pathogenic Fungi - Histoplasmosis</vt:lpstr>
      <vt:lpstr>Primary Pathogenic Fungi - Histoplasmosis</vt:lpstr>
      <vt:lpstr>Primary Pathogenic Fungi – Histoplasmosis Mode of infection</vt:lpstr>
      <vt:lpstr>Primary Pathogenic Fungi – Histoplasmosis Characteristics </vt:lpstr>
      <vt:lpstr>Primary Pathogenic Fungi – Histoplasmosis Clinical Presentation</vt:lpstr>
      <vt:lpstr>Primary Pathogenic Fungi – Histoplasmosis Clinical Presentation</vt:lpstr>
      <vt:lpstr>Primary Pathogenic Fungi – Histoplasmosis Diagnosis</vt:lpstr>
      <vt:lpstr>Primary Pathogenic Fungi – Histoplasmosis Treatment</vt:lpstr>
      <vt:lpstr>Primary Pathogenic Fungi – Histoplasmosis Summary</vt:lpstr>
      <vt:lpstr>Aspergillosis </vt:lpstr>
      <vt:lpstr>Opportunistic Fungi - Aspergillosis Introduction</vt:lpstr>
      <vt:lpstr>Opportunistic Fungi - Aspergillosis Pulmonary aspergillosis</vt:lpstr>
      <vt:lpstr>Opportunistic Fungi - Aspergillosis Types of Pulmonary Aspergillosis (3 forms)</vt:lpstr>
      <vt:lpstr>Opportunistic Fungi - Aspergillosis Clinical Presentation</vt:lpstr>
      <vt:lpstr>Opportunistic Fungi - Aspergillosis Diagnosis</vt:lpstr>
      <vt:lpstr>Opportunistic Fungi - Aspergillosis Treatment </vt:lpstr>
      <vt:lpstr>Opportunistic Fungi - Aspergillosis Summary </vt:lpstr>
      <vt:lpstr>Other Fungal Lung Infections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Title Endocrinology</dc:title>
  <dc:creator>Sulaiman Bani Abdel-Rahman</dc:creator>
  <cp:lastModifiedBy>sulaiman bani abdel-rahman</cp:lastModifiedBy>
  <cp:revision>594</cp:revision>
  <cp:lastPrinted>2025-10-22T01:54:41Z</cp:lastPrinted>
  <dcterms:created xsi:type="dcterms:W3CDTF">2024-01-29T18:35:45Z</dcterms:created>
  <dcterms:modified xsi:type="dcterms:W3CDTF">2025-10-22T03:12:33Z</dcterms:modified>
</cp:coreProperties>
</file>