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92" r:id="rId6"/>
    <p:sldId id="259" r:id="rId7"/>
    <p:sldId id="293" r:id="rId8"/>
    <p:sldId id="288" r:id="rId9"/>
    <p:sldId id="273" r:id="rId10"/>
    <p:sldId id="289" r:id="rId11"/>
    <p:sldId id="307" r:id="rId12"/>
    <p:sldId id="308" r:id="rId13"/>
    <p:sldId id="310" r:id="rId14"/>
    <p:sldId id="314" r:id="rId15"/>
    <p:sldId id="315" r:id="rId16"/>
    <p:sldId id="316" r:id="rId17"/>
    <p:sldId id="329" r:id="rId18"/>
    <p:sldId id="330" r:id="rId19"/>
    <p:sldId id="311" r:id="rId20"/>
    <p:sldId id="312" r:id="rId21"/>
    <p:sldId id="313" r:id="rId22"/>
    <p:sldId id="275" r:id="rId23"/>
    <p:sldId id="276" r:id="rId24"/>
    <p:sldId id="277" r:id="rId25"/>
    <p:sldId id="290" r:id="rId26"/>
    <p:sldId id="328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91" r:id="rId38"/>
    <p:sldId id="274" r:id="rId39"/>
    <p:sldId id="294" r:id="rId40"/>
    <p:sldId id="260" r:id="rId41"/>
    <p:sldId id="261" r:id="rId42"/>
    <p:sldId id="262" r:id="rId43"/>
    <p:sldId id="263" r:id="rId44"/>
    <p:sldId id="264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17" r:id="rId63"/>
    <p:sldId id="318" r:id="rId64"/>
    <p:sldId id="319" r:id="rId65"/>
    <p:sldId id="320" r:id="rId66"/>
    <p:sldId id="322" r:id="rId67"/>
    <p:sldId id="323" r:id="rId68"/>
    <p:sldId id="324" r:id="rId69"/>
    <p:sldId id="325" r:id="rId70"/>
    <p:sldId id="327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" id="{9853295E-0FE7-415B-987A-652ACA4DEC26}">
          <p14:sldIdLst>
            <p14:sldId id="256"/>
            <p14:sldId id="257"/>
            <p14:sldId id="258"/>
            <p14:sldId id="292"/>
            <p14:sldId id="259"/>
            <p14:sldId id="293"/>
            <p14:sldId id="288"/>
            <p14:sldId id="273"/>
          </p14:sldIdLst>
        </p14:section>
        <p14:section name="Lymph" id="{858800CA-4FE8-4A0A-A433-0F7705DAD252}">
          <p14:sldIdLst>
            <p14:sldId id="289"/>
            <p14:sldId id="307"/>
            <p14:sldId id="308"/>
            <p14:sldId id="310"/>
            <p14:sldId id="314"/>
            <p14:sldId id="315"/>
            <p14:sldId id="316"/>
            <p14:sldId id="329"/>
            <p14:sldId id="330"/>
            <p14:sldId id="311"/>
            <p14:sldId id="312"/>
            <p14:sldId id="313"/>
          </p14:sldIdLst>
        </p14:section>
        <p14:section name="Nailes" id="{13741BBB-C80E-4504-B14D-AD287BEB60D0}">
          <p14:sldIdLst>
            <p14:sldId id="275"/>
            <p14:sldId id="276"/>
            <p14:sldId id="277"/>
            <p14:sldId id="290"/>
            <p14:sldId id="328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91"/>
          </p14:sldIdLst>
        </p14:section>
        <p14:section name="Facies" id="{2A4DC0C9-E7F2-4C92-A2E5-5227C82D1BEA}">
          <p14:sldIdLst>
            <p14:sldId id="274"/>
            <p14:sldId id="294"/>
            <p14:sldId id="260"/>
            <p14:sldId id="261"/>
            <p14:sldId id="262"/>
            <p14:sldId id="263"/>
            <p14:sldId id="264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  <p14:section name="Jaundice, Cyanosis, and Pallor" id="{AC4AF41E-44B9-415F-BD17-3F3EECA99302}">
          <p14:sldIdLst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</p14:sldIdLst>
        </p14:section>
        <p14:section name="Hair" id="{F7469C2E-6309-452F-959C-6E9AC24F9E03}">
          <p14:sldIdLst>
            <p14:sldId id="317"/>
            <p14:sldId id="318"/>
            <p14:sldId id="319"/>
            <p14:sldId id="320"/>
          </p14:sldIdLst>
        </p14:section>
        <p14:section name="Oral cavity" id="{86C68B00-AE65-4D7E-AAF5-63A59BBAC5A1}">
          <p14:sldIdLst>
            <p14:sldId id="322"/>
            <p14:sldId id="323"/>
            <p14:sldId id="324"/>
            <p14:sldId id="325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76FB-2A8C-4824-BC30-2FEBEACE6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9548A-EFF3-4631-B529-DECA6FEBE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624A8-9AA3-4BAD-9CEA-FE0A83CF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D1B9F-4C31-43BE-9B1E-A89ADC3E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B8C8-3808-43F9-84D3-28472639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5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5955-BCC2-4526-8C66-FA8B20609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BF62F-F365-42D3-9ACC-54C50A1AE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4179-747C-4166-832F-346A1CF2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7D5CA-8468-48C2-AEFB-30FEA689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E9AC0-A03F-4DDB-B608-D41AAA07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9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7EC7A5-EAA5-4DC3-8AA4-0F440B855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1880C-3A34-4DFF-8A6B-3A090281F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9B8B-85CD-4C7F-9690-69EBB84A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686C4-3A78-4603-A576-72ADC727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EDF2D-4739-42CF-9A8A-A436924E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1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7A655-F4D2-4F06-95F1-2C032B8C4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00321-58C4-4CFB-887D-81BB48392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87678-A16C-43CB-A01C-D1D8FDCF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26CA4-2043-4118-8EDA-3F1BEAAE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079C2-DB6D-437C-B808-B689502F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0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B122-C264-4CBB-89AC-5620DF02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BB42-C89E-4E0B-AA90-D8C091FE6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4D246-1B94-4C54-B543-B1CCB2D8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92B2F-2898-4842-BC08-D92397D3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6DED4-73B1-4B9C-A684-F986C1CB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8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C0C2-F479-4BA2-B9E0-A6C6ED0C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D4F8A-FCBF-4652-9134-0DBE6CDC1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7CFA6-0CF4-4EE2-B07F-5DD4FB452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DEE5F-1486-4B23-B304-F4F963E9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7186-43B4-491B-802D-CCF646CF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60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97FE-FAB4-4435-A5B1-73FCA29EF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3A81-95FA-4545-9488-0FB3B6590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27D97-2ED5-4D15-808F-6CFEF0239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E5E69-9870-4F38-BF92-F57BC6CB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4627F-FB93-40F6-A7F3-F643153D0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ED7A3-52B1-4471-B05F-B3637B74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3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E835-715C-413F-9508-057861D3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81A30-4576-47AA-B4F8-7087C6C65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53171-C22C-404D-82EA-F97AE646F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5B1F2-A611-413E-8DFC-AEB5D4B5F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EB9ABB-0BB2-4BDC-BD37-1A4780240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96F33D-A9CA-4EC8-8B7B-7A1A9354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0FA4C1-97B7-4AAC-97E1-CB44324D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CF941-66AE-4B68-B4D9-05538085D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73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7E03-867D-407C-9A8F-EF2BCB62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E36BD6-042D-419F-AF41-C7920426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3BAC5-492B-450E-A03B-B3DC11E5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A43A3-2812-4B0B-A9BA-1853A32F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06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6150F4-745D-4D04-B9A3-0BBBE747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2EF55-DF89-4728-9022-D931955D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C08CA-1111-498D-9EEC-F74DA5CC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1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AE17-5DEC-467B-B3C3-E522FA517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5683B-84E9-4BF2-9A5A-E6763CD6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83E2C-D804-4A10-BD33-43EAA04EF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60DAF-CAC4-449C-90C3-6C25AD03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04BC1-664C-4B8F-9297-1364BF07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6A135-CFD7-447B-BE88-2017A266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1CE4-56C5-41FF-9EBC-9EBC60D3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3FD4B-E07B-43E0-A8BC-086EE6422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026"/>
            <a:ext cx="10515600" cy="4871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F039B-4F16-4E71-A2C3-85E2DA18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4F403-623F-4E50-AC31-46FEF043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767B-020F-45B8-BA2B-D39B4CB8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66DBDF-1BD8-4658-ABD9-9EDE85A13308}"/>
              </a:ext>
            </a:extLst>
          </p:cNvPr>
          <p:cNvCxnSpPr>
            <a:cxnSpLocks/>
          </p:cNvCxnSpPr>
          <p:nvPr/>
        </p:nvCxnSpPr>
        <p:spPr>
          <a:xfrm>
            <a:off x="838200" y="112746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293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1B88-616D-4005-8393-2D990B1D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D0C3A-6D03-4A88-BB13-E67552461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F0C87-53C4-4717-8AB6-A19D5640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509B8-9347-4233-8EC2-A193B70C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7B424-9FA3-4862-B79E-9D1D8CCB9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CFFF3-BC9A-4191-8EF6-37019814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4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0B48-D369-4A43-8E0F-D1F18B525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A5ABD-9BD9-4AE5-8E51-CAE50540C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8D77F-19F4-4183-B48A-058D8D92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3777-6EDA-4426-99CF-9D4D6051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18E82-2CEB-4F6A-94B7-99A0B5AC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2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1D8004-B0C1-40E5-B4D2-6724F9ECB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6FCB6-2E3C-4773-8BBA-561CD852E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114D5-86C6-45CF-8011-BCB9238C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B9EA-E5C8-4C2A-8A30-2DCB1156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25D6A-41CB-4A50-8DE9-5074533B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4AFF-E897-496A-99B4-7EA22E9E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64AA1-E8BA-4398-8F73-30E7F92A8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1915A-0766-4A16-BAC6-5FF5C374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91DE5-81A7-4A5C-A639-6924EE4A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68516-E0CE-4DA7-9568-FA1B1323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6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00CE-6E98-4613-9B8D-4603D7AA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FAD9-0E09-4CDE-848C-F2BE2ABBB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6851"/>
            <a:ext cx="5181600" cy="487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6C61D-447B-4FB8-9440-13C873E6F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6851"/>
            <a:ext cx="5181600" cy="487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63517-6DF2-4106-B348-551A36BFA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4E09D-C5B6-48C6-8DD5-35EB314B6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618E3-1B3B-468B-8C5A-D8F04C9C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3F288E-349B-4134-AF96-B840DB8E6237}"/>
              </a:ext>
            </a:extLst>
          </p:cNvPr>
          <p:cNvCxnSpPr>
            <a:cxnSpLocks/>
          </p:cNvCxnSpPr>
          <p:nvPr/>
        </p:nvCxnSpPr>
        <p:spPr>
          <a:xfrm>
            <a:off x="838200" y="1127464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42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E178-45AB-447A-9F38-0D00C796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8D7E6-2D11-40DA-BEE8-2B459F4B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8C5D1-4174-4381-89C5-B114D5767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43342-DE8F-48BA-9B6C-D2F208777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67A31-FB65-4D49-83A5-D29FFA19A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7FDDE6-1991-4FD9-92F6-A9C582B5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CC8F9B-64C1-4B91-BE2C-8E65D927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46C20-9D6C-470C-8751-B903A94A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0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2CDE-5C94-44C7-85C7-0E2FE190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BD2F52-DACF-4EB7-96DA-DB37F6E1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0068B-1B46-458E-AE92-2D771D9C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D68B2-19CA-4821-9889-05642F8D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7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BD859-72BD-40CE-9BF2-3D4D81A5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28FFF-DE4F-423C-ABEB-C6608012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C415E-23F1-4A92-B9CB-C71BF69B9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7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5B82-8230-471E-A106-A0AFFD8F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0DD4-86AA-42EF-AF1D-9BB8025C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1D82C-CD23-4E57-9B0F-511FA71C8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2A53E-28FD-4271-9091-7DC0577B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7ABDE-6541-4F3E-B8F0-D0A7E813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4B4A9-629B-406C-A3E0-1B1AE5E2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1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1082-5C08-464B-9152-8CDBA73D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35EC0-E183-47BD-88B2-F8B5ADF66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445DB-9300-4506-AD47-F7D68445E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4827F-8E15-450A-9C1C-379FA09AD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46861-6621-4D83-8413-062D6321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28D4F-E40E-4E98-A6F8-FAF6AA2E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6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0AEE9-33FE-4CD9-91B0-A09EBA23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E4698-DC2D-4252-A490-2FF47AE83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6730"/>
            <a:ext cx="10515600" cy="4790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3D77-D96E-43B8-96AE-E6ABE75F2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5D1DA-EC09-41FD-998C-40057DE4EA2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36011-E576-434E-AEE4-2BD129784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21986-2EEB-481E-9F68-A6887B625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162E2-C1F1-483F-9822-94335CC0683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FE94A2D-2C43-4B48-8E3F-537F0683C7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95" y="6097084"/>
            <a:ext cx="1259905" cy="7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3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551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v"/>
        <a:defRPr sz="2800" kern="1200">
          <a:solidFill>
            <a:srgbClr val="45515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rgbClr val="45515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5515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5515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551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A992A-0034-4512-9C25-A348E7FAC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E3E91-AFC3-4EE5-A066-7A16A28C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AB243-0F08-4A4C-96E0-4FBBE40C7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CA3F-CF2F-45F9-B6D2-6F7658ABC62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8F619-4C64-4028-B633-9745F0B17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959DE-3088-466B-B985-92F0CB47F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5E00-6D30-44EB-8114-5053A3BB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6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CAE4-383D-4643-BB22-B8878D1A0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General aspects of examination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3E5169-D8A8-4258-A0AC-99FDA684C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9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Rami\Desktop\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Rami\Desktop\3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8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oll&#10;&#10;Description automatically generated">
            <a:extLst>
              <a:ext uri="{FF2B5EF4-FFF2-40B4-BE49-F238E27FC236}">
                <a16:creationId xmlns:a16="http://schemas.microsoft.com/office/drawing/2014/main" id="{EB6D381A-C505-4EC1-95D6-785E99B6B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3078" cy="68580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9E0BF24-A4DF-4FC8-B8C8-F7A20772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33" y="15518"/>
            <a:ext cx="4545367" cy="68269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B90703E-1B42-4CC8-AAC8-38840926C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60" y="0"/>
            <a:ext cx="7269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18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thing, underpants&#10;&#10;Description automatically generated">
            <a:extLst>
              <a:ext uri="{FF2B5EF4-FFF2-40B4-BE49-F238E27FC236}">
                <a16:creationId xmlns:a16="http://schemas.microsoft.com/office/drawing/2014/main" id="{AEBB0B0F-B46A-4DB5-8AD5-4BB72FD0E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"/>
            <a:ext cx="12192000" cy="65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92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C9BF296-6253-40D6-B10B-BC87E7714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36" y="0"/>
            <a:ext cx="765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1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68B5E90-62C6-4045-A5EC-2280FB388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67" y="0"/>
            <a:ext cx="819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24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B5A6AE6-9662-4218-B7A1-80A1F6B41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92" y="0"/>
            <a:ext cx="8652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58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Rami\Desktop\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Rami\Desktop\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68A18EA9-354B-4065-830B-EEBFEA1B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28" y="12082"/>
            <a:ext cx="6444299" cy="6833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AB627A-C561-41CC-9AC6-2E394695FDDD}"/>
              </a:ext>
            </a:extLst>
          </p:cNvPr>
          <p:cNvSpPr/>
          <p:nvPr/>
        </p:nvSpPr>
        <p:spPr>
          <a:xfrm>
            <a:off x="5359598" y="472709"/>
            <a:ext cx="61281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Always remember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 wash your hands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243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Rami\Desktop\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9CF200-0180-472D-A969-CA2DCD43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85" y="0"/>
            <a:ext cx="11306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3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16720-2EAA-4C3F-B4E3-CF1C33F3F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939009"/>
            <a:ext cx="11537680" cy="594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144FA1-ED7E-4312-A056-D3ACE708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46" y="1771095"/>
            <a:ext cx="11501908" cy="315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54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1560E-4402-4E85-9E59-E24815DA9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1101361"/>
            <a:ext cx="11537680" cy="57155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365F2BF-7315-42AB-B991-1093BB3D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76" y="1811044"/>
            <a:ext cx="11377848" cy="42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12BAED-0F01-4D1A-B5AC-941D8E71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811" y="0"/>
            <a:ext cx="6668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64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B3974F27-FC6E-4B08-A5AB-7EC7D9BCD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1" y="435006"/>
            <a:ext cx="12118018" cy="57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0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7E136-5390-445B-BBBD-9CDC0FFA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9" y="1359735"/>
            <a:ext cx="11537680" cy="594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D80F22-5300-4C1D-B601-F840FC430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9" y="2069583"/>
            <a:ext cx="12137139" cy="31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8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AFB18-BB48-45D4-A5D8-595C3A53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1402102"/>
            <a:ext cx="11537680" cy="342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D6CA0-E27C-4DE8-A969-F115C75CC6B4}"/>
              </a:ext>
            </a:extLst>
          </p:cNvPr>
          <p:cNvSpPr txBox="1"/>
          <p:nvPr/>
        </p:nvSpPr>
        <p:spPr>
          <a:xfrm>
            <a:off x="3048740" y="5879668"/>
            <a:ext cx="609452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show the proximal portion of the nail white and the distal half red, pink, or brown, with a sharp line of demarcation between the two halves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397F4-9E55-4DF5-9E07-5C980AC9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99" y="1794399"/>
            <a:ext cx="8425402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12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9B667C-58D5-4282-B57C-53418DDB2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1595957"/>
            <a:ext cx="11537680" cy="594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A8F484-3BD2-4E29-8A5B-8DBD02FA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01" y="2208125"/>
            <a:ext cx="1179068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06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BFEF1-640E-47FB-9E2B-702A8708E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1114206"/>
            <a:ext cx="11537680" cy="350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C32C2-6DFB-4DF4-8EBF-1514C99AF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8" y="1566573"/>
            <a:ext cx="11266384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3268E-96F1-47BC-880C-72592970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Basic techniques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D3AC-CBA8-47CF-9563-3C956D40C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Inspection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Palpation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Percussion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Auscultation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Functional examination (e.g., knee joint examination)</a:t>
            </a:r>
          </a:p>
        </p:txBody>
      </p:sp>
    </p:spTree>
    <p:extLst>
      <p:ext uri="{BB962C8B-B14F-4D97-AF65-F5344CB8AC3E}">
        <p14:creationId xmlns:p14="http://schemas.microsoft.com/office/powerpoint/2010/main" val="3548923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3FE6E-9E31-4CED-A521-693E25A7B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9" y="1055519"/>
            <a:ext cx="11537680" cy="823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E42D2-B216-4236-A68F-D1BD009C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93" y="1957270"/>
            <a:ext cx="11899413" cy="27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40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74E0F-9480-4D3C-9259-50F92CE14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9" y="1320750"/>
            <a:ext cx="11537680" cy="594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DD694-4299-4C8E-B668-088363A1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59" y="2065845"/>
            <a:ext cx="11531796" cy="32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1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C3B3B-4671-44EF-A383-1A88EC8E5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9" y="922707"/>
            <a:ext cx="11537680" cy="342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E0454-91C7-4740-BC88-5C07617FA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23" y="1338975"/>
            <a:ext cx="10620152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91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0A6F-823D-47B3-A271-036F426C5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1102618"/>
            <a:ext cx="11537680" cy="586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FA5110-96D1-468F-A64F-ACE29CFC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19" y="1894457"/>
            <a:ext cx="10254361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DD88E-F4A7-4FEE-998C-34A758F66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1512444"/>
            <a:ext cx="11537680" cy="335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2FFE1-836E-4005-9B5D-5DD5456DA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60" y="2159855"/>
            <a:ext cx="11537680" cy="25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69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EC056-EDB2-4A69-9663-1851D0BCD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1309475"/>
            <a:ext cx="11537680" cy="403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FD43E-AAF4-4290-A285-6F5E4FB71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47" y="1787699"/>
            <a:ext cx="11101705" cy="39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34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mi\Desktop\43.jpg">
            <a:extLst>
              <a:ext uri="{FF2B5EF4-FFF2-40B4-BE49-F238E27FC236}">
                <a16:creationId xmlns:a16="http://schemas.microsoft.com/office/drawing/2014/main" id="{32412D82-AE6C-42EA-8816-F0BA4F51B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208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126C3FF-012E-4B24-9BEC-7240F792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9" y="0"/>
            <a:ext cx="12087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25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mi\Desktop\5.jpg">
            <a:extLst>
              <a:ext uri="{FF2B5EF4-FFF2-40B4-BE49-F238E27FC236}">
                <a16:creationId xmlns:a16="http://schemas.microsoft.com/office/drawing/2014/main" id="{B75A26FB-2915-479A-B70D-899E3D273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746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E19D374-3E2D-418E-A9D6-3CF0DB18C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5" y="0"/>
            <a:ext cx="11055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7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mi\Desktop\2.jpg">
            <a:extLst>
              <a:ext uri="{FF2B5EF4-FFF2-40B4-BE49-F238E27FC236}">
                <a16:creationId xmlns:a16="http://schemas.microsoft.com/office/drawing/2014/main" id="{B6D3EDC0-F0B9-44D6-AA05-81D7943B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578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2A3AA378-0931-4901-A3D9-FBD85A1A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34" y="1631194"/>
            <a:ext cx="4347531" cy="5226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4DAFA-9365-4301-BC41-FCE338438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17" y="730954"/>
            <a:ext cx="11347163" cy="5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68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28FD0-888A-4CAB-95EC-BCC099F9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6" y="578576"/>
            <a:ext cx="11339543" cy="579170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F181EA5-C88B-43CF-BF2F-589C09CE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36" y="1157746"/>
            <a:ext cx="6980525" cy="5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82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33ADB-1795-4CE8-8268-20E276F62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7" y="708127"/>
            <a:ext cx="11339543" cy="586791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38A19D-D048-416E-AD35-B3529FBF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790" y="1294918"/>
            <a:ext cx="7826418" cy="55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48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BB358-D142-4FAC-A444-3A6AA3B6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582646"/>
            <a:ext cx="11339543" cy="57917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CE0C230-6CCB-4D08-94A4-B1516FCB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58" y="1161816"/>
            <a:ext cx="5753599" cy="5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27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17B54C-0399-4E82-9901-28D2D0DA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84" y="877306"/>
            <a:ext cx="9778832" cy="5980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F9B4B5-D6C0-449F-8E96-B1FE7D3BC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8" y="305756"/>
            <a:ext cx="11339543" cy="5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51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D8AF0-0A59-43A0-9420-E4048B5AD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623224"/>
            <a:ext cx="11339543" cy="586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215BCB-13D3-47A6-AC85-F0AEFBCD7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423" y="1419566"/>
            <a:ext cx="7383154" cy="50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90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8AE45-9DB6-44EB-B26A-5F83636BC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06" y="885744"/>
            <a:ext cx="11339543" cy="594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D0782-0D9F-4454-A43C-6CB4EA94E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44" y="1764914"/>
            <a:ext cx="11359712" cy="3588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539C55-F4E6-4707-BB5E-4B04A0F9575E}"/>
              </a:ext>
            </a:extLst>
          </p:cNvPr>
          <p:cNvSpPr txBox="1"/>
          <p:nvPr/>
        </p:nvSpPr>
        <p:spPr>
          <a:xfrm>
            <a:off x="2833827" y="5510591"/>
            <a:ext cx="6524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Telangiectasia</a:t>
            </a:r>
          </a:p>
          <a:p>
            <a:pPr algn="ctr"/>
            <a:r>
              <a:rPr lang="en-US" dirty="0"/>
              <a:t>Small dilated blood vessels with a threadlike appearance are visible.</a:t>
            </a:r>
          </a:p>
        </p:txBody>
      </p:sp>
    </p:spTree>
    <p:extLst>
      <p:ext uri="{BB962C8B-B14F-4D97-AF65-F5344CB8AC3E}">
        <p14:creationId xmlns:p14="http://schemas.microsoft.com/office/powerpoint/2010/main" val="3126836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3FB13-1BE7-4A23-A8C3-BD614DD96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1133061"/>
            <a:ext cx="11339543" cy="579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02DAE-F2D1-49A0-ACDA-D7F2C87E4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98" y="2053856"/>
            <a:ext cx="9768404" cy="32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05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68817-8357-4B58-8061-06715B9D9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996085"/>
            <a:ext cx="11339543" cy="586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B4497-E2E3-4D4C-8A1F-030971B3E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62" y="1696422"/>
            <a:ext cx="9607475" cy="51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3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6ADB8-AABA-482C-93CC-0D11E81C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7" y="1072175"/>
            <a:ext cx="11339543" cy="59441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D62FD5-40F2-46F1-B3CB-50F0BDA8B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42" y="1852741"/>
            <a:ext cx="11795311" cy="374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2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DEE2-D424-4D8A-9F40-C5AE1E6F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Vital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5DE43-E02A-44B1-A3F3-A7A4977B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76" y="1305026"/>
            <a:ext cx="10871447" cy="4871938"/>
          </a:xfrm>
        </p:spPr>
        <p:txBody>
          <a:bodyPr>
            <a:normAutofit/>
          </a:bodyPr>
          <a:lstStyle/>
          <a:p>
            <a:r>
              <a:rPr lang="en-US" dirty="0"/>
              <a:t>The signs that indicate the basic functions of the body. </a:t>
            </a:r>
          </a:p>
          <a:p>
            <a:r>
              <a:rPr lang="en-US" dirty="0"/>
              <a:t>Usually includes </a:t>
            </a:r>
          </a:p>
          <a:p>
            <a:pPr lvl="1"/>
            <a:r>
              <a:rPr lang="en-US" dirty="0"/>
              <a:t>Pulse</a:t>
            </a:r>
          </a:p>
          <a:p>
            <a:pPr lvl="1"/>
            <a:r>
              <a:rPr lang="en-US" dirty="0"/>
              <a:t>Temperature </a:t>
            </a:r>
          </a:p>
          <a:p>
            <a:pPr lvl="1"/>
            <a:r>
              <a:rPr lang="en-US" dirty="0"/>
              <a:t>Heart rate</a:t>
            </a:r>
          </a:p>
          <a:p>
            <a:pPr lvl="1"/>
            <a:r>
              <a:rPr lang="en-US" dirty="0"/>
              <a:t>Respiratory rate</a:t>
            </a:r>
          </a:p>
          <a:p>
            <a:pPr lvl="1"/>
            <a:r>
              <a:rPr lang="en-US" dirty="0"/>
              <a:t>Blood pressure</a:t>
            </a:r>
          </a:p>
          <a:p>
            <a:pPr lvl="1"/>
            <a:r>
              <a:rPr lang="en-US" dirty="0"/>
              <a:t>Blood oxygen saturation</a:t>
            </a:r>
            <a:endParaRPr lang="ar-JO" dirty="0"/>
          </a:p>
          <a:p>
            <a:pPr lvl="1"/>
            <a:r>
              <a:rPr lang="en-US" dirty="0"/>
              <a:t>Possibly pain assessment</a:t>
            </a:r>
          </a:p>
          <a:p>
            <a:r>
              <a:rPr lang="en-US" dirty="0"/>
              <a:t>Normal ranges vary depending on age and sex.</a:t>
            </a:r>
          </a:p>
          <a:p>
            <a:r>
              <a:rPr lang="en-US" dirty="0"/>
              <a:t>Should be assessed immediately once you discover your patients unwell</a:t>
            </a:r>
          </a:p>
        </p:txBody>
      </p:sp>
    </p:spTree>
    <p:extLst>
      <p:ext uri="{BB962C8B-B14F-4D97-AF65-F5344CB8AC3E}">
        <p14:creationId xmlns:p14="http://schemas.microsoft.com/office/powerpoint/2010/main" val="3838732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4F733-9D6C-460B-B315-3D1B313F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942977"/>
            <a:ext cx="11339543" cy="373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E3623-91B9-418D-9C71-B289D929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880" y="1802987"/>
            <a:ext cx="8540240" cy="46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6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ami\Desktop\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ami\Desktop\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9875" cy="68707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3F51B-C0A1-495F-9374-446DD6111DEA}"/>
              </a:ext>
            </a:extLst>
          </p:cNvPr>
          <p:cNvSpPr txBox="1"/>
          <p:nvPr/>
        </p:nvSpPr>
        <p:spPr>
          <a:xfrm>
            <a:off x="2279576" y="5659970"/>
            <a:ext cx="7632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Pathophysiology. The classic definition of jaundice is a serum bilirubin level </a:t>
            </a:r>
            <a:r>
              <a:rPr lang="en-US" b="1" dirty="0"/>
              <a:t>greater than 2.5 to 3 mg per dL (42.8 to 51.3 </a:t>
            </a:r>
            <a:r>
              <a:rPr lang="en-US" b="1" dirty="0" err="1"/>
              <a:t>μper</a:t>
            </a:r>
            <a:r>
              <a:rPr lang="en-US" b="1" dirty="0"/>
              <a:t> L)</a:t>
            </a:r>
            <a:r>
              <a:rPr lang="en-US" dirty="0"/>
              <a:t> in conjunction with a clinical picture of yellow skin and sclera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ami\Desktop\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8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ami\Desktop\1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6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mi\Desktop\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8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ami\Desktop\1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ami\Desktop\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76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ami\Desktop\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ami\Desktop\1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ami\Desktop\4.jpg">
            <a:extLst>
              <a:ext uri="{FF2B5EF4-FFF2-40B4-BE49-F238E27FC236}">
                <a16:creationId xmlns:a16="http://schemas.microsoft.com/office/drawing/2014/main" id="{EFF8CC6F-E65C-4255-BF91-1CD2E3B5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696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Rami\Desktop\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8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Rami\Desktop\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Rami\Desktop\3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7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Rami\Desktop\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3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Rami\Desktop\3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Rami\Desktop\2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4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730D2C3A-9A95-4C92-AD99-883CB4C61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228" y="0"/>
            <a:ext cx="66915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Rami\Desktop\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4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Rami\Desktop\2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A picture containing text, indoor, mask, close&#10;&#10;Description automatically generated">
            <a:extLst>
              <a:ext uri="{FF2B5EF4-FFF2-40B4-BE49-F238E27FC236}">
                <a16:creationId xmlns:a16="http://schemas.microsoft.com/office/drawing/2014/main" id="{281FFE90-622C-4051-AC5D-D56963302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051" y="115388"/>
            <a:ext cx="3993226" cy="3040643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Rami\Desktop\2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386371A1-353B-4FAC-A51E-9DDADF66C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17" y="3684001"/>
            <a:ext cx="4394278" cy="31118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110E45E-5663-4977-A6E2-E17ED2187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" y="508246"/>
            <a:ext cx="12179460" cy="58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07A081F-B771-4C46-95F1-D8F8AC8FB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03" y="0"/>
            <a:ext cx="88819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94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955DCCC-9FC2-4F90-9928-16ED345CA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130"/>
            <a:ext cx="12193824" cy="49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65515"/>
      </p:ext>
    </p:extLst>
  </p:cSld>
  <p:clrMapOvr>
    <a:masterClrMapping/>
  </p:clrMapOvr>
</p:sld>
</file>

<file path=ppt/theme/theme1.xml><?xml version="1.0" encoding="utf-8"?>
<a:theme xmlns:a="http://schemas.openxmlformats.org/drawingml/2006/main" name="Lagne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gneh" id="{D93831D6-98A3-4516-BE39-66A7AFCD5203}" vid="{0EAC9C98-51A9-4C46-A3C7-4C514EC1802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Lagneh</Template>
  <TotalTime>318</TotalTime>
  <Words>154</Words>
  <Application>Microsoft Office PowerPoint</Application>
  <PresentationFormat>Widescreen</PresentationFormat>
  <Paragraphs>24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Calibri Light</vt:lpstr>
      <vt:lpstr>Courier New</vt:lpstr>
      <vt:lpstr>Wingdings</vt:lpstr>
      <vt:lpstr>Lagneh</vt:lpstr>
      <vt:lpstr>Custom Design</vt:lpstr>
      <vt:lpstr>General aspects of examination</vt:lpstr>
      <vt:lpstr>PowerPoint Presentation</vt:lpstr>
      <vt:lpstr>Basic techniques</vt:lpstr>
      <vt:lpstr>PowerPoint Presentation</vt:lpstr>
      <vt:lpstr>Vital 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aspects of examination</dc:title>
  <dc:creator>محمود بركات</dc:creator>
  <cp:lastModifiedBy>محمود بركات</cp:lastModifiedBy>
  <cp:revision>15</cp:revision>
  <dcterms:created xsi:type="dcterms:W3CDTF">2021-08-26T08:07:52Z</dcterms:created>
  <dcterms:modified xsi:type="dcterms:W3CDTF">2021-08-26T15:43:17Z</dcterms:modified>
</cp:coreProperties>
</file>