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Calibri"/>
          <a:ea typeface="Calibri"/>
          <a:cs typeface="Calibri"/>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DD5"/>
          </a:solidFill>
        </a:fill>
      </a:tcStyle>
    </a:wholeTbl>
    <a:band2H>
      <a:tcTxStyle/>
      <a:tcStyle>
        <a:tcBdr/>
        <a:fill>
          <a:solidFill>
            <a:srgbClr val="E7EFEB"/>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3ED"/>
          </a:solidFill>
        </a:fill>
      </a:tcStyle>
    </a:wholeTbl>
    <a:band2H>
      <a:tcTxStyle/>
      <a:tcStyle>
        <a:tcBdr/>
        <a:fill>
          <a:solidFill>
            <a:srgbClr val="E7F2F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ECB"/>
          </a:solidFill>
        </a:fill>
      </a:tcStyle>
    </a:wholeTbl>
    <a:band2H>
      <a:tcTxStyle/>
      <a:tcStyle>
        <a:tcBdr/>
        <a:fill>
          <a:solidFill>
            <a:srgbClr val="FCEFE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914400" algn="ctr">
              <a:buSzTx/>
              <a:buFontTx/>
              <a:buNone/>
              <a:defRPr sz="4800"/>
            </a:lvl2pPr>
            <a:lvl3pPr marL="0" indent="1828800" algn="ctr">
              <a:buSzTx/>
              <a:buFontTx/>
              <a:buNone/>
              <a:defRPr sz="4800"/>
            </a:lvl3pPr>
            <a:lvl4pPr marL="0" indent="2743200" algn="ctr">
              <a:buSzTx/>
              <a:buFontTx/>
              <a:buNone/>
              <a:defRPr sz="4800"/>
            </a:lvl4pPr>
            <a:lvl5pPr marL="0" indent="365760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92"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a:lstStyle>
            <a:lvl1pPr marL="0" indent="0" defTabSz="825500">
              <a:lnSpc>
                <a:spcPct val="100000"/>
              </a:lnSpc>
              <a:spcBef>
                <a:spcPts val="0"/>
              </a:spcBef>
              <a:buSzTx/>
              <a:buFontTx/>
              <a:buNone/>
              <a:defRPr sz="3600" b="1"/>
            </a:lvl1pPr>
            <a:lvl2pPr marL="1257300" indent="-342900" defTabSz="825500">
              <a:lnSpc>
                <a:spcPct val="100000"/>
              </a:lnSpc>
              <a:spcBef>
                <a:spcPts val="0"/>
              </a:spcBef>
              <a:buFontTx/>
              <a:defRPr sz="3600" b="1"/>
            </a:lvl2pPr>
            <a:lvl3pPr marL="2240279" indent="-411479" defTabSz="825500">
              <a:lnSpc>
                <a:spcPct val="100000"/>
              </a:lnSpc>
              <a:spcBef>
                <a:spcPts val="0"/>
              </a:spcBef>
              <a:buFontTx/>
              <a:defRPr sz="3600" b="1"/>
            </a:lvl3pPr>
            <a:lvl4pPr marL="3200400" indent="-457200" defTabSz="825500">
              <a:lnSpc>
                <a:spcPct val="100000"/>
              </a:lnSpc>
              <a:spcBef>
                <a:spcPts val="0"/>
              </a:spcBef>
              <a:buFontTx/>
              <a:defRPr sz="3600" b="1"/>
            </a:lvl4pPr>
            <a:lvl5pPr marL="4114800" indent="-457200" defTabSz="825500">
              <a:lnSpc>
                <a:spcPct val="100000"/>
              </a:lnSpc>
              <a:spcBef>
                <a:spcPts val="0"/>
              </a:spcBef>
              <a:buFontTx/>
              <a:defRPr sz="3600" b="1"/>
            </a:lvl5pPr>
          </a:lstStyle>
          <a:p>
            <a:r>
              <a:t>Author and Date</a:t>
            </a:r>
          </a:p>
          <a:p>
            <a:pPr lvl="1"/>
            <a:endParaRPr/>
          </a:p>
          <a:p>
            <a:pPr lvl="2"/>
            <a:endParaRPr/>
          </a:p>
          <a:p>
            <a:pPr lvl="3"/>
            <a:endParaRPr/>
          </a:p>
          <a:p>
            <a:pPr lvl="4"/>
            <a:endParaRPr/>
          </a:p>
        </p:txBody>
      </p:sp>
      <p:sp>
        <p:nvSpPr>
          <p:cNvPr id="93"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94" name="Body Level One…"/>
          <p:cNvSpPr txBox="1">
            <a:spLocks noGrp="1"/>
          </p:cNvSpPr>
          <p:nvPr>
            <p:ph type="body" sz="quarter" idx="21" hasCustomPrompt="1"/>
          </p:nvPr>
        </p:nvSpPr>
        <p:spPr>
          <a:xfrm>
            <a:off x="1201342" y="7223190"/>
            <a:ext cx="21971002" cy="1905002"/>
          </a:xfrm>
          <a:prstGeom prst="rect">
            <a:avLst/>
          </a:prstGeom>
        </p:spPr>
        <p:txBody>
          <a:bodyPr/>
          <a:lstStyle>
            <a:lvl1pPr marL="0" indent="0" defTabSz="825500">
              <a:lnSpc>
                <a:spcPct val="100000"/>
              </a:lnSpc>
              <a:spcBef>
                <a:spcPts val="0"/>
              </a:spcBef>
              <a:buSzTx/>
              <a:buFontTx/>
              <a:buNone/>
              <a:defRPr sz="5500" b="1"/>
            </a:lvl1pPr>
          </a:lstStyle>
          <a:p>
            <a:pPr rtl="0">
              <a:defRPr/>
            </a:pPr>
            <a:r>
              <a:t>Presentation Subtitle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عنوان المقطع">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5"/>
          </a:xfrm>
          <a:prstGeom prst="rect">
            <a:avLst/>
          </a:prstGeom>
        </p:spPr>
        <p:txBody>
          <a:bodyPr anchor="b"/>
          <a:lstStyle>
            <a:lvl1pPr>
              <a:defRPr sz="12000"/>
            </a:lvl1pPr>
          </a:lstStyle>
          <a:p>
            <a:r>
              <a:t>Title Text</a:t>
            </a:r>
          </a:p>
        </p:txBody>
      </p:sp>
      <p:sp>
        <p:nvSpPr>
          <p:cNvPr id="30" name="Body Level One…"/>
          <p:cNvSpPr txBox="1">
            <a:spLocks noGrp="1"/>
          </p:cNvSpPr>
          <p:nvPr>
            <p:ph type="body" sz="quarter" idx="1"/>
          </p:nvPr>
        </p:nvSpPr>
        <p:spPr>
          <a:xfrm>
            <a:off x="1663700" y="9178927"/>
            <a:ext cx="21031200" cy="3000375"/>
          </a:xfrm>
          <a:prstGeom prst="rect">
            <a:avLst/>
          </a:prstGeom>
        </p:spPr>
        <p:txBody>
          <a:bodyPr/>
          <a:lstStyle>
            <a:lvl1pPr marL="0" indent="0">
              <a:buSzTx/>
              <a:buFontTx/>
              <a:buNone/>
              <a:defRPr sz="4800">
                <a:solidFill>
                  <a:srgbClr val="888888"/>
                </a:solidFill>
              </a:defRPr>
            </a:lvl1pPr>
            <a:lvl2pPr marL="0" indent="914400">
              <a:buSzTx/>
              <a:buFontTx/>
              <a:buNone/>
              <a:defRPr sz="4800">
                <a:solidFill>
                  <a:srgbClr val="888888"/>
                </a:solidFill>
              </a:defRPr>
            </a:lvl2pPr>
            <a:lvl3pPr marL="0" indent="1828800">
              <a:buSzTx/>
              <a:buFontTx/>
              <a:buNone/>
              <a:defRPr sz="4800">
                <a:solidFill>
                  <a:srgbClr val="888888"/>
                </a:solidFill>
              </a:defRPr>
            </a:lvl3pPr>
            <a:lvl4pPr marL="0" indent="2743200">
              <a:buSzTx/>
              <a:buFontTx/>
              <a:buNone/>
              <a:defRPr sz="4800">
                <a:solidFill>
                  <a:srgbClr val="888888"/>
                </a:solidFill>
              </a:defRPr>
            </a:lvl4pPr>
            <a:lvl5pPr marL="0" indent="36576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محتويان">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مقارنة">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1"/>
            <a:ext cx="21031201"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6" y="3362326"/>
            <a:ext cx="10315576" cy="1647825"/>
          </a:xfrm>
          <a:prstGeom prst="rect">
            <a:avLst/>
          </a:prstGeom>
        </p:spPr>
        <p:txBody>
          <a:bodyPr anchor="b"/>
          <a:lstStyle>
            <a:lvl1pPr marL="0" indent="0">
              <a:buSzTx/>
              <a:buFontTx/>
              <a:buNone/>
              <a:defRPr sz="4800" b="1"/>
            </a:lvl1pPr>
            <a:lvl2pPr marL="0" indent="914400">
              <a:buSzTx/>
              <a:buFontTx/>
              <a:buNone/>
              <a:defRPr sz="4800" b="1"/>
            </a:lvl2pPr>
            <a:lvl3pPr marL="0" indent="1828800">
              <a:buSzTx/>
              <a:buFontTx/>
              <a:buNone/>
              <a:defRPr sz="4800" b="1"/>
            </a:lvl3pPr>
            <a:lvl4pPr marL="0" indent="2743200">
              <a:buSzTx/>
              <a:buFontTx/>
              <a:buNone/>
              <a:defRPr sz="4800" b="1"/>
            </a:lvl4pPr>
            <a:lvl5pPr marL="0" indent="36576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5"/>
          </a:xfrm>
          <a:prstGeom prst="rect">
            <a:avLst/>
          </a:prstGeom>
        </p:spPr>
        <p:txBody>
          <a:bodyPr anchor="b"/>
          <a:lstStyle/>
          <a:p>
            <a:pPr marL="0" indent="0" rtl="0">
              <a:buSzTx/>
              <a:buFontTx/>
              <a:buNone/>
              <a:defRPr sz="4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عنوان فقط">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محتوى مع تسمية توضيحية">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6" y="914400"/>
            <a:ext cx="7864476" cy="3200400"/>
          </a:xfrm>
          <a:prstGeom prst="rect">
            <a:avLst/>
          </a:prstGeom>
        </p:spPr>
        <p:txBody>
          <a:bodyPr anchor="b"/>
          <a:lstStyle>
            <a:lvl1pPr>
              <a:defRPr sz="6400"/>
            </a:lvl1pPr>
          </a:lstStyle>
          <a:p>
            <a:r>
              <a:t>Title Text</a:t>
            </a:r>
          </a:p>
        </p:txBody>
      </p:sp>
      <p:sp>
        <p:nvSpPr>
          <p:cNvPr id="73" name="Body Level One…"/>
          <p:cNvSpPr txBox="1">
            <a:spLocks noGrp="1"/>
          </p:cNvSpPr>
          <p:nvPr>
            <p:ph type="body" sz="half" idx="1"/>
          </p:nvPr>
        </p:nvSpPr>
        <p:spPr>
          <a:xfrm>
            <a:off x="10366375" y="1974850"/>
            <a:ext cx="12344401" cy="9747251"/>
          </a:xfrm>
          <a:prstGeom prst="rect">
            <a:avLst/>
          </a:prstGeom>
        </p:spPr>
        <p:txBody>
          <a:bodyPr/>
          <a:lstStyle>
            <a:lvl1pPr>
              <a:defRPr sz="6400"/>
            </a:lvl1pPr>
            <a:lvl2pPr marL="1436914" indent="-522514">
              <a:defRPr sz="6400"/>
            </a:lvl2pPr>
            <a:lvl3pPr marL="2438400" indent="-609600">
              <a:defRPr sz="6400"/>
            </a:lvl3pPr>
            <a:lvl4pPr marL="3474720" indent="-731520">
              <a:defRPr sz="6400"/>
            </a:lvl4pPr>
            <a:lvl5pPr marL="43891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6" y="4114800"/>
            <a:ext cx="7864475" cy="7623176"/>
          </a:xfrm>
          <a:prstGeom prst="rect">
            <a:avLst/>
          </a:prstGeom>
        </p:spPr>
        <p:txBody>
          <a:bodyPr/>
          <a:lstStyle/>
          <a:p>
            <a:pPr marL="0" indent="0" rtl="0">
              <a:buSzTx/>
              <a:buFontTx/>
              <a:buNone/>
              <a:defRPr sz="3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صورة مع تسمية توضيحية">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6" y="914400"/>
            <a:ext cx="7864476" cy="3200400"/>
          </a:xfrm>
          <a:prstGeom prst="rect">
            <a:avLst/>
          </a:prstGeom>
        </p:spPr>
        <p:txBody>
          <a:bodyPr anchor="b"/>
          <a:lstStyle>
            <a:lvl1pPr>
              <a:defRPr sz="6400"/>
            </a:lvl1pPr>
          </a:lstStyle>
          <a:p>
            <a:r>
              <a:t>Title Text</a:t>
            </a:r>
          </a:p>
        </p:txBody>
      </p:sp>
      <p:sp>
        <p:nvSpPr>
          <p:cNvPr id="83" name="Picture Placeholder 2"/>
          <p:cNvSpPr>
            <a:spLocks noGrp="1"/>
          </p:cNvSpPr>
          <p:nvPr>
            <p:ph type="pic" sz="half" idx="21"/>
          </p:nvPr>
        </p:nvSpPr>
        <p:spPr>
          <a:xfrm>
            <a:off x="10366375" y="1974850"/>
            <a:ext cx="12344401" cy="974725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679576" y="4114800"/>
            <a:ext cx="7864476" cy="7623176"/>
          </a:xfrm>
          <a:prstGeom prst="rect">
            <a:avLst/>
          </a:prstGeom>
        </p:spPr>
        <p:txBody>
          <a:bodyPr/>
          <a:lstStyle>
            <a:lvl1pPr marL="0" indent="0">
              <a:buSzTx/>
              <a:buFontTx/>
              <a:buNone/>
              <a:defRPr sz="3200"/>
            </a:lvl1pPr>
            <a:lvl2pPr marL="0" indent="914400">
              <a:buSzTx/>
              <a:buFontTx/>
              <a:buNone/>
              <a:defRPr sz="3200"/>
            </a:lvl2pPr>
            <a:lvl3pPr marL="0" indent="1828800">
              <a:buSzTx/>
              <a:buFontTx/>
              <a:buNone/>
              <a:defRPr sz="3200"/>
            </a:lvl3pPr>
            <a:lvl4pPr marL="0" indent="2743200">
              <a:buSzTx/>
              <a:buFontTx/>
              <a:buNone/>
              <a:defRPr sz="3200"/>
            </a:lvl4pPr>
            <a:lvl5pPr marL="0" indent="36576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1"/>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rtl="1">
              <a:defRPr/>
            </a:lvl1p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94492" y="12881590"/>
            <a:ext cx="413108" cy="392470"/>
          </a:xfrm>
          <a:prstGeom prst="rect">
            <a:avLst/>
          </a:prstGeom>
          <a:ln w="12700">
            <a:miter lim="400000"/>
          </a:ln>
        </p:spPr>
        <p:txBody>
          <a:bodyPr wrap="none" lIns="45719" rIns="45719" anchor="ctr">
            <a:spAutoFit/>
          </a:bodyPr>
          <a:lstStyle>
            <a:lvl1pPr algn="r">
              <a:defRPr sz="2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1pPr>
      <a:lvl2pPr marL="1447800" marR="0" indent="-5334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2pPr>
      <a:lvl3pPr marL="2468879" marR="0" indent="-640079"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3pPr>
      <a:lvl4pPr marL="3454400" marR="0" indent="-7112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4pPr>
      <a:lvl5pPr marL="4368800" marR="0" indent="-7112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5pPr>
      <a:lvl6pPr marL="5283200" marR="0" indent="-7112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6pPr>
      <a:lvl7pPr marL="6197600" marR="0" indent="-7112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7pPr>
      <a:lvl8pPr marL="7112000" marR="0" indent="-7112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8pPr>
      <a:lvl9pPr marL="8026400" marR="0" indent="-711200" algn="r"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2.bmp"/><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p:cNvSpPr/>
          <p:nvPr/>
        </p:nvSpPr>
        <p:spPr>
          <a:xfrm>
            <a:off x="471217" y="304509"/>
            <a:ext cx="2474100" cy="2980790"/>
          </a:xfrm>
          <a:prstGeom prst="rect">
            <a:avLst/>
          </a:prstGeom>
          <a:solidFill>
            <a:srgbClr val="FFFFFF"/>
          </a:solidFill>
          <a:ln w="25400">
            <a:solidFill>
              <a:srgbClr val="797979"/>
            </a:solidFill>
            <a:miter lim="400000"/>
          </a:ln>
        </p:spPr>
        <p:txBody>
          <a:bodyPr lIns="45719" rIns="45719"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2" name="Presentation:…"/>
          <p:cNvSpPr txBox="1">
            <a:spLocks noGrp="1"/>
          </p:cNvSpPr>
          <p:nvPr>
            <p:ph type="body" sz="quarter" idx="1"/>
          </p:nvPr>
        </p:nvSpPr>
        <p:spPr>
          <a:xfrm>
            <a:off x="3788488" y="9157934"/>
            <a:ext cx="9017366" cy="3224721"/>
          </a:xfrm>
          <a:prstGeom prst="rect">
            <a:avLst/>
          </a:prstGeom>
        </p:spPr>
        <p:txBody>
          <a:bodyPr/>
          <a:lstStyle/>
          <a:p>
            <a:pPr algn="l" defTabSz="2438337" rtl="0">
              <a:lnSpc>
                <a:spcPct val="90000"/>
              </a:lnSpc>
              <a:defRPr sz="3000" i="1">
                <a:solidFill>
                  <a:srgbClr val="5E5E5E"/>
                </a:solidFill>
                <a:latin typeface="Times New Roman"/>
                <a:ea typeface="Times New Roman"/>
                <a:cs typeface="Times New Roman"/>
                <a:sym typeface="Times New Roman"/>
              </a:defRPr>
            </a:pPr>
            <a:r>
              <a:t>Presentation: </a:t>
            </a:r>
          </a:p>
          <a:p>
            <a:pPr algn="l" defTabSz="2438337" rtl="0">
              <a:lnSpc>
                <a:spcPct val="90000"/>
              </a:lnSpc>
              <a:defRPr sz="3000" b="0" i="1">
                <a:solidFill>
                  <a:srgbClr val="5E5E5E"/>
                </a:solidFill>
                <a:latin typeface="Times New Roman"/>
                <a:ea typeface="Times New Roman"/>
                <a:cs typeface="Times New Roman"/>
                <a:sym typeface="Times New Roman"/>
              </a:defRPr>
            </a:pPr>
            <a:r>
              <a:t>Majida Akayleh </a:t>
            </a:r>
          </a:p>
          <a:p>
            <a:pPr algn="l" defTabSz="2438337" rtl="0">
              <a:lnSpc>
                <a:spcPct val="90000"/>
              </a:lnSpc>
              <a:defRPr sz="3000" b="0" i="1">
                <a:solidFill>
                  <a:srgbClr val="5E5E5E"/>
                </a:solidFill>
                <a:latin typeface="Times New Roman"/>
                <a:ea typeface="Times New Roman"/>
                <a:cs typeface="Times New Roman"/>
                <a:sym typeface="Times New Roman"/>
              </a:defRPr>
            </a:pPr>
            <a:r>
              <a:t>Yanal Al Mahdi</a:t>
            </a:r>
          </a:p>
          <a:p>
            <a:pPr algn="l" defTabSz="2438337" rtl="0">
              <a:lnSpc>
                <a:spcPct val="90000"/>
              </a:lnSpc>
              <a:defRPr sz="3000" b="0" i="1">
                <a:solidFill>
                  <a:srgbClr val="5E5E5E"/>
                </a:solidFill>
                <a:latin typeface="Times New Roman"/>
                <a:ea typeface="Times New Roman"/>
                <a:cs typeface="Times New Roman"/>
                <a:sym typeface="Times New Roman"/>
              </a:defRPr>
            </a:pPr>
            <a:r>
              <a:t>Adbulrahman Abu Quba’a</a:t>
            </a:r>
          </a:p>
          <a:p>
            <a:pPr algn="l" defTabSz="2438337" rtl="0">
              <a:lnSpc>
                <a:spcPct val="90000"/>
              </a:lnSpc>
              <a:defRPr sz="3000" b="0" i="1">
                <a:solidFill>
                  <a:srgbClr val="5E5E5E"/>
                </a:solidFill>
                <a:latin typeface="Times New Roman"/>
                <a:ea typeface="Times New Roman"/>
                <a:cs typeface="Times New Roman"/>
                <a:sym typeface="Times New Roman"/>
              </a:defRPr>
            </a:pPr>
            <a:endParaRPr/>
          </a:p>
          <a:p>
            <a:pPr algn="l" defTabSz="2438337" rtl="0">
              <a:lnSpc>
                <a:spcPct val="90000"/>
              </a:lnSpc>
              <a:defRPr sz="3000" i="1">
                <a:solidFill>
                  <a:srgbClr val="5E5E5E"/>
                </a:solidFill>
                <a:latin typeface="Times New Roman"/>
                <a:ea typeface="Times New Roman"/>
                <a:cs typeface="Times New Roman"/>
                <a:sym typeface="Times New Roman"/>
              </a:defRPr>
            </a:pPr>
            <a:r>
              <a:t>Supervision: </a:t>
            </a:r>
          </a:p>
          <a:p>
            <a:pPr algn="l" defTabSz="2438337" rtl="0">
              <a:lnSpc>
                <a:spcPct val="90000"/>
              </a:lnSpc>
              <a:defRPr sz="3000" b="0" i="1">
                <a:solidFill>
                  <a:srgbClr val="5E5E5E"/>
                </a:solidFill>
                <a:latin typeface="Times New Roman"/>
                <a:ea typeface="Times New Roman"/>
                <a:cs typeface="Times New Roman"/>
                <a:sym typeface="Times New Roman"/>
              </a:defRPr>
            </a:pPr>
            <a:r>
              <a:t>Dr. Mohammed Malkawi </a:t>
            </a:r>
          </a:p>
        </p:txBody>
      </p:sp>
      <p:sp>
        <p:nvSpPr>
          <p:cNvPr id="113" name="Shock"/>
          <p:cNvSpPr txBox="1">
            <a:spLocks noGrp="1"/>
          </p:cNvSpPr>
          <p:nvPr>
            <p:ph type="title"/>
          </p:nvPr>
        </p:nvSpPr>
        <p:spPr>
          <a:xfrm>
            <a:off x="2442013" y="6461550"/>
            <a:ext cx="7144713" cy="2189344"/>
          </a:xfrm>
          <a:prstGeom prst="rect">
            <a:avLst/>
          </a:prstGeom>
        </p:spPr>
        <p:txBody>
          <a:bodyPr anchor="t"/>
          <a:lstStyle>
            <a:lvl1pPr algn="ctr" defTabSz="1487385">
              <a:defRPr sz="14800" spc="-200">
                <a:solidFill>
                  <a:srgbClr val="424242"/>
                </a:solidFill>
                <a:latin typeface="Times New Roman"/>
                <a:ea typeface="Times New Roman"/>
                <a:cs typeface="Times New Roman"/>
                <a:sym typeface="Times New Roman"/>
              </a:defRPr>
            </a:lvl1pPr>
          </a:lstStyle>
          <a:p>
            <a:pPr rtl="0">
              <a:defRPr/>
            </a:pPr>
            <a:r>
              <a:t>Shock </a:t>
            </a:r>
          </a:p>
        </p:txBody>
      </p:sp>
      <p:sp>
        <p:nvSpPr>
          <p:cNvPr id="114" name="2020-2021"/>
          <p:cNvSpPr txBox="1">
            <a:spLocks noGrp="1"/>
          </p:cNvSpPr>
          <p:nvPr>
            <p:ph type="body" idx="21"/>
          </p:nvPr>
        </p:nvSpPr>
        <p:spPr>
          <a:xfrm>
            <a:off x="893537" y="3482432"/>
            <a:ext cx="1629461" cy="5395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lnSpc>
                <a:spcPct val="90000"/>
              </a:lnSpc>
              <a:defRPr sz="2200" b="0">
                <a:solidFill>
                  <a:srgbClr val="797979"/>
                </a:solidFill>
                <a:latin typeface="Times New Roman"/>
                <a:ea typeface="Times New Roman"/>
                <a:cs typeface="Times New Roman"/>
                <a:sym typeface="Times New Roman"/>
              </a:defRPr>
            </a:lvl1pPr>
          </a:lstStyle>
          <a:p>
            <a:pPr rtl="0">
              <a:defRPr/>
            </a:pPr>
            <a:r>
              <a:t>2020-2021 </a:t>
            </a:r>
          </a:p>
        </p:txBody>
      </p:sp>
      <p:sp>
        <p:nvSpPr>
          <p:cNvPr id="115" name="Line"/>
          <p:cNvSpPr/>
          <p:nvPr/>
        </p:nvSpPr>
        <p:spPr>
          <a:xfrm>
            <a:off x="8300645" y="13998890"/>
            <a:ext cx="1511203" cy="2"/>
          </a:xfrm>
          <a:prstGeom prst="line">
            <a:avLst/>
          </a:prstGeom>
          <a:ln w="25400">
            <a:solidFill>
              <a:srgbClr val="000000"/>
            </a:solidFill>
            <a:miter lim="400000"/>
          </a:ln>
        </p:spPr>
        <p:txBody>
          <a:bodyPr lIns="45719" rIns="45719"/>
          <a:lstStyle/>
          <a:p>
            <a:endParaRPr/>
          </a:p>
        </p:txBody>
      </p:sp>
      <p:sp>
        <p:nvSpPr>
          <p:cNvPr id="116" name="Line"/>
          <p:cNvSpPr/>
          <p:nvPr/>
        </p:nvSpPr>
        <p:spPr>
          <a:xfrm>
            <a:off x="3670810" y="8638193"/>
            <a:ext cx="14844181" cy="1"/>
          </a:xfrm>
          <a:prstGeom prst="line">
            <a:avLst/>
          </a:prstGeom>
          <a:ln w="25400">
            <a:solidFill>
              <a:srgbClr val="797979"/>
            </a:solidFill>
            <a:miter lim="400000"/>
          </a:ln>
        </p:spPr>
        <p:txBody>
          <a:bodyPr lIns="45719" rIns="45719"/>
          <a:lstStyle/>
          <a:p>
            <a:endParaRPr/>
          </a:p>
        </p:txBody>
      </p:sp>
      <p:pic>
        <p:nvPicPr>
          <p:cNvPr id="117" name="Image" descr="Image"/>
          <p:cNvPicPr>
            <a:picLocks noChangeAspect="1"/>
          </p:cNvPicPr>
          <p:nvPr/>
        </p:nvPicPr>
        <p:blipFill>
          <a:blip r:embed="rId2"/>
          <a:stretch>
            <a:fillRect/>
          </a:stretch>
        </p:blipFill>
        <p:spPr>
          <a:xfrm>
            <a:off x="720500" y="1158080"/>
            <a:ext cx="1975534" cy="2054908"/>
          </a:xfrm>
          <a:prstGeom prst="rect">
            <a:avLst/>
          </a:prstGeom>
          <a:ln w="12700">
            <a:miter lim="400000"/>
          </a:ln>
        </p:spPr>
      </p:pic>
      <p:sp>
        <p:nvSpPr>
          <p:cNvPr id="118" name="Mutah University…"/>
          <p:cNvSpPr txBox="1"/>
          <p:nvPr/>
        </p:nvSpPr>
        <p:spPr>
          <a:xfrm>
            <a:off x="806815" y="482992"/>
            <a:ext cx="1802904" cy="625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2438337">
              <a:defRPr>
                <a:latin typeface="Times New Roman"/>
                <a:ea typeface="Times New Roman"/>
                <a:cs typeface="Times New Roman"/>
                <a:sym typeface="Times New Roman"/>
              </a:defRPr>
            </a:pPr>
            <a:r>
              <a:t>Mutah University </a:t>
            </a:r>
          </a:p>
          <a:p>
            <a:pPr defTabSz="2438337">
              <a:defRPr>
                <a:latin typeface="Times New Roman"/>
                <a:ea typeface="Times New Roman"/>
                <a:cs typeface="Times New Roman"/>
                <a:sym typeface="Times New Roman"/>
              </a:defRPr>
            </a:pPr>
            <a:r>
              <a:t>Medicine Collage </a:t>
            </a:r>
          </a:p>
        </p:txBody>
      </p:sp>
      <p:sp>
        <p:nvSpPr>
          <p:cNvPr id="119" name="Line"/>
          <p:cNvSpPr/>
          <p:nvPr/>
        </p:nvSpPr>
        <p:spPr>
          <a:xfrm>
            <a:off x="3670810" y="12602982"/>
            <a:ext cx="14844181" cy="1"/>
          </a:xfrm>
          <a:prstGeom prst="line">
            <a:avLst/>
          </a:prstGeom>
          <a:ln w="25400">
            <a:solidFill>
              <a:srgbClr val="797979"/>
            </a:solidFill>
            <a:miter lim="400000"/>
          </a:ln>
        </p:spPr>
        <p:txBody>
          <a:bodyPr lIns="45719" rIns="45719"/>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In Cardiorespiratory arrest…"/>
          <p:cNvSpPr txBox="1"/>
          <p:nvPr/>
        </p:nvSpPr>
        <p:spPr>
          <a:xfrm>
            <a:off x="2087154" y="2299978"/>
            <a:ext cx="5137796" cy="1803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indent="50800" defTabSz="2438337">
              <a:defRPr sz="2400" b="1">
                <a:solidFill>
                  <a:srgbClr val="5E5E5E"/>
                </a:solidFill>
                <a:latin typeface="Times New Roman"/>
                <a:ea typeface="Times New Roman"/>
                <a:cs typeface="Times New Roman"/>
                <a:sym typeface="Times New Roman"/>
              </a:defRPr>
            </a:pPr>
            <a:r>
              <a:t>In Cardiorespiratory arrest </a:t>
            </a:r>
          </a:p>
          <a:p>
            <a:pPr defTabSz="2438337">
              <a:defRPr sz="2400" b="1">
                <a:solidFill>
                  <a:srgbClr val="5E5E5E"/>
                </a:solidFill>
                <a:latin typeface="Times New Roman"/>
                <a:ea typeface="Times New Roman"/>
                <a:cs typeface="Times New Roman"/>
                <a:sym typeface="Times New Roman"/>
              </a:defRPr>
            </a:pPr>
            <a:endParaRP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Start CPR</a:t>
            </a:r>
            <a:r>
              <a:rPr>
                <a:solidFill>
                  <a:srgbClr val="5E5E5E"/>
                </a:solidFill>
              </a:rPr>
              <a:t> </a:t>
            </a:r>
            <a:r>
              <a:rPr b="0">
                <a:solidFill>
                  <a:srgbClr val="5E5E5E"/>
                </a:solidFill>
              </a:rPr>
              <a:t>and advanced life support</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Call for help</a:t>
            </a:r>
            <a:r>
              <a:rPr b="0"/>
              <a:t> </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Don’t</a:t>
            </a:r>
            <a:r>
              <a:rPr b="0">
                <a:solidFill>
                  <a:srgbClr val="5E5E5E"/>
                </a:solidFill>
              </a:rPr>
              <a:t> give intramuscular adrenaline </a:t>
            </a:r>
          </a:p>
        </p:txBody>
      </p:sp>
      <p:sp>
        <p:nvSpPr>
          <p:cNvPr id="224" name="Not in Cardiorespiratory arrest…"/>
          <p:cNvSpPr txBox="1"/>
          <p:nvPr/>
        </p:nvSpPr>
        <p:spPr>
          <a:xfrm>
            <a:off x="2240021" y="5305522"/>
            <a:ext cx="9042774" cy="5575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indent="114300" defTabSz="2438337">
              <a:defRPr sz="2400" b="1">
                <a:solidFill>
                  <a:srgbClr val="5E5E5E"/>
                </a:solidFill>
                <a:latin typeface="Times New Roman"/>
                <a:ea typeface="Times New Roman"/>
                <a:cs typeface="Times New Roman"/>
                <a:sym typeface="Times New Roman"/>
              </a:defRPr>
            </a:pPr>
            <a:r>
              <a:t>Not in Cardiorespiratory arrest </a:t>
            </a:r>
          </a:p>
          <a:p>
            <a:pPr defTabSz="2438337">
              <a:defRPr sz="2400">
                <a:solidFill>
                  <a:srgbClr val="5E5E5E"/>
                </a:solidFill>
                <a:latin typeface="Times New Roman"/>
                <a:ea typeface="Times New Roman"/>
                <a:cs typeface="Times New Roman"/>
                <a:sym typeface="Times New Roman"/>
              </a:defRPr>
            </a:pPr>
            <a:endParaRP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ABCDE</a:t>
            </a:r>
            <a:r>
              <a:rPr b="0">
                <a:solidFill>
                  <a:srgbClr val="5E5E5E"/>
                </a:solidFill>
              </a:rPr>
              <a:t> principles </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Position</a:t>
            </a:r>
            <a:r>
              <a:rPr b="0">
                <a:solidFill>
                  <a:srgbClr val="5E5E5E"/>
                </a:solidFill>
              </a:rPr>
              <a:t> the patient and remove the trigger</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IM adrenaline</a:t>
            </a:r>
            <a:r>
              <a:rPr b="0">
                <a:solidFill>
                  <a:srgbClr val="5E5E5E"/>
                </a:solidFill>
              </a:rPr>
              <a:t>, repeat if not responding after 5min</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High-concentration oxygen</a:t>
            </a:r>
            <a:r>
              <a:rPr b="0">
                <a:solidFill>
                  <a:srgbClr val="5E5E5E"/>
                </a:solidFill>
              </a:rPr>
              <a:t> </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IV crystalloid</a:t>
            </a:r>
            <a:r>
              <a:rPr>
                <a:solidFill>
                  <a:srgbClr val="5E5E5E"/>
                </a:solidFill>
              </a:rPr>
              <a:t> </a:t>
            </a:r>
            <a:r>
              <a:rPr b="0">
                <a:solidFill>
                  <a:srgbClr val="5E5E5E"/>
                </a:solidFill>
              </a:rPr>
              <a:t>fluid to counteract fluid shifts associated with vasodilation</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Vital signs</a:t>
            </a:r>
            <a:r>
              <a:rPr b="0">
                <a:solidFill>
                  <a:srgbClr val="5E5E5E"/>
                </a:solidFill>
              </a:rPr>
              <a:t> monitor.</a:t>
            </a:r>
          </a:p>
          <a:p>
            <a:pPr marL="444500" indent="-444500" defTabSz="2438337">
              <a:buSzPct val="100000"/>
              <a:buAutoNum type="arabicPeriod"/>
              <a:defRPr sz="2400" b="1">
                <a:solidFill>
                  <a:srgbClr val="0433FF"/>
                </a:solidFill>
                <a:latin typeface="Times New Roman"/>
                <a:ea typeface="Times New Roman"/>
                <a:cs typeface="Times New Roman"/>
                <a:sym typeface="Times New Roman"/>
              </a:defRPr>
            </a:pPr>
            <a:r>
              <a:t>Consider</a:t>
            </a:r>
            <a:r>
              <a:rPr b="0">
                <a:solidFill>
                  <a:srgbClr val="5E5E5E"/>
                </a:solidFill>
              </a:rPr>
              <a:t> the following:</a:t>
            </a:r>
          </a:p>
          <a:p>
            <a:pPr defTabSz="2438337">
              <a:defRPr sz="2400">
                <a:solidFill>
                  <a:srgbClr val="5E5E5E"/>
                </a:solidFill>
                <a:latin typeface="Times New Roman"/>
                <a:ea typeface="Times New Roman"/>
                <a:cs typeface="Times New Roman"/>
                <a:sym typeface="Times New Roman"/>
              </a:defRPr>
            </a:pPr>
            <a:endParaRPr b="0">
              <a:solidFill>
                <a:srgbClr val="5E5E5E"/>
              </a:solidFill>
            </a:endParaRPr>
          </a:p>
          <a:p>
            <a:pPr marL="622300" indent="-304800" defTabSz="2438337">
              <a:buSzPct val="40000"/>
              <a:buBlip>
                <a:blip r:embed="rId2"/>
              </a:buBlip>
              <a:defRPr sz="2400">
                <a:solidFill>
                  <a:srgbClr val="FF2600"/>
                </a:solidFill>
                <a:latin typeface="Times New Roman"/>
                <a:ea typeface="Times New Roman"/>
                <a:cs typeface="Times New Roman"/>
                <a:sym typeface="Times New Roman"/>
              </a:defRPr>
            </a:pPr>
            <a:r>
              <a:t>Nobulised adrenaline</a:t>
            </a:r>
            <a:r>
              <a:rPr>
                <a:solidFill>
                  <a:srgbClr val="5E5E5E"/>
                </a:solidFill>
              </a:rPr>
              <a:t> (if marked stridor)</a:t>
            </a:r>
          </a:p>
          <a:p>
            <a:pPr marL="622300" indent="-304800" defTabSz="2438337">
              <a:buSzPct val="40000"/>
              <a:buBlip>
                <a:blip r:embed="rId2"/>
              </a:buBlip>
              <a:defRPr sz="2400">
                <a:solidFill>
                  <a:srgbClr val="FF2600"/>
                </a:solidFill>
                <a:latin typeface="Times New Roman"/>
                <a:ea typeface="Times New Roman"/>
                <a:cs typeface="Times New Roman"/>
                <a:sym typeface="Times New Roman"/>
              </a:defRPr>
            </a:pPr>
            <a:r>
              <a:t>Nobulised short acting B2 agonist </a:t>
            </a:r>
            <a:r>
              <a:rPr>
                <a:solidFill>
                  <a:srgbClr val="5E5E5E"/>
                </a:solidFill>
              </a:rPr>
              <a:t>(if bronchoconstriction and wheezing)</a:t>
            </a:r>
          </a:p>
          <a:p>
            <a:pPr marL="622300" indent="-304800" defTabSz="2438337">
              <a:buSzPct val="40000"/>
              <a:buBlip>
                <a:blip r:embed="rId2"/>
              </a:buBlip>
              <a:defRPr sz="2400">
                <a:solidFill>
                  <a:srgbClr val="FF2600"/>
                </a:solidFill>
                <a:latin typeface="Times New Roman"/>
                <a:ea typeface="Times New Roman"/>
                <a:cs typeface="Times New Roman"/>
                <a:sym typeface="Times New Roman"/>
              </a:defRPr>
            </a:pPr>
            <a:r>
              <a:t>IV atropine</a:t>
            </a:r>
            <a:r>
              <a:rPr>
                <a:solidFill>
                  <a:srgbClr val="5E5E5E"/>
                </a:solidFill>
              </a:rPr>
              <a:t> (if bradycardic)  </a:t>
            </a:r>
          </a:p>
          <a:p>
            <a:pPr marL="622300" indent="-304800" defTabSz="2438337">
              <a:buSzPct val="40000"/>
              <a:buBlip>
                <a:blip r:embed="rId2"/>
              </a:buBlip>
              <a:defRPr sz="2400">
                <a:solidFill>
                  <a:srgbClr val="FF2600"/>
                </a:solidFill>
                <a:latin typeface="Times New Roman"/>
                <a:ea typeface="Times New Roman"/>
                <a:cs typeface="Times New Roman"/>
                <a:sym typeface="Times New Roman"/>
              </a:defRPr>
            </a:pPr>
            <a:r>
              <a:t>IV glucagon</a:t>
            </a:r>
            <a:r>
              <a:rPr>
                <a:solidFill>
                  <a:srgbClr val="FF9300"/>
                </a:solidFill>
              </a:rPr>
              <a:t> </a:t>
            </a:r>
            <a:r>
              <a:rPr>
                <a:solidFill>
                  <a:srgbClr val="5E5E5E"/>
                </a:solidFill>
              </a:rPr>
              <a:t>(if pt is on B blocker and not responding to adrenaline)</a:t>
            </a:r>
          </a:p>
        </p:txBody>
      </p:sp>
      <p:sp>
        <p:nvSpPr>
          <p:cNvPr id="225" name="Line"/>
          <p:cNvSpPr/>
          <p:nvPr/>
        </p:nvSpPr>
        <p:spPr>
          <a:xfrm flipV="1">
            <a:off x="11427327" y="5279462"/>
            <a:ext cx="1" cy="5687723"/>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26" name="Line"/>
          <p:cNvSpPr/>
          <p:nvPr/>
        </p:nvSpPr>
        <p:spPr>
          <a:xfrm>
            <a:off x="11571861" y="8016459"/>
            <a:ext cx="817021" cy="1"/>
          </a:xfrm>
          <a:prstGeom prst="line">
            <a:avLst/>
          </a:prstGeom>
          <a:ln w="38100">
            <a:solidFill>
              <a:srgbClr val="5E5E5E"/>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27" name="To prevent biphasic reaction…"/>
          <p:cNvSpPr txBox="1"/>
          <p:nvPr/>
        </p:nvSpPr>
        <p:spPr>
          <a:xfrm>
            <a:off x="17412704" y="7352630"/>
            <a:ext cx="4499618" cy="2831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b="1">
                <a:solidFill>
                  <a:srgbClr val="5E5E5E"/>
                </a:solidFill>
                <a:latin typeface="Times New Roman"/>
                <a:ea typeface="Times New Roman"/>
                <a:cs typeface="Times New Roman"/>
                <a:sym typeface="Times New Roman"/>
              </a:defRPr>
            </a:pPr>
            <a:r>
              <a:t>To prevent biphasic reaction </a:t>
            </a:r>
          </a:p>
          <a:p>
            <a:pPr defTabSz="2438337">
              <a:defRPr sz="2400">
                <a:solidFill>
                  <a:srgbClr val="5E5E5E"/>
                </a:solidFill>
                <a:latin typeface="Times New Roman"/>
                <a:ea typeface="Times New Roman"/>
                <a:cs typeface="Times New Roman"/>
                <a:sym typeface="Times New Roman"/>
              </a:defRPr>
            </a:pPr>
            <a:endParaRPr/>
          </a:p>
          <a:p>
            <a:pPr marL="444500" indent="-444500" defTabSz="2438337">
              <a:buSzPct val="100000"/>
              <a:buAutoNum type="arabicPeriod"/>
              <a:defRPr sz="2400">
                <a:solidFill>
                  <a:srgbClr val="5E5E5E"/>
                </a:solidFill>
                <a:latin typeface="Times New Roman"/>
                <a:ea typeface="Times New Roman"/>
                <a:cs typeface="Times New Roman"/>
                <a:sym typeface="Times New Roman"/>
              </a:defRPr>
            </a:pPr>
            <a:r>
              <a:t>Antihistamine </a:t>
            </a:r>
          </a:p>
          <a:p>
            <a:pPr marL="444500" indent="-444500" defTabSz="2438337">
              <a:buSzPct val="100000"/>
              <a:buAutoNum type="arabicPeriod"/>
              <a:defRPr sz="2400">
                <a:solidFill>
                  <a:srgbClr val="5E5E5E"/>
                </a:solidFill>
                <a:latin typeface="Times New Roman"/>
                <a:ea typeface="Times New Roman"/>
                <a:cs typeface="Times New Roman"/>
                <a:sym typeface="Times New Roman"/>
              </a:defRPr>
            </a:pPr>
            <a:r>
              <a:t>Corticosteroids </a:t>
            </a:r>
          </a:p>
          <a:p>
            <a:pPr marL="444500" indent="-444500" defTabSz="2438337">
              <a:buSzPct val="100000"/>
              <a:buAutoNum type="arabicPeriod"/>
              <a:defRPr sz="2400">
                <a:solidFill>
                  <a:srgbClr val="5E5E5E"/>
                </a:solidFill>
                <a:latin typeface="Times New Roman"/>
                <a:ea typeface="Times New Roman"/>
                <a:cs typeface="Times New Roman"/>
                <a:sym typeface="Times New Roman"/>
              </a:defRPr>
            </a:pPr>
            <a:r>
              <a:t>If symptoms recur manage the pt as you would for an initial anaphylactic reaction.</a:t>
            </a:r>
          </a:p>
          <a:p>
            <a:pPr marL="444500" indent="-444500" defTabSz="2438337">
              <a:buSzPct val="100000"/>
              <a:buAutoNum type="arabicPeriod"/>
              <a:defRPr sz="2400">
                <a:solidFill>
                  <a:srgbClr val="5E5E5E"/>
                </a:solidFill>
                <a:latin typeface="Times New Roman"/>
                <a:ea typeface="Times New Roman"/>
                <a:cs typeface="Times New Roman"/>
                <a:sym typeface="Times New Roman"/>
              </a:defRPr>
            </a:pPr>
            <a:r>
              <a:t>Review by a senior clinician.</a:t>
            </a:r>
          </a:p>
        </p:txBody>
      </p:sp>
      <p:grpSp>
        <p:nvGrpSpPr>
          <p:cNvPr id="230" name="Treatment is complex because :…"/>
          <p:cNvGrpSpPr/>
          <p:nvPr/>
        </p:nvGrpSpPr>
        <p:grpSpPr>
          <a:xfrm>
            <a:off x="12520714" y="5195827"/>
            <a:ext cx="3169942" cy="5854994"/>
            <a:chOff x="0" y="0"/>
            <a:chExt cx="3169941" cy="5854992"/>
          </a:xfrm>
        </p:grpSpPr>
        <p:sp>
          <p:nvSpPr>
            <p:cNvPr id="228" name="Treatment is complex because :…"/>
            <p:cNvSpPr txBox="1"/>
            <p:nvPr/>
          </p:nvSpPr>
          <p:spPr>
            <a:xfrm>
              <a:off x="38100" y="241300"/>
              <a:ext cx="3093741" cy="5372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2438337">
                <a:defRPr sz="2300" b="1">
                  <a:solidFill>
                    <a:srgbClr val="797979"/>
                  </a:solidFill>
                  <a:latin typeface="Times New Roman"/>
                  <a:ea typeface="Times New Roman"/>
                  <a:cs typeface="Times New Roman"/>
                  <a:sym typeface="Times New Roman"/>
                </a:defRPr>
              </a:pPr>
              <a:r>
                <a:t> </a:t>
              </a:r>
            </a:p>
            <a:p>
              <a:pPr defTabSz="2438337">
                <a:defRPr sz="2300" b="1">
                  <a:solidFill>
                    <a:srgbClr val="797979"/>
                  </a:solidFill>
                  <a:latin typeface="Times New Roman"/>
                  <a:ea typeface="Times New Roman"/>
                  <a:cs typeface="Times New Roman"/>
                  <a:sym typeface="Times New Roman"/>
                </a:defRPr>
              </a:pPr>
              <a:r>
                <a:t>Treatment is complex because : </a:t>
              </a:r>
            </a:p>
            <a:p>
              <a:pPr marL="190500" indent="-190500" defTabSz="2438337">
                <a:buSzPct val="123000"/>
                <a:buChar char="•"/>
                <a:defRPr sz="2300">
                  <a:solidFill>
                    <a:srgbClr val="797979"/>
                  </a:solidFill>
                  <a:latin typeface="Times New Roman"/>
                  <a:ea typeface="Times New Roman"/>
                  <a:cs typeface="Times New Roman"/>
                  <a:sym typeface="Times New Roman"/>
                </a:defRPr>
              </a:pPr>
              <a:endParaRPr/>
            </a:p>
            <a:p>
              <a:pPr marL="190500" indent="-190500" defTabSz="2438337">
                <a:buSzPct val="123000"/>
                <a:buChar char="•"/>
                <a:defRPr sz="2300">
                  <a:solidFill>
                    <a:srgbClr val="797979"/>
                  </a:solidFill>
                  <a:latin typeface="Times New Roman"/>
                  <a:ea typeface="Times New Roman"/>
                  <a:cs typeface="Times New Roman"/>
                  <a:sym typeface="Times New Roman"/>
                </a:defRPr>
              </a:pPr>
              <a:r>
                <a:t>Hypotension, tachycardia, and adrenaline may cause myocardial ischaemia by reducing perfusion during diastole.</a:t>
              </a:r>
            </a:p>
            <a:p>
              <a:pPr defTabSz="2438337">
                <a:defRPr sz="2300">
                  <a:solidFill>
                    <a:srgbClr val="797979"/>
                  </a:solidFill>
                  <a:latin typeface="Times New Roman"/>
                  <a:ea typeface="Times New Roman"/>
                  <a:cs typeface="Times New Roman"/>
                  <a:sym typeface="Times New Roman"/>
                </a:defRPr>
              </a:pPr>
              <a:endParaRPr/>
            </a:p>
            <a:p>
              <a:pPr marL="190500" indent="-190500" defTabSz="2438337">
                <a:buSzPct val="123000"/>
                <a:buChar char="•"/>
                <a:defRPr sz="2300">
                  <a:solidFill>
                    <a:srgbClr val="797979"/>
                  </a:solidFill>
                  <a:latin typeface="Times New Roman"/>
                  <a:ea typeface="Times New Roman"/>
                  <a:cs typeface="Times New Roman"/>
                  <a:sym typeface="Times New Roman"/>
                </a:defRPr>
              </a:pPr>
              <a:r>
                <a:t>The alpha-1 agonist action of adrenaline can lead to severe hypertension/hypertensive crisis.</a:t>
              </a:r>
            </a:p>
          </p:txBody>
        </p:sp>
        <p:pic>
          <p:nvPicPr>
            <p:cNvPr id="229" name="Treatment is complex because :…  Treatment is complex because : Hypotension, tachycardia, and adrenaline may cause myocardial ischaemia by reducing perfusion during diastole.The alpha-1 agonist action of adrenaline can lead to severe hypertension/hyperte" descr="Treatment is complex because :…  Treatment is complex because : Hypotension, tachycardia, and adrenaline may cause myocardial ischaemia by reducing perfusion during diastole.The alpha-1 agonist action of adrenaline can lead to severe hypertension/hyperte"/>
            <p:cNvPicPr>
              <a:picLocks noChangeAspect="1"/>
            </p:cNvPicPr>
            <p:nvPr/>
          </p:nvPicPr>
          <p:blipFill>
            <a:blip r:embed="rId3"/>
            <a:stretch>
              <a:fillRect/>
            </a:stretch>
          </p:blipFill>
          <p:spPr>
            <a:xfrm>
              <a:off x="0" y="0"/>
              <a:ext cx="3169942" cy="5854993"/>
            </a:xfrm>
            <a:prstGeom prst="rect">
              <a:avLst/>
            </a:prstGeom>
            <a:ln w="12700" cap="flat">
              <a:noFill/>
              <a:miter lim="400000"/>
            </a:ln>
            <a:effectLst/>
          </p:spPr>
        </p:pic>
      </p:grpSp>
      <p:sp>
        <p:nvSpPr>
          <p:cNvPr id="231" name="Line"/>
          <p:cNvSpPr/>
          <p:nvPr/>
        </p:nvSpPr>
        <p:spPr>
          <a:xfrm flipH="1" flipV="1">
            <a:off x="1984073" y="11158464"/>
            <a:ext cx="19992594" cy="1"/>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32" name="Line"/>
          <p:cNvSpPr/>
          <p:nvPr/>
        </p:nvSpPr>
        <p:spPr>
          <a:xfrm flipH="1" flipV="1">
            <a:off x="1984073" y="5077114"/>
            <a:ext cx="19992594" cy="1"/>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33" name="Line"/>
          <p:cNvSpPr/>
          <p:nvPr/>
        </p:nvSpPr>
        <p:spPr>
          <a:xfrm flipV="1">
            <a:off x="15865162" y="5249187"/>
            <a:ext cx="2" cy="5687724"/>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34" name="Line"/>
          <p:cNvSpPr/>
          <p:nvPr/>
        </p:nvSpPr>
        <p:spPr>
          <a:xfrm>
            <a:off x="16039670" y="8016459"/>
            <a:ext cx="817021" cy="1"/>
          </a:xfrm>
          <a:prstGeom prst="line">
            <a:avLst/>
          </a:prstGeom>
          <a:ln w="38100">
            <a:solidFill>
              <a:srgbClr val="5E5E5E"/>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35" name="Biphasic reaction: Potential second reaction that can occur between 4 and 12 hours after the initial reaction."/>
          <p:cNvSpPr txBox="1"/>
          <p:nvPr/>
        </p:nvSpPr>
        <p:spPr>
          <a:xfrm>
            <a:off x="17425404" y="5427595"/>
            <a:ext cx="4152976" cy="1485653"/>
          </a:xfrm>
          <a:prstGeom prst="rect">
            <a:avLst/>
          </a:prstGeom>
          <a:ln w="25400">
            <a:solidFill>
              <a:srgbClr val="92929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indent="38100" defTabSz="2438337">
              <a:defRPr sz="2400" b="1">
                <a:solidFill>
                  <a:srgbClr val="5E5E5E"/>
                </a:solidFill>
                <a:latin typeface="Times New Roman"/>
                <a:ea typeface="Times New Roman"/>
                <a:cs typeface="Times New Roman"/>
                <a:sym typeface="Times New Roman"/>
              </a:defRPr>
            </a:lvl1pPr>
          </a:lstStyle>
          <a:p>
            <a:r>
              <a:t>Biphasic reaction: Potential second reaction that can occur between 4 and 12 hours after the initial reaction.</a:t>
            </a:r>
          </a:p>
        </p:txBody>
      </p:sp>
      <p:sp>
        <p:nvSpPr>
          <p:cNvPr id="236" name="Line"/>
          <p:cNvSpPr/>
          <p:nvPr/>
        </p:nvSpPr>
        <p:spPr>
          <a:xfrm flipV="1">
            <a:off x="22022484" y="5124856"/>
            <a:ext cx="2" cy="5985868"/>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37" name="Treatment algorithm"/>
          <p:cNvSpPr txBox="1"/>
          <p:nvPr/>
        </p:nvSpPr>
        <p:spPr>
          <a:xfrm>
            <a:off x="1810892" y="1240708"/>
            <a:ext cx="5385521" cy="725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4400" b="1">
                <a:solidFill>
                  <a:srgbClr val="5E5E5E"/>
                </a:solidFill>
                <a:latin typeface="Times New Roman"/>
                <a:ea typeface="Times New Roman"/>
                <a:cs typeface="Times New Roman"/>
                <a:sym typeface="Times New Roman"/>
              </a:defRPr>
            </a:lvl1pPr>
          </a:lstStyle>
          <a:p>
            <a:r>
              <a:t>Treatment algorithm  </a:t>
            </a:r>
          </a:p>
        </p:txBody>
      </p:sp>
      <p:sp>
        <p:nvSpPr>
          <p:cNvPr id="238" name="After all…"/>
          <p:cNvSpPr txBox="1"/>
          <p:nvPr/>
        </p:nvSpPr>
        <p:spPr>
          <a:xfrm>
            <a:off x="2018575" y="11941947"/>
            <a:ext cx="9557630" cy="1180313"/>
          </a:xfrm>
          <a:prstGeom prst="rect">
            <a:avLst/>
          </a:prstGeom>
          <a:ln w="25400">
            <a:solidFill>
              <a:srgbClr val="92929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indent="63500" defTabSz="2438337">
              <a:defRPr sz="2500" b="1">
                <a:solidFill>
                  <a:srgbClr val="5E5E5E"/>
                </a:solidFill>
                <a:latin typeface="Times New Roman"/>
                <a:ea typeface="Times New Roman"/>
                <a:cs typeface="Times New Roman"/>
                <a:sym typeface="Times New Roman"/>
              </a:defRPr>
            </a:pPr>
            <a:r>
              <a:t>After all</a:t>
            </a:r>
          </a:p>
          <a:p>
            <a:pPr indent="63500" defTabSz="2438337">
              <a:defRPr sz="2500">
                <a:solidFill>
                  <a:srgbClr val="5E5E5E"/>
                </a:solidFill>
                <a:latin typeface="Times New Roman"/>
                <a:ea typeface="Times New Roman"/>
                <a:cs typeface="Times New Roman"/>
                <a:sym typeface="Times New Roman"/>
              </a:defRPr>
            </a:pPr>
            <a:r>
              <a:t>Before discharge from hospital, give clear instructions to patients to </a:t>
            </a:r>
            <a:r>
              <a:rPr>
                <a:solidFill>
                  <a:srgbClr val="0433FF"/>
                </a:solidFill>
              </a:rPr>
              <a:t>return to hospital if symptoms recur.</a:t>
            </a:r>
          </a:p>
        </p:txBody>
      </p:sp>
      <p:sp>
        <p:nvSpPr>
          <p:cNvPr id="239" name="Line"/>
          <p:cNvSpPr/>
          <p:nvPr/>
        </p:nvSpPr>
        <p:spPr>
          <a:xfrm flipV="1">
            <a:off x="1938255" y="5070608"/>
            <a:ext cx="1" cy="6105432"/>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40" name="Line"/>
          <p:cNvSpPr/>
          <p:nvPr/>
        </p:nvSpPr>
        <p:spPr>
          <a:xfrm flipV="1">
            <a:off x="17134696" y="5392132"/>
            <a:ext cx="2" cy="5575054"/>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41" name="Line"/>
          <p:cNvSpPr/>
          <p:nvPr/>
        </p:nvSpPr>
        <p:spPr>
          <a:xfrm flipV="1">
            <a:off x="1938255" y="2123099"/>
            <a:ext cx="1" cy="2156914"/>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42" name="Line"/>
          <p:cNvSpPr/>
          <p:nvPr/>
        </p:nvSpPr>
        <p:spPr>
          <a:xfrm flipV="1">
            <a:off x="7373850" y="2123099"/>
            <a:ext cx="1" cy="2156914"/>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43" name="Line"/>
          <p:cNvSpPr/>
          <p:nvPr/>
        </p:nvSpPr>
        <p:spPr>
          <a:xfrm flipH="1" flipV="1">
            <a:off x="1963292" y="4269550"/>
            <a:ext cx="5385522" cy="3"/>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44" name="Line"/>
          <p:cNvSpPr/>
          <p:nvPr/>
        </p:nvSpPr>
        <p:spPr>
          <a:xfrm flipH="1" flipV="1">
            <a:off x="1963292" y="2132688"/>
            <a:ext cx="5385522" cy="3"/>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12"/>
          <p:cNvSpPr/>
          <p:nvPr/>
        </p:nvSpPr>
        <p:spPr>
          <a:xfrm>
            <a:off x="-1"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47" name="مربع نص 7"/>
          <p:cNvSpPr txBox="1"/>
          <p:nvPr/>
        </p:nvSpPr>
        <p:spPr>
          <a:xfrm>
            <a:off x="1722120" y="730250"/>
            <a:ext cx="20939761"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914400">
              <a:lnSpc>
                <a:spcPct val="90000"/>
              </a:lnSpc>
              <a:spcBef>
                <a:spcPts val="600"/>
              </a:spcBef>
              <a:defRPr sz="10800">
                <a:latin typeface="Calibri Light"/>
                <a:ea typeface="Calibri Light"/>
                <a:cs typeface="Calibri Light"/>
                <a:sym typeface="Calibri Light"/>
              </a:defRPr>
            </a:lvl1pPr>
          </a:lstStyle>
          <a:p>
            <a:r>
              <a:t>Septic shock:</a:t>
            </a:r>
          </a:p>
        </p:txBody>
      </p:sp>
      <p:grpSp>
        <p:nvGrpSpPr>
          <p:cNvPr id="250" name="sketch line"/>
          <p:cNvGrpSpPr/>
          <p:nvPr/>
        </p:nvGrpSpPr>
        <p:grpSpPr>
          <a:xfrm>
            <a:off x="1337148" y="3303979"/>
            <a:ext cx="21710077" cy="117587"/>
            <a:chOff x="0" y="0"/>
            <a:chExt cx="21710076" cy="117585"/>
          </a:xfrm>
        </p:grpSpPr>
        <p:sp>
          <p:nvSpPr>
            <p:cNvPr id="248" name="Shape"/>
            <p:cNvSpPr/>
            <p:nvPr/>
          </p:nvSpPr>
          <p:spPr>
            <a:xfrm>
              <a:off x="790" y="6922"/>
              <a:ext cx="21709287" cy="110664"/>
            </a:xfrm>
            <a:custGeom>
              <a:avLst/>
              <a:gdLst/>
              <a:ahLst/>
              <a:cxnLst>
                <a:cxn ang="0">
                  <a:pos x="wd2" y="hd2"/>
                </a:cxn>
                <a:cxn ang="5400000">
                  <a:pos x="wd2" y="hd2"/>
                </a:cxn>
                <a:cxn ang="10800000">
                  <a:pos x="wd2" y="hd2"/>
                </a:cxn>
                <a:cxn ang="16200000">
                  <a:pos x="wd2" y="hd2"/>
                </a:cxn>
              </a:cxnLst>
              <a:rect l="0" t="0" r="r" b="b"/>
              <a:pathLst>
                <a:path w="21599" h="11497" extrusionOk="0">
                  <a:moveTo>
                    <a:pt x="0" y="4555"/>
                  </a:moveTo>
                  <a:cubicBezTo>
                    <a:pt x="122" y="3397"/>
                    <a:pt x="264" y="2640"/>
                    <a:pt x="459" y="4555"/>
                  </a:cubicBezTo>
                  <a:cubicBezTo>
                    <a:pt x="659" y="6434"/>
                    <a:pt x="475" y="4605"/>
                    <a:pt x="486" y="4555"/>
                  </a:cubicBezTo>
                  <a:cubicBezTo>
                    <a:pt x="540" y="-2476"/>
                    <a:pt x="1109" y="1182"/>
                    <a:pt x="1593" y="4555"/>
                  </a:cubicBezTo>
                  <a:cubicBezTo>
                    <a:pt x="2038" y="1159"/>
                    <a:pt x="1876" y="2146"/>
                    <a:pt x="2051" y="4555"/>
                  </a:cubicBezTo>
                  <a:cubicBezTo>
                    <a:pt x="2242" y="5458"/>
                    <a:pt x="2353" y="2103"/>
                    <a:pt x="2510" y="4555"/>
                  </a:cubicBezTo>
                  <a:cubicBezTo>
                    <a:pt x="2636" y="3652"/>
                    <a:pt x="3334" y="3185"/>
                    <a:pt x="3617" y="4555"/>
                  </a:cubicBezTo>
                  <a:cubicBezTo>
                    <a:pt x="3877" y="4564"/>
                    <a:pt x="3802" y="4151"/>
                    <a:pt x="3860" y="4555"/>
                  </a:cubicBezTo>
                  <a:cubicBezTo>
                    <a:pt x="3848" y="2081"/>
                    <a:pt x="4493" y="-4322"/>
                    <a:pt x="4967" y="4555"/>
                  </a:cubicBezTo>
                  <a:cubicBezTo>
                    <a:pt x="5399" y="8221"/>
                    <a:pt x="5777" y="6744"/>
                    <a:pt x="6074" y="4555"/>
                  </a:cubicBezTo>
                  <a:cubicBezTo>
                    <a:pt x="6431" y="5399"/>
                    <a:pt x="6421" y="4055"/>
                    <a:pt x="6749" y="4555"/>
                  </a:cubicBezTo>
                  <a:cubicBezTo>
                    <a:pt x="7097" y="9771"/>
                    <a:pt x="7357" y="5374"/>
                    <a:pt x="7856" y="4555"/>
                  </a:cubicBezTo>
                  <a:cubicBezTo>
                    <a:pt x="8284" y="3030"/>
                    <a:pt x="8125" y="3666"/>
                    <a:pt x="8315" y="4555"/>
                  </a:cubicBezTo>
                  <a:cubicBezTo>
                    <a:pt x="8501" y="4874"/>
                    <a:pt x="8605" y="2066"/>
                    <a:pt x="8774" y="4555"/>
                  </a:cubicBezTo>
                  <a:cubicBezTo>
                    <a:pt x="8910" y="-1263"/>
                    <a:pt x="9403" y="1093"/>
                    <a:pt x="9665" y="4555"/>
                  </a:cubicBezTo>
                  <a:cubicBezTo>
                    <a:pt x="9939" y="7290"/>
                    <a:pt x="9992" y="4169"/>
                    <a:pt x="10123" y="4555"/>
                  </a:cubicBezTo>
                  <a:cubicBezTo>
                    <a:pt x="10344" y="-110"/>
                    <a:pt x="10797" y="7682"/>
                    <a:pt x="11230" y="4555"/>
                  </a:cubicBezTo>
                  <a:cubicBezTo>
                    <a:pt x="11770" y="1994"/>
                    <a:pt x="11908" y="3413"/>
                    <a:pt x="12337" y="4555"/>
                  </a:cubicBezTo>
                  <a:cubicBezTo>
                    <a:pt x="12766" y="3857"/>
                    <a:pt x="12846" y="5045"/>
                    <a:pt x="13012" y="4555"/>
                  </a:cubicBezTo>
                  <a:cubicBezTo>
                    <a:pt x="13164" y="2318"/>
                    <a:pt x="13319" y="5264"/>
                    <a:pt x="13471" y="4555"/>
                  </a:cubicBezTo>
                  <a:cubicBezTo>
                    <a:pt x="13630" y="3955"/>
                    <a:pt x="13486" y="4471"/>
                    <a:pt x="13498" y="4555"/>
                  </a:cubicBezTo>
                  <a:cubicBezTo>
                    <a:pt x="13508" y="4460"/>
                    <a:pt x="13683" y="4606"/>
                    <a:pt x="13741" y="4555"/>
                  </a:cubicBezTo>
                  <a:cubicBezTo>
                    <a:pt x="13795" y="5472"/>
                    <a:pt x="13897" y="3462"/>
                    <a:pt x="13984" y="4555"/>
                  </a:cubicBezTo>
                  <a:cubicBezTo>
                    <a:pt x="14087" y="7914"/>
                    <a:pt x="14298" y="2968"/>
                    <a:pt x="14443" y="4555"/>
                  </a:cubicBezTo>
                  <a:cubicBezTo>
                    <a:pt x="14632" y="3500"/>
                    <a:pt x="15072" y="2385"/>
                    <a:pt x="15550" y="4555"/>
                  </a:cubicBezTo>
                  <a:cubicBezTo>
                    <a:pt x="16104" y="1818"/>
                    <a:pt x="15879" y="9293"/>
                    <a:pt x="16225" y="4555"/>
                  </a:cubicBezTo>
                  <a:cubicBezTo>
                    <a:pt x="16551" y="99"/>
                    <a:pt x="16574" y="7110"/>
                    <a:pt x="16684" y="4555"/>
                  </a:cubicBezTo>
                  <a:cubicBezTo>
                    <a:pt x="16797" y="2878"/>
                    <a:pt x="16705" y="4646"/>
                    <a:pt x="16711" y="4555"/>
                  </a:cubicBezTo>
                  <a:cubicBezTo>
                    <a:pt x="16717" y="4438"/>
                    <a:pt x="16724" y="4717"/>
                    <a:pt x="16738" y="4555"/>
                  </a:cubicBezTo>
                  <a:cubicBezTo>
                    <a:pt x="16743" y="9602"/>
                    <a:pt x="17386" y="3345"/>
                    <a:pt x="17629" y="4555"/>
                  </a:cubicBezTo>
                  <a:cubicBezTo>
                    <a:pt x="17939" y="2994"/>
                    <a:pt x="17740" y="2075"/>
                    <a:pt x="17872" y="4555"/>
                  </a:cubicBezTo>
                  <a:cubicBezTo>
                    <a:pt x="17940" y="10938"/>
                    <a:pt x="18449" y="9599"/>
                    <a:pt x="18978" y="4555"/>
                  </a:cubicBezTo>
                  <a:cubicBezTo>
                    <a:pt x="19523" y="5787"/>
                    <a:pt x="19358" y="6380"/>
                    <a:pt x="19437" y="4555"/>
                  </a:cubicBezTo>
                  <a:cubicBezTo>
                    <a:pt x="19541" y="3401"/>
                    <a:pt x="19458" y="4557"/>
                    <a:pt x="19464" y="4555"/>
                  </a:cubicBezTo>
                  <a:cubicBezTo>
                    <a:pt x="19469" y="5296"/>
                    <a:pt x="20021" y="4854"/>
                    <a:pt x="20355" y="4555"/>
                  </a:cubicBezTo>
                  <a:cubicBezTo>
                    <a:pt x="20646" y="8095"/>
                    <a:pt x="20479" y="7365"/>
                    <a:pt x="20598" y="4555"/>
                  </a:cubicBezTo>
                  <a:cubicBezTo>
                    <a:pt x="20726" y="2380"/>
                    <a:pt x="21191" y="853"/>
                    <a:pt x="21597" y="4555"/>
                  </a:cubicBezTo>
                  <a:cubicBezTo>
                    <a:pt x="21599" y="6198"/>
                    <a:pt x="21599" y="6855"/>
                    <a:pt x="21597" y="8355"/>
                  </a:cubicBezTo>
                  <a:cubicBezTo>
                    <a:pt x="21493" y="7619"/>
                    <a:pt x="21468" y="8091"/>
                    <a:pt x="21354" y="8355"/>
                  </a:cubicBezTo>
                  <a:cubicBezTo>
                    <a:pt x="21237" y="9341"/>
                    <a:pt x="21334" y="8323"/>
                    <a:pt x="21327" y="8355"/>
                  </a:cubicBezTo>
                  <a:cubicBezTo>
                    <a:pt x="21332" y="8095"/>
                    <a:pt x="21194" y="7736"/>
                    <a:pt x="21084" y="8355"/>
                  </a:cubicBezTo>
                  <a:cubicBezTo>
                    <a:pt x="20967" y="6470"/>
                    <a:pt x="20824" y="11377"/>
                    <a:pt x="20625" y="8355"/>
                  </a:cubicBezTo>
                  <a:cubicBezTo>
                    <a:pt x="20449" y="5720"/>
                    <a:pt x="20123" y="5586"/>
                    <a:pt x="19950" y="8355"/>
                  </a:cubicBezTo>
                  <a:cubicBezTo>
                    <a:pt x="19797" y="12248"/>
                    <a:pt x="19771" y="9028"/>
                    <a:pt x="19707" y="8355"/>
                  </a:cubicBezTo>
                  <a:cubicBezTo>
                    <a:pt x="19639" y="5004"/>
                    <a:pt x="18844" y="11961"/>
                    <a:pt x="18600" y="8355"/>
                  </a:cubicBezTo>
                  <a:cubicBezTo>
                    <a:pt x="18348" y="6454"/>
                    <a:pt x="18191" y="4802"/>
                    <a:pt x="17926" y="8355"/>
                  </a:cubicBezTo>
                  <a:cubicBezTo>
                    <a:pt x="17714" y="8631"/>
                    <a:pt x="17321" y="2424"/>
                    <a:pt x="16819" y="8355"/>
                  </a:cubicBezTo>
                  <a:cubicBezTo>
                    <a:pt x="16372" y="8386"/>
                    <a:pt x="16248" y="10276"/>
                    <a:pt x="15928" y="8355"/>
                  </a:cubicBezTo>
                  <a:cubicBezTo>
                    <a:pt x="15588" y="6633"/>
                    <a:pt x="15672" y="6659"/>
                    <a:pt x="15469" y="8355"/>
                  </a:cubicBezTo>
                  <a:cubicBezTo>
                    <a:pt x="15218" y="15667"/>
                    <a:pt x="14917" y="2657"/>
                    <a:pt x="14578" y="8355"/>
                  </a:cubicBezTo>
                  <a:cubicBezTo>
                    <a:pt x="14225" y="6006"/>
                    <a:pt x="14422" y="7678"/>
                    <a:pt x="14335" y="8355"/>
                  </a:cubicBezTo>
                  <a:cubicBezTo>
                    <a:pt x="14285" y="10908"/>
                    <a:pt x="13862" y="11462"/>
                    <a:pt x="13660" y="8355"/>
                  </a:cubicBezTo>
                  <a:cubicBezTo>
                    <a:pt x="13453" y="7058"/>
                    <a:pt x="13640" y="8228"/>
                    <a:pt x="13633" y="8355"/>
                  </a:cubicBezTo>
                  <a:cubicBezTo>
                    <a:pt x="13636" y="7782"/>
                    <a:pt x="12878" y="13848"/>
                    <a:pt x="12526" y="8355"/>
                  </a:cubicBezTo>
                  <a:cubicBezTo>
                    <a:pt x="12181" y="5434"/>
                    <a:pt x="12181" y="9193"/>
                    <a:pt x="11851" y="8355"/>
                  </a:cubicBezTo>
                  <a:cubicBezTo>
                    <a:pt x="11509" y="3525"/>
                    <a:pt x="11025" y="2946"/>
                    <a:pt x="10744" y="8355"/>
                  </a:cubicBezTo>
                  <a:cubicBezTo>
                    <a:pt x="10483" y="8709"/>
                    <a:pt x="10510" y="9489"/>
                    <a:pt x="10285" y="8355"/>
                  </a:cubicBezTo>
                  <a:cubicBezTo>
                    <a:pt x="10058" y="6892"/>
                    <a:pt x="10098" y="9024"/>
                    <a:pt x="10043" y="8355"/>
                  </a:cubicBezTo>
                  <a:cubicBezTo>
                    <a:pt x="9980" y="8927"/>
                    <a:pt x="9542" y="8857"/>
                    <a:pt x="9368" y="8355"/>
                  </a:cubicBezTo>
                  <a:cubicBezTo>
                    <a:pt x="9193" y="-1068"/>
                    <a:pt x="8846" y="7306"/>
                    <a:pt x="8477" y="8355"/>
                  </a:cubicBezTo>
                  <a:cubicBezTo>
                    <a:pt x="8075" y="9823"/>
                    <a:pt x="7739" y="4540"/>
                    <a:pt x="7370" y="8355"/>
                  </a:cubicBezTo>
                  <a:cubicBezTo>
                    <a:pt x="6973" y="13120"/>
                    <a:pt x="6651" y="3816"/>
                    <a:pt x="6479" y="8355"/>
                  </a:cubicBezTo>
                  <a:cubicBezTo>
                    <a:pt x="6239" y="11709"/>
                    <a:pt x="5981" y="12389"/>
                    <a:pt x="5372" y="8355"/>
                  </a:cubicBezTo>
                  <a:cubicBezTo>
                    <a:pt x="4834" y="2837"/>
                    <a:pt x="4826" y="8794"/>
                    <a:pt x="4481" y="8355"/>
                  </a:cubicBezTo>
                  <a:cubicBezTo>
                    <a:pt x="4118" y="7463"/>
                    <a:pt x="4351" y="10372"/>
                    <a:pt x="4238" y="8355"/>
                  </a:cubicBezTo>
                  <a:cubicBezTo>
                    <a:pt x="4113" y="3895"/>
                    <a:pt x="3648" y="17278"/>
                    <a:pt x="3347" y="8355"/>
                  </a:cubicBezTo>
                  <a:cubicBezTo>
                    <a:pt x="3045" y="6544"/>
                    <a:pt x="2983" y="6089"/>
                    <a:pt x="2888" y="8355"/>
                  </a:cubicBezTo>
                  <a:cubicBezTo>
                    <a:pt x="2795" y="8851"/>
                    <a:pt x="2738" y="6627"/>
                    <a:pt x="2645" y="8355"/>
                  </a:cubicBezTo>
                  <a:cubicBezTo>
                    <a:pt x="2543" y="9663"/>
                    <a:pt x="2629" y="8338"/>
                    <a:pt x="2618" y="8355"/>
                  </a:cubicBezTo>
                  <a:cubicBezTo>
                    <a:pt x="2595" y="8723"/>
                    <a:pt x="2447" y="7260"/>
                    <a:pt x="2375" y="8355"/>
                  </a:cubicBezTo>
                  <a:cubicBezTo>
                    <a:pt x="2286" y="9310"/>
                    <a:pt x="2181" y="7117"/>
                    <a:pt x="2132" y="8355"/>
                  </a:cubicBezTo>
                  <a:cubicBezTo>
                    <a:pt x="2076" y="5968"/>
                    <a:pt x="1632" y="10416"/>
                    <a:pt x="1458" y="8355"/>
                  </a:cubicBezTo>
                  <a:cubicBezTo>
                    <a:pt x="1287" y="10417"/>
                    <a:pt x="1026" y="11420"/>
                    <a:pt x="783" y="8355"/>
                  </a:cubicBezTo>
                  <a:cubicBezTo>
                    <a:pt x="510" y="7359"/>
                    <a:pt x="349" y="6748"/>
                    <a:pt x="0" y="8355"/>
                  </a:cubicBezTo>
                  <a:cubicBezTo>
                    <a:pt x="1" y="6935"/>
                    <a:pt x="-1" y="5209"/>
                    <a:pt x="0" y="4555"/>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9" name="Shape"/>
            <p:cNvSpPr/>
            <p:nvPr/>
          </p:nvSpPr>
          <p:spPr>
            <a:xfrm>
              <a:off x="-1" y="0"/>
              <a:ext cx="21709718" cy="117186"/>
            </a:xfrm>
            <a:custGeom>
              <a:avLst/>
              <a:gdLst/>
              <a:ahLst/>
              <a:cxnLst>
                <a:cxn ang="0">
                  <a:pos x="wd2" y="hd2"/>
                </a:cxn>
                <a:cxn ang="5400000">
                  <a:pos x="wd2" y="hd2"/>
                </a:cxn>
                <a:cxn ang="10800000">
                  <a:pos x="wd2" y="hd2"/>
                </a:cxn>
                <a:cxn ang="16200000">
                  <a:pos x="wd2" y="hd2"/>
                </a:cxn>
              </a:cxnLst>
              <a:rect l="0" t="0" r="r" b="b"/>
              <a:pathLst>
                <a:path w="21598" h="11808" extrusionOk="0">
                  <a:moveTo>
                    <a:pt x="1" y="5116"/>
                  </a:moveTo>
                  <a:cubicBezTo>
                    <a:pt x="396" y="905"/>
                    <a:pt x="789" y="11022"/>
                    <a:pt x="1108" y="5116"/>
                  </a:cubicBezTo>
                  <a:cubicBezTo>
                    <a:pt x="1390" y="3656"/>
                    <a:pt x="1554" y="4070"/>
                    <a:pt x="1783" y="5116"/>
                  </a:cubicBezTo>
                  <a:cubicBezTo>
                    <a:pt x="2009" y="5131"/>
                    <a:pt x="1931" y="6037"/>
                    <a:pt x="2026" y="5116"/>
                  </a:cubicBezTo>
                  <a:cubicBezTo>
                    <a:pt x="2121" y="5457"/>
                    <a:pt x="2199" y="7059"/>
                    <a:pt x="2269" y="5116"/>
                  </a:cubicBezTo>
                  <a:cubicBezTo>
                    <a:pt x="2344" y="3799"/>
                    <a:pt x="2396" y="6255"/>
                    <a:pt x="2512" y="5116"/>
                  </a:cubicBezTo>
                  <a:cubicBezTo>
                    <a:pt x="2628" y="4454"/>
                    <a:pt x="2635" y="6009"/>
                    <a:pt x="2755" y="5116"/>
                  </a:cubicBezTo>
                  <a:cubicBezTo>
                    <a:pt x="2849" y="5107"/>
                    <a:pt x="3117" y="5341"/>
                    <a:pt x="3214" y="5116"/>
                  </a:cubicBezTo>
                  <a:cubicBezTo>
                    <a:pt x="3330" y="5419"/>
                    <a:pt x="3370" y="5150"/>
                    <a:pt x="3457" y="5116"/>
                  </a:cubicBezTo>
                  <a:cubicBezTo>
                    <a:pt x="3555" y="5838"/>
                    <a:pt x="3720" y="7168"/>
                    <a:pt x="3916" y="5116"/>
                  </a:cubicBezTo>
                  <a:cubicBezTo>
                    <a:pt x="4177" y="5632"/>
                    <a:pt x="4605" y="6173"/>
                    <a:pt x="4806" y="5116"/>
                  </a:cubicBezTo>
                  <a:cubicBezTo>
                    <a:pt x="5030" y="2900"/>
                    <a:pt x="4939" y="4645"/>
                    <a:pt x="5049" y="5116"/>
                  </a:cubicBezTo>
                  <a:cubicBezTo>
                    <a:pt x="5164" y="4662"/>
                    <a:pt x="5069" y="5218"/>
                    <a:pt x="5076" y="5116"/>
                  </a:cubicBezTo>
                  <a:cubicBezTo>
                    <a:pt x="5132" y="4588"/>
                    <a:pt x="5914" y="1110"/>
                    <a:pt x="6183" y="5116"/>
                  </a:cubicBezTo>
                  <a:cubicBezTo>
                    <a:pt x="6481" y="4271"/>
                    <a:pt x="6200" y="5090"/>
                    <a:pt x="6210" y="5116"/>
                  </a:cubicBezTo>
                  <a:cubicBezTo>
                    <a:pt x="6261" y="5155"/>
                    <a:pt x="6598" y="4304"/>
                    <a:pt x="6885" y="5116"/>
                  </a:cubicBezTo>
                  <a:cubicBezTo>
                    <a:pt x="7190" y="3967"/>
                    <a:pt x="6902" y="5195"/>
                    <a:pt x="6912" y="5116"/>
                  </a:cubicBezTo>
                  <a:cubicBezTo>
                    <a:pt x="6910" y="1070"/>
                    <a:pt x="7580" y="7740"/>
                    <a:pt x="7803" y="5116"/>
                  </a:cubicBezTo>
                  <a:cubicBezTo>
                    <a:pt x="8031" y="8645"/>
                    <a:pt x="8257" y="5150"/>
                    <a:pt x="8478" y="5116"/>
                  </a:cubicBezTo>
                  <a:cubicBezTo>
                    <a:pt x="8650" y="4923"/>
                    <a:pt x="9105" y="5118"/>
                    <a:pt x="9369" y="5116"/>
                  </a:cubicBezTo>
                  <a:cubicBezTo>
                    <a:pt x="9622" y="3414"/>
                    <a:pt x="9697" y="7181"/>
                    <a:pt x="10043" y="5116"/>
                  </a:cubicBezTo>
                  <a:cubicBezTo>
                    <a:pt x="10384" y="6366"/>
                    <a:pt x="10701" y="4940"/>
                    <a:pt x="10934" y="5116"/>
                  </a:cubicBezTo>
                  <a:cubicBezTo>
                    <a:pt x="11255" y="-331"/>
                    <a:pt x="11655" y="1541"/>
                    <a:pt x="11825" y="5116"/>
                  </a:cubicBezTo>
                  <a:cubicBezTo>
                    <a:pt x="12016" y="11834"/>
                    <a:pt x="12671" y="4927"/>
                    <a:pt x="12932" y="5116"/>
                  </a:cubicBezTo>
                  <a:cubicBezTo>
                    <a:pt x="13199" y="5472"/>
                    <a:pt x="12945" y="4987"/>
                    <a:pt x="12959" y="5116"/>
                  </a:cubicBezTo>
                  <a:cubicBezTo>
                    <a:pt x="12971" y="5153"/>
                    <a:pt x="12979" y="4967"/>
                    <a:pt x="12986" y="5116"/>
                  </a:cubicBezTo>
                  <a:cubicBezTo>
                    <a:pt x="13011" y="5758"/>
                    <a:pt x="13721" y="6564"/>
                    <a:pt x="14093" y="5116"/>
                  </a:cubicBezTo>
                  <a:cubicBezTo>
                    <a:pt x="14488" y="3702"/>
                    <a:pt x="14335" y="3764"/>
                    <a:pt x="14552" y="5116"/>
                  </a:cubicBezTo>
                  <a:cubicBezTo>
                    <a:pt x="14740" y="4227"/>
                    <a:pt x="15303" y="-5936"/>
                    <a:pt x="15658" y="5116"/>
                  </a:cubicBezTo>
                  <a:cubicBezTo>
                    <a:pt x="16058" y="8844"/>
                    <a:pt x="15953" y="5181"/>
                    <a:pt x="16117" y="5116"/>
                  </a:cubicBezTo>
                  <a:cubicBezTo>
                    <a:pt x="16322" y="2581"/>
                    <a:pt x="16819" y="7911"/>
                    <a:pt x="17008" y="5116"/>
                  </a:cubicBezTo>
                  <a:cubicBezTo>
                    <a:pt x="17206" y="321"/>
                    <a:pt x="17189" y="5831"/>
                    <a:pt x="17251" y="5116"/>
                  </a:cubicBezTo>
                  <a:cubicBezTo>
                    <a:pt x="17293" y="2607"/>
                    <a:pt x="17750" y="4202"/>
                    <a:pt x="17926" y="5116"/>
                  </a:cubicBezTo>
                  <a:cubicBezTo>
                    <a:pt x="18118" y="5854"/>
                    <a:pt x="18366" y="7184"/>
                    <a:pt x="18601" y="5116"/>
                  </a:cubicBezTo>
                  <a:cubicBezTo>
                    <a:pt x="18839" y="6336"/>
                    <a:pt x="18891" y="5585"/>
                    <a:pt x="19060" y="5116"/>
                  </a:cubicBezTo>
                  <a:cubicBezTo>
                    <a:pt x="19224" y="4853"/>
                    <a:pt x="19345" y="5324"/>
                    <a:pt x="19519" y="5116"/>
                  </a:cubicBezTo>
                  <a:cubicBezTo>
                    <a:pt x="19683" y="4957"/>
                    <a:pt x="19537" y="5102"/>
                    <a:pt x="19546" y="5116"/>
                  </a:cubicBezTo>
                  <a:cubicBezTo>
                    <a:pt x="19555" y="5080"/>
                    <a:pt x="19560" y="5143"/>
                    <a:pt x="19573" y="5116"/>
                  </a:cubicBezTo>
                  <a:cubicBezTo>
                    <a:pt x="19586" y="5144"/>
                    <a:pt x="19595" y="5204"/>
                    <a:pt x="19600" y="5116"/>
                  </a:cubicBezTo>
                  <a:cubicBezTo>
                    <a:pt x="19605" y="5168"/>
                    <a:pt x="19615" y="5216"/>
                    <a:pt x="19627" y="5116"/>
                  </a:cubicBezTo>
                  <a:cubicBezTo>
                    <a:pt x="19638" y="4989"/>
                    <a:pt x="19643" y="5085"/>
                    <a:pt x="19654" y="5116"/>
                  </a:cubicBezTo>
                  <a:cubicBezTo>
                    <a:pt x="19663" y="2652"/>
                    <a:pt x="20009" y="7674"/>
                    <a:pt x="20113" y="5116"/>
                  </a:cubicBezTo>
                  <a:cubicBezTo>
                    <a:pt x="20239" y="3731"/>
                    <a:pt x="20131" y="5299"/>
                    <a:pt x="20140" y="5116"/>
                  </a:cubicBezTo>
                  <a:cubicBezTo>
                    <a:pt x="20145" y="6517"/>
                    <a:pt x="21028" y="-6752"/>
                    <a:pt x="21597" y="5116"/>
                  </a:cubicBezTo>
                  <a:cubicBezTo>
                    <a:pt x="21596" y="6392"/>
                    <a:pt x="21600" y="7475"/>
                    <a:pt x="21597" y="8801"/>
                  </a:cubicBezTo>
                  <a:cubicBezTo>
                    <a:pt x="21160" y="9517"/>
                    <a:pt x="21084" y="9246"/>
                    <a:pt x="20707" y="8801"/>
                  </a:cubicBezTo>
                  <a:cubicBezTo>
                    <a:pt x="20339" y="12010"/>
                    <a:pt x="20245" y="9449"/>
                    <a:pt x="20032" y="8801"/>
                  </a:cubicBezTo>
                  <a:cubicBezTo>
                    <a:pt x="19820" y="8761"/>
                    <a:pt x="19856" y="7913"/>
                    <a:pt x="19789" y="8801"/>
                  </a:cubicBezTo>
                  <a:cubicBezTo>
                    <a:pt x="19753" y="11019"/>
                    <a:pt x="19009" y="14283"/>
                    <a:pt x="18682" y="8801"/>
                  </a:cubicBezTo>
                  <a:cubicBezTo>
                    <a:pt x="18355" y="9449"/>
                    <a:pt x="17999" y="6467"/>
                    <a:pt x="17791" y="8801"/>
                  </a:cubicBezTo>
                  <a:cubicBezTo>
                    <a:pt x="17518" y="10577"/>
                    <a:pt x="17550" y="7111"/>
                    <a:pt x="17332" y="8801"/>
                  </a:cubicBezTo>
                  <a:cubicBezTo>
                    <a:pt x="17124" y="8683"/>
                    <a:pt x="16695" y="9024"/>
                    <a:pt x="16225" y="8801"/>
                  </a:cubicBezTo>
                  <a:cubicBezTo>
                    <a:pt x="15756" y="7628"/>
                    <a:pt x="15774" y="9433"/>
                    <a:pt x="15550" y="8801"/>
                  </a:cubicBezTo>
                  <a:cubicBezTo>
                    <a:pt x="15335" y="8047"/>
                    <a:pt x="15351" y="8386"/>
                    <a:pt x="15307" y="8801"/>
                  </a:cubicBezTo>
                  <a:cubicBezTo>
                    <a:pt x="15265" y="10395"/>
                    <a:pt x="14709" y="4059"/>
                    <a:pt x="14201" y="8801"/>
                  </a:cubicBezTo>
                  <a:cubicBezTo>
                    <a:pt x="13726" y="8413"/>
                    <a:pt x="14038" y="9192"/>
                    <a:pt x="13958" y="8801"/>
                  </a:cubicBezTo>
                  <a:cubicBezTo>
                    <a:pt x="13865" y="9761"/>
                    <a:pt x="13828" y="8822"/>
                    <a:pt x="13715" y="8801"/>
                  </a:cubicBezTo>
                  <a:cubicBezTo>
                    <a:pt x="13604" y="8609"/>
                    <a:pt x="13251" y="4508"/>
                    <a:pt x="13040" y="8801"/>
                  </a:cubicBezTo>
                  <a:cubicBezTo>
                    <a:pt x="12815" y="7063"/>
                    <a:pt x="12535" y="10724"/>
                    <a:pt x="12149" y="8801"/>
                  </a:cubicBezTo>
                  <a:cubicBezTo>
                    <a:pt x="11658" y="5814"/>
                    <a:pt x="11315" y="712"/>
                    <a:pt x="11042" y="8801"/>
                  </a:cubicBezTo>
                  <a:cubicBezTo>
                    <a:pt x="10693" y="14848"/>
                    <a:pt x="10851" y="8916"/>
                    <a:pt x="10799" y="8801"/>
                  </a:cubicBezTo>
                  <a:cubicBezTo>
                    <a:pt x="10738" y="9641"/>
                    <a:pt x="10781" y="8849"/>
                    <a:pt x="10772" y="8801"/>
                  </a:cubicBezTo>
                  <a:cubicBezTo>
                    <a:pt x="10823" y="4081"/>
                    <a:pt x="10031" y="2287"/>
                    <a:pt x="9665" y="8801"/>
                  </a:cubicBezTo>
                  <a:cubicBezTo>
                    <a:pt x="9283" y="13913"/>
                    <a:pt x="9510" y="7578"/>
                    <a:pt x="9423" y="8801"/>
                  </a:cubicBezTo>
                  <a:cubicBezTo>
                    <a:pt x="9335" y="9452"/>
                    <a:pt x="9403" y="8844"/>
                    <a:pt x="9396" y="8801"/>
                  </a:cubicBezTo>
                  <a:cubicBezTo>
                    <a:pt x="9419" y="3723"/>
                    <a:pt x="8737" y="12251"/>
                    <a:pt x="8505" y="8801"/>
                  </a:cubicBezTo>
                  <a:cubicBezTo>
                    <a:pt x="8266" y="5045"/>
                    <a:pt x="8487" y="8822"/>
                    <a:pt x="8478" y="8801"/>
                  </a:cubicBezTo>
                  <a:cubicBezTo>
                    <a:pt x="8308" y="10120"/>
                    <a:pt x="8133" y="5945"/>
                    <a:pt x="7913" y="8801"/>
                  </a:cubicBezTo>
                  <a:cubicBezTo>
                    <a:pt x="7693" y="11657"/>
                    <a:pt x="7632" y="10450"/>
                    <a:pt x="7371" y="8801"/>
                  </a:cubicBezTo>
                  <a:cubicBezTo>
                    <a:pt x="7046" y="6364"/>
                    <a:pt x="6892" y="7150"/>
                    <a:pt x="6696" y="8801"/>
                  </a:cubicBezTo>
                  <a:cubicBezTo>
                    <a:pt x="6511" y="11989"/>
                    <a:pt x="6425" y="9408"/>
                    <a:pt x="6237" y="8801"/>
                  </a:cubicBezTo>
                  <a:cubicBezTo>
                    <a:pt x="6064" y="7554"/>
                    <a:pt x="6217" y="8551"/>
                    <a:pt x="6210" y="8801"/>
                  </a:cubicBezTo>
                  <a:cubicBezTo>
                    <a:pt x="6202" y="9098"/>
                    <a:pt x="6192" y="8869"/>
                    <a:pt x="6183" y="8801"/>
                  </a:cubicBezTo>
                  <a:cubicBezTo>
                    <a:pt x="6179" y="3879"/>
                    <a:pt x="5754" y="8680"/>
                    <a:pt x="5508" y="8801"/>
                  </a:cubicBezTo>
                  <a:cubicBezTo>
                    <a:pt x="5224" y="8042"/>
                    <a:pt x="5017" y="6060"/>
                    <a:pt x="4617" y="8801"/>
                  </a:cubicBezTo>
                  <a:cubicBezTo>
                    <a:pt x="4191" y="14426"/>
                    <a:pt x="4091" y="7705"/>
                    <a:pt x="3943" y="8801"/>
                  </a:cubicBezTo>
                  <a:cubicBezTo>
                    <a:pt x="3738" y="7849"/>
                    <a:pt x="3284" y="12891"/>
                    <a:pt x="3052" y="8801"/>
                  </a:cubicBezTo>
                  <a:cubicBezTo>
                    <a:pt x="2793" y="5724"/>
                    <a:pt x="2431" y="7569"/>
                    <a:pt x="2161" y="8801"/>
                  </a:cubicBezTo>
                  <a:cubicBezTo>
                    <a:pt x="1856" y="4939"/>
                    <a:pt x="1936" y="9150"/>
                    <a:pt x="1702" y="8801"/>
                  </a:cubicBezTo>
                  <a:cubicBezTo>
                    <a:pt x="1473" y="9476"/>
                    <a:pt x="1371" y="7867"/>
                    <a:pt x="1243" y="8801"/>
                  </a:cubicBezTo>
                  <a:cubicBezTo>
                    <a:pt x="1101" y="10317"/>
                    <a:pt x="1018" y="10838"/>
                    <a:pt x="784" y="8801"/>
                  </a:cubicBezTo>
                  <a:cubicBezTo>
                    <a:pt x="562" y="3335"/>
                    <a:pt x="365" y="7685"/>
                    <a:pt x="1" y="8801"/>
                  </a:cubicBezTo>
                  <a:cubicBezTo>
                    <a:pt x="0" y="7188"/>
                    <a:pt x="0" y="5939"/>
                    <a:pt x="1" y="5116"/>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51" name="Rectangle 1"/>
          <p:cNvSpPr txBox="1"/>
          <p:nvPr/>
        </p:nvSpPr>
        <p:spPr>
          <a:xfrm>
            <a:off x="1722120" y="3858767"/>
            <a:ext cx="20939761" cy="8503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indent="-228600" defTabSz="914400">
              <a:lnSpc>
                <a:spcPct val="90000"/>
              </a:lnSpc>
              <a:spcBef>
                <a:spcPts val="600"/>
              </a:spcBef>
              <a:buSzPct val="100000"/>
              <a:buFont typeface="Arial"/>
              <a:buChar char="•"/>
              <a:defRPr sz="4400" b="1" i="1">
                <a:solidFill>
                  <a:srgbClr val="FF0000"/>
                </a:solidFill>
              </a:defRPr>
            </a:pPr>
            <a:r>
              <a:t>Defined as :</a:t>
            </a:r>
          </a:p>
          <a:p>
            <a:pPr defTabSz="914400">
              <a:lnSpc>
                <a:spcPct val="90000"/>
              </a:lnSpc>
              <a:spcBef>
                <a:spcPts val="600"/>
              </a:spcBef>
              <a:defRPr sz="4400"/>
            </a:pPr>
            <a:r>
              <a:t> hypotension induced by sepsis that persists despite adequate fluid resuscitation. This results in hypoperfusion and can ultimately lead to multiple organ system failure and death</a:t>
            </a:r>
          </a:p>
          <a:p>
            <a:pPr indent="-228600" defTabSz="914400">
              <a:lnSpc>
                <a:spcPct val="90000"/>
              </a:lnSpc>
              <a:spcBef>
                <a:spcPts val="600"/>
              </a:spcBef>
              <a:buSzPct val="100000"/>
              <a:buFont typeface="Arial"/>
              <a:buChar char="•"/>
              <a:defRPr sz="4400" b="1" i="1">
                <a:solidFill>
                  <a:srgbClr val="FF0000"/>
                </a:solidFill>
              </a:defRPr>
            </a:pPr>
            <a:endParaRPr/>
          </a:p>
          <a:p>
            <a:pPr indent="-228600" defTabSz="914400">
              <a:lnSpc>
                <a:spcPct val="90000"/>
              </a:lnSpc>
              <a:spcBef>
                <a:spcPts val="600"/>
              </a:spcBef>
              <a:buSzPct val="100000"/>
              <a:buFont typeface="Arial"/>
              <a:buChar char="•"/>
              <a:defRPr sz="4400" b="1" i="1">
                <a:solidFill>
                  <a:srgbClr val="FF0000"/>
                </a:solidFill>
              </a:defRPr>
            </a:pPr>
            <a:endParaRPr/>
          </a:p>
          <a:p>
            <a:pPr indent="-228600" defTabSz="914400">
              <a:lnSpc>
                <a:spcPct val="90000"/>
              </a:lnSpc>
              <a:spcBef>
                <a:spcPts val="600"/>
              </a:spcBef>
              <a:buSzPct val="100000"/>
              <a:buFont typeface="Arial"/>
              <a:buChar char="•"/>
              <a:defRPr sz="4400" b="1" i="1">
                <a:solidFill>
                  <a:srgbClr val="FF0000"/>
                </a:solidFill>
              </a:defRPr>
            </a:pPr>
            <a:r>
              <a:t>Common causes :</a:t>
            </a:r>
          </a:p>
          <a:p>
            <a:pPr defTabSz="914400">
              <a:lnSpc>
                <a:spcPct val="90000"/>
              </a:lnSpc>
              <a:spcBef>
                <a:spcPts val="600"/>
              </a:spcBef>
              <a:defRPr sz="4400" b="1"/>
            </a:pPr>
            <a:r>
              <a:t> </a:t>
            </a:r>
            <a:r>
              <a:rPr b="0"/>
              <a:t>include pneumonia, urinary tract infection, meningitis, abscess formation, cholangitis, cellulitis, and peritonitis.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8"/>
          <p:cNvSpPr/>
          <p:nvPr/>
        </p:nvSpPr>
        <p:spPr>
          <a:xfrm>
            <a:off x="-1"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4" name="مربع نص 3"/>
          <p:cNvSpPr txBox="1"/>
          <p:nvPr/>
        </p:nvSpPr>
        <p:spPr>
          <a:xfrm>
            <a:off x="1722120" y="730250"/>
            <a:ext cx="20939761"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914400">
              <a:lnSpc>
                <a:spcPct val="90000"/>
              </a:lnSpc>
              <a:spcBef>
                <a:spcPts val="600"/>
              </a:spcBef>
              <a:defRPr sz="10800">
                <a:latin typeface="Calibri Light"/>
                <a:ea typeface="Calibri Light"/>
                <a:cs typeface="Calibri Light"/>
                <a:sym typeface="Calibri Light"/>
              </a:defRPr>
            </a:lvl1pPr>
          </a:lstStyle>
          <a:p>
            <a:r>
              <a:t>Pathophysiology:</a:t>
            </a:r>
          </a:p>
        </p:txBody>
      </p:sp>
      <p:grpSp>
        <p:nvGrpSpPr>
          <p:cNvPr id="257" name="sketch line"/>
          <p:cNvGrpSpPr/>
          <p:nvPr/>
        </p:nvGrpSpPr>
        <p:grpSpPr>
          <a:xfrm>
            <a:off x="1337148" y="3303979"/>
            <a:ext cx="21710077" cy="117587"/>
            <a:chOff x="0" y="0"/>
            <a:chExt cx="21710076" cy="117585"/>
          </a:xfrm>
        </p:grpSpPr>
        <p:sp>
          <p:nvSpPr>
            <p:cNvPr id="255" name="Shape"/>
            <p:cNvSpPr/>
            <p:nvPr/>
          </p:nvSpPr>
          <p:spPr>
            <a:xfrm>
              <a:off x="790" y="6922"/>
              <a:ext cx="21709287" cy="110664"/>
            </a:xfrm>
            <a:custGeom>
              <a:avLst/>
              <a:gdLst/>
              <a:ahLst/>
              <a:cxnLst>
                <a:cxn ang="0">
                  <a:pos x="wd2" y="hd2"/>
                </a:cxn>
                <a:cxn ang="5400000">
                  <a:pos x="wd2" y="hd2"/>
                </a:cxn>
                <a:cxn ang="10800000">
                  <a:pos x="wd2" y="hd2"/>
                </a:cxn>
                <a:cxn ang="16200000">
                  <a:pos x="wd2" y="hd2"/>
                </a:cxn>
              </a:cxnLst>
              <a:rect l="0" t="0" r="r" b="b"/>
              <a:pathLst>
                <a:path w="21599" h="11497" extrusionOk="0">
                  <a:moveTo>
                    <a:pt x="0" y="4555"/>
                  </a:moveTo>
                  <a:cubicBezTo>
                    <a:pt x="122" y="3397"/>
                    <a:pt x="264" y="2640"/>
                    <a:pt x="459" y="4555"/>
                  </a:cubicBezTo>
                  <a:cubicBezTo>
                    <a:pt x="659" y="6434"/>
                    <a:pt x="475" y="4605"/>
                    <a:pt x="486" y="4555"/>
                  </a:cubicBezTo>
                  <a:cubicBezTo>
                    <a:pt x="540" y="-2476"/>
                    <a:pt x="1109" y="1182"/>
                    <a:pt x="1593" y="4555"/>
                  </a:cubicBezTo>
                  <a:cubicBezTo>
                    <a:pt x="2038" y="1159"/>
                    <a:pt x="1876" y="2146"/>
                    <a:pt x="2051" y="4555"/>
                  </a:cubicBezTo>
                  <a:cubicBezTo>
                    <a:pt x="2242" y="5458"/>
                    <a:pt x="2353" y="2103"/>
                    <a:pt x="2510" y="4555"/>
                  </a:cubicBezTo>
                  <a:cubicBezTo>
                    <a:pt x="2636" y="3652"/>
                    <a:pt x="3334" y="3185"/>
                    <a:pt x="3617" y="4555"/>
                  </a:cubicBezTo>
                  <a:cubicBezTo>
                    <a:pt x="3877" y="4564"/>
                    <a:pt x="3802" y="4151"/>
                    <a:pt x="3860" y="4555"/>
                  </a:cubicBezTo>
                  <a:cubicBezTo>
                    <a:pt x="3848" y="2081"/>
                    <a:pt x="4493" y="-4322"/>
                    <a:pt x="4967" y="4555"/>
                  </a:cubicBezTo>
                  <a:cubicBezTo>
                    <a:pt x="5399" y="8221"/>
                    <a:pt x="5777" y="6744"/>
                    <a:pt x="6074" y="4555"/>
                  </a:cubicBezTo>
                  <a:cubicBezTo>
                    <a:pt x="6431" y="5399"/>
                    <a:pt x="6421" y="4055"/>
                    <a:pt x="6749" y="4555"/>
                  </a:cubicBezTo>
                  <a:cubicBezTo>
                    <a:pt x="7097" y="9771"/>
                    <a:pt x="7357" y="5374"/>
                    <a:pt x="7856" y="4555"/>
                  </a:cubicBezTo>
                  <a:cubicBezTo>
                    <a:pt x="8284" y="3030"/>
                    <a:pt x="8125" y="3666"/>
                    <a:pt x="8315" y="4555"/>
                  </a:cubicBezTo>
                  <a:cubicBezTo>
                    <a:pt x="8501" y="4874"/>
                    <a:pt x="8605" y="2066"/>
                    <a:pt x="8774" y="4555"/>
                  </a:cubicBezTo>
                  <a:cubicBezTo>
                    <a:pt x="8910" y="-1263"/>
                    <a:pt x="9403" y="1093"/>
                    <a:pt x="9665" y="4555"/>
                  </a:cubicBezTo>
                  <a:cubicBezTo>
                    <a:pt x="9939" y="7290"/>
                    <a:pt x="9992" y="4169"/>
                    <a:pt x="10123" y="4555"/>
                  </a:cubicBezTo>
                  <a:cubicBezTo>
                    <a:pt x="10344" y="-110"/>
                    <a:pt x="10797" y="7682"/>
                    <a:pt x="11230" y="4555"/>
                  </a:cubicBezTo>
                  <a:cubicBezTo>
                    <a:pt x="11770" y="1994"/>
                    <a:pt x="11908" y="3413"/>
                    <a:pt x="12337" y="4555"/>
                  </a:cubicBezTo>
                  <a:cubicBezTo>
                    <a:pt x="12766" y="3857"/>
                    <a:pt x="12846" y="5045"/>
                    <a:pt x="13012" y="4555"/>
                  </a:cubicBezTo>
                  <a:cubicBezTo>
                    <a:pt x="13164" y="2318"/>
                    <a:pt x="13319" y="5264"/>
                    <a:pt x="13471" y="4555"/>
                  </a:cubicBezTo>
                  <a:cubicBezTo>
                    <a:pt x="13630" y="3955"/>
                    <a:pt x="13486" y="4471"/>
                    <a:pt x="13498" y="4555"/>
                  </a:cubicBezTo>
                  <a:cubicBezTo>
                    <a:pt x="13508" y="4460"/>
                    <a:pt x="13683" y="4606"/>
                    <a:pt x="13741" y="4555"/>
                  </a:cubicBezTo>
                  <a:cubicBezTo>
                    <a:pt x="13795" y="5472"/>
                    <a:pt x="13897" y="3462"/>
                    <a:pt x="13984" y="4555"/>
                  </a:cubicBezTo>
                  <a:cubicBezTo>
                    <a:pt x="14087" y="7914"/>
                    <a:pt x="14298" y="2968"/>
                    <a:pt x="14443" y="4555"/>
                  </a:cubicBezTo>
                  <a:cubicBezTo>
                    <a:pt x="14632" y="3500"/>
                    <a:pt x="15072" y="2385"/>
                    <a:pt x="15550" y="4555"/>
                  </a:cubicBezTo>
                  <a:cubicBezTo>
                    <a:pt x="16104" y="1818"/>
                    <a:pt x="15879" y="9293"/>
                    <a:pt x="16225" y="4555"/>
                  </a:cubicBezTo>
                  <a:cubicBezTo>
                    <a:pt x="16551" y="99"/>
                    <a:pt x="16574" y="7110"/>
                    <a:pt x="16684" y="4555"/>
                  </a:cubicBezTo>
                  <a:cubicBezTo>
                    <a:pt x="16797" y="2878"/>
                    <a:pt x="16705" y="4646"/>
                    <a:pt x="16711" y="4555"/>
                  </a:cubicBezTo>
                  <a:cubicBezTo>
                    <a:pt x="16717" y="4438"/>
                    <a:pt x="16724" y="4717"/>
                    <a:pt x="16738" y="4555"/>
                  </a:cubicBezTo>
                  <a:cubicBezTo>
                    <a:pt x="16743" y="9602"/>
                    <a:pt x="17386" y="3345"/>
                    <a:pt x="17629" y="4555"/>
                  </a:cubicBezTo>
                  <a:cubicBezTo>
                    <a:pt x="17939" y="2994"/>
                    <a:pt x="17740" y="2075"/>
                    <a:pt x="17872" y="4555"/>
                  </a:cubicBezTo>
                  <a:cubicBezTo>
                    <a:pt x="17940" y="10938"/>
                    <a:pt x="18449" y="9599"/>
                    <a:pt x="18978" y="4555"/>
                  </a:cubicBezTo>
                  <a:cubicBezTo>
                    <a:pt x="19523" y="5787"/>
                    <a:pt x="19358" y="6380"/>
                    <a:pt x="19437" y="4555"/>
                  </a:cubicBezTo>
                  <a:cubicBezTo>
                    <a:pt x="19541" y="3401"/>
                    <a:pt x="19458" y="4557"/>
                    <a:pt x="19464" y="4555"/>
                  </a:cubicBezTo>
                  <a:cubicBezTo>
                    <a:pt x="19469" y="5296"/>
                    <a:pt x="20021" y="4854"/>
                    <a:pt x="20355" y="4555"/>
                  </a:cubicBezTo>
                  <a:cubicBezTo>
                    <a:pt x="20646" y="8095"/>
                    <a:pt x="20479" y="7365"/>
                    <a:pt x="20598" y="4555"/>
                  </a:cubicBezTo>
                  <a:cubicBezTo>
                    <a:pt x="20726" y="2380"/>
                    <a:pt x="21191" y="853"/>
                    <a:pt x="21597" y="4555"/>
                  </a:cubicBezTo>
                  <a:cubicBezTo>
                    <a:pt x="21599" y="6198"/>
                    <a:pt x="21599" y="6855"/>
                    <a:pt x="21597" y="8355"/>
                  </a:cubicBezTo>
                  <a:cubicBezTo>
                    <a:pt x="21493" y="7619"/>
                    <a:pt x="21468" y="8091"/>
                    <a:pt x="21354" y="8355"/>
                  </a:cubicBezTo>
                  <a:cubicBezTo>
                    <a:pt x="21237" y="9341"/>
                    <a:pt x="21334" y="8323"/>
                    <a:pt x="21327" y="8355"/>
                  </a:cubicBezTo>
                  <a:cubicBezTo>
                    <a:pt x="21332" y="8095"/>
                    <a:pt x="21194" y="7736"/>
                    <a:pt x="21084" y="8355"/>
                  </a:cubicBezTo>
                  <a:cubicBezTo>
                    <a:pt x="20967" y="6470"/>
                    <a:pt x="20824" y="11377"/>
                    <a:pt x="20625" y="8355"/>
                  </a:cubicBezTo>
                  <a:cubicBezTo>
                    <a:pt x="20449" y="5720"/>
                    <a:pt x="20123" y="5586"/>
                    <a:pt x="19950" y="8355"/>
                  </a:cubicBezTo>
                  <a:cubicBezTo>
                    <a:pt x="19797" y="12248"/>
                    <a:pt x="19771" y="9028"/>
                    <a:pt x="19707" y="8355"/>
                  </a:cubicBezTo>
                  <a:cubicBezTo>
                    <a:pt x="19639" y="5004"/>
                    <a:pt x="18844" y="11961"/>
                    <a:pt x="18600" y="8355"/>
                  </a:cubicBezTo>
                  <a:cubicBezTo>
                    <a:pt x="18348" y="6454"/>
                    <a:pt x="18191" y="4802"/>
                    <a:pt x="17926" y="8355"/>
                  </a:cubicBezTo>
                  <a:cubicBezTo>
                    <a:pt x="17714" y="8631"/>
                    <a:pt x="17321" y="2424"/>
                    <a:pt x="16819" y="8355"/>
                  </a:cubicBezTo>
                  <a:cubicBezTo>
                    <a:pt x="16372" y="8386"/>
                    <a:pt x="16248" y="10276"/>
                    <a:pt x="15928" y="8355"/>
                  </a:cubicBezTo>
                  <a:cubicBezTo>
                    <a:pt x="15588" y="6633"/>
                    <a:pt x="15672" y="6659"/>
                    <a:pt x="15469" y="8355"/>
                  </a:cubicBezTo>
                  <a:cubicBezTo>
                    <a:pt x="15218" y="15667"/>
                    <a:pt x="14917" y="2657"/>
                    <a:pt x="14578" y="8355"/>
                  </a:cubicBezTo>
                  <a:cubicBezTo>
                    <a:pt x="14225" y="6006"/>
                    <a:pt x="14422" y="7678"/>
                    <a:pt x="14335" y="8355"/>
                  </a:cubicBezTo>
                  <a:cubicBezTo>
                    <a:pt x="14285" y="10908"/>
                    <a:pt x="13862" y="11462"/>
                    <a:pt x="13660" y="8355"/>
                  </a:cubicBezTo>
                  <a:cubicBezTo>
                    <a:pt x="13453" y="7058"/>
                    <a:pt x="13640" y="8228"/>
                    <a:pt x="13633" y="8355"/>
                  </a:cubicBezTo>
                  <a:cubicBezTo>
                    <a:pt x="13636" y="7782"/>
                    <a:pt x="12878" y="13848"/>
                    <a:pt x="12526" y="8355"/>
                  </a:cubicBezTo>
                  <a:cubicBezTo>
                    <a:pt x="12181" y="5434"/>
                    <a:pt x="12181" y="9193"/>
                    <a:pt x="11851" y="8355"/>
                  </a:cubicBezTo>
                  <a:cubicBezTo>
                    <a:pt x="11509" y="3525"/>
                    <a:pt x="11025" y="2946"/>
                    <a:pt x="10744" y="8355"/>
                  </a:cubicBezTo>
                  <a:cubicBezTo>
                    <a:pt x="10483" y="8709"/>
                    <a:pt x="10510" y="9489"/>
                    <a:pt x="10285" y="8355"/>
                  </a:cubicBezTo>
                  <a:cubicBezTo>
                    <a:pt x="10058" y="6892"/>
                    <a:pt x="10098" y="9024"/>
                    <a:pt x="10043" y="8355"/>
                  </a:cubicBezTo>
                  <a:cubicBezTo>
                    <a:pt x="9980" y="8927"/>
                    <a:pt x="9542" y="8857"/>
                    <a:pt x="9368" y="8355"/>
                  </a:cubicBezTo>
                  <a:cubicBezTo>
                    <a:pt x="9193" y="-1068"/>
                    <a:pt x="8846" y="7306"/>
                    <a:pt x="8477" y="8355"/>
                  </a:cubicBezTo>
                  <a:cubicBezTo>
                    <a:pt x="8075" y="9823"/>
                    <a:pt x="7739" y="4540"/>
                    <a:pt x="7370" y="8355"/>
                  </a:cubicBezTo>
                  <a:cubicBezTo>
                    <a:pt x="6973" y="13120"/>
                    <a:pt x="6651" y="3816"/>
                    <a:pt x="6479" y="8355"/>
                  </a:cubicBezTo>
                  <a:cubicBezTo>
                    <a:pt x="6239" y="11709"/>
                    <a:pt x="5981" y="12389"/>
                    <a:pt x="5372" y="8355"/>
                  </a:cubicBezTo>
                  <a:cubicBezTo>
                    <a:pt x="4834" y="2837"/>
                    <a:pt x="4826" y="8794"/>
                    <a:pt x="4481" y="8355"/>
                  </a:cubicBezTo>
                  <a:cubicBezTo>
                    <a:pt x="4118" y="7463"/>
                    <a:pt x="4351" y="10372"/>
                    <a:pt x="4238" y="8355"/>
                  </a:cubicBezTo>
                  <a:cubicBezTo>
                    <a:pt x="4113" y="3895"/>
                    <a:pt x="3648" y="17278"/>
                    <a:pt x="3347" y="8355"/>
                  </a:cubicBezTo>
                  <a:cubicBezTo>
                    <a:pt x="3045" y="6544"/>
                    <a:pt x="2983" y="6089"/>
                    <a:pt x="2888" y="8355"/>
                  </a:cubicBezTo>
                  <a:cubicBezTo>
                    <a:pt x="2795" y="8851"/>
                    <a:pt x="2738" y="6627"/>
                    <a:pt x="2645" y="8355"/>
                  </a:cubicBezTo>
                  <a:cubicBezTo>
                    <a:pt x="2543" y="9663"/>
                    <a:pt x="2629" y="8338"/>
                    <a:pt x="2618" y="8355"/>
                  </a:cubicBezTo>
                  <a:cubicBezTo>
                    <a:pt x="2595" y="8723"/>
                    <a:pt x="2447" y="7260"/>
                    <a:pt x="2375" y="8355"/>
                  </a:cubicBezTo>
                  <a:cubicBezTo>
                    <a:pt x="2286" y="9310"/>
                    <a:pt x="2181" y="7117"/>
                    <a:pt x="2132" y="8355"/>
                  </a:cubicBezTo>
                  <a:cubicBezTo>
                    <a:pt x="2076" y="5968"/>
                    <a:pt x="1632" y="10416"/>
                    <a:pt x="1458" y="8355"/>
                  </a:cubicBezTo>
                  <a:cubicBezTo>
                    <a:pt x="1287" y="10417"/>
                    <a:pt x="1026" y="11420"/>
                    <a:pt x="783" y="8355"/>
                  </a:cubicBezTo>
                  <a:cubicBezTo>
                    <a:pt x="510" y="7359"/>
                    <a:pt x="349" y="6748"/>
                    <a:pt x="0" y="8355"/>
                  </a:cubicBezTo>
                  <a:cubicBezTo>
                    <a:pt x="1" y="6935"/>
                    <a:pt x="-1" y="5209"/>
                    <a:pt x="0" y="4555"/>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6" name="Shape"/>
            <p:cNvSpPr/>
            <p:nvPr/>
          </p:nvSpPr>
          <p:spPr>
            <a:xfrm>
              <a:off x="-1" y="0"/>
              <a:ext cx="21709718" cy="117186"/>
            </a:xfrm>
            <a:custGeom>
              <a:avLst/>
              <a:gdLst/>
              <a:ahLst/>
              <a:cxnLst>
                <a:cxn ang="0">
                  <a:pos x="wd2" y="hd2"/>
                </a:cxn>
                <a:cxn ang="5400000">
                  <a:pos x="wd2" y="hd2"/>
                </a:cxn>
                <a:cxn ang="10800000">
                  <a:pos x="wd2" y="hd2"/>
                </a:cxn>
                <a:cxn ang="16200000">
                  <a:pos x="wd2" y="hd2"/>
                </a:cxn>
              </a:cxnLst>
              <a:rect l="0" t="0" r="r" b="b"/>
              <a:pathLst>
                <a:path w="21598" h="11808" extrusionOk="0">
                  <a:moveTo>
                    <a:pt x="1" y="5116"/>
                  </a:moveTo>
                  <a:cubicBezTo>
                    <a:pt x="396" y="905"/>
                    <a:pt x="789" y="11022"/>
                    <a:pt x="1108" y="5116"/>
                  </a:cubicBezTo>
                  <a:cubicBezTo>
                    <a:pt x="1390" y="3656"/>
                    <a:pt x="1554" y="4070"/>
                    <a:pt x="1783" y="5116"/>
                  </a:cubicBezTo>
                  <a:cubicBezTo>
                    <a:pt x="2009" y="5131"/>
                    <a:pt x="1931" y="6037"/>
                    <a:pt x="2026" y="5116"/>
                  </a:cubicBezTo>
                  <a:cubicBezTo>
                    <a:pt x="2121" y="5457"/>
                    <a:pt x="2199" y="7059"/>
                    <a:pt x="2269" y="5116"/>
                  </a:cubicBezTo>
                  <a:cubicBezTo>
                    <a:pt x="2344" y="3799"/>
                    <a:pt x="2396" y="6255"/>
                    <a:pt x="2512" y="5116"/>
                  </a:cubicBezTo>
                  <a:cubicBezTo>
                    <a:pt x="2628" y="4454"/>
                    <a:pt x="2635" y="6009"/>
                    <a:pt x="2755" y="5116"/>
                  </a:cubicBezTo>
                  <a:cubicBezTo>
                    <a:pt x="2849" y="5107"/>
                    <a:pt x="3117" y="5341"/>
                    <a:pt x="3214" y="5116"/>
                  </a:cubicBezTo>
                  <a:cubicBezTo>
                    <a:pt x="3330" y="5419"/>
                    <a:pt x="3370" y="5150"/>
                    <a:pt x="3457" y="5116"/>
                  </a:cubicBezTo>
                  <a:cubicBezTo>
                    <a:pt x="3555" y="5838"/>
                    <a:pt x="3720" y="7168"/>
                    <a:pt x="3916" y="5116"/>
                  </a:cubicBezTo>
                  <a:cubicBezTo>
                    <a:pt x="4177" y="5632"/>
                    <a:pt x="4605" y="6173"/>
                    <a:pt x="4806" y="5116"/>
                  </a:cubicBezTo>
                  <a:cubicBezTo>
                    <a:pt x="5030" y="2900"/>
                    <a:pt x="4939" y="4645"/>
                    <a:pt x="5049" y="5116"/>
                  </a:cubicBezTo>
                  <a:cubicBezTo>
                    <a:pt x="5164" y="4662"/>
                    <a:pt x="5069" y="5218"/>
                    <a:pt x="5076" y="5116"/>
                  </a:cubicBezTo>
                  <a:cubicBezTo>
                    <a:pt x="5132" y="4588"/>
                    <a:pt x="5914" y="1110"/>
                    <a:pt x="6183" y="5116"/>
                  </a:cubicBezTo>
                  <a:cubicBezTo>
                    <a:pt x="6481" y="4271"/>
                    <a:pt x="6200" y="5090"/>
                    <a:pt x="6210" y="5116"/>
                  </a:cubicBezTo>
                  <a:cubicBezTo>
                    <a:pt x="6261" y="5155"/>
                    <a:pt x="6598" y="4304"/>
                    <a:pt x="6885" y="5116"/>
                  </a:cubicBezTo>
                  <a:cubicBezTo>
                    <a:pt x="7190" y="3967"/>
                    <a:pt x="6902" y="5195"/>
                    <a:pt x="6912" y="5116"/>
                  </a:cubicBezTo>
                  <a:cubicBezTo>
                    <a:pt x="6910" y="1070"/>
                    <a:pt x="7580" y="7740"/>
                    <a:pt x="7803" y="5116"/>
                  </a:cubicBezTo>
                  <a:cubicBezTo>
                    <a:pt x="8031" y="8645"/>
                    <a:pt x="8257" y="5150"/>
                    <a:pt x="8478" y="5116"/>
                  </a:cubicBezTo>
                  <a:cubicBezTo>
                    <a:pt x="8650" y="4923"/>
                    <a:pt x="9105" y="5118"/>
                    <a:pt x="9369" y="5116"/>
                  </a:cubicBezTo>
                  <a:cubicBezTo>
                    <a:pt x="9622" y="3414"/>
                    <a:pt x="9697" y="7181"/>
                    <a:pt x="10043" y="5116"/>
                  </a:cubicBezTo>
                  <a:cubicBezTo>
                    <a:pt x="10384" y="6366"/>
                    <a:pt x="10701" y="4940"/>
                    <a:pt x="10934" y="5116"/>
                  </a:cubicBezTo>
                  <a:cubicBezTo>
                    <a:pt x="11255" y="-331"/>
                    <a:pt x="11655" y="1541"/>
                    <a:pt x="11825" y="5116"/>
                  </a:cubicBezTo>
                  <a:cubicBezTo>
                    <a:pt x="12016" y="11834"/>
                    <a:pt x="12671" y="4927"/>
                    <a:pt x="12932" y="5116"/>
                  </a:cubicBezTo>
                  <a:cubicBezTo>
                    <a:pt x="13199" y="5472"/>
                    <a:pt x="12945" y="4987"/>
                    <a:pt x="12959" y="5116"/>
                  </a:cubicBezTo>
                  <a:cubicBezTo>
                    <a:pt x="12971" y="5153"/>
                    <a:pt x="12979" y="4967"/>
                    <a:pt x="12986" y="5116"/>
                  </a:cubicBezTo>
                  <a:cubicBezTo>
                    <a:pt x="13011" y="5758"/>
                    <a:pt x="13721" y="6564"/>
                    <a:pt x="14093" y="5116"/>
                  </a:cubicBezTo>
                  <a:cubicBezTo>
                    <a:pt x="14488" y="3702"/>
                    <a:pt x="14335" y="3764"/>
                    <a:pt x="14552" y="5116"/>
                  </a:cubicBezTo>
                  <a:cubicBezTo>
                    <a:pt x="14740" y="4227"/>
                    <a:pt x="15303" y="-5936"/>
                    <a:pt x="15658" y="5116"/>
                  </a:cubicBezTo>
                  <a:cubicBezTo>
                    <a:pt x="16058" y="8844"/>
                    <a:pt x="15953" y="5181"/>
                    <a:pt x="16117" y="5116"/>
                  </a:cubicBezTo>
                  <a:cubicBezTo>
                    <a:pt x="16322" y="2581"/>
                    <a:pt x="16819" y="7911"/>
                    <a:pt x="17008" y="5116"/>
                  </a:cubicBezTo>
                  <a:cubicBezTo>
                    <a:pt x="17206" y="321"/>
                    <a:pt x="17189" y="5831"/>
                    <a:pt x="17251" y="5116"/>
                  </a:cubicBezTo>
                  <a:cubicBezTo>
                    <a:pt x="17293" y="2607"/>
                    <a:pt x="17750" y="4202"/>
                    <a:pt x="17926" y="5116"/>
                  </a:cubicBezTo>
                  <a:cubicBezTo>
                    <a:pt x="18118" y="5854"/>
                    <a:pt x="18366" y="7184"/>
                    <a:pt x="18601" y="5116"/>
                  </a:cubicBezTo>
                  <a:cubicBezTo>
                    <a:pt x="18839" y="6336"/>
                    <a:pt x="18891" y="5585"/>
                    <a:pt x="19060" y="5116"/>
                  </a:cubicBezTo>
                  <a:cubicBezTo>
                    <a:pt x="19224" y="4853"/>
                    <a:pt x="19345" y="5324"/>
                    <a:pt x="19519" y="5116"/>
                  </a:cubicBezTo>
                  <a:cubicBezTo>
                    <a:pt x="19683" y="4957"/>
                    <a:pt x="19537" y="5102"/>
                    <a:pt x="19546" y="5116"/>
                  </a:cubicBezTo>
                  <a:cubicBezTo>
                    <a:pt x="19555" y="5080"/>
                    <a:pt x="19560" y="5143"/>
                    <a:pt x="19573" y="5116"/>
                  </a:cubicBezTo>
                  <a:cubicBezTo>
                    <a:pt x="19586" y="5144"/>
                    <a:pt x="19595" y="5204"/>
                    <a:pt x="19600" y="5116"/>
                  </a:cubicBezTo>
                  <a:cubicBezTo>
                    <a:pt x="19605" y="5168"/>
                    <a:pt x="19615" y="5216"/>
                    <a:pt x="19627" y="5116"/>
                  </a:cubicBezTo>
                  <a:cubicBezTo>
                    <a:pt x="19638" y="4989"/>
                    <a:pt x="19643" y="5085"/>
                    <a:pt x="19654" y="5116"/>
                  </a:cubicBezTo>
                  <a:cubicBezTo>
                    <a:pt x="19663" y="2652"/>
                    <a:pt x="20009" y="7674"/>
                    <a:pt x="20113" y="5116"/>
                  </a:cubicBezTo>
                  <a:cubicBezTo>
                    <a:pt x="20239" y="3731"/>
                    <a:pt x="20131" y="5299"/>
                    <a:pt x="20140" y="5116"/>
                  </a:cubicBezTo>
                  <a:cubicBezTo>
                    <a:pt x="20145" y="6517"/>
                    <a:pt x="21028" y="-6752"/>
                    <a:pt x="21597" y="5116"/>
                  </a:cubicBezTo>
                  <a:cubicBezTo>
                    <a:pt x="21596" y="6392"/>
                    <a:pt x="21600" y="7475"/>
                    <a:pt x="21597" y="8801"/>
                  </a:cubicBezTo>
                  <a:cubicBezTo>
                    <a:pt x="21160" y="9517"/>
                    <a:pt x="21084" y="9246"/>
                    <a:pt x="20707" y="8801"/>
                  </a:cubicBezTo>
                  <a:cubicBezTo>
                    <a:pt x="20339" y="12010"/>
                    <a:pt x="20245" y="9449"/>
                    <a:pt x="20032" y="8801"/>
                  </a:cubicBezTo>
                  <a:cubicBezTo>
                    <a:pt x="19820" y="8761"/>
                    <a:pt x="19856" y="7913"/>
                    <a:pt x="19789" y="8801"/>
                  </a:cubicBezTo>
                  <a:cubicBezTo>
                    <a:pt x="19753" y="11019"/>
                    <a:pt x="19009" y="14283"/>
                    <a:pt x="18682" y="8801"/>
                  </a:cubicBezTo>
                  <a:cubicBezTo>
                    <a:pt x="18355" y="9449"/>
                    <a:pt x="17999" y="6467"/>
                    <a:pt x="17791" y="8801"/>
                  </a:cubicBezTo>
                  <a:cubicBezTo>
                    <a:pt x="17518" y="10577"/>
                    <a:pt x="17550" y="7111"/>
                    <a:pt x="17332" y="8801"/>
                  </a:cubicBezTo>
                  <a:cubicBezTo>
                    <a:pt x="17124" y="8683"/>
                    <a:pt x="16695" y="9024"/>
                    <a:pt x="16225" y="8801"/>
                  </a:cubicBezTo>
                  <a:cubicBezTo>
                    <a:pt x="15756" y="7628"/>
                    <a:pt x="15774" y="9433"/>
                    <a:pt x="15550" y="8801"/>
                  </a:cubicBezTo>
                  <a:cubicBezTo>
                    <a:pt x="15335" y="8047"/>
                    <a:pt x="15351" y="8386"/>
                    <a:pt x="15307" y="8801"/>
                  </a:cubicBezTo>
                  <a:cubicBezTo>
                    <a:pt x="15265" y="10395"/>
                    <a:pt x="14709" y="4059"/>
                    <a:pt x="14201" y="8801"/>
                  </a:cubicBezTo>
                  <a:cubicBezTo>
                    <a:pt x="13726" y="8413"/>
                    <a:pt x="14038" y="9192"/>
                    <a:pt x="13958" y="8801"/>
                  </a:cubicBezTo>
                  <a:cubicBezTo>
                    <a:pt x="13865" y="9761"/>
                    <a:pt x="13828" y="8822"/>
                    <a:pt x="13715" y="8801"/>
                  </a:cubicBezTo>
                  <a:cubicBezTo>
                    <a:pt x="13604" y="8609"/>
                    <a:pt x="13251" y="4508"/>
                    <a:pt x="13040" y="8801"/>
                  </a:cubicBezTo>
                  <a:cubicBezTo>
                    <a:pt x="12815" y="7063"/>
                    <a:pt x="12535" y="10724"/>
                    <a:pt x="12149" y="8801"/>
                  </a:cubicBezTo>
                  <a:cubicBezTo>
                    <a:pt x="11658" y="5814"/>
                    <a:pt x="11315" y="712"/>
                    <a:pt x="11042" y="8801"/>
                  </a:cubicBezTo>
                  <a:cubicBezTo>
                    <a:pt x="10693" y="14848"/>
                    <a:pt x="10851" y="8916"/>
                    <a:pt x="10799" y="8801"/>
                  </a:cubicBezTo>
                  <a:cubicBezTo>
                    <a:pt x="10738" y="9641"/>
                    <a:pt x="10781" y="8849"/>
                    <a:pt x="10772" y="8801"/>
                  </a:cubicBezTo>
                  <a:cubicBezTo>
                    <a:pt x="10823" y="4081"/>
                    <a:pt x="10031" y="2287"/>
                    <a:pt x="9665" y="8801"/>
                  </a:cubicBezTo>
                  <a:cubicBezTo>
                    <a:pt x="9283" y="13913"/>
                    <a:pt x="9510" y="7578"/>
                    <a:pt x="9423" y="8801"/>
                  </a:cubicBezTo>
                  <a:cubicBezTo>
                    <a:pt x="9335" y="9452"/>
                    <a:pt x="9403" y="8844"/>
                    <a:pt x="9396" y="8801"/>
                  </a:cubicBezTo>
                  <a:cubicBezTo>
                    <a:pt x="9419" y="3723"/>
                    <a:pt x="8737" y="12251"/>
                    <a:pt x="8505" y="8801"/>
                  </a:cubicBezTo>
                  <a:cubicBezTo>
                    <a:pt x="8266" y="5045"/>
                    <a:pt x="8487" y="8822"/>
                    <a:pt x="8478" y="8801"/>
                  </a:cubicBezTo>
                  <a:cubicBezTo>
                    <a:pt x="8308" y="10120"/>
                    <a:pt x="8133" y="5945"/>
                    <a:pt x="7913" y="8801"/>
                  </a:cubicBezTo>
                  <a:cubicBezTo>
                    <a:pt x="7693" y="11657"/>
                    <a:pt x="7632" y="10450"/>
                    <a:pt x="7371" y="8801"/>
                  </a:cubicBezTo>
                  <a:cubicBezTo>
                    <a:pt x="7046" y="6364"/>
                    <a:pt x="6892" y="7150"/>
                    <a:pt x="6696" y="8801"/>
                  </a:cubicBezTo>
                  <a:cubicBezTo>
                    <a:pt x="6511" y="11989"/>
                    <a:pt x="6425" y="9408"/>
                    <a:pt x="6237" y="8801"/>
                  </a:cubicBezTo>
                  <a:cubicBezTo>
                    <a:pt x="6064" y="7554"/>
                    <a:pt x="6217" y="8551"/>
                    <a:pt x="6210" y="8801"/>
                  </a:cubicBezTo>
                  <a:cubicBezTo>
                    <a:pt x="6202" y="9098"/>
                    <a:pt x="6192" y="8869"/>
                    <a:pt x="6183" y="8801"/>
                  </a:cubicBezTo>
                  <a:cubicBezTo>
                    <a:pt x="6179" y="3879"/>
                    <a:pt x="5754" y="8680"/>
                    <a:pt x="5508" y="8801"/>
                  </a:cubicBezTo>
                  <a:cubicBezTo>
                    <a:pt x="5224" y="8042"/>
                    <a:pt x="5017" y="6060"/>
                    <a:pt x="4617" y="8801"/>
                  </a:cubicBezTo>
                  <a:cubicBezTo>
                    <a:pt x="4191" y="14426"/>
                    <a:pt x="4091" y="7705"/>
                    <a:pt x="3943" y="8801"/>
                  </a:cubicBezTo>
                  <a:cubicBezTo>
                    <a:pt x="3738" y="7849"/>
                    <a:pt x="3284" y="12891"/>
                    <a:pt x="3052" y="8801"/>
                  </a:cubicBezTo>
                  <a:cubicBezTo>
                    <a:pt x="2793" y="5724"/>
                    <a:pt x="2431" y="7569"/>
                    <a:pt x="2161" y="8801"/>
                  </a:cubicBezTo>
                  <a:cubicBezTo>
                    <a:pt x="1856" y="4939"/>
                    <a:pt x="1936" y="9150"/>
                    <a:pt x="1702" y="8801"/>
                  </a:cubicBezTo>
                  <a:cubicBezTo>
                    <a:pt x="1473" y="9476"/>
                    <a:pt x="1371" y="7867"/>
                    <a:pt x="1243" y="8801"/>
                  </a:cubicBezTo>
                  <a:cubicBezTo>
                    <a:pt x="1101" y="10317"/>
                    <a:pt x="1018" y="10838"/>
                    <a:pt x="784" y="8801"/>
                  </a:cubicBezTo>
                  <a:cubicBezTo>
                    <a:pt x="562" y="3335"/>
                    <a:pt x="365" y="7685"/>
                    <a:pt x="1" y="8801"/>
                  </a:cubicBezTo>
                  <a:cubicBezTo>
                    <a:pt x="0" y="7188"/>
                    <a:pt x="0" y="5939"/>
                    <a:pt x="1" y="5116"/>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58" name="Rectangle 1"/>
          <p:cNvSpPr txBox="1"/>
          <p:nvPr/>
        </p:nvSpPr>
        <p:spPr>
          <a:xfrm>
            <a:off x="1722120" y="3858767"/>
            <a:ext cx="20939761" cy="8503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143000" indent="-228600" defTabSz="914400">
              <a:lnSpc>
                <a:spcPct val="90000"/>
              </a:lnSpc>
              <a:spcBef>
                <a:spcPts val="600"/>
              </a:spcBef>
              <a:buSzPct val="100000"/>
              <a:buFont typeface="Arial"/>
              <a:buChar char="•"/>
              <a:defRPr sz="4400"/>
            </a:pPr>
            <a:r>
              <a:t>There is a severe decrease in SVR secondary to peripheral vasodilation. Extremities are often warm due to vasodilation.</a:t>
            </a:r>
          </a:p>
          <a:p>
            <a:pPr marL="1143000" indent="-228600" defTabSz="914400">
              <a:lnSpc>
                <a:spcPct val="90000"/>
              </a:lnSpc>
              <a:spcBef>
                <a:spcPts val="600"/>
              </a:spcBef>
              <a:buSzPct val="100000"/>
              <a:buFont typeface="Arial"/>
              <a:buChar char="•"/>
              <a:defRPr sz="4400"/>
            </a:pPr>
            <a:r>
              <a:t> Cardiac output is normal or increased (due to maintenance of stroke volume and tachycardia).</a:t>
            </a:r>
          </a:p>
          <a:p>
            <a:pPr marL="1143000" indent="-228600" defTabSz="914400">
              <a:lnSpc>
                <a:spcPct val="90000"/>
              </a:lnSpc>
              <a:spcBef>
                <a:spcPts val="600"/>
              </a:spcBef>
              <a:buSzPct val="100000"/>
              <a:buFont typeface="Arial"/>
              <a:buChar char="•"/>
              <a:defRPr sz="4400"/>
            </a:pPr>
            <a:r>
              <a:t> EF is decreased secondary to a reduction in contractility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98"/>
          <p:cNvSpPr/>
          <p:nvPr/>
        </p:nvSpPr>
        <p:spPr>
          <a:xfrm>
            <a:off x="0" y="0"/>
            <a:ext cx="24384000"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61" name="Oval 100"/>
          <p:cNvSpPr/>
          <p:nvPr/>
        </p:nvSpPr>
        <p:spPr>
          <a:xfrm>
            <a:off x="399055" y="1108303"/>
            <a:ext cx="11484380" cy="11484380"/>
          </a:xfrm>
          <a:prstGeom prst="ellipse">
            <a:avLst/>
          </a:prstGeom>
          <a:gradFill>
            <a:gsLst>
              <a:gs pos="0">
                <a:schemeClr val="accent1"/>
              </a:gs>
              <a:gs pos="100000">
                <a:schemeClr val="accent2"/>
              </a:gs>
            </a:gsLst>
            <a:lin ang="2700000"/>
          </a:gradFill>
          <a:ln w="12700">
            <a:miter lim="400000"/>
          </a:ln>
        </p:spPr>
        <p:txBody>
          <a:bodyPr lIns="45719" rIns="45719" anchor="ctr"/>
          <a:lstStyle/>
          <a:p>
            <a:pPr algn="ctr">
              <a:defRPr>
                <a:solidFill>
                  <a:srgbClr val="FFFFFF"/>
                </a:solidFill>
              </a:defRPr>
            </a:pPr>
            <a:endParaRPr/>
          </a:p>
        </p:txBody>
      </p:sp>
      <p:sp>
        <p:nvSpPr>
          <p:cNvPr id="262" name="مربع نص 57"/>
          <p:cNvSpPr txBox="1"/>
          <p:nvPr/>
        </p:nvSpPr>
        <p:spPr>
          <a:xfrm>
            <a:off x="2535863" y="2579529"/>
            <a:ext cx="7210764" cy="85419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228600" lvl="1" indent="0" algn="ctr" defTabSz="914400">
              <a:lnSpc>
                <a:spcPct val="90000"/>
              </a:lnSpc>
              <a:spcBef>
                <a:spcPts val="600"/>
              </a:spcBef>
              <a:defRPr sz="11200">
                <a:solidFill>
                  <a:srgbClr val="FFFFFF"/>
                </a:solidFill>
                <a:latin typeface="Calibri Light"/>
                <a:ea typeface="Calibri Light"/>
                <a:cs typeface="Calibri Light"/>
                <a:sym typeface="Calibri Light"/>
              </a:defRPr>
            </a:pPr>
            <a:r>
              <a:t>Clinical signs:	</a:t>
            </a:r>
          </a:p>
        </p:txBody>
      </p:sp>
      <p:sp>
        <p:nvSpPr>
          <p:cNvPr id="263" name="Graphic 11"/>
          <p:cNvSpPr/>
          <p:nvPr/>
        </p:nvSpPr>
        <p:spPr>
          <a:xfrm>
            <a:off x="2246985" y="748788"/>
            <a:ext cx="343031" cy="343031"/>
          </a:xfrm>
          <a:custGeom>
            <a:avLst/>
            <a:gdLst/>
            <a:ahLst/>
            <a:cxnLst>
              <a:cxn ang="0">
                <a:pos x="wd2" y="hd2"/>
              </a:cxn>
              <a:cxn ang="5400000">
                <a:pos x="wd2" y="hd2"/>
              </a:cxn>
              <a:cxn ang="10800000">
                <a:pos x="wd2" y="hd2"/>
              </a:cxn>
              <a:cxn ang="16200000">
                <a:pos x="wd2" y="hd2"/>
              </a:cxn>
            </a:cxnLst>
            <a:rect l="0" t="0" r="r" b="b"/>
            <a:pathLst>
              <a:path w="21600" h="21600" extrusionOk="0">
                <a:moveTo>
                  <a:pt x="20134" y="9334"/>
                </a:moveTo>
                <a:lnTo>
                  <a:pt x="12266" y="9334"/>
                </a:lnTo>
                <a:lnTo>
                  <a:pt x="12266" y="1466"/>
                </a:lnTo>
                <a:cubicBezTo>
                  <a:pt x="12266" y="656"/>
                  <a:pt x="11610" y="0"/>
                  <a:pt x="10800" y="0"/>
                </a:cubicBezTo>
                <a:cubicBezTo>
                  <a:pt x="9990" y="0"/>
                  <a:pt x="9334" y="656"/>
                  <a:pt x="9334" y="1466"/>
                </a:cubicBezTo>
                <a:lnTo>
                  <a:pt x="9334" y="9334"/>
                </a:lnTo>
                <a:lnTo>
                  <a:pt x="1466" y="9334"/>
                </a:lnTo>
                <a:cubicBezTo>
                  <a:pt x="656" y="9334"/>
                  <a:pt x="0" y="9990"/>
                  <a:pt x="0" y="10800"/>
                </a:cubicBezTo>
                <a:cubicBezTo>
                  <a:pt x="0" y="11610"/>
                  <a:pt x="656" y="12266"/>
                  <a:pt x="1466" y="12266"/>
                </a:cubicBezTo>
                <a:lnTo>
                  <a:pt x="9334" y="12266"/>
                </a:lnTo>
                <a:lnTo>
                  <a:pt x="9334" y="20134"/>
                </a:lnTo>
                <a:cubicBezTo>
                  <a:pt x="9334" y="20944"/>
                  <a:pt x="9990" y="21600"/>
                  <a:pt x="10800" y="21600"/>
                </a:cubicBezTo>
                <a:cubicBezTo>
                  <a:pt x="11610" y="21600"/>
                  <a:pt x="12266" y="20944"/>
                  <a:pt x="12266" y="20134"/>
                </a:cubicBezTo>
                <a:lnTo>
                  <a:pt x="12266" y="12266"/>
                </a:lnTo>
                <a:lnTo>
                  <a:pt x="20134" y="12266"/>
                </a:lnTo>
                <a:cubicBezTo>
                  <a:pt x="20944" y="12266"/>
                  <a:pt x="21600" y="11610"/>
                  <a:pt x="21600" y="10800"/>
                </a:cubicBezTo>
                <a:cubicBezTo>
                  <a:pt x="21600" y="9990"/>
                  <a:pt x="20944" y="9334"/>
                  <a:pt x="20134" y="9334"/>
                </a:cubicBezTo>
                <a:close/>
              </a:path>
            </a:pathLst>
          </a:custGeom>
          <a:solidFill>
            <a:schemeClr val="accent2"/>
          </a:solidFill>
          <a:ln w="12700">
            <a:miter lim="400000"/>
          </a:ln>
        </p:spPr>
        <p:txBody>
          <a:bodyPr lIns="45719" rIns="45719" anchor="ctr"/>
          <a:lstStyle/>
          <a:p>
            <a:endParaRPr/>
          </a:p>
        </p:txBody>
      </p:sp>
      <p:sp>
        <p:nvSpPr>
          <p:cNvPr id="264" name="Graphic 12"/>
          <p:cNvSpPr/>
          <p:nvPr/>
        </p:nvSpPr>
        <p:spPr>
          <a:xfrm>
            <a:off x="1100218" y="2169013"/>
            <a:ext cx="315091" cy="315091"/>
          </a:xfrm>
          <a:custGeom>
            <a:avLst/>
            <a:gdLst/>
            <a:ahLst/>
            <a:cxnLst>
              <a:cxn ang="0">
                <a:pos x="wd2" y="hd2"/>
              </a:cxn>
              <a:cxn ang="5400000">
                <a:pos x="wd2" y="hd2"/>
              </a:cxn>
              <a:cxn ang="10800000">
                <a:pos x="wd2" y="hd2"/>
              </a:cxn>
              <a:cxn ang="16200000">
                <a:pos x="wd2" y="hd2"/>
              </a:cxn>
            </a:cxnLst>
            <a:rect l="0" t="0" r="r" b="b"/>
            <a:pathLst>
              <a:path w="21600" h="21600" extrusionOk="0">
                <a:moveTo>
                  <a:pt x="10800" y="3192"/>
                </a:moveTo>
                <a:cubicBezTo>
                  <a:pt x="15002" y="3192"/>
                  <a:pt x="18408" y="6598"/>
                  <a:pt x="18408" y="10800"/>
                </a:cubicBezTo>
                <a:cubicBezTo>
                  <a:pt x="18408" y="15002"/>
                  <a:pt x="15002" y="18408"/>
                  <a:pt x="10800" y="18408"/>
                </a:cubicBezTo>
                <a:cubicBezTo>
                  <a:pt x="6598" y="18408"/>
                  <a:pt x="3192" y="15002"/>
                  <a:pt x="3192" y="10800"/>
                </a:cubicBezTo>
                <a:cubicBezTo>
                  <a:pt x="3196" y="6600"/>
                  <a:pt x="6600" y="3196"/>
                  <a:pt x="10800" y="319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accent2"/>
          </a:solidFill>
          <a:ln w="12700">
            <a:miter lim="400000"/>
          </a:ln>
        </p:spPr>
        <p:txBody>
          <a:bodyPr lIns="45719" rIns="45719" anchor="ctr"/>
          <a:lstStyle/>
          <a:p>
            <a:endParaRPr/>
          </a:p>
        </p:txBody>
      </p:sp>
      <p:sp>
        <p:nvSpPr>
          <p:cNvPr id="265" name="مربع نص 2"/>
          <p:cNvSpPr txBox="1"/>
          <p:nvPr/>
        </p:nvSpPr>
        <p:spPr>
          <a:xfrm>
            <a:off x="12640186" y="1036799"/>
            <a:ext cx="9451775" cy="1167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457200" lvl="1" indent="-228600" defTabSz="914400">
              <a:lnSpc>
                <a:spcPct val="90000"/>
              </a:lnSpc>
              <a:spcBef>
                <a:spcPts val="600"/>
              </a:spcBef>
              <a:buClr>
                <a:srgbClr val="000000"/>
              </a:buClr>
              <a:buSzPct val="100000"/>
              <a:buFont typeface="Arial"/>
              <a:buChar char="•"/>
              <a:defRPr sz="4000">
                <a:solidFill>
                  <a:srgbClr val="000000">
                    <a:alpha val="80000"/>
                  </a:srgbClr>
                </a:solidFill>
              </a:defRPr>
            </a:pPr>
            <a:r>
              <a:t>Hyperthermia or hypothermia (hypothermia is more common in the very young, elderly, and immunocompromised) </a:t>
            </a:r>
          </a:p>
          <a:p>
            <a:pPr marL="457200" lvl="1" indent="-228600" defTabSz="914400">
              <a:lnSpc>
                <a:spcPct val="90000"/>
              </a:lnSpc>
              <a:spcBef>
                <a:spcPts val="600"/>
              </a:spcBef>
              <a:buClr>
                <a:srgbClr val="000000"/>
              </a:buClr>
              <a:buSzPct val="100000"/>
              <a:buFont typeface="Arial"/>
              <a:buChar char="•"/>
              <a:defRPr sz="4000">
                <a:solidFill>
                  <a:srgbClr val="000000">
                    <a:alpha val="80000"/>
                  </a:srgbClr>
                </a:solidFill>
              </a:defRPr>
            </a:pPr>
            <a:r>
              <a:t>Tachycardia</a:t>
            </a:r>
          </a:p>
          <a:p>
            <a:pPr marL="457200" lvl="1" indent="-228600" defTabSz="914400">
              <a:lnSpc>
                <a:spcPct val="90000"/>
              </a:lnSpc>
              <a:spcBef>
                <a:spcPts val="600"/>
              </a:spcBef>
              <a:buClr>
                <a:srgbClr val="000000"/>
              </a:buClr>
              <a:buSzPct val="100000"/>
              <a:buFont typeface="Arial"/>
              <a:buChar char="•"/>
              <a:defRPr sz="4000">
                <a:solidFill>
                  <a:srgbClr val="000000">
                    <a:alpha val="80000"/>
                  </a:srgbClr>
                </a:solidFill>
              </a:defRPr>
            </a:pPr>
            <a:r>
              <a:t>Wide pulse pressure</a:t>
            </a:r>
          </a:p>
          <a:p>
            <a:pPr marL="457200" lvl="1" indent="-228600" defTabSz="914400">
              <a:lnSpc>
                <a:spcPct val="90000"/>
              </a:lnSpc>
              <a:spcBef>
                <a:spcPts val="600"/>
              </a:spcBef>
              <a:buClr>
                <a:srgbClr val="000000"/>
              </a:buClr>
              <a:buSzPct val="100000"/>
              <a:buFont typeface="Arial"/>
              <a:buChar char="•"/>
              <a:defRPr sz="4000">
                <a:solidFill>
                  <a:srgbClr val="000000">
                    <a:alpha val="80000"/>
                  </a:srgbClr>
                </a:solidFill>
              </a:defRPr>
            </a:pPr>
            <a:r>
              <a:t>Low blood pressure</a:t>
            </a:r>
          </a:p>
          <a:p>
            <a:pPr marL="457200" lvl="1" indent="-228600" defTabSz="914400">
              <a:lnSpc>
                <a:spcPct val="90000"/>
              </a:lnSpc>
              <a:spcBef>
                <a:spcPts val="600"/>
              </a:spcBef>
              <a:buClr>
                <a:srgbClr val="000000"/>
              </a:buClr>
              <a:buSzPct val="100000"/>
              <a:buFont typeface="Arial"/>
              <a:buChar char="•"/>
              <a:defRPr sz="4000">
                <a:solidFill>
                  <a:srgbClr val="000000">
                    <a:alpha val="80000"/>
                  </a:srgbClr>
                </a:solidFill>
              </a:defRPr>
            </a:pPr>
            <a:r>
              <a:t>Mental status changes</a:t>
            </a:r>
          </a:p>
        </p:txBody>
      </p:sp>
      <p:sp>
        <p:nvSpPr>
          <p:cNvPr id="266" name="Graphic 10"/>
          <p:cNvSpPr/>
          <p:nvPr/>
        </p:nvSpPr>
        <p:spPr>
          <a:xfrm>
            <a:off x="10873093" y="11503639"/>
            <a:ext cx="224853" cy="224853"/>
          </a:xfrm>
          <a:prstGeom prst="ellipse">
            <a:avLst/>
          </a:prstGeom>
          <a:solidFill>
            <a:schemeClr val="accent2"/>
          </a:solidFill>
          <a:ln w="12700">
            <a:miter lim="400000"/>
          </a:ln>
        </p:spPr>
        <p:txBody>
          <a:bodyPr lIns="45719" rIns="45719" anchor="ctr"/>
          <a:lstStyle/>
          <a:p>
            <a:endParaRPr/>
          </a:p>
        </p:txBody>
      </p:sp>
      <p:sp>
        <p:nvSpPr>
          <p:cNvPr id="267" name="Straight Connector 108"/>
          <p:cNvSpPr/>
          <p:nvPr/>
        </p:nvSpPr>
        <p:spPr>
          <a:xfrm>
            <a:off x="23172323" y="7220787"/>
            <a:ext cx="1" cy="6477457"/>
          </a:xfrm>
          <a:prstGeom prst="line">
            <a:avLst/>
          </a:prstGeom>
          <a:ln w="25400" cap="sq">
            <a:solidFill>
              <a:srgbClr val="54AE5F"/>
            </a:solidFill>
            <a:bevel/>
          </a:ln>
        </p:spPr>
        <p:txBody>
          <a:bodyPr lIns="45719" rIns="45719"/>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18"/>
          <p:cNvSpPr/>
          <p:nvPr/>
        </p:nvSpPr>
        <p:spPr>
          <a:xfrm>
            <a:off x="0" y="0"/>
            <a:ext cx="24384000"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70" name="Oval 20"/>
          <p:cNvSpPr/>
          <p:nvPr/>
        </p:nvSpPr>
        <p:spPr>
          <a:xfrm>
            <a:off x="399055" y="1108303"/>
            <a:ext cx="11484380" cy="11484380"/>
          </a:xfrm>
          <a:prstGeom prst="ellipse">
            <a:avLst/>
          </a:prstGeom>
          <a:gradFill>
            <a:gsLst>
              <a:gs pos="0">
                <a:schemeClr val="accent1"/>
              </a:gs>
              <a:gs pos="100000">
                <a:schemeClr val="accent2"/>
              </a:gs>
            </a:gsLst>
            <a:lin ang="2700000"/>
          </a:gradFill>
          <a:ln w="12700">
            <a:miter lim="400000"/>
          </a:ln>
        </p:spPr>
        <p:txBody>
          <a:bodyPr lIns="45719" rIns="45719" anchor="ctr"/>
          <a:lstStyle/>
          <a:p>
            <a:pPr algn="ctr">
              <a:defRPr>
                <a:solidFill>
                  <a:srgbClr val="FFFFFF"/>
                </a:solidFill>
              </a:defRPr>
            </a:pPr>
            <a:endParaRPr/>
          </a:p>
        </p:txBody>
      </p:sp>
      <p:sp>
        <p:nvSpPr>
          <p:cNvPr id="271" name="مربع نص 13"/>
          <p:cNvSpPr txBox="1"/>
          <p:nvPr/>
        </p:nvSpPr>
        <p:spPr>
          <a:xfrm>
            <a:off x="2535863" y="2579529"/>
            <a:ext cx="7210764" cy="85419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lvl="1" algn="ctr" defTabSz="914400">
              <a:lnSpc>
                <a:spcPct val="90000"/>
              </a:lnSpc>
              <a:spcBef>
                <a:spcPts val="600"/>
              </a:spcBef>
              <a:defRPr sz="11200">
                <a:solidFill>
                  <a:srgbClr val="FFFFFF"/>
                </a:solidFill>
                <a:latin typeface="Calibri Light"/>
                <a:ea typeface="Calibri Light"/>
                <a:cs typeface="Calibri Light"/>
                <a:sym typeface="Calibri Light"/>
              </a:defRPr>
            </a:pPr>
            <a:r>
              <a:t>Diagnosis :</a:t>
            </a:r>
          </a:p>
        </p:txBody>
      </p:sp>
      <p:sp>
        <p:nvSpPr>
          <p:cNvPr id="272" name="Graphic 11"/>
          <p:cNvSpPr/>
          <p:nvPr/>
        </p:nvSpPr>
        <p:spPr>
          <a:xfrm>
            <a:off x="2246985" y="748788"/>
            <a:ext cx="343031" cy="343031"/>
          </a:xfrm>
          <a:custGeom>
            <a:avLst/>
            <a:gdLst/>
            <a:ahLst/>
            <a:cxnLst>
              <a:cxn ang="0">
                <a:pos x="wd2" y="hd2"/>
              </a:cxn>
              <a:cxn ang="5400000">
                <a:pos x="wd2" y="hd2"/>
              </a:cxn>
              <a:cxn ang="10800000">
                <a:pos x="wd2" y="hd2"/>
              </a:cxn>
              <a:cxn ang="16200000">
                <a:pos x="wd2" y="hd2"/>
              </a:cxn>
            </a:cxnLst>
            <a:rect l="0" t="0" r="r" b="b"/>
            <a:pathLst>
              <a:path w="21600" h="21600" extrusionOk="0">
                <a:moveTo>
                  <a:pt x="20134" y="9334"/>
                </a:moveTo>
                <a:lnTo>
                  <a:pt x="12266" y="9334"/>
                </a:lnTo>
                <a:lnTo>
                  <a:pt x="12266" y="1466"/>
                </a:lnTo>
                <a:cubicBezTo>
                  <a:pt x="12266" y="656"/>
                  <a:pt x="11610" y="0"/>
                  <a:pt x="10800" y="0"/>
                </a:cubicBezTo>
                <a:cubicBezTo>
                  <a:pt x="9990" y="0"/>
                  <a:pt x="9334" y="656"/>
                  <a:pt x="9334" y="1466"/>
                </a:cubicBezTo>
                <a:lnTo>
                  <a:pt x="9334" y="9334"/>
                </a:lnTo>
                <a:lnTo>
                  <a:pt x="1466" y="9334"/>
                </a:lnTo>
                <a:cubicBezTo>
                  <a:pt x="656" y="9334"/>
                  <a:pt x="0" y="9990"/>
                  <a:pt x="0" y="10800"/>
                </a:cubicBezTo>
                <a:cubicBezTo>
                  <a:pt x="0" y="11610"/>
                  <a:pt x="656" y="12266"/>
                  <a:pt x="1466" y="12266"/>
                </a:cubicBezTo>
                <a:lnTo>
                  <a:pt x="9334" y="12266"/>
                </a:lnTo>
                <a:lnTo>
                  <a:pt x="9334" y="20134"/>
                </a:lnTo>
                <a:cubicBezTo>
                  <a:pt x="9334" y="20944"/>
                  <a:pt x="9990" y="21600"/>
                  <a:pt x="10800" y="21600"/>
                </a:cubicBezTo>
                <a:cubicBezTo>
                  <a:pt x="11610" y="21600"/>
                  <a:pt x="12266" y="20944"/>
                  <a:pt x="12266" y="20134"/>
                </a:cubicBezTo>
                <a:lnTo>
                  <a:pt x="12266" y="12266"/>
                </a:lnTo>
                <a:lnTo>
                  <a:pt x="20134" y="12266"/>
                </a:lnTo>
                <a:cubicBezTo>
                  <a:pt x="20944" y="12266"/>
                  <a:pt x="21600" y="11610"/>
                  <a:pt x="21600" y="10800"/>
                </a:cubicBezTo>
                <a:cubicBezTo>
                  <a:pt x="21600" y="9990"/>
                  <a:pt x="20944" y="9334"/>
                  <a:pt x="20134" y="9334"/>
                </a:cubicBezTo>
                <a:close/>
              </a:path>
            </a:pathLst>
          </a:custGeom>
          <a:solidFill>
            <a:schemeClr val="accent2"/>
          </a:solidFill>
          <a:ln w="12700">
            <a:miter lim="400000"/>
          </a:ln>
        </p:spPr>
        <p:txBody>
          <a:bodyPr lIns="45719" rIns="45719" anchor="ctr"/>
          <a:lstStyle/>
          <a:p>
            <a:endParaRPr/>
          </a:p>
        </p:txBody>
      </p:sp>
      <p:sp>
        <p:nvSpPr>
          <p:cNvPr id="273" name="Graphic 12"/>
          <p:cNvSpPr/>
          <p:nvPr/>
        </p:nvSpPr>
        <p:spPr>
          <a:xfrm>
            <a:off x="1100218" y="2169013"/>
            <a:ext cx="315091" cy="315091"/>
          </a:xfrm>
          <a:custGeom>
            <a:avLst/>
            <a:gdLst/>
            <a:ahLst/>
            <a:cxnLst>
              <a:cxn ang="0">
                <a:pos x="wd2" y="hd2"/>
              </a:cxn>
              <a:cxn ang="5400000">
                <a:pos x="wd2" y="hd2"/>
              </a:cxn>
              <a:cxn ang="10800000">
                <a:pos x="wd2" y="hd2"/>
              </a:cxn>
              <a:cxn ang="16200000">
                <a:pos x="wd2" y="hd2"/>
              </a:cxn>
            </a:cxnLst>
            <a:rect l="0" t="0" r="r" b="b"/>
            <a:pathLst>
              <a:path w="21600" h="21600" extrusionOk="0">
                <a:moveTo>
                  <a:pt x="10800" y="3192"/>
                </a:moveTo>
                <a:cubicBezTo>
                  <a:pt x="15002" y="3192"/>
                  <a:pt x="18408" y="6598"/>
                  <a:pt x="18408" y="10800"/>
                </a:cubicBezTo>
                <a:cubicBezTo>
                  <a:pt x="18408" y="15002"/>
                  <a:pt x="15002" y="18408"/>
                  <a:pt x="10800" y="18408"/>
                </a:cubicBezTo>
                <a:cubicBezTo>
                  <a:pt x="6598" y="18408"/>
                  <a:pt x="3192" y="15002"/>
                  <a:pt x="3192" y="10800"/>
                </a:cubicBezTo>
                <a:cubicBezTo>
                  <a:pt x="3196" y="6600"/>
                  <a:pt x="6600" y="3196"/>
                  <a:pt x="10800" y="319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accent2"/>
          </a:solidFill>
          <a:ln w="12700">
            <a:miter lim="400000"/>
          </a:ln>
        </p:spPr>
        <p:txBody>
          <a:bodyPr lIns="45719" rIns="45719" anchor="ctr"/>
          <a:lstStyle/>
          <a:p>
            <a:endParaRPr/>
          </a:p>
        </p:txBody>
      </p:sp>
      <p:sp>
        <p:nvSpPr>
          <p:cNvPr id="274" name="مربع نص 2"/>
          <p:cNvSpPr txBox="1"/>
          <p:nvPr/>
        </p:nvSpPr>
        <p:spPr>
          <a:xfrm>
            <a:off x="12640186" y="1036799"/>
            <a:ext cx="9451775" cy="1167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457200" lvl="1" indent="-228600" defTabSz="914400">
              <a:lnSpc>
                <a:spcPct val="90000"/>
              </a:lnSpc>
              <a:spcBef>
                <a:spcPts val="600"/>
              </a:spcBef>
              <a:buClr>
                <a:srgbClr val="000000"/>
              </a:buClr>
              <a:buSzPct val="100000"/>
              <a:buFont typeface="Arial"/>
              <a:buChar char="•"/>
              <a:defRPr sz="4000">
                <a:solidFill>
                  <a:srgbClr val="000000">
                    <a:alpha val="80000"/>
                  </a:srgbClr>
                </a:solidFill>
              </a:defRPr>
            </a:pPr>
            <a:r>
              <a:t>1. Septic shock is essentially a clinical diagnosis.</a:t>
            </a:r>
          </a:p>
          <a:p>
            <a:pPr marL="457200" lvl="1" indent="-228600" defTabSz="914400">
              <a:lnSpc>
                <a:spcPct val="90000"/>
              </a:lnSpc>
              <a:spcBef>
                <a:spcPts val="600"/>
              </a:spcBef>
              <a:buClr>
                <a:srgbClr val="000000"/>
              </a:buClr>
              <a:buSzPct val="100000"/>
              <a:buFont typeface="Arial"/>
              <a:buChar char="•"/>
              <a:defRPr sz="4000">
                <a:solidFill>
                  <a:srgbClr val="000000">
                    <a:alpha val="80000"/>
                  </a:srgbClr>
                </a:solidFill>
              </a:defRPr>
            </a:pPr>
            <a:r>
              <a:t> 2. A source of infection can aid in diagnosis, but there may be no confirmed source in some cases. </a:t>
            </a:r>
          </a:p>
        </p:txBody>
      </p:sp>
      <p:sp>
        <p:nvSpPr>
          <p:cNvPr id="275" name="Graphic 10"/>
          <p:cNvSpPr/>
          <p:nvPr/>
        </p:nvSpPr>
        <p:spPr>
          <a:xfrm>
            <a:off x="10873093" y="11503639"/>
            <a:ext cx="224853" cy="224853"/>
          </a:xfrm>
          <a:prstGeom prst="ellipse">
            <a:avLst/>
          </a:prstGeom>
          <a:solidFill>
            <a:schemeClr val="accent2"/>
          </a:solidFill>
          <a:ln w="12700">
            <a:miter lim="400000"/>
          </a:ln>
        </p:spPr>
        <p:txBody>
          <a:bodyPr lIns="45719" rIns="45719" anchor="ctr"/>
          <a:lstStyle/>
          <a:p>
            <a:endParaRPr/>
          </a:p>
        </p:txBody>
      </p:sp>
      <p:sp>
        <p:nvSpPr>
          <p:cNvPr id="276" name="Straight Connector 28"/>
          <p:cNvSpPr/>
          <p:nvPr/>
        </p:nvSpPr>
        <p:spPr>
          <a:xfrm>
            <a:off x="23172323" y="7220787"/>
            <a:ext cx="1" cy="6477457"/>
          </a:xfrm>
          <a:prstGeom prst="line">
            <a:avLst/>
          </a:prstGeom>
          <a:ln w="25400" cap="sq">
            <a:solidFill>
              <a:srgbClr val="54AE5F"/>
            </a:solidFill>
            <a:bevel/>
          </a:ln>
        </p:spPr>
        <p:txBody>
          <a:bodyPr lIns="45719" rIns="45719"/>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8"/>
          <p:cNvSpPr/>
          <p:nvPr/>
        </p:nvSpPr>
        <p:spPr>
          <a:xfrm>
            <a:off x="-1"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79" name="مربع نص 3"/>
          <p:cNvSpPr txBox="1"/>
          <p:nvPr/>
        </p:nvSpPr>
        <p:spPr>
          <a:xfrm>
            <a:off x="1722120" y="730250"/>
            <a:ext cx="20939761"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914400">
              <a:lnSpc>
                <a:spcPct val="90000"/>
              </a:lnSpc>
              <a:spcBef>
                <a:spcPts val="600"/>
              </a:spcBef>
              <a:defRPr sz="10800">
                <a:latin typeface="Calibri Light"/>
                <a:ea typeface="Calibri Light"/>
                <a:cs typeface="Calibri Light"/>
                <a:sym typeface="Calibri Light"/>
              </a:defRPr>
            </a:lvl1pPr>
          </a:lstStyle>
          <a:p>
            <a:r>
              <a:t>Treatment </a:t>
            </a:r>
          </a:p>
        </p:txBody>
      </p:sp>
      <p:grpSp>
        <p:nvGrpSpPr>
          <p:cNvPr id="282" name="sketch line"/>
          <p:cNvGrpSpPr/>
          <p:nvPr/>
        </p:nvGrpSpPr>
        <p:grpSpPr>
          <a:xfrm>
            <a:off x="1337148" y="3303979"/>
            <a:ext cx="21710077" cy="117587"/>
            <a:chOff x="0" y="0"/>
            <a:chExt cx="21710076" cy="117585"/>
          </a:xfrm>
        </p:grpSpPr>
        <p:sp>
          <p:nvSpPr>
            <p:cNvPr id="280" name="Shape"/>
            <p:cNvSpPr/>
            <p:nvPr/>
          </p:nvSpPr>
          <p:spPr>
            <a:xfrm>
              <a:off x="790" y="6922"/>
              <a:ext cx="21709287" cy="110664"/>
            </a:xfrm>
            <a:custGeom>
              <a:avLst/>
              <a:gdLst/>
              <a:ahLst/>
              <a:cxnLst>
                <a:cxn ang="0">
                  <a:pos x="wd2" y="hd2"/>
                </a:cxn>
                <a:cxn ang="5400000">
                  <a:pos x="wd2" y="hd2"/>
                </a:cxn>
                <a:cxn ang="10800000">
                  <a:pos x="wd2" y="hd2"/>
                </a:cxn>
                <a:cxn ang="16200000">
                  <a:pos x="wd2" y="hd2"/>
                </a:cxn>
              </a:cxnLst>
              <a:rect l="0" t="0" r="r" b="b"/>
              <a:pathLst>
                <a:path w="21599" h="11497" extrusionOk="0">
                  <a:moveTo>
                    <a:pt x="0" y="4555"/>
                  </a:moveTo>
                  <a:cubicBezTo>
                    <a:pt x="122" y="3397"/>
                    <a:pt x="264" y="2640"/>
                    <a:pt x="459" y="4555"/>
                  </a:cubicBezTo>
                  <a:cubicBezTo>
                    <a:pt x="659" y="6434"/>
                    <a:pt x="475" y="4605"/>
                    <a:pt x="486" y="4555"/>
                  </a:cubicBezTo>
                  <a:cubicBezTo>
                    <a:pt x="540" y="-2476"/>
                    <a:pt x="1109" y="1182"/>
                    <a:pt x="1593" y="4555"/>
                  </a:cubicBezTo>
                  <a:cubicBezTo>
                    <a:pt x="2038" y="1159"/>
                    <a:pt x="1876" y="2146"/>
                    <a:pt x="2051" y="4555"/>
                  </a:cubicBezTo>
                  <a:cubicBezTo>
                    <a:pt x="2242" y="5458"/>
                    <a:pt x="2353" y="2103"/>
                    <a:pt x="2510" y="4555"/>
                  </a:cubicBezTo>
                  <a:cubicBezTo>
                    <a:pt x="2636" y="3652"/>
                    <a:pt x="3334" y="3185"/>
                    <a:pt x="3617" y="4555"/>
                  </a:cubicBezTo>
                  <a:cubicBezTo>
                    <a:pt x="3877" y="4564"/>
                    <a:pt x="3802" y="4151"/>
                    <a:pt x="3860" y="4555"/>
                  </a:cubicBezTo>
                  <a:cubicBezTo>
                    <a:pt x="3848" y="2081"/>
                    <a:pt x="4493" y="-4322"/>
                    <a:pt x="4967" y="4555"/>
                  </a:cubicBezTo>
                  <a:cubicBezTo>
                    <a:pt x="5399" y="8221"/>
                    <a:pt x="5777" y="6744"/>
                    <a:pt x="6074" y="4555"/>
                  </a:cubicBezTo>
                  <a:cubicBezTo>
                    <a:pt x="6431" y="5399"/>
                    <a:pt x="6421" y="4055"/>
                    <a:pt x="6749" y="4555"/>
                  </a:cubicBezTo>
                  <a:cubicBezTo>
                    <a:pt x="7097" y="9771"/>
                    <a:pt x="7357" y="5374"/>
                    <a:pt x="7856" y="4555"/>
                  </a:cubicBezTo>
                  <a:cubicBezTo>
                    <a:pt x="8284" y="3030"/>
                    <a:pt x="8125" y="3666"/>
                    <a:pt x="8315" y="4555"/>
                  </a:cubicBezTo>
                  <a:cubicBezTo>
                    <a:pt x="8501" y="4874"/>
                    <a:pt x="8605" y="2066"/>
                    <a:pt x="8774" y="4555"/>
                  </a:cubicBezTo>
                  <a:cubicBezTo>
                    <a:pt x="8910" y="-1263"/>
                    <a:pt x="9403" y="1093"/>
                    <a:pt x="9665" y="4555"/>
                  </a:cubicBezTo>
                  <a:cubicBezTo>
                    <a:pt x="9939" y="7290"/>
                    <a:pt x="9992" y="4169"/>
                    <a:pt x="10123" y="4555"/>
                  </a:cubicBezTo>
                  <a:cubicBezTo>
                    <a:pt x="10344" y="-110"/>
                    <a:pt x="10797" y="7682"/>
                    <a:pt x="11230" y="4555"/>
                  </a:cubicBezTo>
                  <a:cubicBezTo>
                    <a:pt x="11770" y="1994"/>
                    <a:pt x="11908" y="3413"/>
                    <a:pt x="12337" y="4555"/>
                  </a:cubicBezTo>
                  <a:cubicBezTo>
                    <a:pt x="12766" y="3857"/>
                    <a:pt x="12846" y="5045"/>
                    <a:pt x="13012" y="4555"/>
                  </a:cubicBezTo>
                  <a:cubicBezTo>
                    <a:pt x="13164" y="2318"/>
                    <a:pt x="13319" y="5264"/>
                    <a:pt x="13471" y="4555"/>
                  </a:cubicBezTo>
                  <a:cubicBezTo>
                    <a:pt x="13630" y="3955"/>
                    <a:pt x="13486" y="4471"/>
                    <a:pt x="13498" y="4555"/>
                  </a:cubicBezTo>
                  <a:cubicBezTo>
                    <a:pt x="13508" y="4460"/>
                    <a:pt x="13683" y="4606"/>
                    <a:pt x="13741" y="4555"/>
                  </a:cubicBezTo>
                  <a:cubicBezTo>
                    <a:pt x="13795" y="5472"/>
                    <a:pt x="13897" y="3462"/>
                    <a:pt x="13984" y="4555"/>
                  </a:cubicBezTo>
                  <a:cubicBezTo>
                    <a:pt x="14087" y="7914"/>
                    <a:pt x="14298" y="2968"/>
                    <a:pt x="14443" y="4555"/>
                  </a:cubicBezTo>
                  <a:cubicBezTo>
                    <a:pt x="14632" y="3500"/>
                    <a:pt x="15072" y="2385"/>
                    <a:pt x="15550" y="4555"/>
                  </a:cubicBezTo>
                  <a:cubicBezTo>
                    <a:pt x="16104" y="1818"/>
                    <a:pt x="15879" y="9293"/>
                    <a:pt x="16225" y="4555"/>
                  </a:cubicBezTo>
                  <a:cubicBezTo>
                    <a:pt x="16551" y="99"/>
                    <a:pt x="16574" y="7110"/>
                    <a:pt x="16684" y="4555"/>
                  </a:cubicBezTo>
                  <a:cubicBezTo>
                    <a:pt x="16797" y="2878"/>
                    <a:pt x="16705" y="4646"/>
                    <a:pt x="16711" y="4555"/>
                  </a:cubicBezTo>
                  <a:cubicBezTo>
                    <a:pt x="16717" y="4438"/>
                    <a:pt x="16724" y="4717"/>
                    <a:pt x="16738" y="4555"/>
                  </a:cubicBezTo>
                  <a:cubicBezTo>
                    <a:pt x="16743" y="9602"/>
                    <a:pt x="17386" y="3345"/>
                    <a:pt x="17629" y="4555"/>
                  </a:cubicBezTo>
                  <a:cubicBezTo>
                    <a:pt x="17939" y="2994"/>
                    <a:pt x="17740" y="2075"/>
                    <a:pt x="17872" y="4555"/>
                  </a:cubicBezTo>
                  <a:cubicBezTo>
                    <a:pt x="17940" y="10938"/>
                    <a:pt x="18449" y="9599"/>
                    <a:pt x="18978" y="4555"/>
                  </a:cubicBezTo>
                  <a:cubicBezTo>
                    <a:pt x="19523" y="5787"/>
                    <a:pt x="19358" y="6380"/>
                    <a:pt x="19437" y="4555"/>
                  </a:cubicBezTo>
                  <a:cubicBezTo>
                    <a:pt x="19541" y="3401"/>
                    <a:pt x="19458" y="4557"/>
                    <a:pt x="19464" y="4555"/>
                  </a:cubicBezTo>
                  <a:cubicBezTo>
                    <a:pt x="19469" y="5296"/>
                    <a:pt x="20021" y="4854"/>
                    <a:pt x="20355" y="4555"/>
                  </a:cubicBezTo>
                  <a:cubicBezTo>
                    <a:pt x="20646" y="8095"/>
                    <a:pt x="20479" y="7365"/>
                    <a:pt x="20598" y="4555"/>
                  </a:cubicBezTo>
                  <a:cubicBezTo>
                    <a:pt x="20726" y="2380"/>
                    <a:pt x="21191" y="853"/>
                    <a:pt x="21597" y="4555"/>
                  </a:cubicBezTo>
                  <a:cubicBezTo>
                    <a:pt x="21599" y="6198"/>
                    <a:pt x="21599" y="6855"/>
                    <a:pt x="21597" y="8355"/>
                  </a:cubicBezTo>
                  <a:cubicBezTo>
                    <a:pt x="21493" y="7619"/>
                    <a:pt x="21468" y="8091"/>
                    <a:pt x="21354" y="8355"/>
                  </a:cubicBezTo>
                  <a:cubicBezTo>
                    <a:pt x="21237" y="9341"/>
                    <a:pt x="21334" y="8323"/>
                    <a:pt x="21327" y="8355"/>
                  </a:cubicBezTo>
                  <a:cubicBezTo>
                    <a:pt x="21332" y="8095"/>
                    <a:pt x="21194" y="7736"/>
                    <a:pt x="21084" y="8355"/>
                  </a:cubicBezTo>
                  <a:cubicBezTo>
                    <a:pt x="20967" y="6470"/>
                    <a:pt x="20824" y="11377"/>
                    <a:pt x="20625" y="8355"/>
                  </a:cubicBezTo>
                  <a:cubicBezTo>
                    <a:pt x="20449" y="5720"/>
                    <a:pt x="20123" y="5586"/>
                    <a:pt x="19950" y="8355"/>
                  </a:cubicBezTo>
                  <a:cubicBezTo>
                    <a:pt x="19797" y="12248"/>
                    <a:pt x="19771" y="9028"/>
                    <a:pt x="19707" y="8355"/>
                  </a:cubicBezTo>
                  <a:cubicBezTo>
                    <a:pt x="19639" y="5004"/>
                    <a:pt x="18844" y="11961"/>
                    <a:pt x="18600" y="8355"/>
                  </a:cubicBezTo>
                  <a:cubicBezTo>
                    <a:pt x="18348" y="6454"/>
                    <a:pt x="18191" y="4802"/>
                    <a:pt x="17926" y="8355"/>
                  </a:cubicBezTo>
                  <a:cubicBezTo>
                    <a:pt x="17714" y="8631"/>
                    <a:pt x="17321" y="2424"/>
                    <a:pt x="16819" y="8355"/>
                  </a:cubicBezTo>
                  <a:cubicBezTo>
                    <a:pt x="16372" y="8386"/>
                    <a:pt x="16248" y="10276"/>
                    <a:pt x="15928" y="8355"/>
                  </a:cubicBezTo>
                  <a:cubicBezTo>
                    <a:pt x="15588" y="6633"/>
                    <a:pt x="15672" y="6659"/>
                    <a:pt x="15469" y="8355"/>
                  </a:cubicBezTo>
                  <a:cubicBezTo>
                    <a:pt x="15218" y="15667"/>
                    <a:pt x="14917" y="2657"/>
                    <a:pt x="14578" y="8355"/>
                  </a:cubicBezTo>
                  <a:cubicBezTo>
                    <a:pt x="14225" y="6006"/>
                    <a:pt x="14422" y="7678"/>
                    <a:pt x="14335" y="8355"/>
                  </a:cubicBezTo>
                  <a:cubicBezTo>
                    <a:pt x="14285" y="10908"/>
                    <a:pt x="13862" y="11462"/>
                    <a:pt x="13660" y="8355"/>
                  </a:cubicBezTo>
                  <a:cubicBezTo>
                    <a:pt x="13453" y="7058"/>
                    <a:pt x="13640" y="8228"/>
                    <a:pt x="13633" y="8355"/>
                  </a:cubicBezTo>
                  <a:cubicBezTo>
                    <a:pt x="13636" y="7782"/>
                    <a:pt x="12878" y="13848"/>
                    <a:pt x="12526" y="8355"/>
                  </a:cubicBezTo>
                  <a:cubicBezTo>
                    <a:pt x="12181" y="5434"/>
                    <a:pt x="12181" y="9193"/>
                    <a:pt x="11851" y="8355"/>
                  </a:cubicBezTo>
                  <a:cubicBezTo>
                    <a:pt x="11509" y="3525"/>
                    <a:pt x="11025" y="2946"/>
                    <a:pt x="10744" y="8355"/>
                  </a:cubicBezTo>
                  <a:cubicBezTo>
                    <a:pt x="10483" y="8709"/>
                    <a:pt x="10510" y="9489"/>
                    <a:pt x="10285" y="8355"/>
                  </a:cubicBezTo>
                  <a:cubicBezTo>
                    <a:pt x="10058" y="6892"/>
                    <a:pt x="10098" y="9024"/>
                    <a:pt x="10043" y="8355"/>
                  </a:cubicBezTo>
                  <a:cubicBezTo>
                    <a:pt x="9980" y="8927"/>
                    <a:pt x="9542" y="8857"/>
                    <a:pt x="9368" y="8355"/>
                  </a:cubicBezTo>
                  <a:cubicBezTo>
                    <a:pt x="9193" y="-1068"/>
                    <a:pt x="8846" y="7306"/>
                    <a:pt x="8477" y="8355"/>
                  </a:cubicBezTo>
                  <a:cubicBezTo>
                    <a:pt x="8075" y="9823"/>
                    <a:pt x="7739" y="4540"/>
                    <a:pt x="7370" y="8355"/>
                  </a:cubicBezTo>
                  <a:cubicBezTo>
                    <a:pt x="6973" y="13120"/>
                    <a:pt x="6651" y="3816"/>
                    <a:pt x="6479" y="8355"/>
                  </a:cubicBezTo>
                  <a:cubicBezTo>
                    <a:pt x="6239" y="11709"/>
                    <a:pt x="5981" y="12389"/>
                    <a:pt x="5372" y="8355"/>
                  </a:cubicBezTo>
                  <a:cubicBezTo>
                    <a:pt x="4834" y="2837"/>
                    <a:pt x="4826" y="8794"/>
                    <a:pt x="4481" y="8355"/>
                  </a:cubicBezTo>
                  <a:cubicBezTo>
                    <a:pt x="4118" y="7463"/>
                    <a:pt x="4351" y="10372"/>
                    <a:pt x="4238" y="8355"/>
                  </a:cubicBezTo>
                  <a:cubicBezTo>
                    <a:pt x="4113" y="3895"/>
                    <a:pt x="3648" y="17278"/>
                    <a:pt x="3347" y="8355"/>
                  </a:cubicBezTo>
                  <a:cubicBezTo>
                    <a:pt x="3045" y="6544"/>
                    <a:pt x="2983" y="6089"/>
                    <a:pt x="2888" y="8355"/>
                  </a:cubicBezTo>
                  <a:cubicBezTo>
                    <a:pt x="2795" y="8851"/>
                    <a:pt x="2738" y="6627"/>
                    <a:pt x="2645" y="8355"/>
                  </a:cubicBezTo>
                  <a:cubicBezTo>
                    <a:pt x="2543" y="9663"/>
                    <a:pt x="2629" y="8338"/>
                    <a:pt x="2618" y="8355"/>
                  </a:cubicBezTo>
                  <a:cubicBezTo>
                    <a:pt x="2595" y="8723"/>
                    <a:pt x="2447" y="7260"/>
                    <a:pt x="2375" y="8355"/>
                  </a:cubicBezTo>
                  <a:cubicBezTo>
                    <a:pt x="2286" y="9310"/>
                    <a:pt x="2181" y="7117"/>
                    <a:pt x="2132" y="8355"/>
                  </a:cubicBezTo>
                  <a:cubicBezTo>
                    <a:pt x="2076" y="5968"/>
                    <a:pt x="1632" y="10416"/>
                    <a:pt x="1458" y="8355"/>
                  </a:cubicBezTo>
                  <a:cubicBezTo>
                    <a:pt x="1287" y="10417"/>
                    <a:pt x="1026" y="11420"/>
                    <a:pt x="783" y="8355"/>
                  </a:cubicBezTo>
                  <a:cubicBezTo>
                    <a:pt x="510" y="7359"/>
                    <a:pt x="349" y="6748"/>
                    <a:pt x="0" y="8355"/>
                  </a:cubicBezTo>
                  <a:cubicBezTo>
                    <a:pt x="1" y="6935"/>
                    <a:pt x="-1" y="5209"/>
                    <a:pt x="0" y="4555"/>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1" name="Shape"/>
            <p:cNvSpPr/>
            <p:nvPr/>
          </p:nvSpPr>
          <p:spPr>
            <a:xfrm>
              <a:off x="-1" y="0"/>
              <a:ext cx="21709718" cy="117186"/>
            </a:xfrm>
            <a:custGeom>
              <a:avLst/>
              <a:gdLst/>
              <a:ahLst/>
              <a:cxnLst>
                <a:cxn ang="0">
                  <a:pos x="wd2" y="hd2"/>
                </a:cxn>
                <a:cxn ang="5400000">
                  <a:pos x="wd2" y="hd2"/>
                </a:cxn>
                <a:cxn ang="10800000">
                  <a:pos x="wd2" y="hd2"/>
                </a:cxn>
                <a:cxn ang="16200000">
                  <a:pos x="wd2" y="hd2"/>
                </a:cxn>
              </a:cxnLst>
              <a:rect l="0" t="0" r="r" b="b"/>
              <a:pathLst>
                <a:path w="21598" h="11808" extrusionOk="0">
                  <a:moveTo>
                    <a:pt x="1" y="5116"/>
                  </a:moveTo>
                  <a:cubicBezTo>
                    <a:pt x="396" y="905"/>
                    <a:pt x="789" y="11022"/>
                    <a:pt x="1108" y="5116"/>
                  </a:cubicBezTo>
                  <a:cubicBezTo>
                    <a:pt x="1390" y="3656"/>
                    <a:pt x="1554" y="4070"/>
                    <a:pt x="1783" y="5116"/>
                  </a:cubicBezTo>
                  <a:cubicBezTo>
                    <a:pt x="2009" y="5131"/>
                    <a:pt x="1931" y="6037"/>
                    <a:pt x="2026" y="5116"/>
                  </a:cubicBezTo>
                  <a:cubicBezTo>
                    <a:pt x="2121" y="5457"/>
                    <a:pt x="2199" y="7059"/>
                    <a:pt x="2269" y="5116"/>
                  </a:cubicBezTo>
                  <a:cubicBezTo>
                    <a:pt x="2344" y="3799"/>
                    <a:pt x="2396" y="6255"/>
                    <a:pt x="2512" y="5116"/>
                  </a:cubicBezTo>
                  <a:cubicBezTo>
                    <a:pt x="2628" y="4454"/>
                    <a:pt x="2635" y="6009"/>
                    <a:pt x="2755" y="5116"/>
                  </a:cubicBezTo>
                  <a:cubicBezTo>
                    <a:pt x="2849" y="5107"/>
                    <a:pt x="3117" y="5341"/>
                    <a:pt x="3214" y="5116"/>
                  </a:cubicBezTo>
                  <a:cubicBezTo>
                    <a:pt x="3330" y="5419"/>
                    <a:pt x="3370" y="5150"/>
                    <a:pt x="3457" y="5116"/>
                  </a:cubicBezTo>
                  <a:cubicBezTo>
                    <a:pt x="3555" y="5838"/>
                    <a:pt x="3720" y="7168"/>
                    <a:pt x="3916" y="5116"/>
                  </a:cubicBezTo>
                  <a:cubicBezTo>
                    <a:pt x="4177" y="5632"/>
                    <a:pt x="4605" y="6173"/>
                    <a:pt x="4806" y="5116"/>
                  </a:cubicBezTo>
                  <a:cubicBezTo>
                    <a:pt x="5030" y="2900"/>
                    <a:pt x="4939" y="4645"/>
                    <a:pt x="5049" y="5116"/>
                  </a:cubicBezTo>
                  <a:cubicBezTo>
                    <a:pt x="5164" y="4662"/>
                    <a:pt x="5069" y="5218"/>
                    <a:pt x="5076" y="5116"/>
                  </a:cubicBezTo>
                  <a:cubicBezTo>
                    <a:pt x="5132" y="4588"/>
                    <a:pt x="5914" y="1110"/>
                    <a:pt x="6183" y="5116"/>
                  </a:cubicBezTo>
                  <a:cubicBezTo>
                    <a:pt x="6481" y="4271"/>
                    <a:pt x="6200" y="5090"/>
                    <a:pt x="6210" y="5116"/>
                  </a:cubicBezTo>
                  <a:cubicBezTo>
                    <a:pt x="6261" y="5155"/>
                    <a:pt x="6598" y="4304"/>
                    <a:pt x="6885" y="5116"/>
                  </a:cubicBezTo>
                  <a:cubicBezTo>
                    <a:pt x="7190" y="3967"/>
                    <a:pt x="6902" y="5195"/>
                    <a:pt x="6912" y="5116"/>
                  </a:cubicBezTo>
                  <a:cubicBezTo>
                    <a:pt x="6910" y="1070"/>
                    <a:pt x="7580" y="7740"/>
                    <a:pt x="7803" y="5116"/>
                  </a:cubicBezTo>
                  <a:cubicBezTo>
                    <a:pt x="8031" y="8645"/>
                    <a:pt x="8257" y="5150"/>
                    <a:pt x="8478" y="5116"/>
                  </a:cubicBezTo>
                  <a:cubicBezTo>
                    <a:pt x="8650" y="4923"/>
                    <a:pt x="9105" y="5118"/>
                    <a:pt x="9369" y="5116"/>
                  </a:cubicBezTo>
                  <a:cubicBezTo>
                    <a:pt x="9622" y="3414"/>
                    <a:pt x="9697" y="7181"/>
                    <a:pt x="10043" y="5116"/>
                  </a:cubicBezTo>
                  <a:cubicBezTo>
                    <a:pt x="10384" y="6366"/>
                    <a:pt x="10701" y="4940"/>
                    <a:pt x="10934" y="5116"/>
                  </a:cubicBezTo>
                  <a:cubicBezTo>
                    <a:pt x="11255" y="-331"/>
                    <a:pt x="11655" y="1541"/>
                    <a:pt x="11825" y="5116"/>
                  </a:cubicBezTo>
                  <a:cubicBezTo>
                    <a:pt x="12016" y="11834"/>
                    <a:pt x="12671" y="4927"/>
                    <a:pt x="12932" y="5116"/>
                  </a:cubicBezTo>
                  <a:cubicBezTo>
                    <a:pt x="13199" y="5472"/>
                    <a:pt x="12945" y="4987"/>
                    <a:pt x="12959" y="5116"/>
                  </a:cubicBezTo>
                  <a:cubicBezTo>
                    <a:pt x="12971" y="5153"/>
                    <a:pt x="12979" y="4967"/>
                    <a:pt x="12986" y="5116"/>
                  </a:cubicBezTo>
                  <a:cubicBezTo>
                    <a:pt x="13011" y="5758"/>
                    <a:pt x="13721" y="6564"/>
                    <a:pt x="14093" y="5116"/>
                  </a:cubicBezTo>
                  <a:cubicBezTo>
                    <a:pt x="14488" y="3702"/>
                    <a:pt x="14335" y="3764"/>
                    <a:pt x="14552" y="5116"/>
                  </a:cubicBezTo>
                  <a:cubicBezTo>
                    <a:pt x="14740" y="4227"/>
                    <a:pt x="15303" y="-5936"/>
                    <a:pt x="15658" y="5116"/>
                  </a:cubicBezTo>
                  <a:cubicBezTo>
                    <a:pt x="16058" y="8844"/>
                    <a:pt x="15953" y="5181"/>
                    <a:pt x="16117" y="5116"/>
                  </a:cubicBezTo>
                  <a:cubicBezTo>
                    <a:pt x="16322" y="2581"/>
                    <a:pt x="16819" y="7911"/>
                    <a:pt x="17008" y="5116"/>
                  </a:cubicBezTo>
                  <a:cubicBezTo>
                    <a:pt x="17206" y="321"/>
                    <a:pt x="17189" y="5831"/>
                    <a:pt x="17251" y="5116"/>
                  </a:cubicBezTo>
                  <a:cubicBezTo>
                    <a:pt x="17293" y="2607"/>
                    <a:pt x="17750" y="4202"/>
                    <a:pt x="17926" y="5116"/>
                  </a:cubicBezTo>
                  <a:cubicBezTo>
                    <a:pt x="18118" y="5854"/>
                    <a:pt x="18366" y="7184"/>
                    <a:pt x="18601" y="5116"/>
                  </a:cubicBezTo>
                  <a:cubicBezTo>
                    <a:pt x="18839" y="6336"/>
                    <a:pt x="18891" y="5585"/>
                    <a:pt x="19060" y="5116"/>
                  </a:cubicBezTo>
                  <a:cubicBezTo>
                    <a:pt x="19224" y="4853"/>
                    <a:pt x="19345" y="5324"/>
                    <a:pt x="19519" y="5116"/>
                  </a:cubicBezTo>
                  <a:cubicBezTo>
                    <a:pt x="19683" y="4957"/>
                    <a:pt x="19537" y="5102"/>
                    <a:pt x="19546" y="5116"/>
                  </a:cubicBezTo>
                  <a:cubicBezTo>
                    <a:pt x="19555" y="5080"/>
                    <a:pt x="19560" y="5143"/>
                    <a:pt x="19573" y="5116"/>
                  </a:cubicBezTo>
                  <a:cubicBezTo>
                    <a:pt x="19586" y="5144"/>
                    <a:pt x="19595" y="5204"/>
                    <a:pt x="19600" y="5116"/>
                  </a:cubicBezTo>
                  <a:cubicBezTo>
                    <a:pt x="19605" y="5168"/>
                    <a:pt x="19615" y="5216"/>
                    <a:pt x="19627" y="5116"/>
                  </a:cubicBezTo>
                  <a:cubicBezTo>
                    <a:pt x="19638" y="4989"/>
                    <a:pt x="19643" y="5085"/>
                    <a:pt x="19654" y="5116"/>
                  </a:cubicBezTo>
                  <a:cubicBezTo>
                    <a:pt x="19663" y="2652"/>
                    <a:pt x="20009" y="7674"/>
                    <a:pt x="20113" y="5116"/>
                  </a:cubicBezTo>
                  <a:cubicBezTo>
                    <a:pt x="20239" y="3731"/>
                    <a:pt x="20131" y="5299"/>
                    <a:pt x="20140" y="5116"/>
                  </a:cubicBezTo>
                  <a:cubicBezTo>
                    <a:pt x="20145" y="6517"/>
                    <a:pt x="21028" y="-6752"/>
                    <a:pt x="21597" y="5116"/>
                  </a:cubicBezTo>
                  <a:cubicBezTo>
                    <a:pt x="21596" y="6392"/>
                    <a:pt x="21600" y="7475"/>
                    <a:pt x="21597" y="8801"/>
                  </a:cubicBezTo>
                  <a:cubicBezTo>
                    <a:pt x="21160" y="9517"/>
                    <a:pt x="21084" y="9246"/>
                    <a:pt x="20707" y="8801"/>
                  </a:cubicBezTo>
                  <a:cubicBezTo>
                    <a:pt x="20339" y="12010"/>
                    <a:pt x="20245" y="9449"/>
                    <a:pt x="20032" y="8801"/>
                  </a:cubicBezTo>
                  <a:cubicBezTo>
                    <a:pt x="19820" y="8761"/>
                    <a:pt x="19856" y="7913"/>
                    <a:pt x="19789" y="8801"/>
                  </a:cubicBezTo>
                  <a:cubicBezTo>
                    <a:pt x="19753" y="11019"/>
                    <a:pt x="19009" y="14283"/>
                    <a:pt x="18682" y="8801"/>
                  </a:cubicBezTo>
                  <a:cubicBezTo>
                    <a:pt x="18355" y="9449"/>
                    <a:pt x="17999" y="6467"/>
                    <a:pt x="17791" y="8801"/>
                  </a:cubicBezTo>
                  <a:cubicBezTo>
                    <a:pt x="17518" y="10577"/>
                    <a:pt x="17550" y="7111"/>
                    <a:pt x="17332" y="8801"/>
                  </a:cubicBezTo>
                  <a:cubicBezTo>
                    <a:pt x="17124" y="8683"/>
                    <a:pt x="16695" y="9024"/>
                    <a:pt x="16225" y="8801"/>
                  </a:cubicBezTo>
                  <a:cubicBezTo>
                    <a:pt x="15756" y="7628"/>
                    <a:pt x="15774" y="9433"/>
                    <a:pt x="15550" y="8801"/>
                  </a:cubicBezTo>
                  <a:cubicBezTo>
                    <a:pt x="15335" y="8047"/>
                    <a:pt x="15351" y="8386"/>
                    <a:pt x="15307" y="8801"/>
                  </a:cubicBezTo>
                  <a:cubicBezTo>
                    <a:pt x="15265" y="10395"/>
                    <a:pt x="14709" y="4059"/>
                    <a:pt x="14201" y="8801"/>
                  </a:cubicBezTo>
                  <a:cubicBezTo>
                    <a:pt x="13726" y="8413"/>
                    <a:pt x="14038" y="9192"/>
                    <a:pt x="13958" y="8801"/>
                  </a:cubicBezTo>
                  <a:cubicBezTo>
                    <a:pt x="13865" y="9761"/>
                    <a:pt x="13828" y="8822"/>
                    <a:pt x="13715" y="8801"/>
                  </a:cubicBezTo>
                  <a:cubicBezTo>
                    <a:pt x="13604" y="8609"/>
                    <a:pt x="13251" y="4508"/>
                    <a:pt x="13040" y="8801"/>
                  </a:cubicBezTo>
                  <a:cubicBezTo>
                    <a:pt x="12815" y="7063"/>
                    <a:pt x="12535" y="10724"/>
                    <a:pt x="12149" y="8801"/>
                  </a:cubicBezTo>
                  <a:cubicBezTo>
                    <a:pt x="11658" y="5814"/>
                    <a:pt x="11315" y="712"/>
                    <a:pt x="11042" y="8801"/>
                  </a:cubicBezTo>
                  <a:cubicBezTo>
                    <a:pt x="10693" y="14848"/>
                    <a:pt x="10851" y="8916"/>
                    <a:pt x="10799" y="8801"/>
                  </a:cubicBezTo>
                  <a:cubicBezTo>
                    <a:pt x="10738" y="9641"/>
                    <a:pt x="10781" y="8849"/>
                    <a:pt x="10772" y="8801"/>
                  </a:cubicBezTo>
                  <a:cubicBezTo>
                    <a:pt x="10823" y="4081"/>
                    <a:pt x="10031" y="2287"/>
                    <a:pt x="9665" y="8801"/>
                  </a:cubicBezTo>
                  <a:cubicBezTo>
                    <a:pt x="9283" y="13913"/>
                    <a:pt x="9510" y="7578"/>
                    <a:pt x="9423" y="8801"/>
                  </a:cubicBezTo>
                  <a:cubicBezTo>
                    <a:pt x="9335" y="9452"/>
                    <a:pt x="9403" y="8844"/>
                    <a:pt x="9396" y="8801"/>
                  </a:cubicBezTo>
                  <a:cubicBezTo>
                    <a:pt x="9419" y="3723"/>
                    <a:pt x="8737" y="12251"/>
                    <a:pt x="8505" y="8801"/>
                  </a:cubicBezTo>
                  <a:cubicBezTo>
                    <a:pt x="8266" y="5045"/>
                    <a:pt x="8487" y="8822"/>
                    <a:pt x="8478" y="8801"/>
                  </a:cubicBezTo>
                  <a:cubicBezTo>
                    <a:pt x="8308" y="10120"/>
                    <a:pt x="8133" y="5945"/>
                    <a:pt x="7913" y="8801"/>
                  </a:cubicBezTo>
                  <a:cubicBezTo>
                    <a:pt x="7693" y="11657"/>
                    <a:pt x="7632" y="10450"/>
                    <a:pt x="7371" y="8801"/>
                  </a:cubicBezTo>
                  <a:cubicBezTo>
                    <a:pt x="7046" y="6364"/>
                    <a:pt x="6892" y="7150"/>
                    <a:pt x="6696" y="8801"/>
                  </a:cubicBezTo>
                  <a:cubicBezTo>
                    <a:pt x="6511" y="11989"/>
                    <a:pt x="6425" y="9408"/>
                    <a:pt x="6237" y="8801"/>
                  </a:cubicBezTo>
                  <a:cubicBezTo>
                    <a:pt x="6064" y="7554"/>
                    <a:pt x="6217" y="8551"/>
                    <a:pt x="6210" y="8801"/>
                  </a:cubicBezTo>
                  <a:cubicBezTo>
                    <a:pt x="6202" y="9098"/>
                    <a:pt x="6192" y="8869"/>
                    <a:pt x="6183" y="8801"/>
                  </a:cubicBezTo>
                  <a:cubicBezTo>
                    <a:pt x="6179" y="3879"/>
                    <a:pt x="5754" y="8680"/>
                    <a:pt x="5508" y="8801"/>
                  </a:cubicBezTo>
                  <a:cubicBezTo>
                    <a:pt x="5224" y="8042"/>
                    <a:pt x="5017" y="6060"/>
                    <a:pt x="4617" y="8801"/>
                  </a:cubicBezTo>
                  <a:cubicBezTo>
                    <a:pt x="4191" y="14426"/>
                    <a:pt x="4091" y="7705"/>
                    <a:pt x="3943" y="8801"/>
                  </a:cubicBezTo>
                  <a:cubicBezTo>
                    <a:pt x="3738" y="7849"/>
                    <a:pt x="3284" y="12891"/>
                    <a:pt x="3052" y="8801"/>
                  </a:cubicBezTo>
                  <a:cubicBezTo>
                    <a:pt x="2793" y="5724"/>
                    <a:pt x="2431" y="7569"/>
                    <a:pt x="2161" y="8801"/>
                  </a:cubicBezTo>
                  <a:cubicBezTo>
                    <a:pt x="1856" y="4939"/>
                    <a:pt x="1936" y="9150"/>
                    <a:pt x="1702" y="8801"/>
                  </a:cubicBezTo>
                  <a:cubicBezTo>
                    <a:pt x="1473" y="9476"/>
                    <a:pt x="1371" y="7867"/>
                    <a:pt x="1243" y="8801"/>
                  </a:cubicBezTo>
                  <a:cubicBezTo>
                    <a:pt x="1101" y="10317"/>
                    <a:pt x="1018" y="10838"/>
                    <a:pt x="784" y="8801"/>
                  </a:cubicBezTo>
                  <a:cubicBezTo>
                    <a:pt x="562" y="3335"/>
                    <a:pt x="365" y="7685"/>
                    <a:pt x="1" y="8801"/>
                  </a:cubicBezTo>
                  <a:cubicBezTo>
                    <a:pt x="0" y="7188"/>
                    <a:pt x="0" y="5939"/>
                    <a:pt x="1" y="5116"/>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83" name="Rectangle 1"/>
          <p:cNvSpPr txBox="1"/>
          <p:nvPr/>
        </p:nvSpPr>
        <p:spPr>
          <a:xfrm>
            <a:off x="1722120" y="3858767"/>
            <a:ext cx="20939761" cy="8503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914400" indent="-228600" defTabSz="914400">
              <a:lnSpc>
                <a:spcPct val="90000"/>
              </a:lnSpc>
              <a:spcBef>
                <a:spcPts val="600"/>
              </a:spcBef>
              <a:buSzPct val="100000"/>
              <a:buFont typeface="Arial"/>
              <a:buChar char="•"/>
              <a:defRPr sz="5400"/>
            </a:pPr>
            <a:r>
              <a:t>Fluid administration to increase mean BP </a:t>
            </a:r>
            <a:r>
              <a:rPr u="sng"/>
              <a:t>(Goal:  MAP &gt; 60)</a:t>
            </a:r>
          </a:p>
          <a:p>
            <a:pPr marL="914400" indent="-228600" defTabSz="914400">
              <a:lnSpc>
                <a:spcPct val="90000"/>
              </a:lnSpc>
              <a:spcBef>
                <a:spcPts val="600"/>
              </a:spcBef>
              <a:buSzPct val="100000"/>
              <a:buFont typeface="Arial"/>
              <a:buChar char="•"/>
              <a:defRPr sz="5400"/>
            </a:pPr>
            <a:r>
              <a:t> 2. Obtain cultures prior to starting antibiotics. Start IV antibiotics (broad spectrum) at maximum dosages. If cultures are positive, antibiotics can be narrowed based on sensitivity testing. </a:t>
            </a:r>
          </a:p>
          <a:p>
            <a:pPr marL="914400" indent="-228600" defTabSz="914400">
              <a:lnSpc>
                <a:spcPct val="90000"/>
              </a:lnSpc>
              <a:spcBef>
                <a:spcPts val="600"/>
              </a:spcBef>
              <a:buSzPct val="100000"/>
              <a:buFont typeface="Arial"/>
              <a:buChar char="•"/>
              <a:defRPr sz="5400"/>
            </a:pPr>
            <a:r>
              <a:t>3. Surgical drainage if necessary. </a:t>
            </a:r>
          </a:p>
          <a:p>
            <a:pPr marL="914400" indent="-228600" defTabSz="914400">
              <a:lnSpc>
                <a:spcPct val="90000"/>
              </a:lnSpc>
              <a:spcBef>
                <a:spcPts val="600"/>
              </a:spcBef>
              <a:buSzPct val="100000"/>
              <a:buFont typeface="Arial"/>
              <a:buChar char="•"/>
              <a:defRPr sz="5400"/>
            </a:pPr>
            <a:r>
              <a:t>4. Vasopressors (norepinephrine, vasopressin, phenylephrine) may be used if hypotension persists despite aggressive IV fluid resuscitation.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ectangle 24"/>
          <p:cNvSpPr/>
          <p:nvPr/>
        </p:nvSpPr>
        <p:spPr>
          <a:xfrm>
            <a:off x="-1"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86" name="مربع نص 3"/>
          <p:cNvSpPr txBox="1"/>
          <p:nvPr/>
        </p:nvSpPr>
        <p:spPr>
          <a:xfrm>
            <a:off x="10641244" y="658367"/>
            <a:ext cx="12410780" cy="3566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defTabSz="914400">
              <a:lnSpc>
                <a:spcPct val="90000"/>
              </a:lnSpc>
              <a:spcBef>
                <a:spcPts val="600"/>
              </a:spcBef>
              <a:defRPr sz="10800">
                <a:latin typeface="Calibri Light"/>
                <a:ea typeface="Calibri Light"/>
                <a:cs typeface="Calibri Light"/>
                <a:sym typeface="Calibri Light"/>
              </a:defRPr>
            </a:lvl1pPr>
          </a:lstStyle>
          <a:p>
            <a:r>
              <a:t>Neurogenic Shock </a:t>
            </a:r>
          </a:p>
        </p:txBody>
      </p:sp>
      <p:pic>
        <p:nvPicPr>
          <p:cNvPr id="287" name="Picture 20" descr="Picture 20"/>
          <p:cNvPicPr>
            <a:picLocks noChangeAspect="1"/>
          </p:cNvPicPr>
          <p:nvPr/>
        </p:nvPicPr>
        <p:blipFill>
          <a:blip r:embed="rId2"/>
          <a:srcRect l="34020" r="20650"/>
          <a:stretch>
            <a:fillRect/>
          </a:stretch>
        </p:blipFill>
        <p:spPr>
          <a:xfrm>
            <a:off x="2" y="10"/>
            <a:ext cx="9314682" cy="13715991"/>
          </a:xfrm>
          <a:custGeom>
            <a:avLst/>
            <a:gdLst/>
            <a:ahLst/>
            <a:cxnLst>
              <a:cxn ang="0">
                <a:pos x="wd2" y="hd2"/>
              </a:cxn>
              <a:cxn ang="5400000">
                <a:pos x="wd2" y="hd2"/>
              </a:cxn>
              <a:cxn ang="10800000">
                <a:pos x="wd2" y="hd2"/>
              </a:cxn>
              <a:cxn ang="16200000">
                <a:pos x="wd2" y="hd2"/>
              </a:cxn>
            </a:cxnLst>
            <a:rect l="0" t="0" r="r" b="b"/>
            <a:pathLst>
              <a:path w="21534" h="21600" extrusionOk="0">
                <a:moveTo>
                  <a:pt x="0" y="0"/>
                </a:moveTo>
                <a:lnTo>
                  <a:pt x="0" y="21600"/>
                </a:lnTo>
                <a:lnTo>
                  <a:pt x="18235" y="21600"/>
                </a:lnTo>
                <a:lnTo>
                  <a:pt x="18641" y="21009"/>
                </a:lnTo>
                <a:cubicBezTo>
                  <a:pt x="19189" y="20153"/>
                  <a:pt x="19670" y="19270"/>
                  <a:pt x="20088" y="18363"/>
                </a:cubicBezTo>
                <a:cubicBezTo>
                  <a:pt x="20248" y="18015"/>
                  <a:pt x="20384" y="17662"/>
                  <a:pt x="20553" y="17261"/>
                </a:cubicBezTo>
                <a:cubicBezTo>
                  <a:pt x="20553" y="17297"/>
                  <a:pt x="20550" y="17332"/>
                  <a:pt x="20545" y="17367"/>
                </a:cubicBezTo>
                <a:cubicBezTo>
                  <a:pt x="20313" y="18028"/>
                  <a:pt x="20114" y="18694"/>
                  <a:pt x="19843" y="19347"/>
                </a:cubicBezTo>
                <a:cubicBezTo>
                  <a:pt x="19532" y="20097"/>
                  <a:pt x="19176" y="20831"/>
                  <a:pt x="18770" y="21548"/>
                </a:cubicBezTo>
                <a:lnTo>
                  <a:pt x="18737" y="21600"/>
                </a:lnTo>
                <a:lnTo>
                  <a:pt x="18981" y="21600"/>
                </a:lnTo>
                <a:lnTo>
                  <a:pt x="19039" y="21506"/>
                </a:lnTo>
                <a:cubicBezTo>
                  <a:pt x="19774" y="20203"/>
                  <a:pt x="20331" y="18863"/>
                  <a:pt x="20741" y="17489"/>
                </a:cubicBezTo>
                <a:cubicBezTo>
                  <a:pt x="21113" y="16246"/>
                  <a:pt x="21332" y="14988"/>
                  <a:pt x="21477" y="13724"/>
                </a:cubicBezTo>
                <a:cubicBezTo>
                  <a:pt x="21600" y="12642"/>
                  <a:pt x="21513" y="11569"/>
                  <a:pt x="21318" y="10493"/>
                </a:cubicBezTo>
                <a:cubicBezTo>
                  <a:pt x="20946" y="8392"/>
                  <a:pt x="20249" y="6322"/>
                  <a:pt x="19240" y="4319"/>
                </a:cubicBezTo>
                <a:cubicBezTo>
                  <a:pt x="18592" y="3043"/>
                  <a:pt x="17833" y="1806"/>
                  <a:pt x="16930" y="619"/>
                </a:cubicBezTo>
                <a:lnTo>
                  <a:pt x="16434" y="0"/>
                </a:lnTo>
                <a:lnTo>
                  <a:pt x="16167" y="0"/>
                </a:lnTo>
                <a:lnTo>
                  <a:pt x="16988" y="1045"/>
                </a:lnTo>
                <a:cubicBezTo>
                  <a:pt x="17304" y="1478"/>
                  <a:pt x="17603" y="1917"/>
                  <a:pt x="17885" y="2363"/>
                </a:cubicBezTo>
                <a:cubicBezTo>
                  <a:pt x="17954" y="2472"/>
                  <a:pt x="18020" y="2582"/>
                  <a:pt x="18088" y="2691"/>
                </a:cubicBezTo>
                <a:cubicBezTo>
                  <a:pt x="18035" y="2663"/>
                  <a:pt x="17994" y="2625"/>
                  <a:pt x="17969" y="2582"/>
                </a:cubicBezTo>
                <a:cubicBezTo>
                  <a:pt x="17465" y="1857"/>
                  <a:pt x="16912" y="1151"/>
                  <a:pt x="16303" y="469"/>
                </a:cubicBezTo>
                <a:lnTo>
                  <a:pt x="15858" y="0"/>
                </a:lnTo>
                <a:lnTo>
                  <a:pt x="0" y="0"/>
                </a:lnTo>
                <a:close/>
              </a:path>
            </a:pathLst>
          </a:custGeom>
          <a:ln w="12700">
            <a:miter lim="400000"/>
          </a:ln>
        </p:spPr>
      </p:pic>
      <p:grpSp>
        <p:nvGrpSpPr>
          <p:cNvPr id="290" name="sketchy line"/>
          <p:cNvGrpSpPr/>
          <p:nvPr/>
        </p:nvGrpSpPr>
        <p:grpSpPr>
          <a:xfrm>
            <a:off x="10594923" y="4731341"/>
            <a:ext cx="8488852" cy="84534"/>
            <a:chOff x="0" y="0"/>
            <a:chExt cx="8488851" cy="84532"/>
          </a:xfrm>
        </p:grpSpPr>
        <p:sp>
          <p:nvSpPr>
            <p:cNvPr id="288" name="Shape"/>
            <p:cNvSpPr/>
            <p:nvPr/>
          </p:nvSpPr>
          <p:spPr>
            <a:xfrm>
              <a:off x="0" y="0"/>
              <a:ext cx="8487779" cy="82492"/>
            </a:xfrm>
            <a:custGeom>
              <a:avLst/>
              <a:gdLst/>
              <a:ahLst/>
              <a:cxnLst>
                <a:cxn ang="0">
                  <a:pos x="wd2" y="hd2"/>
                </a:cxn>
                <a:cxn ang="5400000">
                  <a:pos x="wd2" y="hd2"/>
                </a:cxn>
                <a:cxn ang="10800000">
                  <a:pos x="wd2" y="hd2"/>
                </a:cxn>
                <a:cxn ang="16200000">
                  <a:pos x="wd2" y="hd2"/>
                </a:cxn>
              </a:cxnLst>
              <a:rect l="0" t="0" r="r" b="b"/>
              <a:pathLst>
                <a:path w="21597" h="11146" extrusionOk="0">
                  <a:moveTo>
                    <a:pt x="2" y="2507"/>
                  </a:moveTo>
                  <a:cubicBezTo>
                    <a:pt x="410" y="9182"/>
                    <a:pt x="808" y="-246"/>
                    <a:pt x="1231" y="2507"/>
                  </a:cubicBezTo>
                  <a:cubicBezTo>
                    <a:pt x="1655" y="5273"/>
                    <a:pt x="1794" y="3458"/>
                    <a:pt x="2245" y="2507"/>
                  </a:cubicBezTo>
                  <a:cubicBezTo>
                    <a:pt x="2704" y="2186"/>
                    <a:pt x="3122" y="3553"/>
                    <a:pt x="3474" y="2507"/>
                  </a:cubicBezTo>
                  <a:cubicBezTo>
                    <a:pt x="3806" y="7680"/>
                    <a:pt x="4383" y="-4560"/>
                    <a:pt x="5135" y="2507"/>
                  </a:cubicBezTo>
                  <a:cubicBezTo>
                    <a:pt x="5835" y="7531"/>
                    <a:pt x="6440" y="-369"/>
                    <a:pt x="7012" y="2507"/>
                  </a:cubicBezTo>
                  <a:cubicBezTo>
                    <a:pt x="7684" y="2496"/>
                    <a:pt x="8387" y="-31"/>
                    <a:pt x="9105" y="2507"/>
                  </a:cubicBezTo>
                  <a:cubicBezTo>
                    <a:pt x="9813" y="671"/>
                    <a:pt x="10380" y="6259"/>
                    <a:pt x="11198" y="2507"/>
                  </a:cubicBezTo>
                  <a:cubicBezTo>
                    <a:pt x="11968" y="4185"/>
                    <a:pt x="12374" y="1496"/>
                    <a:pt x="12643" y="2507"/>
                  </a:cubicBezTo>
                  <a:cubicBezTo>
                    <a:pt x="12939" y="6640"/>
                    <a:pt x="13905" y="8152"/>
                    <a:pt x="14520" y="2507"/>
                  </a:cubicBezTo>
                  <a:cubicBezTo>
                    <a:pt x="15205" y="-2909"/>
                    <a:pt x="15874" y="2070"/>
                    <a:pt x="16182" y="2507"/>
                  </a:cubicBezTo>
                  <a:cubicBezTo>
                    <a:pt x="16623" y="1837"/>
                    <a:pt x="16903" y="3263"/>
                    <a:pt x="17627" y="2507"/>
                  </a:cubicBezTo>
                  <a:cubicBezTo>
                    <a:pt x="18231" y="5159"/>
                    <a:pt x="18945" y="5117"/>
                    <a:pt x="19504" y="2507"/>
                  </a:cubicBezTo>
                  <a:cubicBezTo>
                    <a:pt x="20205" y="3447"/>
                    <a:pt x="20962" y="850"/>
                    <a:pt x="21597" y="2507"/>
                  </a:cubicBezTo>
                  <a:cubicBezTo>
                    <a:pt x="21592" y="4057"/>
                    <a:pt x="21592" y="5605"/>
                    <a:pt x="21597" y="7449"/>
                  </a:cubicBezTo>
                  <a:cubicBezTo>
                    <a:pt x="21362" y="3905"/>
                    <a:pt x="20920" y="9852"/>
                    <a:pt x="20368" y="7449"/>
                  </a:cubicBezTo>
                  <a:cubicBezTo>
                    <a:pt x="19746" y="5938"/>
                    <a:pt x="18889" y="8012"/>
                    <a:pt x="18275" y="7449"/>
                  </a:cubicBezTo>
                  <a:cubicBezTo>
                    <a:pt x="17595" y="2952"/>
                    <a:pt x="17286" y="5625"/>
                    <a:pt x="17045" y="7449"/>
                  </a:cubicBezTo>
                  <a:cubicBezTo>
                    <a:pt x="16755" y="9152"/>
                    <a:pt x="15941" y="1854"/>
                    <a:pt x="15168" y="7449"/>
                  </a:cubicBezTo>
                  <a:cubicBezTo>
                    <a:pt x="14403" y="10842"/>
                    <a:pt x="14409" y="7226"/>
                    <a:pt x="14155" y="7449"/>
                  </a:cubicBezTo>
                  <a:cubicBezTo>
                    <a:pt x="13932" y="4462"/>
                    <a:pt x="12890" y="10324"/>
                    <a:pt x="12494" y="7449"/>
                  </a:cubicBezTo>
                  <a:cubicBezTo>
                    <a:pt x="12090" y="8773"/>
                    <a:pt x="11593" y="9267"/>
                    <a:pt x="11265" y="7449"/>
                  </a:cubicBezTo>
                  <a:cubicBezTo>
                    <a:pt x="11106" y="4604"/>
                    <a:pt x="10071" y="17040"/>
                    <a:pt x="9172" y="7449"/>
                  </a:cubicBezTo>
                  <a:cubicBezTo>
                    <a:pt x="8387" y="3575"/>
                    <a:pt x="8601" y="9477"/>
                    <a:pt x="8158" y="7449"/>
                  </a:cubicBezTo>
                  <a:cubicBezTo>
                    <a:pt x="7736" y="9924"/>
                    <a:pt x="6846" y="1444"/>
                    <a:pt x="6497" y="7449"/>
                  </a:cubicBezTo>
                  <a:cubicBezTo>
                    <a:pt x="6116" y="11401"/>
                    <a:pt x="5865" y="3433"/>
                    <a:pt x="5484" y="7449"/>
                  </a:cubicBezTo>
                  <a:cubicBezTo>
                    <a:pt x="5044" y="6918"/>
                    <a:pt x="4809" y="10567"/>
                    <a:pt x="4255" y="7449"/>
                  </a:cubicBezTo>
                  <a:cubicBezTo>
                    <a:pt x="3649" y="3605"/>
                    <a:pt x="2880" y="8713"/>
                    <a:pt x="2377" y="7449"/>
                  </a:cubicBezTo>
                  <a:cubicBezTo>
                    <a:pt x="2021" y="4915"/>
                    <a:pt x="613" y="-1832"/>
                    <a:pt x="2" y="7449"/>
                  </a:cubicBezTo>
                  <a:cubicBezTo>
                    <a:pt x="6" y="5338"/>
                    <a:pt x="-3" y="3944"/>
                    <a:pt x="2" y="2507"/>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9" name="Shape"/>
            <p:cNvSpPr/>
            <p:nvPr/>
          </p:nvSpPr>
          <p:spPr>
            <a:xfrm>
              <a:off x="530" y="1169"/>
              <a:ext cx="8488322" cy="83364"/>
            </a:xfrm>
            <a:custGeom>
              <a:avLst/>
              <a:gdLst/>
              <a:ahLst/>
              <a:cxnLst>
                <a:cxn ang="0">
                  <a:pos x="wd2" y="hd2"/>
                </a:cxn>
                <a:cxn ang="5400000">
                  <a:pos x="wd2" y="hd2"/>
                </a:cxn>
                <a:cxn ang="10800000">
                  <a:pos x="wd2" y="hd2"/>
                </a:cxn>
                <a:cxn ang="16200000">
                  <a:pos x="wd2" y="hd2"/>
                </a:cxn>
              </a:cxnLst>
              <a:rect l="0" t="0" r="r" b="b"/>
              <a:pathLst>
                <a:path w="21598" h="13249" extrusionOk="0">
                  <a:moveTo>
                    <a:pt x="0" y="2763"/>
                  </a:moveTo>
                  <a:cubicBezTo>
                    <a:pt x="296" y="1697"/>
                    <a:pt x="1039" y="9341"/>
                    <a:pt x="1877" y="2763"/>
                  </a:cubicBezTo>
                  <a:cubicBezTo>
                    <a:pt x="2691" y="-3809"/>
                    <a:pt x="3375" y="6346"/>
                    <a:pt x="3970" y="2763"/>
                  </a:cubicBezTo>
                  <a:cubicBezTo>
                    <a:pt x="4528" y="3894"/>
                    <a:pt x="4741" y="6183"/>
                    <a:pt x="4984" y="2763"/>
                  </a:cubicBezTo>
                  <a:cubicBezTo>
                    <a:pt x="5220" y="-285"/>
                    <a:pt x="6175" y="1541"/>
                    <a:pt x="6429" y="2763"/>
                  </a:cubicBezTo>
                  <a:cubicBezTo>
                    <a:pt x="6730" y="1821"/>
                    <a:pt x="7013" y="8932"/>
                    <a:pt x="7442" y="2763"/>
                  </a:cubicBezTo>
                  <a:cubicBezTo>
                    <a:pt x="7913" y="-1750"/>
                    <a:pt x="8588" y="715"/>
                    <a:pt x="9103" y="2763"/>
                  </a:cubicBezTo>
                  <a:cubicBezTo>
                    <a:pt x="9591" y="-931"/>
                    <a:pt x="10244" y="543"/>
                    <a:pt x="10548" y="2763"/>
                  </a:cubicBezTo>
                  <a:cubicBezTo>
                    <a:pt x="10952" y="12891"/>
                    <a:pt x="11361" y="7456"/>
                    <a:pt x="12426" y="2763"/>
                  </a:cubicBezTo>
                  <a:cubicBezTo>
                    <a:pt x="13341" y="2263"/>
                    <a:pt x="13673" y="-3196"/>
                    <a:pt x="14519" y="2763"/>
                  </a:cubicBezTo>
                  <a:cubicBezTo>
                    <a:pt x="15411" y="8603"/>
                    <a:pt x="15673" y="11051"/>
                    <a:pt x="16180" y="2763"/>
                  </a:cubicBezTo>
                  <a:cubicBezTo>
                    <a:pt x="16592" y="-241"/>
                    <a:pt x="17370" y="1473"/>
                    <a:pt x="18273" y="2763"/>
                  </a:cubicBezTo>
                  <a:cubicBezTo>
                    <a:pt x="19267" y="4105"/>
                    <a:pt x="19327" y="-1301"/>
                    <a:pt x="19934" y="2763"/>
                  </a:cubicBezTo>
                  <a:cubicBezTo>
                    <a:pt x="20490" y="9625"/>
                    <a:pt x="21026" y="-2510"/>
                    <a:pt x="21595" y="2763"/>
                  </a:cubicBezTo>
                  <a:cubicBezTo>
                    <a:pt x="21599" y="4019"/>
                    <a:pt x="21599" y="6987"/>
                    <a:pt x="21595" y="8576"/>
                  </a:cubicBezTo>
                  <a:cubicBezTo>
                    <a:pt x="20826" y="14549"/>
                    <a:pt x="20666" y="13182"/>
                    <a:pt x="19934" y="8576"/>
                  </a:cubicBezTo>
                  <a:cubicBezTo>
                    <a:pt x="19210" y="3656"/>
                    <a:pt x="19128" y="7230"/>
                    <a:pt x="18705" y="8576"/>
                  </a:cubicBezTo>
                  <a:cubicBezTo>
                    <a:pt x="18328" y="11628"/>
                    <a:pt x="18052" y="8593"/>
                    <a:pt x="17691" y="8576"/>
                  </a:cubicBezTo>
                  <a:cubicBezTo>
                    <a:pt x="17312" y="9655"/>
                    <a:pt x="16580" y="13151"/>
                    <a:pt x="16246" y="8576"/>
                  </a:cubicBezTo>
                  <a:cubicBezTo>
                    <a:pt x="15883" y="3395"/>
                    <a:pt x="15256" y="17791"/>
                    <a:pt x="14585" y="8576"/>
                  </a:cubicBezTo>
                  <a:cubicBezTo>
                    <a:pt x="13999" y="3582"/>
                    <a:pt x="13801" y="7702"/>
                    <a:pt x="13140" y="8576"/>
                  </a:cubicBezTo>
                  <a:cubicBezTo>
                    <a:pt x="12441" y="11822"/>
                    <a:pt x="12248" y="9407"/>
                    <a:pt x="11911" y="8576"/>
                  </a:cubicBezTo>
                  <a:cubicBezTo>
                    <a:pt x="11561" y="6321"/>
                    <a:pt x="10335" y="7097"/>
                    <a:pt x="9818" y="8576"/>
                  </a:cubicBezTo>
                  <a:cubicBezTo>
                    <a:pt x="9146" y="12293"/>
                    <a:pt x="8533" y="8844"/>
                    <a:pt x="8156" y="8576"/>
                  </a:cubicBezTo>
                  <a:cubicBezTo>
                    <a:pt x="7842" y="12936"/>
                    <a:pt x="6882" y="15190"/>
                    <a:pt x="6279" y="8576"/>
                  </a:cubicBezTo>
                  <a:cubicBezTo>
                    <a:pt x="5675" y="5286"/>
                    <a:pt x="5476" y="6809"/>
                    <a:pt x="5266" y="8576"/>
                  </a:cubicBezTo>
                  <a:cubicBezTo>
                    <a:pt x="5094" y="6364"/>
                    <a:pt x="4316" y="12475"/>
                    <a:pt x="4037" y="8576"/>
                  </a:cubicBezTo>
                  <a:cubicBezTo>
                    <a:pt x="3581" y="5230"/>
                    <a:pt x="3090" y="11492"/>
                    <a:pt x="2376" y="8576"/>
                  </a:cubicBezTo>
                  <a:cubicBezTo>
                    <a:pt x="1628" y="14404"/>
                    <a:pt x="639" y="15197"/>
                    <a:pt x="0" y="8576"/>
                  </a:cubicBezTo>
                  <a:cubicBezTo>
                    <a:pt x="-1" y="5989"/>
                    <a:pt x="4" y="5637"/>
                    <a:pt x="0" y="2763"/>
                  </a:cubicBezTo>
                  <a:close/>
                </a:path>
              </a:pathLst>
            </a:custGeom>
            <a:noFill/>
            <a:ln w="44450"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91" name="Rectangle 1"/>
          <p:cNvSpPr txBox="1"/>
          <p:nvPr/>
        </p:nvSpPr>
        <p:spPr>
          <a:xfrm>
            <a:off x="10641244" y="5413247"/>
            <a:ext cx="12410780" cy="6967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indent="-226313" defTabSz="905255">
              <a:lnSpc>
                <a:spcPct val="90000"/>
              </a:lnSpc>
              <a:spcBef>
                <a:spcPts val="500"/>
              </a:spcBef>
              <a:buSzPct val="100000"/>
              <a:buFont typeface="Arial"/>
              <a:buChar char="•"/>
              <a:defRPr sz="4356" b="1" i="1">
                <a:solidFill>
                  <a:srgbClr val="FF0000"/>
                </a:solidFill>
              </a:defRPr>
            </a:pPr>
            <a:r>
              <a:rPr dirty="0"/>
              <a:t>General Characteristics </a:t>
            </a:r>
          </a:p>
          <a:p>
            <a:pPr marL="905255" indent="-226313" defTabSz="905255">
              <a:lnSpc>
                <a:spcPct val="90000"/>
              </a:lnSpc>
              <a:spcBef>
                <a:spcPts val="500"/>
              </a:spcBef>
              <a:buSzPct val="100000"/>
              <a:buFont typeface="Arial"/>
              <a:buChar char="•"/>
              <a:defRPr sz="4356"/>
            </a:pPr>
            <a:r>
              <a:rPr dirty="0"/>
              <a:t>Neurogenic shock results from a failure of the sympathetic nervous system to maintain adequate vascular tone (sympathetic denervation)</a:t>
            </a:r>
          </a:p>
          <a:p>
            <a:pPr marL="905255" indent="-226313" defTabSz="905255">
              <a:lnSpc>
                <a:spcPct val="90000"/>
              </a:lnSpc>
              <a:spcBef>
                <a:spcPts val="500"/>
              </a:spcBef>
              <a:buSzPct val="100000"/>
              <a:buFont typeface="Arial"/>
              <a:buChar char="•"/>
              <a:defRPr sz="4356"/>
            </a:pPr>
            <a:r>
              <a:rPr dirty="0"/>
              <a:t>Causes include spinal cord injury, severe head injury, spinal anesthesia, pharmacologic sympathetic blockade </a:t>
            </a:r>
          </a:p>
          <a:p>
            <a:pPr marL="905255" indent="-226313" defTabSz="905255">
              <a:lnSpc>
                <a:spcPct val="90000"/>
              </a:lnSpc>
              <a:spcBef>
                <a:spcPts val="500"/>
              </a:spcBef>
              <a:buSzPct val="100000"/>
              <a:buFont typeface="Arial"/>
              <a:buChar char="•"/>
              <a:defRPr sz="4356"/>
            </a:pPr>
            <a:r>
              <a:rPr dirty="0"/>
              <a:t>Characterized by peripheral vasodilation with decreased SVR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9"/>
          <p:cNvSpPr/>
          <p:nvPr/>
        </p:nvSpPr>
        <p:spPr>
          <a:xfrm>
            <a:off x="0" y="0"/>
            <a:ext cx="24384000"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296" name="Group 11"/>
          <p:cNvGrpSpPr/>
          <p:nvPr/>
        </p:nvGrpSpPr>
        <p:grpSpPr>
          <a:xfrm>
            <a:off x="21482271" y="-909448"/>
            <a:ext cx="4647311" cy="4647314"/>
            <a:chOff x="0" y="0"/>
            <a:chExt cx="4647309" cy="4647312"/>
          </a:xfrm>
        </p:grpSpPr>
        <p:sp>
          <p:nvSpPr>
            <p:cNvPr id="294" name="Freeform: Shape 12"/>
            <p:cNvSpPr/>
            <p:nvPr/>
          </p:nvSpPr>
          <p:spPr>
            <a:xfrm rot="18900000" flipH="1">
              <a:off x="914163" y="447001"/>
              <a:ext cx="2818983" cy="3753307"/>
            </a:xfrm>
            <a:custGeom>
              <a:avLst/>
              <a:gdLst/>
              <a:ahLst/>
              <a:cxnLst>
                <a:cxn ang="0">
                  <a:pos x="wd2" y="hd2"/>
                </a:cxn>
                <a:cxn ang="5400000">
                  <a:pos x="wd2" y="hd2"/>
                </a:cxn>
                <a:cxn ang="10800000">
                  <a:pos x="wd2" y="hd2"/>
                </a:cxn>
                <a:cxn ang="16200000">
                  <a:pos x="wd2" y="hd2"/>
                </a:cxn>
              </a:cxnLst>
              <a:rect l="0" t="0" r="r" b="b"/>
              <a:pathLst>
                <a:path w="21600" h="21600" extrusionOk="0">
                  <a:moveTo>
                    <a:pt x="0" y="7402"/>
                  </a:moveTo>
                  <a:lnTo>
                    <a:pt x="9855" y="0"/>
                  </a:lnTo>
                  <a:lnTo>
                    <a:pt x="21600" y="0"/>
                  </a:lnTo>
                  <a:lnTo>
                    <a:pt x="21600" y="21600"/>
                  </a:lnTo>
                  <a:lnTo>
                    <a:pt x="18904" y="21600"/>
                  </a:lnTo>
                  <a:close/>
                </a:path>
              </a:pathLst>
            </a:custGeom>
            <a:solidFill>
              <a:schemeClr val="accent1">
                <a:alpha val="3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5" name="Rectangle 13"/>
            <p:cNvSpPr/>
            <p:nvPr/>
          </p:nvSpPr>
          <p:spPr>
            <a:xfrm rot="18900000" flipH="1">
              <a:off x="1329043" y="3475023"/>
              <a:ext cx="971157" cy="971157"/>
            </a:xfrm>
            <a:prstGeom prst="rect">
              <a:avLst/>
            </a:prstGeom>
            <a:solidFill>
              <a:schemeClr val="accent1">
                <a:alpha val="3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97" name="Rectangle 15"/>
          <p:cNvSpPr/>
          <p:nvPr/>
        </p:nvSpPr>
        <p:spPr>
          <a:xfrm rot="2700000">
            <a:off x="5474391" y="12067331"/>
            <a:ext cx="1290737" cy="1290737"/>
          </a:xfrm>
          <a:prstGeom prst="rect">
            <a:avLst/>
          </a:prstGeom>
          <a:solidFill>
            <a:schemeClr val="accent4">
              <a:alpha val="30000"/>
            </a:schemeClr>
          </a:solidFill>
          <a:ln w="12700">
            <a:miter lim="400000"/>
          </a:ln>
        </p:spPr>
        <p:txBody>
          <a:bodyPr lIns="45719" rIns="45719" anchor="ctr"/>
          <a:lstStyle/>
          <a:p>
            <a:pPr algn="ctr">
              <a:defRPr>
                <a:solidFill>
                  <a:srgbClr val="FFFFFF"/>
                </a:solidFill>
              </a:defRPr>
            </a:pPr>
            <a:endParaRPr/>
          </a:p>
        </p:txBody>
      </p:sp>
      <p:sp>
        <p:nvSpPr>
          <p:cNvPr id="298" name="Isosceles Triangle 17"/>
          <p:cNvSpPr/>
          <p:nvPr/>
        </p:nvSpPr>
        <p:spPr>
          <a:xfrm>
            <a:off x="2686872" y="11442216"/>
            <a:ext cx="4523930" cy="2273783"/>
          </a:xfrm>
          <a:prstGeom prst="triangle">
            <a:avLst/>
          </a:prstGeom>
          <a:solidFill>
            <a:schemeClr val="accent4">
              <a:alpha val="30000"/>
            </a:schemeClr>
          </a:solidFill>
          <a:ln w="12700">
            <a:miter lim="400000"/>
          </a:ln>
        </p:spPr>
        <p:txBody>
          <a:bodyPr lIns="45719" rIns="45719" anchor="ctr"/>
          <a:lstStyle/>
          <a:p>
            <a:pPr algn="ctr">
              <a:defRPr>
                <a:solidFill>
                  <a:srgbClr val="FFFFFF"/>
                </a:solidFill>
              </a:defRPr>
            </a:pPr>
            <a:endParaRPr/>
          </a:p>
        </p:txBody>
      </p:sp>
      <p:sp>
        <p:nvSpPr>
          <p:cNvPr id="299" name="مربع نص 2"/>
          <p:cNvSpPr txBox="1"/>
          <p:nvPr/>
        </p:nvSpPr>
        <p:spPr>
          <a:xfrm>
            <a:off x="1331595" y="8007350"/>
            <a:ext cx="21717637"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914400" indent="-914400">
              <a:spcBef>
                <a:spcPts val="600"/>
              </a:spcBef>
              <a:defRPr sz="5400" b="1" i="1">
                <a:solidFill>
                  <a:srgbClr val="FF0000"/>
                </a:solidFill>
              </a:defRPr>
            </a:pPr>
            <a:r>
              <a:t>Treatment</a:t>
            </a:r>
            <a:r>
              <a:rPr b="0" i="0">
                <a:solidFill>
                  <a:srgbClr val="893713"/>
                </a:solidFill>
              </a:rPr>
              <a:t> </a:t>
            </a:r>
          </a:p>
          <a:p>
            <a:pPr marL="914400" indent="-914400">
              <a:spcBef>
                <a:spcPts val="600"/>
              </a:spcBef>
              <a:buSzPct val="100000"/>
              <a:buAutoNum type="arabicPeriod"/>
              <a:defRPr sz="5400">
                <a:solidFill>
                  <a:srgbClr val="181717"/>
                </a:solidFill>
              </a:defRPr>
            </a:pPr>
            <a:r>
              <a:t>Judicious use of IV fluids as the mainstay of treatment </a:t>
            </a:r>
          </a:p>
          <a:p>
            <a:pPr marL="914400" indent="-914400">
              <a:spcBef>
                <a:spcPts val="600"/>
              </a:spcBef>
              <a:defRPr sz="5400">
                <a:solidFill>
                  <a:srgbClr val="181717"/>
                </a:solidFill>
              </a:defRPr>
            </a:pPr>
            <a:r>
              <a:t>2. Vasoconstrictors to restore venous tone, but cautiously</a:t>
            </a:r>
          </a:p>
        </p:txBody>
      </p:sp>
      <p:sp>
        <p:nvSpPr>
          <p:cNvPr id="300" name="مربع نص 4"/>
          <p:cNvSpPr txBox="1"/>
          <p:nvPr/>
        </p:nvSpPr>
        <p:spPr>
          <a:xfrm>
            <a:off x="1331595" y="1285875"/>
            <a:ext cx="21717637" cy="6653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914400" indent="-914400">
              <a:spcBef>
                <a:spcPts val="600"/>
              </a:spcBef>
              <a:defRPr sz="5400" b="1" i="1">
                <a:solidFill>
                  <a:srgbClr val="FF0000"/>
                </a:solidFill>
              </a:defRPr>
            </a:pPr>
            <a:r>
              <a:t>Clinical Features </a:t>
            </a:r>
          </a:p>
          <a:p>
            <a:pPr marL="914400" indent="-914400">
              <a:spcBef>
                <a:spcPts val="600"/>
              </a:spcBef>
              <a:buSzPct val="100000"/>
              <a:buAutoNum type="arabicPeriod"/>
              <a:defRPr sz="5400">
                <a:solidFill>
                  <a:srgbClr val="181717"/>
                </a:solidFill>
              </a:defRPr>
            </a:pPr>
            <a:r>
              <a:t>Warm, well-perfused skin </a:t>
            </a:r>
          </a:p>
          <a:p>
            <a:pPr marL="914400" indent="-914400">
              <a:spcBef>
                <a:spcPts val="600"/>
              </a:spcBef>
              <a:defRPr sz="5400">
                <a:solidFill>
                  <a:srgbClr val="181717"/>
                </a:solidFill>
              </a:defRPr>
            </a:pPr>
            <a:r>
              <a:t>2. Urine output low or normal </a:t>
            </a:r>
          </a:p>
          <a:p>
            <a:pPr marL="914400" indent="-914400">
              <a:spcBef>
                <a:spcPts val="600"/>
              </a:spcBef>
              <a:defRPr sz="5400">
                <a:solidFill>
                  <a:srgbClr val="181717"/>
                </a:solidFill>
              </a:defRPr>
            </a:pPr>
            <a:r>
              <a:t>3. Bradycardia and hypotension (but tachycardia can occur)</a:t>
            </a:r>
          </a:p>
          <a:p>
            <a:pPr marL="914400" indent="-914400">
              <a:spcBef>
                <a:spcPts val="600"/>
              </a:spcBef>
              <a:defRPr sz="5400">
                <a:solidFill>
                  <a:srgbClr val="181717"/>
                </a:solidFill>
              </a:defRPr>
            </a:pPr>
            <a:r>
              <a:t> 4. Cardiac output is decreased, SVR low, PCWP low to normal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ctangle 8"/>
          <p:cNvSpPr/>
          <p:nvPr/>
        </p:nvSpPr>
        <p:spPr>
          <a:xfrm>
            <a:off x="-1"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3" name="مربع نص 3"/>
          <p:cNvSpPr txBox="1"/>
          <p:nvPr/>
        </p:nvSpPr>
        <p:spPr>
          <a:xfrm>
            <a:off x="1722120" y="730250"/>
            <a:ext cx="20939761"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914400">
              <a:lnSpc>
                <a:spcPct val="90000"/>
              </a:lnSpc>
              <a:spcBef>
                <a:spcPts val="600"/>
              </a:spcBef>
              <a:defRPr sz="10800">
                <a:latin typeface="Calibri Light"/>
                <a:ea typeface="Calibri Light"/>
                <a:cs typeface="Calibri Light"/>
                <a:sym typeface="Calibri Light"/>
              </a:defRPr>
            </a:lvl1pPr>
          </a:lstStyle>
          <a:p>
            <a:r>
              <a:t>Obstructive Shock</a:t>
            </a:r>
          </a:p>
        </p:txBody>
      </p:sp>
      <p:grpSp>
        <p:nvGrpSpPr>
          <p:cNvPr id="306" name="sketch line"/>
          <p:cNvGrpSpPr/>
          <p:nvPr/>
        </p:nvGrpSpPr>
        <p:grpSpPr>
          <a:xfrm>
            <a:off x="1337148" y="3303979"/>
            <a:ext cx="21710077" cy="117587"/>
            <a:chOff x="0" y="0"/>
            <a:chExt cx="21710076" cy="117585"/>
          </a:xfrm>
        </p:grpSpPr>
        <p:sp>
          <p:nvSpPr>
            <p:cNvPr id="304" name="Shape"/>
            <p:cNvSpPr/>
            <p:nvPr/>
          </p:nvSpPr>
          <p:spPr>
            <a:xfrm>
              <a:off x="790" y="6922"/>
              <a:ext cx="21709287" cy="110664"/>
            </a:xfrm>
            <a:custGeom>
              <a:avLst/>
              <a:gdLst/>
              <a:ahLst/>
              <a:cxnLst>
                <a:cxn ang="0">
                  <a:pos x="wd2" y="hd2"/>
                </a:cxn>
                <a:cxn ang="5400000">
                  <a:pos x="wd2" y="hd2"/>
                </a:cxn>
                <a:cxn ang="10800000">
                  <a:pos x="wd2" y="hd2"/>
                </a:cxn>
                <a:cxn ang="16200000">
                  <a:pos x="wd2" y="hd2"/>
                </a:cxn>
              </a:cxnLst>
              <a:rect l="0" t="0" r="r" b="b"/>
              <a:pathLst>
                <a:path w="21599" h="11497" extrusionOk="0">
                  <a:moveTo>
                    <a:pt x="0" y="4555"/>
                  </a:moveTo>
                  <a:cubicBezTo>
                    <a:pt x="122" y="3397"/>
                    <a:pt x="264" y="2640"/>
                    <a:pt x="459" y="4555"/>
                  </a:cubicBezTo>
                  <a:cubicBezTo>
                    <a:pt x="659" y="6434"/>
                    <a:pt x="475" y="4605"/>
                    <a:pt x="486" y="4555"/>
                  </a:cubicBezTo>
                  <a:cubicBezTo>
                    <a:pt x="540" y="-2476"/>
                    <a:pt x="1109" y="1182"/>
                    <a:pt x="1593" y="4555"/>
                  </a:cubicBezTo>
                  <a:cubicBezTo>
                    <a:pt x="2038" y="1159"/>
                    <a:pt x="1876" y="2146"/>
                    <a:pt x="2051" y="4555"/>
                  </a:cubicBezTo>
                  <a:cubicBezTo>
                    <a:pt x="2242" y="5458"/>
                    <a:pt x="2353" y="2103"/>
                    <a:pt x="2510" y="4555"/>
                  </a:cubicBezTo>
                  <a:cubicBezTo>
                    <a:pt x="2636" y="3652"/>
                    <a:pt x="3334" y="3185"/>
                    <a:pt x="3617" y="4555"/>
                  </a:cubicBezTo>
                  <a:cubicBezTo>
                    <a:pt x="3877" y="4564"/>
                    <a:pt x="3802" y="4151"/>
                    <a:pt x="3860" y="4555"/>
                  </a:cubicBezTo>
                  <a:cubicBezTo>
                    <a:pt x="3848" y="2081"/>
                    <a:pt x="4493" y="-4322"/>
                    <a:pt x="4967" y="4555"/>
                  </a:cubicBezTo>
                  <a:cubicBezTo>
                    <a:pt x="5399" y="8221"/>
                    <a:pt x="5777" y="6744"/>
                    <a:pt x="6074" y="4555"/>
                  </a:cubicBezTo>
                  <a:cubicBezTo>
                    <a:pt x="6431" y="5399"/>
                    <a:pt x="6421" y="4055"/>
                    <a:pt x="6749" y="4555"/>
                  </a:cubicBezTo>
                  <a:cubicBezTo>
                    <a:pt x="7097" y="9771"/>
                    <a:pt x="7357" y="5374"/>
                    <a:pt x="7856" y="4555"/>
                  </a:cubicBezTo>
                  <a:cubicBezTo>
                    <a:pt x="8284" y="3030"/>
                    <a:pt x="8125" y="3666"/>
                    <a:pt x="8315" y="4555"/>
                  </a:cubicBezTo>
                  <a:cubicBezTo>
                    <a:pt x="8501" y="4874"/>
                    <a:pt x="8605" y="2066"/>
                    <a:pt x="8774" y="4555"/>
                  </a:cubicBezTo>
                  <a:cubicBezTo>
                    <a:pt x="8910" y="-1263"/>
                    <a:pt x="9403" y="1093"/>
                    <a:pt x="9665" y="4555"/>
                  </a:cubicBezTo>
                  <a:cubicBezTo>
                    <a:pt x="9939" y="7290"/>
                    <a:pt x="9992" y="4169"/>
                    <a:pt x="10123" y="4555"/>
                  </a:cubicBezTo>
                  <a:cubicBezTo>
                    <a:pt x="10344" y="-110"/>
                    <a:pt x="10797" y="7682"/>
                    <a:pt x="11230" y="4555"/>
                  </a:cubicBezTo>
                  <a:cubicBezTo>
                    <a:pt x="11770" y="1994"/>
                    <a:pt x="11908" y="3413"/>
                    <a:pt x="12337" y="4555"/>
                  </a:cubicBezTo>
                  <a:cubicBezTo>
                    <a:pt x="12766" y="3857"/>
                    <a:pt x="12846" y="5045"/>
                    <a:pt x="13012" y="4555"/>
                  </a:cubicBezTo>
                  <a:cubicBezTo>
                    <a:pt x="13164" y="2318"/>
                    <a:pt x="13319" y="5264"/>
                    <a:pt x="13471" y="4555"/>
                  </a:cubicBezTo>
                  <a:cubicBezTo>
                    <a:pt x="13630" y="3955"/>
                    <a:pt x="13486" y="4471"/>
                    <a:pt x="13498" y="4555"/>
                  </a:cubicBezTo>
                  <a:cubicBezTo>
                    <a:pt x="13508" y="4460"/>
                    <a:pt x="13683" y="4606"/>
                    <a:pt x="13741" y="4555"/>
                  </a:cubicBezTo>
                  <a:cubicBezTo>
                    <a:pt x="13795" y="5472"/>
                    <a:pt x="13897" y="3462"/>
                    <a:pt x="13984" y="4555"/>
                  </a:cubicBezTo>
                  <a:cubicBezTo>
                    <a:pt x="14087" y="7914"/>
                    <a:pt x="14298" y="2968"/>
                    <a:pt x="14443" y="4555"/>
                  </a:cubicBezTo>
                  <a:cubicBezTo>
                    <a:pt x="14632" y="3500"/>
                    <a:pt x="15072" y="2385"/>
                    <a:pt x="15550" y="4555"/>
                  </a:cubicBezTo>
                  <a:cubicBezTo>
                    <a:pt x="16104" y="1818"/>
                    <a:pt x="15879" y="9293"/>
                    <a:pt x="16225" y="4555"/>
                  </a:cubicBezTo>
                  <a:cubicBezTo>
                    <a:pt x="16551" y="99"/>
                    <a:pt x="16574" y="7110"/>
                    <a:pt x="16684" y="4555"/>
                  </a:cubicBezTo>
                  <a:cubicBezTo>
                    <a:pt x="16797" y="2878"/>
                    <a:pt x="16705" y="4646"/>
                    <a:pt x="16711" y="4555"/>
                  </a:cubicBezTo>
                  <a:cubicBezTo>
                    <a:pt x="16717" y="4438"/>
                    <a:pt x="16724" y="4717"/>
                    <a:pt x="16738" y="4555"/>
                  </a:cubicBezTo>
                  <a:cubicBezTo>
                    <a:pt x="16743" y="9602"/>
                    <a:pt x="17386" y="3345"/>
                    <a:pt x="17629" y="4555"/>
                  </a:cubicBezTo>
                  <a:cubicBezTo>
                    <a:pt x="17939" y="2994"/>
                    <a:pt x="17740" y="2075"/>
                    <a:pt x="17872" y="4555"/>
                  </a:cubicBezTo>
                  <a:cubicBezTo>
                    <a:pt x="17940" y="10938"/>
                    <a:pt x="18449" y="9599"/>
                    <a:pt x="18978" y="4555"/>
                  </a:cubicBezTo>
                  <a:cubicBezTo>
                    <a:pt x="19523" y="5787"/>
                    <a:pt x="19358" y="6380"/>
                    <a:pt x="19437" y="4555"/>
                  </a:cubicBezTo>
                  <a:cubicBezTo>
                    <a:pt x="19541" y="3401"/>
                    <a:pt x="19458" y="4557"/>
                    <a:pt x="19464" y="4555"/>
                  </a:cubicBezTo>
                  <a:cubicBezTo>
                    <a:pt x="19469" y="5296"/>
                    <a:pt x="20021" y="4854"/>
                    <a:pt x="20355" y="4555"/>
                  </a:cubicBezTo>
                  <a:cubicBezTo>
                    <a:pt x="20646" y="8095"/>
                    <a:pt x="20479" y="7365"/>
                    <a:pt x="20598" y="4555"/>
                  </a:cubicBezTo>
                  <a:cubicBezTo>
                    <a:pt x="20726" y="2380"/>
                    <a:pt x="21191" y="853"/>
                    <a:pt x="21597" y="4555"/>
                  </a:cubicBezTo>
                  <a:cubicBezTo>
                    <a:pt x="21599" y="6198"/>
                    <a:pt x="21599" y="6855"/>
                    <a:pt x="21597" y="8355"/>
                  </a:cubicBezTo>
                  <a:cubicBezTo>
                    <a:pt x="21493" y="7619"/>
                    <a:pt x="21468" y="8091"/>
                    <a:pt x="21354" y="8355"/>
                  </a:cubicBezTo>
                  <a:cubicBezTo>
                    <a:pt x="21237" y="9341"/>
                    <a:pt x="21334" y="8323"/>
                    <a:pt x="21327" y="8355"/>
                  </a:cubicBezTo>
                  <a:cubicBezTo>
                    <a:pt x="21332" y="8095"/>
                    <a:pt x="21194" y="7736"/>
                    <a:pt x="21084" y="8355"/>
                  </a:cubicBezTo>
                  <a:cubicBezTo>
                    <a:pt x="20967" y="6470"/>
                    <a:pt x="20824" y="11377"/>
                    <a:pt x="20625" y="8355"/>
                  </a:cubicBezTo>
                  <a:cubicBezTo>
                    <a:pt x="20449" y="5720"/>
                    <a:pt x="20123" y="5586"/>
                    <a:pt x="19950" y="8355"/>
                  </a:cubicBezTo>
                  <a:cubicBezTo>
                    <a:pt x="19797" y="12248"/>
                    <a:pt x="19771" y="9028"/>
                    <a:pt x="19707" y="8355"/>
                  </a:cubicBezTo>
                  <a:cubicBezTo>
                    <a:pt x="19639" y="5004"/>
                    <a:pt x="18844" y="11961"/>
                    <a:pt x="18600" y="8355"/>
                  </a:cubicBezTo>
                  <a:cubicBezTo>
                    <a:pt x="18348" y="6454"/>
                    <a:pt x="18191" y="4802"/>
                    <a:pt x="17926" y="8355"/>
                  </a:cubicBezTo>
                  <a:cubicBezTo>
                    <a:pt x="17714" y="8631"/>
                    <a:pt x="17321" y="2424"/>
                    <a:pt x="16819" y="8355"/>
                  </a:cubicBezTo>
                  <a:cubicBezTo>
                    <a:pt x="16372" y="8386"/>
                    <a:pt x="16248" y="10276"/>
                    <a:pt x="15928" y="8355"/>
                  </a:cubicBezTo>
                  <a:cubicBezTo>
                    <a:pt x="15588" y="6633"/>
                    <a:pt x="15672" y="6659"/>
                    <a:pt x="15469" y="8355"/>
                  </a:cubicBezTo>
                  <a:cubicBezTo>
                    <a:pt x="15218" y="15667"/>
                    <a:pt x="14917" y="2657"/>
                    <a:pt x="14578" y="8355"/>
                  </a:cubicBezTo>
                  <a:cubicBezTo>
                    <a:pt x="14225" y="6006"/>
                    <a:pt x="14422" y="7678"/>
                    <a:pt x="14335" y="8355"/>
                  </a:cubicBezTo>
                  <a:cubicBezTo>
                    <a:pt x="14285" y="10908"/>
                    <a:pt x="13862" y="11462"/>
                    <a:pt x="13660" y="8355"/>
                  </a:cubicBezTo>
                  <a:cubicBezTo>
                    <a:pt x="13453" y="7058"/>
                    <a:pt x="13640" y="8228"/>
                    <a:pt x="13633" y="8355"/>
                  </a:cubicBezTo>
                  <a:cubicBezTo>
                    <a:pt x="13636" y="7782"/>
                    <a:pt x="12878" y="13848"/>
                    <a:pt x="12526" y="8355"/>
                  </a:cubicBezTo>
                  <a:cubicBezTo>
                    <a:pt x="12181" y="5434"/>
                    <a:pt x="12181" y="9193"/>
                    <a:pt x="11851" y="8355"/>
                  </a:cubicBezTo>
                  <a:cubicBezTo>
                    <a:pt x="11509" y="3525"/>
                    <a:pt x="11025" y="2946"/>
                    <a:pt x="10744" y="8355"/>
                  </a:cubicBezTo>
                  <a:cubicBezTo>
                    <a:pt x="10483" y="8709"/>
                    <a:pt x="10510" y="9489"/>
                    <a:pt x="10285" y="8355"/>
                  </a:cubicBezTo>
                  <a:cubicBezTo>
                    <a:pt x="10058" y="6892"/>
                    <a:pt x="10098" y="9024"/>
                    <a:pt x="10043" y="8355"/>
                  </a:cubicBezTo>
                  <a:cubicBezTo>
                    <a:pt x="9980" y="8927"/>
                    <a:pt x="9542" y="8857"/>
                    <a:pt x="9368" y="8355"/>
                  </a:cubicBezTo>
                  <a:cubicBezTo>
                    <a:pt x="9193" y="-1068"/>
                    <a:pt x="8846" y="7306"/>
                    <a:pt x="8477" y="8355"/>
                  </a:cubicBezTo>
                  <a:cubicBezTo>
                    <a:pt x="8075" y="9823"/>
                    <a:pt x="7739" y="4540"/>
                    <a:pt x="7370" y="8355"/>
                  </a:cubicBezTo>
                  <a:cubicBezTo>
                    <a:pt x="6973" y="13120"/>
                    <a:pt x="6651" y="3816"/>
                    <a:pt x="6479" y="8355"/>
                  </a:cubicBezTo>
                  <a:cubicBezTo>
                    <a:pt x="6239" y="11709"/>
                    <a:pt x="5981" y="12389"/>
                    <a:pt x="5372" y="8355"/>
                  </a:cubicBezTo>
                  <a:cubicBezTo>
                    <a:pt x="4834" y="2837"/>
                    <a:pt x="4826" y="8794"/>
                    <a:pt x="4481" y="8355"/>
                  </a:cubicBezTo>
                  <a:cubicBezTo>
                    <a:pt x="4118" y="7463"/>
                    <a:pt x="4351" y="10372"/>
                    <a:pt x="4238" y="8355"/>
                  </a:cubicBezTo>
                  <a:cubicBezTo>
                    <a:pt x="4113" y="3895"/>
                    <a:pt x="3648" y="17278"/>
                    <a:pt x="3347" y="8355"/>
                  </a:cubicBezTo>
                  <a:cubicBezTo>
                    <a:pt x="3045" y="6544"/>
                    <a:pt x="2983" y="6089"/>
                    <a:pt x="2888" y="8355"/>
                  </a:cubicBezTo>
                  <a:cubicBezTo>
                    <a:pt x="2795" y="8851"/>
                    <a:pt x="2738" y="6627"/>
                    <a:pt x="2645" y="8355"/>
                  </a:cubicBezTo>
                  <a:cubicBezTo>
                    <a:pt x="2543" y="9663"/>
                    <a:pt x="2629" y="8338"/>
                    <a:pt x="2618" y="8355"/>
                  </a:cubicBezTo>
                  <a:cubicBezTo>
                    <a:pt x="2595" y="8723"/>
                    <a:pt x="2447" y="7260"/>
                    <a:pt x="2375" y="8355"/>
                  </a:cubicBezTo>
                  <a:cubicBezTo>
                    <a:pt x="2286" y="9310"/>
                    <a:pt x="2181" y="7117"/>
                    <a:pt x="2132" y="8355"/>
                  </a:cubicBezTo>
                  <a:cubicBezTo>
                    <a:pt x="2076" y="5968"/>
                    <a:pt x="1632" y="10416"/>
                    <a:pt x="1458" y="8355"/>
                  </a:cubicBezTo>
                  <a:cubicBezTo>
                    <a:pt x="1287" y="10417"/>
                    <a:pt x="1026" y="11420"/>
                    <a:pt x="783" y="8355"/>
                  </a:cubicBezTo>
                  <a:cubicBezTo>
                    <a:pt x="510" y="7359"/>
                    <a:pt x="349" y="6748"/>
                    <a:pt x="0" y="8355"/>
                  </a:cubicBezTo>
                  <a:cubicBezTo>
                    <a:pt x="1" y="6935"/>
                    <a:pt x="-1" y="5209"/>
                    <a:pt x="0" y="4555"/>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5" name="Shape"/>
            <p:cNvSpPr/>
            <p:nvPr/>
          </p:nvSpPr>
          <p:spPr>
            <a:xfrm>
              <a:off x="-1" y="0"/>
              <a:ext cx="21709718" cy="117186"/>
            </a:xfrm>
            <a:custGeom>
              <a:avLst/>
              <a:gdLst/>
              <a:ahLst/>
              <a:cxnLst>
                <a:cxn ang="0">
                  <a:pos x="wd2" y="hd2"/>
                </a:cxn>
                <a:cxn ang="5400000">
                  <a:pos x="wd2" y="hd2"/>
                </a:cxn>
                <a:cxn ang="10800000">
                  <a:pos x="wd2" y="hd2"/>
                </a:cxn>
                <a:cxn ang="16200000">
                  <a:pos x="wd2" y="hd2"/>
                </a:cxn>
              </a:cxnLst>
              <a:rect l="0" t="0" r="r" b="b"/>
              <a:pathLst>
                <a:path w="21598" h="11808" extrusionOk="0">
                  <a:moveTo>
                    <a:pt x="1" y="5116"/>
                  </a:moveTo>
                  <a:cubicBezTo>
                    <a:pt x="396" y="905"/>
                    <a:pt x="789" y="11022"/>
                    <a:pt x="1108" y="5116"/>
                  </a:cubicBezTo>
                  <a:cubicBezTo>
                    <a:pt x="1390" y="3656"/>
                    <a:pt x="1554" y="4070"/>
                    <a:pt x="1783" y="5116"/>
                  </a:cubicBezTo>
                  <a:cubicBezTo>
                    <a:pt x="2009" y="5131"/>
                    <a:pt x="1931" y="6037"/>
                    <a:pt x="2026" y="5116"/>
                  </a:cubicBezTo>
                  <a:cubicBezTo>
                    <a:pt x="2121" y="5457"/>
                    <a:pt x="2199" y="7059"/>
                    <a:pt x="2269" y="5116"/>
                  </a:cubicBezTo>
                  <a:cubicBezTo>
                    <a:pt x="2344" y="3799"/>
                    <a:pt x="2396" y="6255"/>
                    <a:pt x="2512" y="5116"/>
                  </a:cubicBezTo>
                  <a:cubicBezTo>
                    <a:pt x="2628" y="4454"/>
                    <a:pt x="2635" y="6009"/>
                    <a:pt x="2755" y="5116"/>
                  </a:cubicBezTo>
                  <a:cubicBezTo>
                    <a:pt x="2849" y="5107"/>
                    <a:pt x="3117" y="5341"/>
                    <a:pt x="3214" y="5116"/>
                  </a:cubicBezTo>
                  <a:cubicBezTo>
                    <a:pt x="3330" y="5419"/>
                    <a:pt x="3370" y="5150"/>
                    <a:pt x="3457" y="5116"/>
                  </a:cubicBezTo>
                  <a:cubicBezTo>
                    <a:pt x="3555" y="5838"/>
                    <a:pt x="3720" y="7168"/>
                    <a:pt x="3916" y="5116"/>
                  </a:cubicBezTo>
                  <a:cubicBezTo>
                    <a:pt x="4177" y="5632"/>
                    <a:pt x="4605" y="6173"/>
                    <a:pt x="4806" y="5116"/>
                  </a:cubicBezTo>
                  <a:cubicBezTo>
                    <a:pt x="5030" y="2900"/>
                    <a:pt x="4939" y="4645"/>
                    <a:pt x="5049" y="5116"/>
                  </a:cubicBezTo>
                  <a:cubicBezTo>
                    <a:pt x="5164" y="4662"/>
                    <a:pt x="5069" y="5218"/>
                    <a:pt x="5076" y="5116"/>
                  </a:cubicBezTo>
                  <a:cubicBezTo>
                    <a:pt x="5132" y="4588"/>
                    <a:pt x="5914" y="1110"/>
                    <a:pt x="6183" y="5116"/>
                  </a:cubicBezTo>
                  <a:cubicBezTo>
                    <a:pt x="6481" y="4271"/>
                    <a:pt x="6200" y="5090"/>
                    <a:pt x="6210" y="5116"/>
                  </a:cubicBezTo>
                  <a:cubicBezTo>
                    <a:pt x="6261" y="5155"/>
                    <a:pt x="6598" y="4304"/>
                    <a:pt x="6885" y="5116"/>
                  </a:cubicBezTo>
                  <a:cubicBezTo>
                    <a:pt x="7190" y="3967"/>
                    <a:pt x="6902" y="5195"/>
                    <a:pt x="6912" y="5116"/>
                  </a:cubicBezTo>
                  <a:cubicBezTo>
                    <a:pt x="6910" y="1070"/>
                    <a:pt x="7580" y="7740"/>
                    <a:pt x="7803" y="5116"/>
                  </a:cubicBezTo>
                  <a:cubicBezTo>
                    <a:pt x="8031" y="8645"/>
                    <a:pt x="8257" y="5150"/>
                    <a:pt x="8478" y="5116"/>
                  </a:cubicBezTo>
                  <a:cubicBezTo>
                    <a:pt x="8650" y="4923"/>
                    <a:pt x="9105" y="5118"/>
                    <a:pt x="9369" y="5116"/>
                  </a:cubicBezTo>
                  <a:cubicBezTo>
                    <a:pt x="9622" y="3414"/>
                    <a:pt x="9697" y="7181"/>
                    <a:pt x="10043" y="5116"/>
                  </a:cubicBezTo>
                  <a:cubicBezTo>
                    <a:pt x="10384" y="6366"/>
                    <a:pt x="10701" y="4940"/>
                    <a:pt x="10934" y="5116"/>
                  </a:cubicBezTo>
                  <a:cubicBezTo>
                    <a:pt x="11255" y="-331"/>
                    <a:pt x="11655" y="1541"/>
                    <a:pt x="11825" y="5116"/>
                  </a:cubicBezTo>
                  <a:cubicBezTo>
                    <a:pt x="12016" y="11834"/>
                    <a:pt x="12671" y="4927"/>
                    <a:pt x="12932" y="5116"/>
                  </a:cubicBezTo>
                  <a:cubicBezTo>
                    <a:pt x="13199" y="5472"/>
                    <a:pt x="12945" y="4987"/>
                    <a:pt x="12959" y="5116"/>
                  </a:cubicBezTo>
                  <a:cubicBezTo>
                    <a:pt x="12971" y="5153"/>
                    <a:pt x="12979" y="4967"/>
                    <a:pt x="12986" y="5116"/>
                  </a:cubicBezTo>
                  <a:cubicBezTo>
                    <a:pt x="13011" y="5758"/>
                    <a:pt x="13721" y="6564"/>
                    <a:pt x="14093" y="5116"/>
                  </a:cubicBezTo>
                  <a:cubicBezTo>
                    <a:pt x="14488" y="3702"/>
                    <a:pt x="14335" y="3764"/>
                    <a:pt x="14552" y="5116"/>
                  </a:cubicBezTo>
                  <a:cubicBezTo>
                    <a:pt x="14740" y="4227"/>
                    <a:pt x="15303" y="-5936"/>
                    <a:pt x="15658" y="5116"/>
                  </a:cubicBezTo>
                  <a:cubicBezTo>
                    <a:pt x="16058" y="8844"/>
                    <a:pt x="15953" y="5181"/>
                    <a:pt x="16117" y="5116"/>
                  </a:cubicBezTo>
                  <a:cubicBezTo>
                    <a:pt x="16322" y="2581"/>
                    <a:pt x="16819" y="7911"/>
                    <a:pt x="17008" y="5116"/>
                  </a:cubicBezTo>
                  <a:cubicBezTo>
                    <a:pt x="17206" y="321"/>
                    <a:pt x="17189" y="5831"/>
                    <a:pt x="17251" y="5116"/>
                  </a:cubicBezTo>
                  <a:cubicBezTo>
                    <a:pt x="17293" y="2607"/>
                    <a:pt x="17750" y="4202"/>
                    <a:pt x="17926" y="5116"/>
                  </a:cubicBezTo>
                  <a:cubicBezTo>
                    <a:pt x="18118" y="5854"/>
                    <a:pt x="18366" y="7184"/>
                    <a:pt x="18601" y="5116"/>
                  </a:cubicBezTo>
                  <a:cubicBezTo>
                    <a:pt x="18839" y="6336"/>
                    <a:pt x="18891" y="5585"/>
                    <a:pt x="19060" y="5116"/>
                  </a:cubicBezTo>
                  <a:cubicBezTo>
                    <a:pt x="19224" y="4853"/>
                    <a:pt x="19345" y="5324"/>
                    <a:pt x="19519" y="5116"/>
                  </a:cubicBezTo>
                  <a:cubicBezTo>
                    <a:pt x="19683" y="4957"/>
                    <a:pt x="19537" y="5102"/>
                    <a:pt x="19546" y="5116"/>
                  </a:cubicBezTo>
                  <a:cubicBezTo>
                    <a:pt x="19555" y="5080"/>
                    <a:pt x="19560" y="5143"/>
                    <a:pt x="19573" y="5116"/>
                  </a:cubicBezTo>
                  <a:cubicBezTo>
                    <a:pt x="19586" y="5144"/>
                    <a:pt x="19595" y="5204"/>
                    <a:pt x="19600" y="5116"/>
                  </a:cubicBezTo>
                  <a:cubicBezTo>
                    <a:pt x="19605" y="5168"/>
                    <a:pt x="19615" y="5216"/>
                    <a:pt x="19627" y="5116"/>
                  </a:cubicBezTo>
                  <a:cubicBezTo>
                    <a:pt x="19638" y="4989"/>
                    <a:pt x="19643" y="5085"/>
                    <a:pt x="19654" y="5116"/>
                  </a:cubicBezTo>
                  <a:cubicBezTo>
                    <a:pt x="19663" y="2652"/>
                    <a:pt x="20009" y="7674"/>
                    <a:pt x="20113" y="5116"/>
                  </a:cubicBezTo>
                  <a:cubicBezTo>
                    <a:pt x="20239" y="3731"/>
                    <a:pt x="20131" y="5299"/>
                    <a:pt x="20140" y="5116"/>
                  </a:cubicBezTo>
                  <a:cubicBezTo>
                    <a:pt x="20145" y="6517"/>
                    <a:pt x="21028" y="-6752"/>
                    <a:pt x="21597" y="5116"/>
                  </a:cubicBezTo>
                  <a:cubicBezTo>
                    <a:pt x="21596" y="6392"/>
                    <a:pt x="21600" y="7475"/>
                    <a:pt x="21597" y="8801"/>
                  </a:cubicBezTo>
                  <a:cubicBezTo>
                    <a:pt x="21160" y="9517"/>
                    <a:pt x="21084" y="9246"/>
                    <a:pt x="20707" y="8801"/>
                  </a:cubicBezTo>
                  <a:cubicBezTo>
                    <a:pt x="20339" y="12010"/>
                    <a:pt x="20245" y="9449"/>
                    <a:pt x="20032" y="8801"/>
                  </a:cubicBezTo>
                  <a:cubicBezTo>
                    <a:pt x="19820" y="8761"/>
                    <a:pt x="19856" y="7913"/>
                    <a:pt x="19789" y="8801"/>
                  </a:cubicBezTo>
                  <a:cubicBezTo>
                    <a:pt x="19753" y="11019"/>
                    <a:pt x="19009" y="14283"/>
                    <a:pt x="18682" y="8801"/>
                  </a:cubicBezTo>
                  <a:cubicBezTo>
                    <a:pt x="18355" y="9449"/>
                    <a:pt x="17999" y="6467"/>
                    <a:pt x="17791" y="8801"/>
                  </a:cubicBezTo>
                  <a:cubicBezTo>
                    <a:pt x="17518" y="10577"/>
                    <a:pt x="17550" y="7111"/>
                    <a:pt x="17332" y="8801"/>
                  </a:cubicBezTo>
                  <a:cubicBezTo>
                    <a:pt x="17124" y="8683"/>
                    <a:pt x="16695" y="9024"/>
                    <a:pt x="16225" y="8801"/>
                  </a:cubicBezTo>
                  <a:cubicBezTo>
                    <a:pt x="15756" y="7628"/>
                    <a:pt x="15774" y="9433"/>
                    <a:pt x="15550" y="8801"/>
                  </a:cubicBezTo>
                  <a:cubicBezTo>
                    <a:pt x="15335" y="8047"/>
                    <a:pt x="15351" y="8386"/>
                    <a:pt x="15307" y="8801"/>
                  </a:cubicBezTo>
                  <a:cubicBezTo>
                    <a:pt x="15265" y="10395"/>
                    <a:pt x="14709" y="4059"/>
                    <a:pt x="14201" y="8801"/>
                  </a:cubicBezTo>
                  <a:cubicBezTo>
                    <a:pt x="13726" y="8413"/>
                    <a:pt x="14038" y="9192"/>
                    <a:pt x="13958" y="8801"/>
                  </a:cubicBezTo>
                  <a:cubicBezTo>
                    <a:pt x="13865" y="9761"/>
                    <a:pt x="13828" y="8822"/>
                    <a:pt x="13715" y="8801"/>
                  </a:cubicBezTo>
                  <a:cubicBezTo>
                    <a:pt x="13604" y="8609"/>
                    <a:pt x="13251" y="4508"/>
                    <a:pt x="13040" y="8801"/>
                  </a:cubicBezTo>
                  <a:cubicBezTo>
                    <a:pt x="12815" y="7063"/>
                    <a:pt x="12535" y="10724"/>
                    <a:pt x="12149" y="8801"/>
                  </a:cubicBezTo>
                  <a:cubicBezTo>
                    <a:pt x="11658" y="5814"/>
                    <a:pt x="11315" y="712"/>
                    <a:pt x="11042" y="8801"/>
                  </a:cubicBezTo>
                  <a:cubicBezTo>
                    <a:pt x="10693" y="14848"/>
                    <a:pt x="10851" y="8916"/>
                    <a:pt x="10799" y="8801"/>
                  </a:cubicBezTo>
                  <a:cubicBezTo>
                    <a:pt x="10738" y="9641"/>
                    <a:pt x="10781" y="8849"/>
                    <a:pt x="10772" y="8801"/>
                  </a:cubicBezTo>
                  <a:cubicBezTo>
                    <a:pt x="10823" y="4081"/>
                    <a:pt x="10031" y="2287"/>
                    <a:pt x="9665" y="8801"/>
                  </a:cubicBezTo>
                  <a:cubicBezTo>
                    <a:pt x="9283" y="13913"/>
                    <a:pt x="9510" y="7578"/>
                    <a:pt x="9423" y="8801"/>
                  </a:cubicBezTo>
                  <a:cubicBezTo>
                    <a:pt x="9335" y="9452"/>
                    <a:pt x="9403" y="8844"/>
                    <a:pt x="9396" y="8801"/>
                  </a:cubicBezTo>
                  <a:cubicBezTo>
                    <a:pt x="9419" y="3723"/>
                    <a:pt x="8737" y="12251"/>
                    <a:pt x="8505" y="8801"/>
                  </a:cubicBezTo>
                  <a:cubicBezTo>
                    <a:pt x="8266" y="5045"/>
                    <a:pt x="8487" y="8822"/>
                    <a:pt x="8478" y="8801"/>
                  </a:cubicBezTo>
                  <a:cubicBezTo>
                    <a:pt x="8308" y="10120"/>
                    <a:pt x="8133" y="5945"/>
                    <a:pt x="7913" y="8801"/>
                  </a:cubicBezTo>
                  <a:cubicBezTo>
                    <a:pt x="7693" y="11657"/>
                    <a:pt x="7632" y="10450"/>
                    <a:pt x="7371" y="8801"/>
                  </a:cubicBezTo>
                  <a:cubicBezTo>
                    <a:pt x="7046" y="6364"/>
                    <a:pt x="6892" y="7150"/>
                    <a:pt x="6696" y="8801"/>
                  </a:cubicBezTo>
                  <a:cubicBezTo>
                    <a:pt x="6511" y="11989"/>
                    <a:pt x="6425" y="9408"/>
                    <a:pt x="6237" y="8801"/>
                  </a:cubicBezTo>
                  <a:cubicBezTo>
                    <a:pt x="6064" y="7554"/>
                    <a:pt x="6217" y="8551"/>
                    <a:pt x="6210" y="8801"/>
                  </a:cubicBezTo>
                  <a:cubicBezTo>
                    <a:pt x="6202" y="9098"/>
                    <a:pt x="6192" y="8869"/>
                    <a:pt x="6183" y="8801"/>
                  </a:cubicBezTo>
                  <a:cubicBezTo>
                    <a:pt x="6179" y="3879"/>
                    <a:pt x="5754" y="8680"/>
                    <a:pt x="5508" y="8801"/>
                  </a:cubicBezTo>
                  <a:cubicBezTo>
                    <a:pt x="5224" y="8042"/>
                    <a:pt x="5017" y="6060"/>
                    <a:pt x="4617" y="8801"/>
                  </a:cubicBezTo>
                  <a:cubicBezTo>
                    <a:pt x="4191" y="14426"/>
                    <a:pt x="4091" y="7705"/>
                    <a:pt x="3943" y="8801"/>
                  </a:cubicBezTo>
                  <a:cubicBezTo>
                    <a:pt x="3738" y="7849"/>
                    <a:pt x="3284" y="12891"/>
                    <a:pt x="3052" y="8801"/>
                  </a:cubicBezTo>
                  <a:cubicBezTo>
                    <a:pt x="2793" y="5724"/>
                    <a:pt x="2431" y="7569"/>
                    <a:pt x="2161" y="8801"/>
                  </a:cubicBezTo>
                  <a:cubicBezTo>
                    <a:pt x="1856" y="4939"/>
                    <a:pt x="1936" y="9150"/>
                    <a:pt x="1702" y="8801"/>
                  </a:cubicBezTo>
                  <a:cubicBezTo>
                    <a:pt x="1473" y="9476"/>
                    <a:pt x="1371" y="7867"/>
                    <a:pt x="1243" y="8801"/>
                  </a:cubicBezTo>
                  <a:cubicBezTo>
                    <a:pt x="1101" y="10317"/>
                    <a:pt x="1018" y="10838"/>
                    <a:pt x="784" y="8801"/>
                  </a:cubicBezTo>
                  <a:cubicBezTo>
                    <a:pt x="562" y="3335"/>
                    <a:pt x="365" y="7685"/>
                    <a:pt x="1" y="8801"/>
                  </a:cubicBezTo>
                  <a:cubicBezTo>
                    <a:pt x="0" y="7188"/>
                    <a:pt x="0" y="5939"/>
                    <a:pt x="1" y="5116"/>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307" name="Rectangle 1"/>
          <p:cNvSpPr txBox="1"/>
          <p:nvPr/>
        </p:nvSpPr>
        <p:spPr>
          <a:xfrm>
            <a:off x="1722120" y="3858767"/>
            <a:ext cx="20939761" cy="8503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indent="-228600" defTabSz="914400">
              <a:lnSpc>
                <a:spcPct val="90000"/>
              </a:lnSpc>
              <a:spcBef>
                <a:spcPts val="600"/>
              </a:spcBef>
              <a:buSzPct val="100000"/>
              <a:buFont typeface="Arial"/>
              <a:buChar char="•"/>
              <a:defRPr sz="4400"/>
            </a:pPr>
            <a:r>
              <a:rPr dirty="0"/>
              <a:t>General Characteristics </a:t>
            </a:r>
          </a:p>
          <a:p>
            <a:pPr marL="914400" indent="-228600" defTabSz="914400">
              <a:lnSpc>
                <a:spcPct val="90000"/>
              </a:lnSpc>
              <a:spcBef>
                <a:spcPts val="600"/>
              </a:spcBef>
              <a:buSzPct val="100000"/>
              <a:buFont typeface="Arial"/>
              <a:buChar char="•"/>
              <a:defRPr sz="4400"/>
            </a:pPr>
            <a:r>
              <a:rPr dirty="0"/>
              <a:t>Caused by an obstruction of circulation. Most commonly due to massive pulmonary embolism (PE) or limited filling of the heart due to extrinsic pressure from pericardium (cardiac tamponade) or thoracic cavity (tension pneumothorax).</a:t>
            </a:r>
          </a:p>
          <a:p>
            <a:pPr marL="914400" indent="-228600" defTabSz="914400">
              <a:lnSpc>
                <a:spcPct val="90000"/>
              </a:lnSpc>
              <a:spcBef>
                <a:spcPts val="600"/>
              </a:spcBef>
              <a:buSzPct val="100000"/>
              <a:buFont typeface="Arial"/>
              <a:buChar char="•"/>
              <a:defRPr sz="4400"/>
            </a:pPr>
            <a:r>
              <a:rPr dirty="0"/>
              <a:t>Cardiac output limited by obstruction, SVR makes a compensatory increase to maintain systemic blood pressure.</a:t>
            </a:r>
          </a:p>
          <a:p>
            <a:pPr marL="914400" indent="-228600" defTabSz="914400">
              <a:lnSpc>
                <a:spcPct val="90000"/>
              </a:lnSpc>
              <a:spcBef>
                <a:spcPts val="600"/>
              </a:spcBef>
              <a:buSzPct val="100000"/>
              <a:buFont typeface="Arial"/>
              <a:buChar char="•"/>
              <a:defRPr sz="4400"/>
            </a:pPr>
            <a:r>
              <a:rPr dirty="0"/>
              <a:t>Usually manifests with elevated JVP due to limited filling of right ventricle or obstruction of pulmonary circulation by PE. </a:t>
            </a:r>
          </a:p>
          <a:p>
            <a:pPr marL="914400" indent="-228600" defTabSz="914400">
              <a:lnSpc>
                <a:spcPct val="90000"/>
              </a:lnSpc>
              <a:spcBef>
                <a:spcPts val="600"/>
              </a:spcBef>
              <a:buSzPct val="100000"/>
              <a:buFont typeface="Arial"/>
              <a:buChar char="•"/>
              <a:defRPr sz="4400"/>
            </a:pPr>
            <a:r>
              <a:rPr dirty="0"/>
              <a:t>Treatment requires diagnosis of underlying disease. </a:t>
            </a:r>
          </a:p>
          <a:p>
            <a:pPr marL="914400" indent="-228600" defTabSz="914400">
              <a:lnSpc>
                <a:spcPct val="90000"/>
              </a:lnSpc>
              <a:spcBef>
                <a:spcPts val="600"/>
              </a:spcBef>
              <a:buSzPct val="100000"/>
              <a:buFont typeface="Arial"/>
              <a:buChar char="•"/>
              <a:defRPr sz="4400"/>
            </a:pPr>
            <a:r>
              <a:rPr dirty="0"/>
              <a:t>Supportive treatment usually involves giving fluid and/or vasopressors to maintain blood pressures until definitive therapy can be given.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ctangle 15"/>
          <p:cNvSpPr/>
          <p:nvPr/>
        </p:nvSpPr>
        <p:spPr>
          <a:xfrm>
            <a:off x="-3"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10" name="مربع نص 7"/>
          <p:cNvSpPr txBox="1"/>
          <p:nvPr/>
        </p:nvSpPr>
        <p:spPr>
          <a:xfrm>
            <a:off x="1722120" y="1114377"/>
            <a:ext cx="6656832" cy="11135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914400">
              <a:lnSpc>
                <a:spcPct val="90000"/>
              </a:lnSpc>
              <a:spcBef>
                <a:spcPts val="600"/>
              </a:spcBef>
              <a:defRPr sz="10400">
                <a:latin typeface="Calibri Light"/>
                <a:ea typeface="Calibri Light"/>
                <a:cs typeface="Calibri Light"/>
                <a:sym typeface="Calibri Light"/>
              </a:defRPr>
            </a:lvl1pPr>
          </a:lstStyle>
          <a:p>
            <a:r>
              <a:t>Treatment</a:t>
            </a:r>
          </a:p>
        </p:txBody>
      </p:sp>
      <p:grpSp>
        <p:nvGrpSpPr>
          <p:cNvPr id="317" name="مربع نص 2"/>
          <p:cNvGrpSpPr/>
          <p:nvPr/>
        </p:nvGrpSpPr>
        <p:grpSpPr>
          <a:xfrm>
            <a:off x="10186416" y="1246159"/>
            <a:ext cx="12527281" cy="9570016"/>
            <a:chOff x="0" y="0"/>
            <a:chExt cx="12527280" cy="9570015"/>
          </a:xfrm>
        </p:grpSpPr>
        <p:sp>
          <p:nvSpPr>
            <p:cNvPr id="311" name="Line"/>
            <p:cNvSpPr/>
            <p:nvPr/>
          </p:nvSpPr>
          <p:spPr>
            <a:xfrm>
              <a:off x="0" y="0"/>
              <a:ext cx="12527281" cy="0"/>
            </a:xfrm>
            <a:prstGeom prst="line">
              <a:avLst/>
            </a:prstGeom>
            <a:solidFill>
              <a:schemeClr val="accent2"/>
            </a:solidFill>
            <a:ln w="12700" cap="flat">
              <a:solidFill>
                <a:schemeClr val="accent2"/>
              </a:solidFill>
              <a:prstDash val="solid"/>
              <a:miter lim="800000"/>
            </a:ln>
            <a:effectLst/>
          </p:spPr>
          <p:txBody>
            <a:bodyPr wrap="square" lIns="45719" tIns="45719" rIns="45719" bIns="45719" numCol="1" anchor="t">
              <a:noAutofit/>
            </a:bodyPr>
            <a:lstStyle/>
            <a:p>
              <a:endParaRPr/>
            </a:p>
          </p:txBody>
        </p:sp>
        <p:sp>
          <p:nvSpPr>
            <p:cNvPr id="312" name="Cardiac tamponade: Requires pericardiocentesis or pericardial window."/>
            <p:cNvSpPr txBox="1"/>
            <p:nvPr/>
          </p:nvSpPr>
          <p:spPr>
            <a:xfrm>
              <a:off x="0" y="0"/>
              <a:ext cx="12527281" cy="31587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0" tIns="247650" rIns="247650" bIns="247650" numCol="1" anchor="t">
              <a:spAutoFit/>
            </a:bodyPr>
            <a:lstStyle>
              <a:lvl1pPr defTabSz="2889250">
                <a:lnSpc>
                  <a:spcPct val="90000"/>
                </a:lnSpc>
                <a:spcBef>
                  <a:spcPts val="2700"/>
                </a:spcBef>
                <a:defRPr sz="6500"/>
              </a:lvl1pPr>
            </a:lstStyle>
            <a:p>
              <a:r>
                <a:t>Cardiac tamponade: Requires pericardiocentesis or pericardial window.</a:t>
              </a:r>
            </a:p>
          </p:txBody>
        </p:sp>
        <p:sp>
          <p:nvSpPr>
            <p:cNvPr id="313" name="Line"/>
            <p:cNvSpPr/>
            <p:nvPr/>
          </p:nvSpPr>
          <p:spPr>
            <a:xfrm>
              <a:off x="0" y="3666208"/>
              <a:ext cx="12527281" cy="1"/>
            </a:xfrm>
            <a:prstGeom prst="line">
              <a:avLst/>
            </a:prstGeom>
            <a:solidFill>
              <a:schemeClr val="accent2"/>
            </a:solidFill>
            <a:ln w="12700" cap="flat">
              <a:solidFill>
                <a:schemeClr val="accent2"/>
              </a:solidFill>
              <a:prstDash val="solid"/>
              <a:miter lim="800000"/>
            </a:ln>
            <a:effectLst/>
          </p:spPr>
          <p:txBody>
            <a:bodyPr wrap="square" lIns="45719" tIns="45719" rIns="45719" bIns="45719" numCol="1" anchor="t">
              <a:noAutofit/>
            </a:bodyPr>
            <a:lstStyle/>
            <a:p>
              <a:endParaRPr/>
            </a:p>
          </p:txBody>
        </p:sp>
        <p:sp>
          <p:nvSpPr>
            <p:cNvPr id="314" name="Aortic stenosis : valve replacement"/>
            <p:cNvSpPr txBox="1"/>
            <p:nvPr/>
          </p:nvSpPr>
          <p:spPr>
            <a:xfrm>
              <a:off x="0" y="3666208"/>
              <a:ext cx="12527281" cy="13164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0" tIns="247650" rIns="247650" bIns="247650" numCol="1" anchor="t">
              <a:spAutoFit/>
            </a:bodyPr>
            <a:lstStyle>
              <a:lvl1pPr defTabSz="2889250">
                <a:lnSpc>
                  <a:spcPct val="90000"/>
                </a:lnSpc>
                <a:spcBef>
                  <a:spcPts val="2700"/>
                </a:spcBef>
                <a:defRPr sz="6500"/>
              </a:lvl1pPr>
            </a:lstStyle>
            <a:p>
              <a:r>
                <a:t>Aortic stenosis : valve replacement </a:t>
              </a:r>
            </a:p>
          </p:txBody>
        </p:sp>
        <p:sp>
          <p:nvSpPr>
            <p:cNvPr id="315" name="Line"/>
            <p:cNvSpPr/>
            <p:nvPr/>
          </p:nvSpPr>
          <p:spPr>
            <a:xfrm>
              <a:off x="0" y="7332416"/>
              <a:ext cx="12527281" cy="1"/>
            </a:xfrm>
            <a:prstGeom prst="line">
              <a:avLst/>
            </a:prstGeom>
            <a:solidFill>
              <a:schemeClr val="accent2"/>
            </a:solidFill>
            <a:ln w="12700" cap="flat">
              <a:solidFill>
                <a:schemeClr val="accent2"/>
              </a:solidFill>
              <a:prstDash val="solid"/>
              <a:miter lim="800000"/>
            </a:ln>
            <a:effectLst/>
          </p:spPr>
          <p:txBody>
            <a:bodyPr wrap="square" lIns="45719" tIns="45719" rIns="45719" bIns="45719" numCol="1" anchor="t">
              <a:noAutofit/>
            </a:bodyPr>
            <a:lstStyle/>
            <a:p>
              <a:endParaRPr/>
            </a:p>
          </p:txBody>
        </p:sp>
        <p:sp>
          <p:nvSpPr>
            <p:cNvPr id="316" name="Massive PE: Heparin, consider thrombolytics"/>
            <p:cNvSpPr txBox="1"/>
            <p:nvPr/>
          </p:nvSpPr>
          <p:spPr>
            <a:xfrm>
              <a:off x="0" y="7332416"/>
              <a:ext cx="12527281" cy="22376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0" tIns="247650" rIns="247650" bIns="247650" numCol="1" anchor="t">
              <a:spAutoFit/>
            </a:bodyPr>
            <a:lstStyle>
              <a:lvl1pPr defTabSz="2889250">
                <a:lnSpc>
                  <a:spcPct val="90000"/>
                </a:lnSpc>
                <a:spcBef>
                  <a:spcPts val="2700"/>
                </a:spcBef>
                <a:defRPr sz="6500"/>
              </a:lvl1pPr>
            </a:lstStyle>
            <a:p>
              <a:r>
                <a:t>Massive PE: Heparin, consider thrombolytics</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re-shock or compensated shock - As the name suggests, this stage is characterized by compensatory mechanisms to counter the decrease in tissue perfusion, including tachycardia, peripheral vasoconstriction, and changes in systemic blood pressure.…"/>
          <p:cNvSpPr txBox="1"/>
          <p:nvPr/>
        </p:nvSpPr>
        <p:spPr>
          <a:xfrm>
            <a:off x="6254673" y="4572536"/>
            <a:ext cx="15236022" cy="3910274"/>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600">
                <a:solidFill>
                  <a:srgbClr val="5E5E5E"/>
                </a:solidFill>
                <a:latin typeface="Times New Roman"/>
                <a:ea typeface="Times New Roman"/>
                <a:cs typeface="Times New Roman"/>
                <a:sym typeface="Times New Roman"/>
              </a:defRPr>
            </a:pPr>
            <a:endParaRPr/>
          </a:p>
          <a:p>
            <a:pPr marL="419100" indent="-279400" defTabSz="2438337">
              <a:buClr>
                <a:srgbClr val="5E5E5E"/>
              </a:buClr>
              <a:buSzPct val="100000"/>
              <a:buAutoNum type="arabicPeriod"/>
              <a:defRPr sz="2600" b="1">
                <a:solidFill>
                  <a:srgbClr val="0433FF"/>
                </a:solidFill>
                <a:latin typeface="Times New Roman"/>
                <a:ea typeface="Times New Roman"/>
                <a:cs typeface="Times New Roman"/>
                <a:sym typeface="Times New Roman"/>
              </a:defRPr>
            </a:pPr>
            <a:r>
              <a:t>Pre-shock</a:t>
            </a:r>
            <a:r>
              <a:rPr b="0">
                <a:solidFill>
                  <a:srgbClr val="5E5E5E"/>
                </a:solidFill>
              </a:rPr>
              <a:t> or compensated shock - As the name suggests, this stage is characterized by </a:t>
            </a:r>
            <a:r>
              <a:rPr b="0"/>
              <a:t>compensatory</a:t>
            </a:r>
            <a:r>
              <a:rPr b="0">
                <a:solidFill>
                  <a:srgbClr val="5E5E5E"/>
                </a:solidFill>
              </a:rPr>
              <a:t> mechanisms</a:t>
            </a:r>
            <a:r>
              <a:rPr b="0">
                <a:solidFill>
                  <a:srgbClr val="0096FF"/>
                </a:solidFill>
              </a:rPr>
              <a:t> </a:t>
            </a:r>
            <a:r>
              <a:rPr b="0"/>
              <a:t>to counter</a:t>
            </a:r>
            <a:r>
              <a:rPr b="0">
                <a:solidFill>
                  <a:srgbClr val="5E5E5E"/>
                </a:solidFill>
              </a:rPr>
              <a:t> the decrease in tissue perfusion, including tachycardia, peripheral vasoconstriction, and changes in systemic blood pressure.</a:t>
            </a:r>
          </a:p>
          <a:p>
            <a:pPr marL="419100" indent="-279400" defTabSz="2438337">
              <a:buClr>
                <a:srgbClr val="5E5E5E"/>
              </a:buClr>
              <a:buSzPct val="100000"/>
              <a:buAutoNum type="arabicPeriod"/>
              <a:defRPr sz="2600" b="1">
                <a:solidFill>
                  <a:srgbClr val="0433FF"/>
                </a:solidFill>
                <a:latin typeface="Times New Roman"/>
                <a:ea typeface="Times New Roman"/>
                <a:cs typeface="Times New Roman"/>
                <a:sym typeface="Times New Roman"/>
              </a:defRPr>
            </a:pPr>
            <a:r>
              <a:t>Shock</a:t>
            </a:r>
            <a:r>
              <a:rPr>
                <a:solidFill>
                  <a:srgbClr val="0096FF"/>
                </a:solidFill>
              </a:rPr>
              <a:t> </a:t>
            </a:r>
            <a:r>
              <a:t>-</a:t>
            </a:r>
            <a:r>
              <a:rPr b="0">
                <a:solidFill>
                  <a:srgbClr val="0096FF"/>
                </a:solidFill>
              </a:rPr>
              <a:t> </a:t>
            </a:r>
            <a:r>
              <a:rPr b="0">
                <a:solidFill>
                  <a:srgbClr val="5E5E5E"/>
                </a:solidFill>
              </a:rPr>
              <a:t>During this stage, most of the classic signs and symptoms of shock appear due to </a:t>
            </a:r>
            <a:r>
              <a:rPr b="0"/>
              <a:t>early organ dysfunction,</a:t>
            </a:r>
            <a:r>
              <a:rPr b="0">
                <a:solidFill>
                  <a:srgbClr val="5E5E5E"/>
                </a:solidFill>
              </a:rPr>
              <a:t> resulting from the progression of the pre-shock stage as the compensatory mechanisms become </a:t>
            </a:r>
            <a:r>
              <a:rPr b="0"/>
              <a:t>insufficient</a:t>
            </a:r>
            <a:r>
              <a:rPr b="0">
                <a:solidFill>
                  <a:srgbClr val="5E5E5E"/>
                </a:solidFill>
              </a:rPr>
              <a:t>.</a:t>
            </a:r>
          </a:p>
          <a:p>
            <a:pPr marL="419100" indent="-279400" defTabSz="2438337">
              <a:buClr>
                <a:srgbClr val="5E5E5E"/>
              </a:buClr>
              <a:buSzPct val="100000"/>
              <a:buAutoNum type="arabicPeriod"/>
              <a:defRPr sz="2600" b="1">
                <a:solidFill>
                  <a:srgbClr val="0433FF"/>
                </a:solidFill>
                <a:latin typeface="Times New Roman"/>
                <a:ea typeface="Times New Roman"/>
                <a:cs typeface="Times New Roman"/>
                <a:sym typeface="Times New Roman"/>
              </a:defRPr>
            </a:pPr>
            <a:r>
              <a:t>End-organ dysfunction </a:t>
            </a:r>
            <a:r>
              <a:rPr b="0"/>
              <a:t>- </a:t>
            </a:r>
            <a:r>
              <a:rPr b="0">
                <a:solidFill>
                  <a:srgbClr val="5E5E5E"/>
                </a:solidFill>
              </a:rPr>
              <a:t>This is the final stage, leading to </a:t>
            </a:r>
            <a:r>
              <a:rPr b="0"/>
              <a:t>irreversible</a:t>
            </a:r>
            <a:r>
              <a:rPr b="0">
                <a:solidFill>
                  <a:srgbClr val="5E5E5E"/>
                </a:solidFill>
              </a:rPr>
              <a:t> organ </a:t>
            </a:r>
            <a:r>
              <a:rPr b="0"/>
              <a:t>dysfunction</a:t>
            </a:r>
            <a:r>
              <a:rPr b="0">
                <a:solidFill>
                  <a:srgbClr val="5E5E5E"/>
                </a:solidFill>
              </a:rPr>
              <a:t>, multi-organ </a:t>
            </a:r>
            <a:r>
              <a:rPr b="0"/>
              <a:t>failure</a:t>
            </a:r>
            <a:r>
              <a:rPr b="0">
                <a:solidFill>
                  <a:srgbClr val="5E5E5E"/>
                </a:solidFill>
              </a:rPr>
              <a:t>, and </a:t>
            </a:r>
            <a:r>
              <a:rPr b="0"/>
              <a:t>death</a:t>
            </a:r>
            <a:r>
              <a:rPr b="0">
                <a:solidFill>
                  <a:srgbClr val="5E5E5E"/>
                </a:solidFill>
              </a:rPr>
              <a:t>.</a:t>
            </a:r>
          </a:p>
        </p:txBody>
      </p:sp>
      <p:sp>
        <p:nvSpPr>
          <p:cNvPr id="122" name="Generally, shock has the following three stages:"/>
          <p:cNvSpPr txBox="1"/>
          <p:nvPr/>
        </p:nvSpPr>
        <p:spPr>
          <a:xfrm>
            <a:off x="6451937" y="3800055"/>
            <a:ext cx="10955165" cy="554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337">
              <a:defRPr sz="3200" b="1">
                <a:solidFill>
                  <a:srgbClr val="5E5E5E"/>
                </a:solidFill>
                <a:latin typeface="Times New Roman"/>
                <a:ea typeface="Times New Roman"/>
                <a:cs typeface="Times New Roman"/>
                <a:sym typeface="Times New Roman"/>
              </a:defRPr>
            </a:lvl1pPr>
          </a:lstStyle>
          <a:p>
            <a:r>
              <a:t>Generally, shock has the following three stages:</a:t>
            </a:r>
          </a:p>
        </p:txBody>
      </p:sp>
      <p:sp>
        <p:nvSpPr>
          <p:cNvPr id="123" name="Line"/>
          <p:cNvSpPr/>
          <p:nvPr/>
        </p:nvSpPr>
        <p:spPr>
          <a:xfrm flipH="1">
            <a:off x="657272" y="8713751"/>
            <a:ext cx="5065225" cy="3"/>
          </a:xfrm>
          <a:prstGeom prst="line">
            <a:avLst/>
          </a:prstGeom>
          <a:ln w="25400">
            <a:solidFill>
              <a:srgbClr val="797979"/>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24" name="Shock is a life-threatening manifestation of circulatory failure that leads to cellular and tissue hypoxia resulting in cellular death and dysfunction of vital organs. The effects of shock are initially reversible, but rapidly become irreversible, result"/>
          <p:cNvSpPr txBox="1"/>
          <p:nvPr/>
        </p:nvSpPr>
        <p:spPr>
          <a:xfrm>
            <a:off x="652499" y="4584696"/>
            <a:ext cx="4928202" cy="3885953"/>
          </a:xfrm>
          <a:prstGeom prst="rect">
            <a:avLst/>
          </a:prstGeom>
          <a:ln w="25400">
            <a:solidFill>
              <a:srgbClr val="A9A9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indent="63500" defTabSz="2438337">
              <a:defRPr sz="2400">
                <a:solidFill>
                  <a:srgbClr val="5E5E5E"/>
                </a:solidFill>
                <a:latin typeface="Times New Roman"/>
                <a:ea typeface="Times New Roman"/>
                <a:cs typeface="Times New Roman"/>
                <a:sym typeface="Times New Roman"/>
              </a:defRPr>
            </a:pPr>
            <a:endParaRPr/>
          </a:p>
          <a:p>
            <a:pPr indent="63500" defTabSz="2438337">
              <a:defRPr sz="2400" b="1">
                <a:solidFill>
                  <a:srgbClr val="5E5E5E"/>
                </a:solidFill>
                <a:latin typeface="Times New Roman"/>
                <a:ea typeface="Times New Roman"/>
                <a:cs typeface="Times New Roman"/>
                <a:sym typeface="Times New Roman"/>
              </a:defRPr>
            </a:pPr>
            <a:r>
              <a:t>Shock</a:t>
            </a:r>
            <a:r>
              <a:rPr b="0"/>
              <a:t> is a</a:t>
            </a:r>
            <a:r>
              <a:rPr b="0">
                <a:solidFill>
                  <a:srgbClr val="EE230C"/>
                </a:solidFill>
              </a:rPr>
              <a:t> life-threatening </a:t>
            </a:r>
            <a:r>
              <a:rPr b="0"/>
              <a:t>manifestation of circulatory failure that leads to cellular and tissue hypoxia resulting in cellular death and dysfunction of vital organs. The effects of shock are </a:t>
            </a:r>
            <a:r>
              <a:rPr b="0">
                <a:solidFill>
                  <a:srgbClr val="0433FF"/>
                </a:solidFill>
              </a:rPr>
              <a:t>initially</a:t>
            </a:r>
            <a:r>
              <a:rPr b="0"/>
              <a:t> </a:t>
            </a:r>
            <a:r>
              <a:rPr b="0">
                <a:solidFill>
                  <a:srgbClr val="0433FF"/>
                </a:solidFill>
              </a:rPr>
              <a:t>reversible</a:t>
            </a:r>
            <a:r>
              <a:rPr b="0"/>
              <a:t>, but rapidly become </a:t>
            </a:r>
            <a:r>
              <a:rPr b="0">
                <a:solidFill>
                  <a:srgbClr val="0433FF"/>
                </a:solidFill>
              </a:rPr>
              <a:t>irreversible</a:t>
            </a:r>
            <a:r>
              <a:rPr b="0"/>
              <a:t>, resulting in multi-organ failure (MOF) and death.</a:t>
            </a:r>
          </a:p>
        </p:txBody>
      </p:sp>
      <p:sp>
        <p:nvSpPr>
          <p:cNvPr id="125" name="Definition of Shock"/>
          <p:cNvSpPr txBox="1"/>
          <p:nvPr/>
        </p:nvSpPr>
        <p:spPr>
          <a:xfrm>
            <a:off x="701628" y="3800055"/>
            <a:ext cx="3557787" cy="554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3200" b="1">
                <a:solidFill>
                  <a:srgbClr val="5E5E5E"/>
                </a:solidFill>
                <a:latin typeface="Times New Roman"/>
                <a:ea typeface="Times New Roman"/>
                <a:cs typeface="Times New Roman"/>
                <a:sym typeface="Times New Roman"/>
              </a:defRPr>
            </a:lvl1pPr>
          </a:lstStyle>
          <a:p>
            <a:r>
              <a:t>Definition of Shock </a:t>
            </a:r>
          </a:p>
        </p:txBody>
      </p:sp>
      <p:sp>
        <p:nvSpPr>
          <p:cNvPr id="126" name="Line"/>
          <p:cNvSpPr/>
          <p:nvPr/>
        </p:nvSpPr>
        <p:spPr>
          <a:xfrm flipH="1">
            <a:off x="5920862" y="3735797"/>
            <a:ext cx="1" cy="4887140"/>
          </a:xfrm>
          <a:prstGeom prst="line">
            <a:avLst/>
          </a:prstGeom>
          <a:ln w="25400">
            <a:solidFill>
              <a:srgbClr val="797979"/>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27" name="Line"/>
          <p:cNvSpPr/>
          <p:nvPr/>
        </p:nvSpPr>
        <p:spPr>
          <a:xfrm flipH="1" flipV="1">
            <a:off x="745119" y="3569653"/>
            <a:ext cx="4889529" cy="2"/>
          </a:xfrm>
          <a:prstGeom prst="line">
            <a:avLst/>
          </a:prstGeom>
          <a:ln w="25400">
            <a:solidFill>
              <a:srgbClr val="797979"/>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28" name="Line"/>
          <p:cNvSpPr/>
          <p:nvPr/>
        </p:nvSpPr>
        <p:spPr>
          <a:xfrm flipH="1" flipV="1">
            <a:off x="6321606" y="3556953"/>
            <a:ext cx="15248723" cy="1"/>
          </a:xfrm>
          <a:prstGeom prst="line">
            <a:avLst/>
          </a:prstGeom>
          <a:ln w="25400">
            <a:solidFill>
              <a:srgbClr val="797979"/>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29" name="Line"/>
          <p:cNvSpPr/>
          <p:nvPr/>
        </p:nvSpPr>
        <p:spPr>
          <a:xfrm flipH="1" flipV="1">
            <a:off x="6321605" y="8713752"/>
            <a:ext cx="15248723" cy="1"/>
          </a:xfrm>
          <a:prstGeom prst="line">
            <a:avLst/>
          </a:prstGeom>
          <a:ln w="25400">
            <a:solidFill>
              <a:srgbClr val="797979"/>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87"/>
          <p:cNvSpPr/>
          <p:nvPr/>
        </p:nvSpPr>
        <p:spPr>
          <a:xfrm>
            <a:off x="6095"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0" name="Freeform: Shape 89"/>
          <p:cNvSpPr/>
          <p:nvPr/>
        </p:nvSpPr>
        <p:spPr>
          <a:xfrm>
            <a:off x="1" y="0"/>
            <a:ext cx="8334543"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12" y="0"/>
                </a:lnTo>
                <a:lnTo>
                  <a:pt x="12377" y="259"/>
                </a:lnTo>
                <a:cubicBezTo>
                  <a:pt x="17941" y="2543"/>
                  <a:pt x="21600" y="6412"/>
                  <a:pt x="21600" y="10800"/>
                </a:cubicBezTo>
                <a:cubicBezTo>
                  <a:pt x="21600" y="15188"/>
                  <a:pt x="17941" y="19057"/>
                  <a:pt x="12377" y="21341"/>
                </a:cubicBezTo>
                <a:lnTo>
                  <a:pt x="11712"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321" name="Rectangle 4"/>
          <p:cNvSpPr txBox="1">
            <a:spLocks noGrp="1"/>
          </p:cNvSpPr>
          <p:nvPr>
            <p:ph type="title"/>
          </p:nvPr>
        </p:nvSpPr>
        <p:spPr>
          <a:xfrm>
            <a:off x="1373667" y="2307144"/>
            <a:ext cx="6400801" cy="8922326"/>
          </a:xfrm>
          <a:prstGeom prst="rect">
            <a:avLst/>
          </a:prstGeom>
        </p:spPr>
        <p:txBody>
          <a:bodyPr/>
          <a:lstStyle>
            <a:lvl1pPr>
              <a:defRPr>
                <a:solidFill>
                  <a:srgbClr val="FFFFFF"/>
                </a:solidFill>
              </a:defRPr>
            </a:lvl1pPr>
          </a:lstStyle>
          <a:p>
            <a:pPr rtl="0">
              <a:defRPr/>
            </a:pPr>
            <a:r>
              <a:t>Hypovolemic Shock</a:t>
            </a:r>
          </a:p>
        </p:txBody>
      </p:sp>
      <p:sp>
        <p:nvSpPr>
          <p:cNvPr id="322" name="Arc 91"/>
          <p:cNvSpPr/>
          <p:nvPr/>
        </p:nvSpPr>
        <p:spPr>
          <a:xfrm flipV="1">
            <a:off x="19184236" y="8994390"/>
            <a:ext cx="4083434" cy="40834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127000" cap="rnd">
            <a:solidFill>
              <a:schemeClr val="accent4"/>
            </a:solidFill>
            <a:prstDash val="dash"/>
            <a:miter/>
          </a:ln>
        </p:spPr>
        <p:txBody>
          <a:bodyPr lIns="45719" rIns="45719" anchor="ctr"/>
          <a:lstStyle/>
          <a:p>
            <a:pPr algn="ctr"/>
            <a:endParaRPr/>
          </a:p>
        </p:txBody>
      </p:sp>
      <p:sp>
        <p:nvSpPr>
          <p:cNvPr id="323" name="Rectangle 3"/>
          <p:cNvSpPr txBox="1">
            <a:spLocks noGrp="1"/>
          </p:cNvSpPr>
          <p:nvPr>
            <p:ph type="body" idx="1"/>
          </p:nvPr>
        </p:nvSpPr>
        <p:spPr>
          <a:xfrm>
            <a:off x="8918062" y="1906585"/>
            <a:ext cx="13812983" cy="11171240"/>
          </a:xfrm>
          <a:prstGeom prst="rect">
            <a:avLst/>
          </a:prstGeom>
        </p:spPr>
        <p:txBody>
          <a:bodyPr anchor="ctr"/>
          <a:lstStyle/>
          <a:p>
            <a:pPr marL="443484" indent="-443484" algn="l" defTabSz="1773936" rtl="0">
              <a:spcBef>
                <a:spcPts val="1900"/>
              </a:spcBef>
              <a:buClr>
                <a:srgbClr val="000000"/>
              </a:buClr>
              <a:buFontTx/>
              <a:defRPr sz="3880" i="1">
                <a:solidFill>
                  <a:srgbClr val="FF0000"/>
                </a:solidFill>
                <a:latin typeface="Corbel"/>
                <a:ea typeface="Corbel"/>
                <a:cs typeface="Corbel"/>
                <a:sym typeface="Corbel"/>
              </a:defRPr>
            </a:pPr>
            <a:r>
              <a:t>Definition</a:t>
            </a:r>
            <a:r>
              <a:rPr>
                <a:solidFill>
                  <a:srgbClr val="000000"/>
                </a:solidFill>
              </a:rPr>
              <a:t>  : </a:t>
            </a:r>
            <a:r>
              <a:rPr i="0">
                <a:solidFill>
                  <a:srgbClr val="000000"/>
                </a:solidFill>
              </a:rPr>
              <a:t>Reduced circulating blood volume with secondary decreased cardiac output</a:t>
            </a:r>
            <a:endParaRPr b="1">
              <a:latin typeface="Arial"/>
              <a:ea typeface="Arial"/>
              <a:cs typeface="Arial"/>
              <a:sym typeface="Arial"/>
            </a:endParaRPr>
          </a:p>
          <a:p>
            <a:pPr marL="443484" indent="-443484" algn="l" defTabSz="1773936" rtl="0">
              <a:spcBef>
                <a:spcPts val="1900"/>
              </a:spcBef>
              <a:buClr>
                <a:srgbClr val="000000"/>
              </a:buClr>
              <a:buFontTx/>
              <a:defRPr sz="3880" b="1" i="1">
                <a:solidFill>
                  <a:srgbClr val="FF0000"/>
                </a:solidFill>
                <a:latin typeface="Arial"/>
                <a:ea typeface="Arial"/>
                <a:cs typeface="Arial"/>
                <a:sym typeface="Arial"/>
              </a:defRPr>
            </a:pPr>
            <a:r>
              <a:t>Causes : </a:t>
            </a:r>
          </a:p>
          <a:p>
            <a:pPr marL="443484" indent="-443484" algn="l" defTabSz="1773936" rtl="0">
              <a:spcBef>
                <a:spcPts val="1900"/>
              </a:spcBef>
              <a:buClr>
                <a:srgbClr val="000000"/>
              </a:buClr>
              <a:buFontTx/>
              <a:defRPr sz="3880"/>
            </a:pPr>
            <a:r>
              <a:t>Non-hemorrhagic </a:t>
            </a:r>
          </a:p>
          <a:p>
            <a:pPr marL="1330452" lvl="1" indent="-443484" algn="l" defTabSz="1773936" rtl="0">
              <a:spcBef>
                <a:spcPts val="900"/>
              </a:spcBef>
              <a:buClr>
                <a:srgbClr val="000000"/>
              </a:buClr>
              <a:buFontTx/>
              <a:defRPr sz="3880"/>
            </a:pPr>
            <a:r>
              <a:t>Vomiting</a:t>
            </a:r>
            <a:endParaRPr sz="4656"/>
          </a:p>
          <a:p>
            <a:pPr marL="1330452" lvl="1" indent="-443484" algn="l" defTabSz="1773936" rtl="0">
              <a:spcBef>
                <a:spcPts val="900"/>
              </a:spcBef>
              <a:buClr>
                <a:srgbClr val="000000"/>
              </a:buClr>
              <a:buFontTx/>
              <a:defRPr sz="3880"/>
            </a:pPr>
            <a:r>
              <a:t>Diarrhea</a:t>
            </a:r>
            <a:endParaRPr sz="4656"/>
          </a:p>
          <a:p>
            <a:pPr marL="1330452" lvl="1" indent="-443484" algn="l" defTabSz="1773936" rtl="0">
              <a:spcBef>
                <a:spcPts val="900"/>
              </a:spcBef>
              <a:buClr>
                <a:srgbClr val="000000"/>
              </a:buClr>
              <a:buFontTx/>
              <a:defRPr sz="3880"/>
            </a:pPr>
            <a:r>
              <a:t>Bowel obstruction</a:t>
            </a:r>
            <a:endParaRPr sz="4656"/>
          </a:p>
          <a:p>
            <a:pPr marL="1330452" lvl="1" indent="-443484" algn="l" defTabSz="1773936" rtl="0">
              <a:spcBef>
                <a:spcPts val="900"/>
              </a:spcBef>
              <a:buClr>
                <a:srgbClr val="000000"/>
              </a:buClr>
              <a:buFontTx/>
              <a:defRPr sz="3880"/>
            </a:pPr>
            <a:r>
              <a:t>Burns </a:t>
            </a:r>
            <a:endParaRPr sz="4656"/>
          </a:p>
          <a:p>
            <a:pPr marL="1330452" lvl="1" indent="-443484" algn="l" defTabSz="1773936" rtl="0">
              <a:spcBef>
                <a:spcPts val="900"/>
              </a:spcBef>
              <a:buClr>
                <a:srgbClr val="000000"/>
              </a:buClr>
              <a:buFontTx/>
              <a:defRPr sz="3880"/>
            </a:pPr>
            <a:r>
              <a:t>dehydration</a:t>
            </a:r>
            <a:endParaRPr sz="4656"/>
          </a:p>
          <a:p>
            <a:pPr marL="443484" indent="-443484" algn="l" defTabSz="1773936" rtl="0">
              <a:spcBef>
                <a:spcPts val="1900"/>
              </a:spcBef>
              <a:buClr>
                <a:srgbClr val="000000"/>
              </a:buClr>
              <a:buFontTx/>
              <a:defRPr sz="3880"/>
            </a:pPr>
            <a:r>
              <a:t>Hemorrhagic </a:t>
            </a:r>
          </a:p>
          <a:p>
            <a:pPr marL="1330452" lvl="1" indent="-443484" algn="l" defTabSz="1773936" rtl="0">
              <a:spcBef>
                <a:spcPts val="900"/>
              </a:spcBef>
              <a:buClr>
                <a:srgbClr val="000000"/>
              </a:buClr>
              <a:buFontTx/>
              <a:defRPr sz="3880"/>
            </a:pPr>
            <a:r>
              <a:t>GI bleed</a:t>
            </a:r>
            <a:endParaRPr sz="4656"/>
          </a:p>
          <a:p>
            <a:pPr marL="1330452" lvl="1" indent="-443484" algn="l" defTabSz="1773936" rtl="0">
              <a:spcBef>
                <a:spcPts val="900"/>
              </a:spcBef>
              <a:buClr>
                <a:srgbClr val="000000"/>
              </a:buClr>
              <a:buFontTx/>
              <a:defRPr sz="3880"/>
            </a:pPr>
            <a:r>
              <a:t>Trauma</a:t>
            </a:r>
            <a:endParaRPr sz="4656"/>
          </a:p>
          <a:p>
            <a:pPr marL="1330452" lvl="1" indent="-443484" algn="l" defTabSz="1773936" rtl="0">
              <a:spcBef>
                <a:spcPts val="900"/>
              </a:spcBef>
              <a:buClr>
                <a:srgbClr val="000000"/>
              </a:buClr>
              <a:buFontTx/>
              <a:defRPr sz="3880"/>
            </a:pPr>
            <a:r>
              <a:t>Massive hemoptysis</a:t>
            </a:r>
            <a:endParaRPr sz="4656"/>
          </a:p>
          <a:p>
            <a:pPr marL="1330452" lvl="1" indent="-443484" algn="l" defTabSz="1773936" rtl="0">
              <a:spcBef>
                <a:spcPts val="900"/>
              </a:spcBef>
              <a:buClr>
                <a:srgbClr val="000000"/>
              </a:buClr>
              <a:buFontTx/>
              <a:defRPr sz="3880"/>
            </a:pPr>
            <a:r>
              <a:t>post-partum bleeding</a:t>
            </a:r>
            <a:endParaRPr sz="4656"/>
          </a:p>
          <a:p>
            <a:pPr marL="443484" indent="-443484" algn="l" defTabSz="1773936" rtl="0">
              <a:spcBef>
                <a:spcPts val="1900"/>
              </a:spcBef>
              <a:buSzTx/>
              <a:buNone/>
              <a:defRPr sz="3880"/>
            </a:pPr>
            <a:endParaRPr sz="4656"/>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angle 134"/>
          <p:cNvSpPr/>
          <p:nvPr/>
        </p:nvSpPr>
        <p:spPr>
          <a:xfrm>
            <a:off x="0" y="0"/>
            <a:ext cx="24384000"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6" name="Freeform: Shape 136"/>
          <p:cNvSpPr/>
          <p:nvPr/>
        </p:nvSpPr>
        <p:spPr>
          <a:xfrm>
            <a:off x="-1" y="0"/>
            <a:ext cx="1130687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727" y="0"/>
                </a:lnTo>
                <a:lnTo>
                  <a:pt x="19725" y="5"/>
                </a:lnTo>
                <a:cubicBezTo>
                  <a:pt x="19712" y="27"/>
                  <a:pt x="19694" y="43"/>
                  <a:pt x="19671" y="54"/>
                </a:cubicBezTo>
                <a:cubicBezTo>
                  <a:pt x="19709" y="258"/>
                  <a:pt x="19525" y="220"/>
                  <a:pt x="19650" y="411"/>
                </a:cubicBezTo>
                <a:cubicBezTo>
                  <a:pt x="19584" y="370"/>
                  <a:pt x="19619" y="512"/>
                  <a:pt x="19624" y="589"/>
                </a:cubicBezTo>
                <a:cubicBezTo>
                  <a:pt x="19616" y="713"/>
                  <a:pt x="19650" y="647"/>
                  <a:pt x="19650" y="837"/>
                </a:cubicBezTo>
                <a:cubicBezTo>
                  <a:pt x="19638" y="1000"/>
                  <a:pt x="19643" y="1025"/>
                  <a:pt x="19638" y="1117"/>
                </a:cubicBezTo>
                <a:lnTo>
                  <a:pt x="19574" y="1487"/>
                </a:lnTo>
                <a:lnTo>
                  <a:pt x="19567" y="1492"/>
                </a:lnTo>
                <a:cubicBezTo>
                  <a:pt x="19551" y="1518"/>
                  <a:pt x="19554" y="1535"/>
                  <a:pt x="19565" y="1548"/>
                </a:cubicBezTo>
                <a:lnTo>
                  <a:pt x="19617" y="1675"/>
                </a:lnTo>
                <a:lnTo>
                  <a:pt x="19607" y="1688"/>
                </a:lnTo>
                <a:lnTo>
                  <a:pt x="19623" y="1802"/>
                </a:lnTo>
                <a:lnTo>
                  <a:pt x="19616" y="1803"/>
                </a:lnTo>
                <a:cubicBezTo>
                  <a:pt x="19600" y="1809"/>
                  <a:pt x="19589" y="1818"/>
                  <a:pt x="19588" y="1834"/>
                </a:cubicBezTo>
                <a:cubicBezTo>
                  <a:pt x="19481" y="1805"/>
                  <a:pt x="19546" y="1843"/>
                  <a:pt x="19552" y="1894"/>
                </a:cubicBezTo>
                <a:cubicBezTo>
                  <a:pt x="19520" y="1946"/>
                  <a:pt x="19420" y="2101"/>
                  <a:pt x="19393" y="2147"/>
                </a:cubicBezTo>
                <a:cubicBezTo>
                  <a:pt x="19393" y="2155"/>
                  <a:pt x="19393" y="2163"/>
                  <a:pt x="19392" y="2171"/>
                </a:cubicBezTo>
                <a:lnTo>
                  <a:pt x="19391" y="2171"/>
                </a:lnTo>
                <a:cubicBezTo>
                  <a:pt x="19387" y="2176"/>
                  <a:pt x="19385" y="2184"/>
                  <a:pt x="19387" y="2196"/>
                </a:cubicBezTo>
                <a:cubicBezTo>
                  <a:pt x="19388" y="2217"/>
                  <a:pt x="19389" y="2239"/>
                  <a:pt x="19390" y="2260"/>
                </a:cubicBezTo>
                <a:lnTo>
                  <a:pt x="19378" y="2276"/>
                </a:lnTo>
                <a:lnTo>
                  <a:pt x="19357" y="2281"/>
                </a:lnTo>
                <a:lnTo>
                  <a:pt x="19300" y="2371"/>
                </a:lnTo>
                <a:cubicBezTo>
                  <a:pt x="19328" y="2407"/>
                  <a:pt x="19214" y="2545"/>
                  <a:pt x="19195" y="2571"/>
                </a:cubicBezTo>
                <a:lnTo>
                  <a:pt x="19095" y="2801"/>
                </a:lnTo>
                <a:cubicBezTo>
                  <a:pt x="18852" y="3055"/>
                  <a:pt x="18857" y="3166"/>
                  <a:pt x="18804" y="3349"/>
                </a:cubicBezTo>
                <a:cubicBezTo>
                  <a:pt x="18827" y="3499"/>
                  <a:pt x="18840" y="3497"/>
                  <a:pt x="18793" y="3645"/>
                </a:cubicBezTo>
                <a:cubicBezTo>
                  <a:pt x="18783" y="3755"/>
                  <a:pt x="18786" y="3771"/>
                  <a:pt x="18732" y="3813"/>
                </a:cubicBezTo>
                <a:lnTo>
                  <a:pt x="18717" y="4101"/>
                </a:lnTo>
                <a:lnTo>
                  <a:pt x="18610" y="4286"/>
                </a:lnTo>
                <a:lnTo>
                  <a:pt x="18583" y="4422"/>
                </a:lnTo>
                <a:lnTo>
                  <a:pt x="18510" y="4503"/>
                </a:lnTo>
                <a:lnTo>
                  <a:pt x="18513" y="4505"/>
                </a:lnTo>
                <a:cubicBezTo>
                  <a:pt x="18520" y="4512"/>
                  <a:pt x="18477" y="4598"/>
                  <a:pt x="18469" y="4609"/>
                </a:cubicBezTo>
                <a:cubicBezTo>
                  <a:pt x="18460" y="4653"/>
                  <a:pt x="18471" y="4728"/>
                  <a:pt x="18460" y="4771"/>
                </a:cubicBezTo>
                <a:lnTo>
                  <a:pt x="18448" y="4787"/>
                </a:lnTo>
                <a:lnTo>
                  <a:pt x="18449" y="4787"/>
                </a:lnTo>
                <a:cubicBezTo>
                  <a:pt x="18448" y="4791"/>
                  <a:pt x="18460" y="4862"/>
                  <a:pt x="18452" y="4869"/>
                </a:cubicBezTo>
                <a:lnTo>
                  <a:pt x="18468" y="4972"/>
                </a:lnTo>
                <a:cubicBezTo>
                  <a:pt x="18447" y="5057"/>
                  <a:pt x="18519" y="5111"/>
                  <a:pt x="18438" y="5189"/>
                </a:cubicBezTo>
                <a:cubicBezTo>
                  <a:pt x="18419" y="5268"/>
                  <a:pt x="18437" y="5337"/>
                  <a:pt x="18393" y="5404"/>
                </a:cubicBezTo>
                <a:cubicBezTo>
                  <a:pt x="18414" y="5431"/>
                  <a:pt x="18418" y="5456"/>
                  <a:pt x="18369" y="5481"/>
                </a:cubicBezTo>
                <a:cubicBezTo>
                  <a:pt x="18364" y="5555"/>
                  <a:pt x="18419" y="5573"/>
                  <a:pt x="18360" y="5620"/>
                </a:cubicBezTo>
                <a:cubicBezTo>
                  <a:pt x="18446" y="5661"/>
                  <a:pt x="18408" y="5664"/>
                  <a:pt x="18375" y="5683"/>
                </a:cubicBezTo>
                <a:lnTo>
                  <a:pt x="18372" y="5686"/>
                </a:lnTo>
                <a:lnTo>
                  <a:pt x="18385" y="5692"/>
                </a:lnTo>
                <a:lnTo>
                  <a:pt x="18375" y="5735"/>
                </a:lnTo>
                <a:lnTo>
                  <a:pt x="18367" y="5748"/>
                </a:lnTo>
                <a:cubicBezTo>
                  <a:pt x="18362" y="5756"/>
                  <a:pt x="18361" y="5761"/>
                  <a:pt x="18362" y="5765"/>
                </a:cubicBezTo>
                <a:lnTo>
                  <a:pt x="18363" y="5766"/>
                </a:lnTo>
                <a:lnTo>
                  <a:pt x="18357" y="5782"/>
                </a:lnTo>
                <a:cubicBezTo>
                  <a:pt x="18343" y="5810"/>
                  <a:pt x="18327" y="5837"/>
                  <a:pt x="18310" y="5863"/>
                </a:cubicBezTo>
                <a:cubicBezTo>
                  <a:pt x="18354" y="5879"/>
                  <a:pt x="18308" y="5937"/>
                  <a:pt x="18334" y="5960"/>
                </a:cubicBezTo>
                <a:lnTo>
                  <a:pt x="18387" y="5969"/>
                </a:lnTo>
                <a:lnTo>
                  <a:pt x="18379" y="5982"/>
                </a:lnTo>
                <a:lnTo>
                  <a:pt x="18356" y="6009"/>
                </a:lnTo>
                <a:cubicBezTo>
                  <a:pt x="18353" y="6013"/>
                  <a:pt x="18353" y="6016"/>
                  <a:pt x="18359" y="6017"/>
                </a:cubicBezTo>
                <a:cubicBezTo>
                  <a:pt x="18358" y="6031"/>
                  <a:pt x="18347" y="6080"/>
                  <a:pt x="18348" y="6096"/>
                </a:cubicBezTo>
                <a:lnTo>
                  <a:pt x="18367" y="6117"/>
                </a:lnTo>
                <a:lnTo>
                  <a:pt x="18370" y="6126"/>
                </a:lnTo>
                <a:lnTo>
                  <a:pt x="18329" y="6177"/>
                </a:lnTo>
                <a:lnTo>
                  <a:pt x="18314" y="6203"/>
                </a:lnTo>
                <a:lnTo>
                  <a:pt x="18165" y="6376"/>
                </a:lnTo>
                <a:lnTo>
                  <a:pt x="18140" y="6639"/>
                </a:lnTo>
                <a:cubicBezTo>
                  <a:pt x="18033" y="6734"/>
                  <a:pt x="18108" y="6801"/>
                  <a:pt x="18108" y="6909"/>
                </a:cubicBezTo>
                <a:cubicBezTo>
                  <a:pt x="18075" y="6995"/>
                  <a:pt x="18108" y="7005"/>
                  <a:pt x="18089" y="7118"/>
                </a:cubicBezTo>
                <a:cubicBezTo>
                  <a:pt x="18058" y="7218"/>
                  <a:pt x="17994" y="7241"/>
                  <a:pt x="17927" y="7357"/>
                </a:cubicBezTo>
                <a:cubicBezTo>
                  <a:pt x="17821" y="7335"/>
                  <a:pt x="17922" y="7583"/>
                  <a:pt x="17795" y="7587"/>
                </a:cubicBezTo>
                <a:cubicBezTo>
                  <a:pt x="17799" y="7601"/>
                  <a:pt x="17786" y="7690"/>
                  <a:pt x="17795" y="7704"/>
                </a:cubicBezTo>
                <a:cubicBezTo>
                  <a:pt x="17796" y="7715"/>
                  <a:pt x="17756" y="7851"/>
                  <a:pt x="17757" y="7863"/>
                </a:cubicBezTo>
                <a:lnTo>
                  <a:pt x="17696" y="8031"/>
                </a:lnTo>
                <a:cubicBezTo>
                  <a:pt x="17689" y="8078"/>
                  <a:pt x="17713" y="8133"/>
                  <a:pt x="17700" y="8178"/>
                </a:cubicBezTo>
                <a:lnTo>
                  <a:pt x="17676" y="8208"/>
                </a:lnTo>
                <a:cubicBezTo>
                  <a:pt x="17676" y="8239"/>
                  <a:pt x="17676" y="8270"/>
                  <a:pt x="17675" y="8300"/>
                </a:cubicBezTo>
                <a:lnTo>
                  <a:pt x="17657" y="8396"/>
                </a:lnTo>
                <a:lnTo>
                  <a:pt x="17604" y="8554"/>
                </a:lnTo>
                <a:lnTo>
                  <a:pt x="17631" y="8583"/>
                </a:lnTo>
                <a:lnTo>
                  <a:pt x="17646" y="8587"/>
                </a:lnTo>
                <a:lnTo>
                  <a:pt x="17632" y="8631"/>
                </a:lnTo>
                <a:lnTo>
                  <a:pt x="17648" y="8665"/>
                </a:lnTo>
                <a:lnTo>
                  <a:pt x="17624" y="8694"/>
                </a:lnTo>
                <a:lnTo>
                  <a:pt x="17642" y="8788"/>
                </a:lnTo>
                <a:lnTo>
                  <a:pt x="17667" y="8832"/>
                </a:lnTo>
                <a:cubicBezTo>
                  <a:pt x="17667" y="8855"/>
                  <a:pt x="17668" y="8878"/>
                  <a:pt x="17668" y="8900"/>
                </a:cubicBezTo>
                <a:cubicBezTo>
                  <a:pt x="17672" y="8957"/>
                  <a:pt x="17691" y="9091"/>
                  <a:pt x="17695" y="9171"/>
                </a:cubicBezTo>
                <a:cubicBezTo>
                  <a:pt x="17693" y="9281"/>
                  <a:pt x="17647" y="9305"/>
                  <a:pt x="17690" y="9377"/>
                </a:cubicBezTo>
                <a:cubicBezTo>
                  <a:pt x="17666" y="9397"/>
                  <a:pt x="17653" y="9410"/>
                  <a:pt x="17647" y="9421"/>
                </a:cubicBezTo>
                <a:cubicBezTo>
                  <a:pt x="17631" y="9452"/>
                  <a:pt x="17682" y="9457"/>
                  <a:pt x="17691" y="9513"/>
                </a:cubicBezTo>
                <a:cubicBezTo>
                  <a:pt x="17711" y="9552"/>
                  <a:pt x="17763" y="9611"/>
                  <a:pt x="17769" y="9655"/>
                </a:cubicBezTo>
                <a:cubicBezTo>
                  <a:pt x="17712" y="9630"/>
                  <a:pt x="17776" y="9780"/>
                  <a:pt x="17726" y="9776"/>
                </a:cubicBezTo>
                <a:cubicBezTo>
                  <a:pt x="17796" y="9841"/>
                  <a:pt x="17707" y="9853"/>
                  <a:pt x="17727" y="9927"/>
                </a:cubicBezTo>
                <a:cubicBezTo>
                  <a:pt x="17753" y="9965"/>
                  <a:pt x="17757" y="9990"/>
                  <a:pt x="17727" y="10017"/>
                </a:cubicBezTo>
                <a:cubicBezTo>
                  <a:pt x="17853" y="10194"/>
                  <a:pt x="17730" y="10111"/>
                  <a:pt x="17776" y="10264"/>
                </a:cubicBezTo>
                <a:lnTo>
                  <a:pt x="17780" y="10276"/>
                </a:lnTo>
                <a:lnTo>
                  <a:pt x="17758" y="10322"/>
                </a:lnTo>
                <a:lnTo>
                  <a:pt x="17750" y="10325"/>
                </a:lnTo>
                <a:lnTo>
                  <a:pt x="17811" y="10475"/>
                </a:lnTo>
                <a:lnTo>
                  <a:pt x="17804" y="10495"/>
                </a:lnTo>
                <a:lnTo>
                  <a:pt x="17864" y="10592"/>
                </a:lnTo>
                <a:lnTo>
                  <a:pt x="17885" y="10642"/>
                </a:lnTo>
                <a:lnTo>
                  <a:pt x="17932" y="10731"/>
                </a:lnTo>
                <a:lnTo>
                  <a:pt x="17925" y="10740"/>
                </a:lnTo>
                <a:lnTo>
                  <a:pt x="17939" y="10757"/>
                </a:lnTo>
                <a:lnTo>
                  <a:pt x="17932" y="10771"/>
                </a:lnTo>
                <a:lnTo>
                  <a:pt x="17939" y="10786"/>
                </a:lnTo>
                <a:cubicBezTo>
                  <a:pt x="17942" y="10816"/>
                  <a:pt x="17942" y="10917"/>
                  <a:pt x="17946" y="10949"/>
                </a:cubicBezTo>
                <a:lnTo>
                  <a:pt x="17963" y="10982"/>
                </a:lnTo>
                <a:lnTo>
                  <a:pt x="17941" y="11012"/>
                </a:lnTo>
                <a:lnTo>
                  <a:pt x="17965" y="11122"/>
                </a:lnTo>
                <a:lnTo>
                  <a:pt x="18000" y="11156"/>
                </a:lnTo>
                <a:lnTo>
                  <a:pt x="18027" y="11188"/>
                </a:lnTo>
                <a:lnTo>
                  <a:pt x="18028" y="11193"/>
                </a:lnTo>
                <a:lnTo>
                  <a:pt x="18041" y="11238"/>
                </a:lnTo>
                <a:lnTo>
                  <a:pt x="18042" y="11243"/>
                </a:lnTo>
                <a:lnTo>
                  <a:pt x="18033" y="11296"/>
                </a:lnTo>
                <a:lnTo>
                  <a:pt x="18044" y="11330"/>
                </a:lnTo>
                <a:lnTo>
                  <a:pt x="18015" y="11358"/>
                </a:lnTo>
                <a:cubicBezTo>
                  <a:pt x="18015" y="11394"/>
                  <a:pt x="18015" y="11431"/>
                  <a:pt x="18015" y="11468"/>
                </a:cubicBezTo>
                <a:lnTo>
                  <a:pt x="18042" y="11506"/>
                </a:lnTo>
                <a:lnTo>
                  <a:pt x="18062" y="11541"/>
                </a:lnTo>
                <a:cubicBezTo>
                  <a:pt x="18062" y="11542"/>
                  <a:pt x="18062" y="11544"/>
                  <a:pt x="18062" y="11545"/>
                </a:cubicBezTo>
                <a:cubicBezTo>
                  <a:pt x="18063" y="11568"/>
                  <a:pt x="18060" y="11618"/>
                  <a:pt x="18070" y="11677"/>
                </a:cubicBezTo>
                <a:cubicBezTo>
                  <a:pt x="18073" y="11731"/>
                  <a:pt x="18135" y="11843"/>
                  <a:pt x="18123" y="11900"/>
                </a:cubicBezTo>
                <a:cubicBezTo>
                  <a:pt x="18218" y="12111"/>
                  <a:pt x="18161" y="12036"/>
                  <a:pt x="18196" y="12215"/>
                </a:cubicBezTo>
                <a:cubicBezTo>
                  <a:pt x="18289" y="12299"/>
                  <a:pt x="18161" y="12646"/>
                  <a:pt x="18178" y="12750"/>
                </a:cubicBezTo>
                <a:cubicBezTo>
                  <a:pt x="18006" y="13203"/>
                  <a:pt x="18058" y="13099"/>
                  <a:pt x="18036" y="13290"/>
                </a:cubicBezTo>
                <a:cubicBezTo>
                  <a:pt x="18087" y="13480"/>
                  <a:pt x="17948" y="13687"/>
                  <a:pt x="18045" y="13894"/>
                </a:cubicBezTo>
                <a:cubicBezTo>
                  <a:pt x="18038" y="13976"/>
                  <a:pt x="18014" y="14089"/>
                  <a:pt x="18016" y="14137"/>
                </a:cubicBezTo>
                <a:cubicBezTo>
                  <a:pt x="18016" y="14190"/>
                  <a:pt x="18015" y="14243"/>
                  <a:pt x="18014" y="14297"/>
                </a:cubicBezTo>
                <a:cubicBezTo>
                  <a:pt x="17972" y="14387"/>
                  <a:pt x="17944" y="14451"/>
                  <a:pt x="17961" y="14567"/>
                </a:cubicBezTo>
                <a:cubicBezTo>
                  <a:pt x="17991" y="14686"/>
                  <a:pt x="17950" y="14738"/>
                  <a:pt x="17926" y="14907"/>
                </a:cubicBezTo>
                <a:cubicBezTo>
                  <a:pt x="17960" y="14968"/>
                  <a:pt x="17913" y="15220"/>
                  <a:pt x="17848" y="15258"/>
                </a:cubicBezTo>
                <a:cubicBezTo>
                  <a:pt x="17835" y="15298"/>
                  <a:pt x="17859" y="15343"/>
                  <a:pt x="17790" y="15364"/>
                </a:cubicBezTo>
                <a:cubicBezTo>
                  <a:pt x="17706" y="15396"/>
                  <a:pt x="17838" y="15531"/>
                  <a:pt x="17739" y="15514"/>
                </a:cubicBezTo>
                <a:cubicBezTo>
                  <a:pt x="17830" y="15610"/>
                  <a:pt x="17656" y="15693"/>
                  <a:pt x="17614" y="15777"/>
                </a:cubicBezTo>
                <a:cubicBezTo>
                  <a:pt x="17622" y="15855"/>
                  <a:pt x="17604" y="15918"/>
                  <a:pt x="17586" y="16099"/>
                </a:cubicBezTo>
                <a:cubicBezTo>
                  <a:pt x="17622" y="16193"/>
                  <a:pt x="17495" y="16257"/>
                  <a:pt x="17633" y="16412"/>
                </a:cubicBezTo>
                <a:cubicBezTo>
                  <a:pt x="17619" y="16418"/>
                  <a:pt x="17635" y="16465"/>
                  <a:pt x="17648" y="16598"/>
                </a:cubicBezTo>
                <a:cubicBezTo>
                  <a:pt x="17660" y="16731"/>
                  <a:pt x="17682" y="17010"/>
                  <a:pt x="17709" y="17210"/>
                </a:cubicBezTo>
                <a:cubicBezTo>
                  <a:pt x="17723" y="17438"/>
                  <a:pt x="17682" y="17379"/>
                  <a:pt x="17721" y="17621"/>
                </a:cubicBezTo>
                <a:cubicBezTo>
                  <a:pt x="17716" y="17699"/>
                  <a:pt x="17625" y="17789"/>
                  <a:pt x="17659" y="17852"/>
                </a:cubicBezTo>
                <a:cubicBezTo>
                  <a:pt x="17634" y="17941"/>
                  <a:pt x="17630" y="18074"/>
                  <a:pt x="17605" y="18171"/>
                </a:cubicBezTo>
                <a:cubicBezTo>
                  <a:pt x="17606" y="18228"/>
                  <a:pt x="17608" y="18284"/>
                  <a:pt x="17609" y="18341"/>
                </a:cubicBezTo>
                <a:cubicBezTo>
                  <a:pt x="17596" y="18435"/>
                  <a:pt x="17595" y="18390"/>
                  <a:pt x="17597" y="18465"/>
                </a:cubicBezTo>
                <a:lnTo>
                  <a:pt x="17613" y="18603"/>
                </a:lnTo>
                <a:lnTo>
                  <a:pt x="17687" y="18708"/>
                </a:lnTo>
                <a:cubicBezTo>
                  <a:pt x="17712" y="18758"/>
                  <a:pt x="17627" y="18709"/>
                  <a:pt x="17670" y="18816"/>
                </a:cubicBezTo>
                <a:cubicBezTo>
                  <a:pt x="17579" y="18888"/>
                  <a:pt x="17658" y="18999"/>
                  <a:pt x="17673" y="19180"/>
                </a:cubicBezTo>
                <a:lnTo>
                  <a:pt x="17687" y="19606"/>
                </a:lnTo>
                <a:cubicBezTo>
                  <a:pt x="17676" y="19751"/>
                  <a:pt x="17748" y="19898"/>
                  <a:pt x="17777" y="20064"/>
                </a:cubicBezTo>
                <a:cubicBezTo>
                  <a:pt x="17806" y="20230"/>
                  <a:pt x="17858" y="20444"/>
                  <a:pt x="17861" y="20603"/>
                </a:cubicBezTo>
                <a:cubicBezTo>
                  <a:pt x="17858" y="20713"/>
                  <a:pt x="17830" y="20762"/>
                  <a:pt x="17877" y="20916"/>
                </a:cubicBezTo>
                <a:cubicBezTo>
                  <a:pt x="17920" y="21006"/>
                  <a:pt x="17902" y="21025"/>
                  <a:pt x="17924" y="21119"/>
                </a:cubicBezTo>
                <a:cubicBezTo>
                  <a:pt x="17920" y="21188"/>
                  <a:pt x="17957" y="21203"/>
                  <a:pt x="17969" y="21290"/>
                </a:cubicBezTo>
                <a:cubicBezTo>
                  <a:pt x="17914" y="21405"/>
                  <a:pt x="17900" y="21321"/>
                  <a:pt x="17962" y="21473"/>
                </a:cubicBezTo>
                <a:cubicBezTo>
                  <a:pt x="17933" y="21507"/>
                  <a:pt x="17945" y="21532"/>
                  <a:pt x="17973" y="21555"/>
                </a:cubicBezTo>
                <a:lnTo>
                  <a:pt x="18040" y="21600"/>
                </a:lnTo>
                <a:lnTo>
                  <a:pt x="21600" y="21600"/>
                </a:lnTo>
                <a:lnTo>
                  <a:pt x="21600" y="21600"/>
                </a:lnTo>
                <a:lnTo>
                  <a:pt x="0" y="21600"/>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327" name="Rectangle 2"/>
          <p:cNvSpPr txBox="1">
            <a:spLocks noGrp="1"/>
          </p:cNvSpPr>
          <p:nvPr>
            <p:ph type="title"/>
          </p:nvPr>
        </p:nvSpPr>
        <p:spPr>
          <a:xfrm>
            <a:off x="1676399" y="1219200"/>
            <a:ext cx="7478684" cy="2661679"/>
          </a:xfrm>
          <a:prstGeom prst="rect">
            <a:avLst/>
          </a:prstGeom>
        </p:spPr>
        <p:txBody>
          <a:bodyPr/>
          <a:lstStyle>
            <a:lvl1pPr defTabSz="914400">
              <a:defRPr sz="6600"/>
            </a:lvl1pPr>
          </a:lstStyle>
          <a:p>
            <a:pPr rtl="0">
              <a:defRPr/>
            </a:pPr>
            <a:r>
              <a:t>Hypovolemic Shock</a:t>
            </a:r>
          </a:p>
        </p:txBody>
      </p:sp>
      <p:sp>
        <p:nvSpPr>
          <p:cNvPr id="328" name="عنصر نائب للمحتوى 4"/>
          <p:cNvSpPr txBox="1">
            <a:spLocks noGrp="1"/>
          </p:cNvSpPr>
          <p:nvPr>
            <p:ph type="body" sz="quarter" idx="1"/>
          </p:nvPr>
        </p:nvSpPr>
        <p:spPr>
          <a:xfrm>
            <a:off x="1724732" y="4388203"/>
            <a:ext cx="6854002" cy="7817172"/>
          </a:xfrm>
          <a:prstGeom prst="rect">
            <a:avLst/>
          </a:prstGeom>
        </p:spPr>
        <p:txBody>
          <a:bodyPr/>
          <a:lstStyle/>
          <a:p>
            <a:pPr indent="-228600" algn="l" defTabSz="914400" rtl="0">
              <a:defRPr sz="4800" b="1" i="1">
                <a:solidFill>
                  <a:srgbClr val="FF0000"/>
                </a:solidFill>
              </a:defRPr>
            </a:pPr>
            <a:r>
              <a:rPr dirty="0"/>
              <a:t>Signs</a:t>
            </a:r>
          </a:p>
          <a:p>
            <a:pPr marL="1371600" lvl="1" indent="-228600" algn="l" defTabSz="914400" rtl="0">
              <a:spcBef>
                <a:spcPts val="1000"/>
              </a:spcBef>
              <a:defRPr sz="4800"/>
            </a:pPr>
            <a:r>
              <a:rPr lang="ar-JO" dirty="0"/>
              <a:t> </a:t>
            </a:r>
            <a:r>
              <a:rPr lang="en-US" sz="4800" dirty="0">
                <a:latin typeface="Arial" pitchFamily="34" charset="0"/>
                <a:cs typeface="Tahoma" pitchFamily="34" charset="0"/>
                <a:sym typeface="Wingdings" pitchFamily="2" charset="2"/>
              </a:rPr>
              <a:t></a:t>
            </a:r>
            <a:r>
              <a:rPr lang="ar-JO" dirty="0"/>
              <a:t> </a:t>
            </a:r>
            <a:r>
              <a:rPr dirty="0"/>
              <a:t>cardiac output</a:t>
            </a:r>
          </a:p>
          <a:p>
            <a:pPr marL="1371600" lvl="1" indent="-228600" algn="l" defTabSz="914400" rtl="0">
              <a:spcBef>
                <a:spcPts val="1000"/>
              </a:spcBef>
              <a:defRPr sz="4800"/>
            </a:pPr>
            <a:r>
              <a:rPr lang="ar-JO" dirty="0"/>
              <a:t> </a:t>
            </a:r>
            <a:r>
              <a:rPr lang="en-US" sz="4800" dirty="0">
                <a:latin typeface="Arial" pitchFamily="34" charset="0"/>
                <a:cs typeface="Tahoma" pitchFamily="34" charset="0"/>
                <a:sym typeface="Wingdings" pitchFamily="2" charset="2"/>
              </a:rPr>
              <a:t></a:t>
            </a:r>
            <a:r>
              <a:rPr lang="ar-JO" dirty="0"/>
              <a:t>  </a:t>
            </a:r>
            <a:r>
              <a:rPr dirty="0"/>
              <a:t>PAOP</a:t>
            </a:r>
            <a:r>
              <a:rPr sz="3200" dirty="0"/>
              <a:t>( pulmonary artery occlusion/ wedge pressure )</a:t>
            </a:r>
          </a:p>
          <a:p>
            <a:pPr marL="1371600" lvl="1" indent="-228600" algn="l" defTabSz="914400" rtl="0">
              <a:spcBef>
                <a:spcPts val="1000"/>
              </a:spcBef>
              <a:defRPr sz="4800"/>
            </a:pPr>
            <a:r>
              <a:rPr lang="ar-JO" dirty="0"/>
              <a:t> </a:t>
            </a:r>
            <a:r>
              <a:rPr lang="en-US" sz="4800" dirty="0">
                <a:latin typeface="Arial" pitchFamily="34" charset="0"/>
                <a:cs typeface="Tahoma" pitchFamily="34" charset="0"/>
                <a:sym typeface="Wingdings" pitchFamily="2" charset="2"/>
              </a:rPr>
              <a:t></a:t>
            </a:r>
            <a:r>
              <a:rPr lang="ar-JO" dirty="0"/>
              <a:t> </a:t>
            </a:r>
            <a:r>
              <a:rPr dirty="0"/>
              <a:t>SVR </a:t>
            </a:r>
            <a:r>
              <a:rPr sz="3200" dirty="0"/>
              <a:t>( systemic venous resistant )</a:t>
            </a:r>
            <a:endParaRPr dirty="0"/>
          </a:p>
        </p:txBody>
      </p:sp>
      <p:pic>
        <p:nvPicPr>
          <p:cNvPr id="329" name="صورة 3" descr="صورة 3"/>
          <p:cNvPicPr>
            <a:picLocks noChangeAspect="1"/>
          </p:cNvPicPr>
          <p:nvPr/>
        </p:nvPicPr>
        <p:blipFill>
          <a:blip r:embed="rId2"/>
          <a:stretch>
            <a:fillRect/>
          </a:stretch>
        </p:blipFill>
        <p:spPr>
          <a:xfrm>
            <a:off x="10890914" y="2988614"/>
            <a:ext cx="12310283" cy="778625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Rectangle 2"/>
          <p:cNvSpPr txBox="1">
            <a:spLocks noGrp="1"/>
          </p:cNvSpPr>
          <p:nvPr>
            <p:ph type="title"/>
          </p:nvPr>
        </p:nvSpPr>
        <p:spPr>
          <a:xfrm>
            <a:off x="4724400" y="457200"/>
            <a:ext cx="15240000" cy="1828800"/>
          </a:xfrm>
          <a:prstGeom prst="rect">
            <a:avLst/>
          </a:prstGeom>
          <a:ln w="9525">
            <a:solidFill>
              <a:srgbClr val="000000"/>
            </a:solidFill>
            <a:round/>
          </a:ln>
        </p:spPr>
        <p:txBody>
          <a:bodyPr/>
          <a:lstStyle>
            <a:lvl1pPr>
              <a:defRPr sz="7200">
                <a:solidFill>
                  <a:srgbClr val="31517D"/>
                </a:solidFill>
                <a:latin typeface="Arial"/>
                <a:ea typeface="Arial"/>
                <a:cs typeface="Arial"/>
                <a:sym typeface="Arial"/>
              </a:defRPr>
            </a:lvl1pPr>
          </a:lstStyle>
          <a:p>
            <a:pPr rtl="0">
              <a:defRPr/>
            </a:pPr>
            <a:r>
              <a:t>Classes of  Hypovolemic Shock</a:t>
            </a:r>
          </a:p>
        </p:txBody>
      </p:sp>
      <p:pic>
        <p:nvPicPr>
          <p:cNvPr id="332" name="Image" descr="Image"/>
          <p:cNvPicPr>
            <a:picLocks noChangeAspect="1"/>
          </p:cNvPicPr>
          <p:nvPr/>
        </p:nvPicPr>
        <p:blipFill>
          <a:blip r:embed="rId2"/>
          <a:stretch>
            <a:fillRect/>
          </a:stretch>
        </p:blipFill>
        <p:spPr>
          <a:xfrm>
            <a:off x="4724400" y="2716581"/>
            <a:ext cx="15240001" cy="1005840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angle 80"/>
          <p:cNvSpPr/>
          <p:nvPr/>
        </p:nvSpPr>
        <p:spPr>
          <a:xfrm>
            <a:off x="6095"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5" name="Freeform: Shape 82"/>
          <p:cNvSpPr/>
          <p:nvPr/>
        </p:nvSpPr>
        <p:spPr>
          <a:xfrm>
            <a:off x="1" y="0"/>
            <a:ext cx="8334543"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12" y="0"/>
                </a:lnTo>
                <a:lnTo>
                  <a:pt x="12377" y="259"/>
                </a:lnTo>
                <a:cubicBezTo>
                  <a:pt x="17941" y="2543"/>
                  <a:pt x="21600" y="6412"/>
                  <a:pt x="21600" y="10800"/>
                </a:cubicBezTo>
                <a:cubicBezTo>
                  <a:pt x="21600" y="15188"/>
                  <a:pt x="17941" y="19057"/>
                  <a:pt x="12377" y="21341"/>
                </a:cubicBezTo>
                <a:lnTo>
                  <a:pt x="11712"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336" name="Rectangle 2"/>
          <p:cNvSpPr txBox="1">
            <a:spLocks noGrp="1"/>
          </p:cNvSpPr>
          <p:nvPr>
            <p:ph type="title"/>
          </p:nvPr>
        </p:nvSpPr>
        <p:spPr>
          <a:xfrm>
            <a:off x="1373667" y="2307144"/>
            <a:ext cx="6400801" cy="8922326"/>
          </a:xfrm>
          <a:prstGeom prst="rect">
            <a:avLst/>
          </a:prstGeom>
        </p:spPr>
        <p:txBody>
          <a:bodyPr/>
          <a:lstStyle/>
          <a:p>
            <a:pPr defTabSz="914400" rtl="0">
              <a:defRPr i="1">
                <a:solidFill>
                  <a:srgbClr val="FF0000"/>
                </a:solidFill>
              </a:defRPr>
            </a:pPr>
            <a:r>
              <a:t>Evaluation</a:t>
            </a:r>
            <a:r>
              <a:rPr i="0">
                <a:solidFill>
                  <a:srgbClr val="FFFFFF"/>
                </a:solidFill>
              </a:rPr>
              <a:t> of Hypovolemic Shock</a:t>
            </a:r>
          </a:p>
        </p:txBody>
      </p:sp>
      <p:sp>
        <p:nvSpPr>
          <p:cNvPr id="337" name="Arc 84"/>
          <p:cNvSpPr/>
          <p:nvPr/>
        </p:nvSpPr>
        <p:spPr>
          <a:xfrm flipV="1">
            <a:off x="19184236" y="8994390"/>
            <a:ext cx="4083434" cy="40834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127000" cap="rnd">
            <a:solidFill>
              <a:schemeClr val="accent4"/>
            </a:solidFill>
            <a:prstDash val="dash"/>
            <a:miter/>
          </a:ln>
        </p:spPr>
        <p:txBody>
          <a:bodyPr lIns="45719" rIns="45719" anchor="ctr"/>
          <a:lstStyle/>
          <a:p>
            <a:pPr algn="ctr"/>
            <a:endParaRPr/>
          </a:p>
        </p:txBody>
      </p:sp>
      <p:sp>
        <p:nvSpPr>
          <p:cNvPr id="338" name="Rectangle 4"/>
          <p:cNvSpPr txBox="1">
            <a:spLocks noGrp="1"/>
          </p:cNvSpPr>
          <p:nvPr>
            <p:ph type="body" idx="1"/>
          </p:nvPr>
        </p:nvSpPr>
        <p:spPr>
          <a:xfrm>
            <a:off x="9142039" y="1182687"/>
            <a:ext cx="13812983" cy="11171240"/>
          </a:xfrm>
          <a:prstGeom prst="rect">
            <a:avLst/>
          </a:prstGeom>
        </p:spPr>
        <p:txBody>
          <a:bodyPr anchor="ctr"/>
          <a:lstStyle/>
          <a:p>
            <a:pPr indent="-228600" algn="l" defTabSz="914400" rtl="0">
              <a:buClr>
                <a:srgbClr val="000000"/>
              </a:buClr>
              <a:defRPr/>
            </a:pPr>
            <a:r>
              <a:t>CBC</a:t>
            </a:r>
          </a:p>
          <a:p>
            <a:pPr indent="-228600" algn="l" defTabSz="914400" rtl="0">
              <a:buClr>
                <a:srgbClr val="000000"/>
              </a:buClr>
              <a:defRPr/>
            </a:pPr>
            <a:r>
              <a:t>ABG</a:t>
            </a:r>
          </a:p>
          <a:p>
            <a:pPr indent="-228600" algn="l" defTabSz="914400" rtl="0">
              <a:buClr>
                <a:srgbClr val="000000"/>
              </a:buClr>
              <a:defRPr/>
            </a:pPr>
            <a:r>
              <a:t>Electrolytes</a:t>
            </a:r>
          </a:p>
          <a:p>
            <a:pPr indent="-228600" algn="l" defTabSz="914400" rtl="0">
              <a:buClr>
                <a:srgbClr val="000000"/>
              </a:buClr>
              <a:defRPr/>
            </a:pPr>
            <a:r>
              <a:t>Coagulation studies</a:t>
            </a:r>
          </a:p>
          <a:p>
            <a:pPr indent="-228600" algn="l" defTabSz="914400" rtl="0">
              <a:buClr>
                <a:srgbClr val="000000"/>
              </a:buClr>
              <a:defRPr/>
            </a:pPr>
            <a:r>
              <a:t>Type and cross-match</a:t>
            </a:r>
          </a:p>
          <a:p>
            <a:pPr indent="-228600" algn="l" defTabSz="914400" rtl="0">
              <a:buClr>
                <a:srgbClr val="000000"/>
              </a:buClr>
              <a:defRPr/>
            </a:pPr>
            <a:r>
              <a:t>As indicated</a:t>
            </a:r>
          </a:p>
          <a:p>
            <a:pPr marL="1371600" lvl="1" indent="-228600" algn="l" defTabSz="914400" rtl="0">
              <a:spcBef>
                <a:spcPts val="1000"/>
              </a:spcBef>
              <a:buClr>
                <a:srgbClr val="000000"/>
              </a:buClr>
              <a:defRPr sz="4800"/>
            </a:pPr>
            <a:r>
              <a:t>CXR</a:t>
            </a:r>
          </a:p>
          <a:p>
            <a:pPr marL="1371600" lvl="1" indent="-228600" algn="l" defTabSz="914400" rtl="0">
              <a:spcBef>
                <a:spcPts val="1000"/>
              </a:spcBef>
              <a:buClr>
                <a:srgbClr val="000000"/>
              </a:buClr>
              <a:defRPr sz="4800"/>
            </a:pPr>
            <a:r>
              <a:t>Pelvic x-ray</a:t>
            </a:r>
          </a:p>
          <a:p>
            <a:pPr marL="1371600" lvl="1" indent="-228600" algn="l" defTabSz="914400" rtl="0">
              <a:spcBef>
                <a:spcPts val="1000"/>
              </a:spcBef>
              <a:buClr>
                <a:srgbClr val="000000"/>
              </a:buClr>
              <a:defRPr sz="4800"/>
            </a:pPr>
            <a:r>
              <a:t>CT</a:t>
            </a:r>
          </a:p>
          <a:p>
            <a:pPr marL="1371600" lvl="1" indent="-228600" algn="l" defTabSz="914400" rtl="0">
              <a:spcBef>
                <a:spcPts val="1000"/>
              </a:spcBef>
              <a:buClr>
                <a:srgbClr val="000000"/>
              </a:buClr>
              <a:defRPr sz="4800"/>
            </a:pPr>
            <a:r>
              <a:t>GI endoscopy</a:t>
            </a:r>
          </a:p>
          <a:p>
            <a:pPr marL="1371600" lvl="1" indent="-228600" algn="l" defTabSz="914400" rtl="0">
              <a:spcBef>
                <a:spcPts val="1000"/>
              </a:spcBef>
              <a:buClr>
                <a:srgbClr val="000000"/>
              </a:buClr>
              <a:defRPr sz="4800"/>
            </a:pPr>
            <a:r>
              <a:t>Vascular radiology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Rectangle 71"/>
          <p:cNvSpPr/>
          <p:nvPr/>
        </p:nvSpPr>
        <p:spPr>
          <a:xfrm>
            <a:off x="6095" y="0"/>
            <a:ext cx="24377906" cy="13716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1" name="Freeform: Shape 73"/>
          <p:cNvSpPr/>
          <p:nvPr/>
        </p:nvSpPr>
        <p:spPr>
          <a:xfrm>
            <a:off x="1" y="0"/>
            <a:ext cx="8334543"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12" y="0"/>
                </a:lnTo>
                <a:lnTo>
                  <a:pt x="12377" y="259"/>
                </a:lnTo>
                <a:cubicBezTo>
                  <a:pt x="17941" y="2543"/>
                  <a:pt x="21600" y="6412"/>
                  <a:pt x="21600" y="10800"/>
                </a:cubicBezTo>
                <a:cubicBezTo>
                  <a:pt x="21600" y="15188"/>
                  <a:pt x="17941" y="19057"/>
                  <a:pt x="12377" y="21341"/>
                </a:cubicBezTo>
                <a:lnTo>
                  <a:pt x="11712"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342" name="Rectangle 2"/>
          <p:cNvSpPr txBox="1">
            <a:spLocks noGrp="1"/>
          </p:cNvSpPr>
          <p:nvPr>
            <p:ph type="title"/>
          </p:nvPr>
        </p:nvSpPr>
        <p:spPr>
          <a:xfrm>
            <a:off x="468923" y="2307144"/>
            <a:ext cx="7305545" cy="8922326"/>
          </a:xfrm>
          <a:prstGeom prst="rect">
            <a:avLst/>
          </a:prstGeom>
        </p:spPr>
        <p:txBody>
          <a:bodyPr/>
          <a:lstStyle/>
          <a:p>
            <a:pPr rtl="0">
              <a:defRPr i="1">
                <a:solidFill>
                  <a:srgbClr val="FF0000"/>
                </a:solidFill>
              </a:defRPr>
            </a:pPr>
            <a:r>
              <a:t>Management</a:t>
            </a:r>
            <a:r>
              <a:rPr i="0">
                <a:solidFill>
                  <a:srgbClr val="FFFFFF"/>
                </a:solidFill>
              </a:rPr>
              <a:t> of hypovolemic shock</a:t>
            </a:r>
          </a:p>
        </p:txBody>
      </p:sp>
      <p:sp>
        <p:nvSpPr>
          <p:cNvPr id="343" name="Arc 75"/>
          <p:cNvSpPr/>
          <p:nvPr/>
        </p:nvSpPr>
        <p:spPr>
          <a:xfrm flipV="1">
            <a:off x="19184236" y="8994390"/>
            <a:ext cx="4083434" cy="40834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127000" cap="rnd">
            <a:solidFill>
              <a:schemeClr val="accent4"/>
            </a:solidFill>
            <a:prstDash val="dash"/>
            <a:miter/>
          </a:ln>
        </p:spPr>
        <p:txBody>
          <a:bodyPr lIns="45719" rIns="45719" anchor="ctr"/>
          <a:lstStyle/>
          <a:p>
            <a:pPr algn="ctr"/>
            <a:endParaRPr/>
          </a:p>
        </p:txBody>
      </p:sp>
      <p:sp>
        <p:nvSpPr>
          <p:cNvPr id="344" name="Rectangle 3"/>
          <p:cNvSpPr txBox="1">
            <a:spLocks noGrp="1"/>
          </p:cNvSpPr>
          <p:nvPr>
            <p:ph type="body" idx="1"/>
          </p:nvPr>
        </p:nvSpPr>
        <p:spPr>
          <a:xfrm>
            <a:off x="8894615" y="1182687"/>
            <a:ext cx="13812983" cy="11171240"/>
          </a:xfrm>
          <a:prstGeom prst="rect">
            <a:avLst/>
          </a:prstGeom>
        </p:spPr>
        <p:txBody>
          <a:bodyPr anchor="ctr"/>
          <a:lstStyle/>
          <a:p>
            <a:pPr algn="l" rtl="0">
              <a:buClr>
                <a:srgbClr val="000000"/>
              </a:buClr>
              <a:buFontTx/>
              <a:defRPr/>
            </a:pPr>
            <a:r>
              <a:rPr dirty="0"/>
              <a:t>ABCs</a:t>
            </a:r>
          </a:p>
          <a:p>
            <a:pPr algn="l" rtl="0">
              <a:buClr>
                <a:srgbClr val="000000"/>
              </a:buClr>
              <a:buFontTx/>
              <a:defRPr/>
            </a:pPr>
            <a:r>
              <a:rPr dirty="0"/>
              <a:t>Establish 2 large bore IVs or a central line</a:t>
            </a:r>
          </a:p>
          <a:p>
            <a:pPr algn="l" rtl="0">
              <a:buClr>
                <a:srgbClr val="000000"/>
              </a:buClr>
              <a:buFontTx/>
              <a:defRPr/>
            </a:pPr>
            <a:r>
              <a:rPr dirty="0"/>
              <a:t>Crystalloids</a:t>
            </a:r>
          </a:p>
          <a:p>
            <a:pPr marL="1371600" lvl="1" indent="-457200" algn="l" rtl="0">
              <a:spcBef>
                <a:spcPts val="1000"/>
              </a:spcBef>
              <a:buClr>
                <a:srgbClr val="000000"/>
              </a:buClr>
              <a:buFontTx/>
              <a:defRPr sz="4800"/>
            </a:pPr>
            <a:r>
              <a:rPr dirty="0"/>
              <a:t>Normal Saline or Lactate Ringers</a:t>
            </a:r>
          </a:p>
          <a:p>
            <a:pPr marL="1371600" lvl="1" indent="-457200" algn="l" rtl="0">
              <a:spcBef>
                <a:spcPts val="1000"/>
              </a:spcBef>
              <a:buClr>
                <a:srgbClr val="000000"/>
              </a:buClr>
              <a:buFontTx/>
              <a:defRPr sz="4800"/>
            </a:pPr>
            <a:r>
              <a:rPr dirty="0"/>
              <a:t>Up to 3 liters</a:t>
            </a:r>
          </a:p>
          <a:p>
            <a:pPr algn="l" rtl="0">
              <a:buClr>
                <a:srgbClr val="000000"/>
              </a:buClr>
              <a:buFontTx/>
              <a:defRPr/>
            </a:pPr>
            <a:r>
              <a:rPr dirty="0"/>
              <a:t>PRBCs</a:t>
            </a:r>
          </a:p>
          <a:p>
            <a:pPr marL="1371600" lvl="1" indent="-457200" algn="l" rtl="0">
              <a:spcBef>
                <a:spcPts val="1000"/>
              </a:spcBef>
              <a:buClr>
                <a:srgbClr val="000000"/>
              </a:buClr>
              <a:buFontTx/>
              <a:defRPr sz="4800"/>
            </a:pPr>
            <a:r>
              <a:rPr dirty="0"/>
              <a:t>O negative or cross matched</a:t>
            </a:r>
          </a:p>
          <a:p>
            <a:pPr algn="l" rtl="0">
              <a:buClr>
                <a:srgbClr val="000000"/>
              </a:buClr>
              <a:buFontTx/>
              <a:defRPr/>
            </a:pPr>
            <a:r>
              <a:rPr dirty="0"/>
              <a:t>Control any bleeding</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191"/>
          <p:cNvSpPr/>
          <p:nvPr/>
        </p:nvSpPr>
        <p:spPr>
          <a:xfrm>
            <a:off x="643128" y="640079"/>
            <a:ext cx="23097744" cy="1243584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347" name="Rectangle 2"/>
          <p:cNvSpPr txBox="1">
            <a:spLocks noGrp="1"/>
          </p:cNvSpPr>
          <p:nvPr>
            <p:ph type="title"/>
          </p:nvPr>
        </p:nvSpPr>
        <p:spPr>
          <a:xfrm>
            <a:off x="1676400" y="1927754"/>
            <a:ext cx="6988724" cy="9860492"/>
          </a:xfrm>
          <a:prstGeom prst="rect">
            <a:avLst/>
          </a:prstGeom>
        </p:spPr>
        <p:txBody>
          <a:bodyPr/>
          <a:lstStyle>
            <a:lvl1pPr algn="r" defTabSz="914400">
              <a:defRPr sz="7200">
                <a:solidFill>
                  <a:schemeClr val="accent1"/>
                </a:solidFill>
              </a:defRPr>
            </a:lvl1pPr>
          </a:lstStyle>
          <a:p>
            <a:pPr rtl="0">
              <a:defRPr/>
            </a:pPr>
            <a:r>
              <a:rPr dirty="0"/>
              <a:t>Cardiogenic Shock</a:t>
            </a:r>
          </a:p>
        </p:txBody>
      </p:sp>
      <p:sp>
        <p:nvSpPr>
          <p:cNvPr id="348" name="Straight Connector 192"/>
          <p:cNvSpPr/>
          <p:nvPr/>
        </p:nvSpPr>
        <p:spPr>
          <a:xfrm flipH="1">
            <a:off x="9308592" y="4114800"/>
            <a:ext cx="1" cy="5486400"/>
          </a:xfrm>
          <a:prstGeom prst="line">
            <a:avLst/>
          </a:prstGeom>
          <a:ln w="19050">
            <a:solidFill>
              <a:srgbClr val="262626"/>
            </a:solidFill>
            <a:miter/>
          </a:ln>
        </p:spPr>
        <p:txBody>
          <a:bodyPr lIns="45719" rIns="45719"/>
          <a:lstStyle/>
          <a:p>
            <a:endParaRPr/>
          </a:p>
        </p:txBody>
      </p:sp>
      <p:sp>
        <p:nvSpPr>
          <p:cNvPr id="349" name="مربع نص 7"/>
          <p:cNvSpPr txBox="1"/>
          <p:nvPr/>
        </p:nvSpPr>
        <p:spPr>
          <a:xfrm>
            <a:off x="10192682" y="3215427"/>
            <a:ext cx="12664099" cy="9860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indent="-187452" defTabSz="749808">
              <a:lnSpc>
                <a:spcPct val="90000"/>
              </a:lnSpc>
              <a:spcBef>
                <a:spcPts val="400"/>
              </a:spcBef>
              <a:buSzPct val="100000"/>
              <a:buFont typeface="Arial"/>
              <a:buChar char="•"/>
              <a:defRPr sz="3607" b="1" i="1">
                <a:solidFill>
                  <a:srgbClr val="FF0000"/>
                </a:solidFill>
              </a:defRPr>
            </a:pPr>
            <a:r>
              <a:rPr dirty="0"/>
              <a:t>Defined as : </a:t>
            </a:r>
          </a:p>
          <a:p>
            <a:pPr marL="562355" indent="-187452" defTabSz="749808">
              <a:lnSpc>
                <a:spcPct val="90000"/>
              </a:lnSpc>
              <a:spcBef>
                <a:spcPts val="400"/>
              </a:spcBef>
              <a:buSzPct val="100000"/>
              <a:buFont typeface="Arial"/>
              <a:buChar char="•"/>
              <a:defRPr sz="3362"/>
            </a:pPr>
            <a:r>
              <a:rPr dirty="0"/>
              <a:t>Myocardial Injury or Obstruction to Flow</a:t>
            </a:r>
            <a:endParaRPr b="1" dirty="0"/>
          </a:p>
          <a:p>
            <a:pPr marL="374904" lvl="1" indent="-187452" defTabSz="749808">
              <a:lnSpc>
                <a:spcPct val="90000"/>
              </a:lnSpc>
              <a:spcBef>
                <a:spcPts val="400"/>
              </a:spcBef>
              <a:buSzPct val="100000"/>
              <a:buFont typeface="Arial"/>
              <a:buChar char="•"/>
              <a:defRPr sz="3362" b="1"/>
            </a:pPr>
            <a:r>
              <a:rPr lang="ar-JO" dirty="0"/>
              <a:t> </a:t>
            </a:r>
            <a:r>
              <a:rPr lang="en-US" sz="3600" dirty="0">
                <a:latin typeface="Arial" pitchFamily="34" charset="0"/>
                <a:cs typeface="Tahoma" pitchFamily="34" charset="0"/>
                <a:sym typeface="Wingdings" pitchFamily="2" charset="2"/>
              </a:rPr>
              <a:t> </a:t>
            </a:r>
            <a:r>
              <a:rPr dirty="0"/>
              <a:t>cardiac output</a:t>
            </a:r>
          </a:p>
          <a:p>
            <a:pPr marL="374904" lvl="1" indent="-187452" defTabSz="749808">
              <a:lnSpc>
                <a:spcPct val="90000"/>
              </a:lnSpc>
              <a:spcBef>
                <a:spcPts val="400"/>
              </a:spcBef>
              <a:buSzPct val="100000"/>
              <a:buFont typeface="Arial"/>
              <a:buChar char="•"/>
              <a:defRPr sz="3362" b="1"/>
            </a:pPr>
            <a:r>
              <a:rPr lang="ar-JO" dirty="0"/>
              <a:t> </a:t>
            </a:r>
            <a:r>
              <a:rPr lang="en-US" sz="3600" dirty="0">
                <a:latin typeface="Arial" pitchFamily="34" charset="0"/>
                <a:cs typeface="Tahoma" pitchFamily="34" charset="0"/>
                <a:sym typeface="Wingdings" pitchFamily="2" charset="2"/>
              </a:rPr>
              <a:t></a:t>
            </a:r>
            <a:r>
              <a:rPr lang="ar-JO" dirty="0"/>
              <a:t> </a:t>
            </a:r>
            <a:r>
              <a:rPr dirty="0"/>
              <a:t>PAOP </a:t>
            </a:r>
            <a:r>
              <a:rPr sz="2800" b="0" dirty="0"/>
              <a:t>( pulmonary artery occlusion/ wedge pressure )</a:t>
            </a:r>
          </a:p>
          <a:p>
            <a:pPr marL="374904" lvl="1" indent="-187452" defTabSz="749808">
              <a:lnSpc>
                <a:spcPct val="90000"/>
              </a:lnSpc>
              <a:spcBef>
                <a:spcPts val="400"/>
              </a:spcBef>
              <a:buSzPct val="100000"/>
              <a:buFont typeface="Arial"/>
              <a:buChar char="•"/>
              <a:defRPr sz="3362" b="1"/>
            </a:pPr>
            <a:r>
              <a:rPr lang="ar-JO" dirty="0"/>
              <a:t> </a:t>
            </a:r>
            <a:r>
              <a:rPr lang="en-US" sz="3600" dirty="0">
                <a:latin typeface="Arial" pitchFamily="34" charset="0"/>
                <a:cs typeface="Tahoma" pitchFamily="34" charset="0"/>
                <a:sym typeface="Wingdings" pitchFamily="2" charset="2"/>
              </a:rPr>
              <a:t> </a:t>
            </a:r>
            <a:r>
              <a:rPr dirty="0"/>
              <a:t>SVR</a:t>
            </a:r>
          </a:p>
          <a:p>
            <a:pPr marL="374904" lvl="1" indent="-187452" defTabSz="749808">
              <a:lnSpc>
                <a:spcPct val="90000"/>
              </a:lnSpc>
              <a:spcBef>
                <a:spcPts val="400"/>
              </a:spcBef>
              <a:buSzPct val="100000"/>
              <a:buFont typeface="Arial"/>
              <a:buChar char="•"/>
              <a:defRPr sz="3362" b="1"/>
            </a:pPr>
            <a:r>
              <a:rPr lang="ar-JO" dirty="0"/>
              <a:t> </a:t>
            </a:r>
            <a:r>
              <a:rPr lang="en-US" sz="3600" dirty="0">
                <a:latin typeface="Arial" pitchFamily="34" charset="0"/>
                <a:cs typeface="Tahoma" pitchFamily="34" charset="0"/>
                <a:sym typeface="Wingdings" pitchFamily="2" charset="2"/>
              </a:rPr>
              <a:t> </a:t>
            </a:r>
            <a:r>
              <a:rPr dirty="0"/>
              <a:t>left ventricular stroke work (LVSW)</a:t>
            </a:r>
          </a:p>
          <a:p>
            <a:pPr marL="374904" lvl="1" indent="-187452" defTabSz="749808">
              <a:lnSpc>
                <a:spcPct val="90000"/>
              </a:lnSpc>
              <a:spcBef>
                <a:spcPts val="400"/>
              </a:spcBef>
              <a:buSzPct val="100000"/>
              <a:buFont typeface="Arial"/>
              <a:buChar char="•"/>
              <a:defRPr sz="3362" b="1"/>
            </a:pPr>
            <a:endParaRPr dirty="0"/>
          </a:p>
          <a:p>
            <a:pPr marL="562355" indent="-187452" defTabSz="749808">
              <a:lnSpc>
                <a:spcPct val="90000"/>
              </a:lnSpc>
              <a:spcBef>
                <a:spcPts val="400"/>
              </a:spcBef>
              <a:buSzPct val="100000"/>
              <a:buFont typeface="Arial"/>
              <a:buChar char="•"/>
              <a:defRPr sz="3607" b="1" i="1">
                <a:solidFill>
                  <a:srgbClr val="FF0000"/>
                </a:solidFill>
              </a:defRPr>
            </a:pPr>
            <a:r>
              <a:rPr dirty="0"/>
              <a:t>Causes</a:t>
            </a:r>
            <a:r>
              <a:rPr sz="3362" dirty="0"/>
              <a:t> : </a:t>
            </a:r>
          </a:p>
          <a:p>
            <a:pPr marL="937260" lvl="1" indent="-187452" defTabSz="749808">
              <a:lnSpc>
                <a:spcPct val="90000"/>
              </a:lnSpc>
              <a:spcBef>
                <a:spcPts val="400"/>
              </a:spcBef>
              <a:buSzPct val="100000"/>
              <a:buFont typeface="Arial"/>
              <a:buChar char="•"/>
              <a:defRPr sz="3362"/>
            </a:pPr>
            <a:r>
              <a:rPr dirty="0"/>
              <a:t>Arrythmias	</a:t>
            </a:r>
          </a:p>
          <a:p>
            <a:pPr marL="937260" lvl="1" indent="-187452" defTabSz="749808">
              <a:lnSpc>
                <a:spcPct val="90000"/>
              </a:lnSpc>
              <a:spcBef>
                <a:spcPts val="400"/>
              </a:spcBef>
              <a:buSzPct val="100000"/>
              <a:buFont typeface="Arial"/>
              <a:buChar char="•"/>
              <a:defRPr sz="3362"/>
            </a:pPr>
            <a:r>
              <a:rPr dirty="0"/>
              <a:t>valvular lesions</a:t>
            </a:r>
          </a:p>
          <a:p>
            <a:pPr marL="937260" lvl="1" indent="-187452" defTabSz="749808">
              <a:lnSpc>
                <a:spcPct val="90000"/>
              </a:lnSpc>
              <a:spcBef>
                <a:spcPts val="400"/>
              </a:spcBef>
              <a:buSzPct val="100000"/>
              <a:buFont typeface="Arial"/>
              <a:buChar char="•"/>
              <a:defRPr sz="3362"/>
            </a:pPr>
            <a:r>
              <a:rPr dirty="0"/>
              <a:t>Acute MI</a:t>
            </a:r>
          </a:p>
          <a:p>
            <a:pPr marL="937260" lvl="1" indent="-187452" defTabSz="749808">
              <a:lnSpc>
                <a:spcPct val="90000"/>
              </a:lnSpc>
              <a:spcBef>
                <a:spcPts val="400"/>
              </a:spcBef>
              <a:buSzPct val="100000"/>
              <a:buFont typeface="Arial"/>
              <a:buChar char="•"/>
              <a:defRPr sz="3362"/>
            </a:pPr>
            <a:r>
              <a:rPr dirty="0"/>
              <a:t>Congestive HF</a:t>
            </a:r>
          </a:p>
          <a:p>
            <a:pPr marL="937260" lvl="1" indent="-187452" defTabSz="749808">
              <a:lnSpc>
                <a:spcPct val="90000"/>
              </a:lnSpc>
              <a:spcBef>
                <a:spcPts val="400"/>
              </a:spcBef>
              <a:buSzPct val="100000"/>
              <a:buFont typeface="Arial"/>
              <a:buChar char="•"/>
              <a:defRPr sz="3362"/>
            </a:pPr>
            <a:r>
              <a:rPr dirty="0"/>
              <a:t>VSD</a:t>
            </a:r>
          </a:p>
          <a:p>
            <a:pPr marL="937260" lvl="1" indent="-187452" defTabSz="749808">
              <a:lnSpc>
                <a:spcPct val="90000"/>
              </a:lnSpc>
              <a:spcBef>
                <a:spcPts val="400"/>
              </a:spcBef>
              <a:buSzPct val="100000"/>
              <a:buFont typeface="Arial"/>
              <a:buChar char="•"/>
              <a:defRPr sz="3362"/>
            </a:pPr>
            <a:r>
              <a:rPr dirty="0"/>
              <a:t>Hypertrophic Cardiomyopathy</a:t>
            </a:r>
          </a:p>
          <a:p>
            <a:pPr marL="843533" lvl="1" indent="-187452" defTabSz="749808">
              <a:lnSpc>
                <a:spcPct val="90000"/>
              </a:lnSpc>
              <a:spcBef>
                <a:spcPts val="400"/>
              </a:spcBef>
              <a:buSzPct val="100000"/>
              <a:buFont typeface="Arial"/>
              <a:buChar char="•"/>
              <a:defRPr sz="3362" b="1"/>
            </a:pPr>
            <a:endParaRPr dirty="0"/>
          </a:p>
          <a:p>
            <a:pPr marL="374904" lvl="1" indent="-187452" defTabSz="749808">
              <a:lnSpc>
                <a:spcPct val="90000"/>
              </a:lnSpc>
              <a:spcBef>
                <a:spcPts val="400"/>
              </a:spcBef>
              <a:buSzPct val="100000"/>
              <a:buFont typeface="Arial"/>
              <a:buChar char="•"/>
              <a:defRPr sz="3362" b="1"/>
            </a:pPr>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Rectangle 28"/>
          <p:cNvSpPr/>
          <p:nvPr/>
        </p:nvSpPr>
        <p:spPr>
          <a:xfrm>
            <a:off x="643128" y="640079"/>
            <a:ext cx="23097744" cy="1243584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352" name="مربع نص 7"/>
          <p:cNvSpPr txBox="1"/>
          <p:nvPr/>
        </p:nvSpPr>
        <p:spPr>
          <a:xfrm>
            <a:off x="1722120" y="1927754"/>
            <a:ext cx="6897284" cy="9860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r" defTabSz="914400">
              <a:lnSpc>
                <a:spcPct val="90000"/>
              </a:lnSpc>
              <a:spcBef>
                <a:spcPts val="600"/>
              </a:spcBef>
              <a:defRPr sz="7200">
                <a:solidFill>
                  <a:schemeClr val="accent1"/>
                </a:solidFill>
                <a:latin typeface="Calibri Light"/>
                <a:ea typeface="Calibri Light"/>
                <a:cs typeface="Calibri Light"/>
                <a:sym typeface="Calibri Light"/>
              </a:defRPr>
            </a:lvl1pPr>
          </a:lstStyle>
          <a:p>
            <a:r>
              <a:t>Cardiogenic Shock</a:t>
            </a:r>
          </a:p>
        </p:txBody>
      </p:sp>
      <p:sp>
        <p:nvSpPr>
          <p:cNvPr id="353" name="Straight Connector 30"/>
          <p:cNvSpPr/>
          <p:nvPr/>
        </p:nvSpPr>
        <p:spPr>
          <a:xfrm flipH="1">
            <a:off x="9308592" y="4114800"/>
            <a:ext cx="1" cy="5486400"/>
          </a:xfrm>
          <a:prstGeom prst="line">
            <a:avLst/>
          </a:prstGeom>
          <a:ln w="19050">
            <a:solidFill>
              <a:srgbClr val="262626"/>
            </a:solidFill>
            <a:miter/>
          </a:ln>
        </p:spPr>
        <p:txBody>
          <a:bodyPr lIns="45719" rIns="45719"/>
          <a:lstStyle/>
          <a:p>
            <a:endParaRPr/>
          </a:p>
        </p:txBody>
      </p:sp>
      <p:sp>
        <p:nvSpPr>
          <p:cNvPr id="354" name="مربع نص 21"/>
          <p:cNvSpPr txBox="1"/>
          <p:nvPr/>
        </p:nvSpPr>
        <p:spPr>
          <a:xfrm>
            <a:off x="9997781" y="1927754"/>
            <a:ext cx="12664100" cy="9860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indent="-228600" defTabSz="914400">
              <a:lnSpc>
                <a:spcPct val="90000"/>
              </a:lnSpc>
              <a:spcBef>
                <a:spcPts val="600"/>
              </a:spcBef>
              <a:buClr>
                <a:srgbClr val="000000"/>
              </a:buClr>
              <a:buSzPct val="100000"/>
              <a:buFont typeface="Arial"/>
              <a:buChar char="•"/>
              <a:defRPr sz="4800" b="1" i="1">
                <a:solidFill>
                  <a:srgbClr val="FF0000"/>
                </a:solidFill>
              </a:defRPr>
            </a:pPr>
            <a:r>
              <a:t>Signs:</a:t>
            </a:r>
          </a:p>
          <a:p>
            <a:pPr marL="457200" lvl="1" indent="-228600" defTabSz="914400">
              <a:lnSpc>
                <a:spcPct val="90000"/>
              </a:lnSpc>
              <a:spcBef>
                <a:spcPts val="600"/>
              </a:spcBef>
              <a:buClr>
                <a:srgbClr val="000000"/>
              </a:buClr>
              <a:buSzPct val="100000"/>
              <a:buFont typeface="Arial"/>
              <a:buChar char="•"/>
              <a:defRPr sz="4800"/>
            </a:pPr>
            <a:r>
              <a:t>Cool, mottled skin</a:t>
            </a:r>
          </a:p>
          <a:p>
            <a:pPr marL="457200" lvl="1" indent="-228600" defTabSz="914400">
              <a:lnSpc>
                <a:spcPct val="90000"/>
              </a:lnSpc>
              <a:spcBef>
                <a:spcPts val="600"/>
              </a:spcBef>
              <a:buClr>
                <a:srgbClr val="000000"/>
              </a:buClr>
              <a:buSzPct val="100000"/>
              <a:buFont typeface="Arial"/>
              <a:buChar char="•"/>
              <a:defRPr sz="4800"/>
            </a:pPr>
            <a:r>
              <a:t>Tachypnea </a:t>
            </a:r>
          </a:p>
          <a:p>
            <a:pPr marL="457200" lvl="1" indent="-228600" defTabSz="914400">
              <a:lnSpc>
                <a:spcPct val="90000"/>
              </a:lnSpc>
              <a:spcBef>
                <a:spcPts val="600"/>
              </a:spcBef>
              <a:buClr>
                <a:srgbClr val="000000"/>
              </a:buClr>
              <a:buSzPct val="100000"/>
              <a:buFont typeface="Arial"/>
              <a:buChar char="•"/>
              <a:defRPr sz="4800"/>
            </a:pPr>
            <a:r>
              <a:t>Hypotension</a:t>
            </a:r>
          </a:p>
          <a:p>
            <a:pPr marL="457200" lvl="1" indent="-228600" defTabSz="914400">
              <a:lnSpc>
                <a:spcPct val="90000"/>
              </a:lnSpc>
              <a:spcBef>
                <a:spcPts val="600"/>
              </a:spcBef>
              <a:buClr>
                <a:srgbClr val="000000"/>
              </a:buClr>
              <a:buSzPct val="100000"/>
              <a:buFont typeface="Arial"/>
              <a:buChar char="•"/>
              <a:defRPr sz="4800"/>
            </a:pPr>
            <a:r>
              <a:t>Altered mental status</a:t>
            </a:r>
          </a:p>
          <a:p>
            <a:pPr marL="457200" lvl="1" indent="-228600" defTabSz="914400">
              <a:lnSpc>
                <a:spcPct val="90000"/>
              </a:lnSpc>
              <a:spcBef>
                <a:spcPts val="600"/>
              </a:spcBef>
              <a:buClr>
                <a:srgbClr val="000000"/>
              </a:buClr>
              <a:buSzPct val="100000"/>
              <a:buFont typeface="Arial"/>
              <a:buChar char="•"/>
              <a:defRPr sz="4800"/>
            </a:pPr>
            <a:r>
              <a:t>murmur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ctangle 71"/>
          <p:cNvSpPr/>
          <p:nvPr/>
        </p:nvSpPr>
        <p:spPr>
          <a:xfrm>
            <a:off x="643128" y="640079"/>
            <a:ext cx="23097744" cy="1243584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357" name="Rectangle 2"/>
          <p:cNvSpPr txBox="1">
            <a:spLocks noGrp="1"/>
          </p:cNvSpPr>
          <p:nvPr>
            <p:ph type="title"/>
          </p:nvPr>
        </p:nvSpPr>
        <p:spPr>
          <a:xfrm>
            <a:off x="1676400" y="1927754"/>
            <a:ext cx="6988724" cy="9860492"/>
          </a:xfrm>
          <a:prstGeom prst="rect">
            <a:avLst/>
          </a:prstGeom>
        </p:spPr>
        <p:txBody>
          <a:bodyPr/>
          <a:lstStyle/>
          <a:p>
            <a:pPr algn="r" rtl="0">
              <a:defRPr sz="8100" i="1">
                <a:solidFill>
                  <a:schemeClr val="accent1"/>
                </a:solidFill>
              </a:defRPr>
            </a:pPr>
            <a:r>
              <a:rPr dirty="0"/>
              <a:t>Pathophysiology</a:t>
            </a:r>
            <a:r>
              <a:rPr i="0" dirty="0"/>
              <a:t> of Cardiogenic Shock</a:t>
            </a:r>
          </a:p>
        </p:txBody>
      </p:sp>
      <p:sp>
        <p:nvSpPr>
          <p:cNvPr id="358" name="Straight Connector 73"/>
          <p:cNvSpPr/>
          <p:nvPr/>
        </p:nvSpPr>
        <p:spPr>
          <a:xfrm flipH="1">
            <a:off x="9308592" y="4114800"/>
            <a:ext cx="1" cy="5486400"/>
          </a:xfrm>
          <a:prstGeom prst="line">
            <a:avLst/>
          </a:prstGeom>
          <a:ln w="19050">
            <a:solidFill>
              <a:srgbClr val="262626"/>
            </a:solidFill>
            <a:miter/>
          </a:ln>
        </p:spPr>
        <p:txBody>
          <a:bodyPr lIns="45719" rIns="45719"/>
          <a:lstStyle/>
          <a:p>
            <a:endParaRPr/>
          </a:p>
        </p:txBody>
      </p:sp>
      <p:sp>
        <p:nvSpPr>
          <p:cNvPr id="359" name="Rectangle 3"/>
          <p:cNvSpPr txBox="1">
            <a:spLocks noGrp="1"/>
          </p:cNvSpPr>
          <p:nvPr>
            <p:ph type="body" sz="half" idx="1"/>
          </p:nvPr>
        </p:nvSpPr>
        <p:spPr>
          <a:xfrm>
            <a:off x="9952062" y="1927754"/>
            <a:ext cx="12755539" cy="9860492"/>
          </a:xfrm>
          <a:prstGeom prst="rect">
            <a:avLst/>
          </a:prstGeom>
        </p:spPr>
        <p:txBody>
          <a:bodyPr anchor="ctr"/>
          <a:lstStyle/>
          <a:p>
            <a:pPr algn="l" rtl="0">
              <a:buClr>
                <a:srgbClr val="000000"/>
              </a:buClr>
              <a:buFontTx/>
              <a:defRPr sz="4800"/>
            </a:pPr>
            <a:r>
              <a:rPr dirty="0"/>
              <a:t>Often after ischemia, loss of LV function</a:t>
            </a:r>
          </a:p>
          <a:p>
            <a:pPr marL="1371600" lvl="1" indent="-457200" algn="l" rtl="0">
              <a:spcBef>
                <a:spcPts val="1000"/>
              </a:spcBef>
              <a:buClr>
                <a:srgbClr val="000000"/>
              </a:buClr>
              <a:buFontTx/>
              <a:defRPr sz="4800"/>
            </a:pPr>
            <a:r>
              <a:rPr dirty="0"/>
              <a:t>Lose 40% of LV         clinical shock ensues</a:t>
            </a:r>
          </a:p>
          <a:p>
            <a:pPr algn="l" rtl="0">
              <a:buClr>
                <a:srgbClr val="000000"/>
              </a:buClr>
              <a:buFontTx/>
              <a:defRPr sz="4800"/>
            </a:pPr>
            <a:r>
              <a:rPr dirty="0"/>
              <a:t>CO reduction = lactic acidosis, hypoxia</a:t>
            </a:r>
          </a:p>
          <a:p>
            <a:pPr algn="l" rtl="0">
              <a:buClr>
                <a:srgbClr val="000000"/>
              </a:buClr>
              <a:buFontTx/>
              <a:defRPr sz="4800"/>
            </a:pPr>
            <a:r>
              <a:rPr dirty="0"/>
              <a:t>Stroke volume is reduced </a:t>
            </a:r>
          </a:p>
          <a:p>
            <a:pPr marL="1371600" lvl="1" indent="-457200" algn="l" rtl="0">
              <a:spcBef>
                <a:spcPts val="1000"/>
              </a:spcBef>
              <a:buClr>
                <a:srgbClr val="000000"/>
              </a:buClr>
              <a:buFontTx/>
              <a:defRPr sz="4800"/>
            </a:pPr>
            <a:r>
              <a:rPr dirty="0"/>
              <a:t>Tachycardia develops as compensation </a:t>
            </a:r>
          </a:p>
        </p:txBody>
      </p:sp>
      <p:sp>
        <p:nvSpPr>
          <p:cNvPr id="360" name="سهم: لليمين 1"/>
          <p:cNvSpPr/>
          <p:nvPr/>
        </p:nvSpPr>
        <p:spPr>
          <a:xfrm>
            <a:off x="15213985" y="5700286"/>
            <a:ext cx="903093" cy="445478"/>
          </a:xfrm>
          <a:prstGeom prst="rightArrow">
            <a:avLst>
              <a:gd name="adj1" fmla="val 50000"/>
              <a:gd name="adj2" fmla="val 50000"/>
            </a:avLst>
          </a:prstGeom>
          <a:solidFill>
            <a:schemeClr val="accent1"/>
          </a:solidFill>
          <a:ln w="12700">
            <a:solidFill>
              <a:srgbClr val="157058"/>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71"/>
          <p:cNvSpPr/>
          <p:nvPr/>
        </p:nvSpPr>
        <p:spPr>
          <a:xfrm>
            <a:off x="643128" y="640079"/>
            <a:ext cx="23097744" cy="1243584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363" name="Rectangle 2"/>
          <p:cNvSpPr txBox="1">
            <a:spLocks noGrp="1"/>
          </p:cNvSpPr>
          <p:nvPr>
            <p:ph type="title"/>
          </p:nvPr>
        </p:nvSpPr>
        <p:spPr>
          <a:xfrm>
            <a:off x="1676400" y="1927754"/>
            <a:ext cx="6988724" cy="9860492"/>
          </a:xfrm>
          <a:prstGeom prst="rect">
            <a:avLst/>
          </a:prstGeom>
        </p:spPr>
        <p:txBody>
          <a:bodyPr/>
          <a:lstStyle/>
          <a:p>
            <a:pPr algn="r" rtl="0">
              <a:defRPr i="1">
                <a:solidFill>
                  <a:schemeClr val="accent1"/>
                </a:solidFill>
              </a:defRPr>
            </a:pPr>
            <a:r>
              <a:t>Treatment</a:t>
            </a:r>
            <a:r>
              <a:rPr i="0"/>
              <a:t> </a:t>
            </a:r>
            <a:r>
              <a:t>of</a:t>
            </a:r>
            <a:r>
              <a:rPr i="0"/>
              <a:t> Cardiogenic Shock</a:t>
            </a:r>
          </a:p>
        </p:txBody>
      </p:sp>
      <p:sp>
        <p:nvSpPr>
          <p:cNvPr id="364" name="Straight Connector 73"/>
          <p:cNvSpPr/>
          <p:nvPr/>
        </p:nvSpPr>
        <p:spPr>
          <a:xfrm flipH="1">
            <a:off x="9308592" y="4114800"/>
            <a:ext cx="1" cy="5486400"/>
          </a:xfrm>
          <a:prstGeom prst="line">
            <a:avLst/>
          </a:prstGeom>
          <a:ln w="19050">
            <a:solidFill>
              <a:srgbClr val="262626"/>
            </a:solidFill>
            <a:miter/>
          </a:ln>
        </p:spPr>
        <p:txBody>
          <a:bodyPr lIns="45719" rIns="45719"/>
          <a:lstStyle/>
          <a:p>
            <a:endParaRPr/>
          </a:p>
        </p:txBody>
      </p:sp>
      <p:sp>
        <p:nvSpPr>
          <p:cNvPr id="365" name="Rectangle 3"/>
          <p:cNvSpPr txBox="1">
            <a:spLocks noGrp="1"/>
          </p:cNvSpPr>
          <p:nvPr>
            <p:ph type="body" sz="half" idx="1"/>
          </p:nvPr>
        </p:nvSpPr>
        <p:spPr>
          <a:xfrm>
            <a:off x="9952062" y="1927754"/>
            <a:ext cx="12755539" cy="9860492"/>
          </a:xfrm>
          <a:prstGeom prst="rect">
            <a:avLst/>
          </a:prstGeom>
        </p:spPr>
        <p:txBody>
          <a:bodyPr anchor="ctr"/>
          <a:lstStyle/>
          <a:p>
            <a:pPr algn="l" rtl="0">
              <a:buClr>
                <a:srgbClr val="000000"/>
              </a:buClr>
              <a:buFontTx/>
              <a:defRPr sz="4800"/>
            </a:pPr>
            <a:r>
              <a:t>Goals- Airway stability and improving myocardial pump function</a:t>
            </a:r>
          </a:p>
          <a:p>
            <a:pPr algn="l" rtl="0">
              <a:buClr>
                <a:srgbClr val="000000"/>
              </a:buClr>
              <a:buFontTx/>
              <a:defRPr sz="4800"/>
            </a:pPr>
            <a:r>
              <a:t>Cardiac monitor, pulse oximetry</a:t>
            </a:r>
          </a:p>
          <a:p>
            <a:pPr algn="l" rtl="0">
              <a:buClr>
                <a:srgbClr val="000000"/>
              </a:buClr>
              <a:buFontTx/>
              <a:defRPr sz="4800"/>
            </a:pPr>
            <a:r>
              <a:t>Supplemental oxygen, IV access</a:t>
            </a:r>
          </a:p>
          <a:p>
            <a:pPr algn="l" rtl="0">
              <a:buClr>
                <a:srgbClr val="000000"/>
              </a:buClr>
              <a:buFontTx/>
              <a:defRPr sz="4800">
                <a:latin typeface="Calibri (النص الأساسي)"/>
                <a:ea typeface="Calibri (النص الأساسي)"/>
                <a:cs typeface="Calibri (النص الأساسي)"/>
                <a:sym typeface="Calibri (النص الأساسي)"/>
              </a:defRPr>
            </a:pPr>
            <a:r>
              <a:t>Catheterization</a:t>
            </a:r>
            <a:r>
              <a:rPr sz="4400"/>
              <a:t> </a:t>
            </a:r>
            <a:r>
              <a:t>if</a:t>
            </a:r>
            <a:r>
              <a:rPr sz="4400"/>
              <a:t> </a:t>
            </a:r>
            <a:r>
              <a:t>ongoing</a:t>
            </a:r>
            <a:r>
              <a:rPr sz="4400"/>
              <a:t> </a:t>
            </a:r>
            <a:r>
              <a:t>ischemia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Rectangle 71"/>
          <p:cNvSpPr/>
          <p:nvPr/>
        </p:nvSpPr>
        <p:spPr>
          <a:xfrm>
            <a:off x="643128" y="640079"/>
            <a:ext cx="23097744" cy="1243584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368" name="Rectangle 2"/>
          <p:cNvSpPr txBox="1">
            <a:spLocks noGrp="1"/>
          </p:cNvSpPr>
          <p:nvPr>
            <p:ph type="title"/>
          </p:nvPr>
        </p:nvSpPr>
        <p:spPr>
          <a:xfrm>
            <a:off x="1676400" y="1927754"/>
            <a:ext cx="6988724" cy="9860492"/>
          </a:xfrm>
          <a:prstGeom prst="rect">
            <a:avLst/>
          </a:prstGeom>
        </p:spPr>
        <p:txBody>
          <a:bodyPr/>
          <a:lstStyle/>
          <a:p>
            <a:pPr algn="r" rtl="0">
              <a:defRPr i="1">
                <a:solidFill>
                  <a:schemeClr val="accent1"/>
                </a:solidFill>
              </a:defRPr>
            </a:pPr>
            <a:r>
              <a:t>Treatment of </a:t>
            </a:r>
            <a:r>
              <a:rPr i="0">
                <a:latin typeface="Calibri Light (العناوين)"/>
                <a:ea typeface="Calibri Light (العناوين)"/>
                <a:cs typeface="Calibri Light (العناوين)"/>
                <a:sym typeface="Calibri Light (العناوين)"/>
              </a:rPr>
              <a:t>Cardiogenic Shock</a:t>
            </a:r>
          </a:p>
        </p:txBody>
      </p:sp>
      <p:sp>
        <p:nvSpPr>
          <p:cNvPr id="369" name="Straight Connector 73"/>
          <p:cNvSpPr/>
          <p:nvPr/>
        </p:nvSpPr>
        <p:spPr>
          <a:xfrm flipH="1">
            <a:off x="9308592" y="4114800"/>
            <a:ext cx="1" cy="5486400"/>
          </a:xfrm>
          <a:prstGeom prst="line">
            <a:avLst/>
          </a:prstGeom>
          <a:ln w="19050">
            <a:solidFill>
              <a:srgbClr val="262626"/>
            </a:solidFill>
            <a:miter/>
          </a:ln>
        </p:spPr>
        <p:txBody>
          <a:bodyPr lIns="45719" rIns="45719"/>
          <a:lstStyle/>
          <a:p>
            <a:endParaRPr/>
          </a:p>
        </p:txBody>
      </p:sp>
      <p:sp>
        <p:nvSpPr>
          <p:cNvPr id="370" name="Rectangle 3"/>
          <p:cNvSpPr txBox="1">
            <a:spLocks noGrp="1"/>
          </p:cNvSpPr>
          <p:nvPr>
            <p:ph type="body" sz="half" idx="1"/>
          </p:nvPr>
        </p:nvSpPr>
        <p:spPr>
          <a:xfrm>
            <a:off x="9952062" y="1927754"/>
            <a:ext cx="12755539" cy="9860492"/>
          </a:xfrm>
          <a:prstGeom prst="rect">
            <a:avLst/>
          </a:prstGeom>
        </p:spPr>
        <p:txBody>
          <a:bodyPr anchor="ctr"/>
          <a:lstStyle/>
          <a:p>
            <a:pPr algn="l" rtl="0">
              <a:defRPr sz="4800" b="1">
                <a:latin typeface="Arial"/>
                <a:ea typeface="Arial"/>
                <a:cs typeface="Arial"/>
                <a:sym typeface="Arial"/>
              </a:defRPr>
            </a:pPr>
            <a:r>
              <a:rPr dirty="0"/>
              <a:t>Preload augmentation</a:t>
            </a:r>
            <a:r>
              <a:rPr b="0" dirty="0"/>
              <a:t> - Consider Fluids</a:t>
            </a:r>
          </a:p>
          <a:p>
            <a:pPr algn="l" rtl="0">
              <a:defRPr sz="4800" b="1">
                <a:latin typeface="Arial"/>
                <a:ea typeface="Arial"/>
                <a:cs typeface="Arial"/>
                <a:sym typeface="Arial"/>
              </a:defRPr>
            </a:pPr>
            <a:r>
              <a:rPr dirty="0"/>
              <a:t>Contractility</a:t>
            </a:r>
          </a:p>
          <a:p>
            <a:pPr marL="1371600" lvl="1" indent="-457200" algn="l" rtl="0">
              <a:spcBef>
                <a:spcPts val="1000"/>
              </a:spcBef>
              <a:defRPr sz="4800">
                <a:latin typeface="Arial"/>
                <a:ea typeface="Arial"/>
                <a:cs typeface="Arial"/>
                <a:sym typeface="Arial"/>
              </a:defRPr>
            </a:pPr>
            <a:r>
              <a:rPr dirty="0"/>
              <a:t>dopamine</a:t>
            </a:r>
          </a:p>
          <a:p>
            <a:pPr marL="1371600" lvl="1" indent="-457200" algn="l" rtl="0">
              <a:spcBef>
                <a:spcPts val="1000"/>
              </a:spcBef>
              <a:defRPr sz="4800">
                <a:latin typeface="Arial"/>
                <a:ea typeface="Arial"/>
                <a:cs typeface="Arial"/>
                <a:sym typeface="Arial"/>
              </a:defRPr>
            </a:pPr>
            <a:r>
              <a:rPr dirty="0"/>
              <a:t>dobutamine</a:t>
            </a:r>
          </a:p>
          <a:p>
            <a:pPr algn="l" rtl="0">
              <a:defRPr sz="4800" b="1">
                <a:latin typeface="Arial"/>
                <a:ea typeface="Arial"/>
                <a:cs typeface="Arial"/>
                <a:sym typeface="Arial"/>
              </a:defRPr>
            </a:pPr>
            <a:r>
              <a:rPr dirty="0"/>
              <a:t>Afterload reduction</a:t>
            </a:r>
          </a:p>
          <a:p>
            <a:pPr marL="1371600" lvl="1" indent="-457200" algn="l" rtl="0">
              <a:spcBef>
                <a:spcPts val="1000"/>
              </a:spcBef>
              <a:defRPr sz="4000">
                <a:latin typeface="Arial"/>
                <a:ea typeface="Arial"/>
                <a:cs typeface="Arial"/>
                <a:sym typeface="Arial"/>
              </a:defRPr>
            </a:pPr>
            <a:r>
              <a:rPr dirty="0"/>
              <a:t>nitroglycerin</a:t>
            </a:r>
            <a:endParaRPr sz="4800" dirty="0"/>
          </a:p>
          <a:p>
            <a:pPr marL="1371600" lvl="1" indent="-457200" algn="l" rtl="0">
              <a:spcBef>
                <a:spcPts val="1000"/>
              </a:spcBef>
              <a:defRPr sz="4000">
                <a:latin typeface="Arial"/>
                <a:ea typeface="Arial"/>
                <a:cs typeface="Arial"/>
                <a:sym typeface="Arial"/>
              </a:defRPr>
            </a:pPr>
            <a:r>
              <a:rPr dirty="0"/>
              <a:t>Dobutamine</a:t>
            </a:r>
            <a:endParaRPr sz="4800" b="1" dirty="0"/>
          </a:p>
          <a:p>
            <a:pPr algn="l" rtl="0">
              <a:defRPr sz="4800" b="1">
                <a:latin typeface="Arial"/>
                <a:ea typeface="Arial"/>
                <a:cs typeface="Arial"/>
                <a:sym typeface="Arial"/>
              </a:defRPr>
            </a:pPr>
            <a:r>
              <a:rPr dirty="0"/>
              <a:t>If inotropes and vasopressors fail</a:t>
            </a:r>
            <a:r>
              <a:rPr dirty="0">
                <a:solidFill>
                  <a:srgbClr val="FF0000"/>
                </a:solidFill>
              </a:rPr>
              <a:t>, intra-aortic balloon pump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ecreased Intravascular volume…"/>
          <p:cNvSpPr txBox="1"/>
          <p:nvPr/>
        </p:nvSpPr>
        <p:spPr>
          <a:xfrm>
            <a:off x="1246346" y="4104596"/>
            <a:ext cx="6037140" cy="1472953"/>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a:solidFill>
                  <a:srgbClr val="0433FF"/>
                </a:solidFill>
                <a:latin typeface="Times New Roman"/>
                <a:ea typeface="Times New Roman"/>
                <a:cs typeface="Times New Roman"/>
                <a:sym typeface="Times New Roman"/>
              </a:defRPr>
            </a:pPr>
            <a:r>
              <a:t>Decreased</a:t>
            </a:r>
            <a:r>
              <a:rPr>
                <a:solidFill>
                  <a:srgbClr val="5E5E5E"/>
                </a:solidFill>
              </a:rPr>
              <a:t> Intravascular volume </a:t>
            </a:r>
          </a:p>
          <a:p>
            <a:pPr defTabSz="2438337">
              <a:defRPr sz="2400">
                <a:solidFill>
                  <a:srgbClr val="0433FF"/>
                </a:solidFill>
                <a:latin typeface="Times New Roman"/>
                <a:ea typeface="Times New Roman"/>
                <a:cs typeface="Times New Roman"/>
                <a:sym typeface="Times New Roman"/>
              </a:defRPr>
            </a:pPr>
            <a:r>
              <a:t>Decreased</a:t>
            </a:r>
            <a:r>
              <a:rPr>
                <a:solidFill>
                  <a:srgbClr val="5E5E5E"/>
                </a:solidFill>
              </a:rPr>
              <a:t> Myocardial function </a:t>
            </a:r>
          </a:p>
          <a:p>
            <a:pPr defTabSz="2438337">
              <a:defRPr sz="2400">
                <a:solidFill>
                  <a:srgbClr val="0433FF"/>
                </a:solidFill>
                <a:latin typeface="Times New Roman"/>
                <a:ea typeface="Times New Roman"/>
                <a:cs typeface="Times New Roman"/>
                <a:sym typeface="Times New Roman"/>
              </a:defRPr>
            </a:pPr>
            <a:r>
              <a:t>Increased</a:t>
            </a:r>
            <a:r>
              <a:rPr>
                <a:solidFill>
                  <a:srgbClr val="5E5E5E"/>
                </a:solidFill>
              </a:rPr>
              <a:t> Systemic vascular resistance </a:t>
            </a:r>
          </a:p>
          <a:p>
            <a:pPr defTabSz="2438337">
              <a:defRPr sz="2400">
                <a:solidFill>
                  <a:srgbClr val="0433FF"/>
                </a:solidFill>
                <a:latin typeface="Times New Roman"/>
                <a:ea typeface="Times New Roman"/>
                <a:cs typeface="Times New Roman"/>
                <a:sym typeface="Times New Roman"/>
              </a:defRPr>
            </a:pPr>
            <a:r>
              <a:t>Changes</a:t>
            </a:r>
            <a:r>
              <a:rPr>
                <a:solidFill>
                  <a:srgbClr val="5E5E5E"/>
                </a:solidFill>
              </a:rPr>
              <a:t> in distribution of blood flow </a:t>
            </a:r>
          </a:p>
        </p:txBody>
      </p:sp>
      <p:sp>
        <p:nvSpPr>
          <p:cNvPr id="132" name="Global tissue hypo- perfusion;  decreased blood flow and O2 delivery to, and consequently O2 utilization by, the cells."/>
          <p:cNvSpPr txBox="1"/>
          <p:nvPr/>
        </p:nvSpPr>
        <p:spPr>
          <a:xfrm>
            <a:off x="1259559" y="6362194"/>
            <a:ext cx="6069991" cy="1130053"/>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a:solidFill>
                  <a:srgbClr val="0433FF"/>
                </a:solidFill>
                <a:latin typeface="Times New Roman"/>
                <a:ea typeface="Times New Roman"/>
                <a:cs typeface="Times New Roman"/>
                <a:sym typeface="Times New Roman"/>
              </a:defRPr>
            </a:pPr>
            <a:r>
              <a:t>Global</a:t>
            </a:r>
            <a:r>
              <a:rPr>
                <a:solidFill>
                  <a:srgbClr val="5E5E5E"/>
                </a:solidFill>
              </a:rPr>
              <a:t> tissue </a:t>
            </a:r>
            <a:r>
              <a:t>hypo</a:t>
            </a:r>
            <a:r>
              <a:rPr>
                <a:solidFill>
                  <a:srgbClr val="5E5E5E"/>
                </a:solidFill>
              </a:rPr>
              <a:t>- perfusion;  decreased blood flow and O2 delivery to, and consequently O2 utilization by, the cells. </a:t>
            </a:r>
          </a:p>
        </p:txBody>
      </p:sp>
      <p:sp>
        <p:nvSpPr>
          <p:cNvPr id="133" name="Increased tissue oxygen demand without homeostatic increase in blood flow"/>
          <p:cNvSpPr txBox="1"/>
          <p:nvPr/>
        </p:nvSpPr>
        <p:spPr>
          <a:xfrm>
            <a:off x="1262773" y="9513485"/>
            <a:ext cx="6066777" cy="787153"/>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a:solidFill>
                  <a:srgbClr val="0433FF"/>
                </a:solidFill>
                <a:latin typeface="Times New Roman"/>
                <a:ea typeface="Times New Roman"/>
                <a:cs typeface="Times New Roman"/>
                <a:sym typeface="Times New Roman"/>
              </a:defRPr>
            </a:pPr>
            <a:r>
              <a:t>Increased</a:t>
            </a:r>
            <a:r>
              <a:rPr>
                <a:solidFill>
                  <a:srgbClr val="5E5E5E"/>
                </a:solidFill>
              </a:rPr>
              <a:t> tissue oxygen demand </a:t>
            </a:r>
            <a:r>
              <a:t>without</a:t>
            </a:r>
            <a:r>
              <a:rPr>
                <a:solidFill>
                  <a:srgbClr val="5E5E5E"/>
                </a:solidFill>
              </a:rPr>
              <a:t> homeostatic increase in blood flow </a:t>
            </a:r>
          </a:p>
        </p:txBody>
      </p:sp>
      <p:sp>
        <p:nvSpPr>
          <p:cNvPr id="134" name="OR"/>
          <p:cNvSpPr txBox="1"/>
          <p:nvPr/>
        </p:nvSpPr>
        <p:spPr>
          <a:xfrm>
            <a:off x="3240807" y="8005549"/>
            <a:ext cx="1423976" cy="994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5800" b="1">
                <a:solidFill>
                  <a:srgbClr val="0433FF"/>
                </a:solidFill>
                <a:latin typeface="+mj-lt"/>
                <a:ea typeface="+mj-ea"/>
                <a:cs typeface="+mj-cs"/>
                <a:sym typeface="Helvetica Neue"/>
              </a:defRPr>
            </a:lvl1pPr>
          </a:lstStyle>
          <a:p>
            <a:r>
              <a:t>OR </a:t>
            </a:r>
          </a:p>
        </p:txBody>
      </p:sp>
      <p:sp>
        <p:nvSpPr>
          <p:cNvPr id="135" name="Line"/>
          <p:cNvSpPr/>
          <p:nvPr/>
        </p:nvSpPr>
        <p:spPr>
          <a:xfrm flipV="1">
            <a:off x="7456136" y="3963380"/>
            <a:ext cx="2" cy="6511715"/>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36" name="Blood supply and oxygen delivery cannot meet tissue demand"/>
          <p:cNvSpPr txBox="1"/>
          <p:nvPr/>
        </p:nvSpPr>
        <p:spPr>
          <a:xfrm>
            <a:off x="9078079" y="3982176"/>
            <a:ext cx="3938680" cy="1142753"/>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a:solidFill>
                  <a:srgbClr val="5E5E5E"/>
                </a:solidFill>
                <a:latin typeface="Times New Roman"/>
                <a:ea typeface="Times New Roman"/>
                <a:cs typeface="Times New Roman"/>
                <a:sym typeface="Times New Roman"/>
              </a:defRPr>
            </a:pPr>
            <a:r>
              <a:t>Blood supply and oxygen delivery </a:t>
            </a:r>
            <a:r>
              <a:rPr>
                <a:solidFill>
                  <a:srgbClr val="0433FF"/>
                </a:solidFill>
              </a:rPr>
              <a:t>cannot meet</a:t>
            </a:r>
            <a:r>
              <a:t> tissue demand </a:t>
            </a:r>
          </a:p>
        </p:txBody>
      </p:sp>
      <p:sp>
        <p:nvSpPr>
          <p:cNvPr id="137" name="Line"/>
          <p:cNvSpPr/>
          <p:nvPr/>
        </p:nvSpPr>
        <p:spPr>
          <a:xfrm>
            <a:off x="7728685" y="6387810"/>
            <a:ext cx="762932" cy="2"/>
          </a:xfrm>
          <a:prstGeom prst="line">
            <a:avLst/>
          </a:prstGeom>
          <a:ln w="25400">
            <a:solidFill>
              <a:srgbClr val="000000"/>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38" name="Consequent anaerobic metabolism"/>
          <p:cNvSpPr txBox="1"/>
          <p:nvPr/>
        </p:nvSpPr>
        <p:spPr>
          <a:xfrm>
            <a:off x="9053524" y="5826443"/>
            <a:ext cx="3899680" cy="799853"/>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a:solidFill>
                  <a:srgbClr val="5E5E5E"/>
                </a:solidFill>
                <a:latin typeface="Times New Roman"/>
                <a:ea typeface="Times New Roman"/>
                <a:cs typeface="Times New Roman"/>
                <a:sym typeface="Times New Roman"/>
              </a:defRPr>
            </a:pPr>
            <a:r>
              <a:t>Consequent </a:t>
            </a:r>
            <a:r>
              <a:rPr>
                <a:solidFill>
                  <a:srgbClr val="0433FF"/>
                </a:solidFill>
              </a:rPr>
              <a:t>anaerobic</a:t>
            </a:r>
            <a:r>
              <a:t> metabolism   </a:t>
            </a:r>
          </a:p>
        </p:txBody>
      </p:sp>
      <p:sp>
        <p:nvSpPr>
          <p:cNvPr id="139" name="Hyperlactatemia due to lactic acid build up in blood"/>
          <p:cNvSpPr txBox="1"/>
          <p:nvPr/>
        </p:nvSpPr>
        <p:spPr>
          <a:xfrm>
            <a:off x="9035309" y="7228145"/>
            <a:ext cx="3956894" cy="799853"/>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337">
              <a:defRPr sz="2400">
                <a:solidFill>
                  <a:srgbClr val="5E5E5E"/>
                </a:solidFill>
                <a:latin typeface="Times New Roman"/>
                <a:ea typeface="Times New Roman"/>
                <a:cs typeface="Times New Roman"/>
                <a:sym typeface="Times New Roman"/>
              </a:defRPr>
            </a:lvl1pPr>
          </a:lstStyle>
          <a:p>
            <a:r>
              <a:t>Hyperlactatemia due to lactic acid build up in blood  </a:t>
            </a:r>
          </a:p>
        </p:txBody>
      </p:sp>
      <p:sp>
        <p:nvSpPr>
          <p:cNvPr id="140" name="Drop in blood pH and metabolic acidosis development ( Type-A lactic acidosis )"/>
          <p:cNvSpPr txBox="1"/>
          <p:nvPr/>
        </p:nvSpPr>
        <p:spPr>
          <a:xfrm>
            <a:off x="9053524" y="8813217"/>
            <a:ext cx="3989054" cy="1485653"/>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a:solidFill>
                  <a:srgbClr val="5E5E5E"/>
                </a:solidFill>
                <a:latin typeface="Times New Roman"/>
                <a:ea typeface="Times New Roman"/>
                <a:cs typeface="Times New Roman"/>
                <a:sym typeface="Times New Roman"/>
              </a:defRPr>
            </a:pPr>
            <a:r>
              <a:t>Drop in blood pH and metabolic </a:t>
            </a:r>
            <a:r>
              <a:rPr>
                <a:solidFill>
                  <a:srgbClr val="0433FF"/>
                </a:solidFill>
              </a:rPr>
              <a:t>acidosis</a:t>
            </a:r>
            <a:r>
              <a:t> development ( Type-A lactic acidosis ) </a:t>
            </a:r>
          </a:p>
        </p:txBody>
      </p:sp>
      <p:sp>
        <p:nvSpPr>
          <p:cNvPr id="141" name="Line"/>
          <p:cNvSpPr/>
          <p:nvPr/>
        </p:nvSpPr>
        <p:spPr>
          <a:xfrm>
            <a:off x="8904220" y="10467730"/>
            <a:ext cx="4285156"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42" name="Line"/>
          <p:cNvSpPr/>
          <p:nvPr/>
        </p:nvSpPr>
        <p:spPr>
          <a:xfrm>
            <a:off x="10940590" y="10623890"/>
            <a:ext cx="2" cy="634808"/>
          </a:xfrm>
          <a:prstGeom prst="line">
            <a:avLst/>
          </a:prstGeom>
          <a:ln w="25400">
            <a:solidFill>
              <a:srgbClr val="000000"/>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43" name="Line"/>
          <p:cNvSpPr/>
          <p:nvPr/>
        </p:nvSpPr>
        <p:spPr>
          <a:xfrm>
            <a:off x="10940590" y="5170018"/>
            <a:ext cx="2" cy="512166"/>
          </a:xfrm>
          <a:prstGeom prst="line">
            <a:avLst/>
          </a:prstGeom>
          <a:ln w="25400">
            <a:solidFill>
              <a:srgbClr val="000000"/>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44" name="Line"/>
          <p:cNvSpPr/>
          <p:nvPr/>
        </p:nvSpPr>
        <p:spPr>
          <a:xfrm>
            <a:off x="3952795" y="5736598"/>
            <a:ext cx="2" cy="512167"/>
          </a:xfrm>
          <a:prstGeom prst="line">
            <a:avLst/>
          </a:prstGeom>
          <a:ln w="25400">
            <a:solidFill>
              <a:srgbClr val="000000"/>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45" name="Systemic stress response, including tachycardia and peripheral vasoconstriction."/>
          <p:cNvSpPr txBox="1"/>
          <p:nvPr/>
        </p:nvSpPr>
        <p:spPr>
          <a:xfrm>
            <a:off x="8810713" y="11583716"/>
            <a:ext cx="4259755" cy="1142753"/>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a:solidFill>
                  <a:srgbClr val="0433FF"/>
                </a:solidFill>
                <a:latin typeface="Times New Roman"/>
                <a:ea typeface="Times New Roman"/>
                <a:cs typeface="Times New Roman"/>
                <a:sym typeface="Times New Roman"/>
              </a:defRPr>
            </a:pPr>
            <a:r>
              <a:t>Systemic</a:t>
            </a:r>
            <a:r>
              <a:rPr>
                <a:solidFill>
                  <a:srgbClr val="5E5E5E"/>
                </a:solidFill>
              </a:rPr>
              <a:t> </a:t>
            </a:r>
            <a:r>
              <a:t>stress</a:t>
            </a:r>
            <a:r>
              <a:rPr>
                <a:solidFill>
                  <a:srgbClr val="5E5E5E"/>
                </a:solidFill>
              </a:rPr>
              <a:t> response, including tachycardia and peripheral vasoconstriction.</a:t>
            </a:r>
          </a:p>
        </p:txBody>
      </p:sp>
      <p:sp>
        <p:nvSpPr>
          <p:cNvPr id="146" name="Line"/>
          <p:cNvSpPr/>
          <p:nvPr/>
        </p:nvSpPr>
        <p:spPr>
          <a:xfrm>
            <a:off x="10940590" y="6671137"/>
            <a:ext cx="2" cy="512168"/>
          </a:xfrm>
          <a:prstGeom prst="line">
            <a:avLst/>
          </a:prstGeom>
          <a:ln w="25400">
            <a:solidFill>
              <a:srgbClr val="000000"/>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47" name="Line"/>
          <p:cNvSpPr/>
          <p:nvPr/>
        </p:nvSpPr>
        <p:spPr>
          <a:xfrm>
            <a:off x="10940590" y="8072839"/>
            <a:ext cx="2" cy="512168"/>
          </a:xfrm>
          <a:prstGeom prst="line">
            <a:avLst/>
          </a:prstGeom>
          <a:ln w="25400">
            <a:solidFill>
              <a:srgbClr val="000000"/>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48" name="Line"/>
          <p:cNvSpPr/>
          <p:nvPr/>
        </p:nvSpPr>
        <p:spPr>
          <a:xfrm>
            <a:off x="1145914" y="10467730"/>
            <a:ext cx="6297282"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49" name="Once physiological compensation mechanisms are overwhelmed, organ dysfunction ensues, followed by organ failure, irreversible organ damage, and death."/>
          <p:cNvSpPr txBox="1"/>
          <p:nvPr/>
        </p:nvSpPr>
        <p:spPr>
          <a:xfrm>
            <a:off x="14073635" y="11558316"/>
            <a:ext cx="7492896" cy="1142753"/>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a:solidFill>
                  <a:srgbClr val="5E5E5E"/>
                </a:solidFill>
                <a:latin typeface="Times New Roman"/>
                <a:ea typeface="Times New Roman"/>
                <a:cs typeface="Times New Roman"/>
                <a:sym typeface="Times New Roman"/>
              </a:defRPr>
            </a:pPr>
            <a:r>
              <a:t>Once physiological compensation mechanisms are overwhelmed, organ dysfunction ensues, followed by organ </a:t>
            </a:r>
            <a:r>
              <a:rPr>
                <a:solidFill>
                  <a:srgbClr val="0433FF"/>
                </a:solidFill>
              </a:rPr>
              <a:t>failure</a:t>
            </a:r>
            <a:r>
              <a:t>, irreversible organ damage, and </a:t>
            </a:r>
            <a:r>
              <a:rPr>
                <a:solidFill>
                  <a:srgbClr val="0433FF"/>
                </a:solidFill>
              </a:rPr>
              <a:t>death.</a:t>
            </a:r>
          </a:p>
        </p:txBody>
      </p:sp>
      <p:sp>
        <p:nvSpPr>
          <p:cNvPr id="150" name="Line"/>
          <p:cNvSpPr/>
          <p:nvPr/>
        </p:nvSpPr>
        <p:spPr>
          <a:xfrm>
            <a:off x="13190585" y="12155092"/>
            <a:ext cx="762933" cy="2"/>
          </a:xfrm>
          <a:prstGeom prst="line">
            <a:avLst/>
          </a:prstGeom>
          <a:ln w="25400">
            <a:solidFill>
              <a:srgbClr val="000000"/>
            </a:solidFill>
            <a:miter lim="400000"/>
            <a:tailEnd type="triangle"/>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1" name="Line"/>
          <p:cNvSpPr/>
          <p:nvPr/>
        </p:nvSpPr>
        <p:spPr>
          <a:xfrm flipV="1">
            <a:off x="13174975" y="3806823"/>
            <a:ext cx="2" cy="6672598"/>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2" name="Line"/>
          <p:cNvSpPr/>
          <p:nvPr/>
        </p:nvSpPr>
        <p:spPr>
          <a:xfrm flipV="1">
            <a:off x="1134579" y="3963383"/>
            <a:ext cx="2" cy="651171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3" name="Line"/>
          <p:cNvSpPr/>
          <p:nvPr/>
        </p:nvSpPr>
        <p:spPr>
          <a:xfrm>
            <a:off x="8677386" y="11389456"/>
            <a:ext cx="13013815"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4" name="Line"/>
          <p:cNvSpPr/>
          <p:nvPr/>
        </p:nvSpPr>
        <p:spPr>
          <a:xfrm>
            <a:off x="8677386" y="12882629"/>
            <a:ext cx="13013815"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5" name="Line"/>
          <p:cNvSpPr/>
          <p:nvPr/>
        </p:nvSpPr>
        <p:spPr>
          <a:xfrm>
            <a:off x="8677895" y="11386866"/>
            <a:ext cx="2" cy="1485654"/>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6" name="Line"/>
          <p:cNvSpPr/>
          <p:nvPr/>
        </p:nvSpPr>
        <p:spPr>
          <a:xfrm>
            <a:off x="1145914" y="3962904"/>
            <a:ext cx="6297282"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7" name="Line"/>
          <p:cNvSpPr/>
          <p:nvPr/>
        </p:nvSpPr>
        <p:spPr>
          <a:xfrm>
            <a:off x="8904841" y="3803188"/>
            <a:ext cx="4285156"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8" name="Line"/>
          <p:cNvSpPr/>
          <p:nvPr/>
        </p:nvSpPr>
        <p:spPr>
          <a:xfrm flipV="1">
            <a:off x="8897104" y="3806823"/>
            <a:ext cx="2" cy="6672598"/>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59" name="Line"/>
          <p:cNvSpPr/>
          <p:nvPr/>
        </p:nvSpPr>
        <p:spPr>
          <a:xfrm>
            <a:off x="21686648" y="11399566"/>
            <a:ext cx="2" cy="1485654"/>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60" name="Pathophysiology"/>
          <p:cNvSpPr txBox="1"/>
          <p:nvPr/>
        </p:nvSpPr>
        <p:spPr>
          <a:xfrm>
            <a:off x="883591" y="2208259"/>
            <a:ext cx="4896149" cy="859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5400">
                <a:solidFill>
                  <a:srgbClr val="5E5E5E"/>
                </a:solidFill>
                <a:latin typeface="Times New Roman"/>
                <a:ea typeface="Times New Roman"/>
                <a:cs typeface="Times New Roman"/>
                <a:sym typeface="Times New Roman"/>
              </a:defRPr>
            </a:lvl1pPr>
          </a:lstStyle>
          <a:p>
            <a:r>
              <a:t>Pathophysiology </a:t>
            </a:r>
          </a:p>
        </p:txBody>
      </p:sp>
      <p:sp>
        <p:nvSpPr>
          <p:cNvPr id="161" name="Line"/>
          <p:cNvSpPr/>
          <p:nvPr/>
        </p:nvSpPr>
        <p:spPr>
          <a:xfrm>
            <a:off x="1003079" y="3154352"/>
            <a:ext cx="12126566" cy="1"/>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62" name="Line"/>
          <p:cNvSpPr/>
          <p:nvPr/>
        </p:nvSpPr>
        <p:spPr>
          <a:xfrm>
            <a:off x="1003079" y="2204086"/>
            <a:ext cx="12126566" cy="1"/>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Picture 2" descr="Picture 2"/>
          <p:cNvPicPr>
            <a:picLocks noChangeAspect="1"/>
          </p:cNvPicPr>
          <p:nvPr/>
        </p:nvPicPr>
        <p:blipFill>
          <a:blip r:embed="rId2"/>
          <a:stretch>
            <a:fillRect/>
          </a:stretch>
        </p:blipFill>
        <p:spPr>
          <a:xfrm>
            <a:off x="3048000" y="2286000"/>
            <a:ext cx="18288000" cy="10972800"/>
          </a:xfrm>
          <a:prstGeom prst="rect">
            <a:avLst/>
          </a:prstGeom>
          <a:ln w="12700">
            <a:miter lim="400000"/>
          </a:ln>
        </p:spPr>
      </p:pic>
      <p:sp>
        <p:nvSpPr>
          <p:cNvPr id="373" name="Text Box 4"/>
          <p:cNvSpPr txBox="1"/>
          <p:nvPr/>
        </p:nvSpPr>
        <p:spPr>
          <a:xfrm>
            <a:off x="3779520" y="457200"/>
            <a:ext cx="16824961" cy="1374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5200"/>
              </a:spcBef>
              <a:defRPr sz="8800">
                <a:solidFill>
                  <a:schemeClr val="accent1"/>
                </a:solidFill>
                <a:latin typeface="Corbel"/>
                <a:ea typeface="Corbel"/>
                <a:cs typeface="Corbel"/>
                <a:sym typeface="Corbel"/>
              </a:defRPr>
            </a:lvl1pPr>
          </a:lstStyle>
          <a:p>
            <a:r>
              <a:t>Intra-Aortic Balloon Pump</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مستطيل 1"/>
          <p:cNvSpPr/>
          <p:nvPr/>
        </p:nvSpPr>
        <p:spPr>
          <a:xfrm>
            <a:off x="6579258" y="5534561"/>
            <a:ext cx="11225484" cy="2229654"/>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600" b="1">
                <a:ln w="12700" cap="flat">
                  <a:solidFill>
                    <a:schemeClr val="accent1"/>
                  </a:solidFill>
                  <a:prstDash val="solid"/>
                  <a:round/>
                </a:ln>
                <a:blipFill rotWithShape="1">
                  <a:blip r:embed="rId2"/>
                  <a:srcRect/>
                  <a:tile tx="0" ty="0" sx="100000" sy="100000" flip="none" algn="tl"/>
                </a:blipFill>
                <a:effectLst>
                  <a:outerShdw dist="38100" dir="2640000" rotWithShape="0">
                    <a:schemeClr val="accent1"/>
                  </a:outerShdw>
                </a:effectLst>
              </a:defRPr>
            </a:lvl1pPr>
          </a:lstStyle>
          <a:p>
            <a:r>
              <a:t>THANK YOU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Key diagnostic factors (history and Phy.E)…"/>
          <p:cNvSpPr txBox="1"/>
          <p:nvPr/>
        </p:nvSpPr>
        <p:spPr>
          <a:xfrm>
            <a:off x="7731190" y="898116"/>
            <a:ext cx="8751359" cy="11849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3600">
                <a:solidFill>
                  <a:srgbClr val="5E5E5E"/>
                </a:solidFill>
                <a:latin typeface="Times New Roman"/>
                <a:ea typeface="Times New Roman"/>
                <a:cs typeface="Times New Roman"/>
                <a:sym typeface="Times New Roman"/>
              </a:defRPr>
            </a:pPr>
            <a:r>
              <a:t>Key diagnostic factors (history and Phy.E) </a:t>
            </a:r>
          </a:p>
          <a:p>
            <a:pPr defTabSz="2438337">
              <a:defRPr sz="2300">
                <a:solidFill>
                  <a:srgbClr val="5E5E5E"/>
                </a:solidFill>
                <a:latin typeface="Times New Roman"/>
                <a:ea typeface="Times New Roman"/>
                <a:cs typeface="Times New Roman"/>
                <a:sym typeface="Times New Roman"/>
              </a:defRPr>
            </a:pPr>
            <a:endParaRPr/>
          </a:p>
          <a:p>
            <a:pPr marL="444500" indent="-444500" defTabSz="2438337">
              <a:buSzPct val="100000"/>
              <a:buAutoNum type="arabicPeriod"/>
              <a:defRPr sz="2300" b="1">
                <a:solidFill>
                  <a:srgbClr val="0433FF"/>
                </a:solidFill>
                <a:latin typeface="Times New Roman"/>
                <a:ea typeface="Times New Roman"/>
                <a:cs typeface="Times New Roman"/>
                <a:sym typeface="Times New Roman"/>
              </a:defRPr>
            </a:pPr>
            <a:r>
              <a:t>Hypotension</a:t>
            </a:r>
            <a:r>
              <a:rPr b="0">
                <a:solidFill>
                  <a:srgbClr val="5E5E5E"/>
                </a:solidFill>
              </a:rPr>
              <a:t> (defined as decrease of ≥40 mmHg from baseline. Occurs in most patients but a normal BP</a:t>
            </a:r>
            <a:r>
              <a:rPr b="0"/>
              <a:t> </a:t>
            </a:r>
            <a:r>
              <a:rPr>
                <a:solidFill>
                  <a:srgbClr val="5E5E5E"/>
                </a:solidFill>
              </a:rPr>
              <a:t>doesn’t rule out </a:t>
            </a:r>
            <a:r>
              <a:rPr b="0">
                <a:solidFill>
                  <a:srgbClr val="5E5E5E"/>
                </a:solidFill>
              </a:rPr>
              <a:t>shock)</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2"/>
              <a:defRPr sz="2300" b="1">
                <a:solidFill>
                  <a:srgbClr val="0433FF"/>
                </a:solidFill>
                <a:latin typeface="Times New Roman"/>
                <a:ea typeface="Times New Roman"/>
                <a:cs typeface="Times New Roman"/>
                <a:sym typeface="Times New Roman"/>
              </a:defRPr>
            </a:pPr>
            <a:r>
              <a:t>Tachycardia</a:t>
            </a:r>
            <a:r>
              <a:rPr b="0">
                <a:solidFill>
                  <a:srgbClr val="5E5E5E"/>
                </a:solidFill>
              </a:rPr>
              <a:t>  (may be an </a:t>
            </a:r>
            <a:r>
              <a:rPr>
                <a:solidFill>
                  <a:srgbClr val="5E5E5E"/>
                </a:solidFill>
              </a:rPr>
              <a:t>earlier sign </a:t>
            </a:r>
            <a:r>
              <a:rPr b="0">
                <a:solidFill>
                  <a:srgbClr val="5E5E5E"/>
                </a:solidFill>
              </a:rPr>
              <a:t>of shock than hypotension as compensatory mechanisms can maintain cardiac output) </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3"/>
              <a:defRPr sz="2300" b="1">
                <a:solidFill>
                  <a:srgbClr val="0433FF"/>
                </a:solidFill>
                <a:latin typeface="Times New Roman"/>
                <a:ea typeface="Times New Roman"/>
                <a:cs typeface="Times New Roman"/>
                <a:sym typeface="Times New Roman"/>
              </a:defRPr>
            </a:pPr>
            <a:r>
              <a:t>skin changes</a:t>
            </a:r>
            <a:r>
              <a:rPr>
                <a:solidFill>
                  <a:srgbClr val="5E5E5E"/>
                </a:solidFill>
              </a:rPr>
              <a:t> </a:t>
            </a:r>
            <a:r>
              <a:rPr b="0">
                <a:solidFill>
                  <a:srgbClr val="5E5E5E"/>
                </a:solidFill>
              </a:rPr>
              <a:t>(cold sweaty skin, </a:t>
            </a:r>
            <a:r>
              <a:rPr>
                <a:solidFill>
                  <a:srgbClr val="5E5E5E"/>
                </a:solidFill>
              </a:rPr>
              <a:t>clammy</a:t>
            </a:r>
            <a:r>
              <a:rPr b="0">
                <a:solidFill>
                  <a:srgbClr val="5E5E5E"/>
                </a:solidFill>
              </a:rPr>
              <a:t> peripheries, </a:t>
            </a:r>
            <a:r>
              <a:rPr>
                <a:solidFill>
                  <a:srgbClr val="5E5E5E"/>
                </a:solidFill>
              </a:rPr>
              <a:t>mottled</a:t>
            </a:r>
            <a:r>
              <a:rPr b="0"/>
              <a:t>, </a:t>
            </a:r>
            <a:r>
              <a:rPr>
                <a:solidFill>
                  <a:srgbClr val="5E5E5E"/>
                </a:solidFill>
              </a:rPr>
              <a:t>ashen appearance</a:t>
            </a:r>
            <a:r>
              <a:rPr b="0">
                <a:solidFill>
                  <a:srgbClr val="5E5E5E"/>
                </a:solidFill>
              </a:rPr>
              <a:t>, skin </a:t>
            </a:r>
            <a:r>
              <a:rPr>
                <a:solidFill>
                  <a:srgbClr val="5E5E5E"/>
                </a:solidFill>
              </a:rPr>
              <a:t>cyanosis</a:t>
            </a:r>
            <a:r>
              <a:rPr b="0">
                <a:solidFill>
                  <a:srgbClr val="5E5E5E"/>
                </a:solidFill>
              </a:rPr>
              <a:t> (besides lips and tongue cyanosis)) </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4"/>
              <a:defRPr sz="2300" b="1">
                <a:solidFill>
                  <a:srgbClr val="0433FF"/>
                </a:solidFill>
                <a:latin typeface="Times New Roman"/>
                <a:ea typeface="Times New Roman"/>
                <a:cs typeface="Times New Roman"/>
                <a:sym typeface="Times New Roman"/>
              </a:defRPr>
            </a:pPr>
            <a:r>
              <a:t>Oliguria</a:t>
            </a:r>
            <a:r>
              <a:rPr b="0">
                <a:solidFill>
                  <a:srgbClr val="5E5E5E"/>
                </a:solidFill>
              </a:rPr>
              <a:t> (consider inserting a urinary catheter, oliguria is defined as </a:t>
            </a:r>
            <a:r>
              <a:rPr>
                <a:solidFill>
                  <a:srgbClr val="5E5E5E"/>
                </a:solidFill>
              </a:rPr>
              <a:t>&lt;0.5 ml/kg/hr.)</a:t>
            </a:r>
          </a:p>
          <a:p>
            <a:pPr defTabSz="2438337">
              <a:defRPr sz="2300">
                <a:solidFill>
                  <a:srgbClr val="5E5E5E"/>
                </a:solidFill>
                <a:latin typeface="Times New Roman"/>
                <a:ea typeface="Times New Roman"/>
                <a:cs typeface="Times New Roman"/>
                <a:sym typeface="Times New Roman"/>
              </a:defRPr>
            </a:pPr>
            <a:endParaRPr>
              <a:solidFill>
                <a:srgbClr val="5E5E5E"/>
              </a:solidFill>
            </a:endParaRPr>
          </a:p>
          <a:p>
            <a:pPr marL="444500" indent="-444500" defTabSz="2438337">
              <a:buSzPct val="100000"/>
              <a:buAutoNum type="arabicPeriod" startAt="5"/>
              <a:defRPr sz="2300" b="1">
                <a:solidFill>
                  <a:srgbClr val="0433FF"/>
                </a:solidFill>
                <a:latin typeface="Times New Roman"/>
                <a:ea typeface="Times New Roman"/>
                <a:cs typeface="Times New Roman"/>
                <a:sym typeface="Times New Roman"/>
              </a:defRPr>
            </a:pPr>
            <a:r>
              <a:t>Mental state changes</a:t>
            </a:r>
            <a:r>
              <a:rPr b="0">
                <a:solidFill>
                  <a:srgbClr val="941100"/>
                </a:solidFill>
              </a:rPr>
              <a:t> </a:t>
            </a:r>
            <a:r>
              <a:rPr b="0">
                <a:solidFill>
                  <a:srgbClr val="5E5E5E"/>
                </a:solidFill>
              </a:rPr>
              <a:t>(use GCS/Agitation, confusion, and distress occur early. </a:t>
            </a:r>
            <a:r>
              <a:rPr>
                <a:solidFill>
                  <a:srgbClr val="5E5E5E"/>
                </a:solidFill>
              </a:rPr>
              <a:t>Unresponsiveness</a:t>
            </a:r>
            <a:r>
              <a:rPr b="0">
                <a:solidFill>
                  <a:srgbClr val="5E5E5E"/>
                </a:solidFill>
              </a:rPr>
              <a:t> indicates severe and </a:t>
            </a:r>
            <a:r>
              <a:rPr>
                <a:solidFill>
                  <a:srgbClr val="5E5E5E"/>
                </a:solidFill>
              </a:rPr>
              <a:t>advanced</a:t>
            </a:r>
            <a:r>
              <a:rPr b="0">
                <a:solidFill>
                  <a:srgbClr val="5E5E5E"/>
                </a:solidFill>
              </a:rPr>
              <a:t> shock.) </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6"/>
              <a:defRPr sz="2300" b="1">
                <a:solidFill>
                  <a:srgbClr val="0433FF"/>
                </a:solidFill>
                <a:latin typeface="Times New Roman"/>
                <a:ea typeface="Times New Roman"/>
                <a:cs typeface="Times New Roman"/>
                <a:sym typeface="Times New Roman"/>
              </a:defRPr>
            </a:pPr>
            <a:r>
              <a:t>Positive Risk factors</a:t>
            </a:r>
            <a:r>
              <a:rPr b="0">
                <a:solidFill>
                  <a:srgbClr val="5E5E5E"/>
                </a:solidFill>
              </a:rPr>
              <a:t> (history of </a:t>
            </a:r>
            <a:r>
              <a:rPr>
                <a:solidFill>
                  <a:srgbClr val="5E5E5E"/>
                </a:solidFill>
              </a:rPr>
              <a:t>sepsis</a:t>
            </a:r>
            <a:r>
              <a:rPr b="0">
                <a:solidFill>
                  <a:srgbClr val="5E5E5E"/>
                </a:solidFill>
              </a:rPr>
              <a:t>, recent </a:t>
            </a:r>
            <a:r>
              <a:rPr>
                <a:solidFill>
                  <a:srgbClr val="5E5E5E"/>
                </a:solidFill>
              </a:rPr>
              <a:t>MI</a:t>
            </a:r>
            <a:r>
              <a:rPr b="0">
                <a:solidFill>
                  <a:srgbClr val="5E5E5E"/>
                </a:solidFill>
              </a:rPr>
              <a:t>, history of </a:t>
            </a:r>
            <a:r>
              <a:rPr>
                <a:solidFill>
                  <a:srgbClr val="5E5E5E"/>
                </a:solidFill>
              </a:rPr>
              <a:t>haemorrhage, trauma, surgery</a:t>
            </a:r>
            <a:r>
              <a:rPr b="0">
                <a:solidFill>
                  <a:srgbClr val="5E5E5E"/>
                </a:solidFill>
              </a:rPr>
              <a:t>, exposure to known </a:t>
            </a:r>
            <a:r>
              <a:rPr>
                <a:solidFill>
                  <a:srgbClr val="5E5E5E"/>
                </a:solidFill>
              </a:rPr>
              <a:t>allergen</a:t>
            </a:r>
            <a:r>
              <a:rPr b="0">
                <a:solidFill>
                  <a:srgbClr val="5E5E5E"/>
                </a:solidFill>
              </a:rPr>
              <a:t>, change in medications, significant </a:t>
            </a:r>
            <a:r>
              <a:rPr>
                <a:solidFill>
                  <a:srgbClr val="5E5E5E"/>
                </a:solidFill>
              </a:rPr>
              <a:t>co-morbidities</a:t>
            </a:r>
            <a:r>
              <a:rPr b="0">
                <a:solidFill>
                  <a:srgbClr val="5E5E5E"/>
                </a:solidFill>
              </a:rPr>
              <a:t>) </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7"/>
              <a:defRPr sz="2300" b="1">
                <a:solidFill>
                  <a:srgbClr val="0433FF"/>
                </a:solidFill>
                <a:latin typeface="Times New Roman"/>
                <a:ea typeface="Times New Roman"/>
                <a:cs typeface="Times New Roman"/>
                <a:sym typeface="Times New Roman"/>
              </a:defRPr>
            </a:pPr>
            <a:r>
              <a:t>Fever</a:t>
            </a:r>
            <a:r>
              <a:rPr b="0">
                <a:solidFill>
                  <a:srgbClr val="5E5E5E"/>
                </a:solidFill>
              </a:rPr>
              <a:t> (suggests </a:t>
            </a:r>
            <a:r>
              <a:rPr>
                <a:solidFill>
                  <a:srgbClr val="5E5E5E"/>
                </a:solidFill>
              </a:rPr>
              <a:t>septic</a:t>
            </a:r>
            <a:r>
              <a:rPr b="0">
                <a:solidFill>
                  <a:srgbClr val="5E5E5E"/>
                </a:solidFill>
              </a:rPr>
              <a:t> shock)</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8"/>
              <a:defRPr sz="2300" b="1">
                <a:solidFill>
                  <a:srgbClr val="0433FF"/>
                </a:solidFill>
                <a:latin typeface="Times New Roman"/>
                <a:ea typeface="Times New Roman"/>
                <a:cs typeface="Times New Roman"/>
                <a:sym typeface="Times New Roman"/>
              </a:defRPr>
            </a:pPr>
            <a:r>
              <a:t>Chest pain</a:t>
            </a:r>
            <a:r>
              <a:rPr b="0"/>
              <a:t> </a:t>
            </a:r>
            <a:r>
              <a:rPr b="0">
                <a:solidFill>
                  <a:srgbClr val="5E5E5E"/>
                </a:solidFill>
              </a:rPr>
              <a:t>(suggests </a:t>
            </a:r>
            <a:r>
              <a:rPr>
                <a:solidFill>
                  <a:srgbClr val="5E5E5E"/>
                </a:solidFill>
              </a:rPr>
              <a:t>MI</a:t>
            </a:r>
            <a:r>
              <a:rPr b="0">
                <a:solidFill>
                  <a:srgbClr val="5E5E5E"/>
                </a:solidFill>
              </a:rPr>
              <a:t>)</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9"/>
              <a:defRPr sz="2300" b="1">
                <a:solidFill>
                  <a:srgbClr val="0433FF"/>
                </a:solidFill>
                <a:latin typeface="Times New Roman"/>
                <a:ea typeface="Times New Roman"/>
                <a:cs typeface="Times New Roman"/>
                <a:sym typeface="Times New Roman"/>
              </a:defRPr>
            </a:pPr>
            <a:r>
              <a:t>Dyspnea</a:t>
            </a:r>
            <a:r>
              <a:rPr b="0">
                <a:solidFill>
                  <a:srgbClr val="5E5E5E"/>
                </a:solidFill>
              </a:rPr>
              <a:t> (Respiratory rate may be increased because of </a:t>
            </a:r>
            <a:r>
              <a:rPr>
                <a:solidFill>
                  <a:srgbClr val="5E5E5E"/>
                </a:solidFill>
              </a:rPr>
              <a:t>hypoxia</a:t>
            </a:r>
            <a:r>
              <a:rPr b="0"/>
              <a:t> </a:t>
            </a:r>
            <a:r>
              <a:rPr b="0">
                <a:solidFill>
                  <a:srgbClr val="5E5E5E"/>
                </a:solidFill>
              </a:rPr>
              <a:t>(e.g., in pneumonia) but will often remain elevated despite correction of PaO2 due to the need of </a:t>
            </a:r>
            <a:r>
              <a:rPr>
                <a:solidFill>
                  <a:srgbClr val="5E5E5E"/>
                </a:solidFill>
              </a:rPr>
              <a:t>compensatory</a:t>
            </a:r>
            <a:r>
              <a:rPr b="0"/>
              <a:t> </a:t>
            </a:r>
            <a:r>
              <a:rPr>
                <a:solidFill>
                  <a:srgbClr val="5E5E5E"/>
                </a:solidFill>
              </a:rPr>
              <a:t>hyperventilation</a:t>
            </a:r>
            <a:r>
              <a:rPr b="0">
                <a:solidFill>
                  <a:srgbClr val="5E5E5E"/>
                </a:solidFill>
              </a:rPr>
              <a:t> of the generated metabolic acidosis.) </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10"/>
              <a:defRPr sz="2300" b="1">
                <a:solidFill>
                  <a:srgbClr val="0433FF"/>
                </a:solidFill>
                <a:latin typeface="Times New Roman"/>
                <a:ea typeface="Times New Roman"/>
                <a:cs typeface="Times New Roman"/>
                <a:sym typeface="Times New Roman"/>
              </a:defRPr>
            </a:pPr>
            <a:r>
              <a:t>Hypoxemia</a:t>
            </a:r>
            <a:r>
              <a:rPr b="0">
                <a:solidFill>
                  <a:srgbClr val="5E5E5E"/>
                </a:solidFill>
              </a:rPr>
              <a:t>  </a:t>
            </a:r>
          </a:p>
          <a:p>
            <a:pPr defTabSz="2438337">
              <a:defRPr sz="2300">
                <a:solidFill>
                  <a:srgbClr val="5E5E5E"/>
                </a:solidFill>
                <a:latin typeface="Times New Roman"/>
                <a:ea typeface="Times New Roman"/>
                <a:cs typeface="Times New Roman"/>
                <a:sym typeface="Times New Roman"/>
              </a:defRPr>
            </a:pPr>
            <a:endParaRPr b="0">
              <a:solidFill>
                <a:srgbClr val="5E5E5E"/>
              </a:solidFill>
            </a:endParaRPr>
          </a:p>
          <a:p>
            <a:pPr marL="444500" indent="-444500" defTabSz="2438337">
              <a:buSzPct val="100000"/>
              <a:buAutoNum type="arabicPeriod" startAt="11"/>
              <a:defRPr sz="2300" b="1">
                <a:solidFill>
                  <a:srgbClr val="0433FF"/>
                </a:solidFill>
                <a:latin typeface="Times New Roman"/>
                <a:ea typeface="Times New Roman"/>
                <a:cs typeface="Times New Roman"/>
                <a:sym typeface="Times New Roman"/>
              </a:defRPr>
            </a:pPr>
            <a:r>
              <a:t>Hypothermia</a:t>
            </a:r>
            <a:r>
              <a:rPr b="0">
                <a:solidFill>
                  <a:srgbClr val="5E5E5E"/>
                </a:solidFill>
              </a:rPr>
              <a:t> (it is the most obvious clinical sign of </a:t>
            </a:r>
            <a:r>
              <a:rPr>
                <a:solidFill>
                  <a:srgbClr val="5E5E5E"/>
                </a:solidFill>
              </a:rPr>
              <a:t>end-stage irreversible shock </a:t>
            </a:r>
            <a:r>
              <a:rPr b="0">
                <a:solidFill>
                  <a:srgbClr val="5E5E5E"/>
                </a:solidFill>
              </a:rPr>
              <a:t>of any cause.)</a:t>
            </a:r>
          </a:p>
        </p:txBody>
      </p:sp>
      <p:sp>
        <p:nvSpPr>
          <p:cNvPr id="165" name="Line"/>
          <p:cNvSpPr/>
          <p:nvPr/>
        </p:nvSpPr>
        <p:spPr>
          <a:xfrm flipV="1">
            <a:off x="16798856" y="476103"/>
            <a:ext cx="3" cy="12763794"/>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66" name="Line"/>
          <p:cNvSpPr/>
          <p:nvPr/>
        </p:nvSpPr>
        <p:spPr>
          <a:xfrm flipV="1">
            <a:off x="7585141" y="476103"/>
            <a:ext cx="2" cy="12763794"/>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67" name="Line"/>
          <p:cNvSpPr/>
          <p:nvPr/>
        </p:nvSpPr>
        <p:spPr>
          <a:xfrm flipH="1" flipV="1">
            <a:off x="7731190" y="429301"/>
            <a:ext cx="8921620" cy="1"/>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68" name="Line"/>
          <p:cNvSpPr/>
          <p:nvPr/>
        </p:nvSpPr>
        <p:spPr>
          <a:xfrm flipH="1">
            <a:off x="7731190" y="13216323"/>
            <a:ext cx="8921620" cy="1"/>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Diagnostic Investigations…"/>
          <p:cNvSpPr txBox="1"/>
          <p:nvPr/>
        </p:nvSpPr>
        <p:spPr>
          <a:xfrm>
            <a:off x="764818" y="2089918"/>
            <a:ext cx="10093680" cy="9118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indent="114300" defTabSz="2438337">
              <a:defRPr sz="3900">
                <a:solidFill>
                  <a:srgbClr val="5E5E5E"/>
                </a:solidFill>
                <a:latin typeface="Times New Roman"/>
                <a:ea typeface="Times New Roman"/>
                <a:cs typeface="Times New Roman"/>
                <a:sym typeface="Times New Roman"/>
              </a:defRPr>
            </a:pPr>
            <a:r>
              <a:t>Diagnostic Investigations</a:t>
            </a:r>
          </a:p>
          <a:p>
            <a:pPr indent="114300" defTabSz="2438337">
              <a:defRPr sz="3900">
                <a:solidFill>
                  <a:srgbClr val="5E5E5E"/>
                </a:solidFill>
                <a:latin typeface="Times New Roman"/>
                <a:ea typeface="Times New Roman"/>
                <a:cs typeface="Times New Roman"/>
                <a:sym typeface="Times New Roman"/>
              </a:defRPr>
            </a:pPr>
            <a:endParaRPr/>
          </a:p>
          <a:p>
            <a:pPr defTabSz="2438337">
              <a:defRPr sz="2400">
                <a:solidFill>
                  <a:srgbClr val="5E5E5E"/>
                </a:solidFill>
                <a:latin typeface="Times New Roman"/>
                <a:ea typeface="Times New Roman"/>
                <a:cs typeface="Times New Roman"/>
                <a:sym typeface="Times New Roman"/>
              </a:defRPr>
            </a:pPr>
            <a:endParaRPr/>
          </a:p>
          <a:p>
            <a:pPr marL="444500" indent="-444500" defTabSz="2438337">
              <a:buSzPct val="100000"/>
              <a:buAutoNum type="arabicPeriod"/>
              <a:defRPr sz="2400" b="1">
                <a:solidFill>
                  <a:srgbClr val="5E5E5E"/>
                </a:solidFill>
                <a:latin typeface="Times New Roman"/>
                <a:ea typeface="Times New Roman"/>
                <a:cs typeface="Times New Roman"/>
                <a:sym typeface="Times New Roman"/>
              </a:defRPr>
            </a:pPr>
            <a:r>
              <a:t>Lactate </a:t>
            </a:r>
            <a:r>
              <a:rPr b="0"/>
              <a:t>(From arterial blood gas) (result: </a:t>
            </a:r>
            <a:r>
              <a:rPr b="0">
                <a:solidFill>
                  <a:srgbClr val="0433FF"/>
                </a:solidFill>
              </a:rPr>
              <a:t>&gt;2mmol/L</a:t>
            </a:r>
            <a:r>
              <a:rPr b="0"/>
              <a:t>)</a:t>
            </a:r>
          </a:p>
          <a:p>
            <a:pPr defTabSz="2438337">
              <a:defRPr sz="2400">
                <a:solidFill>
                  <a:srgbClr val="5E5E5E"/>
                </a:solidFill>
                <a:latin typeface="Times New Roman"/>
                <a:ea typeface="Times New Roman"/>
                <a:cs typeface="Times New Roman"/>
                <a:sym typeface="Times New Roman"/>
              </a:defRPr>
            </a:pPr>
            <a:endParaRPr b="0"/>
          </a:p>
          <a:p>
            <a:pPr marL="444500" indent="-444500" defTabSz="2438337">
              <a:buSzPct val="100000"/>
              <a:buAutoNum type="arabicPeriod" startAt="2"/>
              <a:defRPr sz="2400" b="1">
                <a:solidFill>
                  <a:srgbClr val="5E5E5E"/>
                </a:solidFill>
                <a:latin typeface="Times New Roman"/>
                <a:ea typeface="Times New Roman"/>
                <a:cs typeface="Times New Roman"/>
                <a:sym typeface="Times New Roman"/>
              </a:defRPr>
            </a:pPr>
            <a:r>
              <a:t>Arterial blood gas or venous blood gas</a:t>
            </a:r>
            <a:r>
              <a:rPr b="0"/>
              <a:t> (result: </a:t>
            </a:r>
            <a:r>
              <a:rPr b="0">
                <a:solidFill>
                  <a:srgbClr val="0433FF"/>
                </a:solidFill>
              </a:rPr>
              <a:t>Metabolic</a:t>
            </a:r>
            <a:r>
              <a:rPr b="0"/>
              <a:t> </a:t>
            </a:r>
            <a:r>
              <a:rPr b="0">
                <a:solidFill>
                  <a:srgbClr val="0433FF"/>
                </a:solidFill>
              </a:rPr>
              <a:t>acidosis</a:t>
            </a:r>
            <a:r>
              <a:rPr b="0"/>
              <a:t>; pH &lt; 7.35, bicarbonate &lt;22) </a:t>
            </a:r>
          </a:p>
          <a:p>
            <a:pPr defTabSz="2438337">
              <a:defRPr sz="2400">
                <a:solidFill>
                  <a:srgbClr val="5E5E5E"/>
                </a:solidFill>
                <a:latin typeface="Times New Roman"/>
                <a:ea typeface="Times New Roman"/>
                <a:cs typeface="Times New Roman"/>
                <a:sym typeface="Times New Roman"/>
              </a:defRPr>
            </a:pPr>
            <a:endParaRPr b="0"/>
          </a:p>
          <a:p>
            <a:pPr marL="444500" indent="-444500" defTabSz="2438337">
              <a:buSzPct val="100000"/>
              <a:buAutoNum type="arabicPeriod" startAt="3"/>
              <a:defRPr sz="2400" b="1">
                <a:solidFill>
                  <a:srgbClr val="5E5E5E"/>
                </a:solidFill>
                <a:latin typeface="Times New Roman"/>
                <a:ea typeface="Times New Roman"/>
                <a:cs typeface="Times New Roman"/>
                <a:sym typeface="Times New Roman"/>
              </a:defRPr>
            </a:pPr>
            <a:r>
              <a:t>Glucose</a:t>
            </a:r>
            <a:r>
              <a:rPr b="0"/>
              <a:t> (result: </a:t>
            </a:r>
            <a:r>
              <a:rPr b="0">
                <a:solidFill>
                  <a:srgbClr val="0433FF"/>
                </a:solidFill>
              </a:rPr>
              <a:t>&gt; 7mmol/L</a:t>
            </a:r>
            <a:r>
              <a:rPr b="0"/>
              <a:t> or</a:t>
            </a:r>
            <a:r>
              <a:rPr b="0">
                <a:solidFill>
                  <a:srgbClr val="0433FF"/>
                </a:solidFill>
              </a:rPr>
              <a:t> &gt; 126mg/dL</a:t>
            </a:r>
            <a:r>
              <a:rPr b="0"/>
              <a:t> in non diabetic patients)</a:t>
            </a:r>
          </a:p>
          <a:p>
            <a:pPr defTabSz="2438337">
              <a:defRPr sz="2400">
                <a:solidFill>
                  <a:srgbClr val="5E5E5E"/>
                </a:solidFill>
                <a:latin typeface="Times New Roman"/>
                <a:ea typeface="Times New Roman"/>
                <a:cs typeface="Times New Roman"/>
                <a:sym typeface="Times New Roman"/>
              </a:defRPr>
            </a:pPr>
            <a:endParaRPr b="0"/>
          </a:p>
          <a:p>
            <a:pPr marL="444500" indent="-444500" defTabSz="2438337">
              <a:buSzPct val="100000"/>
              <a:buAutoNum type="arabicPeriod" startAt="4"/>
              <a:defRPr sz="2400" b="1">
                <a:solidFill>
                  <a:srgbClr val="5E5E5E"/>
                </a:solidFill>
                <a:latin typeface="Times New Roman"/>
                <a:ea typeface="Times New Roman"/>
                <a:cs typeface="Times New Roman"/>
                <a:sym typeface="Times New Roman"/>
              </a:defRPr>
            </a:pPr>
            <a:r>
              <a:t>Blood test</a:t>
            </a:r>
            <a:r>
              <a:rPr b="0"/>
              <a:t>: </a:t>
            </a:r>
          </a:p>
          <a:p>
            <a:pPr indent="546100" defTabSz="2438337">
              <a:defRPr sz="2400">
                <a:solidFill>
                  <a:srgbClr val="5E5E5E"/>
                </a:solidFill>
                <a:latin typeface="Times New Roman"/>
                <a:ea typeface="Times New Roman"/>
                <a:cs typeface="Times New Roman"/>
                <a:sym typeface="Times New Roman"/>
              </a:defRPr>
            </a:pPr>
            <a:endParaRPr b="0"/>
          </a:p>
          <a:p>
            <a:pPr marL="774700" indent="-228600" defTabSz="2438337">
              <a:buSzPct val="100000"/>
              <a:buFont typeface="Times New Roman"/>
              <a:buChar char="✓"/>
              <a:defRPr sz="2400">
                <a:solidFill>
                  <a:srgbClr val="5E5E5E"/>
                </a:solidFill>
                <a:latin typeface="Times New Roman"/>
                <a:ea typeface="Times New Roman"/>
                <a:cs typeface="Times New Roman"/>
                <a:sym typeface="Times New Roman"/>
              </a:defRPr>
            </a:pPr>
            <a:r>
              <a:t> </a:t>
            </a:r>
            <a:r>
              <a:rPr>
                <a:solidFill>
                  <a:srgbClr val="0433FF"/>
                </a:solidFill>
              </a:rPr>
              <a:t>CBC</a:t>
            </a:r>
            <a:r>
              <a:t> (result: Hb &lt; 100g/L suggests haemorrhages, WBC &gt;12 x 10³/ macro-litre if sepsis is present.) </a:t>
            </a:r>
          </a:p>
          <a:p>
            <a:pPr marL="774700" indent="-228600" defTabSz="2438337">
              <a:buSzPct val="100000"/>
              <a:buFont typeface="Times New Roman"/>
              <a:buChar char="✓"/>
              <a:defRPr sz="2400">
                <a:solidFill>
                  <a:srgbClr val="5E5E5E"/>
                </a:solidFill>
                <a:latin typeface="Times New Roman"/>
                <a:ea typeface="Times New Roman"/>
                <a:cs typeface="Times New Roman"/>
                <a:sym typeface="Times New Roman"/>
              </a:defRPr>
            </a:pPr>
            <a:r>
              <a:t> </a:t>
            </a:r>
            <a:r>
              <a:rPr>
                <a:solidFill>
                  <a:srgbClr val="0433FF"/>
                </a:solidFill>
              </a:rPr>
              <a:t>Urea and electrolytes</a:t>
            </a:r>
            <a:r>
              <a:t> (evidence of renal impairment if kidney perfusion is compromised for example hypokalemia and hypernatremia with diarrhea and vomiting (hypovolaemic shock)</a:t>
            </a:r>
          </a:p>
          <a:p>
            <a:pPr marL="774700" indent="-228600" defTabSz="2438337">
              <a:buSzPct val="100000"/>
              <a:buFont typeface="Times New Roman"/>
              <a:buChar char="✓"/>
              <a:defRPr sz="2400">
                <a:solidFill>
                  <a:srgbClr val="5E5E5E"/>
                </a:solidFill>
                <a:latin typeface="Times New Roman"/>
                <a:ea typeface="Times New Roman"/>
                <a:cs typeface="Times New Roman"/>
                <a:sym typeface="Times New Roman"/>
              </a:defRPr>
            </a:pPr>
            <a:r>
              <a:t> </a:t>
            </a:r>
            <a:r>
              <a:rPr>
                <a:solidFill>
                  <a:srgbClr val="0433FF"/>
                </a:solidFill>
              </a:rPr>
              <a:t>Coagulation studies</a:t>
            </a:r>
            <a:r>
              <a:t> (result: PT, PTT, fibrinogen; prolonged with DIC in septic shock)</a:t>
            </a:r>
          </a:p>
          <a:p>
            <a:pPr marL="774700" indent="-228600" defTabSz="2438337">
              <a:buSzPct val="100000"/>
              <a:buFont typeface="Times New Roman"/>
              <a:buChar char="✓"/>
              <a:defRPr sz="2400">
                <a:solidFill>
                  <a:srgbClr val="5E5E5E"/>
                </a:solidFill>
                <a:latin typeface="Times New Roman"/>
                <a:ea typeface="Times New Roman"/>
                <a:cs typeface="Times New Roman"/>
                <a:sym typeface="Times New Roman"/>
              </a:defRPr>
            </a:pPr>
            <a:r>
              <a:t> </a:t>
            </a:r>
            <a:r>
              <a:rPr>
                <a:solidFill>
                  <a:srgbClr val="0433FF"/>
                </a:solidFill>
              </a:rPr>
              <a:t>C-reactive protein</a:t>
            </a:r>
            <a:r>
              <a:t> (result: high values suggest sepsis)</a:t>
            </a:r>
          </a:p>
          <a:p>
            <a:pPr marL="774700" indent="-228600" defTabSz="2438337">
              <a:buSzPct val="100000"/>
              <a:buFont typeface="Times New Roman"/>
              <a:buChar char="✓"/>
              <a:defRPr sz="2400">
                <a:solidFill>
                  <a:srgbClr val="5E5E5E"/>
                </a:solidFill>
                <a:latin typeface="Times New Roman"/>
                <a:ea typeface="Times New Roman"/>
                <a:cs typeface="Times New Roman"/>
                <a:sym typeface="Times New Roman"/>
              </a:defRPr>
            </a:pPr>
            <a:endParaRPr/>
          </a:p>
          <a:p>
            <a:pPr marL="444500" indent="-444500" defTabSz="2438337">
              <a:buSzPct val="100000"/>
              <a:buAutoNum type="arabicPeriod" startAt="5"/>
              <a:defRPr sz="2400" b="1">
                <a:solidFill>
                  <a:srgbClr val="5E5E5E"/>
                </a:solidFill>
                <a:latin typeface="Times New Roman"/>
                <a:ea typeface="Times New Roman"/>
                <a:cs typeface="Times New Roman"/>
                <a:sym typeface="Times New Roman"/>
              </a:defRPr>
            </a:pPr>
            <a:r>
              <a:t>ECG </a:t>
            </a:r>
            <a:r>
              <a:rPr b="0"/>
              <a:t>(evidence of MI, arrhythmias, electrolyte abnormalities)</a:t>
            </a:r>
          </a:p>
          <a:p>
            <a:pPr marL="444500" indent="-444500" defTabSz="2438337">
              <a:buSzPct val="100000"/>
              <a:buAutoNum type="arabicPeriod" startAt="5"/>
              <a:defRPr sz="2400">
                <a:solidFill>
                  <a:srgbClr val="5E5E5E"/>
                </a:solidFill>
                <a:latin typeface="Times New Roman"/>
                <a:ea typeface="Times New Roman"/>
                <a:cs typeface="Times New Roman"/>
                <a:sym typeface="Times New Roman"/>
              </a:defRPr>
            </a:pPr>
            <a:endParaRPr b="0"/>
          </a:p>
          <a:p>
            <a:pPr marL="444500" indent="-444500" defTabSz="2438337">
              <a:buSzPct val="100000"/>
              <a:buAutoNum type="arabicPeriod" startAt="7"/>
              <a:defRPr sz="2400" b="1">
                <a:solidFill>
                  <a:srgbClr val="5E5E5E"/>
                </a:solidFill>
                <a:latin typeface="Times New Roman"/>
                <a:ea typeface="Times New Roman"/>
                <a:cs typeface="Times New Roman"/>
                <a:sym typeface="Times New Roman"/>
              </a:defRPr>
            </a:pPr>
            <a:r>
              <a:t>CXR</a:t>
            </a:r>
            <a:r>
              <a:rPr b="0"/>
              <a:t>: look for pulmonary oedema, pneumonia, pneumothorax, widened mediastinum (e.g., due to aortic dissection).</a:t>
            </a:r>
          </a:p>
        </p:txBody>
      </p:sp>
      <p:sp>
        <p:nvSpPr>
          <p:cNvPr id="171" name="Line"/>
          <p:cNvSpPr/>
          <p:nvPr/>
        </p:nvSpPr>
        <p:spPr>
          <a:xfrm>
            <a:off x="757556" y="11586738"/>
            <a:ext cx="10108204" cy="1"/>
          </a:xfrm>
          <a:prstGeom prst="line">
            <a:avLst/>
          </a:prstGeom>
          <a:ln w="25400">
            <a:solidFill>
              <a:srgbClr val="929292"/>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72" name="Line"/>
          <p:cNvSpPr/>
          <p:nvPr/>
        </p:nvSpPr>
        <p:spPr>
          <a:xfrm>
            <a:off x="757556" y="1711452"/>
            <a:ext cx="10108204" cy="1"/>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73" name="Warning Sign"/>
          <p:cNvSpPr/>
          <p:nvPr/>
        </p:nvSpPr>
        <p:spPr>
          <a:xfrm>
            <a:off x="12216179" y="3265347"/>
            <a:ext cx="6768590" cy="6767496"/>
          </a:xfrm>
          <a:custGeom>
            <a:avLst/>
            <a:gdLst/>
            <a:ahLst/>
            <a:cxnLst>
              <a:cxn ang="0">
                <a:pos x="wd2" y="hd2"/>
              </a:cxn>
              <a:cxn ang="5400000">
                <a:pos x="wd2" y="hd2"/>
              </a:cxn>
              <a:cxn ang="10800000">
                <a:pos x="wd2" y="hd2"/>
              </a:cxn>
              <a:cxn ang="16200000">
                <a:pos x="wd2" y="hd2"/>
              </a:cxn>
            </a:cxnLst>
            <a:rect l="0" t="0" r="r" b="b"/>
            <a:pathLst>
              <a:path w="21370" h="21600" extrusionOk="0">
                <a:moveTo>
                  <a:pt x="10685" y="0"/>
                </a:moveTo>
                <a:cubicBezTo>
                  <a:pt x="9798" y="0"/>
                  <a:pt x="9001" y="498"/>
                  <a:pt x="8605" y="1300"/>
                </a:cubicBezTo>
                <a:lnTo>
                  <a:pt x="248" y="18197"/>
                </a:lnTo>
                <a:cubicBezTo>
                  <a:pt x="-115" y="18931"/>
                  <a:pt x="-79" y="19786"/>
                  <a:pt x="348" y="20484"/>
                </a:cubicBezTo>
                <a:cubicBezTo>
                  <a:pt x="775" y="21183"/>
                  <a:pt x="1515" y="21600"/>
                  <a:pt x="2327" y="21600"/>
                </a:cubicBezTo>
                <a:lnTo>
                  <a:pt x="19042" y="21600"/>
                </a:lnTo>
                <a:cubicBezTo>
                  <a:pt x="19853" y="21600"/>
                  <a:pt x="20593" y="21183"/>
                  <a:pt x="21020" y="20484"/>
                </a:cubicBezTo>
                <a:cubicBezTo>
                  <a:pt x="21447" y="19786"/>
                  <a:pt x="21485" y="18931"/>
                  <a:pt x="21122" y="18197"/>
                </a:cubicBezTo>
                <a:lnTo>
                  <a:pt x="12765" y="1300"/>
                </a:lnTo>
                <a:cubicBezTo>
                  <a:pt x="12369" y="498"/>
                  <a:pt x="11572" y="0"/>
                  <a:pt x="10685" y="0"/>
                </a:cubicBezTo>
                <a:close/>
                <a:moveTo>
                  <a:pt x="10685" y="744"/>
                </a:moveTo>
                <a:cubicBezTo>
                  <a:pt x="11291" y="744"/>
                  <a:pt x="11836" y="1084"/>
                  <a:pt x="12108" y="1632"/>
                </a:cubicBezTo>
                <a:lnTo>
                  <a:pt x="20464" y="18530"/>
                </a:lnTo>
                <a:cubicBezTo>
                  <a:pt x="20712" y="19032"/>
                  <a:pt x="20686" y="19615"/>
                  <a:pt x="20394" y="20093"/>
                </a:cubicBezTo>
                <a:cubicBezTo>
                  <a:pt x="20102" y="20570"/>
                  <a:pt x="19597" y="20856"/>
                  <a:pt x="19042" y="20856"/>
                </a:cubicBezTo>
                <a:lnTo>
                  <a:pt x="2327" y="20856"/>
                </a:lnTo>
                <a:cubicBezTo>
                  <a:pt x="1772" y="20856"/>
                  <a:pt x="1266" y="20570"/>
                  <a:pt x="974" y="20093"/>
                </a:cubicBezTo>
                <a:cubicBezTo>
                  <a:pt x="683" y="19615"/>
                  <a:pt x="658" y="19032"/>
                  <a:pt x="906" y="18530"/>
                </a:cubicBezTo>
                <a:lnTo>
                  <a:pt x="9262" y="1632"/>
                </a:lnTo>
                <a:cubicBezTo>
                  <a:pt x="9534" y="1084"/>
                  <a:pt x="10079" y="744"/>
                  <a:pt x="10685" y="744"/>
                </a:cubicBezTo>
                <a:close/>
                <a:moveTo>
                  <a:pt x="10685" y="1384"/>
                </a:moveTo>
                <a:cubicBezTo>
                  <a:pt x="10315" y="1384"/>
                  <a:pt x="9996" y="1585"/>
                  <a:pt x="9830" y="1919"/>
                </a:cubicBezTo>
                <a:lnTo>
                  <a:pt x="1472" y="18817"/>
                </a:lnTo>
                <a:cubicBezTo>
                  <a:pt x="1323" y="19118"/>
                  <a:pt x="1338" y="19470"/>
                  <a:pt x="1514" y="19757"/>
                </a:cubicBezTo>
                <a:cubicBezTo>
                  <a:pt x="1689" y="20044"/>
                  <a:pt x="1993" y="20214"/>
                  <a:pt x="2327" y="20214"/>
                </a:cubicBezTo>
                <a:lnTo>
                  <a:pt x="19042" y="20214"/>
                </a:lnTo>
                <a:cubicBezTo>
                  <a:pt x="19375" y="20214"/>
                  <a:pt x="19679" y="20044"/>
                  <a:pt x="19855" y="19757"/>
                </a:cubicBezTo>
                <a:cubicBezTo>
                  <a:pt x="20030" y="19470"/>
                  <a:pt x="20046" y="19118"/>
                  <a:pt x="19896" y="18817"/>
                </a:cubicBezTo>
                <a:lnTo>
                  <a:pt x="11540" y="1919"/>
                </a:lnTo>
                <a:cubicBezTo>
                  <a:pt x="11374" y="1585"/>
                  <a:pt x="11055" y="1384"/>
                  <a:pt x="10685" y="1384"/>
                </a:cubicBezTo>
                <a:close/>
              </a:path>
            </a:pathLst>
          </a:custGeom>
          <a:solidFill>
            <a:srgbClr val="FF2600"/>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74" name="NB:…"/>
          <p:cNvSpPr txBox="1"/>
          <p:nvPr/>
        </p:nvSpPr>
        <p:spPr>
          <a:xfrm>
            <a:off x="13859101" y="6612007"/>
            <a:ext cx="3483020" cy="248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defTabSz="2438337">
              <a:defRPr sz="2400">
                <a:solidFill>
                  <a:srgbClr val="FFFFFF"/>
                </a:solidFill>
                <a:latin typeface="Times New Roman"/>
                <a:ea typeface="Times New Roman"/>
                <a:cs typeface="Times New Roman"/>
                <a:sym typeface="Times New Roman"/>
              </a:defRPr>
            </a:pPr>
            <a:r>
              <a:t>NB:</a:t>
            </a:r>
          </a:p>
          <a:p>
            <a:pPr algn="ctr" defTabSz="2438337">
              <a:defRPr sz="2400">
                <a:solidFill>
                  <a:srgbClr val="FFFFFF"/>
                </a:solidFill>
                <a:latin typeface="Times New Roman"/>
                <a:ea typeface="Times New Roman"/>
                <a:cs typeface="Times New Roman"/>
                <a:sym typeface="Times New Roman"/>
              </a:defRPr>
            </a:pPr>
            <a:r>
              <a:t>Resuscitation should not delay while investigating the etiology of undifferentiated shock.Use an ABCDE approach to manage shock empirically. </a:t>
            </a:r>
          </a:p>
        </p:txBody>
      </p:sp>
      <p:sp>
        <p:nvSpPr>
          <p:cNvPr id="175" name="Line"/>
          <p:cNvSpPr/>
          <p:nvPr/>
        </p:nvSpPr>
        <p:spPr>
          <a:xfrm flipH="1">
            <a:off x="11103182" y="1756548"/>
            <a:ext cx="1" cy="9785096"/>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76" name="Line"/>
          <p:cNvSpPr/>
          <p:nvPr/>
        </p:nvSpPr>
        <p:spPr>
          <a:xfrm flipH="1">
            <a:off x="520133" y="1756548"/>
            <a:ext cx="1" cy="9785096"/>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Table"/>
          <p:cNvGraphicFramePr/>
          <p:nvPr/>
        </p:nvGraphicFramePr>
        <p:xfrm>
          <a:off x="2377765" y="2293531"/>
          <a:ext cx="13120332" cy="10591826"/>
        </p:xfrm>
        <a:graphic>
          <a:graphicData uri="http://schemas.openxmlformats.org/drawingml/2006/table">
            <a:tbl>
              <a:tblPr firstRow="1" firstCol="1">
                <a:tableStyleId>{4C3C2611-4C71-4FC5-86AE-919BDF0F9419}</a:tableStyleId>
              </a:tblPr>
              <a:tblGrid>
                <a:gridCol w="2056372">
                  <a:extLst>
                    <a:ext uri="{9D8B030D-6E8A-4147-A177-3AD203B41FA5}">
                      <a16:colId xmlns:a16="http://schemas.microsoft.com/office/drawing/2014/main" val="20000"/>
                    </a:ext>
                  </a:extLst>
                </a:gridCol>
                <a:gridCol w="4642848">
                  <a:extLst>
                    <a:ext uri="{9D8B030D-6E8A-4147-A177-3AD203B41FA5}">
                      <a16:colId xmlns:a16="http://schemas.microsoft.com/office/drawing/2014/main" val="20001"/>
                    </a:ext>
                  </a:extLst>
                </a:gridCol>
                <a:gridCol w="6421112">
                  <a:extLst>
                    <a:ext uri="{9D8B030D-6E8A-4147-A177-3AD203B41FA5}">
                      <a16:colId xmlns:a16="http://schemas.microsoft.com/office/drawing/2014/main" val="20002"/>
                    </a:ext>
                  </a:extLst>
                </a:gridCol>
              </a:tblGrid>
              <a:tr h="446109">
                <a:tc>
                  <a:txBody>
                    <a:bodyPr/>
                    <a:lstStyle/>
                    <a:p>
                      <a:pPr algn="l" defTabSz="2438337">
                        <a:defRPr sz="1800" b="0"/>
                      </a:pPr>
                      <a:r>
                        <a:rPr sz="2200">
                          <a:solidFill>
                            <a:srgbClr val="5E5E5E"/>
                          </a:solidFill>
                          <a:latin typeface="Times New Roman"/>
                          <a:ea typeface="Times New Roman"/>
                          <a:cs typeface="Times New Roman"/>
                          <a:sym typeface="Times New Roman"/>
                        </a:rPr>
                        <a:t>ABCDE</a:t>
                      </a:r>
                    </a:p>
                  </a:txBody>
                  <a:tcPr marL="50800" marR="50800" marT="50800" marB="50800" anchor="ctr" horzOverflow="overflow"/>
                </a:tc>
                <a:tc>
                  <a:txBody>
                    <a:bodyPr/>
                    <a:lstStyle/>
                    <a:p>
                      <a:pPr algn="l" defTabSz="2438337">
                        <a:defRPr sz="1800" b="0"/>
                      </a:pPr>
                      <a:r>
                        <a:rPr sz="2200">
                          <a:solidFill>
                            <a:srgbClr val="5E5E5E"/>
                          </a:solidFill>
                          <a:latin typeface="Times New Roman"/>
                          <a:ea typeface="Times New Roman"/>
                          <a:cs typeface="Times New Roman"/>
                          <a:sym typeface="Times New Roman"/>
                        </a:rPr>
                        <a:t>Assessment </a:t>
                      </a:r>
                    </a:p>
                  </a:txBody>
                  <a:tcPr marL="50800" marR="50800" marT="50800" marB="50800" horzOverflow="overflow"/>
                </a:tc>
                <a:tc>
                  <a:txBody>
                    <a:bodyPr/>
                    <a:lstStyle/>
                    <a:p>
                      <a:pPr algn="l" defTabSz="2438337">
                        <a:defRPr sz="1800" b="0"/>
                      </a:pPr>
                      <a:r>
                        <a:rPr sz="2200">
                          <a:solidFill>
                            <a:srgbClr val="5E5E5E"/>
                          </a:solidFill>
                          <a:latin typeface="Times New Roman"/>
                          <a:ea typeface="Times New Roman"/>
                          <a:cs typeface="Times New Roman"/>
                          <a:sym typeface="Times New Roman"/>
                        </a:rPr>
                        <a:t>Treatment </a:t>
                      </a:r>
                    </a:p>
                  </a:txBody>
                  <a:tcPr marL="50800" marR="50800" marT="50800" marB="50800" horzOverflow="overflow"/>
                </a:tc>
                <a:extLst>
                  <a:ext uri="{0D108BD9-81ED-4DB2-BD59-A6C34878D82A}">
                    <a16:rowId xmlns:a16="http://schemas.microsoft.com/office/drawing/2014/main" val="10000"/>
                  </a:ext>
                </a:extLst>
              </a:tr>
              <a:tr h="1733109">
                <a:tc>
                  <a:txBody>
                    <a:bodyPr/>
                    <a:lstStyle/>
                    <a:p>
                      <a:pPr algn="l" defTabSz="2438337">
                        <a:defRPr sz="2200" b="0">
                          <a:solidFill>
                            <a:srgbClr val="011993"/>
                          </a:solidFill>
                          <a:latin typeface="Times New Roman"/>
                          <a:ea typeface="Times New Roman"/>
                          <a:cs typeface="Times New Roman"/>
                          <a:sym typeface="Times New Roman"/>
                        </a:defRPr>
                      </a:pPr>
                      <a:r>
                        <a:t>A – A</a:t>
                      </a:r>
                      <a:r>
                        <a:rPr>
                          <a:solidFill>
                            <a:srgbClr val="5E5E5E"/>
                          </a:solidFill>
                        </a:rPr>
                        <a:t>irways</a:t>
                      </a:r>
                    </a:p>
                  </a:txBody>
                  <a:tcPr marL="50800" marR="50800" marT="50800" marB="50800" anchor="ctr" horzOverflow="overflow"/>
                </a:tc>
                <a:tc>
                  <a:txBody>
                    <a:bodyPr/>
                    <a:lstStyle/>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Voice</a:t>
                      </a:r>
                      <a:r>
                        <a:rPr>
                          <a:solidFill>
                            <a:srgbClr val="5E5E5E"/>
                          </a:solidFill>
                        </a:rPr>
                        <a:t> changes </a:t>
                      </a:r>
                    </a:p>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Breath</a:t>
                      </a:r>
                      <a:r>
                        <a:rPr>
                          <a:solidFill>
                            <a:srgbClr val="5E5E5E"/>
                          </a:solidFill>
                        </a:rPr>
                        <a:t> sounds (stridor, snores, or increased breathing effort) </a:t>
                      </a:r>
                    </a:p>
                  </a:txBody>
                  <a:tcPr marL="34290" marR="34290" marT="34290" marB="34290" horzOverflow="overflow"/>
                </a:tc>
                <a:tc>
                  <a:txBody>
                    <a:bodyPr/>
                    <a:lstStyle/>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Airway </a:t>
                      </a:r>
                      <a:r>
                        <a:rPr>
                          <a:solidFill>
                            <a:srgbClr val="0433FF"/>
                          </a:solidFill>
                        </a:rPr>
                        <a:t>opening</a:t>
                      </a:r>
                      <a:r>
                        <a:t> manoeuvre</a:t>
                      </a:r>
                    </a:p>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Airway </a:t>
                      </a:r>
                      <a:r>
                        <a:rPr>
                          <a:solidFill>
                            <a:srgbClr val="0433FF"/>
                          </a:solidFill>
                        </a:rPr>
                        <a:t>suction</a:t>
                      </a:r>
                    </a:p>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Consider </a:t>
                      </a:r>
                      <a:r>
                        <a:rPr>
                          <a:solidFill>
                            <a:srgbClr val="0433FF"/>
                          </a:solidFill>
                        </a:rPr>
                        <a:t>inserting</a:t>
                      </a:r>
                      <a:r>
                        <a:t> an oropharyngeal or nasopharyngeal airway in deeply unconscious patients &lt;8 GCS</a:t>
                      </a:r>
                    </a:p>
                  </a:txBody>
                  <a:tcPr marL="34290" marR="34290" marT="34290" marB="34290" horzOverflow="overflow"/>
                </a:tc>
                <a:extLst>
                  <a:ext uri="{0D108BD9-81ED-4DB2-BD59-A6C34878D82A}">
                    <a16:rowId xmlns:a16="http://schemas.microsoft.com/office/drawing/2014/main" val="10001"/>
                  </a:ext>
                </a:extLst>
              </a:tr>
              <a:tr h="1723422">
                <a:tc>
                  <a:txBody>
                    <a:bodyPr/>
                    <a:lstStyle/>
                    <a:p>
                      <a:pPr algn="l" defTabSz="2438337">
                        <a:defRPr sz="2200" b="0">
                          <a:solidFill>
                            <a:srgbClr val="011993"/>
                          </a:solidFill>
                          <a:latin typeface="Times New Roman"/>
                          <a:ea typeface="Times New Roman"/>
                          <a:cs typeface="Times New Roman"/>
                          <a:sym typeface="Times New Roman"/>
                        </a:defRPr>
                      </a:pPr>
                      <a:r>
                        <a:t>B – B</a:t>
                      </a:r>
                      <a:r>
                        <a:rPr>
                          <a:solidFill>
                            <a:srgbClr val="5E5E5E"/>
                          </a:solidFill>
                        </a:rPr>
                        <a:t>reathing</a:t>
                      </a:r>
                    </a:p>
                  </a:txBody>
                  <a:tcPr marL="50800" marR="50800" marT="50800" marB="50800" anchor="ctr" horzOverflow="overflow"/>
                </a:tc>
                <a:tc>
                  <a:txBody>
                    <a:bodyPr/>
                    <a:lstStyle/>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Respiratory </a:t>
                      </a:r>
                      <a:r>
                        <a:rPr>
                          <a:solidFill>
                            <a:srgbClr val="FF2600"/>
                          </a:solidFill>
                        </a:rPr>
                        <a:t>rate</a:t>
                      </a:r>
                    </a:p>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Chest wall </a:t>
                      </a:r>
                      <a:r>
                        <a:rPr>
                          <a:solidFill>
                            <a:srgbClr val="FF2600"/>
                          </a:solidFill>
                        </a:rPr>
                        <a:t>expansion</a:t>
                      </a:r>
                    </a:p>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Chest </a:t>
                      </a:r>
                      <a:r>
                        <a:rPr>
                          <a:solidFill>
                            <a:srgbClr val="FF2600"/>
                          </a:solidFill>
                        </a:rPr>
                        <a:t>percussion</a:t>
                      </a:r>
                    </a:p>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Lung </a:t>
                      </a:r>
                      <a:r>
                        <a:rPr>
                          <a:solidFill>
                            <a:srgbClr val="FF2600"/>
                          </a:solidFill>
                        </a:rPr>
                        <a:t>auscultation </a:t>
                      </a:r>
                    </a:p>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Pulse </a:t>
                      </a:r>
                      <a:r>
                        <a:rPr>
                          <a:solidFill>
                            <a:srgbClr val="FF2600"/>
                          </a:solidFill>
                        </a:rPr>
                        <a:t>oximetry</a:t>
                      </a:r>
                    </a:p>
                  </a:txBody>
                  <a:tcPr marL="34290" marR="34290" marT="34290" marB="34290" horzOverflow="overflow"/>
                </a:tc>
                <a:tc>
                  <a:txBody>
                    <a:bodyPr/>
                    <a:lstStyle/>
                    <a:p>
                      <a:pPr marL="279400" indent="-279400" algn="l" defTabSz="2438337">
                        <a:buSzPct val="40000"/>
                        <a:buBlip>
                          <a:blip r:embed="rId2"/>
                        </a:buBlip>
                        <a:defRPr sz="2200">
                          <a:solidFill>
                            <a:srgbClr val="0433FF"/>
                          </a:solidFill>
                          <a:latin typeface="Times New Roman"/>
                          <a:ea typeface="Times New Roman"/>
                          <a:cs typeface="Times New Roman"/>
                          <a:sym typeface="Times New Roman"/>
                        </a:defRPr>
                      </a:pPr>
                      <a:r>
                        <a:t>Seat</a:t>
                      </a:r>
                      <a:r>
                        <a:rPr>
                          <a:solidFill>
                            <a:srgbClr val="5E5E5E"/>
                          </a:solidFill>
                        </a:rPr>
                        <a:t> comfortably</a:t>
                      </a:r>
                    </a:p>
                    <a:p>
                      <a:pPr marL="279400" indent="-279400" algn="l" defTabSz="2438337">
                        <a:buSzPct val="40000"/>
                        <a:buBlip>
                          <a:blip r:embed="rId2"/>
                        </a:buBlip>
                        <a:defRPr sz="2200">
                          <a:solidFill>
                            <a:srgbClr val="0433FF"/>
                          </a:solidFill>
                          <a:latin typeface="Times New Roman"/>
                          <a:ea typeface="Times New Roman"/>
                          <a:cs typeface="Times New Roman"/>
                          <a:sym typeface="Times New Roman"/>
                        </a:defRPr>
                      </a:pPr>
                      <a:r>
                        <a:t>Inhaled</a:t>
                      </a:r>
                      <a:r>
                        <a:rPr>
                          <a:solidFill>
                            <a:srgbClr val="5E5E5E"/>
                          </a:solidFill>
                        </a:rPr>
                        <a:t> medications</a:t>
                      </a:r>
                    </a:p>
                    <a:p>
                      <a:pPr marL="279400" indent="-279400" algn="l" defTabSz="2438337">
                        <a:buSzPct val="40000"/>
                        <a:buBlip>
                          <a:blip r:embed="rId2"/>
                        </a:buBlip>
                        <a:defRPr sz="2200">
                          <a:solidFill>
                            <a:srgbClr val="0433FF"/>
                          </a:solidFill>
                          <a:latin typeface="Times New Roman"/>
                          <a:ea typeface="Times New Roman"/>
                          <a:cs typeface="Times New Roman"/>
                          <a:sym typeface="Times New Roman"/>
                        </a:defRPr>
                      </a:pPr>
                      <a:r>
                        <a:t>Bag-mask ventilation</a:t>
                      </a:r>
                      <a:endParaRPr>
                        <a:solidFill>
                          <a:srgbClr val="942193"/>
                        </a:solidFill>
                      </a:endParaRPr>
                    </a:p>
                    <a:p>
                      <a:pPr marL="279400" indent="-279400" algn="l" defTabSz="2438337">
                        <a:buSzPct val="40000"/>
                        <a:buBlip>
                          <a:blip r:embed="rId2"/>
                        </a:buBlip>
                        <a:defRPr sz="2200">
                          <a:solidFill>
                            <a:srgbClr val="0433FF"/>
                          </a:solidFill>
                          <a:latin typeface="Times New Roman"/>
                          <a:ea typeface="Times New Roman"/>
                          <a:cs typeface="Times New Roman"/>
                          <a:sym typeface="Times New Roman"/>
                        </a:defRPr>
                      </a:pPr>
                      <a:r>
                        <a:t>Decompress</a:t>
                      </a:r>
                      <a:r>
                        <a:rPr>
                          <a:solidFill>
                            <a:srgbClr val="5E5E5E"/>
                          </a:solidFill>
                        </a:rPr>
                        <a:t> tension pneumothorax (needle thrococentesis)</a:t>
                      </a:r>
                    </a:p>
                  </a:txBody>
                  <a:tcPr marL="34290" marR="34290" marT="34290" marB="34290" horzOverflow="overflow"/>
                </a:tc>
                <a:extLst>
                  <a:ext uri="{0D108BD9-81ED-4DB2-BD59-A6C34878D82A}">
                    <a16:rowId xmlns:a16="http://schemas.microsoft.com/office/drawing/2014/main" val="10002"/>
                  </a:ext>
                </a:extLst>
              </a:tr>
              <a:tr h="2380811">
                <a:tc>
                  <a:txBody>
                    <a:bodyPr/>
                    <a:lstStyle/>
                    <a:p>
                      <a:pPr algn="l" defTabSz="2438337">
                        <a:defRPr sz="2200" b="0">
                          <a:solidFill>
                            <a:srgbClr val="011993"/>
                          </a:solidFill>
                          <a:latin typeface="Times New Roman"/>
                          <a:ea typeface="Times New Roman"/>
                          <a:cs typeface="Times New Roman"/>
                          <a:sym typeface="Times New Roman"/>
                        </a:defRPr>
                      </a:pPr>
                      <a:r>
                        <a:t>C – C</a:t>
                      </a:r>
                      <a:r>
                        <a:rPr>
                          <a:solidFill>
                            <a:srgbClr val="5E5E5E"/>
                          </a:solidFill>
                        </a:rPr>
                        <a:t>irculation</a:t>
                      </a:r>
                    </a:p>
                  </a:txBody>
                  <a:tcPr marL="34290" marR="34290" marT="34290" marB="34290" anchor="ctr" horzOverflow="overflow"/>
                </a:tc>
                <a:tc>
                  <a:txBody>
                    <a:bodyPr/>
                    <a:lstStyle/>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Skin</a:t>
                      </a:r>
                      <a:r>
                        <a:rPr>
                          <a:solidFill>
                            <a:srgbClr val="5E5E5E"/>
                          </a:solidFill>
                        </a:rPr>
                        <a:t> color, sweating</a:t>
                      </a:r>
                    </a:p>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Capillary</a:t>
                      </a:r>
                      <a:r>
                        <a:rPr>
                          <a:solidFill>
                            <a:srgbClr val="5E5E5E"/>
                          </a:solidFill>
                        </a:rPr>
                        <a:t> refill time (normally &lt;2 s)</a:t>
                      </a:r>
                    </a:p>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Palpate pulse rate</a:t>
                      </a:r>
                      <a:r>
                        <a:rPr>
                          <a:solidFill>
                            <a:srgbClr val="5E5E5E"/>
                          </a:solidFill>
                        </a:rPr>
                        <a:t> (60–100/ min)</a:t>
                      </a:r>
                    </a:p>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Heart</a:t>
                      </a:r>
                      <a:r>
                        <a:rPr>
                          <a:solidFill>
                            <a:srgbClr val="5E5E5E"/>
                          </a:solidFill>
                        </a:rPr>
                        <a:t> </a:t>
                      </a:r>
                      <a:r>
                        <a:t>auscultation</a:t>
                      </a:r>
                      <a:endParaRPr>
                        <a:solidFill>
                          <a:srgbClr val="5E5E5E"/>
                        </a:solidFill>
                      </a:endParaRPr>
                    </a:p>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Blood pressure</a:t>
                      </a:r>
                      <a:r>
                        <a:rPr>
                          <a:solidFill>
                            <a:srgbClr val="5E5E5E"/>
                          </a:solidFill>
                        </a:rPr>
                        <a:t> (systolic 100–140 mmHg)</a:t>
                      </a:r>
                    </a:p>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ECG</a:t>
                      </a:r>
                      <a:r>
                        <a:rPr>
                          <a:solidFill>
                            <a:srgbClr val="5E5E5E"/>
                          </a:solidFill>
                        </a:rPr>
                        <a:t> monitoring</a:t>
                      </a:r>
                    </a:p>
                  </a:txBody>
                  <a:tcPr marL="34290" marR="34290" marT="34290" marB="34290" horzOverflow="overflow"/>
                </a:tc>
                <a:tc>
                  <a:txBody>
                    <a:bodyPr/>
                    <a:lstStyle/>
                    <a:p>
                      <a:pPr marL="279400" indent="-279400" algn="l" defTabSz="2438337">
                        <a:buSzPct val="40000"/>
                        <a:buBlip>
                          <a:blip r:embed="rId2"/>
                        </a:buBlip>
                        <a:defRPr sz="2200">
                          <a:solidFill>
                            <a:srgbClr val="0433FF"/>
                          </a:solidFill>
                          <a:latin typeface="Times New Roman"/>
                          <a:ea typeface="Times New Roman"/>
                          <a:cs typeface="Times New Roman"/>
                          <a:sym typeface="Times New Roman"/>
                        </a:defRPr>
                      </a:pPr>
                      <a:r>
                        <a:t>Stop bleeding</a:t>
                      </a:r>
                    </a:p>
                    <a:p>
                      <a:pPr marL="279400" indent="-279400" algn="l" defTabSz="2438337">
                        <a:buSzPct val="40000"/>
                        <a:buBlip>
                          <a:blip r:embed="rId2"/>
                        </a:buBlip>
                        <a:defRPr sz="2200">
                          <a:solidFill>
                            <a:srgbClr val="0433FF"/>
                          </a:solidFill>
                          <a:latin typeface="Times New Roman"/>
                          <a:ea typeface="Times New Roman"/>
                          <a:cs typeface="Times New Roman"/>
                          <a:sym typeface="Times New Roman"/>
                        </a:defRPr>
                      </a:pPr>
                      <a:r>
                        <a:t>Elevate</a:t>
                      </a:r>
                      <a:r>
                        <a:rPr>
                          <a:solidFill>
                            <a:srgbClr val="5E5E5E"/>
                          </a:solidFill>
                        </a:rPr>
                        <a:t> legs</a:t>
                      </a:r>
                    </a:p>
                    <a:p>
                      <a:pPr marL="279400" indent="-279400" algn="l" defTabSz="2438337">
                        <a:buSzPct val="40000"/>
                        <a:buBlip>
                          <a:blip r:embed="rId2"/>
                        </a:buBlip>
                        <a:defRPr sz="2200">
                          <a:solidFill>
                            <a:srgbClr val="0433FF"/>
                          </a:solidFill>
                          <a:latin typeface="Times New Roman"/>
                          <a:ea typeface="Times New Roman"/>
                          <a:cs typeface="Times New Roman"/>
                          <a:sym typeface="Times New Roman"/>
                        </a:defRPr>
                      </a:pPr>
                      <a:r>
                        <a:t>intravenous access with</a:t>
                      </a:r>
                      <a:r>
                        <a:rPr>
                          <a:solidFill>
                            <a:srgbClr val="5E5E5E"/>
                          </a:solidFill>
                        </a:rPr>
                        <a:t> </a:t>
                      </a:r>
                      <a:r>
                        <a:t>crystalloid</a:t>
                      </a:r>
                      <a:r>
                        <a:rPr>
                          <a:solidFill>
                            <a:srgbClr val="5E5E5E"/>
                          </a:solidFill>
                        </a:rPr>
                        <a:t> fluid administration </a:t>
                      </a:r>
                    </a:p>
                  </a:txBody>
                  <a:tcPr marL="34290" marR="34290" marT="34290" marB="34290" horzOverflow="overflow"/>
                </a:tc>
                <a:extLst>
                  <a:ext uri="{0D108BD9-81ED-4DB2-BD59-A6C34878D82A}">
                    <a16:rowId xmlns:a16="http://schemas.microsoft.com/office/drawing/2014/main" val="10003"/>
                  </a:ext>
                </a:extLst>
              </a:tr>
              <a:tr h="2457011">
                <a:tc>
                  <a:txBody>
                    <a:bodyPr/>
                    <a:lstStyle/>
                    <a:p>
                      <a:pPr algn="l" defTabSz="2438337">
                        <a:defRPr sz="2200" b="0">
                          <a:solidFill>
                            <a:srgbClr val="011993"/>
                          </a:solidFill>
                          <a:latin typeface="Times New Roman"/>
                          <a:ea typeface="Times New Roman"/>
                          <a:cs typeface="Times New Roman"/>
                          <a:sym typeface="Times New Roman"/>
                        </a:defRPr>
                      </a:pPr>
                      <a:r>
                        <a:t>D – D</a:t>
                      </a:r>
                      <a:r>
                        <a:rPr>
                          <a:solidFill>
                            <a:srgbClr val="5E5E5E"/>
                          </a:solidFill>
                        </a:rPr>
                        <a:t>elivery of oxygen/ </a:t>
                      </a:r>
                      <a:r>
                        <a:t>D</a:t>
                      </a:r>
                      <a:r>
                        <a:rPr>
                          <a:solidFill>
                            <a:srgbClr val="5E5E5E"/>
                          </a:solidFill>
                        </a:rPr>
                        <a:t>isability </a:t>
                      </a:r>
                    </a:p>
                  </a:txBody>
                  <a:tcPr marL="50800" marR="50800" marT="50800" marB="50800" anchor="ctr" horzOverflow="overflow"/>
                </a:tc>
                <a:tc>
                  <a:txBody>
                    <a:bodyPr/>
                    <a:lstStyle/>
                    <a:p>
                      <a:pPr marL="279400" indent="-279400" algn="l">
                        <a:buSzPct val="40000"/>
                        <a:buBlip>
                          <a:blip r:embed="rId2"/>
                        </a:buBlip>
                        <a:defRPr sz="2200">
                          <a:solidFill>
                            <a:srgbClr val="5E5E5E"/>
                          </a:solidFill>
                          <a:latin typeface="Times New Roman"/>
                          <a:ea typeface="Times New Roman"/>
                          <a:cs typeface="Times New Roman"/>
                          <a:sym typeface="Times New Roman"/>
                        </a:defRPr>
                      </a:pPr>
                      <a:r>
                        <a:t>Assess </a:t>
                      </a:r>
                      <a:r>
                        <a:rPr>
                          <a:solidFill>
                            <a:srgbClr val="FF2600"/>
                          </a:solidFill>
                        </a:rPr>
                        <a:t>arterial</a:t>
                      </a:r>
                      <a:r>
                        <a:t> oxygen saturation</a:t>
                      </a:r>
                    </a:p>
                    <a:p>
                      <a:pPr marL="279400" indent="-279400" algn="l">
                        <a:buSzPct val="40000"/>
                        <a:buBlip>
                          <a:blip r:embed="rId2"/>
                        </a:buBlip>
                        <a:defRPr sz="2200">
                          <a:solidFill>
                            <a:srgbClr val="5E5E5E"/>
                          </a:solidFill>
                          <a:latin typeface="Times New Roman"/>
                          <a:ea typeface="Times New Roman"/>
                          <a:cs typeface="Times New Roman"/>
                          <a:sym typeface="Times New Roman"/>
                        </a:defRPr>
                      </a:pPr>
                      <a:r>
                        <a:t>Mixed </a:t>
                      </a:r>
                      <a:r>
                        <a:rPr>
                          <a:solidFill>
                            <a:srgbClr val="FF2600"/>
                          </a:solidFill>
                        </a:rPr>
                        <a:t>venous</a:t>
                      </a:r>
                      <a:r>
                        <a:t> oxygenation</a:t>
                      </a:r>
                    </a:p>
                    <a:p>
                      <a:pPr marL="279400" indent="-279400" algn="l">
                        <a:buSzPct val="40000"/>
                        <a:buBlip>
                          <a:blip r:embed="rId2"/>
                        </a:buBlip>
                        <a:defRPr sz="2200">
                          <a:solidFill>
                            <a:srgbClr val="FF2600"/>
                          </a:solidFill>
                          <a:latin typeface="Times New Roman"/>
                          <a:ea typeface="Times New Roman"/>
                          <a:cs typeface="Times New Roman"/>
                          <a:sym typeface="Times New Roman"/>
                        </a:defRPr>
                      </a:pPr>
                      <a:r>
                        <a:t>Cardiac index </a:t>
                      </a:r>
                    </a:p>
                    <a:p>
                      <a:pPr marL="279400" indent="-279400" algn="l">
                        <a:buSzPct val="40000"/>
                        <a:buBlip>
                          <a:blip r:embed="rId2"/>
                        </a:buBlip>
                        <a:defRPr sz="2200">
                          <a:solidFill>
                            <a:srgbClr val="FF2600"/>
                          </a:solidFill>
                          <a:latin typeface="Times New Roman"/>
                          <a:ea typeface="Times New Roman"/>
                          <a:cs typeface="Times New Roman"/>
                          <a:sym typeface="Times New Roman"/>
                        </a:defRPr>
                      </a:pPr>
                      <a:r>
                        <a:t>For disability; </a:t>
                      </a:r>
                      <a:r>
                        <a:rPr>
                          <a:solidFill>
                            <a:srgbClr val="5E5E5E"/>
                          </a:solidFill>
                        </a:rPr>
                        <a:t>Assess</a:t>
                      </a:r>
                      <a:r>
                        <a:t> consciousness level/mental status/ movement/ reflexes</a:t>
                      </a:r>
                    </a:p>
                  </a:txBody>
                  <a:tcPr marL="50800" marR="50800" marT="50800" marB="50800" horzOverflow="overflow"/>
                </a:tc>
                <a:tc>
                  <a:txBody>
                    <a:bodyPr/>
                    <a:lstStyle/>
                    <a:p>
                      <a:pPr marL="279400" indent="-279400" algn="l" defTabSz="914400">
                        <a:spcBef>
                          <a:spcPts val="300"/>
                        </a:spcBef>
                        <a:buSzPct val="40000"/>
                        <a:buBlip>
                          <a:blip r:embed="rId2"/>
                        </a:buBlip>
                        <a:defRPr sz="2200">
                          <a:solidFill>
                            <a:srgbClr val="0433FF"/>
                          </a:solidFill>
                          <a:latin typeface="Times New Roman"/>
                          <a:ea typeface="Times New Roman"/>
                          <a:cs typeface="Times New Roman"/>
                          <a:sym typeface="Times New Roman"/>
                        </a:defRPr>
                      </a:pPr>
                      <a:r>
                        <a:t>Decrease oxygen demands </a:t>
                      </a:r>
                      <a:r>
                        <a:rPr>
                          <a:solidFill>
                            <a:srgbClr val="5E5E5E"/>
                          </a:solidFill>
                        </a:rPr>
                        <a:t>(Provide analgesia and anxiolytics to relax muscles and avoid shivering)</a:t>
                      </a:r>
                    </a:p>
                    <a:p>
                      <a:pPr marL="279400" indent="-279400" algn="l" defTabSz="914400">
                        <a:spcBef>
                          <a:spcPts val="300"/>
                        </a:spcBef>
                        <a:buSzPct val="40000"/>
                        <a:buBlip>
                          <a:blip r:embed="rId2"/>
                        </a:buBlip>
                        <a:defRPr sz="2200">
                          <a:solidFill>
                            <a:srgbClr val="5E5E5E"/>
                          </a:solidFill>
                          <a:latin typeface="Times New Roman"/>
                          <a:ea typeface="Times New Roman"/>
                          <a:cs typeface="Times New Roman"/>
                          <a:sym typeface="Times New Roman"/>
                        </a:defRPr>
                      </a:pPr>
                      <a:r>
                        <a:t>Maintain</a:t>
                      </a:r>
                      <a:r>
                        <a:rPr>
                          <a:solidFill>
                            <a:srgbClr val="000000"/>
                          </a:solidFill>
                        </a:rPr>
                        <a:t> </a:t>
                      </a:r>
                      <a:r>
                        <a:rPr>
                          <a:solidFill>
                            <a:srgbClr val="0433FF"/>
                          </a:solidFill>
                        </a:rPr>
                        <a:t>arterial oxygen saturation</a:t>
                      </a:r>
                      <a:r>
                        <a:rPr>
                          <a:solidFill>
                            <a:srgbClr val="000000"/>
                          </a:solidFill>
                        </a:rPr>
                        <a:t> </a:t>
                      </a:r>
                      <a:r>
                        <a:t>(Give supplemental oxygen/ Maintain Hemoglobin &gt; 10 g/dL)</a:t>
                      </a:r>
                    </a:p>
                    <a:p>
                      <a:pPr marL="279400" indent="-279400" algn="l" defTabSz="914400">
                        <a:spcBef>
                          <a:spcPts val="300"/>
                        </a:spcBef>
                        <a:buSzPct val="40000"/>
                        <a:buBlip>
                          <a:blip r:embed="rId2"/>
                        </a:buBlip>
                        <a:defRPr sz="2200">
                          <a:solidFill>
                            <a:srgbClr val="0433FF"/>
                          </a:solidFill>
                          <a:latin typeface="Times New Roman"/>
                          <a:ea typeface="Times New Roman"/>
                          <a:cs typeface="Times New Roman"/>
                          <a:sym typeface="Times New Roman"/>
                        </a:defRPr>
                      </a:pPr>
                      <a:r>
                        <a:t>Serial lactate </a:t>
                      </a:r>
                      <a:r>
                        <a:rPr>
                          <a:solidFill>
                            <a:srgbClr val="5E5E5E"/>
                          </a:solidFill>
                        </a:rPr>
                        <a:t>levels or</a:t>
                      </a:r>
                      <a:r>
                        <a:rPr>
                          <a:solidFill>
                            <a:srgbClr val="000000"/>
                          </a:solidFill>
                        </a:rPr>
                        <a:t> </a:t>
                      </a:r>
                      <a:r>
                        <a:t>central venous oxygen</a:t>
                      </a:r>
                      <a:r>
                        <a:rPr>
                          <a:solidFill>
                            <a:srgbClr val="000000"/>
                          </a:solidFill>
                        </a:rPr>
                        <a:t> </a:t>
                      </a:r>
                      <a:r>
                        <a:rPr>
                          <a:solidFill>
                            <a:srgbClr val="5E5E5E"/>
                          </a:solidFill>
                        </a:rPr>
                        <a:t>saturations to assess tissue oxygen extraction</a:t>
                      </a:r>
                    </a:p>
                  </a:txBody>
                  <a:tcPr marL="34290" marR="34290" marT="34290" marB="34290" horzOverflow="overflow"/>
                </a:tc>
                <a:extLst>
                  <a:ext uri="{0D108BD9-81ED-4DB2-BD59-A6C34878D82A}">
                    <a16:rowId xmlns:a16="http://schemas.microsoft.com/office/drawing/2014/main" val="10004"/>
                  </a:ext>
                </a:extLst>
              </a:tr>
              <a:tr h="1748477">
                <a:tc>
                  <a:txBody>
                    <a:bodyPr/>
                    <a:lstStyle/>
                    <a:p>
                      <a:pPr algn="l" defTabSz="2438337">
                        <a:defRPr sz="2200" b="0">
                          <a:solidFill>
                            <a:srgbClr val="011993"/>
                          </a:solidFill>
                          <a:latin typeface="Times New Roman"/>
                          <a:ea typeface="Times New Roman"/>
                          <a:cs typeface="Times New Roman"/>
                          <a:sym typeface="Times New Roman"/>
                        </a:defRPr>
                      </a:pPr>
                      <a:r>
                        <a:t>E – E</a:t>
                      </a:r>
                      <a:r>
                        <a:rPr>
                          <a:solidFill>
                            <a:srgbClr val="5E5E5E"/>
                          </a:solidFill>
                        </a:rPr>
                        <a:t>xposure and </a:t>
                      </a:r>
                      <a:r>
                        <a:t> E</a:t>
                      </a:r>
                      <a:r>
                        <a:rPr>
                          <a:solidFill>
                            <a:srgbClr val="5E5E5E"/>
                          </a:solidFill>
                        </a:rPr>
                        <a:t>nd points of resuscitation</a:t>
                      </a:r>
                    </a:p>
                  </a:txBody>
                  <a:tcPr marL="34290" marR="34290" marT="34290" marB="34290" anchor="ctr" horzOverflow="overflow"/>
                </a:tc>
                <a:tc>
                  <a:txBody>
                    <a:bodyPr/>
                    <a:lstStyle/>
                    <a:p>
                      <a:pPr marL="279400" indent="-279400" algn="l" defTabSz="2438337">
                        <a:buSzPct val="40000"/>
                        <a:buBlip>
                          <a:blip r:embed="rId2"/>
                        </a:buBlip>
                        <a:defRPr sz="2200">
                          <a:solidFill>
                            <a:srgbClr val="FF2600"/>
                          </a:solidFill>
                          <a:latin typeface="Times New Roman"/>
                          <a:ea typeface="Times New Roman"/>
                          <a:cs typeface="Times New Roman"/>
                          <a:sym typeface="Times New Roman"/>
                        </a:defRPr>
                      </a:pPr>
                      <a:r>
                        <a:t>Exposure</a:t>
                      </a:r>
                      <a:r>
                        <a:rPr>
                          <a:solidFill>
                            <a:srgbClr val="5E5E5E"/>
                          </a:solidFill>
                        </a:rPr>
                        <a:t> and </a:t>
                      </a:r>
                      <a:r>
                        <a:t>temp</a:t>
                      </a:r>
                      <a:r>
                        <a:rPr>
                          <a:solidFill>
                            <a:srgbClr val="5E5E5E"/>
                          </a:solidFill>
                        </a:rPr>
                        <a:t> assessment </a:t>
                      </a:r>
                    </a:p>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Assess </a:t>
                      </a:r>
                      <a:r>
                        <a:rPr>
                          <a:solidFill>
                            <a:srgbClr val="FF2600"/>
                          </a:solidFill>
                        </a:rPr>
                        <a:t>goal</a:t>
                      </a:r>
                      <a:r>
                        <a:t> values </a:t>
                      </a:r>
                    </a:p>
                  </a:txBody>
                  <a:tcPr marL="34290" marR="34290" marT="34290" marB="34290" horzOverflow="overflow"/>
                </a:tc>
                <a:tc>
                  <a:txBody>
                    <a:bodyPr/>
                    <a:lstStyle/>
                    <a:p>
                      <a:pPr marL="279400" indent="-279400" algn="l" defTabSz="2438337">
                        <a:buSzPct val="40000"/>
                        <a:buBlip>
                          <a:blip r:embed="rId2"/>
                        </a:buBlip>
                        <a:defRPr sz="2200">
                          <a:solidFill>
                            <a:srgbClr val="5E5E5E"/>
                          </a:solidFill>
                          <a:latin typeface="Times New Roman"/>
                          <a:ea typeface="Times New Roman"/>
                          <a:cs typeface="Times New Roman"/>
                          <a:sym typeface="Times New Roman"/>
                        </a:defRPr>
                      </a:pPr>
                      <a:r>
                        <a:t>Make sure your approach is gaol-directed :</a:t>
                      </a:r>
                    </a:p>
                    <a:p>
                      <a:pPr algn="l" defTabSz="2438337">
                        <a:defRPr sz="2200">
                          <a:solidFill>
                            <a:srgbClr val="5E5E5E"/>
                          </a:solidFill>
                          <a:latin typeface="Times New Roman"/>
                          <a:ea typeface="Times New Roman"/>
                          <a:cs typeface="Times New Roman"/>
                          <a:sym typeface="Times New Roman"/>
                        </a:defRPr>
                      </a:pPr>
                      <a:r>
                        <a:t>Urine output </a:t>
                      </a:r>
                      <a:r>
                        <a:rPr>
                          <a:solidFill>
                            <a:srgbClr val="0433FF"/>
                          </a:solidFill>
                        </a:rPr>
                        <a:t>&gt; 0.5 mL/kg/hr</a:t>
                      </a:r>
                      <a:endParaRPr sz="2800">
                        <a:solidFill>
                          <a:srgbClr val="0433FF"/>
                        </a:solidFill>
                      </a:endParaRPr>
                    </a:p>
                    <a:p>
                      <a:pPr algn="l" defTabSz="2438337">
                        <a:defRPr sz="2200">
                          <a:solidFill>
                            <a:srgbClr val="5E5E5E"/>
                          </a:solidFill>
                          <a:latin typeface="Times New Roman"/>
                          <a:ea typeface="Times New Roman"/>
                          <a:cs typeface="Times New Roman"/>
                          <a:sym typeface="Times New Roman"/>
                        </a:defRPr>
                      </a:pPr>
                      <a:r>
                        <a:t>CVP</a:t>
                      </a:r>
                      <a:r>
                        <a:rPr>
                          <a:solidFill>
                            <a:srgbClr val="0433FF"/>
                          </a:solidFill>
                        </a:rPr>
                        <a:t> 8-12 mmHg</a:t>
                      </a:r>
                      <a:endParaRPr sz="2800">
                        <a:solidFill>
                          <a:srgbClr val="0433FF"/>
                        </a:solidFill>
                      </a:endParaRPr>
                    </a:p>
                    <a:p>
                      <a:pPr algn="l" defTabSz="2438337">
                        <a:defRPr sz="2200">
                          <a:solidFill>
                            <a:srgbClr val="5E5E5E"/>
                          </a:solidFill>
                          <a:latin typeface="Times New Roman"/>
                          <a:ea typeface="Times New Roman"/>
                          <a:cs typeface="Times New Roman"/>
                          <a:sym typeface="Times New Roman"/>
                        </a:defRPr>
                      </a:pPr>
                      <a:r>
                        <a:t>MAP </a:t>
                      </a:r>
                      <a:r>
                        <a:rPr>
                          <a:solidFill>
                            <a:srgbClr val="0433FF"/>
                          </a:solidFill>
                        </a:rPr>
                        <a:t>65 to 90 mmHg</a:t>
                      </a:r>
                      <a:endParaRPr sz="2800">
                        <a:solidFill>
                          <a:srgbClr val="0433FF"/>
                        </a:solidFill>
                      </a:endParaRPr>
                    </a:p>
                    <a:p>
                      <a:pPr algn="l" defTabSz="2438337">
                        <a:defRPr sz="2200">
                          <a:solidFill>
                            <a:srgbClr val="5E5E5E"/>
                          </a:solidFill>
                          <a:latin typeface="Times New Roman"/>
                          <a:ea typeface="Times New Roman"/>
                          <a:cs typeface="Times New Roman"/>
                          <a:sym typeface="Times New Roman"/>
                        </a:defRPr>
                      </a:pPr>
                      <a:r>
                        <a:t>Central venous oxygen concentration</a:t>
                      </a:r>
                      <a:r>
                        <a:rPr>
                          <a:solidFill>
                            <a:srgbClr val="0433FF"/>
                          </a:solidFill>
                        </a:rPr>
                        <a:t> &gt; 70%</a:t>
                      </a:r>
                    </a:p>
                  </a:txBody>
                  <a:tcPr marL="34290" marR="34290" marT="34290" marB="34290" horzOverflow="overflow"/>
                </a:tc>
                <a:extLst>
                  <a:ext uri="{0D108BD9-81ED-4DB2-BD59-A6C34878D82A}">
                    <a16:rowId xmlns:a16="http://schemas.microsoft.com/office/drawing/2014/main" val="10005"/>
                  </a:ext>
                </a:extLst>
              </a:tr>
            </a:tbl>
          </a:graphicData>
        </a:graphic>
      </p:graphicFrame>
      <p:sp>
        <p:nvSpPr>
          <p:cNvPr id="179" name="Use an ABCDE approach to manage shock empirically"/>
          <p:cNvSpPr txBox="1"/>
          <p:nvPr/>
        </p:nvSpPr>
        <p:spPr>
          <a:xfrm>
            <a:off x="2313813" y="1272710"/>
            <a:ext cx="10013975" cy="590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3500">
                <a:solidFill>
                  <a:srgbClr val="0433FF"/>
                </a:solidFill>
                <a:latin typeface="Times New Roman"/>
                <a:ea typeface="Times New Roman"/>
                <a:cs typeface="Times New Roman"/>
                <a:sym typeface="Times New Roman"/>
              </a:defRPr>
            </a:lvl1pPr>
          </a:lstStyle>
          <a:p>
            <a:r>
              <a:t>Use an ABCDE approach to manage shock empirically </a:t>
            </a:r>
          </a:p>
        </p:txBody>
      </p:sp>
      <p:sp>
        <p:nvSpPr>
          <p:cNvPr id="180" name="Line"/>
          <p:cNvSpPr/>
          <p:nvPr/>
        </p:nvSpPr>
        <p:spPr>
          <a:xfrm>
            <a:off x="2335323" y="2075305"/>
            <a:ext cx="13020624" cy="1"/>
          </a:xfrm>
          <a:prstGeom prst="line">
            <a:avLst/>
          </a:prstGeom>
          <a:ln w="25400">
            <a:solidFill>
              <a:srgbClr val="0433FF"/>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reat the underlying cause as early as possible"/>
          <p:cNvSpPr txBox="1"/>
          <p:nvPr/>
        </p:nvSpPr>
        <p:spPr>
          <a:xfrm>
            <a:off x="891289" y="1794966"/>
            <a:ext cx="8467125" cy="590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3500">
                <a:solidFill>
                  <a:srgbClr val="0433FF"/>
                </a:solidFill>
                <a:latin typeface="Times New Roman"/>
                <a:ea typeface="Times New Roman"/>
                <a:cs typeface="Times New Roman"/>
                <a:sym typeface="Times New Roman"/>
              </a:defRPr>
            </a:lvl1pPr>
          </a:lstStyle>
          <a:p>
            <a:r>
              <a:t>Treat the underlying cause as early as possible </a:t>
            </a:r>
          </a:p>
        </p:txBody>
      </p:sp>
      <p:sp>
        <p:nvSpPr>
          <p:cNvPr id="183" name="Line"/>
          <p:cNvSpPr/>
          <p:nvPr/>
        </p:nvSpPr>
        <p:spPr>
          <a:xfrm>
            <a:off x="960269" y="2466113"/>
            <a:ext cx="8746895" cy="1"/>
          </a:xfrm>
          <a:prstGeom prst="line">
            <a:avLst/>
          </a:prstGeom>
          <a:ln w="25400">
            <a:solidFill>
              <a:srgbClr val="797979"/>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84" name="Distributive (e.g., sepsis, anaphylaxis, neurogenic, endocrine)…"/>
          <p:cNvSpPr txBox="1"/>
          <p:nvPr/>
        </p:nvSpPr>
        <p:spPr>
          <a:xfrm>
            <a:off x="1112853" y="2875382"/>
            <a:ext cx="8441726" cy="420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defRPr sz="2400">
                <a:solidFill>
                  <a:srgbClr val="5E5E5E"/>
                </a:solidFill>
                <a:latin typeface="Times New Roman"/>
                <a:ea typeface="Times New Roman"/>
                <a:cs typeface="Times New Roman"/>
                <a:sym typeface="Times New Roman"/>
              </a:defRPr>
            </a:pPr>
            <a:endParaRPr/>
          </a:p>
          <a:p>
            <a:pPr marL="481541" indent="-481541" defTabSz="2438337">
              <a:buSzPct val="100000"/>
              <a:buAutoNum type="arabicPeriod"/>
              <a:defRPr sz="2400" b="1">
                <a:solidFill>
                  <a:srgbClr val="5E5E5E"/>
                </a:solidFill>
                <a:latin typeface="Times New Roman"/>
                <a:ea typeface="Times New Roman"/>
                <a:cs typeface="Times New Roman"/>
                <a:sym typeface="Times New Roman"/>
              </a:defRPr>
            </a:pPr>
            <a:r>
              <a:t>Distributive</a:t>
            </a:r>
            <a:r>
              <a:rPr b="0"/>
              <a:t> (e.g., sepsis, anaphylaxis, neurogenic, endocrine)</a:t>
            </a:r>
          </a:p>
          <a:p>
            <a:pPr defTabSz="2438337">
              <a:defRPr sz="2400">
                <a:solidFill>
                  <a:srgbClr val="5E5E5E"/>
                </a:solidFill>
                <a:latin typeface="Times New Roman"/>
                <a:ea typeface="Times New Roman"/>
                <a:cs typeface="Times New Roman"/>
                <a:sym typeface="Times New Roman"/>
              </a:defRPr>
            </a:pPr>
            <a:endParaRPr b="0"/>
          </a:p>
          <a:p>
            <a:pPr marL="481541" indent="-481541" defTabSz="2438337">
              <a:buSzPct val="100000"/>
              <a:buAutoNum type="arabicPeriod" startAt="2"/>
              <a:defRPr sz="2400" b="1">
                <a:solidFill>
                  <a:srgbClr val="5E5E5E"/>
                </a:solidFill>
                <a:latin typeface="Times New Roman"/>
                <a:ea typeface="Times New Roman"/>
                <a:cs typeface="Times New Roman"/>
                <a:sym typeface="Times New Roman"/>
              </a:defRPr>
            </a:pPr>
            <a:r>
              <a:t>Cardiogenic</a:t>
            </a:r>
            <a:r>
              <a:rPr b="0"/>
              <a:t> (e.g., ST-elevation myocardial infarction, cardiomyopathy, arrhythmia)</a:t>
            </a:r>
          </a:p>
          <a:p>
            <a:pPr defTabSz="2438337">
              <a:defRPr sz="2400">
                <a:solidFill>
                  <a:srgbClr val="5E5E5E"/>
                </a:solidFill>
                <a:latin typeface="Times New Roman"/>
                <a:ea typeface="Times New Roman"/>
                <a:cs typeface="Times New Roman"/>
                <a:sym typeface="Times New Roman"/>
              </a:defRPr>
            </a:pPr>
            <a:endParaRPr b="0"/>
          </a:p>
          <a:p>
            <a:pPr marL="481541" indent="-481541" defTabSz="2438337">
              <a:buSzPct val="100000"/>
              <a:buAutoNum type="arabicPeriod" startAt="3"/>
              <a:defRPr sz="2400" b="1">
                <a:solidFill>
                  <a:srgbClr val="5E5E5E"/>
                </a:solidFill>
                <a:latin typeface="Times New Roman"/>
                <a:ea typeface="Times New Roman"/>
                <a:cs typeface="Times New Roman"/>
                <a:sym typeface="Times New Roman"/>
              </a:defRPr>
            </a:pPr>
            <a:r>
              <a:t>Hypovolaemic</a:t>
            </a:r>
            <a:r>
              <a:rPr b="0"/>
              <a:t> (e.g., haemorrhage [trauma or internal bleeding such as ruptured aortic aneurysm, gastrointestinal bleeding], non-haemorrhagic [other fluid losses]) </a:t>
            </a:r>
          </a:p>
          <a:p>
            <a:pPr defTabSz="2438337">
              <a:defRPr sz="2400">
                <a:solidFill>
                  <a:srgbClr val="5E5E5E"/>
                </a:solidFill>
                <a:latin typeface="Times New Roman"/>
                <a:ea typeface="Times New Roman"/>
                <a:cs typeface="Times New Roman"/>
                <a:sym typeface="Times New Roman"/>
              </a:defRPr>
            </a:pPr>
            <a:endParaRPr b="0"/>
          </a:p>
          <a:p>
            <a:pPr marL="481541" indent="-481541" defTabSz="2438337">
              <a:buSzPct val="100000"/>
              <a:buAutoNum type="arabicPeriod" startAt="4"/>
              <a:defRPr sz="2400" b="1">
                <a:solidFill>
                  <a:srgbClr val="5E5E5E"/>
                </a:solidFill>
                <a:latin typeface="Times New Roman"/>
                <a:ea typeface="Times New Roman"/>
                <a:cs typeface="Times New Roman"/>
                <a:sym typeface="Times New Roman"/>
              </a:defRPr>
            </a:pPr>
            <a:r>
              <a:t>Obstructive</a:t>
            </a:r>
            <a:r>
              <a:rPr b="0"/>
              <a:t> (e.g., pulmonary embolism, tension pneumothorax, constrictive pericarditis).</a:t>
            </a:r>
          </a:p>
        </p:txBody>
      </p:sp>
      <p:pic>
        <p:nvPicPr>
          <p:cNvPr id="185" name="AEACC051-E4D7-4527-85A3-D1F22F52D081.png" descr="AEACC051-E4D7-4527-85A3-D1F22F52D081.png"/>
          <p:cNvPicPr>
            <a:picLocks noChangeAspect="1"/>
          </p:cNvPicPr>
          <p:nvPr/>
        </p:nvPicPr>
        <p:blipFill>
          <a:blip r:embed="rId2"/>
          <a:stretch>
            <a:fillRect/>
          </a:stretch>
        </p:blipFill>
        <p:spPr>
          <a:xfrm>
            <a:off x="10764200" y="2792752"/>
            <a:ext cx="8737425" cy="4368714"/>
          </a:xfrm>
          <a:prstGeom prst="rect">
            <a:avLst/>
          </a:prstGeom>
          <a:ln w="12700">
            <a:miter lim="400000"/>
          </a:ln>
          <a:effectLst>
            <a:outerShdw blurRad="254000" dist="127000" dir="5400000" rotWithShape="0">
              <a:srgbClr val="000000">
                <a:alpha val="70000"/>
              </a:srgbClr>
            </a:outerShdw>
          </a:effectLst>
        </p:spPr>
      </p:pic>
      <p:sp>
        <p:nvSpPr>
          <p:cNvPr id="186" name="Line"/>
          <p:cNvSpPr/>
          <p:nvPr/>
        </p:nvSpPr>
        <p:spPr>
          <a:xfrm>
            <a:off x="942352" y="7496719"/>
            <a:ext cx="18341610"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87" name="Line"/>
          <p:cNvSpPr/>
          <p:nvPr/>
        </p:nvSpPr>
        <p:spPr>
          <a:xfrm flipV="1">
            <a:off x="9750741" y="2615112"/>
            <a:ext cx="3" cy="4723994"/>
          </a:xfrm>
          <a:prstGeom prst="line">
            <a:avLst/>
          </a:prstGeom>
          <a:ln w="25400">
            <a:solidFill>
              <a:srgbClr val="5E5E5E"/>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88" name="Line"/>
          <p:cNvSpPr/>
          <p:nvPr/>
        </p:nvSpPr>
        <p:spPr>
          <a:xfrm flipV="1">
            <a:off x="916689" y="2703932"/>
            <a:ext cx="3" cy="4723995"/>
          </a:xfrm>
          <a:prstGeom prst="line">
            <a:avLst/>
          </a:prstGeom>
          <a:ln w="25400">
            <a:solidFill>
              <a:srgbClr val="797979"/>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naphylactic shock is a severe, generalised or systemic hypersensitivity reaction, characterised by rapidly developing life-threatening airway and/or breathing and/or circulation problems usually associated with skin and mucosal changes."/>
          <p:cNvSpPr txBox="1"/>
          <p:nvPr/>
        </p:nvSpPr>
        <p:spPr>
          <a:xfrm>
            <a:off x="4502913" y="3419540"/>
            <a:ext cx="15378176" cy="799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0433FF"/>
                </a:solidFill>
                <a:latin typeface="Times New Roman"/>
                <a:ea typeface="Times New Roman"/>
                <a:cs typeface="Times New Roman"/>
                <a:sym typeface="Times New Roman"/>
              </a:defRPr>
            </a:lvl1pPr>
          </a:lstStyle>
          <a:p>
            <a:r>
              <a:t>Anaphylactic shock is a severe, generalised or systemic hypersensitivity reaction, characterised by rapidly developing life-threatening airway and/or breathing and/or circulation problems usually associated with skin and mucosal changes.</a:t>
            </a:r>
          </a:p>
        </p:txBody>
      </p:sp>
      <p:sp>
        <p:nvSpPr>
          <p:cNvPr id="191" name="Allergen entry: ingestion, inhalation, parenteral, or skin contact.…"/>
          <p:cNvSpPr txBox="1"/>
          <p:nvPr/>
        </p:nvSpPr>
        <p:spPr>
          <a:xfrm>
            <a:off x="4647632" y="8026118"/>
            <a:ext cx="5842651" cy="4382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96333" indent="-296333">
              <a:buSzPct val="100000"/>
              <a:buAutoNum type="arabicPeriod"/>
              <a:defRPr sz="2200">
                <a:solidFill>
                  <a:srgbClr val="000000">
                    <a:alpha val="74902"/>
                  </a:srgbClr>
                </a:solidFill>
                <a:latin typeface="Times New Roman"/>
                <a:ea typeface="Times New Roman"/>
                <a:cs typeface="Times New Roman"/>
                <a:sym typeface="Times New Roman"/>
              </a:defRPr>
            </a:pPr>
            <a:r>
              <a:t>Allergen entry: ingestion, inhalation, parenteral, or skin contact.</a:t>
            </a:r>
          </a:p>
          <a:p>
            <a:pPr>
              <a:defRPr sz="2200">
                <a:solidFill>
                  <a:srgbClr val="000000">
                    <a:alpha val="74902"/>
                  </a:srgbClr>
                </a:solidFill>
                <a:latin typeface="Times New Roman"/>
                <a:ea typeface="Times New Roman"/>
                <a:cs typeface="Times New Roman"/>
                <a:sym typeface="Times New Roman"/>
              </a:defRPr>
            </a:pPr>
            <a:endParaRPr/>
          </a:p>
          <a:p>
            <a:pPr marL="296333" indent="-296333">
              <a:buSzPct val="100000"/>
              <a:buAutoNum type="arabicPeriod" startAt="2"/>
              <a:defRPr sz="2200">
                <a:solidFill>
                  <a:srgbClr val="000000">
                    <a:alpha val="74902"/>
                  </a:srgbClr>
                </a:solidFill>
                <a:latin typeface="Times New Roman"/>
                <a:ea typeface="Times New Roman"/>
                <a:cs typeface="Times New Roman"/>
                <a:sym typeface="Times New Roman"/>
              </a:defRPr>
            </a:pPr>
            <a:r>
              <a:t>Formation of immunoglobulin E </a:t>
            </a:r>
            <a:r>
              <a:rPr>
                <a:solidFill>
                  <a:srgbClr val="FF2600"/>
                </a:solidFill>
              </a:rPr>
              <a:t>(IgE) </a:t>
            </a:r>
            <a:r>
              <a:t>antibodies specific to the antigen presented on first exposure. </a:t>
            </a:r>
          </a:p>
          <a:p>
            <a:pPr>
              <a:defRPr sz="2200">
                <a:solidFill>
                  <a:srgbClr val="000000">
                    <a:alpha val="74902"/>
                  </a:srgbClr>
                </a:solidFill>
                <a:latin typeface="Times New Roman"/>
                <a:ea typeface="Times New Roman"/>
                <a:cs typeface="Times New Roman"/>
                <a:sym typeface="Times New Roman"/>
              </a:defRPr>
            </a:pPr>
            <a:endParaRPr/>
          </a:p>
          <a:p>
            <a:pPr marL="296333" indent="-296333">
              <a:buSzPct val="100000"/>
              <a:buAutoNum type="arabicPeriod" startAt="3"/>
              <a:defRPr sz="2200">
                <a:solidFill>
                  <a:srgbClr val="000000">
                    <a:alpha val="74902"/>
                  </a:srgbClr>
                </a:solidFill>
                <a:latin typeface="Times New Roman"/>
                <a:ea typeface="Times New Roman"/>
                <a:cs typeface="Times New Roman"/>
                <a:sym typeface="Times New Roman"/>
              </a:defRPr>
            </a:pPr>
            <a:r>
              <a:t>IgE antibodies attach to high-affinity Fc receptors on basophils and mast cells.</a:t>
            </a:r>
          </a:p>
          <a:p>
            <a:pPr>
              <a:defRPr sz="2200">
                <a:solidFill>
                  <a:srgbClr val="000000">
                    <a:alpha val="74902"/>
                  </a:srgbClr>
                </a:solidFill>
                <a:latin typeface="Times New Roman"/>
                <a:ea typeface="Times New Roman"/>
                <a:cs typeface="Times New Roman"/>
                <a:sym typeface="Times New Roman"/>
              </a:defRPr>
            </a:pPr>
            <a:endParaRPr/>
          </a:p>
          <a:p>
            <a:pPr marL="296333" indent="-296333">
              <a:buSzPct val="100000"/>
              <a:buAutoNum type="arabicPeriod" startAt="4"/>
              <a:defRPr sz="2200">
                <a:solidFill>
                  <a:srgbClr val="000000">
                    <a:alpha val="74902"/>
                  </a:srgbClr>
                </a:solidFill>
                <a:latin typeface="Times New Roman"/>
                <a:ea typeface="Times New Roman"/>
                <a:cs typeface="Times New Roman"/>
                <a:sym typeface="Times New Roman"/>
              </a:defRPr>
            </a:pPr>
            <a:r>
              <a:t>On subsequent exposure, binding of antigen to the IgE antibodies leads to bridging and triggers the degranulation of mast cells.</a:t>
            </a:r>
          </a:p>
        </p:txBody>
      </p:sp>
      <p:sp>
        <p:nvSpPr>
          <p:cNvPr id="192" name="Activation of complement system…"/>
          <p:cNvSpPr txBox="1"/>
          <p:nvPr/>
        </p:nvSpPr>
        <p:spPr>
          <a:xfrm>
            <a:off x="11041311" y="7927022"/>
            <a:ext cx="4633733" cy="2401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07457" indent="-407457">
              <a:buSzPct val="100000"/>
              <a:buAutoNum type="arabicPeriod"/>
              <a:defRPr sz="2200">
                <a:solidFill>
                  <a:srgbClr val="000000">
                    <a:alpha val="74902"/>
                  </a:srgbClr>
                </a:solidFill>
                <a:latin typeface="Times New Roman"/>
                <a:ea typeface="Times New Roman"/>
                <a:cs typeface="Times New Roman"/>
                <a:sym typeface="Times New Roman"/>
              </a:defRPr>
            </a:pPr>
            <a:r>
              <a:t>Activation of complement system</a:t>
            </a:r>
          </a:p>
          <a:p>
            <a:pPr>
              <a:defRPr sz="2200">
                <a:solidFill>
                  <a:srgbClr val="000000">
                    <a:alpha val="74902"/>
                  </a:srgbClr>
                </a:solidFill>
                <a:latin typeface="Times New Roman"/>
                <a:ea typeface="Times New Roman"/>
                <a:cs typeface="Times New Roman"/>
                <a:sym typeface="Times New Roman"/>
              </a:defRPr>
            </a:pPr>
            <a:endParaRPr/>
          </a:p>
          <a:p>
            <a:pPr marL="407457" indent="-407457">
              <a:buSzPct val="100000"/>
              <a:buAutoNum type="arabicPeriod" startAt="2"/>
              <a:defRPr sz="2200">
                <a:solidFill>
                  <a:srgbClr val="000000">
                    <a:alpha val="74902"/>
                  </a:srgbClr>
                </a:solidFill>
                <a:latin typeface="Times New Roman"/>
                <a:ea typeface="Times New Roman"/>
                <a:cs typeface="Times New Roman"/>
                <a:sym typeface="Times New Roman"/>
              </a:defRPr>
            </a:pPr>
            <a:r>
              <a:t>The </a:t>
            </a:r>
            <a:r>
              <a:rPr>
                <a:solidFill>
                  <a:srgbClr val="FF2600"/>
                </a:solidFill>
              </a:rPr>
              <a:t>complement</a:t>
            </a:r>
            <a:r>
              <a:t> peptides (anaphylatoxins) such as C3a and C5 directly act on mast cells and basophils leading to mediator release</a:t>
            </a:r>
          </a:p>
        </p:txBody>
      </p:sp>
      <p:sp>
        <p:nvSpPr>
          <p:cNvPr id="193" name="Increased mast cell sensitivity and degranulation…"/>
          <p:cNvSpPr txBox="1"/>
          <p:nvPr/>
        </p:nvSpPr>
        <p:spPr>
          <a:xfrm>
            <a:off x="16226070" y="7948034"/>
            <a:ext cx="3488755" cy="1740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88936" indent="-388936" defTabSz="2438337">
              <a:buSzPct val="100000"/>
              <a:buAutoNum type="arabicPeriod"/>
              <a:defRPr sz="2200">
                <a:solidFill>
                  <a:srgbClr val="424242"/>
                </a:solidFill>
                <a:latin typeface="Times New Roman"/>
                <a:ea typeface="Times New Roman"/>
                <a:cs typeface="Times New Roman"/>
                <a:sym typeface="Times New Roman"/>
              </a:defRPr>
            </a:pPr>
            <a:r>
              <a:t>Increased mast cell </a:t>
            </a:r>
            <a:r>
              <a:rPr>
                <a:solidFill>
                  <a:srgbClr val="FF2600"/>
                </a:solidFill>
              </a:rPr>
              <a:t>sensitivity</a:t>
            </a:r>
            <a:r>
              <a:t> and degranulation</a:t>
            </a:r>
          </a:p>
          <a:p>
            <a:pPr defTabSz="2438337">
              <a:defRPr sz="2200">
                <a:solidFill>
                  <a:srgbClr val="424242"/>
                </a:solidFill>
                <a:latin typeface="Times New Roman"/>
                <a:ea typeface="Times New Roman"/>
                <a:cs typeface="Times New Roman"/>
                <a:sym typeface="Times New Roman"/>
              </a:defRPr>
            </a:pPr>
            <a:endParaRPr/>
          </a:p>
          <a:p>
            <a:pPr defTabSz="2438337">
              <a:defRPr sz="2200">
                <a:solidFill>
                  <a:srgbClr val="424242"/>
                </a:solidFill>
                <a:latin typeface="Times New Roman"/>
                <a:ea typeface="Times New Roman"/>
                <a:cs typeface="Times New Roman"/>
                <a:sym typeface="Times New Roman"/>
              </a:defRPr>
            </a:pPr>
            <a:r>
              <a:t>2. </a:t>
            </a:r>
            <a:r>
              <a:rPr>
                <a:solidFill>
                  <a:srgbClr val="FF2600"/>
                </a:solidFill>
              </a:rPr>
              <a:t>Unrecognised</a:t>
            </a:r>
            <a:r>
              <a:t> allergens</a:t>
            </a:r>
          </a:p>
        </p:txBody>
      </p:sp>
      <p:sp>
        <p:nvSpPr>
          <p:cNvPr id="194" name="Arrow"/>
          <p:cNvSpPr/>
          <p:nvPr/>
        </p:nvSpPr>
        <p:spPr>
          <a:xfrm rot="5400000">
            <a:off x="5903850" y="6023154"/>
            <a:ext cx="1619374" cy="1147511"/>
          </a:xfrm>
          <a:prstGeom prst="rightArrow">
            <a:avLst>
              <a:gd name="adj1" fmla="val 32000"/>
              <a:gd name="adj2" fmla="val 70832"/>
            </a:avLst>
          </a:prstGeom>
          <a:solidFill>
            <a:srgbClr val="000000"/>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95" name="Arrow"/>
          <p:cNvSpPr/>
          <p:nvPr/>
        </p:nvSpPr>
        <p:spPr>
          <a:xfrm rot="5400000">
            <a:off x="12375621" y="6023154"/>
            <a:ext cx="1619374" cy="1147511"/>
          </a:xfrm>
          <a:prstGeom prst="rightArrow">
            <a:avLst>
              <a:gd name="adj1" fmla="val 32000"/>
              <a:gd name="adj2" fmla="val 70832"/>
            </a:avLst>
          </a:prstGeom>
          <a:solidFill>
            <a:srgbClr val="000000"/>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96" name="Arrow"/>
          <p:cNvSpPr/>
          <p:nvPr/>
        </p:nvSpPr>
        <p:spPr>
          <a:xfrm rot="5400000">
            <a:off x="17074962" y="6023154"/>
            <a:ext cx="1619374" cy="1147511"/>
          </a:xfrm>
          <a:prstGeom prst="rightArrow">
            <a:avLst>
              <a:gd name="adj1" fmla="val 32000"/>
              <a:gd name="adj2" fmla="val 70832"/>
            </a:avLst>
          </a:prstGeom>
          <a:solidFill>
            <a:srgbClr val="000000"/>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97" name="Line"/>
          <p:cNvSpPr/>
          <p:nvPr/>
        </p:nvSpPr>
        <p:spPr>
          <a:xfrm flipV="1">
            <a:off x="15950556" y="5429155"/>
            <a:ext cx="2" cy="7583442"/>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98" name="Line"/>
          <p:cNvSpPr/>
          <p:nvPr/>
        </p:nvSpPr>
        <p:spPr>
          <a:xfrm flipV="1">
            <a:off x="10765797" y="5335866"/>
            <a:ext cx="2" cy="7583445"/>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199" name="IgE mediated"/>
          <p:cNvSpPr txBox="1"/>
          <p:nvPr/>
        </p:nvSpPr>
        <p:spPr>
          <a:xfrm>
            <a:off x="5741986" y="5111801"/>
            <a:ext cx="1943101" cy="431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2400" b="1">
                <a:solidFill>
                  <a:srgbClr val="5E5E5E"/>
                </a:solidFill>
                <a:latin typeface="Times New Roman"/>
                <a:ea typeface="Times New Roman"/>
                <a:cs typeface="Times New Roman"/>
                <a:sym typeface="Times New Roman"/>
              </a:defRPr>
            </a:lvl1pPr>
          </a:lstStyle>
          <a:p>
            <a:r>
              <a:t>IgE mediated </a:t>
            </a:r>
          </a:p>
        </p:txBody>
      </p:sp>
      <p:sp>
        <p:nvSpPr>
          <p:cNvPr id="200" name="Non IgE mediated"/>
          <p:cNvSpPr txBox="1"/>
          <p:nvPr/>
        </p:nvSpPr>
        <p:spPr>
          <a:xfrm>
            <a:off x="12028887" y="5111801"/>
            <a:ext cx="2561333" cy="431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2400" b="1">
                <a:solidFill>
                  <a:srgbClr val="5E5E5E"/>
                </a:solidFill>
                <a:latin typeface="Times New Roman"/>
                <a:ea typeface="Times New Roman"/>
                <a:cs typeface="Times New Roman"/>
                <a:sym typeface="Times New Roman"/>
              </a:defRPr>
            </a:lvl1pPr>
          </a:lstStyle>
          <a:p>
            <a:r>
              <a:t>Non IgE mediated </a:t>
            </a:r>
          </a:p>
        </p:txBody>
      </p:sp>
      <p:sp>
        <p:nvSpPr>
          <p:cNvPr id="201" name="Idiopathic"/>
          <p:cNvSpPr txBox="1"/>
          <p:nvPr/>
        </p:nvSpPr>
        <p:spPr>
          <a:xfrm>
            <a:off x="17120339" y="5111800"/>
            <a:ext cx="1528615" cy="431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ctr" defTabSz="2438337">
              <a:defRPr sz="2400">
                <a:solidFill>
                  <a:srgbClr val="5E5E5E"/>
                </a:solidFill>
                <a:latin typeface="Times New Roman"/>
                <a:ea typeface="Times New Roman"/>
                <a:cs typeface="Times New Roman"/>
                <a:sym typeface="Times New Roman"/>
              </a:defRPr>
            </a:pPr>
            <a:r>
              <a:rPr b="1"/>
              <a:t>Idiopathic</a:t>
            </a:r>
            <a:r>
              <a:t> </a:t>
            </a:r>
          </a:p>
        </p:txBody>
      </p:sp>
      <p:sp>
        <p:nvSpPr>
          <p:cNvPr id="202" name="Anaphylactic shock"/>
          <p:cNvSpPr txBox="1"/>
          <p:nvPr/>
        </p:nvSpPr>
        <p:spPr>
          <a:xfrm>
            <a:off x="10166076" y="2398162"/>
            <a:ext cx="4051847" cy="615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3600" b="1">
                <a:solidFill>
                  <a:srgbClr val="5E5E5E"/>
                </a:solidFill>
                <a:latin typeface="Times New Roman"/>
                <a:ea typeface="Times New Roman"/>
                <a:cs typeface="Times New Roman"/>
                <a:sym typeface="Times New Roman"/>
              </a:defRPr>
            </a:lvl1pPr>
          </a:lstStyle>
          <a:p>
            <a:r>
              <a:t>Anaphylactic shock </a:t>
            </a:r>
          </a:p>
        </p:txBody>
      </p:sp>
      <p:sp>
        <p:nvSpPr>
          <p:cNvPr id="203" name="Line"/>
          <p:cNvSpPr/>
          <p:nvPr/>
        </p:nvSpPr>
        <p:spPr>
          <a:xfrm>
            <a:off x="4753592" y="13213367"/>
            <a:ext cx="14876816"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04" name="Line"/>
          <p:cNvSpPr/>
          <p:nvPr/>
        </p:nvSpPr>
        <p:spPr>
          <a:xfrm>
            <a:off x="4753592" y="4855231"/>
            <a:ext cx="14876816" cy="1"/>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05" name="Line"/>
          <p:cNvSpPr/>
          <p:nvPr/>
        </p:nvSpPr>
        <p:spPr>
          <a:xfrm flipV="1">
            <a:off x="4559016" y="5102486"/>
            <a:ext cx="2" cy="8050202"/>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06" name="Line"/>
          <p:cNvSpPr/>
          <p:nvPr/>
        </p:nvSpPr>
        <p:spPr>
          <a:xfrm flipV="1">
            <a:off x="19818740" y="5102486"/>
            <a:ext cx="2" cy="8050202"/>
          </a:xfrm>
          <a:prstGeom prst="line">
            <a:avLst/>
          </a:prstGeom>
          <a:ln w="25400">
            <a:solidFill>
              <a:srgbClr val="000000"/>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linical presentation…"/>
          <p:cNvSpPr txBox="1"/>
          <p:nvPr/>
        </p:nvSpPr>
        <p:spPr>
          <a:xfrm>
            <a:off x="7199815" y="671667"/>
            <a:ext cx="13629275" cy="4889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indent="63500" defTabSz="2438337">
              <a:defRPr sz="2400" b="1">
                <a:solidFill>
                  <a:srgbClr val="5E5E5E"/>
                </a:solidFill>
                <a:latin typeface="Times New Roman"/>
                <a:ea typeface="Times New Roman"/>
                <a:cs typeface="Times New Roman"/>
                <a:sym typeface="Times New Roman"/>
              </a:defRPr>
            </a:pPr>
            <a:endParaRPr/>
          </a:p>
          <a:p>
            <a:pPr indent="63500" defTabSz="2438337">
              <a:defRPr sz="2400" b="1">
                <a:solidFill>
                  <a:srgbClr val="5E5E5E"/>
                </a:solidFill>
                <a:latin typeface="Times New Roman"/>
                <a:ea typeface="Times New Roman"/>
                <a:cs typeface="Times New Roman"/>
                <a:sym typeface="Times New Roman"/>
              </a:defRPr>
            </a:pPr>
            <a:r>
              <a:t>Clinical presentation</a:t>
            </a:r>
          </a:p>
          <a:p>
            <a:pPr indent="63500" defTabSz="2438337">
              <a:defRPr sz="2400">
                <a:solidFill>
                  <a:srgbClr val="5E5E5E"/>
                </a:solidFill>
                <a:latin typeface="Times New Roman"/>
                <a:ea typeface="Times New Roman"/>
                <a:cs typeface="Times New Roman"/>
                <a:sym typeface="Times New Roman"/>
              </a:defRPr>
            </a:pPr>
            <a:endParaRPr/>
          </a:p>
          <a:p>
            <a:pPr indent="63500" defTabSz="2438337">
              <a:defRPr sz="2400">
                <a:solidFill>
                  <a:srgbClr val="0433FF"/>
                </a:solidFill>
                <a:latin typeface="Times New Roman"/>
                <a:ea typeface="Times New Roman"/>
                <a:cs typeface="Times New Roman"/>
                <a:sym typeface="Times New Roman"/>
              </a:defRPr>
            </a:pPr>
            <a:r>
              <a:t>Sudden onse</a:t>
            </a:r>
            <a:r>
              <a:rPr>
                <a:solidFill>
                  <a:srgbClr val="5E5E5E"/>
                </a:solidFill>
              </a:rPr>
              <a:t>t and </a:t>
            </a:r>
            <a:r>
              <a:t>rapid progression</a:t>
            </a:r>
            <a:r>
              <a:rPr>
                <a:solidFill>
                  <a:srgbClr val="5E5E5E"/>
                </a:solidFill>
              </a:rPr>
              <a:t> of symptoms.</a:t>
            </a:r>
          </a:p>
          <a:p>
            <a:pPr indent="63500" defTabSz="2438337">
              <a:defRPr sz="2400">
                <a:solidFill>
                  <a:srgbClr val="5E5E5E"/>
                </a:solidFill>
                <a:latin typeface="Times New Roman"/>
                <a:ea typeface="Times New Roman"/>
                <a:cs typeface="Times New Roman"/>
                <a:sym typeface="Times New Roman"/>
              </a:defRPr>
            </a:pPr>
            <a:endParaRPr>
              <a:solidFill>
                <a:srgbClr val="5E5E5E"/>
              </a:solidFill>
            </a:endParaRPr>
          </a:p>
          <a:p>
            <a:pPr indent="63500" defTabSz="2438337">
              <a:defRPr sz="2400">
                <a:solidFill>
                  <a:srgbClr val="0433FF"/>
                </a:solidFill>
                <a:latin typeface="Times New Roman"/>
                <a:ea typeface="Times New Roman"/>
                <a:cs typeface="Times New Roman"/>
                <a:sym typeface="Times New Roman"/>
              </a:defRPr>
            </a:pPr>
            <a:r>
              <a:t>Firstly</a:t>
            </a:r>
            <a:r>
              <a:rPr>
                <a:solidFill>
                  <a:srgbClr val="5E5E5E"/>
                </a:solidFill>
              </a:rPr>
              <a:t>: Pruritus, flushing, urticaria )hives.(</a:t>
            </a:r>
          </a:p>
          <a:p>
            <a:pPr indent="63500" defTabSz="2438337">
              <a:defRPr sz="2400">
                <a:solidFill>
                  <a:srgbClr val="5E5E5E"/>
                </a:solidFill>
                <a:latin typeface="Times New Roman"/>
                <a:ea typeface="Times New Roman"/>
                <a:cs typeface="Times New Roman"/>
                <a:sym typeface="Times New Roman"/>
              </a:defRPr>
            </a:pPr>
            <a:endParaRPr>
              <a:solidFill>
                <a:srgbClr val="5E5E5E"/>
              </a:solidFill>
            </a:endParaRPr>
          </a:p>
          <a:p>
            <a:pPr indent="63500" defTabSz="2438337">
              <a:defRPr sz="2400">
                <a:solidFill>
                  <a:srgbClr val="0433FF"/>
                </a:solidFill>
                <a:latin typeface="Times New Roman"/>
                <a:ea typeface="Times New Roman"/>
                <a:cs typeface="Times New Roman"/>
                <a:sym typeface="Times New Roman"/>
              </a:defRPr>
            </a:pPr>
            <a:r>
              <a:t>Next</a:t>
            </a:r>
            <a:r>
              <a:rPr>
                <a:solidFill>
                  <a:srgbClr val="5E5E5E"/>
                </a:solidFill>
              </a:rPr>
              <a:t>: swelling, angioedema, trouble swallowing, trouble breathing/shortness of breath, wheezing, hoarse voice, stridor. </a:t>
            </a:r>
          </a:p>
          <a:p>
            <a:pPr indent="63500" defTabSz="2438337">
              <a:defRPr sz="2400">
                <a:solidFill>
                  <a:srgbClr val="5E5E5E"/>
                </a:solidFill>
                <a:latin typeface="Times New Roman"/>
                <a:ea typeface="Times New Roman"/>
                <a:cs typeface="Times New Roman"/>
                <a:sym typeface="Times New Roman"/>
              </a:defRPr>
            </a:pPr>
            <a:endParaRPr>
              <a:solidFill>
                <a:srgbClr val="5E5E5E"/>
              </a:solidFill>
            </a:endParaRPr>
          </a:p>
          <a:p>
            <a:pPr indent="63500" defTabSz="2438337">
              <a:defRPr sz="2400">
                <a:solidFill>
                  <a:srgbClr val="0433FF"/>
                </a:solidFill>
                <a:latin typeface="Times New Roman"/>
                <a:ea typeface="Times New Roman"/>
                <a:cs typeface="Times New Roman"/>
                <a:sym typeface="Times New Roman"/>
              </a:defRPr>
            </a:pPr>
            <a:r>
              <a:t>Finally</a:t>
            </a:r>
            <a:r>
              <a:rPr>
                <a:solidFill>
                  <a:srgbClr val="5E5E5E"/>
                </a:solidFill>
              </a:rPr>
              <a:t>: Altered mental status, respiratory distress, bradycardia followed by respiratory failure and cardiac arrest. </a:t>
            </a:r>
          </a:p>
          <a:p>
            <a:pPr indent="63500" defTabSz="2438337">
              <a:defRPr sz="2400">
                <a:solidFill>
                  <a:srgbClr val="5E5E5E"/>
                </a:solidFill>
                <a:latin typeface="Times New Roman"/>
                <a:ea typeface="Times New Roman"/>
                <a:cs typeface="Times New Roman"/>
                <a:sym typeface="Times New Roman"/>
              </a:defRPr>
            </a:pPr>
            <a:endParaRPr>
              <a:solidFill>
                <a:srgbClr val="5E5E5E"/>
              </a:solidFill>
            </a:endParaRPr>
          </a:p>
          <a:p>
            <a:pPr indent="63500" defTabSz="2438337">
              <a:defRPr sz="2400">
                <a:solidFill>
                  <a:srgbClr val="5E5E5E"/>
                </a:solidFill>
                <a:latin typeface="Times New Roman"/>
                <a:ea typeface="Times New Roman"/>
                <a:cs typeface="Times New Roman"/>
                <a:sym typeface="Times New Roman"/>
              </a:defRPr>
            </a:pPr>
            <a:r>
              <a:t>Booth poorly controlled asthma and previous anaphylaxis are risk factors for </a:t>
            </a:r>
            <a:r>
              <a:rPr>
                <a:solidFill>
                  <a:srgbClr val="0433FF"/>
                </a:solidFill>
              </a:rPr>
              <a:t>fatal</a:t>
            </a:r>
            <a:r>
              <a:t> anaphylaxis.</a:t>
            </a:r>
          </a:p>
        </p:txBody>
      </p:sp>
      <p:sp>
        <p:nvSpPr>
          <p:cNvPr id="209" name="Possible causative agent…"/>
          <p:cNvSpPr txBox="1"/>
          <p:nvPr/>
        </p:nvSpPr>
        <p:spPr>
          <a:xfrm>
            <a:off x="1361463" y="2884473"/>
            <a:ext cx="4793420" cy="8423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337">
              <a:lnSpc>
                <a:spcPct val="80000"/>
              </a:lnSpc>
              <a:defRPr sz="3100" b="1">
                <a:solidFill>
                  <a:srgbClr val="5E5E5E"/>
                </a:solidFill>
                <a:latin typeface="Times New Roman"/>
                <a:ea typeface="Times New Roman"/>
                <a:cs typeface="Times New Roman"/>
                <a:sym typeface="Times New Roman"/>
              </a:defRPr>
            </a:pPr>
            <a:r>
              <a:t> </a:t>
            </a:r>
          </a:p>
          <a:p>
            <a:pPr defTabSz="2438337">
              <a:lnSpc>
                <a:spcPct val="80000"/>
              </a:lnSpc>
              <a:defRPr sz="3100" b="1">
                <a:solidFill>
                  <a:srgbClr val="5E5E5E"/>
                </a:solidFill>
                <a:latin typeface="Times New Roman"/>
                <a:ea typeface="Times New Roman"/>
                <a:cs typeface="Times New Roman"/>
                <a:sym typeface="Times New Roman"/>
              </a:defRPr>
            </a:pPr>
            <a:r>
              <a:t> Possible causative agent </a:t>
            </a:r>
          </a:p>
          <a:p>
            <a:pPr indent="101600" defTabSz="2438337">
              <a:lnSpc>
                <a:spcPct val="80000"/>
              </a:lnSpc>
              <a:defRPr sz="3100" b="1">
                <a:solidFill>
                  <a:srgbClr val="5E5E5E"/>
                </a:solidFill>
                <a:latin typeface="Times New Roman"/>
                <a:ea typeface="Times New Roman"/>
                <a:cs typeface="Times New Roman"/>
                <a:sym typeface="Times New Roman"/>
              </a:defRPr>
            </a:pPr>
            <a:endParaRPr/>
          </a:p>
          <a:p>
            <a:pPr indent="101600" defTabSz="2438337">
              <a:lnSpc>
                <a:spcPct val="80000"/>
              </a:lnSpc>
              <a:defRPr sz="3100" b="1">
                <a:solidFill>
                  <a:srgbClr val="5E5E5E"/>
                </a:solidFill>
                <a:latin typeface="Times New Roman"/>
                <a:ea typeface="Times New Roman"/>
                <a:cs typeface="Times New Roman"/>
                <a:sym typeface="Times New Roman"/>
              </a:defRPr>
            </a:pPr>
            <a:endParaRPr/>
          </a:p>
          <a:p>
            <a:pPr indent="101600" defTabSz="2438337">
              <a:defRPr sz="2400">
                <a:solidFill>
                  <a:srgbClr val="0433FF"/>
                </a:solidFill>
                <a:latin typeface="Times New Roman"/>
                <a:ea typeface="Times New Roman"/>
                <a:cs typeface="Times New Roman"/>
                <a:sym typeface="Times New Roman"/>
              </a:defRPr>
            </a:pPr>
            <a:r>
              <a:t>IgE mediated </a:t>
            </a:r>
          </a:p>
          <a:p>
            <a:pPr indent="101600" defTabSz="2438337">
              <a:defRPr sz="2400">
                <a:solidFill>
                  <a:srgbClr val="5E5E5E"/>
                </a:solidFill>
                <a:latin typeface="Times New Roman"/>
                <a:ea typeface="Times New Roman"/>
                <a:cs typeface="Times New Roman"/>
                <a:sym typeface="Times New Roman"/>
              </a:defRPr>
            </a:pPr>
            <a:r>
              <a:t>Food</a:t>
            </a:r>
          </a:p>
          <a:p>
            <a:pPr indent="101600" defTabSz="2438337">
              <a:defRPr sz="2400">
                <a:solidFill>
                  <a:srgbClr val="5E5E5E"/>
                </a:solidFill>
                <a:latin typeface="Times New Roman"/>
                <a:ea typeface="Times New Roman"/>
                <a:cs typeface="Times New Roman"/>
                <a:sym typeface="Times New Roman"/>
              </a:defRPr>
            </a:pPr>
            <a:r>
              <a:t>Airborne allergens </a:t>
            </a:r>
          </a:p>
          <a:p>
            <a:pPr indent="101600" defTabSz="2438337">
              <a:defRPr sz="2400">
                <a:solidFill>
                  <a:srgbClr val="5E5E5E"/>
                </a:solidFill>
                <a:latin typeface="Times New Roman"/>
                <a:ea typeface="Times New Roman"/>
                <a:cs typeface="Times New Roman"/>
                <a:sym typeface="Times New Roman"/>
              </a:defRPr>
            </a:pPr>
            <a:r>
              <a:t>Latex</a:t>
            </a:r>
          </a:p>
          <a:p>
            <a:pPr indent="101600" defTabSz="2438337">
              <a:defRPr sz="2400">
                <a:solidFill>
                  <a:srgbClr val="5E5E5E"/>
                </a:solidFill>
                <a:latin typeface="Times New Roman"/>
                <a:ea typeface="Times New Roman"/>
                <a:cs typeface="Times New Roman"/>
                <a:sym typeface="Times New Roman"/>
              </a:defRPr>
            </a:pPr>
            <a:r>
              <a:t>Venom, insect sting </a:t>
            </a:r>
          </a:p>
          <a:p>
            <a:pPr indent="101600" defTabSz="2438337">
              <a:defRPr sz="2400">
                <a:solidFill>
                  <a:srgbClr val="5E5E5E"/>
                </a:solidFill>
                <a:latin typeface="Times New Roman"/>
                <a:ea typeface="Times New Roman"/>
                <a:cs typeface="Times New Roman"/>
                <a:sym typeface="Times New Roman"/>
              </a:defRPr>
            </a:pPr>
            <a:r>
              <a:t>Medication</a:t>
            </a:r>
          </a:p>
          <a:p>
            <a:pPr indent="101600" defTabSz="2438337">
              <a:defRPr sz="2400">
                <a:solidFill>
                  <a:srgbClr val="5E5E5E"/>
                </a:solidFill>
                <a:latin typeface="Times New Roman"/>
                <a:ea typeface="Times New Roman"/>
                <a:cs typeface="Times New Roman"/>
                <a:sym typeface="Times New Roman"/>
              </a:defRPr>
            </a:pPr>
            <a:r>
              <a:t>Seminal fluid</a:t>
            </a:r>
          </a:p>
          <a:p>
            <a:pPr indent="101600" defTabSz="2438337">
              <a:defRPr sz="2400">
                <a:solidFill>
                  <a:srgbClr val="0433FF"/>
                </a:solidFill>
                <a:latin typeface="Times New Roman"/>
                <a:ea typeface="Times New Roman"/>
                <a:cs typeface="Times New Roman"/>
                <a:sym typeface="Times New Roman"/>
              </a:defRPr>
            </a:pPr>
            <a:endParaRPr/>
          </a:p>
          <a:p>
            <a:pPr indent="101600" defTabSz="2438337">
              <a:defRPr sz="2400">
                <a:solidFill>
                  <a:srgbClr val="0433FF"/>
                </a:solidFill>
                <a:latin typeface="Times New Roman"/>
                <a:ea typeface="Times New Roman"/>
                <a:cs typeface="Times New Roman"/>
                <a:sym typeface="Times New Roman"/>
              </a:defRPr>
            </a:pPr>
            <a:r>
              <a:t>Immunologic non IgE mediated </a:t>
            </a:r>
          </a:p>
          <a:p>
            <a:pPr indent="101600">
              <a:defRPr sz="2400">
                <a:solidFill>
                  <a:srgbClr val="5E5E5E"/>
                </a:solidFill>
                <a:latin typeface="Times New Roman"/>
                <a:ea typeface="Times New Roman"/>
                <a:cs typeface="Times New Roman"/>
                <a:sym typeface="Times New Roman"/>
              </a:defRPr>
            </a:pPr>
            <a:r>
              <a:t>Immune aggregate </a:t>
            </a:r>
          </a:p>
          <a:p>
            <a:pPr indent="101600">
              <a:defRPr sz="2400">
                <a:solidFill>
                  <a:srgbClr val="5E5E5E"/>
                </a:solidFill>
                <a:latin typeface="Times New Roman"/>
                <a:ea typeface="Times New Roman"/>
                <a:cs typeface="Times New Roman"/>
                <a:sym typeface="Times New Roman"/>
              </a:defRPr>
            </a:pPr>
            <a:r>
              <a:t>Intravenous immunoglobulin</a:t>
            </a:r>
          </a:p>
          <a:p>
            <a:pPr indent="101600">
              <a:defRPr sz="2400">
                <a:solidFill>
                  <a:srgbClr val="5E5E5E"/>
                </a:solidFill>
                <a:latin typeface="Times New Roman"/>
                <a:ea typeface="Times New Roman"/>
                <a:cs typeface="Times New Roman"/>
                <a:sym typeface="Times New Roman"/>
              </a:defRPr>
            </a:pPr>
            <a:r>
              <a:t>Medication (NSAIDs) </a:t>
            </a:r>
          </a:p>
          <a:p>
            <a:pPr indent="101600">
              <a:defRPr sz="2400">
                <a:solidFill>
                  <a:srgbClr val="5E5E5E"/>
                </a:solidFill>
                <a:latin typeface="Times New Roman"/>
                <a:ea typeface="Times New Roman"/>
                <a:cs typeface="Times New Roman"/>
                <a:sym typeface="Times New Roman"/>
              </a:defRPr>
            </a:pPr>
            <a:r>
              <a:t>Radiocontrast media</a:t>
            </a:r>
          </a:p>
          <a:p>
            <a:pPr indent="101600">
              <a:defRPr sz="2400">
                <a:solidFill>
                  <a:srgbClr val="5E5E5E"/>
                </a:solidFill>
                <a:latin typeface="Times New Roman"/>
                <a:ea typeface="Times New Roman"/>
                <a:cs typeface="Times New Roman"/>
                <a:sym typeface="Times New Roman"/>
              </a:defRPr>
            </a:pPr>
            <a:endParaRPr/>
          </a:p>
          <a:p>
            <a:pPr indent="101600">
              <a:defRPr sz="2400">
                <a:solidFill>
                  <a:srgbClr val="0433FF"/>
                </a:solidFill>
                <a:latin typeface="Times New Roman"/>
                <a:ea typeface="Times New Roman"/>
                <a:cs typeface="Times New Roman"/>
                <a:sym typeface="Times New Roman"/>
              </a:defRPr>
            </a:pPr>
            <a:r>
              <a:t>Non immunologic </a:t>
            </a:r>
          </a:p>
          <a:p>
            <a:pPr indent="101600">
              <a:defRPr sz="2400">
                <a:solidFill>
                  <a:srgbClr val="5E5E5E"/>
                </a:solidFill>
                <a:latin typeface="Times New Roman"/>
                <a:ea typeface="Times New Roman"/>
                <a:cs typeface="Times New Roman"/>
                <a:sym typeface="Times New Roman"/>
              </a:defRPr>
            </a:pPr>
            <a:r>
              <a:t>Opiates</a:t>
            </a:r>
          </a:p>
          <a:p>
            <a:pPr indent="101600">
              <a:defRPr sz="2400">
                <a:solidFill>
                  <a:srgbClr val="5E5E5E"/>
                </a:solidFill>
                <a:latin typeface="Times New Roman"/>
                <a:ea typeface="Times New Roman"/>
                <a:cs typeface="Times New Roman"/>
                <a:sym typeface="Times New Roman"/>
              </a:defRPr>
            </a:pPr>
            <a:r>
              <a:t>Physical factors (e.g., exercise, cold, heat(</a:t>
            </a:r>
          </a:p>
          <a:p>
            <a:pPr indent="101600">
              <a:defRPr sz="2400">
                <a:solidFill>
                  <a:srgbClr val="5E5E5E"/>
                </a:solidFill>
                <a:latin typeface="Times New Roman"/>
                <a:ea typeface="Times New Roman"/>
                <a:cs typeface="Times New Roman"/>
                <a:sym typeface="Times New Roman"/>
              </a:defRPr>
            </a:pPr>
            <a:endParaRPr/>
          </a:p>
          <a:p>
            <a:pPr indent="101600">
              <a:defRPr sz="2400">
                <a:solidFill>
                  <a:srgbClr val="0433FF"/>
                </a:solidFill>
                <a:latin typeface="Times New Roman"/>
                <a:ea typeface="Times New Roman"/>
                <a:cs typeface="Times New Roman"/>
                <a:sym typeface="Times New Roman"/>
              </a:defRPr>
            </a:pPr>
            <a:r>
              <a:t>Idiopathic</a:t>
            </a:r>
            <a:r>
              <a:rPr>
                <a:solidFill>
                  <a:srgbClr val="FF2600"/>
                </a:solidFill>
              </a:rPr>
              <a:t> </a:t>
            </a:r>
          </a:p>
        </p:txBody>
      </p:sp>
      <p:sp>
        <p:nvSpPr>
          <p:cNvPr id="210" name="Line"/>
          <p:cNvSpPr/>
          <p:nvPr/>
        </p:nvSpPr>
        <p:spPr>
          <a:xfrm flipV="1">
            <a:off x="7033605" y="758809"/>
            <a:ext cx="3" cy="11220806"/>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pic>
        <p:nvPicPr>
          <p:cNvPr id="211" name="27496AEC-8CBA-48F1-8800-0F1E8C95E259.jpeg" descr="27496AEC-8CBA-48F1-8800-0F1E8C95E259.jpeg"/>
          <p:cNvPicPr>
            <a:picLocks noChangeAspect="1"/>
          </p:cNvPicPr>
          <p:nvPr/>
        </p:nvPicPr>
        <p:blipFill>
          <a:blip r:embed="rId2"/>
          <a:stretch>
            <a:fillRect/>
          </a:stretch>
        </p:blipFill>
        <p:spPr>
          <a:xfrm>
            <a:off x="7823899" y="6272950"/>
            <a:ext cx="4067403" cy="5344603"/>
          </a:xfrm>
          <a:prstGeom prst="rect">
            <a:avLst/>
          </a:prstGeom>
          <a:ln w="25400">
            <a:solidFill>
              <a:srgbClr val="000000"/>
            </a:solidFill>
            <a:miter lim="400000"/>
          </a:ln>
        </p:spPr>
      </p:pic>
      <p:sp>
        <p:nvSpPr>
          <p:cNvPr id="212" name="Line"/>
          <p:cNvSpPr/>
          <p:nvPr/>
        </p:nvSpPr>
        <p:spPr>
          <a:xfrm>
            <a:off x="7098982" y="11979919"/>
            <a:ext cx="13830941" cy="1"/>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13" name="Line"/>
          <p:cNvSpPr/>
          <p:nvPr/>
        </p:nvSpPr>
        <p:spPr>
          <a:xfrm flipV="1">
            <a:off x="1120808" y="2703498"/>
            <a:ext cx="2" cy="8785023"/>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pic>
        <p:nvPicPr>
          <p:cNvPr id="214" name="Image" descr="Image"/>
          <p:cNvPicPr>
            <a:picLocks noChangeAspect="1"/>
          </p:cNvPicPr>
          <p:nvPr/>
        </p:nvPicPr>
        <p:blipFill>
          <a:blip r:embed="rId3"/>
          <a:stretch>
            <a:fillRect/>
          </a:stretch>
        </p:blipFill>
        <p:spPr>
          <a:xfrm>
            <a:off x="12324621" y="6272950"/>
            <a:ext cx="3006340" cy="5344603"/>
          </a:xfrm>
          <a:prstGeom prst="rect">
            <a:avLst/>
          </a:prstGeom>
          <a:ln w="25400">
            <a:solidFill>
              <a:srgbClr val="000000"/>
            </a:solidFill>
            <a:miter lim="400000"/>
          </a:ln>
        </p:spPr>
      </p:pic>
      <p:pic>
        <p:nvPicPr>
          <p:cNvPr id="215" name="Image" descr="Image"/>
          <p:cNvPicPr>
            <a:picLocks noChangeAspect="1"/>
          </p:cNvPicPr>
          <p:nvPr/>
        </p:nvPicPr>
        <p:blipFill>
          <a:blip r:embed="rId4"/>
          <a:stretch>
            <a:fillRect/>
          </a:stretch>
        </p:blipFill>
        <p:spPr>
          <a:xfrm>
            <a:off x="15764281" y="6272950"/>
            <a:ext cx="4008453" cy="5344603"/>
          </a:xfrm>
          <a:prstGeom prst="rect">
            <a:avLst/>
          </a:prstGeom>
          <a:ln w="25400">
            <a:solidFill>
              <a:srgbClr val="000000"/>
            </a:solidFill>
            <a:miter lim="400000"/>
          </a:ln>
        </p:spPr>
      </p:pic>
      <p:sp>
        <p:nvSpPr>
          <p:cNvPr id="216" name="Line"/>
          <p:cNvSpPr/>
          <p:nvPr/>
        </p:nvSpPr>
        <p:spPr>
          <a:xfrm flipV="1">
            <a:off x="20655785" y="656913"/>
            <a:ext cx="2" cy="5232154"/>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17" name="Line"/>
          <p:cNvSpPr/>
          <p:nvPr/>
        </p:nvSpPr>
        <p:spPr>
          <a:xfrm>
            <a:off x="7110010" y="5910584"/>
            <a:ext cx="13435561" cy="1"/>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18" name="Line"/>
          <p:cNvSpPr/>
          <p:nvPr/>
        </p:nvSpPr>
        <p:spPr>
          <a:xfrm>
            <a:off x="7110010" y="624490"/>
            <a:ext cx="13435561" cy="1"/>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19" name="Line"/>
          <p:cNvSpPr/>
          <p:nvPr/>
        </p:nvSpPr>
        <p:spPr>
          <a:xfrm flipV="1">
            <a:off x="6243313" y="2703498"/>
            <a:ext cx="2" cy="8785023"/>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20" name="Line"/>
          <p:cNvSpPr/>
          <p:nvPr/>
        </p:nvSpPr>
        <p:spPr>
          <a:xfrm flipH="1" flipV="1">
            <a:off x="1197655" y="2711493"/>
            <a:ext cx="5008206" cy="3"/>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
        <p:nvSpPr>
          <p:cNvPr id="221" name="Line"/>
          <p:cNvSpPr/>
          <p:nvPr/>
        </p:nvSpPr>
        <p:spPr>
          <a:xfrm flipH="1">
            <a:off x="1177958" y="11496920"/>
            <a:ext cx="5008206" cy="2"/>
          </a:xfrm>
          <a:prstGeom prst="line">
            <a:avLst/>
          </a:prstGeom>
          <a:ln w="25400">
            <a:solidFill>
              <a:srgbClr val="919191"/>
            </a:solidFill>
            <a:miter lim="400000"/>
          </a:ln>
        </p:spPr>
        <p:txBody>
          <a:bodyPr lIns="45718" tIns="45718" rIns="45718" bIns="45718"/>
          <a:lstStyle/>
          <a:p>
            <a:pPr algn="ctr" defTabSz="2438337">
              <a:defRPr sz="2400">
                <a:solidFill>
                  <a:srgbClr val="5E5E5E"/>
                </a:solidFill>
                <a:latin typeface="+mj-lt"/>
                <a:ea typeface="+mj-ea"/>
                <a:cs typeface="+mj-cs"/>
                <a:sym typeface="Helvetica Neue"/>
              </a:defRPr>
            </a:pPr>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D9A78"/>
      </a:accent1>
      <a:accent2>
        <a:srgbClr val="8BC145"/>
      </a:accent2>
      <a:accent3>
        <a:srgbClr val="36AFCE"/>
      </a:accent3>
      <a:accent4>
        <a:srgbClr val="1D6FA9"/>
      </a:accent4>
      <a:accent5>
        <a:srgbClr val="B74919"/>
      </a:accent5>
      <a:accent6>
        <a:srgbClr val="F19D19"/>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D9A78"/>
      </a:accent1>
      <a:accent2>
        <a:srgbClr val="8BC145"/>
      </a:accent2>
      <a:accent3>
        <a:srgbClr val="36AFCE"/>
      </a:accent3>
      <a:accent4>
        <a:srgbClr val="1D6FA9"/>
      </a:accent4>
      <a:accent5>
        <a:srgbClr val="B74919"/>
      </a:accent5>
      <a:accent6>
        <a:srgbClr val="F19D19"/>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2261</Words>
  <Application>Microsoft Office PowerPoint</Application>
  <PresentationFormat>مخصص</PresentationFormat>
  <Paragraphs>354</Paragraphs>
  <Slides>31</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31</vt:i4>
      </vt:variant>
    </vt:vector>
  </HeadingPairs>
  <TitlesOfParts>
    <vt:vector size="41" baseType="lpstr">
      <vt:lpstr>Arial</vt:lpstr>
      <vt:lpstr>Calibri</vt:lpstr>
      <vt:lpstr>Calibri (النص الأساسي)</vt:lpstr>
      <vt:lpstr>Calibri Light</vt:lpstr>
      <vt:lpstr>Calibri Light (العناوين)</vt:lpstr>
      <vt:lpstr>Corbel</vt:lpstr>
      <vt:lpstr>Helvetica Neue</vt:lpstr>
      <vt:lpstr>Helvetica Neue Medium</vt:lpstr>
      <vt:lpstr>Times New Roman</vt:lpstr>
      <vt:lpstr>Office Theme</vt:lpstr>
      <vt:lpstr>Shock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Hypovolemic Shock</vt:lpstr>
      <vt:lpstr>Hypovolemic Shock</vt:lpstr>
      <vt:lpstr>Classes of  Hypovolemic Shock</vt:lpstr>
      <vt:lpstr>Evaluation of Hypovolemic Shock</vt:lpstr>
      <vt:lpstr>Management of hypovolemic shock</vt:lpstr>
      <vt:lpstr>Cardiogenic Shock</vt:lpstr>
      <vt:lpstr>عرض تقديمي في PowerPoint</vt:lpstr>
      <vt:lpstr>Pathophysiology of Cardiogenic Shock</vt:lpstr>
      <vt:lpstr>Treatment of Cardiogenic Shock</vt:lpstr>
      <vt:lpstr>Treatment of Cardiogenic Shock</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 </dc:title>
  <cp:lastModifiedBy>عبدالرحمن ابو قبع</cp:lastModifiedBy>
  <cp:revision>7</cp:revision>
  <dcterms:modified xsi:type="dcterms:W3CDTF">2021-03-23T06:39:10Z</dcterms:modified>
</cp:coreProperties>
</file>