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2" r:id="rId13"/>
    <p:sldId id="271" r:id="rId14"/>
    <p:sldId id="268" r:id="rId15"/>
    <p:sldId id="270" r:id="rId16"/>
    <p:sldId id="267" r:id="rId17"/>
    <p:sldId id="269" r:id="rId18"/>
    <p:sldId id="279" r:id="rId19"/>
    <p:sldId id="278" r:id="rId20"/>
    <p:sldId id="277" r:id="rId21"/>
    <p:sldId id="276" r:id="rId22"/>
    <p:sldId id="274" r:id="rId23"/>
    <p:sldId id="275" r:id="rId24"/>
    <p:sldId id="273" r:id="rId25"/>
    <p:sldId id="26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034" y="439387"/>
            <a:ext cx="9013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treatment: 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goal of the treatment is the removal of the warts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possible to eradicate the viral infection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Treatment modalities : application of cytotoxic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keratolytic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agents , surgical excision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cryotherapy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laser &amp;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immune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modulators (interferon)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97" y="1769425"/>
            <a:ext cx="4179012" cy="271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7219" y="356259"/>
            <a:ext cx="9417133" cy="703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Scabies</a:t>
            </a:r>
            <a:r>
              <a:rPr lang="en-US" sz="2200" dirty="0" smtClean="0"/>
              <a:t>:</a:t>
            </a:r>
          </a:p>
          <a:p>
            <a:endParaRPr lang="en-US" sz="2200" dirty="0"/>
          </a:p>
          <a:p>
            <a:endParaRPr lang="en-US" sz="2200" dirty="0" smtClean="0"/>
          </a:p>
          <a:p>
            <a:pPr marL="114300" lvl="0">
              <a:buSzPts val="2200"/>
            </a:pPr>
            <a:r>
              <a:rPr lang="en-US" sz="2200" dirty="0" err="1"/>
              <a:t>Sarcoptes</a:t>
            </a:r>
            <a:r>
              <a:rPr lang="en-US" sz="2200" dirty="0"/>
              <a:t> </a:t>
            </a:r>
            <a:r>
              <a:rPr lang="en-US" sz="2200" dirty="0" err="1"/>
              <a:t>scabiei</a:t>
            </a:r>
            <a:r>
              <a:rPr lang="en-US" sz="2200" dirty="0"/>
              <a:t>(mite)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200" dirty="0"/>
              <a:t>Usually occur in </a:t>
            </a:r>
            <a:r>
              <a:rPr lang="en-US" sz="2200" dirty="0">
                <a:solidFill>
                  <a:srgbClr val="FFFF00"/>
                </a:solidFill>
              </a:rPr>
              <a:t>dirty</a:t>
            </a:r>
            <a:r>
              <a:rPr lang="en-US" sz="2200" dirty="0"/>
              <a:t> over crowded </a:t>
            </a:r>
            <a:r>
              <a:rPr lang="en-US" sz="2200" dirty="0" smtClean="0"/>
              <a:t>areas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200" dirty="0" smtClean="0"/>
              <a:t>Purities </a:t>
            </a:r>
            <a:r>
              <a:rPr lang="en-US" sz="2200" dirty="0"/>
              <a:t>is intensified by warmth and perspiration(usually </a:t>
            </a:r>
            <a:r>
              <a:rPr lang="en-US" sz="2200" dirty="0" smtClean="0"/>
              <a:t>nocturnal)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200" dirty="0" smtClean="0"/>
              <a:t>Diagnosis </a:t>
            </a:r>
            <a:r>
              <a:rPr lang="en-US" sz="2200" dirty="0"/>
              <a:t>is usually made by characteristic lesion and distribution .</a:t>
            </a:r>
          </a:p>
          <a:p>
            <a:pPr>
              <a:spcBef>
                <a:spcPts val="400"/>
              </a:spcBef>
              <a:buSzPts val="2000"/>
            </a:pPr>
            <a:r>
              <a:rPr lang="en-US" sz="2200" dirty="0"/>
              <a:t> </a:t>
            </a:r>
            <a:r>
              <a:rPr lang="en-US" sz="2200" dirty="0" smtClean="0"/>
              <a:t>Recovery </a:t>
            </a:r>
            <a:r>
              <a:rPr lang="en-US" sz="2200" dirty="0"/>
              <a:t>of the mite from their tunnels and examined under </a:t>
            </a:r>
            <a:r>
              <a:rPr lang="en-US" sz="2200" dirty="0" smtClean="0"/>
              <a:t>        </a:t>
            </a:r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smtClean="0"/>
              <a:t>    </a:t>
            </a:r>
            <a:r>
              <a:rPr lang="en-US" sz="2200" dirty="0" smtClean="0"/>
              <a:t>mi</a:t>
            </a:r>
            <a:r>
              <a:rPr lang="en-US" sz="2200" dirty="0" smtClean="0"/>
              <a:t>croscope</a:t>
            </a:r>
            <a:r>
              <a:rPr lang="en-US" sz="2200" dirty="0" smtClean="0"/>
              <a:t>.</a:t>
            </a:r>
          </a:p>
          <a:p>
            <a:pPr>
              <a:spcBef>
                <a:spcPts val="400"/>
              </a:spcBef>
              <a:buSzPts val="2000"/>
            </a:pPr>
            <a:endParaRPr lang="en-US" sz="2200" dirty="0"/>
          </a:p>
          <a:p>
            <a:pPr marL="342900" lvl="0" indent="-228600">
              <a:buSzPts val="2200"/>
              <a:buChar char="•"/>
            </a:pPr>
            <a:r>
              <a:rPr lang="en-US" sz="2200" dirty="0" smtClean="0"/>
              <a:t>Treatment::</a:t>
            </a:r>
            <a:endParaRPr lang="en-US" sz="22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Good wash of the area by soap to open the tunnels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Rubbing with </a:t>
            </a:r>
            <a:r>
              <a:rPr lang="en-US" sz="2200" dirty="0" err="1">
                <a:solidFill>
                  <a:srgbClr val="FFFF00"/>
                </a:solidFill>
              </a:rPr>
              <a:t>acaricidal</a:t>
            </a:r>
            <a:r>
              <a:rPr lang="en-US" sz="2200" dirty="0">
                <a:solidFill>
                  <a:srgbClr val="FFFF00"/>
                </a:solidFill>
              </a:rPr>
              <a:t> solution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Clothes should also be sterilized by boiling</a:t>
            </a:r>
          </a:p>
          <a:p>
            <a:pPr>
              <a:spcBef>
                <a:spcPts val="400"/>
              </a:spcBef>
              <a:buSzPts val="2000"/>
            </a:pPr>
            <a:endParaRPr lang="en-US" sz="2200" dirty="0"/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200" dirty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3" name="Google Shape;426;p57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97950" y="959705"/>
            <a:ext cx="5046271" cy="4174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9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531" y="403761"/>
            <a:ext cx="9203376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Lichen </a:t>
            </a:r>
            <a:r>
              <a:rPr lang="en-US" sz="2200" dirty="0" err="1"/>
              <a:t>Sclerosus</a:t>
            </a:r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342900" lvl="0" indent="-228600">
              <a:buSzPts val="2200"/>
              <a:buChar char="•"/>
            </a:pPr>
            <a:r>
              <a:rPr lang="en-US" sz="2200" dirty="0"/>
              <a:t>Lichen </a:t>
            </a:r>
            <a:r>
              <a:rPr lang="en-US" sz="2200" dirty="0" err="1"/>
              <a:t>sclerosus</a:t>
            </a:r>
            <a:r>
              <a:rPr lang="en-US" sz="2200" dirty="0"/>
              <a:t> (LS)</a:t>
            </a:r>
            <a:r>
              <a:rPr lang="en-US" sz="2200" b="1" dirty="0"/>
              <a:t> </a:t>
            </a:r>
            <a:r>
              <a:rPr lang="en-US" sz="2200" dirty="0"/>
              <a:t>is a chronic inflammatory condition of unknown etiology, LS believed to be an </a:t>
            </a:r>
            <a:r>
              <a:rPr lang="en-US" sz="2200" dirty="0">
                <a:solidFill>
                  <a:srgbClr val="FF0000"/>
                </a:solidFill>
              </a:rPr>
              <a:t>autoimmune disorder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 marL="342900" lvl="0" indent="-228600">
              <a:buSzPts val="2200"/>
              <a:buChar char="•"/>
            </a:pPr>
            <a:endParaRPr lang="en-US" sz="22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complex pathogenesis that may genetic, hormonal, and infectious factors 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LS affects both sexes and all areas of the body with the most common site of affection being the</a:t>
            </a:r>
            <a:r>
              <a:rPr lang="en-US" sz="2200" dirty="0">
                <a:solidFill>
                  <a:srgbClr val="FF0000"/>
                </a:solidFill>
              </a:rPr>
              <a:t> genitalia</a:t>
            </a:r>
            <a:r>
              <a:rPr lang="en-US" sz="2200" dirty="0"/>
              <a:t>. It is more common in women, manifesting most commonly on the vulva</a:t>
            </a:r>
            <a:r>
              <a:rPr lang="en-US" sz="22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2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 Onset can occur at any age, but notable </a:t>
            </a:r>
            <a:r>
              <a:rPr lang="en-US" sz="2200" dirty="0">
                <a:solidFill>
                  <a:srgbClr val="FF0000"/>
                </a:solidFill>
              </a:rPr>
              <a:t>bimodal peaks </a:t>
            </a:r>
            <a:r>
              <a:rPr lang="en-US" sz="2200" dirty="0"/>
              <a:t>are seen at times of low estrogen in </a:t>
            </a:r>
            <a:r>
              <a:rPr lang="en-US" sz="2200" dirty="0" err="1"/>
              <a:t>prepubertal</a:t>
            </a:r>
            <a:r>
              <a:rPr lang="en-US" sz="2200" dirty="0"/>
              <a:t> girls and menopausal women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09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1299" y="403761"/>
            <a:ext cx="8514607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28600">
              <a:buSzPts val="2200"/>
              <a:buChar char="•"/>
            </a:pPr>
            <a:endParaRPr lang="en-US" sz="2200" dirty="0" smtClean="0"/>
          </a:p>
          <a:p>
            <a:pPr marL="342900" lvl="0" indent="-228600">
              <a:buSzPts val="2200"/>
              <a:buChar char="•"/>
            </a:pPr>
            <a:endParaRPr lang="en-US" sz="2200" dirty="0"/>
          </a:p>
          <a:p>
            <a:pPr marL="342900" lvl="0" indent="-228600">
              <a:buSzPts val="2200"/>
              <a:buChar char="•"/>
            </a:pPr>
            <a:r>
              <a:rPr lang="en-US" sz="2200" dirty="0" smtClean="0"/>
              <a:t>Most </a:t>
            </a:r>
            <a:r>
              <a:rPr lang="en-US" sz="2200" dirty="0"/>
              <a:t>patients present complaining of </a:t>
            </a:r>
            <a:r>
              <a:rPr lang="en-US" sz="2200" dirty="0">
                <a:solidFill>
                  <a:srgbClr val="FF0000"/>
                </a:solidFill>
              </a:rPr>
              <a:t>vulvar pruritus or irritation. </a:t>
            </a:r>
            <a:endParaRPr lang="en-US" sz="2200" dirty="0"/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200" dirty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LS can be </a:t>
            </a:r>
            <a:r>
              <a:rPr lang="en-US" sz="2200" dirty="0">
                <a:solidFill>
                  <a:srgbClr val="FF0000"/>
                </a:solidFill>
              </a:rPr>
              <a:t>asymptomatic</a:t>
            </a:r>
            <a:r>
              <a:rPr lang="en-US" sz="2200" dirty="0"/>
              <a:t>.</a:t>
            </a:r>
          </a:p>
          <a:p>
            <a:pPr lvl="0">
              <a:spcBef>
                <a:spcPts val="440"/>
              </a:spcBef>
              <a:buSzPts val="2200"/>
            </a:pPr>
            <a:r>
              <a:rPr lang="en-US" sz="2200" dirty="0"/>
              <a:t> 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Physical examination reveals atrophic</a:t>
            </a:r>
            <a:r>
              <a:rPr lang="en-US" sz="2200" dirty="0">
                <a:solidFill>
                  <a:srgbClr val="FFFF00"/>
                </a:solidFill>
              </a:rPr>
              <a:t>, </a:t>
            </a:r>
            <a:r>
              <a:rPr lang="en-US" sz="2200" dirty="0" err="1">
                <a:solidFill>
                  <a:srgbClr val="FFFF00"/>
                </a:solidFill>
              </a:rPr>
              <a:t>hypopigmented</a:t>
            </a:r>
            <a:r>
              <a:rPr lang="en-US" sz="2200" dirty="0">
                <a:solidFill>
                  <a:srgbClr val="FFFF00"/>
                </a:solidFill>
              </a:rPr>
              <a:t>-to-white, often atrophic</a:t>
            </a:r>
            <a:r>
              <a:rPr lang="en-US" sz="2200" dirty="0"/>
              <a:t>, plaques associated with pruritus and pain that result in genital scarring and adhesion. 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Plaques classically distributed around the vulva, </a:t>
            </a:r>
            <a:r>
              <a:rPr lang="en-US" sz="2200" dirty="0" err="1"/>
              <a:t>perineal</a:t>
            </a:r>
            <a:r>
              <a:rPr lang="en-US" sz="2200" dirty="0"/>
              <a:t> body, and perianal skin</a:t>
            </a:r>
            <a:r>
              <a:rPr lang="en-US" sz="22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2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890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1294" y="403761"/>
            <a:ext cx="87046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28600">
              <a:buSzPts val="2200"/>
              <a:buChar char="•"/>
            </a:pPr>
            <a:endParaRPr lang="en-US" sz="2000" dirty="0" smtClean="0"/>
          </a:p>
          <a:p>
            <a:pPr marL="342900" lvl="0" indent="-228600">
              <a:buSzPts val="2200"/>
              <a:buChar char="•"/>
            </a:pPr>
            <a:endParaRPr lang="en-US" sz="2000" dirty="0"/>
          </a:p>
          <a:p>
            <a:pPr marL="342900" lvl="0" indent="-228600">
              <a:buSzPts val="220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Scratching may lead to </a:t>
            </a:r>
            <a:r>
              <a:rPr lang="en-US" sz="2000" dirty="0">
                <a:solidFill>
                  <a:srgbClr val="FFFF00"/>
                </a:solidFill>
              </a:rPr>
              <a:t>thickening of the skin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114300" lvl="0">
              <a:buSzPts val="2200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which can mask the classic atrophic appearance.</a:t>
            </a:r>
          </a:p>
          <a:p>
            <a:pPr lvl="0">
              <a:spcBef>
                <a:spcPts val="440"/>
              </a:spcBef>
              <a:buSzPts val="2200"/>
            </a:pPr>
            <a:r>
              <a:rPr lang="en-US" sz="2000" dirty="0"/>
              <a:t> 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000" dirty="0"/>
              <a:t>As the disease progresses, the symptoms may shift </a:t>
            </a:r>
            <a:endParaRPr lang="en-US" sz="2000" dirty="0" smtClean="0"/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000" dirty="0" smtClean="0"/>
              <a:t>from </a:t>
            </a:r>
            <a:r>
              <a:rPr lang="en-US" sz="2000" dirty="0"/>
              <a:t>pruritus to pain, including </a:t>
            </a:r>
            <a:r>
              <a:rPr lang="en-US" sz="2000" dirty="0">
                <a:solidFill>
                  <a:srgbClr val="FF0000"/>
                </a:solidFill>
              </a:rPr>
              <a:t>dyspareunia, dysuria</a:t>
            </a:r>
            <a:r>
              <a:rPr lang="en-US" sz="2000" dirty="0" smtClean="0"/>
              <a:t>,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000" dirty="0" smtClean="0"/>
              <a:t>and </a:t>
            </a:r>
            <a:r>
              <a:rPr lang="en-US" sz="2000" dirty="0"/>
              <a:t>pain with bowel movements, which can be </a:t>
            </a:r>
            <a:r>
              <a:rPr lang="en-US" sz="2000" dirty="0" smtClean="0"/>
              <a:t>associated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000" dirty="0" smtClean="0"/>
              <a:t>with </a:t>
            </a:r>
            <a:r>
              <a:rPr lang="en-US" sz="2000" dirty="0"/>
              <a:t>a late physical finding of </a:t>
            </a:r>
            <a:r>
              <a:rPr lang="en-US" sz="2000" dirty="0" err="1"/>
              <a:t>purpura</a:t>
            </a:r>
            <a:r>
              <a:rPr lang="en-US" sz="2000" dirty="0"/>
              <a:t>, erosions</a:t>
            </a:r>
            <a:r>
              <a:rPr lang="en-US" sz="2000" dirty="0" smtClean="0"/>
              <a:t>,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000" dirty="0" err="1" smtClean="0"/>
              <a:t>resorption</a:t>
            </a:r>
            <a:r>
              <a:rPr lang="en-US" sz="2000" dirty="0" smtClean="0"/>
              <a:t> </a:t>
            </a:r>
            <a:r>
              <a:rPr lang="en-US" sz="2000" dirty="0"/>
              <a:t>of the labia </a:t>
            </a:r>
            <a:r>
              <a:rPr lang="en-US" sz="2000" dirty="0" err="1"/>
              <a:t>minora</a:t>
            </a:r>
            <a:r>
              <a:rPr lang="en-US" sz="2000" dirty="0"/>
              <a:t>, and fusion of the clitoral hood.</a:t>
            </a: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0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000" dirty="0"/>
              <a:t>Diagnosis is confirmed with </a:t>
            </a:r>
            <a:r>
              <a:rPr lang="en-US" sz="2000" u="sng" dirty="0">
                <a:solidFill>
                  <a:srgbClr val="FFFF00"/>
                </a:solidFill>
              </a:rPr>
              <a:t>biopsy</a:t>
            </a:r>
            <a:r>
              <a:rPr lang="en-US" sz="2000" dirty="0"/>
              <a:t> showing </a:t>
            </a:r>
            <a:endParaRPr lang="en-US" sz="2000" dirty="0" smtClean="0"/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000" dirty="0" smtClean="0">
                <a:solidFill>
                  <a:srgbClr val="FF0000"/>
                </a:solidFill>
              </a:rPr>
              <a:t>hyperkeratosis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atrophic epidermis</a:t>
            </a:r>
            <a:endParaRPr lang="en-US" sz="2000" dirty="0"/>
          </a:p>
        </p:txBody>
      </p:sp>
      <p:pic>
        <p:nvPicPr>
          <p:cNvPr id="3074" name="Picture 2" descr="Lichen sclerosu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73" y="1116577"/>
            <a:ext cx="2776600" cy="34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797" y="403761"/>
            <a:ext cx="85621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28600">
              <a:buSzPts val="2200"/>
              <a:buChar char="•"/>
            </a:pPr>
            <a:endParaRPr lang="en-US" sz="2200" dirty="0" smtClean="0"/>
          </a:p>
          <a:p>
            <a:pPr marL="342900" lvl="0" indent="-228600">
              <a:buSzPts val="2200"/>
              <a:buChar char="•"/>
            </a:pPr>
            <a:endParaRPr lang="en-US" sz="2200" dirty="0"/>
          </a:p>
          <a:p>
            <a:pPr marL="342900" lvl="0" indent="-228600">
              <a:buSzPts val="2200"/>
              <a:buChar char="•"/>
            </a:pPr>
            <a:r>
              <a:rPr lang="en-US" sz="2200" dirty="0" smtClean="0"/>
              <a:t>Patients </a:t>
            </a:r>
            <a:r>
              <a:rPr lang="en-US" sz="2200" dirty="0"/>
              <a:t>with LS have an increased incidence of </a:t>
            </a:r>
            <a:r>
              <a:rPr lang="en-US" sz="2200" dirty="0">
                <a:solidFill>
                  <a:srgbClr val="FF0000"/>
                </a:solidFill>
              </a:rPr>
              <a:t>other </a:t>
            </a:r>
            <a:r>
              <a:rPr lang="en-US" sz="2200" dirty="0" smtClean="0">
                <a:solidFill>
                  <a:srgbClr val="FF0000"/>
                </a:solidFill>
              </a:rPr>
              <a:t>autoimmune </a:t>
            </a:r>
            <a:r>
              <a:rPr lang="en-US" sz="2200" dirty="0">
                <a:solidFill>
                  <a:srgbClr val="FF0000"/>
                </a:solidFill>
              </a:rPr>
              <a:t>diseases</a:t>
            </a:r>
            <a:r>
              <a:rPr lang="en-US" sz="2200" dirty="0"/>
              <a:t>, particularly thyroid disease, </a:t>
            </a:r>
            <a:r>
              <a:rPr lang="en-US" sz="2200" dirty="0" err="1"/>
              <a:t>vitiligo</a:t>
            </a:r>
            <a:r>
              <a:rPr lang="en-US" sz="2200" dirty="0"/>
              <a:t>, pernicious anemia. </a:t>
            </a: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2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Approximately 2% to 5% of women with vulvar LS will develop </a:t>
            </a:r>
            <a:r>
              <a:rPr lang="en-US" sz="2200" u="sng" dirty="0">
                <a:solidFill>
                  <a:srgbClr val="FFFF00"/>
                </a:solidFill>
              </a:rPr>
              <a:t>vulvar squamous cell carcinoma.</a:t>
            </a:r>
            <a:endParaRPr lang="en-US" sz="2200" dirty="0">
              <a:solidFill>
                <a:srgbClr val="FFFF00"/>
              </a:solidFill>
            </a:endParaRP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200" u="sng" dirty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Treatment is super-potent topical corticosteroids (</a:t>
            </a:r>
            <a:r>
              <a:rPr lang="en-US" sz="2200" dirty="0" err="1"/>
              <a:t>eg</a:t>
            </a:r>
            <a:r>
              <a:rPr lang="en-US" sz="2200" dirty="0"/>
              <a:t>, </a:t>
            </a:r>
            <a:r>
              <a:rPr lang="en-US" sz="2200" dirty="0" err="1"/>
              <a:t>clobetasol</a:t>
            </a:r>
            <a:r>
              <a:rPr lang="en-US" sz="2200" dirty="0"/>
              <a:t> propionate) for most cases.</a:t>
            </a: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2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200" dirty="0"/>
              <a:t>The essential components of managing vulvar LS include controlling symptoms, minimizing scarring, and preventing, or detecting early, malignancy.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907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158" y="403761"/>
            <a:ext cx="9072748" cy="6812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SzPts val="2200"/>
            </a:pPr>
            <a:r>
              <a:rPr lang="en-US" sz="2100" dirty="0" smtClean="0"/>
              <a:t>Lichen </a:t>
            </a:r>
            <a:r>
              <a:rPr lang="en-US" sz="2100" dirty="0" err="1" smtClean="0"/>
              <a:t>planus</a:t>
            </a:r>
            <a:r>
              <a:rPr lang="en-US" sz="2100" dirty="0" smtClean="0"/>
              <a:t>: </a:t>
            </a:r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lvl="0" indent="-228600">
              <a:buSzPts val="2200"/>
              <a:buChar char="•"/>
            </a:pPr>
            <a:endParaRPr lang="en-US" sz="2100" dirty="0" smtClean="0"/>
          </a:p>
          <a:p>
            <a:pPr marL="342900" lvl="0" indent="-228600">
              <a:buSzPts val="2200"/>
              <a:buChar char="•"/>
            </a:pPr>
            <a:r>
              <a:rPr lang="en-US" sz="2100" dirty="0" smtClean="0"/>
              <a:t>Lichen </a:t>
            </a:r>
            <a:r>
              <a:rPr lang="en-US" sz="2100" dirty="0" err="1"/>
              <a:t>planus</a:t>
            </a:r>
            <a:r>
              <a:rPr lang="en-US" sz="2100" dirty="0"/>
              <a:t> (LP) is another chronic inflammatory </a:t>
            </a:r>
            <a:r>
              <a:rPr lang="en-US" sz="2100" dirty="0" err="1"/>
              <a:t>dermatosis</a:t>
            </a:r>
            <a:r>
              <a:rPr lang="en-US" sz="2100" dirty="0"/>
              <a:t> considered to be an </a:t>
            </a:r>
            <a:r>
              <a:rPr lang="en-US" sz="2100" dirty="0">
                <a:solidFill>
                  <a:srgbClr val="FF0000"/>
                </a:solidFill>
              </a:rPr>
              <a:t>autoimmune condition</a:t>
            </a:r>
            <a:r>
              <a:rPr lang="en-US" sz="2100" dirty="0"/>
              <a:t>. </a:t>
            </a:r>
            <a:endParaRPr lang="en-US" sz="2100" dirty="0" smtClean="0"/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indent="-228600">
              <a:buSzPts val="2200"/>
              <a:buFontTx/>
              <a:buChar char="•"/>
            </a:pPr>
            <a:r>
              <a:rPr lang="en-US" sz="2100" dirty="0"/>
              <a:t>Lichen </a:t>
            </a:r>
            <a:r>
              <a:rPr lang="en-US" sz="2100" dirty="0" err="1"/>
              <a:t>planus</a:t>
            </a:r>
            <a:r>
              <a:rPr lang="en-US" sz="2100" dirty="0"/>
              <a:t> is the most common chronic erosive vulvar </a:t>
            </a:r>
            <a:r>
              <a:rPr lang="en-US" sz="2100" dirty="0" err="1"/>
              <a:t>dermatosis</a:t>
            </a:r>
            <a:endParaRPr lang="en-US" sz="2100" dirty="0"/>
          </a:p>
          <a:p>
            <a:pPr marL="342900" lvl="0" indent="-228600">
              <a:buSzPts val="2200"/>
              <a:buChar char="•"/>
            </a:pPr>
            <a:endParaRPr lang="en-US" sz="2100" dirty="0" smtClean="0"/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LP can affect the mucous membranes of the vagina, conjunctiva, urethra, and anus as well as cutaneous skin, scalp, and nails</a:t>
            </a:r>
            <a:r>
              <a:rPr lang="en-US" sz="21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 </a:t>
            </a:r>
            <a:r>
              <a:rPr lang="en-US" sz="2100" dirty="0" err="1"/>
              <a:t>Vulvovaginal</a:t>
            </a:r>
            <a:r>
              <a:rPr lang="en-US" sz="2100" dirty="0"/>
              <a:t> LP most commonly presents in </a:t>
            </a:r>
            <a:r>
              <a:rPr lang="en-US" sz="2100" dirty="0">
                <a:solidFill>
                  <a:srgbClr val="FF0000"/>
                </a:solidFill>
              </a:rPr>
              <a:t>postmenopausal woman </a:t>
            </a:r>
            <a:r>
              <a:rPr lang="en-US" sz="2100" dirty="0"/>
              <a:t>but can occur earlier in adult women and on rare occasions in children</a:t>
            </a:r>
            <a:r>
              <a:rPr lang="en-US" sz="21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 A typical presentation is a menopausal woman reporting </a:t>
            </a:r>
            <a:r>
              <a:rPr lang="en-US" sz="2100" dirty="0" err="1">
                <a:solidFill>
                  <a:srgbClr val="FF0000"/>
                </a:solidFill>
              </a:rPr>
              <a:t>vulvovaginal</a:t>
            </a:r>
            <a:r>
              <a:rPr lang="en-US" sz="2100" dirty="0">
                <a:solidFill>
                  <a:srgbClr val="FF0000"/>
                </a:solidFill>
              </a:rPr>
              <a:t> pain or pruritus, dyspareunia.</a:t>
            </a:r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19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0031" y="273133"/>
            <a:ext cx="9072748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228600">
              <a:buSzPts val="2200"/>
              <a:buChar char="•"/>
            </a:pPr>
            <a:endParaRPr lang="en-US" sz="2100" dirty="0" err="1"/>
          </a:p>
          <a:p>
            <a:pPr marL="342900" lvl="0" indent="-228600">
              <a:buSzPts val="2200"/>
              <a:buChar char="•"/>
            </a:pPr>
            <a:endParaRPr lang="en-US" sz="2100" dirty="0" err="1" smtClean="0"/>
          </a:p>
          <a:p>
            <a:pPr marL="342900" lvl="0" indent="-228600">
              <a:buSzPts val="2200"/>
              <a:buChar char="•"/>
            </a:pPr>
            <a:r>
              <a:rPr lang="en-US" sz="2100" dirty="0" smtClean="0"/>
              <a:t>Examination </a:t>
            </a:r>
            <a:r>
              <a:rPr lang="en-US" sz="2100" dirty="0"/>
              <a:t>of oral mucosa can yield </a:t>
            </a:r>
            <a:r>
              <a:rPr lang="en-US" sz="2100" dirty="0" smtClean="0"/>
              <a:t>significant</a:t>
            </a:r>
          </a:p>
          <a:p>
            <a:pPr marL="114300" lvl="0">
              <a:buSzPts val="2200"/>
            </a:pPr>
            <a:r>
              <a:rPr lang="en-US" sz="2100" dirty="0" smtClean="0"/>
              <a:t> </a:t>
            </a:r>
            <a:r>
              <a:rPr lang="en-US" sz="2100" dirty="0"/>
              <a:t>diagnostic clues, as many women with vulvar LP </a:t>
            </a:r>
            <a:endParaRPr lang="en-US" sz="2100" dirty="0" smtClean="0"/>
          </a:p>
          <a:p>
            <a:pPr marL="114300" lvl="0">
              <a:buSzPts val="2200"/>
            </a:pPr>
            <a:r>
              <a:rPr lang="en-US" sz="2100" dirty="0" smtClean="0"/>
              <a:t> also </a:t>
            </a:r>
            <a:r>
              <a:rPr lang="en-US" sz="2100" dirty="0"/>
              <a:t>have evidence of oral LP on examination. </a:t>
            </a:r>
            <a:endParaRPr lang="en-US" sz="2100" dirty="0" smtClean="0"/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Oral LP, which can be painful or asymptomatic</a:t>
            </a:r>
            <a:r>
              <a:rPr lang="en-US" sz="2100" dirty="0" smtClean="0"/>
              <a:t>,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100" dirty="0" smtClean="0"/>
              <a:t> </a:t>
            </a:r>
            <a:r>
              <a:rPr lang="en-US" sz="2100" dirty="0" smtClean="0"/>
              <a:t>may </a:t>
            </a:r>
            <a:r>
              <a:rPr lang="en-US" sz="2100" dirty="0"/>
              <a:t>manifest as erosions, reticulate </a:t>
            </a:r>
            <a:r>
              <a:rPr lang="en-US" sz="2100" dirty="0" err="1" smtClean="0"/>
              <a:t>striae</a:t>
            </a:r>
            <a:endParaRPr lang="en-US" sz="2100" dirty="0" smtClean="0"/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100" dirty="0" smtClean="0"/>
              <a:t> ( </a:t>
            </a:r>
            <a:r>
              <a:rPr lang="en-US" sz="2100" dirty="0" err="1" smtClean="0">
                <a:solidFill>
                  <a:srgbClr val="FFFF00"/>
                </a:solidFill>
              </a:rPr>
              <a:t>wickham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</a:rPr>
              <a:t>striae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smtClean="0"/>
              <a:t>)on </a:t>
            </a:r>
            <a:r>
              <a:rPr lang="en-US" sz="2100" dirty="0" smtClean="0"/>
              <a:t>the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100" dirty="0"/>
              <a:t> </a:t>
            </a:r>
            <a:r>
              <a:rPr lang="en-US" sz="2100" dirty="0" err="1" smtClean="0"/>
              <a:t>buccal</a:t>
            </a:r>
            <a:r>
              <a:rPr lang="en-US" sz="2100" dirty="0" smtClean="0"/>
              <a:t> </a:t>
            </a:r>
            <a:r>
              <a:rPr lang="en-US" sz="2100" dirty="0"/>
              <a:t>mucosa, or gingival </a:t>
            </a:r>
            <a:r>
              <a:rPr lang="en-US" sz="2100" dirty="0" smtClean="0"/>
              <a:t>inflammation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LP is treated primarily with </a:t>
            </a:r>
            <a:r>
              <a:rPr lang="en-US" sz="2100" dirty="0" smtClean="0"/>
              <a:t>super-potent</a:t>
            </a:r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100" dirty="0" smtClean="0"/>
              <a:t> </a:t>
            </a:r>
            <a:r>
              <a:rPr lang="en-US" sz="2100" dirty="0"/>
              <a:t>topical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rgbClr val="FFFF00"/>
                </a:solidFill>
              </a:rPr>
              <a:t>steroids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in a regimen similar to that </a:t>
            </a:r>
            <a:endParaRPr lang="en-US" sz="2100" dirty="0" smtClean="0"/>
          </a:p>
          <a:p>
            <a:pPr marL="114300" lvl="0">
              <a:spcBef>
                <a:spcPts val="440"/>
              </a:spcBef>
              <a:buSzPts val="2200"/>
            </a:pPr>
            <a:r>
              <a:rPr lang="en-US" sz="2100" dirty="0"/>
              <a:t> </a:t>
            </a:r>
            <a:r>
              <a:rPr lang="en-US" sz="2100" dirty="0" smtClean="0"/>
              <a:t>described </a:t>
            </a:r>
            <a:r>
              <a:rPr lang="en-US" sz="2100" dirty="0"/>
              <a:t>above for LS.</a:t>
            </a:r>
          </a:p>
          <a:p>
            <a:endParaRPr lang="en-US" sz="2100" dirty="0"/>
          </a:p>
        </p:txBody>
      </p:sp>
      <p:pic>
        <p:nvPicPr>
          <p:cNvPr id="3" name="Google Shape;492;p65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42711" y="1615044"/>
            <a:ext cx="4108863" cy="321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89" y="808511"/>
            <a:ext cx="3312041" cy="3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408" y="320634"/>
            <a:ext cx="9072748" cy="6488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SzPts val="2200"/>
            </a:pPr>
            <a:r>
              <a:rPr lang="en-US" sz="2100" dirty="0" smtClean="0"/>
              <a:t>Lichen simplex </a:t>
            </a:r>
            <a:r>
              <a:rPr lang="en-US" sz="2100" dirty="0" err="1" smtClean="0"/>
              <a:t>chronicus</a:t>
            </a:r>
            <a:r>
              <a:rPr lang="en-US" sz="2100" dirty="0"/>
              <a:t>:</a:t>
            </a:r>
            <a:endParaRPr lang="en-US" sz="2100" dirty="0" smtClean="0"/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lvl="0" indent="-228600">
              <a:buSzPts val="2200"/>
              <a:buChar char="•"/>
            </a:pPr>
            <a:endParaRPr lang="en-US" sz="2100" dirty="0" smtClean="0"/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lvl="0" indent="-228600">
              <a:buSzPts val="2200"/>
              <a:buChar char="•"/>
            </a:pPr>
            <a:r>
              <a:rPr lang="en-US" sz="2100" dirty="0" smtClean="0"/>
              <a:t>Lichen </a:t>
            </a:r>
            <a:r>
              <a:rPr lang="en-US" sz="2100" dirty="0"/>
              <a:t>simplex </a:t>
            </a:r>
            <a:r>
              <a:rPr lang="en-US" sz="2100" dirty="0" err="1"/>
              <a:t>chronicus</a:t>
            </a:r>
            <a:r>
              <a:rPr lang="en-US" sz="2100" dirty="0"/>
              <a:t> (LSC) is a localized plaque of </a:t>
            </a:r>
            <a:r>
              <a:rPr lang="en-US" sz="2100" dirty="0">
                <a:solidFill>
                  <a:srgbClr val="FF0000"/>
                </a:solidFill>
              </a:rPr>
              <a:t>chronic eczematous inflammation </a:t>
            </a:r>
            <a:r>
              <a:rPr lang="en-US" sz="2100" dirty="0"/>
              <a:t>created by repeated rubbing or scratching of the skin in response to a sensation of </a:t>
            </a:r>
            <a:r>
              <a:rPr lang="en-US" sz="2100" dirty="0">
                <a:solidFill>
                  <a:srgbClr val="FF0000"/>
                </a:solidFill>
              </a:rPr>
              <a:t>pruritus.</a:t>
            </a:r>
            <a:endParaRPr lang="en-US" sz="2100" dirty="0"/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100" dirty="0">
              <a:solidFill>
                <a:srgbClr val="FF0000"/>
              </a:solidFill>
            </a:endParaRP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 While this rubbing and scratching yields relief and feels pleasurable, the act of rubbing and scratching produces more irritation and more itching, giving rise to a phenomenon often referred to as the </a:t>
            </a:r>
            <a:r>
              <a:rPr lang="en-US" sz="2100" dirty="0">
                <a:solidFill>
                  <a:srgbClr val="FF0000"/>
                </a:solidFill>
              </a:rPr>
              <a:t>itch/scratch cycle</a:t>
            </a:r>
            <a:r>
              <a:rPr lang="en-US" sz="2100" dirty="0"/>
              <a:t>. It is because of this cycle that the scratching becomes habitual and recurrence is common</a:t>
            </a:r>
            <a:r>
              <a:rPr lang="en-US" sz="21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indent="-228600">
              <a:spcBef>
                <a:spcPts val="440"/>
              </a:spcBef>
              <a:buSzPts val="2200"/>
              <a:buFontTx/>
              <a:buChar char="•"/>
            </a:pPr>
            <a:r>
              <a:rPr lang="en-US" sz="2100" dirty="0" smtClean="0"/>
              <a:t> </a:t>
            </a:r>
            <a:r>
              <a:rPr lang="en-US" sz="2100" dirty="0"/>
              <a:t>The itching and inflammation may be treated with a lotions or </a:t>
            </a:r>
            <a:r>
              <a:rPr lang="en-US" sz="2100" dirty="0">
                <a:solidFill>
                  <a:srgbClr val="FF0000"/>
                </a:solidFill>
              </a:rPr>
              <a:t>steroid</a:t>
            </a:r>
            <a:r>
              <a:rPr lang="en-US" sz="2100" dirty="0"/>
              <a:t> cream (such as </a:t>
            </a:r>
            <a:r>
              <a:rPr lang="en-US" sz="2100" dirty="0">
                <a:solidFill>
                  <a:srgbClr val="FF0000"/>
                </a:solidFill>
              </a:rPr>
              <a:t>triamcinolone</a:t>
            </a:r>
            <a:r>
              <a:rPr lang="en-US" sz="2100" dirty="0"/>
              <a:t> or </a:t>
            </a:r>
            <a:r>
              <a:rPr lang="en-US" sz="2100" u="sng" dirty="0">
                <a:solidFill>
                  <a:srgbClr val="FF0000"/>
                </a:solidFill>
              </a:rPr>
              <a:t>Betamethasone</a:t>
            </a:r>
            <a:r>
              <a:rPr lang="en-US" sz="2100" dirty="0"/>
              <a:t>) applied to the affected area of the skin.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</p:txBody>
      </p:sp>
      <p:pic>
        <p:nvPicPr>
          <p:cNvPr id="3" name="Google Shape;515;p67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3278" r="13680"/>
          <a:stretch/>
        </p:blipFill>
        <p:spPr>
          <a:xfrm>
            <a:off x="3467315" y="2092062"/>
            <a:ext cx="4746624" cy="365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21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283" y="356260"/>
            <a:ext cx="9072748" cy="551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>
              <a:buSzPts val="2200"/>
            </a:pPr>
            <a:r>
              <a:rPr lang="en-US" sz="2100" dirty="0" smtClean="0"/>
              <a:t>Psoriasis:</a:t>
            </a:r>
            <a:endParaRPr lang="en-US" sz="2100" dirty="0"/>
          </a:p>
          <a:p>
            <a:pPr marL="342900" lvl="0" indent="-228600">
              <a:buSzPts val="2200"/>
              <a:buChar char="•"/>
            </a:pPr>
            <a:endParaRPr lang="en-US" sz="2100" dirty="0" err="1" smtClean="0"/>
          </a:p>
          <a:p>
            <a:pPr marL="342900" lvl="0" indent="-228600">
              <a:buSzPts val="2200"/>
              <a:buChar char="•"/>
            </a:pPr>
            <a:endParaRPr lang="en-US" sz="2100" dirty="0" err="1"/>
          </a:p>
          <a:p>
            <a:pPr marL="342900" lvl="0" indent="-228600">
              <a:buSzPts val="2200"/>
              <a:buChar char="•"/>
            </a:pPr>
            <a:r>
              <a:rPr lang="en-US" sz="2100" dirty="0" smtClean="0"/>
              <a:t>Psoriasis </a:t>
            </a:r>
            <a:r>
              <a:rPr lang="en-US" sz="2100" dirty="0"/>
              <a:t>is a complex, chronic, multifactorial, inflammatory disease that involves </a:t>
            </a:r>
            <a:r>
              <a:rPr lang="en-US" sz="2100" dirty="0" err="1"/>
              <a:t>hyperproliferation</a:t>
            </a:r>
            <a:r>
              <a:rPr lang="en-US" sz="2100" dirty="0"/>
              <a:t> of the keratinocytes in the epidermis, with an increase in the epidermal cell turnover rate</a:t>
            </a:r>
            <a:r>
              <a:rPr lang="en-US" sz="2100" dirty="0" smtClean="0"/>
              <a:t>.</a:t>
            </a:r>
          </a:p>
          <a:p>
            <a:pPr marL="342900" lvl="0" indent="-228600"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resulting in characteristic, well-demarcated, erythematous plaques with silvery scale. </a:t>
            </a:r>
            <a:endParaRPr lang="en-US" sz="2100" dirty="0" smtClean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 smtClean="0"/>
              <a:t>Identifying </a:t>
            </a:r>
            <a:r>
              <a:rPr lang="en-US" sz="2100" dirty="0"/>
              <a:t>classic lesions of psoriasis elsewhere on a </a:t>
            </a:r>
            <a:r>
              <a:rPr lang="en-US" sz="2100" dirty="0">
                <a:solidFill>
                  <a:srgbClr val="FF0000"/>
                </a:solidFill>
              </a:rPr>
              <a:t>full-body skin examination </a:t>
            </a:r>
            <a:r>
              <a:rPr lang="en-US" sz="2100" dirty="0"/>
              <a:t>can focus the differential diagnosis</a:t>
            </a:r>
            <a:r>
              <a:rPr lang="en-US" sz="21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Typical locations, including the elbows, knees, and scalp, and for psoriatic nail changes, including pitting, oil spots, and </a:t>
            </a:r>
            <a:r>
              <a:rPr lang="en-US" sz="2100" dirty="0" err="1"/>
              <a:t>onycholysis</a:t>
            </a:r>
            <a:endParaRPr lang="en-US" sz="2100" dirty="0"/>
          </a:p>
          <a:p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03" y="601277"/>
            <a:ext cx="4643746" cy="5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8757"/>
            <a:ext cx="8676222" cy="6222671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VULVAR ITCHING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/>
              <a:t>DONE BY : ABDELRAHMAN BDEIR</a:t>
            </a:r>
          </a:p>
          <a:p>
            <a:pPr algn="l"/>
            <a:r>
              <a:rPr lang="en-US" dirty="0" smtClean="0"/>
              <a:t>SUPRVISED BY : DR HASHEM </a:t>
            </a:r>
            <a:endParaRPr lang="en-US" dirty="0"/>
          </a:p>
        </p:txBody>
      </p:sp>
      <p:pic>
        <p:nvPicPr>
          <p:cNvPr id="2050" name="Picture 2" descr="Hello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64" y="1378798"/>
            <a:ext cx="4370118" cy="34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5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7" y="391886"/>
            <a:ext cx="90727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/>
              <a:t>Treatment:</a:t>
            </a:r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topical CS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Non-biologic systemic treatments frequently used for psoriasis include 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methotrexate &amp; </a:t>
            </a:r>
            <a:r>
              <a:rPr lang="en-US" sz="2400" dirty="0" err="1" smtClean="0">
                <a:solidFill>
                  <a:srgbClr val="FF0000"/>
                </a:solidFill>
              </a:rPr>
              <a:t>ciclosporin</a:t>
            </a:r>
            <a:r>
              <a:rPr lang="en-US" sz="2200" dirty="0"/>
              <a:t>   </a:t>
            </a:r>
            <a:endParaRPr lang="en-US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Retinoid </a:t>
            </a:r>
            <a:r>
              <a:rPr lang="en-US" sz="2400" dirty="0" smtClean="0">
                <a:solidFill>
                  <a:srgbClr val="FF0000"/>
                </a:solidFill>
              </a:rPr>
              <a:t>vitamin 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These </a:t>
            </a:r>
            <a:r>
              <a:rPr lang="en-US" sz="2200" dirty="0"/>
              <a:t>agents are also regarded as first-line treatments for psoriatic </a:t>
            </a:r>
            <a:r>
              <a:rPr lang="en-US" sz="2200" dirty="0" err="1" smtClean="0"/>
              <a:t>erythroderma</a:t>
            </a:r>
            <a:r>
              <a:rPr lang="en-US" sz="2200" dirty="0" smtClean="0"/>
              <a:t> , </a:t>
            </a:r>
            <a:r>
              <a:rPr lang="en-US" sz="2200" dirty="0"/>
              <a:t> </a:t>
            </a:r>
            <a:r>
              <a:rPr lang="en-US" sz="2400" dirty="0" smtClean="0">
                <a:solidFill>
                  <a:srgbClr val="FF0000"/>
                </a:solidFill>
              </a:rPr>
              <a:t>Oral CS</a:t>
            </a:r>
            <a:r>
              <a:rPr lang="en-US" sz="2200" dirty="0"/>
              <a:t> should not be used, for they can severely flare psoriasis upon their </a:t>
            </a:r>
            <a:r>
              <a:rPr lang="en-US" sz="2200" dirty="0" smtClean="0"/>
              <a:t>discontinuation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84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283" y="356260"/>
            <a:ext cx="90727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Complications of an itchy </a:t>
            </a:r>
            <a:r>
              <a:rPr lang="en-US" sz="2400" b="1" dirty="0" smtClean="0"/>
              <a:t>vulva: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/>
          </a:p>
          <a:p>
            <a:pPr marL="342900" lvl="0" indent="-228600">
              <a:buSzPts val="2200"/>
              <a:buChar char="•"/>
            </a:pPr>
            <a:r>
              <a:rPr lang="en-US" sz="2400" dirty="0"/>
              <a:t>An itchy vulva can result in a lot of </a:t>
            </a:r>
            <a:r>
              <a:rPr lang="en-US" sz="2400" dirty="0">
                <a:solidFill>
                  <a:srgbClr val="FFFF00"/>
                </a:solidFill>
              </a:rPr>
              <a:t>psychological distress</a:t>
            </a:r>
            <a:r>
              <a:rPr lang="en-US" sz="2400" dirty="0"/>
              <a:t> and sleeplessness. 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400" dirty="0"/>
              <a:t>Scratching injures the skin, which can lead to pain and secondary bacterial infection.</a:t>
            </a:r>
          </a:p>
          <a:p>
            <a:pPr marL="342900" lvl="0" indent="-228600">
              <a:spcBef>
                <a:spcPts val="440"/>
              </a:spcBef>
              <a:buSzPts val="2200"/>
            </a:pPr>
            <a:endParaRPr lang="en-US" sz="2400" dirty="0"/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400" dirty="0"/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0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1283" y="356260"/>
            <a:ext cx="9072748" cy="803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Diagnostic evaluation</a:t>
            </a:r>
          </a:p>
          <a:p>
            <a:endParaRPr lang="en-US" sz="2100" dirty="0"/>
          </a:p>
          <a:p>
            <a:pPr marL="342900" lvl="0" indent="-228600">
              <a:buSzPts val="2200"/>
              <a:buChar char="•"/>
            </a:pPr>
            <a:r>
              <a:rPr lang="en-US" sz="2100" dirty="0"/>
              <a:t>An examination for evidence of </a:t>
            </a:r>
            <a:r>
              <a:rPr lang="en-US" sz="2100" dirty="0">
                <a:solidFill>
                  <a:srgbClr val="FF0000"/>
                </a:solidFill>
              </a:rPr>
              <a:t>systemic disease or of a generalized skin </a:t>
            </a:r>
            <a:r>
              <a:rPr lang="en-US" sz="2100" dirty="0"/>
              <a:t>condition is advisable.</a:t>
            </a: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Cervical cytology and </a:t>
            </a:r>
            <a:r>
              <a:rPr lang="en-US" sz="2100" dirty="0" err="1">
                <a:solidFill>
                  <a:srgbClr val="FF0000"/>
                </a:solidFill>
              </a:rPr>
              <a:t>colposcopic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examination of the cervix and vagina may be useful and are mandatory if the vulvar condition is thought to be </a:t>
            </a:r>
            <a:r>
              <a:rPr lang="en-US" sz="2100" dirty="0">
                <a:solidFill>
                  <a:srgbClr val="FF0000"/>
                </a:solidFill>
              </a:rPr>
              <a:t>premalignant</a:t>
            </a:r>
            <a:r>
              <a:rPr lang="en-US" sz="2100" dirty="0"/>
              <a:t>.</a:t>
            </a: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100" dirty="0"/>
          </a:p>
          <a:p>
            <a:pPr marL="342900" lvl="0" indent="-228600">
              <a:buSzPts val="2200"/>
              <a:buChar char="•"/>
            </a:pPr>
            <a:r>
              <a:rPr lang="en-US" sz="2100" dirty="0"/>
              <a:t>It is important to take </a:t>
            </a:r>
            <a:r>
              <a:rPr lang="en-US" sz="2100" dirty="0">
                <a:solidFill>
                  <a:srgbClr val="FF0000"/>
                </a:solidFill>
              </a:rPr>
              <a:t>biopsies</a:t>
            </a:r>
            <a:r>
              <a:rPr lang="en-US" sz="2100" dirty="0"/>
              <a:t> whenever there is any doubt about the diagnosis. These can be performed readily under local </a:t>
            </a:r>
            <a:r>
              <a:rPr lang="en-US" sz="2100" dirty="0" err="1"/>
              <a:t>anaesthesia</a:t>
            </a:r>
            <a:r>
              <a:rPr lang="en-US" sz="2100" dirty="0"/>
              <a:t> .</a:t>
            </a:r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/>
              <a:t>Examination may reveal apparently normal skin, scratch marks (excoriations) and the specific </a:t>
            </a:r>
            <a:r>
              <a:rPr lang="en-US" sz="2100" dirty="0" smtClean="0"/>
              <a:t>features associated </a:t>
            </a:r>
            <a:r>
              <a:rPr lang="en-US" sz="2100" dirty="0"/>
              <a:t>with the underlying cause of the itching</a:t>
            </a:r>
            <a:r>
              <a:rPr lang="en-US" sz="2100" dirty="0" smtClean="0"/>
              <a:t>.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r>
              <a:rPr lang="en-US" sz="2100" dirty="0" smtClean="0"/>
              <a:t>Inguinal LN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pPr marL="342900" lvl="0" indent="-228600">
              <a:spcBef>
                <a:spcPts val="440"/>
              </a:spcBef>
              <a:buSzPts val="2200"/>
              <a:buChar char="•"/>
            </a:pPr>
            <a:endParaRPr lang="en-US" sz="2100" dirty="0"/>
          </a:p>
          <a:p>
            <a:pPr marL="114300" lvl="0">
              <a:spcBef>
                <a:spcPts val="440"/>
              </a:spcBef>
              <a:buSzPts val="2200"/>
            </a:pPr>
            <a:endParaRPr lang="en-US" sz="2100" dirty="0"/>
          </a:p>
          <a:p>
            <a:pPr marL="342900" lvl="0" indent="-88900">
              <a:spcBef>
                <a:spcPts val="440"/>
              </a:spcBef>
              <a:buSzPts val="2200"/>
            </a:pPr>
            <a:endParaRPr lang="en-US" sz="2100" dirty="0"/>
          </a:p>
          <a:p>
            <a:endParaRPr lang="en-US" sz="2100" dirty="0" smtClean="0"/>
          </a:p>
          <a:p>
            <a:r>
              <a:rPr lang="en-US" sz="2100" dirty="0" smtClean="0"/>
              <a:t>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01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81" y="356260"/>
            <a:ext cx="907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6928"/>
          </a:xfrm>
          <a:prstGeom prst="rect">
            <a:avLst/>
          </a:prstGeom>
        </p:spPr>
      </p:pic>
      <p:sp>
        <p:nvSpPr>
          <p:cNvPr id="5" name="AutoShape 2" descr="aesthetic, sad, cartoon and gif - image #7621023 on Favim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31" y="7937"/>
            <a:ext cx="3784270" cy="24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8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appy Thanks Sticker by Israseyd for ... | Thank you gifs, Cute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35" y="451263"/>
            <a:ext cx="8810176" cy="61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4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8757"/>
            <a:ext cx="8676222" cy="6222671"/>
          </a:xfrm>
        </p:spPr>
        <p:txBody>
          <a:bodyPr/>
          <a:lstStyle/>
          <a:p>
            <a:pPr marL="365760" lvl="0" indent="-283464" algn="l">
              <a:spcBef>
                <a:spcPts val="0"/>
              </a:spcBef>
              <a:spcAft>
                <a:spcPts val="0"/>
              </a:spcAft>
              <a:buSzPts val="2560"/>
              <a:buChar char="⚫"/>
            </a:pPr>
            <a:endParaRPr lang="en-US" dirty="0">
              <a:solidFill>
                <a:srgbClr val="FF0000"/>
              </a:solidFill>
            </a:endParaRPr>
          </a:p>
          <a:p>
            <a:pPr marL="365760" lvl="0" indent="-283464" algn="l">
              <a:spcBef>
                <a:spcPts val="0"/>
              </a:spcBef>
              <a:buSzPts val="2560"/>
            </a:pPr>
            <a:r>
              <a:rPr lang="en-US" sz="2800" dirty="0" smtClean="0"/>
              <a:t>Definition :</a:t>
            </a:r>
            <a:endParaRPr lang="en-US" sz="2800" dirty="0">
              <a:solidFill>
                <a:srgbClr val="FF0000"/>
              </a:solidFill>
            </a:endParaRPr>
          </a:p>
          <a:p>
            <a:pPr marL="365760" lvl="0" indent="-283464" algn="l">
              <a:spcBef>
                <a:spcPts val="0"/>
              </a:spcBef>
              <a:buSzPts val="2560"/>
            </a:pPr>
            <a:endParaRPr lang="en-US" sz="2800" dirty="0" smtClean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lvl="0" algn="l">
              <a:spcBef>
                <a:spcPts val="0"/>
              </a:spcBef>
              <a:spcAft>
                <a:spcPts val="0"/>
              </a:spcAft>
              <a:buSzPts val="2560"/>
            </a:pPr>
            <a:r>
              <a:rPr lang="en-US" sz="2800" dirty="0" smtClean="0">
                <a:solidFill>
                  <a:srgbClr val="FF0000"/>
                </a:solidFill>
              </a:rPr>
              <a:t>Vulvar </a:t>
            </a:r>
            <a:r>
              <a:rPr lang="en-US" sz="2800" dirty="0">
                <a:solidFill>
                  <a:srgbClr val="FF0000"/>
                </a:solidFill>
              </a:rPr>
              <a:t>itching or vulvar pruritus </a:t>
            </a:r>
            <a:r>
              <a:rPr lang="en-US" sz="2800" dirty="0"/>
              <a:t>is a tingling or irritation of any part of the vulva, with a desire to scratch.</a:t>
            </a:r>
          </a:p>
          <a:p>
            <a:pPr lvl="0" algn="l">
              <a:spcBef>
                <a:spcPts val="600"/>
              </a:spcBef>
              <a:spcAft>
                <a:spcPts val="0"/>
              </a:spcAft>
              <a:buSzPts val="2560"/>
            </a:pPr>
            <a:endParaRPr lang="en-US" sz="2800" dirty="0"/>
          </a:p>
          <a:p>
            <a:pPr marL="365760" lvl="0" indent="-283464" algn="l">
              <a:spcBef>
                <a:spcPts val="0"/>
              </a:spcBef>
              <a:spcAft>
                <a:spcPts val="0"/>
              </a:spcAft>
              <a:buSzPts val="2368"/>
              <a:buChar char="⚫"/>
            </a:pPr>
            <a:r>
              <a:rPr lang="en-US" sz="2400" dirty="0"/>
              <a:t>Pruritus vulvae is a </a:t>
            </a:r>
            <a:r>
              <a:rPr lang="en-US" sz="2400" dirty="0">
                <a:solidFill>
                  <a:srgbClr val="FF0000"/>
                </a:solidFill>
              </a:rPr>
              <a:t>symptom</a:t>
            </a:r>
            <a:r>
              <a:rPr lang="en-US" sz="2400" dirty="0"/>
              <a:t>, not a condition in itself. Pruritus vulvae can be caused by many different conditions.</a:t>
            </a:r>
            <a:endParaRPr lang="en-US" dirty="0"/>
          </a:p>
          <a:p>
            <a:pPr marL="365760" lvl="0" indent="-133096" algn="l">
              <a:spcBef>
                <a:spcPts val="600"/>
              </a:spcBef>
              <a:spcAft>
                <a:spcPts val="0"/>
              </a:spcAft>
              <a:buSzPts val="2368"/>
            </a:pPr>
            <a:endParaRPr lang="en-US" sz="2400" dirty="0"/>
          </a:p>
          <a:p>
            <a:pPr marL="365760" lvl="0" indent="-283464" algn="l">
              <a:spcBef>
                <a:spcPts val="600"/>
              </a:spcBef>
              <a:spcAft>
                <a:spcPts val="0"/>
              </a:spcAft>
              <a:buSzPts val="2368"/>
              <a:buChar char="⚫"/>
            </a:pPr>
            <a:r>
              <a:rPr lang="en-US" sz="2400" dirty="0"/>
              <a:t>95% of women with vulvar itching have </a:t>
            </a:r>
            <a:r>
              <a:rPr lang="en-US" sz="2400" dirty="0" smtClean="0"/>
              <a:t>yeast 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120903" algn="l">
              <a:spcBef>
                <a:spcPts val="600"/>
              </a:spcBef>
              <a:spcAft>
                <a:spcPts val="0"/>
              </a:spcAft>
              <a:buSzPts val="2560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94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8757"/>
            <a:ext cx="8676222" cy="62226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CAUSES</a:t>
            </a:r>
          </a:p>
          <a:p>
            <a:endParaRPr lang="en-US" sz="2800" dirty="0"/>
          </a:p>
        </p:txBody>
      </p:sp>
      <p:sp>
        <p:nvSpPr>
          <p:cNvPr id="2" name="Down Arrow 1"/>
          <p:cNvSpPr/>
          <p:nvPr/>
        </p:nvSpPr>
        <p:spPr>
          <a:xfrm>
            <a:off x="5821928" y="993018"/>
            <a:ext cx="534390" cy="1068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-Up Arrow 3"/>
          <p:cNvSpPr/>
          <p:nvPr/>
        </p:nvSpPr>
        <p:spPr>
          <a:xfrm flipH="1" flipV="1">
            <a:off x="1436914" y="993018"/>
            <a:ext cx="4535876" cy="10687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nt-Up Arrow 4"/>
          <p:cNvSpPr/>
          <p:nvPr/>
        </p:nvSpPr>
        <p:spPr>
          <a:xfrm rot="10800000" flipH="1">
            <a:off x="6205454" y="993017"/>
            <a:ext cx="4434837" cy="104419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97823"/>
              </p:ext>
            </p:extLst>
          </p:nvPr>
        </p:nvGraphicFramePr>
        <p:xfrm>
          <a:off x="277923" y="2205044"/>
          <a:ext cx="2946177" cy="318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177"/>
              </a:tblGrid>
              <a:tr h="520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SKIN DISEASE</a:t>
                      </a:r>
                      <a:endParaRPr lang="en-US" dirty="0"/>
                    </a:p>
                  </a:txBody>
                  <a:tcPr/>
                </a:tc>
              </a:tr>
              <a:tr h="5204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Dermatitis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04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Psoriasis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0466">
                <a:tc>
                  <a:txBody>
                    <a:bodyPr/>
                    <a:lstStyle/>
                    <a:p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Lichen </a:t>
                      </a:r>
                      <a:r>
                        <a:rPr lang="en-US" alt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Sclerosus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046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Lichen </a:t>
                      </a:r>
                      <a:r>
                        <a:rPr lang="en-US" alt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Planus</a:t>
                      </a:r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20466">
                <a:tc>
                  <a:txBody>
                    <a:bodyPr/>
                    <a:lstStyle/>
                    <a:p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Lichen Simplex </a:t>
                      </a:r>
                      <a:r>
                        <a:rPr lang="en-US" alt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Chronicus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66494"/>
              </p:ext>
            </p:extLst>
          </p:nvPr>
        </p:nvGraphicFramePr>
        <p:xfrm>
          <a:off x="4661125" y="2192206"/>
          <a:ext cx="2891581" cy="318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581"/>
              </a:tblGrid>
              <a:tr h="4823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INFECTIOUS</a:t>
                      </a:r>
                      <a:endParaRPr lang="en-US" dirty="0"/>
                    </a:p>
                  </a:txBody>
                  <a:tcPr/>
                </a:tc>
              </a:tr>
              <a:tr h="482398">
                <a:tc>
                  <a:txBody>
                    <a:bodyPr/>
                    <a:lstStyle/>
                    <a:p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Bacterial </a:t>
                      </a:r>
                      <a:r>
                        <a:rPr lang="en-US" alt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vaginosis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88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Herpes simplex virus.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2886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Scabies. </a:t>
                      </a: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3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8239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Fungul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infection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512662"/>
              </p:ext>
            </p:extLst>
          </p:nvPr>
        </p:nvGraphicFramePr>
        <p:xfrm>
          <a:off x="9020007" y="2200160"/>
          <a:ext cx="2814453" cy="317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53"/>
              </a:tblGrid>
              <a:tr h="5197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OTHERS</a:t>
                      </a:r>
                    </a:p>
                  </a:txBody>
                  <a:tcPr/>
                </a:tc>
              </a:tr>
              <a:tr h="51976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Stress</a:t>
                      </a:r>
                    </a:p>
                  </a:txBody>
                  <a:tcPr/>
                </a:tc>
              </a:tr>
              <a:tr h="52207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Menopause , pregnancy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976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9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Vulvar cancer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9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Neuropathy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90" y="308757"/>
            <a:ext cx="6917276" cy="57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8757"/>
            <a:ext cx="8676222" cy="6222671"/>
          </a:xfrm>
        </p:spPr>
        <p:txBody>
          <a:bodyPr/>
          <a:lstStyle/>
          <a:p>
            <a:pPr algn="l"/>
            <a:r>
              <a:rPr lang="en-US" sz="2400" dirty="0"/>
              <a:t>Vaginal candidiasis</a:t>
            </a:r>
            <a:br>
              <a:rPr lang="en-US" sz="2400" dirty="0"/>
            </a:br>
            <a:endParaRPr lang="ar-JO" sz="2400" dirty="0"/>
          </a:p>
          <a:p>
            <a:pPr algn="l"/>
            <a:endParaRPr lang="ar-JO" sz="2400" b="1" u="sng" dirty="0" smtClean="0"/>
          </a:p>
          <a:p>
            <a:pPr algn="l"/>
            <a:r>
              <a:rPr lang="en-US" sz="2400" b="1" u="sng" dirty="0" smtClean="0"/>
              <a:t>The </a:t>
            </a:r>
            <a:r>
              <a:rPr lang="en-US" sz="2400" b="1" u="sng" dirty="0"/>
              <a:t>most common cause</a:t>
            </a:r>
            <a:r>
              <a:rPr lang="en-US" sz="2400" dirty="0"/>
              <a:t> of vulvar itching. affects up to 3 out of 4 women at some point in their lifetimes.</a:t>
            </a:r>
          </a:p>
          <a:p>
            <a:pPr marL="342900" lvl="2" indent="-342900" algn="l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</a:pPr>
            <a:r>
              <a:rPr lang="en-US" sz="2400" dirty="0"/>
              <a:t>5% suffer from recurrence (4episodes within 1 year)</a:t>
            </a:r>
            <a:endParaRPr lang="en-US" dirty="0"/>
          </a:p>
          <a:p>
            <a:pPr marL="342900" lvl="2" indent="-342900" algn="l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</a:pPr>
            <a:endParaRPr lang="en-US" sz="2400" dirty="0"/>
          </a:p>
          <a:p>
            <a:pPr marL="342900" lvl="2" indent="-342900" algn="l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</a:pPr>
            <a:r>
              <a:rPr lang="en-US" sz="2400" dirty="0"/>
              <a:t>Risk factors: High dose OCP, diaphragm use with spermicide,</a:t>
            </a:r>
            <a:r>
              <a:rPr lang="en-US" sz="2400" dirty="0">
                <a:solidFill>
                  <a:srgbClr val="FF0000"/>
                </a:solidFill>
              </a:rPr>
              <a:t> DM</a:t>
            </a:r>
            <a:r>
              <a:rPr lang="en-US" sz="2400" dirty="0"/>
              <a:t>, antibiotic use, immunosuppression.</a:t>
            </a:r>
            <a:endParaRPr lang="en-US" dirty="0"/>
          </a:p>
          <a:p>
            <a:pPr marL="342900" lvl="2" indent="-342900" algn="l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</a:pPr>
            <a:endParaRPr lang="en-US" sz="2400" dirty="0"/>
          </a:p>
          <a:p>
            <a:pPr marL="365760" lvl="0" indent="-120903" algn="l">
              <a:spcBef>
                <a:spcPts val="600"/>
              </a:spcBef>
              <a:spcAft>
                <a:spcPts val="0"/>
              </a:spcAft>
              <a:buSzPts val="2560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8757"/>
            <a:ext cx="8676222" cy="6222671"/>
          </a:xfrm>
        </p:spPr>
        <p:txBody>
          <a:bodyPr/>
          <a:lstStyle/>
          <a:p>
            <a:pPr marL="342900" lvl="2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80"/>
            </a:pPr>
            <a:endParaRPr lang="ar-JO" sz="4080" dirty="0" smtClean="0">
              <a:solidFill>
                <a:srgbClr val="FF0000"/>
              </a:solidFill>
            </a:endParaRPr>
          </a:p>
          <a:p>
            <a:pPr marL="342900" lvl="2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80"/>
            </a:pPr>
            <a:endParaRPr lang="ar-JO" sz="4080" dirty="0">
              <a:solidFill>
                <a:srgbClr val="FF0000"/>
              </a:solidFill>
            </a:endParaRPr>
          </a:p>
          <a:p>
            <a:pPr marL="342900" lvl="2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80"/>
            </a:pPr>
            <a:r>
              <a:rPr lang="en-US" sz="4080" dirty="0" smtClean="0">
                <a:solidFill>
                  <a:srgbClr val="FF0000"/>
                </a:solidFill>
              </a:rPr>
              <a:t>Presentation</a:t>
            </a:r>
            <a:r>
              <a:rPr lang="en-US" sz="4080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342900" lvl="2" indent="-342900" algn="l">
              <a:lnSpc>
                <a:spcPct val="80000"/>
              </a:lnSpc>
              <a:spcBef>
                <a:spcPts val="816"/>
              </a:spcBef>
              <a:spcAft>
                <a:spcPts val="0"/>
              </a:spcAft>
              <a:buClr>
                <a:schemeClr val="accent4"/>
              </a:buClr>
              <a:buSzPts val="4080"/>
            </a:pPr>
            <a:endParaRPr lang="en-US" sz="4080" dirty="0">
              <a:solidFill>
                <a:schemeClr val="dk2"/>
              </a:solidFill>
            </a:endParaRPr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Itching and irritation in the vagina and vulva</a:t>
            </a:r>
            <a:endParaRPr lang="en-US" dirty="0"/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A burning sensation, especially during intercourse or while urinating</a:t>
            </a:r>
            <a:endParaRPr lang="en-US" dirty="0"/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Redness and swelling of the vulva</a:t>
            </a:r>
            <a:endParaRPr lang="en-US" dirty="0"/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Vaginal pain and soreness</a:t>
            </a:r>
            <a:endParaRPr lang="en-US" dirty="0"/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Vaginal rash</a:t>
            </a:r>
            <a:endParaRPr lang="en-US" dirty="0"/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Thick, </a:t>
            </a:r>
            <a:r>
              <a:rPr lang="en-US" sz="2720" dirty="0" smtClean="0"/>
              <a:t>white vaginal </a:t>
            </a:r>
            <a:r>
              <a:rPr lang="en-US" sz="2720" dirty="0"/>
              <a:t>discharge with a </a:t>
            </a:r>
            <a:r>
              <a:rPr lang="en-US" sz="2720" dirty="0" smtClean="0">
                <a:solidFill>
                  <a:srgbClr val="FFFF00"/>
                </a:solidFill>
              </a:rPr>
              <a:t>cottage cheese</a:t>
            </a:r>
            <a:r>
              <a:rPr lang="en-US" sz="2720" dirty="0" smtClean="0"/>
              <a:t> </a:t>
            </a:r>
            <a:r>
              <a:rPr lang="en-US" sz="2720" dirty="0"/>
              <a:t>appearance</a:t>
            </a:r>
            <a:endParaRPr lang="en-US" dirty="0"/>
          </a:p>
          <a:p>
            <a:pPr marL="365760" lvl="0" indent="-283464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  <a:buChar char="⚫"/>
            </a:pPr>
            <a:r>
              <a:rPr lang="en-US" sz="2720" dirty="0"/>
              <a:t>Watery vaginal discharge</a:t>
            </a:r>
            <a:endParaRPr lang="en-US" dirty="0"/>
          </a:p>
          <a:p>
            <a:pPr marL="365760" lvl="0" indent="-145287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76"/>
            </a:pPr>
            <a:endParaRPr lang="en-US" sz="2720" dirty="0"/>
          </a:p>
          <a:p>
            <a:endParaRPr lang="en-US" dirty="0"/>
          </a:p>
        </p:txBody>
      </p:sp>
      <p:pic>
        <p:nvPicPr>
          <p:cNvPr id="4" name="Google Shape;33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308" y="552907"/>
            <a:ext cx="5694815" cy="4730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 descr="vaginitis-slides-47-7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52" y="582597"/>
            <a:ext cx="4561853" cy="47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0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08757"/>
            <a:ext cx="8676222" cy="6222671"/>
          </a:xfrm>
        </p:spPr>
        <p:txBody>
          <a:bodyPr/>
          <a:lstStyle/>
          <a:p>
            <a:pPr algn="l"/>
            <a:r>
              <a:rPr lang="en-US" dirty="0" smtClean="0"/>
              <a:t>Diagnosis</a:t>
            </a:r>
            <a:r>
              <a:rPr lang="ar-JO" dirty="0" smtClean="0"/>
              <a:t>:</a:t>
            </a:r>
          </a:p>
          <a:p>
            <a:pPr lvl="0" algn="l"/>
            <a:r>
              <a:rPr lang="en-US" dirty="0" smtClean="0"/>
              <a:t>1- Wet </a:t>
            </a:r>
            <a:r>
              <a:rPr lang="en-US" dirty="0"/>
              <a:t>mount preparation </a:t>
            </a:r>
            <a:r>
              <a:rPr lang="en-US" dirty="0" smtClean="0"/>
              <a:t>shows </a:t>
            </a:r>
            <a:r>
              <a:rPr lang="en-US" dirty="0"/>
              <a:t>budding yeast </a:t>
            </a:r>
            <a:r>
              <a:rPr lang="en-US" dirty="0" err="1"/>
              <a:t>pseudohyphae</a:t>
            </a:r>
            <a:r>
              <a:rPr lang="en-US" dirty="0"/>
              <a:t>, in 50%-70% of </a:t>
            </a:r>
            <a:r>
              <a:rPr lang="en-US" dirty="0" smtClean="0"/>
              <a:t>cases </a:t>
            </a:r>
            <a:endParaRPr lang="en-US" dirty="0"/>
          </a:p>
          <a:p>
            <a:pPr algn="l"/>
            <a:endParaRPr lang="en-US" dirty="0" smtClean="0"/>
          </a:p>
          <a:p>
            <a:pPr lvl="0" algn="l"/>
            <a:r>
              <a:rPr lang="en-US" dirty="0" smtClean="0"/>
              <a:t>2- </a:t>
            </a:r>
            <a:r>
              <a:rPr lang="en-US" dirty="0"/>
              <a:t>Fungal culture if negative </a:t>
            </a:r>
            <a:r>
              <a:rPr lang="en-US" dirty="0" smtClean="0"/>
              <a:t>mount</a:t>
            </a:r>
          </a:p>
          <a:p>
            <a:pPr lvl="0" algn="l"/>
            <a:r>
              <a:rPr lang="en-US" dirty="0" smtClean="0"/>
              <a:t> </a:t>
            </a:r>
            <a:endParaRPr lang="en-US" dirty="0"/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Treatment:</a:t>
            </a:r>
          </a:p>
          <a:p>
            <a:pPr algn="l"/>
            <a:r>
              <a:rPr lang="en-US" dirty="0" smtClean="0">
                <a:latin typeface="+mj-lt"/>
              </a:rPr>
              <a:t>1-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topically applied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azole </a:t>
            </a:r>
          </a:p>
          <a:p>
            <a:pPr algn="l"/>
            <a:r>
              <a:rPr lang="en-US" sz="1800" dirty="0" smtClean="0"/>
              <a:t>2- </a:t>
            </a:r>
            <a:r>
              <a:rPr lang="en-US" sz="2200" dirty="0" smtClean="0"/>
              <a:t>in severe case we give oral </a:t>
            </a:r>
          </a:p>
          <a:p>
            <a:pPr algn="l"/>
            <a:r>
              <a:rPr lang="en-US" sz="1800" dirty="0" smtClean="0"/>
              <a:t>3-</a:t>
            </a:r>
            <a:r>
              <a:rPr lang="en-US" dirty="0" smtClean="0"/>
              <a:t> </a:t>
            </a:r>
            <a:r>
              <a:rPr lang="en-US" sz="2200" b="1" dirty="0" smtClean="0"/>
              <a:t>azole </a:t>
            </a:r>
            <a:r>
              <a:rPr lang="en-US" sz="2200" b="1" dirty="0"/>
              <a:t>resistant therapy </a:t>
            </a:r>
            <a:r>
              <a:rPr lang="en-US" sz="2200" dirty="0"/>
              <a:t>boric acid. used only to treat candida fungus that is resistant to the usual antifungal agents.</a:t>
            </a:r>
            <a:endParaRPr lang="en-US" sz="2200" b="1" dirty="0"/>
          </a:p>
          <a:p>
            <a:pPr algn="l"/>
            <a:endParaRPr lang="ar-JO" dirty="0" smtClean="0"/>
          </a:p>
        </p:txBody>
      </p:sp>
      <p:pic>
        <p:nvPicPr>
          <p:cNvPr id="4" name="Google Shape;34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52300" y="1341911"/>
            <a:ext cx="2974934" cy="225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4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296" y="320633"/>
            <a:ext cx="8668987" cy="74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Trichomoniasis</a:t>
            </a:r>
            <a:r>
              <a:rPr lang="en-US" sz="2000" dirty="0" smtClean="0"/>
              <a:t> 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65760" lvl="0" indent="-283464">
              <a:buSzPts val="1920"/>
              <a:buChar char="⚫"/>
            </a:pPr>
            <a:r>
              <a:rPr lang="en-US" sz="2000" dirty="0"/>
              <a:t>Caused by </a:t>
            </a:r>
            <a:r>
              <a:rPr lang="en-US" sz="2000" dirty="0" err="1"/>
              <a:t>trichomonas</a:t>
            </a:r>
            <a:r>
              <a:rPr lang="en-US" sz="2000" dirty="0"/>
              <a:t> </a:t>
            </a:r>
            <a:r>
              <a:rPr lang="en-US" sz="2000" dirty="0" err="1"/>
              <a:t>vaginalis</a:t>
            </a:r>
            <a:r>
              <a:rPr lang="en-US" sz="2000" dirty="0"/>
              <a:t> which is </a:t>
            </a:r>
            <a:r>
              <a:rPr lang="en-US" sz="2000" dirty="0" err="1"/>
              <a:t>protozoal</a:t>
            </a:r>
            <a:r>
              <a:rPr lang="en-US" sz="2000" dirty="0"/>
              <a:t> flagellate</a:t>
            </a:r>
          </a:p>
          <a:p>
            <a:pPr marL="365760" lvl="0" indent="-283464">
              <a:spcBef>
                <a:spcPts val="600"/>
              </a:spcBef>
              <a:buSzPts val="1920"/>
              <a:buChar char="⚫"/>
            </a:pPr>
            <a:r>
              <a:rPr lang="en-US" sz="2000" dirty="0"/>
              <a:t>20% of infected women are </a:t>
            </a:r>
            <a:r>
              <a:rPr lang="en-US" sz="2000" dirty="0">
                <a:solidFill>
                  <a:srgbClr val="FF0000"/>
                </a:solidFill>
              </a:rPr>
              <a:t>asymptomatic</a:t>
            </a:r>
            <a:r>
              <a:rPr lang="en-US" sz="2000" dirty="0"/>
              <a:t> carriers</a:t>
            </a:r>
          </a:p>
          <a:p>
            <a:pPr marL="365760" lvl="0" indent="-283464">
              <a:spcBef>
                <a:spcPts val="600"/>
              </a:spcBef>
              <a:buSzPts val="1920"/>
              <a:buChar char="⚫"/>
            </a:pPr>
            <a:r>
              <a:rPr lang="en-US" sz="2000" dirty="0"/>
              <a:t>Presents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usually by foul smelling and frothy vaginal discharge .</a:t>
            </a:r>
          </a:p>
          <a:p>
            <a:pPr marL="365760" lvl="0" indent="-283464">
              <a:spcBef>
                <a:spcPts val="600"/>
              </a:spcBef>
              <a:buSzPts val="1920"/>
              <a:buChar char="⚫"/>
            </a:pPr>
            <a:r>
              <a:rPr lang="en-US" sz="2000" dirty="0"/>
              <a:t>Vaginal examination may reveal </a:t>
            </a:r>
            <a:r>
              <a:rPr lang="en-US" sz="2000" dirty="0">
                <a:solidFill>
                  <a:srgbClr val="FFFF00"/>
                </a:solidFill>
              </a:rPr>
              <a:t>strawberry appearance </a:t>
            </a:r>
            <a:r>
              <a:rPr lang="en-US" sz="2000" dirty="0"/>
              <a:t>and bubbly </a:t>
            </a:r>
            <a:r>
              <a:rPr lang="en-US" sz="2000" dirty="0" smtClean="0"/>
              <a:t>discharge</a:t>
            </a:r>
          </a:p>
          <a:p>
            <a:pPr marL="365760" lvl="0" indent="-283464">
              <a:spcBef>
                <a:spcPts val="600"/>
              </a:spcBef>
              <a:buSzPts val="1920"/>
              <a:buChar char="⚫"/>
            </a:pPr>
            <a:endParaRPr lang="en-US" sz="2000" dirty="0"/>
          </a:p>
          <a:p>
            <a:pPr marL="365760" lvl="0" indent="-283464">
              <a:spcBef>
                <a:spcPts val="600"/>
              </a:spcBef>
              <a:buSzPts val="1920"/>
              <a:buChar char="⚫"/>
            </a:pPr>
            <a:endParaRPr lang="en-US" sz="2000" dirty="0" smtClean="0"/>
          </a:p>
          <a:p>
            <a:pPr marL="82296" lvl="0">
              <a:spcBef>
                <a:spcPts val="600"/>
              </a:spcBef>
              <a:buSzPts val="1920"/>
            </a:pPr>
            <a:r>
              <a:rPr lang="en-US" sz="2000" dirty="0" smtClean="0"/>
              <a:t>Diagnosis:</a:t>
            </a:r>
            <a:endParaRPr lang="en-US" sz="2000" dirty="0"/>
          </a:p>
          <a:p>
            <a:pPr marL="82296" lvl="0">
              <a:buSzPts val="2560"/>
            </a:pPr>
            <a:r>
              <a:rPr lang="en-US" sz="2000" dirty="0"/>
              <a:t>Wet mount show  pear shaped </a:t>
            </a:r>
            <a:r>
              <a:rPr lang="en-US" sz="2000" dirty="0" err="1"/>
              <a:t>trophozoits</a:t>
            </a:r>
            <a:r>
              <a:rPr lang="en-US" sz="2000" dirty="0"/>
              <a:t> with their jerky movement</a:t>
            </a:r>
          </a:p>
          <a:p>
            <a:pPr marL="365760" lvl="0" indent="-120903">
              <a:spcBef>
                <a:spcPts val="600"/>
              </a:spcBef>
              <a:buSzPts val="2560"/>
            </a:pPr>
            <a:endParaRPr lang="en-US" sz="2000" dirty="0"/>
          </a:p>
          <a:p>
            <a:pPr marL="82296" lvl="0">
              <a:spcBef>
                <a:spcPts val="600"/>
              </a:spcBef>
              <a:buSzPts val="2560"/>
            </a:pPr>
            <a:r>
              <a:rPr lang="en-US" sz="2000" dirty="0" smtClean="0"/>
              <a:t>Treatment:</a:t>
            </a:r>
            <a:endParaRPr lang="en-US" sz="2000" dirty="0"/>
          </a:p>
          <a:p>
            <a:pPr marL="82296" lvl="0">
              <a:spcBef>
                <a:spcPts val="600"/>
              </a:spcBef>
              <a:buSzPts val="2560"/>
            </a:pPr>
            <a:r>
              <a:rPr lang="en-US" sz="2000" dirty="0"/>
              <a:t>Metronidazole </a:t>
            </a:r>
            <a:r>
              <a:rPr lang="en-US" sz="2000" dirty="0" smtClean="0"/>
              <a:t>is </a:t>
            </a:r>
            <a:r>
              <a:rPr lang="en-US" sz="2000" dirty="0"/>
              <a:t>effective in most cases</a:t>
            </a:r>
          </a:p>
          <a:p>
            <a:pPr marL="82296" lvl="0">
              <a:spcBef>
                <a:spcPts val="600"/>
              </a:spcBef>
              <a:buSzPts val="2560"/>
            </a:pPr>
            <a:r>
              <a:rPr lang="en-US" sz="2000" dirty="0">
                <a:solidFill>
                  <a:srgbClr val="FF0000"/>
                </a:solidFill>
              </a:rPr>
              <a:t>Partner should be </a:t>
            </a:r>
            <a:r>
              <a:rPr lang="en-US" sz="2000" dirty="0" smtClean="0">
                <a:solidFill>
                  <a:srgbClr val="FF0000"/>
                </a:solidFill>
              </a:rPr>
              <a:t>treated as its STD</a:t>
            </a:r>
            <a:endParaRPr lang="en-US" sz="2000" dirty="0"/>
          </a:p>
          <a:p>
            <a:pPr marL="365760" lvl="0" indent="-283464">
              <a:spcBef>
                <a:spcPts val="600"/>
              </a:spcBef>
              <a:buSzPts val="1920"/>
              <a:buChar char="⚫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Google Shape;404;p54" descr="C:\Users\AHMAD\Downloads\indexmrkgjergijeoigjegiiogjro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3035" y="5080055"/>
            <a:ext cx="2152238" cy="177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64" y="1244247"/>
            <a:ext cx="4098471" cy="30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6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2540" y="403761"/>
            <a:ext cx="882336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Genital warts:    </a:t>
            </a:r>
          </a:p>
          <a:p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Caused by Human Papilloma virus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(HPV)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mainly type 6 &amp;</a:t>
            </a:r>
          </a:p>
          <a:p>
            <a:pPr>
              <a:spcBef>
                <a:spcPct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11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condyloma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acuminata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Peak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incidence among 15 -25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, soon after onset of</a:t>
            </a:r>
          </a:p>
          <a:p>
            <a:pPr>
              <a:spcBef>
                <a:spcPct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sexual activity.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Soft , sessile, and or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verrucous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lesions.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Usually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multifocal &amp; asymptomatic , although itching,</a:t>
            </a:r>
          </a:p>
          <a:p>
            <a:pPr>
              <a:spcBef>
                <a:spcPct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burning , bleeding &amp; pain can occur.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External genital warts are highly contagious &gt;75%.</a:t>
            </a:r>
          </a:p>
          <a:p>
            <a:pPr>
              <a:spcBef>
                <a:spcPct val="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Usually diagnosed </a:t>
            </a:r>
            <a:r>
              <a:rPr lang="en-US" sz="2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clinically.</a:t>
            </a:r>
          </a:p>
          <a:p>
            <a:pPr>
              <a:spcBef>
                <a:spcPct val="0"/>
              </a:spcBef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77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636</TotalTime>
  <Words>1264</Words>
  <Application>Microsoft Office PowerPoint</Application>
  <PresentationFormat>Widescreen</PresentationFormat>
  <Paragraphs>249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Tahoma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 bdeir</dc:creator>
  <cp:lastModifiedBy>abdelrahman bdeir</cp:lastModifiedBy>
  <cp:revision>39</cp:revision>
  <dcterms:created xsi:type="dcterms:W3CDTF">2020-08-02T08:51:15Z</dcterms:created>
  <dcterms:modified xsi:type="dcterms:W3CDTF">2020-08-10T05:03:11Z</dcterms:modified>
</cp:coreProperties>
</file>