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01" r:id="rId2"/>
    <p:sldId id="332" r:id="rId3"/>
    <p:sldId id="305" r:id="rId4"/>
    <p:sldId id="314" r:id="rId5"/>
    <p:sldId id="330" r:id="rId6"/>
    <p:sldId id="315" r:id="rId7"/>
    <p:sldId id="338" r:id="rId8"/>
    <p:sldId id="337" r:id="rId9"/>
    <p:sldId id="316" r:id="rId10"/>
    <p:sldId id="317" r:id="rId11"/>
    <p:sldId id="319" r:id="rId12"/>
    <p:sldId id="320" r:id="rId13"/>
    <p:sldId id="321" r:id="rId14"/>
    <p:sldId id="333" r:id="rId15"/>
    <p:sldId id="339" r:id="rId16"/>
    <p:sldId id="325" r:id="rId17"/>
    <p:sldId id="327" r:id="rId18"/>
    <p:sldId id="326" r:id="rId19"/>
    <p:sldId id="32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401F4-AA67-4DAA-A152-F54ECF08F76D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A89B-497C-4613-B323-D24B17480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6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39D382C2-36A7-4C2E-BFB7-6481F9F21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eaLnBrk="1" hangingPunct="1"/>
            <a:fld id="{BA9C2E34-0A0B-4F8F-A15E-D2446969A48C}" type="slidenum">
              <a:rPr lang="ar-SA" altLang="en-US"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DA186317-7A19-4344-BFE2-9B3636C8A7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BE8C18C8-9F16-4793-8020-011F898A43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DBD4-C4C3-419B-91F5-ABEF61D695AE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6A73-A4CE-4356-AF51-6A92B026E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0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DBD4-C4C3-419B-91F5-ABEF61D695AE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6A73-A4CE-4356-AF51-6A92B026E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DBD4-C4C3-419B-91F5-ABEF61D695AE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6A73-A4CE-4356-AF51-6A92B026E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71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2625" y="609600"/>
            <a:ext cx="8080375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3" name="Rectangle 2055">
            <a:extLst>
              <a:ext uri="{FF2B5EF4-FFF2-40B4-BE49-F238E27FC236}">
                <a16:creationId xmlns:a16="http://schemas.microsoft.com/office/drawing/2014/main" id="{82913A0C-F24D-4F92-94D0-C961EEC564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CF2FE-68F9-4E7F-BDE8-CFF814440825}" type="datetime1">
              <a:rPr lang="en-US"/>
              <a:pPr>
                <a:defRPr/>
              </a:pPr>
              <a:t>11/23/2019</a:t>
            </a:fld>
            <a:endParaRPr lang="en-US"/>
          </a:p>
        </p:txBody>
      </p:sp>
      <p:sp>
        <p:nvSpPr>
          <p:cNvPr id="4" name="Rectangle 2056">
            <a:extLst>
              <a:ext uri="{FF2B5EF4-FFF2-40B4-BE49-F238E27FC236}">
                <a16:creationId xmlns:a16="http://schemas.microsoft.com/office/drawing/2014/main" id="{6BE722CF-A33E-477D-AF2F-D1DEF793D8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Mona El Sobky</a:t>
            </a:r>
          </a:p>
        </p:txBody>
      </p:sp>
      <p:sp>
        <p:nvSpPr>
          <p:cNvPr id="5" name="Rectangle 2057">
            <a:extLst>
              <a:ext uri="{FF2B5EF4-FFF2-40B4-BE49-F238E27FC236}">
                <a16:creationId xmlns:a16="http://schemas.microsoft.com/office/drawing/2014/main" id="{D0616324-08C8-465C-BAF3-BBAD1DA5D4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 algn="r" rtl="1">
              <a:defRPr/>
            </a:lvl2pPr>
          </a:lstStyle>
          <a:p>
            <a:pPr lvl="1"/>
            <a:fld id="{8023DCA9-F810-4386-8DC4-CBF338DCEAE3}" type="slidenum">
              <a:rPr lang="ar-SA" altLang="en-US"/>
              <a:pPr lvl="1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784583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DBD4-C4C3-419B-91F5-ABEF61D695AE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6A73-A4CE-4356-AF51-6A92B026E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7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DBD4-C4C3-419B-91F5-ABEF61D695AE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6A73-A4CE-4356-AF51-6A92B026E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38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DBD4-C4C3-419B-91F5-ABEF61D695AE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6A73-A4CE-4356-AF51-6A92B026E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56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DBD4-C4C3-419B-91F5-ABEF61D695AE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6A73-A4CE-4356-AF51-6A92B026E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3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DBD4-C4C3-419B-91F5-ABEF61D695AE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6A73-A4CE-4356-AF51-6A92B026E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4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DBD4-C4C3-419B-91F5-ABEF61D695AE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6A73-A4CE-4356-AF51-6A92B026E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4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DBD4-C4C3-419B-91F5-ABEF61D695AE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6A73-A4CE-4356-AF51-6A92B026E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86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DBD4-C4C3-419B-91F5-ABEF61D695AE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6A73-A4CE-4356-AF51-6A92B026E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8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3DBD4-C4C3-419B-91F5-ABEF61D695AE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E6A73-A4CE-4356-AF51-6A92B026E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5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B5DF1B2-A728-4C0D-AC69-90E019A2B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81" y="2066000"/>
            <a:ext cx="8072437" cy="2725999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R="0" algn="ctr" rtl="0" eaLnBrk="1" hangingPunct="1">
              <a:lnSpc>
                <a:spcPct val="80000"/>
              </a:lnSpc>
              <a:defRPr/>
            </a:pPr>
            <a:r>
              <a:rPr lang="en-US" sz="5600" b="1" dirty="0">
                <a:solidFill>
                  <a:srgbClr val="C00000"/>
                </a:solidFill>
                <a:ea typeface="Majalla UI"/>
                <a:cs typeface="Majalla UI"/>
              </a:rPr>
              <a:t>Entamoeba histolytica</a:t>
            </a:r>
          </a:p>
          <a:p>
            <a:pPr marR="0" algn="ctr" rtl="0" eaLnBrk="1" hangingPunct="1">
              <a:lnSpc>
                <a:spcPct val="80000"/>
              </a:lnSpc>
              <a:defRPr/>
            </a:pPr>
            <a:r>
              <a:rPr lang="en-US" sz="5600" b="1" dirty="0">
                <a:solidFill>
                  <a:srgbClr val="C00000"/>
                </a:solidFill>
                <a:ea typeface="Majalla UI"/>
                <a:cs typeface="Majalla UI"/>
              </a:rPr>
              <a:t>&amp;</a:t>
            </a:r>
          </a:p>
          <a:p>
            <a:pPr marR="0" algn="ctr" rtl="0" eaLnBrk="1" hangingPunct="1">
              <a:lnSpc>
                <a:spcPct val="80000"/>
              </a:lnSpc>
              <a:defRPr/>
            </a:pPr>
            <a:r>
              <a:rPr lang="en-US" sz="5600" b="1" dirty="0">
                <a:solidFill>
                  <a:srgbClr val="C00000"/>
                </a:solidFill>
                <a:ea typeface="Majalla UI"/>
                <a:cs typeface="Majalla UI"/>
              </a:rPr>
              <a:t>Entamoeba Coli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13ADB-7C7B-4B17-BB08-287FEC41C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solidFill>
                <a:schemeClr val="tx2">
                  <a:shade val="9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8391C-166A-476E-B0F2-01425A890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692150"/>
            <a:ext cx="8286750" cy="6165850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indent="-274320" algn="l" rtl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Fecal oral: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e.g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l" rtl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 Contaminated foods (ex. green vegetables) or drinks or hands with human stool containing mature cyst. </a:t>
            </a:r>
          </a:p>
          <a:p>
            <a:pPr marL="274320" indent="-274320" algn="l" rtl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 Flies and cockroaches that carry the cysts from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faeces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exposed food.</a:t>
            </a:r>
          </a:p>
          <a:p>
            <a:pPr algn="l" rtl="0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incidence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Amebiasis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common 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anf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 in tropical &amp; subtropical areas especially in </a:t>
            </a:r>
            <a:r>
              <a:rPr lang="ar-IQ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areas of </a:t>
            </a:r>
            <a:r>
              <a:rPr lang="en-US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lower socioeconomic status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due  to:</a:t>
            </a:r>
          </a:p>
          <a:p>
            <a:pPr marL="514350" indent="-514350" algn="l" rtl="0">
              <a:spcBef>
                <a:spcPct val="50000"/>
              </a:spcBef>
              <a:buFont typeface="Wingdings 2" panose="05020102010507070707" pitchFamily="18" charset="2"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 poor sanitation(2) overcrowding &amp; (3)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malntrition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514350" indent="-514350" algn="l" rtl="0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is estimated that up to 10% of the    world`s</a:t>
            </a:r>
            <a:r>
              <a:rPr lang="ar-IQ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population may infected with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E.histolytica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 algn="l" rtl="0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Incubation period: 2-4 w</a:t>
            </a:r>
          </a:p>
          <a:p>
            <a:pPr marL="274320" indent="-274320" algn="l" rtl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5048F3-9A3F-45C5-A513-932339AC821B}"/>
              </a:ext>
            </a:extLst>
          </p:cNvPr>
          <p:cNvSpPr txBox="1"/>
          <p:nvPr/>
        </p:nvSpPr>
        <p:spPr>
          <a:xfrm>
            <a:off x="2643187" y="107950"/>
            <a:ext cx="3857625" cy="58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Mode of infection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DD0EF-46DF-4291-8319-70C0D9D3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solidFill>
                <a:schemeClr val="tx2">
                  <a:shade val="9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973BE6-A1E6-4513-9907-D3F75BCC192D}"/>
              </a:ext>
            </a:extLst>
          </p:cNvPr>
          <p:cNvSpPr txBox="1"/>
          <p:nvPr/>
        </p:nvSpPr>
        <p:spPr>
          <a:xfrm>
            <a:off x="1214438" y="500063"/>
            <a:ext cx="6429375" cy="400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With heavy infection and lowering of host immunity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075BD4-5C6D-455C-BFD5-B19D32CD42E1}"/>
              </a:ext>
            </a:extLst>
          </p:cNvPr>
          <p:cNvCxnSpPr/>
          <p:nvPr/>
        </p:nvCxnSpPr>
        <p:spPr>
          <a:xfrm rot="10800000">
            <a:off x="500063" y="714375"/>
            <a:ext cx="428625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111195-F3C8-44BD-9DC0-A8C7901D81C5}"/>
              </a:ext>
            </a:extLst>
          </p:cNvPr>
          <p:cNvCxnSpPr/>
          <p:nvPr/>
        </p:nvCxnSpPr>
        <p:spPr>
          <a:xfrm rot="5400000">
            <a:off x="-35719" y="1250157"/>
            <a:ext cx="1071563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E6BDA2F-A1BC-43CB-8DCB-869CD13D83EC}"/>
              </a:ext>
            </a:extLst>
          </p:cNvPr>
          <p:cNvCxnSpPr/>
          <p:nvPr/>
        </p:nvCxnSpPr>
        <p:spPr>
          <a:xfrm>
            <a:off x="500063" y="1785938"/>
            <a:ext cx="2428875" cy="1587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53DBA79-AB0E-42F0-B30B-FAA555E84F58}"/>
              </a:ext>
            </a:extLst>
          </p:cNvPr>
          <p:cNvSpPr txBox="1"/>
          <p:nvPr/>
        </p:nvSpPr>
        <p:spPr>
          <a:xfrm>
            <a:off x="3071813" y="1214438"/>
            <a:ext cx="5786437" cy="1016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trophozoites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sz="20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E. </a:t>
            </a:r>
            <a:r>
              <a:rPr lang="en-US" sz="20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histolytica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invade the mucosa and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submucosa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of the large intestine by secreting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lytic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enzymes 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amoebic ulcers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85B5BF-4BCD-470E-833A-7A3AAC2AE872}"/>
              </a:ext>
            </a:extLst>
          </p:cNvPr>
          <p:cNvCxnSpPr/>
          <p:nvPr/>
        </p:nvCxnSpPr>
        <p:spPr>
          <a:xfrm rot="5400000">
            <a:off x="-1500187" y="3786188"/>
            <a:ext cx="40005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FC8A003-1E47-404D-99B0-602C968FECC3}"/>
              </a:ext>
            </a:extLst>
          </p:cNvPr>
          <p:cNvCxnSpPr/>
          <p:nvPr/>
        </p:nvCxnSpPr>
        <p:spPr>
          <a:xfrm>
            <a:off x="500063" y="3000375"/>
            <a:ext cx="2428875" cy="158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9BF1A44-329B-4755-BB50-731C760FFFDA}"/>
              </a:ext>
            </a:extLst>
          </p:cNvPr>
          <p:cNvSpPr txBox="1"/>
          <p:nvPr/>
        </p:nvSpPr>
        <p:spPr>
          <a:xfrm>
            <a:off x="3000375" y="2428875"/>
            <a:ext cx="5786438" cy="1016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ulcer is flask- shaped with deeply undermined edges containing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cytolyzed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cells, mucus and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trophozoites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(may go to blood).</a:t>
            </a:r>
          </a:p>
        </p:txBody>
      </p:sp>
      <p:pic>
        <p:nvPicPr>
          <p:cNvPr id="37" name="صورة 11" descr="996090-996092-1140">
            <a:extLst>
              <a:ext uri="{FF2B5EF4-FFF2-40B4-BE49-F238E27FC236}">
                <a16:creationId xmlns:a16="http://schemas.microsoft.com/office/drawing/2014/main" id="{B240BF6D-0D1E-482E-B2CA-39750409C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3643313"/>
            <a:ext cx="5500688" cy="15001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333EE7F-99B5-4CC6-9768-EEDCB6CAC397}"/>
              </a:ext>
            </a:extLst>
          </p:cNvPr>
          <p:cNvCxnSpPr/>
          <p:nvPr/>
        </p:nvCxnSpPr>
        <p:spPr>
          <a:xfrm>
            <a:off x="500063" y="5786438"/>
            <a:ext cx="2357437" cy="1587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92EB43F-4090-4C70-A1ED-2449F11E2557}"/>
              </a:ext>
            </a:extLst>
          </p:cNvPr>
          <p:cNvSpPr txBox="1"/>
          <p:nvPr/>
        </p:nvSpPr>
        <p:spPr>
          <a:xfrm>
            <a:off x="3000375" y="5286375"/>
            <a:ext cx="5857875" cy="13239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most common sites of amoebic ulcers are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caecum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colonic flexures and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sigmoidorectal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regions due to decrease peristalsis &amp;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slow colonic flow at these sites that help invasion.</a:t>
            </a:r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084ED8-1BDD-4495-9516-0F21EC40EB31}"/>
              </a:ext>
            </a:extLst>
          </p:cNvPr>
          <p:cNvSpPr txBox="1"/>
          <p:nvPr/>
        </p:nvSpPr>
        <p:spPr>
          <a:xfrm>
            <a:off x="2714625" y="0"/>
            <a:ext cx="3357563" cy="584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Clinical pictures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4AEDA3-0B9E-48E0-A96F-88541140E394}"/>
              </a:ext>
            </a:extLst>
          </p:cNvPr>
          <p:cNvCxnSpPr/>
          <p:nvPr/>
        </p:nvCxnSpPr>
        <p:spPr>
          <a:xfrm rot="5400000">
            <a:off x="4214019" y="1285082"/>
            <a:ext cx="142875" cy="158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69C7F1-6323-40DC-B926-C71670A5E38F}"/>
              </a:ext>
            </a:extLst>
          </p:cNvPr>
          <p:cNvCxnSpPr/>
          <p:nvPr/>
        </p:nvCxnSpPr>
        <p:spPr>
          <a:xfrm rot="10800000">
            <a:off x="928688" y="1357313"/>
            <a:ext cx="3357562" cy="158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F60216-64E1-4727-B970-1621DF4386B4}"/>
              </a:ext>
            </a:extLst>
          </p:cNvPr>
          <p:cNvCxnSpPr/>
          <p:nvPr/>
        </p:nvCxnSpPr>
        <p:spPr>
          <a:xfrm>
            <a:off x="4286250" y="1357313"/>
            <a:ext cx="3714750" cy="158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46C7E3B-C4BF-4D41-9FE7-465C14003E5E}"/>
              </a:ext>
            </a:extLst>
          </p:cNvPr>
          <p:cNvCxnSpPr/>
          <p:nvPr/>
        </p:nvCxnSpPr>
        <p:spPr>
          <a:xfrm rot="5400000">
            <a:off x="786607" y="1499394"/>
            <a:ext cx="285750" cy="1587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4C45FB1-A597-4597-BFCF-306B1918903C}"/>
              </a:ext>
            </a:extLst>
          </p:cNvPr>
          <p:cNvCxnSpPr/>
          <p:nvPr/>
        </p:nvCxnSpPr>
        <p:spPr>
          <a:xfrm rot="5400000">
            <a:off x="4144169" y="1499394"/>
            <a:ext cx="285750" cy="158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D6AF3E-14CA-4DA0-9F19-3A2269D6DAC6}"/>
              </a:ext>
            </a:extLst>
          </p:cNvPr>
          <p:cNvCxnSpPr/>
          <p:nvPr/>
        </p:nvCxnSpPr>
        <p:spPr>
          <a:xfrm rot="5400000">
            <a:off x="7858919" y="1499394"/>
            <a:ext cx="285750" cy="158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45D4E14-6E66-4769-ADAD-C49AE065BDCC}"/>
              </a:ext>
            </a:extLst>
          </p:cNvPr>
          <p:cNvSpPr txBox="1"/>
          <p:nvPr/>
        </p:nvSpPr>
        <p:spPr>
          <a:xfrm>
            <a:off x="2571750" y="714375"/>
            <a:ext cx="3643313" cy="4619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I) Intestinal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amoebiasis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09BC9D-22AB-49BE-ACAB-14E5EF0F87B9}"/>
              </a:ext>
            </a:extLst>
          </p:cNvPr>
          <p:cNvSpPr txBox="1"/>
          <p:nvPr/>
        </p:nvSpPr>
        <p:spPr>
          <a:xfrm>
            <a:off x="285750" y="1643063"/>
            <a:ext cx="2071688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1-Asymptomatic infection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A63A14-FAF0-42A5-9AD9-255C962E9EC8}"/>
              </a:ext>
            </a:extLst>
          </p:cNvPr>
          <p:cNvSpPr txBox="1"/>
          <p:nvPr/>
        </p:nvSpPr>
        <p:spPr>
          <a:xfrm>
            <a:off x="214313" y="2500313"/>
            <a:ext cx="1857375" cy="42465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Most common and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trophozoites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remain in the intestinal lumen feeding on nutrients as a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commensal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without tissue invasion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(Asymptomatic patient known as a healthy carrier and cyst passers)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9A41E4-E75F-4762-9227-FF14E9FA00AB}"/>
              </a:ext>
            </a:extLst>
          </p:cNvPr>
          <p:cNvSpPr txBox="1"/>
          <p:nvPr/>
        </p:nvSpPr>
        <p:spPr>
          <a:xfrm>
            <a:off x="3357563" y="1643063"/>
            <a:ext cx="2000250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2-Symptomatic infection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1F41CA1-AFFC-49A5-B0B1-2D6D6AE874DB}"/>
              </a:ext>
            </a:extLst>
          </p:cNvPr>
          <p:cNvCxnSpPr/>
          <p:nvPr/>
        </p:nvCxnSpPr>
        <p:spPr>
          <a:xfrm rot="5400000">
            <a:off x="4250532" y="2464594"/>
            <a:ext cx="21431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F93B65F-8969-4203-8090-115669C2E864}"/>
              </a:ext>
            </a:extLst>
          </p:cNvPr>
          <p:cNvCxnSpPr/>
          <p:nvPr/>
        </p:nvCxnSpPr>
        <p:spPr>
          <a:xfrm>
            <a:off x="4357688" y="2571750"/>
            <a:ext cx="1357312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E27A27B-C80B-46F3-BCA2-C850EB0F14AB}"/>
              </a:ext>
            </a:extLst>
          </p:cNvPr>
          <p:cNvCxnSpPr/>
          <p:nvPr/>
        </p:nvCxnSpPr>
        <p:spPr>
          <a:xfrm rot="10800000">
            <a:off x="3143250" y="2571750"/>
            <a:ext cx="1214438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B1E485C-3CF4-453C-ADC7-6DE1834C0102}"/>
              </a:ext>
            </a:extLst>
          </p:cNvPr>
          <p:cNvCxnSpPr/>
          <p:nvPr/>
        </p:nvCxnSpPr>
        <p:spPr>
          <a:xfrm rot="5400000">
            <a:off x="2999582" y="2713831"/>
            <a:ext cx="285750" cy="1587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91C1309-FA40-4384-B0C6-91E866A4AE08}"/>
              </a:ext>
            </a:extLst>
          </p:cNvPr>
          <p:cNvCxnSpPr/>
          <p:nvPr/>
        </p:nvCxnSpPr>
        <p:spPr>
          <a:xfrm rot="5400000">
            <a:off x="5608637" y="2678113"/>
            <a:ext cx="214313" cy="158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B88F592-A965-41AE-AA47-A6DDA482009F}"/>
              </a:ext>
            </a:extLst>
          </p:cNvPr>
          <p:cNvSpPr txBox="1"/>
          <p:nvPr/>
        </p:nvSpPr>
        <p:spPr>
          <a:xfrm>
            <a:off x="2357438" y="2928938"/>
            <a:ext cx="1928812" cy="58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a) Acute amoebic dysentery</a:t>
            </a:r>
            <a:endParaRPr lang="en-US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F6C4902-0A4D-43B2-A69E-B63AAD21B257}"/>
              </a:ext>
            </a:extLst>
          </p:cNvPr>
          <p:cNvSpPr txBox="1"/>
          <p:nvPr/>
        </p:nvSpPr>
        <p:spPr>
          <a:xfrm>
            <a:off x="5000625" y="2928938"/>
            <a:ext cx="1357313" cy="58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b) Chronic infection</a:t>
            </a:r>
            <a:endParaRPr lang="en-US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1E5FFA7-BC3A-422E-B4B2-D5C33DD64638}"/>
              </a:ext>
            </a:extLst>
          </p:cNvPr>
          <p:cNvSpPr txBox="1"/>
          <p:nvPr/>
        </p:nvSpPr>
        <p:spPr>
          <a:xfrm>
            <a:off x="6858000" y="1714500"/>
            <a:ext cx="2000250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3-Complications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30DB231-256B-457D-8B45-4B79E3E4FDA9}"/>
              </a:ext>
            </a:extLst>
          </p:cNvPr>
          <p:cNvSpPr txBox="1"/>
          <p:nvPr/>
        </p:nvSpPr>
        <p:spPr>
          <a:xfrm>
            <a:off x="2214563" y="3643313"/>
            <a:ext cx="2286000" cy="2862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Presented with fever, abdominal pain, tenderness,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tenesmus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(difficult defecation) and frequent motions of loose stool  containing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mucus, blood and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trophozoites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33524B0-5FDB-496D-80A0-4894EEC67A89}"/>
              </a:ext>
            </a:extLst>
          </p:cNvPr>
          <p:cNvSpPr txBox="1"/>
          <p:nvPr/>
        </p:nvSpPr>
        <p:spPr>
          <a:xfrm>
            <a:off x="4643438" y="3643313"/>
            <a:ext cx="2143125" cy="3140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-Occurs if acute dysentery is not properly treated.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-With low grade fever, recurrent episodes of  diarrhea alternates with constipation.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Only cysts are found in stool.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9D3E666-585E-4C79-96B8-2CB25ED5E681}"/>
              </a:ext>
            </a:extLst>
          </p:cNvPr>
          <p:cNvSpPr txBox="1"/>
          <p:nvPr/>
        </p:nvSpPr>
        <p:spPr>
          <a:xfrm>
            <a:off x="6929438" y="2357438"/>
            <a:ext cx="2071687" cy="39703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Haemorrhage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due to erosion of large blood vessels.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Intestinal perforation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peritonitis.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Appendicitis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Amoeboma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(Amoebic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granuloma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around the ulcer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stricture of affected area</a:t>
            </a:r>
            <a:r>
              <a:rPr lang="en-US" dirty="0"/>
              <a:t>.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7194B3C-FBB9-42AC-ACC2-2CD94A44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solidFill>
                <a:schemeClr val="tx2">
                  <a:shade val="9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065C4B3A-9B2D-4C81-9498-D55C9EAC7E30}"/>
              </a:ext>
            </a:extLst>
          </p:cNvPr>
          <p:cNvSpPr/>
          <p:nvPr/>
        </p:nvSpPr>
        <p:spPr>
          <a:xfrm>
            <a:off x="1951039" y="2289175"/>
            <a:ext cx="388937" cy="388937"/>
          </a:xfrm>
          <a:prstGeom prst="star5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2D42B7E5-0B89-41A4-A578-9ACB2432DE1A}"/>
              </a:ext>
            </a:extLst>
          </p:cNvPr>
          <p:cNvSpPr/>
          <p:nvPr/>
        </p:nvSpPr>
        <p:spPr>
          <a:xfrm>
            <a:off x="6254750" y="2734469"/>
            <a:ext cx="388937" cy="388937"/>
          </a:xfrm>
          <a:prstGeom prst="star5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BB791C-C7D6-4395-8AF6-6A16F4D9A023}"/>
              </a:ext>
            </a:extLst>
          </p:cNvPr>
          <p:cNvSpPr txBox="1"/>
          <p:nvPr/>
        </p:nvSpPr>
        <p:spPr>
          <a:xfrm>
            <a:off x="1857375" y="357188"/>
            <a:ext cx="5357813" cy="5238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II) Extra-intestinal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amoebiasis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TextBox 4">
            <a:extLst>
              <a:ext uri="{FF2B5EF4-FFF2-40B4-BE49-F238E27FC236}">
                <a16:creationId xmlns:a16="http://schemas.microsoft.com/office/drawing/2014/main" id="{ADAA68E7-13DF-47E9-8A82-805D72294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000125"/>
            <a:ext cx="8572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just" eaLnBrk="1" hangingPunct="1"/>
            <a:r>
              <a:rPr lang="en-US" altLang="en-US" sz="2000" b="1">
                <a:solidFill>
                  <a:srgbClr val="002060"/>
                </a:solidFill>
              </a:rPr>
              <a:t>Due to invasion of the blood vessels by the trophozoites in the intestinal ulcer </a:t>
            </a:r>
            <a:r>
              <a:rPr lang="en-US" altLang="en-US" sz="2000" b="1">
                <a:solidFill>
                  <a:srgbClr val="002060"/>
                </a:solidFill>
                <a:sym typeface="Wingdings" panose="05000000000000000000" pitchFamily="2" charset="2"/>
              </a:rPr>
              <a:t></a:t>
            </a:r>
            <a:r>
              <a:rPr lang="en-US" altLang="en-US" sz="2000" b="1">
                <a:solidFill>
                  <a:srgbClr val="002060"/>
                </a:solidFill>
              </a:rPr>
              <a:t> reach the blood </a:t>
            </a:r>
            <a:r>
              <a:rPr lang="en-US" altLang="en-US" sz="2000" b="1">
                <a:solidFill>
                  <a:srgbClr val="002060"/>
                </a:solidFill>
                <a:sym typeface="Wingdings" panose="05000000000000000000" pitchFamily="2" charset="2"/>
              </a:rPr>
              <a:t></a:t>
            </a:r>
            <a:r>
              <a:rPr lang="en-US" altLang="en-US" sz="2000" b="1">
                <a:solidFill>
                  <a:srgbClr val="002060"/>
                </a:solidFill>
              </a:rPr>
              <a:t>to spread to different organs as: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B6A9309-341C-4F64-9B50-FB98631E5026}"/>
              </a:ext>
            </a:extLst>
          </p:cNvPr>
          <p:cNvCxnSpPr/>
          <p:nvPr/>
        </p:nvCxnSpPr>
        <p:spPr>
          <a:xfrm>
            <a:off x="285750" y="2214563"/>
            <a:ext cx="428625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D19DC00-570D-4A62-B5BC-36FCF4C43F8C}"/>
              </a:ext>
            </a:extLst>
          </p:cNvPr>
          <p:cNvSpPr txBox="1"/>
          <p:nvPr/>
        </p:nvSpPr>
        <p:spPr>
          <a:xfrm>
            <a:off x="857250" y="2000250"/>
            <a:ext cx="857250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Liver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EEABE7-D03B-4324-9CAB-823101DDFBA4}"/>
              </a:ext>
            </a:extLst>
          </p:cNvPr>
          <p:cNvCxnSpPr/>
          <p:nvPr/>
        </p:nvCxnSpPr>
        <p:spPr>
          <a:xfrm>
            <a:off x="1785938" y="2214563"/>
            <a:ext cx="285750" cy="158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9864F7D-D724-455B-A1B8-F7E4246EAA44}"/>
              </a:ext>
            </a:extLst>
          </p:cNvPr>
          <p:cNvSpPr txBox="1"/>
          <p:nvPr/>
        </p:nvSpPr>
        <p:spPr>
          <a:xfrm>
            <a:off x="2286000" y="1785938"/>
            <a:ext cx="6572250" cy="17541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-Amoebic liver abscess or diffuse amoebic hepatitis.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-Affect commonly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right lobe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either due to spread via portal vein or extension from perforating ulcer in right colonic flexure.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-CP: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include fever,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hepatomegaly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and pain in right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hypochondrium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C299EB3-0C66-460A-9DA3-5CF64C72AE19}"/>
              </a:ext>
            </a:extLst>
          </p:cNvPr>
          <p:cNvCxnSpPr/>
          <p:nvPr/>
        </p:nvCxnSpPr>
        <p:spPr>
          <a:xfrm>
            <a:off x="323850" y="4508500"/>
            <a:ext cx="428625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E6B2927-BE62-4BA8-B18C-B3DBBE9A422A}"/>
              </a:ext>
            </a:extLst>
          </p:cNvPr>
          <p:cNvSpPr txBox="1"/>
          <p:nvPr/>
        </p:nvSpPr>
        <p:spPr>
          <a:xfrm>
            <a:off x="900113" y="4221163"/>
            <a:ext cx="857250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Lung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F66B427-8689-4266-83A1-29B492C357C9}"/>
              </a:ext>
            </a:extLst>
          </p:cNvPr>
          <p:cNvCxnSpPr/>
          <p:nvPr/>
        </p:nvCxnSpPr>
        <p:spPr>
          <a:xfrm>
            <a:off x="1908175" y="4437063"/>
            <a:ext cx="285750" cy="1587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828A6CA-947D-4E28-B229-42EA583AE413}"/>
              </a:ext>
            </a:extLst>
          </p:cNvPr>
          <p:cNvSpPr txBox="1"/>
          <p:nvPr/>
        </p:nvSpPr>
        <p:spPr>
          <a:xfrm>
            <a:off x="2268538" y="3716338"/>
            <a:ext cx="6643687" cy="22161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Lung abscess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pneumonitis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with chest pain, cough, fever.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Amoebic lung abscess usually occur in the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lower part of the right lung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due to direct spread from the liver lesions through the diaphragm or very rarely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trophozoites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may reach the lung via blood.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355E23E-34F6-4766-B90D-52BC1D94B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solidFill>
                <a:schemeClr val="tx2">
                  <a:shade val="9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DCF43EC-575B-4F6C-8A8F-BCABEB50A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850" y="6381750"/>
            <a:ext cx="5695950" cy="339725"/>
          </a:xfrm>
        </p:spPr>
        <p:txBody>
          <a:bodyPr/>
          <a:lstStyle/>
          <a:p>
            <a:pPr algn="ctr">
              <a:defRPr/>
            </a:pPr>
            <a:endParaRPr lang="ar-EG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50F3D0-B63E-49CD-A10F-C56613709D00}"/>
              </a:ext>
            </a:extLst>
          </p:cNvPr>
          <p:cNvSpPr txBox="1"/>
          <p:nvPr/>
        </p:nvSpPr>
        <p:spPr>
          <a:xfrm>
            <a:off x="1042988" y="5949950"/>
            <a:ext cx="2592387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Fatal brain abscess 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D832B21-D971-4808-AF29-0B039022B92B}"/>
              </a:ext>
            </a:extLst>
          </p:cNvPr>
          <p:cNvCxnSpPr/>
          <p:nvPr/>
        </p:nvCxnSpPr>
        <p:spPr>
          <a:xfrm>
            <a:off x="250825" y="6165850"/>
            <a:ext cx="428625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9C8ABB-E010-4D27-8672-F56B30467948}"/>
              </a:ext>
            </a:extLst>
          </p:cNvPr>
          <p:cNvSpPr txBox="1"/>
          <p:nvPr/>
        </p:nvSpPr>
        <p:spPr>
          <a:xfrm>
            <a:off x="2214563" y="428625"/>
            <a:ext cx="4357687" cy="584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Laboratory diagnosis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685D7A-9860-4453-A6D2-EFE6A2A2B94E}"/>
              </a:ext>
            </a:extLst>
          </p:cNvPr>
          <p:cNvSpPr txBox="1"/>
          <p:nvPr/>
        </p:nvSpPr>
        <p:spPr>
          <a:xfrm>
            <a:off x="2357438" y="1214438"/>
            <a:ext cx="4143375" cy="5238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I)Intestinal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amoebiasis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0C8C27-F7C5-4F37-9B15-71139F0B2966}"/>
              </a:ext>
            </a:extLst>
          </p:cNvPr>
          <p:cNvCxnSpPr/>
          <p:nvPr/>
        </p:nvCxnSpPr>
        <p:spPr>
          <a:xfrm rot="5400000">
            <a:off x="4072732" y="1999456"/>
            <a:ext cx="285750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7A75D9-72FA-45AA-B559-13BFEBF3A588}"/>
              </a:ext>
            </a:extLst>
          </p:cNvPr>
          <p:cNvCxnSpPr/>
          <p:nvPr/>
        </p:nvCxnSpPr>
        <p:spPr>
          <a:xfrm>
            <a:off x="4143375" y="2143125"/>
            <a:ext cx="2786063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3BBD5B-658A-4A8A-8520-5551B10159D2}"/>
              </a:ext>
            </a:extLst>
          </p:cNvPr>
          <p:cNvCxnSpPr/>
          <p:nvPr/>
        </p:nvCxnSpPr>
        <p:spPr>
          <a:xfrm rot="10800000">
            <a:off x="1714500" y="2143125"/>
            <a:ext cx="2428875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0B0D595-07BD-4726-82C6-40A09EC308FA}"/>
              </a:ext>
            </a:extLst>
          </p:cNvPr>
          <p:cNvCxnSpPr/>
          <p:nvPr/>
        </p:nvCxnSpPr>
        <p:spPr>
          <a:xfrm rot="5400000">
            <a:off x="6787357" y="2285206"/>
            <a:ext cx="285750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2F643E1-0048-4EB3-977D-A3C1A3087BED}"/>
              </a:ext>
            </a:extLst>
          </p:cNvPr>
          <p:cNvCxnSpPr/>
          <p:nvPr/>
        </p:nvCxnSpPr>
        <p:spPr>
          <a:xfrm rot="5400000">
            <a:off x="1606550" y="2249488"/>
            <a:ext cx="214313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C8211D0-B137-4171-9B82-C01CAEA30C01}"/>
              </a:ext>
            </a:extLst>
          </p:cNvPr>
          <p:cNvSpPr txBox="1"/>
          <p:nvPr/>
        </p:nvSpPr>
        <p:spPr>
          <a:xfrm>
            <a:off x="1143000" y="2500313"/>
            <a:ext cx="1214438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Direct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C5C532-4EA6-49A1-B1F4-170A84A77928}"/>
              </a:ext>
            </a:extLst>
          </p:cNvPr>
          <p:cNvSpPr txBox="1"/>
          <p:nvPr/>
        </p:nvSpPr>
        <p:spPr>
          <a:xfrm>
            <a:off x="6286500" y="2500313"/>
            <a:ext cx="1428750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Indirect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72C841-425C-4424-8250-CF54D15816CB}"/>
              </a:ext>
            </a:extLst>
          </p:cNvPr>
          <p:cNvSpPr txBox="1"/>
          <p:nvPr/>
        </p:nvSpPr>
        <p:spPr>
          <a:xfrm>
            <a:off x="214313" y="3000375"/>
            <a:ext cx="4071937" cy="3416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Macroscopic: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Offensive loose stool mixed with mucus and blood.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Microscopic: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1-Stool examination: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Reveals either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trophozoites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(in loose stool) or cysts (in formed stool) by direct smear, iodine stained &amp; culture.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2-Sigmoidoscopy: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see the ulcer or the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trophozoites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 aspirate or biopsy of the ulcer.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3-X-ray after barium enema: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see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the ulcer, deformities or stricture.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81F99E-5C04-42C5-90C4-12CAEA28BC47}"/>
              </a:ext>
            </a:extLst>
          </p:cNvPr>
          <p:cNvSpPr txBox="1"/>
          <p:nvPr/>
        </p:nvSpPr>
        <p:spPr>
          <a:xfrm>
            <a:off x="4929188" y="3071813"/>
            <a:ext cx="3929062" cy="646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-Serological tests: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antigen detection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73BB3AB-CE5E-4AB8-BD0D-34EC17B37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eaLnBrk="1" hangingPunct="1"/>
            <a:fld id="{AD6961F3-CADF-446B-9A32-0702D0DF6BA5}" type="slidenum">
              <a:rPr lang="ar-EG" altLang="en-US">
                <a:solidFill>
                  <a:srgbClr val="045C75"/>
                </a:solidFill>
              </a:rPr>
              <a:pPr eaLnBrk="1" hangingPunct="1"/>
              <a:t>14</a:t>
            </a:fld>
            <a:endParaRPr lang="ar-EG" altLang="en-US">
              <a:solidFill>
                <a:srgbClr val="045C75"/>
              </a:solidFill>
            </a:endParaRP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BDEDEBF1-ADE7-47B0-AA62-FF03A2F46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EG" dirty="0"/>
          </a:p>
        </p:txBody>
      </p:sp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C9BF2885-642E-4932-9F28-4FC73C874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4206"/>
            <a:ext cx="7886700" cy="1325563"/>
          </a:xfrm>
        </p:spPr>
        <p:txBody>
          <a:bodyPr/>
          <a:lstStyle/>
          <a:p>
            <a:pPr algn="ctr" rtl="0"/>
            <a:r>
              <a:rPr lang="en-US" altLang="en-US" dirty="0">
                <a:cs typeface="Traditional Arabic" panose="02020603050405020304" pitchFamily="18" charset="-78"/>
              </a:rPr>
              <a:t>Diagnosis: other tools for complications</a:t>
            </a:r>
            <a:endParaRPr lang="ar-JO" altLang="en-US" dirty="0"/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47128059-ECB0-455A-800B-EADB934D6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Radiology: CT, XR, MRI, US</a:t>
            </a:r>
          </a:p>
          <a:p>
            <a:pPr algn="l" rtl="0"/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Serology</a:t>
            </a:r>
          </a:p>
          <a:p>
            <a:pPr algn="l" rtl="0"/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Sigmoidoscope and biopsy </a:t>
            </a:r>
          </a:p>
          <a:p>
            <a:pPr algn="l" rtl="0"/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214DF6-7647-4ABA-8086-4837AA38A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EG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59">
            <a:extLst>
              <a:ext uri="{FF2B5EF4-FFF2-40B4-BE49-F238E27FC236}">
                <a16:creationId xmlns:a16="http://schemas.microsoft.com/office/drawing/2014/main" id="{CB913815-BC93-4313-B729-54F2CE230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eaLnBrk="1" hangingPunct="1"/>
            <a:fld id="{A5E2067E-1BBD-406D-B7F4-821845008837}" type="slidenum">
              <a:rPr lang="ar-EG" altLang="en-US">
                <a:solidFill>
                  <a:srgbClr val="045C75"/>
                </a:solidFill>
              </a:rPr>
              <a:pPr eaLnBrk="1" hangingPunct="1"/>
              <a:t>16</a:t>
            </a:fld>
            <a:endParaRPr lang="ar-EG" altLang="en-US">
              <a:solidFill>
                <a:srgbClr val="045C75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5FA7D0-84C1-4A27-A657-79A16832551E}"/>
              </a:ext>
            </a:extLst>
          </p:cNvPr>
          <p:cNvSpPr txBox="1"/>
          <p:nvPr/>
        </p:nvSpPr>
        <p:spPr>
          <a:xfrm>
            <a:off x="3071813" y="465801"/>
            <a:ext cx="2500312" cy="584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  <a:latin typeface="Arial" pitchFamily="34" charset="0"/>
                <a:ea typeface="Majalla UI"/>
                <a:cs typeface="Majalla UI"/>
              </a:rPr>
              <a:t>Treatment</a:t>
            </a:r>
            <a:endParaRPr lang="ar-EG" sz="3200" b="1" dirty="0">
              <a:solidFill>
                <a:srgbClr val="C00000"/>
              </a:solidFill>
              <a:latin typeface="Arial" pitchFamily="34" charset="0"/>
              <a:ea typeface="Majalla UI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7521A03-E48A-438B-8E37-E8B69A39F4D3}"/>
              </a:ext>
            </a:extLst>
          </p:cNvPr>
          <p:cNvCxnSpPr/>
          <p:nvPr/>
        </p:nvCxnSpPr>
        <p:spPr>
          <a:xfrm rot="5400000">
            <a:off x="4179888" y="1357976"/>
            <a:ext cx="3556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600B4CC-181F-426D-875B-4BC41B495C74}"/>
              </a:ext>
            </a:extLst>
          </p:cNvPr>
          <p:cNvCxnSpPr/>
          <p:nvPr/>
        </p:nvCxnSpPr>
        <p:spPr>
          <a:xfrm rot="10800000">
            <a:off x="1428750" y="1537364"/>
            <a:ext cx="2786063" cy="158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9BD96AE-316B-417C-A596-E69C2BD8C817}"/>
              </a:ext>
            </a:extLst>
          </p:cNvPr>
          <p:cNvCxnSpPr/>
          <p:nvPr/>
        </p:nvCxnSpPr>
        <p:spPr>
          <a:xfrm>
            <a:off x="4214813" y="1537364"/>
            <a:ext cx="3071812" cy="158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D3403A4-B059-4F7D-8C54-1CDD003C78F0}"/>
              </a:ext>
            </a:extLst>
          </p:cNvPr>
          <p:cNvCxnSpPr/>
          <p:nvPr/>
        </p:nvCxnSpPr>
        <p:spPr>
          <a:xfrm rot="5400000">
            <a:off x="1249363" y="1715164"/>
            <a:ext cx="357187" cy="158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5917E4A-C4EE-458F-8CC2-D235DA16B8A2}"/>
              </a:ext>
            </a:extLst>
          </p:cNvPr>
          <p:cNvCxnSpPr/>
          <p:nvPr/>
        </p:nvCxnSpPr>
        <p:spPr>
          <a:xfrm rot="5400000">
            <a:off x="4215607" y="1679445"/>
            <a:ext cx="285750" cy="158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7067C86-7D93-413D-92B6-ADFC843AF16A}"/>
              </a:ext>
            </a:extLst>
          </p:cNvPr>
          <p:cNvCxnSpPr/>
          <p:nvPr/>
        </p:nvCxnSpPr>
        <p:spPr>
          <a:xfrm rot="5400000">
            <a:off x="7108825" y="1715164"/>
            <a:ext cx="357187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7ED7B0F-72A6-4ACD-880D-16F5B792277B}"/>
              </a:ext>
            </a:extLst>
          </p:cNvPr>
          <p:cNvSpPr txBox="1"/>
          <p:nvPr/>
        </p:nvSpPr>
        <p:spPr>
          <a:xfrm>
            <a:off x="319881" y="1973927"/>
            <a:ext cx="2214563" cy="646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C00000"/>
                </a:solidFill>
                <a:latin typeface="Arial" pitchFamily="34" charset="0"/>
                <a:ea typeface="Majalla UI"/>
                <a:cs typeface="Majalla UI"/>
              </a:rPr>
              <a:t>1) Asymptomatic intestinal carrier</a:t>
            </a:r>
            <a:endParaRPr lang="ar-EG" b="1">
              <a:solidFill>
                <a:srgbClr val="C00000"/>
              </a:solidFill>
              <a:latin typeface="Arial" pitchFamily="34" charset="0"/>
              <a:ea typeface="Majalla U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D72C6B9-A944-463F-9598-724BF6DD7A8A}"/>
              </a:ext>
            </a:extLst>
          </p:cNvPr>
          <p:cNvSpPr txBox="1"/>
          <p:nvPr/>
        </p:nvSpPr>
        <p:spPr>
          <a:xfrm>
            <a:off x="3464719" y="1954414"/>
            <a:ext cx="1714500" cy="646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C00000"/>
                </a:solidFill>
                <a:latin typeface="Arial" pitchFamily="34" charset="0"/>
                <a:ea typeface="Majalla UI"/>
                <a:cs typeface="Majalla UI"/>
              </a:rPr>
              <a:t>2) Intestinal amoebiasis</a:t>
            </a:r>
            <a:endParaRPr lang="ar-EG" b="1">
              <a:solidFill>
                <a:srgbClr val="C00000"/>
              </a:solidFill>
              <a:latin typeface="Arial" pitchFamily="34" charset="0"/>
              <a:ea typeface="Majalla U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A6A2107-D833-4FDB-A152-DF8FA6305D23}"/>
              </a:ext>
            </a:extLst>
          </p:cNvPr>
          <p:cNvSpPr txBox="1"/>
          <p:nvPr/>
        </p:nvSpPr>
        <p:spPr>
          <a:xfrm>
            <a:off x="6215063" y="1965989"/>
            <a:ext cx="2143125" cy="646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C00000"/>
                </a:solidFill>
                <a:latin typeface="Arial" pitchFamily="34" charset="0"/>
                <a:ea typeface="Majalla UI"/>
                <a:cs typeface="Majalla UI"/>
              </a:rPr>
              <a:t>3)Extra-intestinal amoebiasis</a:t>
            </a:r>
            <a:endParaRPr lang="ar-EG" b="1">
              <a:solidFill>
                <a:srgbClr val="C00000"/>
              </a:solidFill>
              <a:latin typeface="Arial" pitchFamily="34" charset="0"/>
              <a:ea typeface="Majalla UI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15C36E9-4397-48A2-BDF5-D04551E23D40}"/>
              </a:ext>
            </a:extLst>
          </p:cNvPr>
          <p:cNvCxnSpPr/>
          <p:nvPr/>
        </p:nvCxnSpPr>
        <p:spPr>
          <a:xfrm rot="5400000">
            <a:off x="1319211" y="2868794"/>
            <a:ext cx="214313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EFEAAE8-6958-441A-A99D-39EC6CEBE280}"/>
              </a:ext>
            </a:extLst>
          </p:cNvPr>
          <p:cNvSpPr txBox="1"/>
          <p:nvPr/>
        </p:nvSpPr>
        <p:spPr>
          <a:xfrm>
            <a:off x="214313" y="3034110"/>
            <a:ext cx="2571750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latin typeface="Arial" pitchFamily="34" charset="0"/>
                <a:ea typeface="Majalla UI"/>
                <a:cs typeface="Majalla UI"/>
              </a:rPr>
              <a:t>Luminal amoebicides</a:t>
            </a:r>
            <a:endParaRPr lang="ar-EG" b="1">
              <a:solidFill>
                <a:schemeClr val="tx2"/>
              </a:solidFill>
              <a:latin typeface="Arial" pitchFamily="34" charset="0"/>
              <a:ea typeface="Majalla UI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F758BE9-F3AA-4F6D-8B8C-E5FF257535DD}"/>
              </a:ext>
            </a:extLst>
          </p:cNvPr>
          <p:cNvCxnSpPr/>
          <p:nvPr/>
        </p:nvCxnSpPr>
        <p:spPr>
          <a:xfrm rot="5400000">
            <a:off x="4213223" y="2855338"/>
            <a:ext cx="214313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3BA0E32-13BA-4571-82A4-70341896732D}"/>
              </a:ext>
            </a:extLst>
          </p:cNvPr>
          <p:cNvCxnSpPr/>
          <p:nvPr/>
        </p:nvCxnSpPr>
        <p:spPr>
          <a:xfrm rot="5400000">
            <a:off x="7180261" y="2858164"/>
            <a:ext cx="214313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3BB22494-75C7-48C1-8086-7CCBF8A6C8E4}"/>
              </a:ext>
            </a:extLst>
          </p:cNvPr>
          <p:cNvSpPr txBox="1"/>
          <p:nvPr/>
        </p:nvSpPr>
        <p:spPr>
          <a:xfrm>
            <a:off x="3321844" y="3035963"/>
            <a:ext cx="2071688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chemeClr val="tx2"/>
                </a:solidFill>
                <a:latin typeface="Arial" pitchFamily="34" charset="0"/>
                <a:ea typeface="Majalla UI"/>
                <a:cs typeface="Majalla UI"/>
              </a:rPr>
              <a:t>Tissue &amp; luminal amoebicides</a:t>
            </a:r>
            <a:endParaRPr lang="ar-EG" b="1">
              <a:solidFill>
                <a:schemeClr val="tx2"/>
              </a:solidFill>
              <a:latin typeface="Arial" pitchFamily="34" charset="0"/>
              <a:ea typeface="Majalla UI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FDF4E1F-1E55-40A2-96F9-4D6D995244DF}"/>
              </a:ext>
            </a:extLst>
          </p:cNvPr>
          <p:cNvSpPr txBox="1"/>
          <p:nvPr/>
        </p:nvSpPr>
        <p:spPr>
          <a:xfrm>
            <a:off x="6215063" y="3105943"/>
            <a:ext cx="2143125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chemeClr val="tx2"/>
                </a:solidFill>
                <a:latin typeface="Arial" pitchFamily="34" charset="0"/>
                <a:ea typeface="Majalla UI"/>
                <a:cs typeface="Majalla UI"/>
              </a:rPr>
              <a:t>Tissue &amp; luminal amoebicides</a:t>
            </a:r>
            <a:endParaRPr lang="ar-EG" b="1">
              <a:solidFill>
                <a:schemeClr val="tx2"/>
              </a:solidFill>
              <a:latin typeface="Arial" pitchFamily="34" charset="0"/>
              <a:ea typeface="Majalla UI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0ADC4A1-7317-49B4-B721-0B0C039C2E9F}"/>
              </a:ext>
            </a:extLst>
          </p:cNvPr>
          <p:cNvSpPr txBox="1"/>
          <p:nvPr/>
        </p:nvSpPr>
        <p:spPr>
          <a:xfrm>
            <a:off x="173829" y="4115197"/>
            <a:ext cx="2500312" cy="9588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000" b="1">
                <a:solidFill>
                  <a:schemeClr val="tx2"/>
                </a:solidFill>
                <a:latin typeface="Arial" pitchFamily="34" charset="0"/>
                <a:ea typeface="Majalla UI"/>
                <a:cs typeface="Majalla UI"/>
              </a:rPr>
              <a:t>Paromomycin or Diloxanide furoate </a:t>
            </a:r>
            <a:endParaRPr lang="ar-EG" sz="2000" b="1">
              <a:solidFill>
                <a:schemeClr val="tx2"/>
              </a:solidFill>
              <a:latin typeface="Arial" pitchFamily="34" charset="0"/>
              <a:ea typeface="Majalla UI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82A5518-53FE-45AB-AEA8-E6E44F220EA0}"/>
              </a:ext>
            </a:extLst>
          </p:cNvPr>
          <p:cNvCxnSpPr>
            <a:cxnSpLocks/>
          </p:cNvCxnSpPr>
          <p:nvPr/>
        </p:nvCxnSpPr>
        <p:spPr>
          <a:xfrm>
            <a:off x="1423985" y="3568826"/>
            <a:ext cx="1" cy="468851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06FA9E8-5E5E-49D9-816E-90D46F3B2663}"/>
              </a:ext>
            </a:extLst>
          </p:cNvPr>
          <p:cNvSpPr txBox="1"/>
          <p:nvPr/>
        </p:nvSpPr>
        <p:spPr>
          <a:xfrm>
            <a:off x="2992562" y="4117513"/>
            <a:ext cx="2643187" cy="2400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000" b="1">
                <a:solidFill>
                  <a:schemeClr val="tx2"/>
                </a:solidFill>
                <a:latin typeface="Arial" pitchFamily="34" charset="0"/>
                <a:ea typeface="Majalla UI"/>
                <a:cs typeface="Majalla UI"/>
              </a:rPr>
              <a:t>Metronidazol (Flagyl) </a:t>
            </a:r>
            <a:r>
              <a:rPr lang="en-US" sz="2000" b="1">
                <a:solidFill>
                  <a:srgbClr val="C00000"/>
                </a:solidFill>
                <a:latin typeface="Arial" pitchFamily="34" charset="0"/>
                <a:ea typeface="Majalla UI"/>
                <a:cs typeface="Majalla UI"/>
              </a:rPr>
              <a:t>is the drug of choice </a:t>
            </a:r>
            <a:r>
              <a:rPr lang="en-US" sz="2000" b="1">
                <a:solidFill>
                  <a:schemeClr val="tx2"/>
                </a:solidFill>
                <a:latin typeface="Arial" pitchFamily="34" charset="0"/>
                <a:ea typeface="Majalla UI"/>
                <a:cs typeface="Majalla UI"/>
              </a:rPr>
              <a:t>+ Paromomycin or Diloxanide furoate </a:t>
            </a:r>
            <a:endParaRPr lang="ar-EG" sz="2000" b="1">
              <a:solidFill>
                <a:schemeClr val="tx2"/>
              </a:solidFill>
              <a:latin typeface="Arial" pitchFamily="34" charset="0"/>
              <a:ea typeface="Majalla UI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D4E6ED0-1BCA-4A8A-A4D0-A7858DEDC92C}"/>
              </a:ext>
            </a:extLst>
          </p:cNvPr>
          <p:cNvCxnSpPr/>
          <p:nvPr/>
        </p:nvCxnSpPr>
        <p:spPr>
          <a:xfrm rot="5400000">
            <a:off x="4207794" y="3929725"/>
            <a:ext cx="214313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D2967C3-BD3D-4394-82E9-1E183910B9DE}"/>
              </a:ext>
            </a:extLst>
          </p:cNvPr>
          <p:cNvCxnSpPr/>
          <p:nvPr/>
        </p:nvCxnSpPr>
        <p:spPr>
          <a:xfrm rot="5400000">
            <a:off x="7172570" y="3929726"/>
            <a:ext cx="214313" cy="158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34CFD110-2D22-4BD8-B2DD-2044DC0410FC}"/>
              </a:ext>
            </a:extLst>
          </p:cNvPr>
          <p:cNvSpPr txBox="1"/>
          <p:nvPr/>
        </p:nvSpPr>
        <p:spPr>
          <a:xfrm>
            <a:off x="5929310" y="4120176"/>
            <a:ext cx="2714625" cy="1900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Metronidazol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Flagyl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 +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Paromomycin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Diloxanide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furoate</a:t>
            </a:r>
            <a:endParaRPr lang="ar-EG" dirty="0">
              <a:solidFill>
                <a:schemeClr val="tx2"/>
              </a:solidFill>
            </a:endParaRPr>
          </a:p>
        </p:txBody>
      </p:sp>
      <p:sp>
        <p:nvSpPr>
          <p:cNvPr id="64" name="Star: 5 Points 63">
            <a:extLst>
              <a:ext uri="{FF2B5EF4-FFF2-40B4-BE49-F238E27FC236}">
                <a16:creationId xmlns:a16="http://schemas.microsoft.com/office/drawing/2014/main" id="{44A1479D-36CC-4623-A440-8B4FDEAEE351}"/>
              </a:ext>
            </a:extLst>
          </p:cNvPr>
          <p:cNvSpPr/>
          <p:nvPr/>
        </p:nvSpPr>
        <p:spPr>
          <a:xfrm>
            <a:off x="8453205" y="62146"/>
            <a:ext cx="628650" cy="628650"/>
          </a:xfrm>
          <a:prstGeom prst="star5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86B411-CC67-4F6E-A105-2B064568995E}"/>
              </a:ext>
            </a:extLst>
          </p:cNvPr>
          <p:cNvSpPr txBox="1"/>
          <p:nvPr/>
        </p:nvSpPr>
        <p:spPr>
          <a:xfrm>
            <a:off x="49794" y="6194647"/>
            <a:ext cx="2748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JO" dirty="0"/>
              <a:t>المطلوب فقط</a:t>
            </a:r>
          </a:p>
          <a:p>
            <a:pPr algn="ctr"/>
            <a:r>
              <a:rPr lang="en-US" dirty="0"/>
              <a:t>Treatment = Metronidazole</a:t>
            </a:r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6242-3929-43F0-A48A-114962ED5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984922"/>
          </a:xfrm>
        </p:spPr>
        <p:txBody>
          <a:bodyPr/>
          <a:lstStyle/>
          <a:p>
            <a:pPr algn="ctr"/>
            <a:r>
              <a:rPr lang="en-US" altLang="en-US" b="1" i="1" dirty="0">
                <a:cs typeface="Majalla UI"/>
              </a:rPr>
              <a:t>Entamoeba coli</a:t>
            </a:r>
            <a:endParaRPr lang="en-US" dirty="0"/>
          </a:p>
        </p:txBody>
      </p:sp>
      <p:sp>
        <p:nvSpPr>
          <p:cNvPr id="39938" name="Content Placeholder 1">
            <a:extLst>
              <a:ext uri="{FF2B5EF4-FFF2-40B4-BE49-F238E27FC236}">
                <a16:creationId xmlns:a16="http://schemas.microsoft.com/office/drawing/2014/main" id="{68D90ECD-C01D-4383-BE94-8CB9135E5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253331"/>
            <a:ext cx="8515350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ar-IQ" altLang="en-US" sz="3600" dirty="0"/>
              <a:t> </a:t>
            </a:r>
            <a:r>
              <a:rPr lang="en-US" altLang="en-US" sz="3600" dirty="0">
                <a:cs typeface="Majalla UI"/>
              </a:rPr>
              <a:t>It is a parasite of the large intestine  and Its life cycle is similar to that of  </a:t>
            </a:r>
            <a:r>
              <a:rPr lang="en-US" altLang="en-US" sz="3600" i="1" dirty="0" err="1">
                <a:cs typeface="Majalla UI"/>
              </a:rPr>
              <a:t>E.histolytica</a:t>
            </a:r>
            <a:r>
              <a:rPr lang="en-US" altLang="en-US" sz="3600" dirty="0">
                <a:cs typeface="Majalla UI"/>
              </a:rPr>
              <a:t>.</a:t>
            </a: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en-US" sz="3600" dirty="0">
                <a:cs typeface="Majalla UI"/>
              </a:rPr>
              <a:t> It is of medical importance only because it may be mistaken for </a:t>
            </a:r>
            <a:r>
              <a:rPr lang="en-US" altLang="en-US" sz="3600" i="1" dirty="0" err="1">
                <a:cs typeface="Majalla UI"/>
              </a:rPr>
              <a:t>E.histolytica</a:t>
            </a:r>
            <a:r>
              <a:rPr lang="en-US" altLang="en-US" sz="3600" u="sng" dirty="0">
                <a:cs typeface="Majalla UI"/>
              </a:rPr>
              <a:t> </a:t>
            </a:r>
            <a:r>
              <a:rPr lang="en-US" altLang="en-US" sz="3600" dirty="0">
                <a:cs typeface="Majalla UI"/>
              </a:rPr>
              <a:t>.</a:t>
            </a: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en-US" sz="3600" dirty="0">
                <a:cs typeface="Majalla UI"/>
              </a:rPr>
              <a:t> It has two stages (trophozoite&amp; cyst).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E3CDD8-0F6D-422A-A4F6-38AF8491C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4">
            <a:extLst>
              <a:ext uri="{FF2B5EF4-FFF2-40B4-BE49-F238E27FC236}">
                <a16:creationId xmlns:a16="http://schemas.microsoft.com/office/drawing/2014/main" id="{AAB58582-C11B-466C-BC96-DA0CCC599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lvl="1" eaLnBrk="1" hangingPunct="1"/>
            <a:fld id="{C331D069-7D09-4E31-88B8-1D4B3D4C0B7B}" type="slidenum">
              <a:rPr lang="ar-SA" altLang="en-US"/>
              <a:pPr lvl="1" eaLnBrk="1" hangingPunct="1"/>
              <a:t>18</a:t>
            </a:fld>
            <a:endParaRPr lang="en-US" altLang="en-US"/>
          </a:p>
        </p:txBody>
      </p:sp>
      <p:pic>
        <p:nvPicPr>
          <p:cNvPr id="6" name="Picture 5" descr="F:\Cestode\pict arthrop 3\e coli trop.jpg">
            <a:extLst>
              <a:ext uri="{FF2B5EF4-FFF2-40B4-BE49-F238E27FC236}">
                <a16:creationId xmlns:a16="http://schemas.microsoft.com/office/drawing/2014/main" id="{FC12F4D5-10CF-4A94-B120-53BB32451FD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9715" y="1802168"/>
            <a:ext cx="3042285" cy="37036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" name="Picture 6" descr="F:\Cestode\pict arthrop 3\e coli s.jpg">
            <a:extLst>
              <a:ext uri="{FF2B5EF4-FFF2-40B4-BE49-F238E27FC236}">
                <a16:creationId xmlns:a16="http://schemas.microsoft.com/office/drawing/2014/main" id="{472D3A1F-AE7C-4302-85B9-30E54F2ACF8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8476" y="1802165"/>
            <a:ext cx="2976149" cy="37036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CCF346-4DEA-42BF-BFC8-E56F0C5215C9}"/>
              </a:ext>
            </a:extLst>
          </p:cNvPr>
          <p:cNvSpPr txBox="1"/>
          <p:nvPr/>
        </p:nvSpPr>
        <p:spPr>
          <a:xfrm>
            <a:off x="1521892" y="5505818"/>
            <a:ext cx="3052638" cy="461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Majalla UI"/>
                <a:cs typeface="Majalla UI"/>
              </a:rPr>
              <a:t>E. Coli </a:t>
            </a: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  <a:ea typeface="Majalla UI"/>
                <a:cs typeface="Majalla UI"/>
              </a:rPr>
              <a:t>trophozoite</a:t>
            </a:r>
            <a:endParaRPr lang="ar-EG" sz="2400" b="1" dirty="0">
              <a:solidFill>
                <a:srgbClr val="000000"/>
              </a:solidFill>
              <a:latin typeface="Arial" pitchFamily="34" charset="0"/>
              <a:ea typeface="Majalla U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DBAAD4-0C15-4AF7-B855-04D321A4A4E8}"/>
              </a:ext>
            </a:extLst>
          </p:cNvPr>
          <p:cNvSpPr txBox="1"/>
          <p:nvPr/>
        </p:nvSpPr>
        <p:spPr>
          <a:xfrm>
            <a:off x="4585313" y="5505819"/>
            <a:ext cx="2985027" cy="461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Majalla UI"/>
                <a:cs typeface="Majalla UI"/>
              </a:rPr>
              <a:t>E. Coli cyst</a:t>
            </a:r>
            <a:endParaRPr lang="ar-EG" sz="2400" b="1" dirty="0">
              <a:solidFill>
                <a:srgbClr val="000000"/>
              </a:solidFill>
              <a:latin typeface="Arial" pitchFamily="34" charset="0"/>
              <a:ea typeface="Majalla U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1CDDF3-44F5-4694-97BD-02EAE8CCD510}"/>
              </a:ext>
            </a:extLst>
          </p:cNvPr>
          <p:cNvSpPr/>
          <p:nvPr/>
        </p:nvSpPr>
        <p:spPr>
          <a:xfrm>
            <a:off x="140947" y="212070"/>
            <a:ext cx="8862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4000" b="1" dirty="0">
                <a:latin typeface="+mj-lt"/>
                <a:cs typeface="Majalla UI"/>
              </a:rPr>
              <a:t>The important morphological features are 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09A44F-36B3-4F74-838B-29BAAB64C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6" y="1802167"/>
            <a:ext cx="1486605" cy="37036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9D5F08-3E1F-4662-9022-7918D52F9A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8857" y="1778958"/>
            <a:ext cx="1536265" cy="3736861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1">
            <a:extLst>
              <a:ext uri="{FF2B5EF4-FFF2-40B4-BE49-F238E27FC236}">
                <a16:creationId xmlns:a16="http://schemas.microsoft.com/office/drawing/2014/main" id="{02FA9168-60E8-4F04-9882-B91A21F63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16" y="136523"/>
            <a:ext cx="8795968" cy="664601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en-US" sz="4000" b="1" dirty="0">
                <a:cs typeface="Majalla UI"/>
              </a:rPr>
              <a:t>Trophozoite:</a:t>
            </a:r>
            <a:endParaRPr lang="en-US" altLang="en-US" sz="3600" dirty="0">
              <a:cs typeface="Majalla UI"/>
            </a:endParaRPr>
          </a:p>
          <a:p>
            <a:pPr marL="514350" indent="-514350" rtl="0">
              <a:lnSpc>
                <a:spcPct val="100000"/>
              </a:lnSpc>
              <a:buFont typeface="+mj-lt"/>
              <a:buAutoNum type="arabicPeriod"/>
            </a:pPr>
            <a:r>
              <a:rPr lang="en-US" altLang="en-US" sz="3100" dirty="0">
                <a:cs typeface="Majalla UI"/>
              </a:rPr>
              <a:t>Its size (10-35 µm), it has </a:t>
            </a:r>
            <a:r>
              <a:rPr lang="en-US" altLang="en-US" sz="3100" dirty="0">
                <a:solidFill>
                  <a:srgbClr val="FF0000"/>
                </a:solidFill>
                <a:cs typeface="Majalla UI"/>
              </a:rPr>
              <a:t>granular endoplasm </a:t>
            </a:r>
            <a:r>
              <a:rPr lang="en-US" altLang="en-US" sz="3100" dirty="0">
                <a:cs typeface="Majalla UI"/>
              </a:rPr>
              <a:t>containing ingested  bacteria and debris (</a:t>
            </a:r>
            <a:r>
              <a:rPr lang="en-US" altLang="en-US" sz="3100" dirty="0">
                <a:solidFill>
                  <a:srgbClr val="FF0000"/>
                </a:solidFill>
                <a:cs typeface="Majalla UI"/>
              </a:rPr>
              <a:t>no RBCs</a:t>
            </a:r>
            <a:r>
              <a:rPr lang="en-US" altLang="en-US" sz="3100" dirty="0">
                <a:cs typeface="Majalla UI"/>
              </a:rPr>
              <a:t>).</a:t>
            </a:r>
          </a:p>
          <a:p>
            <a:pPr marL="514350" indent="-514350" algn="l" rtl="0">
              <a:lnSpc>
                <a:spcPct val="100000"/>
              </a:lnSpc>
              <a:buFont typeface="+mj-lt"/>
              <a:buAutoNum type="arabicPeriod"/>
            </a:pPr>
            <a:r>
              <a:rPr lang="en-US" altLang="en-US" sz="3100" dirty="0">
                <a:cs typeface="Majalla UI"/>
              </a:rPr>
              <a:t>The </a:t>
            </a:r>
            <a:r>
              <a:rPr lang="en-US" altLang="en-US" sz="3100" dirty="0">
                <a:solidFill>
                  <a:srgbClr val="FF0000"/>
                </a:solidFill>
                <a:cs typeface="Majalla UI"/>
              </a:rPr>
              <a:t>ectoplasm</a:t>
            </a:r>
            <a:r>
              <a:rPr lang="en-US" altLang="en-US" sz="3100" dirty="0">
                <a:cs typeface="Majalla UI"/>
              </a:rPr>
              <a:t> is not clear and it has small pseudopodia.</a:t>
            </a:r>
          </a:p>
          <a:p>
            <a:pPr marL="514350" indent="-514350" algn="l" rtl="0">
              <a:lnSpc>
                <a:spcPct val="100000"/>
              </a:lnSpc>
              <a:buFont typeface="+mj-lt"/>
              <a:buAutoNum type="arabicPeriod"/>
            </a:pPr>
            <a:r>
              <a:rPr lang="en-US" altLang="en-US" sz="3100" dirty="0">
                <a:cs typeface="Majalla UI"/>
              </a:rPr>
              <a:t>It has one </a:t>
            </a:r>
            <a:r>
              <a:rPr lang="en-US" altLang="en-US" sz="3100" dirty="0" err="1">
                <a:cs typeface="Majalla UI"/>
              </a:rPr>
              <a:t>nucleous</a:t>
            </a:r>
            <a:r>
              <a:rPr lang="en-US" altLang="en-US" sz="3100" dirty="0">
                <a:cs typeface="Majalla UI"/>
              </a:rPr>
              <a:t> contain large eccentric </a:t>
            </a:r>
            <a:r>
              <a:rPr lang="en-US" altLang="en-US" sz="3100" dirty="0" err="1">
                <a:cs typeface="Majalla UI"/>
              </a:rPr>
              <a:t>karyosome</a:t>
            </a:r>
            <a:r>
              <a:rPr lang="en-US" altLang="en-US" sz="3100" dirty="0">
                <a:cs typeface="Majalla UI"/>
              </a:rPr>
              <a:t>, and large chromatin granules arranged irregularly beneath nuclear membrane.</a:t>
            </a:r>
          </a:p>
          <a:p>
            <a:pPr marL="0" indent="0" algn="l" rtl="0">
              <a:lnSpc>
                <a:spcPct val="100000"/>
              </a:lnSpc>
              <a:buNone/>
            </a:pPr>
            <a:r>
              <a:rPr lang="en-US" altLang="en-US" sz="3600" b="1" dirty="0">
                <a:cs typeface="Majalla UI"/>
              </a:rPr>
              <a:t>The cyst</a:t>
            </a:r>
            <a:r>
              <a:rPr lang="en-US" altLang="en-US" sz="3600" dirty="0">
                <a:cs typeface="Majalla UI"/>
              </a:rPr>
              <a:t>:</a:t>
            </a:r>
          </a:p>
          <a:p>
            <a:pPr algn="l" rt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en-US" sz="3100" dirty="0">
                <a:cs typeface="Majalla UI"/>
              </a:rPr>
              <a:t> is large oval in shape , 10 – 30 µm and it has </a:t>
            </a:r>
            <a:r>
              <a:rPr lang="en-US" altLang="en-US" sz="3100" b="1" dirty="0">
                <a:solidFill>
                  <a:srgbClr val="FF0000"/>
                </a:solidFill>
                <a:cs typeface="Majalla UI"/>
              </a:rPr>
              <a:t>1 - 8 </a:t>
            </a:r>
            <a:r>
              <a:rPr lang="en-US" altLang="en-US" sz="3100" b="1" dirty="0" err="1">
                <a:solidFill>
                  <a:srgbClr val="FF0000"/>
                </a:solidFill>
                <a:cs typeface="Majalla UI"/>
              </a:rPr>
              <a:t>nucli</a:t>
            </a:r>
            <a:r>
              <a:rPr lang="en-US" altLang="en-US" sz="3100" dirty="0">
                <a:cs typeface="Majalla UI"/>
              </a:rPr>
              <a:t>, the characters just like that of trophozoite.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3F15583-7DFB-4A74-A9A1-38F5155131A6}"/>
              </a:ext>
            </a:extLst>
          </p:cNvPr>
          <p:cNvSpPr txBox="1"/>
          <p:nvPr/>
        </p:nvSpPr>
        <p:spPr>
          <a:xfrm>
            <a:off x="1964601" y="195044"/>
            <a:ext cx="535767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Entamoeba</a:t>
            </a:r>
            <a:r>
              <a:rPr lang="en-US" sz="3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histolytica</a:t>
            </a:r>
            <a:endParaRPr lang="en-US" sz="3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6">
            <a:extLst>
              <a:ext uri="{FF2B5EF4-FFF2-40B4-BE49-F238E27FC236}">
                <a16:creationId xmlns:a16="http://schemas.microsoft.com/office/drawing/2014/main" id="{F1714167-3286-446B-B23A-99814496B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103314"/>
            <a:ext cx="8572500" cy="5253037"/>
          </a:xfrm>
        </p:spPr>
        <p:txBody>
          <a:bodyPr/>
          <a:lstStyle/>
          <a:p>
            <a:pPr algn="just" rtl="0" eaLnBrk="1" hangingPunct="1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 Protozoa</a:t>
            </a:r>
            <a:endParaRPr lang="en-US" sz="3600" b="1" dirty="0">
              <a:latin typeface="+mj-lt"/>
              <a:cs typeface="+mj-cs"/>
            </a:endParaRPr>
          </a:p>
          <a:p>
            <a:pPr algn="just" rtl="0" eaLnBrk="1" hangingPunct="1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sz="3600" b="1" dirty="0">
                <a:latin typeface="+mj-lt"/>
                <a:cs typeface="+mj-cs"/>
              </a:rPr>
              <a:t>Geographical distribution: Worldwide, 10% infected</a:t>
            </a:r>
          </a:p>
          <a:p>
            <a:pPr algn="just" rtl="0" eaLnBrk="1" hangingPunct="1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sz="3600" b="1" dirty="0">
                <a:latin typeface="+mj-lt"/>
                <a:cs typeface="+mj-cs"/>
              </a:rPr>
              <a:t>D.H: Man</a:t>
            </a:r>
          </a:p>
          <a:p>
            <a:pPr algn="just" rtl="0" eaLnBrk="1" hangingPunct="1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sz="3600" b="1" dirty="0"/>
              <a:t>R.H: Dogs, pigs, rats and monkeys.</a:t>
            </a:r>
            <a:endParaRPr lang="en-US" sz="3600" b="1" dirty="0">
              <a:latin typeface="+mj-lt"/>
              <a:cs typeface="+mj-cs"/>
            </a:endParaRPr>
          </a:p>
          <a:p>
            <a:pPr algn="just" rtl="0" eaLnBrk="1" hangingPunct="1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sz="3600" b="1" dirty="0">
                <a:latin typeface="+mj-lt"/>
                <a:cs typeface="+mj-cs"/>
              </a:rPr>
              <a:t>Disease: </a:t>
            </a:r>
            <a:r>
              <a:rPr lang="en-US" sz="3600" b="1" dirty="0" err="1">
                <a:latin typeface="+mj-lt"/>
                <a:cs typeface="+mj-cs"/>
              </a:rPr>
              <a:t>Amoebiasis</a:t>
            </a:r>
            <a:r>
              <a:rPr lang="en-US" sz="3600" b="1" dirty="0">
                <a:latin typeface="+mj-lt"/>
                <a:cs typeface="+mj-cs"/>
              </a:rPr>
              <a:t> or amoebic dysentery</a:t>
            </a:r>
          </a:p>
          <a:p>
            <a:pPr algn="just" rtl="0" eaLnBrk="1" hangingPunct="1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sz="3600" b="1" dirty="0">
                <a:latin typeface="+mj-lt"/>
                <a:cs typeface="+mj-cs"/>
              </a:rPr>
              <a:t>Exist as </a:t>
            </a:r>
            <a:r>
              <a:rPr lang="en-US" sz="3600" b="1" dirty="0" err="1">
                <a:latin typeface="+mj-lt"/>
                <a:cs typeface="+mj-cs"/>
              </a:rPr>
              <a:t>trophozoite</a:t>
            </a:r>
            <a:r>
              <a:rPr lang="en-US" sz="3600" b="1" dirty="0">
                <a:latin typeface="+mj-lt"/>
                <a:cs typeface="+mj-cs"/>
              </a:rPr>
              <a:t> (I nucleus+_ RBCs) and cysts (4 nuclei)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FCE9F-A765-4835-B5B6-5295CA77C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eaLnBrk="1" hangingPunct="1"/>
            <a:fld id="{45C0372A-B2EE-4E75-951F-6B5B746F5F1D}" type="slidenum">
              <a:rPr lang="ar-EG" altLang="en-US">
                <a:solidFill>
                  <a:srgbClr val="045C75"/>
                </a:solidFill>
              </a:rPr>
              <a:pPr eaLnBrk="1" hangingPunct="1"/>
              <a:t>2</a:t>
            </a:fld>
            <a:endParaRPr lang="ar-EG" alt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7ECAD-72B1-4178-A6B8-8BF541378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500188"/>
            <a:ext cx="5572125" cy="4824412"/>
          </a:xfrm>
        </p:spPr>
        <p:txBody>
          <a:bodyPr>
            <a:normAutofit/>
          </a:bodyPr>
          <a:lstStyle/>
          <a:p>
            <a:pPr marL="274320" indent="-274320" algn="just" rtl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Trophozoite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marL="274320" indent="-274320" algn="just" rtl="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sz="2800" b="1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Nucleoplasm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274320" indent="-274320" algn="just" rtl="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Cytoplasm which consists of:</a:t>
            </a:r>
          </a:p>
          <a:p>
            <a:pPr marL="274320" indent="-274320" algn="just" rtl="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Outer thin hyaline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ectoplasm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. </a:t>
            </a:r>
          </a:p>
          <a:p>
            <a:pPr marL="274320" indent="-274320" algn="just" rtl="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Inner granular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endoplasm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274320" indent="-274320" algn="l" rtl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ar-EG" dirty="0">
              <a:ea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D11394-5E38-451E-B676-9B70E78A0125}"/>
              </a:ext>
            </a:extLst>
          </p:cNvPr>
          <p:cNvSpPr txBox="1"/>
          <p:nvPr/>
        </p:nvSpPr>
        <p:spPr>
          <a:xfrm>
            <a:off x="1625793" y="398227"/>
            <a:ext cx="5892414" cy="646331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Morphological characters</a:t>
            </a:r>
          </a:p>
        </p:txBody>
      </p:sp>
      <p:pic>
        <p:nvPicPr>
          <p:cNvPr id="5" name="صورة 1" descr="E. histolytica trophozoite">
            <a:extLst>
              <a:ext uri="{FF2B5EF4-FFF2-40B4-BE49-F238E27FC236}">
                <a16:creationId xmlns:a16="http://schemas.microsoft.com/office/drawing/2014/main" id="{96B5A707-4671-4E76-828C-3006A1871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857375"/>
            <a:ext cx="2643188" cy="3500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FF21F-9C11-4442-B1F7-EE368EE00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solidFill>
                <a:schemeClr val="tx2">
                  <a:shade val="9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4DD24-F296-4FF1-85C4-C2C4A19B4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" y="1624059"/>
            <a:ext cx="4929188" cy="1214438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algn="ctr" rtl="0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1- Trophozoite stage </a:t>
            </a:r>
          </a:p>
          <a:p>
            <a:pPr marL="274320" indent="-274320" algn="ctr" rtl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(Vegetative form or tissue form): 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C63D12-6C47-4038-B3E9-E367EF3FF9B2}"/>
              </a:ext>
            </a:extLst>
          </p:cNvPr>
          <p:cNvSpPr txBox="1"/>
          <p:nvPr/>
        </p:nvSpPr>
        <p:spPr>
          <a:xfrm>
            <a:off x="1357312" y="155938"/>
            <a:ext cx="642937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Morphological characters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DECDE-A5BC-4AC7-8D31-A49251E3B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solidFill>
                <a:schemeClr val="tx2">
                  <a:shade val="9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F:\Cestode\pict arthrop 3\e h trop.jpg">
            <a:extLst>
              <a:ext uri="{FF2B5EF4-FFF2-40B4-BE49-F238E27FC236}">
                <a16:creationId xmlns:a16="http://schemas.microsoft.com/office/drawing/2014/main" id="{9AFE3248-67F1-4F22-A1CA-5ED594A1BF7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071813"/>
            <a:ext cx="3857625" cy="3286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2" name="Picture 11" descr="F:\Cestode\pict arthropodes 2\e hist troph 2.jpg">
            <a:extLst>
              <a:ext uri="{FF2B5EF4-FFF2-40B4-BE49-F238E27FC236}">
                <a16:creationId xmlns:a16="http://schemas.microsoft.com/office/drawing/2014/main" id="{FEBCDF24-0117-4A93-A1D2-3A40918FBA8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3071813"/>
            <a:ext cx="3571875" cy="32146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EC5E398D-0185-4C12-B10A-0A86F0537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6524"/>
            <a:ext cx="8686800" cy="5919787"/>
          </a:xfrm>
        </p:spPr>
        <p:txBody>
          <a:bodyPr>
            <a:noAutofit/>
          </a:bodyPr>
          <a:lstStyle/>
          <a:p>
            <a:pPr algn="l" rtl="0"/>
            <a:r>
              <a:rPr lang="en-US" altLang="en-US" sz="3000" b="1" dirty="0">
                <a:cs typeface="Majalla UI"/>
              </a:rPr>
              <a:t> E. histolytica </a:t>
            </a:r>
          </a:p>
          <a:p>
            <a:pPr algn="l" rtl="0"/>
            <a:r>
              <a:rPr lang="en-US" altLang="en-US" sz="3000" b="1" dirty="0">
                <a:cs typeface="Majalla UI"/>
              </a:rPr>
              <a:t>Trophozoite:</a:t>
            </a:r>
          </a:p>
          <a:p>
            <a:pPr algn="l" rtl="0"/>
            <a:r>
              <a:rPr lang="en-US" altLang="en-US" sz="3000" dirty="0">
                <a:cs typeface="Majalla UI"/>
              </a:rPr>
              <a:t>1- Large finger – like </a:t>
            </a:r>
            <a:r>
              <a:rPr lang="en-US" altLang="en-US" sz="3000" dirty="0">
                <a:solidFill>
                  <a:srgbClr val="FF0000"/>
                </a:solidFill>
                <a:cs typeface="Majalla UI"/>
              </a:rPr>
              <a:t>pseudopodia</a:t>
            </a:r>
          </a:p>
          <a:p>
            <a:pPr algn="l" rtl="0"/>
            <a:r>
              <a:rPr lang="en-US" altLang="en-US" sz="3000" dirty="0">
                <a:cs typeface="Majalla UI"/>
              </a:rPr>
              <a:t>2- Its size (12-30 µm), </a:t>
            </a:r>
            <a:r>
              <a:rPr lang="en-US" altLang="en-US" sz="3000" dirty="0">
                <a:solidFill>
                  <a:srgbClr val="FF0000"/>
                </a:solidFill>
                <a:cs typeface="Majalla UI"/>
              </a:rPr>
              <a:t>Clear</a:t>
            </a:r>
            <a:r>
              <a:rPr lang="en-US" altLang="en-US" sz="3000" u="sng" dirty="0">
                <a:solidFill>
                  <a:srgbClr val="FF0000"/>
                </a:solidFill>
                <a:cs typeface="Majalla UI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cs typeface="Majalla UI"/>
              </a:rPr>
              <a:t>ectoplasm.</a:t>
            </a:r>
          </a:p>
          <a:p>
            <a:pPr algn="l" rtl="0"/>
            <a:r>
              <a:rPr lang="en-US" altLang="en-US" sz="3000" dirty="0">
                <a:cs typeface="Majalla UI"/>
              </a:rPr>
              <a:t>3- The </a:t>
            </a:r>
            <a:r>
              <a:rPr lang="en-US" altLang="en-US" sz="3000" dirty="0">
                <a:solidFill>
                  <a:srgbClr val="FF0000"/>
                </a:solidFill>
                <a:cs typeface="Majalla UI"/>
              </a:rPr>
              <a:t>endoplasm is granular and may contain RBCs</a:t>
            </a:r>
            <a:r>
              <a:rPr lang="en-US" altLang="en-US" sz="3000" dirty="0">
                <a:cs typeface="Majalla UI"/>
              </a:rPr>
              <a:t>.</a:t>
            </a:r>
          </a:p>
          <a:p>
            <a:pPr algn="l" rtl="0"/>
            <a:r>
              <a:rPr lang="en-US" altLang="en-US" sz="3000" dirty="0">
                <a:cs typeface="Majalla UI"/>
              </a:rPr>
              <a:t>4- It has </a:t>
            </a:r>
            <a:r>
              <a:rPr lang="en-US" altLang="en-US" sz="3000" dirty="0">
                <a:solidFill>
                  <a:srgbClr val="FF0000"/>
                </a:solidFill>
                <a:cs typeface="Majalla UI"/>
              </a:rPr>
              <a:t>one nucleus, </a:t>
            </a:r>
            <a:r>
              <a:rPr lang="en-US" altLang="en-US" sz="3000" dirty="0">
                <a:cs typeface="Majalla UI"/>
              </a:rPr>
              <a:t>contain small central</a:t>
            </a:r>
            <a:r>
              <a:rPr lang="en-US" altLang="en-US" sz="3000" u="sng" dirty="0">
                <a:cs typeface="Majalla UI"/>
              </a:rPr>
              <a:t> </a:t>
            </a:r>
            <a:r>
              <a:rPr lang="en-US" altLang="en-US" sz="3000" dirty="0" err="1">
                <a:cs typeface="Majalla UI"/>
              </a:rPr>
              <a:t>karyosome</a:t>
            </a:r>
            <a:r>
              <a:rPr lang="en-US" altLang="en-US" sz="3000" dirty="0">
                <a:cs typeface="Majalla UI"/>
              </a:rPr>
              <a:t> and fine chromatin granules arranged regularly beneath nuclear membrane.</a:t>
            </a:r>
          </a:p>
          <a:p>
            <a:pPr algn="l" rtl="0"/>
            <a:r>
              <a:rPr lang="en-US" altLang="en-US" sz="3000" b="1" dirty="0">
                <a:cs typeface="Majalla UI"/>
              </a:rPr>
              <a:t>Cyst: </a:t>
            </a:r>
          </a:p>
          <a:p>
            <a:pPr algn="l" rtl="0"/>
            <a:r>
              <a:rPr lang="en-US" altLang="en-US" sz="3000" dirty="0">
                <a:cs typeface="Majalla UI"/>
              </a:rPr>
              <a:t>1- Small (10 – 20 µm) , spherical in shape, smaller than that of </a:t>
            </a:r>
            <a:r>
              <a:rPr lang="en-US" altLang="en-US" sz="3000" i="1" dirty="0">
                <a:cs typeface="Majalla UI"/>
              </a:rPr>
              <a:t>E. coli</a:t>
            </a:r>
            <a:r>
              <a:rPr lang="en-US" altLang="en-US" sz="3000" dirty="0">
                <a:cs typeface="Majalla UI"/>
              </a:rPr>
              <a:t>, containing </a:t>
            </a:r>
            <a:r>
              <a:rPr lang="en-US" altLang="en-US" sz="3000" dirty="0">
                <a:solidFill>
                  <a:srgbClr val="FF0000"/>
                </a:solidFill>
                <a:cs typeface="Majalla UI"/>
              </a:rPr>
              <a:t>1-4  nuclei </a:t>
            </a:r>
            <a:r>
              <a:rPr lang="en-US" altLang="en-US" sz="3000" dirty="0">
                <a:cs typeface="Majalla UI"/>
              </a:rPr>
              <a:t>is usually found in feces . Each nucleus contain similar nuclear morphology like the trophozoite.</a:t>
            </a:r>
          </a:p>
          <a:p>
            <a:pPr algn="l" rtl="0"/>
            <a:endParaRPr lang="ar-JO" alt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AAD00-E249-4C5B-9B08-E0DF4648E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357188"/>
            <a:ext cx="5357813" cy="6215062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274320" indent="-274320" rtl="0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200" b="1" dirty="0">
                <a:latin typeface="Arial" pitchFamily="34" charset="0"/>
                <a:ea typeface="+mn-ea"/>
                <a:cs typeface="Arial" pitchFamily="34" charset="0"/>
              </a:rPr>
              <a:t>2- Cyst stage (Luminal form):</a:t>
            </a:r>
            <a:endParaRPr lang="en-US" sz="3200" dirty="0">
              <a:latin typeface="Arial" pitchFamily="34" charset="0"/>
              <a:ea typeface="+mn-ea"/>
              <a:cs typeface="Arial" pitchFamily="34" charset="0"/>
            </a:endParaRPr>
          </a:p>
          <a:p>
            <a:pPr marL="514350" indent="-514350" rtl="0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Font typeface="+mj-lt"/>
              <a:buAutoNum type="alphaLcPeriod"/>
              <a:defRPr/>
            </a:pPr>
            <a:r>
              <a:rPr lang="en-US" sz="3200" b="1" dirty="0">
                <a:latin typeface="Arial" pitchFamily="34" charset="0"/>
                <a:ea typeface="+mn-ea"/>
                <a:cs typeface="Arial" pitchFamily="34" charset="0"/>
              </a:rPr>
              <a:t> Immature cyst (Uninucleate cyst and Binucleate cyst):</a:t>
            </a:r>
            <a:endParaRPr lang="en-US" sz="3200" dirty="0">
              <a:latin typeface="Arial" pitchFamily="34" charset="0"/>
              <a:ea typeface="+mn-ea"/>
              <a:cs typeface="Arial" pitchFamily="34" charset="0"/>
            </a:endParaRPr>
          </a:p>
          <a:p>
            <a:pPr marL="274320" indent="-274320" rtl="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v"/>
              <a:defRPr/>
            </a:pPr>
            <a:r>
              <a:rPr lang="en-US" sz="3200" b="1" dirty="0" err="1">
                <a:latin typeface="Arial" pitchFamily="34" charset="0"/>
                <a:ea typeface="+mn-ea"/>
                <a:cs typeface="Arial" pitchFamily="34" charset="0"/>
              </a:rPr>
              <a:t>Uninucleate</a:t>
            </a:r>
            <a:r>
              <a:rPr lang="en-US" sz="3200" b="1" dirty="0">
                <a:latin typeface="Arial" pitchFamily="34" charset="0"/>
                <a:ea typeface="+mn-ea"/>
                <a:cs typeface="Arial" pitchFamily="34" charset="0"/>
              </a:rPr>
              <a:t> cyst (one nucleus)</a:t>
            </a:r>
            <a:endParaRPr lang="en-US" sz="3200" dirty="0">
              <a:latin typeface="Arial" pitchFamily="34" charset="0"/>
              <a:ea typeface="+mn-ea"/>
              <a:cs typeface="Arial" pitchFamily="34" charset="0"/>
            </a:endParaRPr>
          </a:p>
          <a:p>
            <a:pPr marL="274320" indent="-274320" rtl="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v"/>
              <a:defRPr/>
            </a:pPr>
            <a:r>
              <a:rPr lang="en-US" sz="3200" b="1" dirty="0" err="1">
                <a:latin typeface="Arial" pitchFamily="34" charset="0"/>
                <a:ea typeface="+mn-ea"/>
                <a:cs typeface="Arial" pitchFamily="34" charset="0"/>
              </a:rPr>
              <a:t>Binucleate</a:t>
            </a:r>
            <a:r>
              <a:rPr lang="en-US" sz="3200" b="1" dirty="0">
                <a:latin typeface="Arial" pitchFamily="34" charset="0"/>
                <a:ea typeface="+mn-ea"/>
                <a:cs typeface="Arial" pitchFamily="34" charset="0"/>
              </a:rPr>
              <a:t> cyst (2 nucleus)</a:t>
            </a:r>
          </a:p>
          <a:p>
            <a:pPr marL="514350" indent="-514350" rtl="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00B050"/>
              </a:buClr>
              <a:buFont typeface="+mj-lt"/>
              <a:buAutoNum type="alphaLcPeriod" startAt="2"/>
              <a:defRPr/>
            </a:pPr>
            <a:r>
              <a:rPr lang="en-US" sz="3200" b="1" dirty="0">
                <a:latin typeface="Arial" pitchFamily="34" charset="0"/>
                <a:ea typeface="+mn-ea"/>
                <a:cs typeface="Arial" pitchFamily="34" charset="0"/>
              </a:rPr>
              <a:t> Mature cyst (</a:t>
            </a:r>
            <a:r>
              <a:rPr lang="en-US" sz="3200" b="1" dirty="0" err="1">
                <a:latin typeface="Arial" pitchFamily="34" charset="0"/>
                <a:ea typeface="+mn-ea"/>
                <a:cs typeface="Arial" pitchFamily="34" charset="0"/>
              </a:rPr>
              <a:t>Quadrinucleate</a:t>
            </a:r>
            <a:r>
              <a:rPr lang="en-US" sz="3200" b="1" dirty="0">
                <a:latin typeface="Arial" pitchFamily="34" charset="0"/>
                <a:ea typeface="+mn-ea"/>
                <a:cs typeface="Arial" pitchFamily="34" charset="0"/>
              </a:rPr>
              <a:t> cyst)</a:t>
            </a:r>
            <a:endParaRPr lang="en-US" sz="3200" dirty="0">
              <a:ea typeface="+mn-ea"/>
            </a:endParaRPr>
          </a:p>
        </p:txBody>
      </p:sp>
      <p:pic>
        <p:nvPicPr>
          <p:cNvPr id="4" name="صورة 2" descr="E. histolytica cyst">
            <a:extLst>
              <a:ext uri="{FF2B5EF4-FFF2-40B4-BE49-F238E27FC236}">
                <a16:creationId xmlns:a16="http://schemas.microsoft.com/office/drawing/2014/main" id="{88D490A2-1E93-45F5-B5D4-96D8BE46D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357188"/>
            <a:ext cx="2857500" cy="33575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D14E6-6469-4B00-9B61-1D772D36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solidFill>
                <a:schemeClr val="tx2">
                  <a:shade val="9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F810E94-8FB0-45F2-8EF8-B1664DB96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49020" t="27027" r="15686" b="25676"/>
          <a:stretch>
            <a:fillRect/>
          </a:stretch>
        </p:blipFill>
        <p:spPr bwMode="auto">
          <a:xfrm>
            <a:off x="5857875" y="3929063"/>
            <a:ext cx="3071813" cy="26431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B00DA9F3-C078-4C33-8938-AC2F83F0D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cycle of </a:t>
            </a:r>
            <a:r>
              <a:rPr lang="en-US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histolytica</a:t>
            </a:r>
            <a:r>
              <a:rPr lang="en-US" altLang="en-US" b="1" dirty="0">
                <a:solidFill>
                  <a:srgbClr val="FF0000"/>
                </a:solidFill>
                <a:latin typeface="Verdana" panose="020B0604030504040204" pitchFamily="34" charset="0"/>
                <a:cs typeface="Traditional Arabic" panose="02020603050405020304" pitchFamily="18" charset="-78"/>
              </a:rPr>
              <a:t>:</a:t>
            </a:r>
            <a:endParaRPr lang="ar-JO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483E4-30EC-4EC0-AAE4-F4AF48D64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2999"/>
            <a:ext cx="6287765" cy="5488619"/>
          </a:xfrm>
        </p:spPr>
        <p:txBody>
          <a:bodyPr>
            <a:norm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sz="3200" dirty="0"/>
              <a:t>Infection by </a:t>
            </a:r>
            <a:r>
              <a:rPr lang="en-US" sz="3200" i="1" dirty="0"/>
              <a:t>E. </a:t>
            </a:r>
            <a:r>
              <a:rPr lang="en-US" sz="3200" i="1" dirty="0" err="1"/>
              <a:t>histolytica</a:t>
            </a:r>
            <a:r>
              <a:rPr lang="en-US" sz="3200" dirty="0"/>
              <a:t> occurs by ingestion of mature cysts in </a:t>
            </a:r>
            <a:r>
              <a:rPr lang="en-US" sz="3200" dirty="0" err="1"/>
              <a:t>fecally</a:t>
            </a:r>
            <a:r>
              <a:rPr lang="en-US" sz="3200" dirty="0"/>
              <a:t> contaminated food, water, or hands. </a:t>
            </a:r>
          </a:p>
          <a:p>
            <a:pPr algn="l" rtl="0">
              <a:spcBef>
                <a:spcPct val="50000"/>
              </a:spcBef>
              <a:defRPr/>
            </a:pPr>
            <a:r>
              <a:rPr lang="en-US" sz="3200" dirty="0"/>
              <a:t> </a:t>
            </a:r>
            <a:r>
              <a:rPr lang="en-US" sz="3200" dirty="0" err="1"/>
              <a:t>Excystation</a:t>
            </a:r>
            <a:r>
              <a:rPr lang="en-US" sz="3200" dirty="0"/>
              <a:t> occurs in the small intestine and </a:t>
            </a:r>
            <a:r>
              <a:rPr lang="en-US" sz="3200" dirty="0" err="1"/>
              <a:t>trophozoites</a:t>
            </a:r>
            <a:r>
              <a:rPr lang="en-US" sz="3200" dirty="0"/>
              <a:t> are released which migrate to the large intestine.  </a:t>
            </a:r>
          </a:p>
          <a:p>
            <a:pPr algn="l" rtl="0">
              <a:spcBef>
                <a:spcPct val="50000"/>
              </a:spcBef>
              <a:defRPr/>
            </a:pPr>
            <a:r>
              <a:rPr lang="en-US" sz="3200" dirty="0"/>
              <a:t>The </a:t>
            </a:r>
            <a:r>
              <a:rPr lang="en-US" sz="3200" dirty="0" err="1"/>
              <a:t>trophozoites</a:t>
            </a:r>
            <a:r>
              <a:rPr lang="en-US" sz="3200" dirty="0"/>
              <a:t> multiply by binary fission and produce cysts , which are passed in the feces .</a:t>
            </a:r>
          </a:p>
          <a:p>
            <a:pPr algn="l" rtl="0">
              <a:defRPr/>
            </a:pPr>
            <a:endParaRPr lang="ar-JO" dirty="0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4068B328-4D66-49FD-B178-AD81583E102B}"/>
              </a:ext>
            </a:extLst>
          </p:cNvPr>
          <p:cNvGrpSpPr>
            <a:grpSpLocks/>
          </p:cNvGrpSpPr>
          <p:nvPr/>
        </p:nvGrpSpPr>
        <p:grpSpPr bwMode="auto">
          <a:xfrm>
            <a:off x="6862438" y="1121504"/>
            <a:ext cx="2281561" cy="5736496"/>
            <a:chOff x="4080" y="0"/>
            <a:chExt cx="1680" cy="4224"/>
          </a:xfrm>
        </p:grpSpPr>
        <p:pic>
          <p:nvPicPr>
            <p:cNvPr id="6" name="Picture 3" descr="ehist-tr">
              <a:extLst>
                <a:ext uri="{FF2B5EF4-FFF2-40B4-BE49-F238E27FC236}">
                  <a16:creationId xmlns:a16="http://schemas.microsoft.com/office/drawing/2014/main" id="{DE267094-1175-4222-A10C-9C699BE3DC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2496"/>
              <a:ext cx="1680" cy="1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4">
              <a:extLst>
                <a:ext uri="{FF2B5EF4-FFF2-40B4-BE49-F238E27FC236}">
                  <a16:creationId xmlns:a16="http://schemas.microsoft.com/office/drawing/2014/main" id="{10C8E422-25BF-427D-BFBA-674F77198D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618" y="1766"/>
              <a:ext cx="765" cy="306"/>
            </a:xfrm>
            <a:prstGeom prst="leftRightArrow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8" name="Picture 5" descr="ehist-ct">
              <a:extLst>
                <a:ext uri="{FF2B5EF4-FFF2-40B4-BE49-F238E27FC236}">
                  <a16:creationId xmlns:a16="http://schemas.microsoft.com/office/drawing/2014/main" id="{DAFA0164-D8D2-4181-B272-46E0DF312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0"/>
              <a:ext cx="1488" cy="1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387D3548-D985-470D-9F2C-4744DB3092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1296"/>
              <a:ext cx="48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0066"/>
                  </a:solidFill>
                </a:rPr>
                <a:t>cyst</a:t>
              </a:r>
              <a:endParaRPr lang="en-US" altLang="en-US" sz="2400"/>
            </a:p>
          </p:txBody>
        </p:sp>
        <p:sp>
          <p:nvSpPr>
            <p:cNvPr id="10" name="Text Box 7">
              <a:extLst>
                <a:ext uri="{FF2B5EF4-FFF2-40B4-BE49-F238E27FC236}">
                  <a16:creationId xmlns:a16="http://schemas.microsoft.com/office/drawing/2014/main" id="{849400D8-DBA8-4962-B531-8EE1012405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1" y="3897"/>
              <a:ext cx="121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0066"/>
                  </a:solidFill>
                </a:rPr>
                <a:t>trophozoite</a:t>
              </a:r>
              <a:endParaRPr lang="en-US" altLang="en-US" sz="3200" b="1">
                <a:solidFill>
                  <a:srgbClr val="000066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>
            <a:extLst>
              <a:ext uri="{FF2B5EF4-FFF2-40B4-BE49-F238E27FC236}">
                <a16:creationId xmlns:a16="http://schemas.microsoft.com/office/drawing/2014/main" id="{2F28B4E2-2E76-4B09-BCD5-CB33DF122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0"/>
            <a:ext cx="838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0724" name="Text Box 5">
            <a:extLst>
              <a:ext uri="{FF2B5EF4-FFF2-40B4-BE49-F238E27FC236}">
                <a16:creationId xmlns:a16="http://schemas.microsoft.com/office/drawing/2014/main" id="{F07CEAF3-DB4D-41F2-B87B-288D256D9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2" y="427831"/>
            <a:ext cx="8435975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Because of the protection conferred by their walls, the cysts can survive days to-weeks in the external environment and are responsible for transmission of infection. 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Trophozoites can also be passed in diarrheal stools, but are rapidly destroyed once outside the body, and if ingested rapidly  destroyed by gastric juice.  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In many cases, the trophozoites remain in intestinal lumen   as noninvasive infection of individuals who will be future carriers</a:t>
            </a:r>
          </a:p>
        </p:txBody>
      </p:sp>
    </p:spTree>
  </p:cSld>
  <p:clrMapOvr>
    <a:masterClrMapping/>
  </p:clrMapOvr>
  <p:transition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632px-Entamoeba_histolytica_life_cycle-en_svg.png">
            <a:extLst>
              <a:ext uri="{FF2B5EF4-FFF2-40B4-BE49-F238E27FC236}">
                <a16:creationId xmlns:a16="http://schemas.microsoft.com/office/drawing/2014/main" id="{78F8B1B7-90FB-4094-885C-D0090D470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1127</Words>
  <Application>Microsoft Office PowerPoint</Application>
  <PresentationFormat>On-screen Show (4:3)</PresentationFormat>
  <Paragraphs>127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Constantia</vt:lpstr>
      <vt:lpstr>Times New Roman</vt:lpstr>
      <vt:lpstr>Verdana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Life cycle of E. histolytica: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Diagnosis: other tools for complications</vt:lpstr>
      <vt:lpstr>PowerPoint Presentation</vt:lpstr>
      <vt:lpstr>Entamoeba coli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gts</dc:creator>
  <cp:lastModifiedBy>gts</cp:lastModifiedBy>
  <cp:revision>5</cp:revision>
  <dcterms:created xsi:type="dcterms:W3CDTF">2019-11-23T21:01:57Z</dcterms:created>
  <dcterms:modified xsi:type="dcterms:W3CDTF">2019-11-23T22:03:05Z</dcterms:modified>
</cp:coreProperties>
</file>