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s/slide98.xml" ContentType="application/vnd.openxmlformats-officedocument.presentationml.slide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Default Extension="doc" ContentType="application/msword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  <p:sldMasterId id="2147483766" r:id="rId5"/>
    <p:sldMasterId id="2147483780" r:id="rId6"/>
    <p:sldMasterId id="2147483795" r:id="rId7"/>
    <p:sldMasterId id="2147483809" r:id="rId8"/>
    <p:sldMasterId id="2147483823" r:id="rId9"/>
    <p:sldMasterId id="2147483837" r:id="rId10"/>
    <p:sldMasterId id="2147483854" r:id="rId11"/>
  </p:sldMasterIdLst>
  <p:notesMasterIdLst>
    <p:notesMasterId r:id="rId122"/>
  </p:notesMasterIdLst>
  <p:sldIdLst>
    <p:sldId id="461" r:id="rId12"/>
    <p:sldId id="524" r:id="rId13"/>
    <p:sldId id="525" r:id="rId14"/>
    <p:sldId id="425" r:id="rId15"/>
    <p:sldId id="523" r:id="rId16"/>
    <p:sldId id="465" r:id="rId17"/>
    <p:sldId id="427" r:id="rId18"/>
    <p:sldId id="257" r:id="rId19"/>
    <p:sldId id="468" r:id="rId20"/>
    <p:sldId id="470" r:id="rId21"/>
    <p:sldId id="469" r:id="rId22"/>
    <p:sldId id="511" r:id="rId23"/>
    <p:sldId id="429" r:id="rId24"/>
    <p:sldId id="364" r:id="rId25"/>
    <p:sldId id="471" r:id="rId26"/>
    <p:sldId id="365" r:id="rId27"/>
    <p:sldId id="472" r:id="rId28"/>
    <p:sldId id="474" r:id="rId29"/>
    <p:sldId id="430" r:id="rId30"/>
    <p:sldId id="475" r:id="rId31"/>
    <p:sldId id="367" r:id="rId32"/>
    <p:sldId id="476" r:id="rId33"/>
    <p:sldId id="477" r:id="rId34"/>
    <p:sldId id="410" r:id="rId35"/>
    <p:sldId id="411" r:id="rId36"/>
    <p:sldId id="332" r:id="rId37"/>
    <p:sldId id="260" r:id="rId38"/>
    <p:sldId id="286" r:id="rId39"/>
    <p:sldId id="424" r:id="rId40"/>
    <p:sldId id="478" r:id="rId41"/>
    <p:sldId id="479" r:id="rId42"/>
    <p:sldId id="287" r:id="rId43"/>
    <p:sldId id="422" r:id="rId44"/>
    <p:sldId id="432" r:id="rId45"/>
    <p:sldId id="433" r:id="rId46"/>
    <p:sldId id="434" r:id="rId47"/>
    <p:sldId id="397" r:id="rId48"/>
    <p:sldId id="263" r:id="rId49"/>
    <p:sldId id="513" r:id="rId50"/>
    <p:sldId id="264" r:id="rId51"/>
    <p:sldId id="480" r:id="rId52"/>
    <p:sldId id="321" r:id="rId53"/>
    <p:sldId id="322" r:id="rId54"/>
    <p:sldId id="323" r:id="rId55"/>
    <p:sldId id="324" r:id="rId56"/>
    <p:sldId id="325" r:id="rId57"/>
    <p:sldId id="528" r:id="rId58"/>
    <p:sldId id="342" r:id="rId59"/>
    <p:sldId id="343" r:id="rId60"/>
    <p:sldId id="514" r:id="rId61"/>
    <p:sldId id="335" r:id="rId62"/>
    <p:sldId id="481" r:id="rId63"/>
    <p:sldId id="482" r:id="rId64"/>
    <p:sldId id="483" r:id="rId65"/>
    <p:sldId id="375" r:id="rId66"/>
    <p:sldId id="266" r:id="rId67"/>
    <p:sldId id="512" r:id="rId68"/>
    <p:sldId id="376" r:id="rId69"/>
    <p:sldId id="515" r:id="rId70"/>
    <p:sldId id="377" r:id="rId71"/>
    <p:sldId id="379" r:id="rId72"/>
    <p:sldId id="516" r:id="rId73"/>
    <p:sldId id="380" r:id="rId74"/>
    <p:sldId id="484" r:id="rId75"/>
    <p:sldId id="488" r:id="rId76"/>
    <p:sldId id="517" r:id="rId77"/>
    <p:sldId id="405" r:id="rId78"/>
    <p:sldId id="486" r:id="rId79"/>
    <p:sldId id="485" r:id="rId80"/>
    <p:sldId id="526" r:id="rId81"/>
    <p:sldId id="403" r:id="rId82"/>
    <p:sldId id="527" r:id="rId83"/>
    <p:sldId id="393" r:id="rId84"/>
    <p:sldId id="519" r:id="rId85"/>
    <p:sldId id="520" r:id="rId86"/>
    <p:sldId id="490" r:id="rId87"/>
    <p:sldId id="492" r:id="rId88"/>
    <p:sldId id="493" r:id="rId89"/>
    <p:sldId id="494" r:id="rId90"/>
    <p:sldId id="337" r:id="rId91"/>
    <p:sldId id="522" r:id="rId92"/>
    <p:sldId id="495" r:id="rId93"/>
    <p:sldId id="496" r:id="rId94"/>
    <p:sldId id="437" r:id="rId95"/>
    <p:sldId id="415" r:id="rId96"/>
    <p:sldId id="439" r:id="rId97"/>
    <p:sldId id="438" r:id="rId98"/>
    <p:sldId id="277" r:id="rId99"/>
    <p:sldId id="498" r:id="rId100"/>
    <p:sldId id="298" r:id="rId101"/>
    <p:sldId id="499" r:id="rId102"/>
    <p:sldId id="500" r:id="rId103"/>
    <p:sldId id="440" r:id="rId104"/>
    <p:sldId id="280" r:id="rId105"/>
    <p:sldId id="501" r:id="rId106"/>
    <p:sldId id="311" r:id="rId107"/>
    <p:sldId id="407" r:id="rId108"/>
    <p:sldId id="409" r:id="rId109"/>
    <p:sldId id="508" r:id="rId110"/>
    <p:sldId id="509" r:id="rId111"/>
    <p:sldId id="507" r:id="rId112"/>
    <p:sldId id="510" r:id="rId113"/>
    <p:sldId id="459" r:id="rId114"/>
    <p:sldId id="339" r:id="rId115"/>
    <p:sldId id="504" r:id="rId116"/>
    <p:sldId id="505" r:id="rId117"/>
    <p:sldId id="506" r:id="rId118"/>
    <p:sldId id="418" r:id="rId119"/>
    <p:sldId id="420" r:id="rId120"/>
    <p:sldId id="421" r:id="rId12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66FF66"/>
    <a:srgbClr val="FFAD09"/>
    <a:srgbClr val="00FF00"/>
    <a:srgbClr val="CC0000"/>
    <a:srgbClr val="F08418"/>
    <a:srgbClr val="FFCCFF"/>
    <a:srgbClr val="FF339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4" autoAdjust="0"/>
    <p:restoredTop sz="94728" autoAdjust="0"/>
  </p:normalViewPr>
  <p:slideViewPr>
    <p:cSldViewPr>
      <p:cViewPr varScale="1">
        <p:scale>
          <a:sx n="78" d="100"/>
          <a:sy n="78" d="100"/>
        </p:scale>
        <p:origin x="-11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117" Type="http://schemas.openxmlformats.org/officeDocument/2006/relationships/slide" Target="slides/slide106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slide" Target="slides/slide73.xml"/><Relationship Id="rId89" Type="http://schemas.openxmlformats.org/officeDocument/2006/relationships/slide" Target="slides/slide78.xml"/><Relationship Id="rId112" Type="http://schemas.openxmlformats.org/officeDocument/2006/relationships/slide" Target="slides/slide101.xml"/><Relationship Id="rId16" Type="http://schemas.openxmlformats.org/officeDocument/2006/relationships/slide" Target="slides/slide5.xml"/><Relationship Id="rId107" Type="http://schemas.openxmlformats.org/officeDocument/2006/relationships/slide" Target="slides/slide96.xml"/><Relationship Id="rId11" Type="http://schemas.openxmlformats.org/officeDocument/2006/relationships/slideMaster" Target="slideMasters/slideMaster8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102" Type="http://schemas.openxmlformats.org/officeDocument/2006/relationships/slide" Target="slides/slide91.xml"/><Relationship Id="rId12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90" Type="http://schemas.openxmlformats.org/officeDocument/2006/relationships/slide" Target="slides/slide79.xml"/><Relationship Id="rId95" Type="http://schemas.openxmlformats.org/officeDocument/2006/relationships/slide" Target="slides/slide84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slide" Target="slides/slide66.xml"/><Relationship Id="rId100" Type="http://schemas.openxmlformats.org/officeDocument/2006/relationships/slide" Target="slides/slide89.xml"/><Relationship Id="rId105" Type="http://schemas.openxmlformats.org/officeDocument/2006/relationships/slide" Target="slides/slide94.xml"/><Relationship Id="rId113" Type="http://schemas.openxmlformats.org/officeDocument/2006/relationships/slide" Target="slides/slide102.xml"/><Relationship Id="rId118" Type="http://schemas.openxmlformats.org/officeDocument/2006/relationships/slide" Target="slides/slide107.xml"/><Relationship Id="rId126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93" Type="http://schemas.openxmlformats.org/officeDocument/2006/relationships/slide" Target="slides/slide82.xml"/><Relationship Id="rId98" Type="http://schemas.openxmlformats.org/officeDocument/2006/relationships/slide" Target="slides/slide87.xml"/><Relationship Id="rId121" Type="http://schemas.openxmlformats.org/officeDocument/2006/relationships/slide" Target="slides/slide110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103" Type="http://schemas.openxmlformats.org/officeDocument/2006/relationships/slide" Target="slides/slide92.xml"/><Relationship Id="rId108" Type="http://schemas.openxmlformats.org/officeDocument/2006/relationships/slide" Target="slides/slide97.xml"/><Relationship Id="rId116" Type="http://schemas.openxmlformats.org/officeDocument/2006/relationships/slide" Target="slides/slide105.xml"/><Relationship Id="rId124" Type="http://schemas.openxmlformats.org/officeDocument/2006/relationships/viewProps" Target="view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91" Type="http://schemas.openxmlformats.org/officeDocument/2006/relationships/slide" Target="slides/slide80.xml"/><Relationship Id="rId96" Type="http://schemas.openxmlformats.org/officeDocument/2006/relationships/slide" Target="slides/slide85.xml"/><Relationship Id="rId111" Type="http://schemas.openxmlformats.org/officeDocument/2006/relationships/slide" Target="slides/slide10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6" Type="http://schemas.openxmlformats.org/officeDocument/2006/relationships/slide" Target="slides/slide95.xml"/><Relationship Id="rId114" Type="http://schemas.openxmlformats.org/officeDocument/2006/relationships/slide" Target="slides/slide103.xml"/><Relationship Id="rId119" Type="http://schemas.openxmlformats.org/officeDocument/2006/relationships/slide" Target="slides/slide108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94" Type="http://schemas.openxmlformats.org/officeDocument/2006/relationships/slide" Target="slides/slide83.xml"/><Relationship Id="rId99" Type="http://schemas.openxmlformats.org/officeDocument/2006/relationships/slide" Target="slides/slide88.xml"/><Relationship Id="rId101" Type="http://schemas.openxmlformats.org/officeDocument/2006/relationships/slide" Target="slides/slide90.xml"/><Relationship Id="rId12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109" Type="http://schemas.openxmlformats.org/officeDocument/2006/relationships/slide" Target="slides/slide9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97" Type="http://schemas.openxmlformats.org/officeDocument/2006/relationships/slide" Target="slides/slide86.xml"/><Relationship Id="rId104" Type="http://schemas.openxmlformats.org/officeDocument/2006/relationships/slide" Target="slides/slide93.xml"/><Relationship Id="rId120" Type="http://schemas.openxmlformats.org/officeDocument/2006/relationships/slide" Target="slides/slide109.xml"/><Relationship Id="rId125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0.xml"/><Relationship Id="rId92" Type="http://schemas.openxmlformats.org/officeDocument/2006/relationships/slide" Target="slides/slide81.xml"/><Relationship Id="rId2" Type="http://schemas.openxmlformats.org/officeDocument/2006/relationships/customXml" Target="../customXml/item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slide" Target="slides/slide76.xml"/><Relationship Id="rId110" Type="http://schemas.openxmlformats.org/officeDocument/2006/relationships/slide" Target="slides/slide99.xml"/><Relationship Id="rId115" Type="http://schemas.openxmlformats.org/officeDocument/2006/relationships/slide" Target="slides/slide10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4BD4BE-13A7-48AA-9FF6-C6EDCBF2C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SimSun" pitchFamily="2" charset="-122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B6C2CA-9FCB-4D67-81BA-77BDC3798F65}" type="slidenum">
              <a:rPr lang="en-US" altLang="en-US">
                <a:solidFill>
                  <a:prstClr val="black"/>
                </a:solidFill>
              </a:rPr>
              <a:pPr eaLnBrk="1" hangingPunct="1"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987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987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57A82F1-B0AA-48CA-A91C-BF24E91199FC}" type="slidenum">
              <a:rPr lang="en-GB" altLang="en-US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4872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88B7B-D7BE-44DE-A121-87AA406AFD8C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88B7B-D7BE-44DE-A121-87AA406AFD8C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D8B6C3-7081-47D9-AEC9-4ACD96B0D932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344988"/>
            <a:ext cx="5091113" cy="4146550"/>
          </a:xfrm>
          <a:noFill/>
          <a:ln/>
        </p:spPr>
        <p:txBody>
          <a:bodyPr lIns="91423" tIns="45712" rIns="91423" bIns="45712"/>
          <a:lstStyle/>
          <a:p>
            <a:pPr marL="228600" indent="-228600" eaLnBrk="1" hangingPunct="1">
              <a:lnSpc>
                <a:spcPct val="90000"/>
              </a:lnSpc>
            </a:pPr>
            <a:endParaRPr lang="en-US" smtClean="0"/>
          </a:p>
          <a:p>
            <a:pPr marL="228600" indent="-228600" eaLnBrk="1" hangingPunct="1">
              <a:lnSpc>
                <a:spcPct val="90000"/>
              </a:lnSpc>
              <a:spcAft>
                <a:spcPct val="10000"/>
              </a:spcAft>
            </a:pPr>
            <a:r>
              <a:rPr lang="en-US" smtClean="0"/>
              <a:t>Treatment recommendations </a:t>
            </a:r>
            <a:r>
              <a:rPr lang="en-US" b="1" smtClean="0"/>
              <a:t>for new patients (not previously treated)</a:t>
            </a:r>
            <a:r>
              <a:rPr lang="en-US" smtClean="0"/>
              <a:t>.</a:t>
            </a:r>
          </a:p>
          <a:p>
            <a:pPr marL="228600" indent="-228600" eaLnBrk="1" hangingPunct="1">
              <a:lnSpc>
                <a:spcPct val="90000"/>
              </a:lnSpc>
              <a:spcAft>
                <a:spcPct val="10000"/>
              </a:spcAft>
              <a:buFontTx/>
              <a:buChar char="•"/>
            </a:pPr>
            <a:r>
              <a:rPr lang="en-US" smtClean="0"/>
              <a:t>This slide presents the standard recommended six-month course of treatment for new patients with the option of 3x per week dosing. </a:t>
            </a:r>
          </a:p>
          <a:p>
            <a:pPr marL="228600" indent="-228600" eaLnBrk="1" hangingPunct="1">
              <a:lnSpc>
                <a:spcPct val="90000"/>
              </a:lnSpc>
              <a:spcAft>
                <a:spcPct val="10000"/>
              </a:spcAft>
              <a:buFontTx/>
              <a:buChar char="•"/>
            </a:pPr>
            <a:r>
              <a:rPr lang="en-US" smtClean="0"/>
              <a:t>Note that a systematic review found little evidence of difference in failure or relapse rates with daily or 3x weekly regimens in HIV-negative patients.  However, 3x per week dosing was associated with higher rates of acquired drug resistance. Further comments for 3x per week dosing are also noted on slide.</a:t>
            </a:r>
          </a:p>
          <a:p>
            <a:pPr marL="228600" indent="-228600" eaLnBrk="1" hangingPunct="1">
              <a:lnSpc>
                <a:spcPct val="90000"/>
              </a:lnSpc>
              <a:spcAft>
                <a:spcPct val="10000"/>
              </a:spcAft>
              <a:buFontTx/>
              <a:buChar char="•"/>
            </a:pPr>
            <a:r>
              <a:rPr lang="en-US" smtClean="0"/>
              <a:t>Note: All patients with TB and HIV infection should be evaluated to determine if antiretroviral therapy is indicated during the course of treatment for TB.  [Additional information on this topic, including dosing recommendations for TB if living with HIV, can be found in </a:t>
            </a:r>
            <a:r>
              <a:rPr lang="en-US" i="1" smtClean="0"/>
              <a:t>TB and HIV Infection: Introduction and Diagnosis module</a:t>
            </a:r>
            <a:r>
              <a:rPr lang="en-US" smtClean="0"/>
              <a:t>.]</a:t>
            </a:r>
          </a:p>
          <a:p>
            <a:pPr marL="228600" indent="-228600" eaLnBrk="1" hangingPunct="1">
              <a:lnSpc>
                <a:spcPct val="90000"/>
              </a:lnSpc>
              <a:spcAft>
                <a:spcPct val="10000"/>
              </a:spcAft>
              <a:buFontTx/>
              <a:buChar char="•"/>
            </a:pPr>
            <a:r>
              <a:rPr lang="en-US" smtClean="0"/>
              <a:t>[Pediatric dosing covered in Pediatric module.]</a:t>
            </a:r>
          </a:p>
          <a:p>
            <a:pPr marL="228600" indent="-228600" eaLnBrk="1" hangingPunct="1">
              <a:lnSpc>
                <a:spcPct val="90000"/>
              </a:lnSpc>
              <a:spcAft>
                <a:spcPct val="10000"/>
              </a:spcAft>
              <a:buFontTx/>
              <a:buChar char="•"/>
            </a:pPr>
            <a:r>
              <a:rPr lang="en-US" smtClean="0"/>
              <a:t>[</a:t>
            </a:r>
            <a:r>
              <a:rPr lang="en-US" b="1" smtClean="0"/>
              <a:t>Interactive option</a:t>
            </a:r>
            <a:r>
              <a:rPr lang="en-US" smtClean="0"/>
              <a:t>:  Ask participants about what their standard practice is locally for the initiation and continuation phases of treatment.] </a:t>
            </a:r>
          </a:p>
          <a:p>
            <a:pPr marL="228600" indent="-228600" eaLnBrk="1" hangingPunct="1">
              <a:lnSpc>
                <a:spcPct val="90000"/>
              </a:lnSpc>
            </a:pPr>
            <a:endParaRPr lang="en-US" smtClean="0"/>
          </a:p>
          <a:p>
            <a:pPr marL="228600" indent="-228600" eaLnBrk="1" hangingPunct="1">
              <a:lnSpc>
                <a:spcPct val="90000"/>
              </a:lnSpc>
            </a:pPr>
            <a:r>
              <a:rPr lang="en-US" sz="1000" i="1" smtClean="0"/>
              <a:t>	[World Health Organization.  Treatment of Tuberculosis: Guidelines for National Programmes, Third Edition.  Geneva: World Health Organization, 2003. – Note slide reflects updated version pending 2009]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B6C2CA-9FCB-4D67-81BA-77BDC3798F65}" type="slidenum">
              <a:rPr lang="en-US" altLang="en-US">
                <a:solidFill>
                  <a:prstClr val="black"/>
                </a:solidFill>
              </a:rPr>
              <a:pPr eaLnBrk="1" hangingPunct="1"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987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987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57A82F1-B0AA-48CA-A91C-BF24E91199FC}" type="slidenum">
              <a:rPr lang="en-GB" altLang="en-US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4872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4E8A78-5073-4084-B418-FA4AF35DCF8D}" type="slidenum">
              <a:rPr lang="ar-SA" altLang="en-US">
                <a:solidFill>
                  <a:prstClr val="black"/>
                </a:solidFill>
              </a:rPr>
              <a:pPr eaLnBrk="1" hangingPunct="1"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91F448-B05A-43D7-83F4-AEFD7A793C4C}" type="slidenum">
              <a:rPr lang="ar-SA" alt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4D3E9B-A37F-4707-AAFF-83599774ED78}" type="slidenum">
              <a:rPr lang="ar-SA" alt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4E7070-5B29-4144-A877-CA23C722CCD4}" type="slidenum">
              <a:rPr lang="ar-SA" altLang="en-US">
                <a:solidFill>
                  <a:prstClr val="black"/>
                </a:solidFill>
              </a:rPr>
              <a:pPr eaLnBrk="1" hangingPunct="1"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D0E40-6B68-43D5-B28C-B14B47076436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8FBE4-DF25-4826-BBBD-573B39187F3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-moz-fixed"/>
            </a:endParaRPr>
          </a:p>
          <a:p>
            <a:endParaRPr lang="en-US" altLang="en-US">
              <a:latin typeface="-moz-fixed"/>
            </a:endParaRPr>
          </a:p>
          <a:p>
            <a:endParaRPr lang="en-US" altLang="en-US">
              <a:latin typeface="-moz-fixed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88B7B-D7BE-44DE-A121-87AA406AFD8C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1027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6" name="Arc 1028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/>
            </a:p>
          </p:txBody>
        </p:sp>
      </p:grpSp>
      <p:sp>
        <p:nvSpPr>
          <p:cNvPr id="82949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2950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282E7-5025-46A7-B033-538B5B313A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25A1C-8A49-4876-B320-F985E2CBDC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B0B22-F351-4577-8FCF-5F6384BBAD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4A06F-E396-46A0-9608-24A0C18AB1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38BD8-14FC-4D87-8E6F-ED3A8754E83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6C0E2-9C15-4558-8C81-B314EC0AF12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9A4F5-0880-453D-90AE-C4DD66A15B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FC7AE-F4E0-4314-B2AA-FA62FA6B69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3306E-2B27-425F-886D-2B6A735FB9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045BC-2903-4715-87BE-ABEC4B94085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1638E-9E90-450A-9F56-7D2E21B1937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B88BD-59C2-4AC9-B4A5-5A73446FF0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3E02-C38B-4A75-8E20-9E03385C99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98FF-136C-471D-9A0F-1E1B9F98A0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ar-EG" noProof="0" smtClean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724EA-02E5-4640-B69D-9A99C99FEA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FE12E-9496-4CE1-87FF-AD081EE585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2CA4D1-A1AB-403B-B5CB-9CD0FCCD6A0C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2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A170D-7540-4A79-8823-FA3ADB67D22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9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69899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9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03-Oct-23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9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4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4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63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2" y="2438436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/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3555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555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" name="Group 6"/>
            <p:cNvGrpSpPr/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53555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556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3556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56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56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355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5355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535566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zh-TW">
              <a:solidFill>
                <a:srgbClr val="1C1C1C"/>
              </a:solidFill>
            </a:endParaRPr>
          </a:p>
        </p:txBody>
      </p:sp>
      <p:sp>
        <p:nvSpPr>
          <p:cNvPr id="53556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zh-TW">
              <a:solidFill>
                <a:srgbClr val="1C1C1C"/>
              </a:solidFill>
            </a:endParaRPr>
          </a:p>
        </p:txBody>
      </p:sp>
      <p:sp>
        <p:nvSpPr>
          <p:cNvPr id="53556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8D3AEFA-6263-4FCC-8BE3-3619BC5EE9A5}" type="slidenum">
              <a:rPr lang="en-US" altLang="zh-TW">
                <a:solidFill>
                  <a:srgbClr val="1C1C1C"/>
                </a:solidFill>
              </a:rPr>
              <a:pPr/>
              <a:t>‹#›</a:t>
            </a:fld>
            <a:endParaRPr lang="en-US" altLang="zh-TW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37550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04ECB-2227-4475-B6F9-2BF3411625F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0739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EDAC0-8B41-4F4D-9AF2-2E97E967219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915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0D2C4-9562-4094-A5C6-1CC6C1CD3E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68260-59EB-4514-9AA2-340080BA62E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8679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6F793-87BB-4DB2-B108-96046055BBE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7090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DF8A5-8260-4040-A0B8-4531A5F4301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7525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237EF-B370-4622-A17D-F04540638DB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94808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80686-6ACB-4B8F-936E-997374FBD6C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9114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796A6-3349-4A2F-A901-74B2B3BD6B0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12893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B6284-E472-4F94-91DE-653EB80CC14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22619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754D8-9687-483D-832C-3C32DBE1936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47054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40" y="214314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669B840-BC86-435A-B57E-0232DAFA228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19187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3658950-80FE-4B06-A4DF-BC8C2FB82C6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29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A789D-D142-462A-9AE0-953CF93603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40" y="214314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D1F8741-E85F-4B15-BAA0-B5AA6F0F6CB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23858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7586-E2E0-403C-BD51-1CF952DF3B40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9610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2E885-EEEB-4825-858E-55FB01AA1B6B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98946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09791-9750-4C61-9BAF-3843A27D6406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89502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FC031-20F0-4434-88BE-8B4B01F9B900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38086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4A640-8496-48BE-8C4A-84B6A502E6C9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10849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28A92-DACD-48FE-993F-3E2194A99E8F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59048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36689-1CCB-48B3-B1DC-4A00F0A572EB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96536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BE364-FDB1-4B85-9E52-1C5CC179A51E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50436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119DB-03C1-4DE0-A8FC-179D6800524F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474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5711B-0325-4C20-BFF1-AC3268020DC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1801D-CE61-48DB-88A6-0264130A2DAA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06908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BCA52-F2EC-4F72-BCE9-5A1849A070F1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15648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61DF6-EF4D-4CD3-AF5D-090D24B8BA65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38376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79FE2-F146-4E9A-BC31-3C913B18D4DE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8255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2213310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6643000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233984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4002314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3537972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898496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977B6-D0AE-4B58-B890-2BFA938D81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782117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39360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0671843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3909844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959738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6021749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71043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2213310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6643000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2339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19FDB-9085-4B08-9AE0-4AB7912FF1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4002314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3537972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8984964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782117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39360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0671843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3909844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959738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6021749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710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1962B-D457-4271-B950-7A908A372EE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WHO/CDS 2000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AAB92-A294-4210-9D75-9C76E6930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8856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WHO/CDS 2000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CFF2-F32C-4E9D-8C8F-0052EB3326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40745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WHO/CDS 2000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3E216-6F0B-4D41-8393-76C95846ED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30466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WHO/CDS 2000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1FC05-374F-43DD-8CF7-F0FBFF0FC1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80644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WHO/CDS 2000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D1F4A-4691-48E9-B08D-BD8EE7D645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03899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WHO/CDS 2000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639E6-EEF3-4060-ADC8-C94328DB05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27524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WHO/CDS 2000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D2D60-32B5-4274-BC87-DB789BB3FF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03605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WHO/CDS 2000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51CE2-AEE5-4868-AB99-EEAE0D2441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8153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WHO/CDS 2000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217DC-42DE-4986-A085-3A549E449E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73254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WHO/CDS 2000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8999B-9DD8-4B2D-8E46-96F87D1141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098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2CF13-1BC8-43F7-B7A8-950D9A1763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74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74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WHO/CDS 2000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3748C-79F8-44CD-8438-8E29BE4BCE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7551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hasCustomPrompt="1"/>
          </p:nvPr>
        </p:nvSpPr>
        <p:spPr>
          <a:xfrm>
            <a:off x="457200" y="274674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WHO/CDS 2000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E257D-8A5A-4761-94BD-92D2BED4A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80846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 hasCustomPrompt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WHO/CDS 2000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C3FDE-10B2-468E-9A76-82A4F8E1BD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28160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WHO/CDS 2000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F2351-5BB1-432F-B2F9-5FF0A929BC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46050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WHO/CDS 2000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0B01C-512B-4EA0-BC24-290927805A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7975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RS_CORP_2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581400"/>
            <a:ext cx="8229600" cy="952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/>
              <a:t>Cliquez pour modifier le style des sous-titres du masque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800" cap="all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6524106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1027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6" name="Arc 1028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/>
            </a:p>
          </p:txBody>
        </p:sp>
      </p:grpSp>
      <p:sp>
        <p:nvSpPr>
          <p:cNvPr id="82949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2950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65D7D-7219-475B-B61F-44EFCF24C9B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EC3DA-BAA7-4DB3-AB05-0F183F270BC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46AE0-9D99-4D88-903F-05633E9D28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17FDF-7792-45B4-8BAD-D9189CFA2A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026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81923" name="Freeform 1027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81924" name="Arc 1028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/>
            </a:p>
          </p:txBody>
        </p:sp>
      </p:grpSp>
      <p:sp>
        <p:nvSpPr>
          <p:cNvPr id="81925" name="Rectangle 102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1926" name="Rectangle 10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27" name="Rectangle 10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28" name="Rectangle 10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2BC61AB4-1511-40FE-AE76-9375ED2165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055" name="Rectangle 10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3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7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2" y="4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03-Oct-23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7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8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ChangeArrowheads="1"/>
          </p:cNvSpPr>
          <p:nvPr/>
        </p:nvSpPr>
        <p:spPr bwMode="ltGray">
          <a:xfrm>
            <a:off x="417513" y="1098586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534531" name="Rectangle 3"/>
          <p:cNvSpPr>
            <a:spLocks noChangeArrowheads="1"/>
          </p:cNvSpPr>
          <p:nvPr/>
        </p:nvSpPr>
        <p:spPr bwMode="ltGray">
          <a:xfrm>
            <a:off x="800118" y="1098586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534532" name="Rectangle 4"/>
          <p:cNvSpPr>
            <a:spLocks noChangeArrowheads="1"/>
          </p:cNvSpPr>
          <p:nvPr/>
        </p:nvSpPr>
        <p:spPr bwMode="ltGray">
          <a:xfrm>
            <a:off x="541356" y="1520832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534533" name="Rectangle 5"/>
          <p:cNvSpPr>
            <a:spLocks noChangeArrowheads="1"/>
          </p:cNvSpPr>
          <p:nvPr/>
        </p:nvSpPr>
        <p:spPr bwMode="ltGray">
          <a:xfrm>
            <a:off x="911227" y="1520832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534534" name="Rectangle 6"/>
          <p:cNvSpPr>
            <a:spLocks noChangeArrowheads="1"/>
          </p:cNvSpPr>
          <p:nvPr/>
        </p:nvSpPr>
        <p:spPr bwMode="ltGray">
          <a:xfrm>
            <a:off x="127000" y="1447836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534535" name="Rectangle 7"/>
          <p:cNvSpPr>
            <a:spLocks noChangeArrowheads="1"/>
          </p:cNvSpPr>
          <p:nvPr/>
        </p:nvSpPr>
        <p:spPr bwMode="gray">
          <a:xfrm>
            <a:off x="762000" y="990636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534536" name="Rectangle 8"/>
          <p:cNvSpPr>
            <a:spLocks noChangeArrowheads="1"/>
          </p:cNvSpPr>
          <p:nvPr/>
        </p:nvSpPr>
        <p:spPr bwMode="gray">
          <a:xfrm>
            <a:off x="442931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sp>
        <p:nvSpPr>
          <p:cNvPr id="53453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40" y="214314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3453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345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345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345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26E765-FB94-4A03-90E6-28D9865A6E93}" type="slidenum">
              <a:rPr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95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PMingLiU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PMingLiU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PMingLiU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PMingLiU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PMingLiU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PMingLiU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PMingLiU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PMingLiU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8B17FF"/>
            </a:gs>
            <a:gs pos="100000">
              <a:srgbClr val="2E2E8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7E7331-0F78-4496-8F64-03CE597F17F7}" type="slidenum">
              <a:rPr lang="en-A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00813"/>
            <a:ext cx="33813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33339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Anshu P Gokarn</a:t>
            </a:r>
          </a:p>
        </p:txBody>
      </p:sp>
    </p:spTree>
    <p:extLst>
      <p:ext uri="{BB962C8B-B14F-4D97-AF65-F5344CB8AC3E}">
        <p14:creationId xmlns="" xmlns:p14="http://schemas.microsoft.com/office/powerpoint/2010/main" val="344260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128" t="-3091" r="-3128" b="-3091"/>
          <a:stretch>
            <a:fillRect/>
          </a:stretch>
        </p:blipFill>
        <p:spPr bwMode="auto">
          <a:xfrm>
            <a:off x="7620000" y="5715000"/>
            <a:ext cx="1066800" cy="827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"/>
          <p:cNvGrpSpPr/>
          <p:nvPr userDrawn="1"/>
        </p:nvGrpSpPr>
        <p:grpSpPr bwMode="auto">
          <a:xfrm>
            <a:off x="457200" y="1295400"/>
            <a:ext cx="8229600" cy="304800"/>
            <a:chOff x="288" y="816"/>
            <a:chExt cx="5184" cy="192"/>
          </a:xfrm>
        </p:grpSpPr>
        <p:sp>
          <p:nvSpPr>
            <p:cNvPr id="32774" name="Line 6"/>
            <p:cNvSpPr>
              <a:spLocks noChangeShapeType="1"/>
            </p:cNvSpPr>
            <p:nvPr userDrawn="1"/>
          </p:nvSpPr>
          <p:spPr bwMode="auto">
            <a:xfrm>
              <a:off x="288" y="912"/>
              <a:ext cx="5184" cy="0"/>
            </a:xfrm>
            <a:prstGeom prst="line">
              <a:avLst/>
            </a:prstGeom>
            <a:noFill/>
            <a:ln w="2540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srgbClr val="000000"/>
                </a:solidFill>
              </a:endParaRPr>
            </a:p>
          </p:txBody>
        </p:sp>
        <p:sp>
          <p:nvSpPr>
            <p:cNvPr id="32775" name="Line 7"/>
            <p:cNvSpPr>
              <a:spLocks noChangeShapeType="1"/>
            </p:cNvSpPr>
            <p:nvPr userDrawn="1"/>
          </p:nvSpPr>
          <p:spPr bwMode="auto">
            <a:xfrm>
              <a:off x="288" y="816"/>
              <a:ext cx="518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srgbClr val="000000"/>
                </a:solidFill>
              </a:endParaRPr>
            </a:p>
          </p:txBody>
        </p:sp>
        <p:sp>
          <p:nvSpPr>
            <p:cNvPr id="32776" name="Line 8"/>
            <p:cNvSpPr>
              <a:spLocks noChangeShapeType="1"/>
            </p:cNvSpPr>
            <p:nvPr userDrawn="1"/>
          </p:nvSpPr>
          <p:spPr bwMode="auto">
            <a:xfrm>
              <a:off x="288" y="1008"/>
              <a:ext cx="518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166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128" t="-3091" r="-3128" b="-3091"/>
          <a:stretch>
            <a:fillRect/>
          </a:stretch>
        </p:blipFill>
        <p:spPr bwMode="auto">
          <a:xfrm>
            <a:off x="7620000" y="5715000"/>
            <a:ext cx="1066800" cy="827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"/>
          <p:cNvGrpSpPr/>
          <p:nvPr userDrawn="1"/>
        </p:nvGrpSpPr>
        <p:grpSpPr bwMode="auto">
          <a:xfrm>
            <a:off x="457200" y="1295400"/>
            <a:ext cx="8229600" cy="304800"/>
            <a:chOff x="288" y="816"/>
            <a:chExt cx="5184" cy="192"/>
          </a:xfrm>
        </p:grpSpPr>
        <p:sp>
          <p:nvSpPr>
            <p:cNvPr id="32774" name="Line 6"/>
            <p:cNvSpPr>
              <a:spLocks noChangeShapeType="1"/>
            </p:cNvSpPr>
            <p:nvPr userDrawn="1"/>
          </p:nvSpPr>
          <p:spPr bwMode="auto">
            <a:xfrm>
              <a:off x="288" y="912"/>
              <a:ext cx="5184" cy="0"/>
            </a:xfrm>
            <a:prstGeom prst="line">
              <a:avLst/>
            </a:prstGeom>
            <a:noFill/>
            <a:ln w="2540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srgbClr val="000000"/>
                </a:solidFill>
              </a:endParaRPr>
            </a:p>
          </p:txBody>
        </p:sp>
        <p:sp>
          <p:nvSpPr>
            <p:cNvPr id="32775" name="Line 7"/>
            <p:cNvSpPr>
              <a:spLocks noChangeShapeType="1"/>
            </p:cNvSpPr>
            <p:nvPr userDrawn="1"/>
          </p:nvSpPr>
          <p:spPr bwMode="auto">
            <a:xfrm>
              <a:off x="288" y="816"/>
              <a:ext cx="518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srgbClr val="000000"/>
                </a:solidFill>
              </a:endParaRPr>
            </a:p>
          </p:txBody>
        </p:sp>
        <p:sp>
          <p:nvSpPr>
            <p:cNvPr id="32776" name="Line 8"/>
            <p:cNvSpPr>
              <a:spLocks noChangeShapeType="1"/>
            </p:cNvSpPr>
            <p:nvPr userDrawn="1"/>
          </p:nvSpPr>
          <p:spPr bwMode="auto">
            <a:xfrm>
              <a:off x="288" y="1008"/>
              <a:ext cx="518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166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43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43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WHO/CDS 2000</a:t>
            </a:r>
          </a:p>
        </p:txBody>
      </p:sp>
      <p:sp>
        <p:nvSpPr>
          <p:cNvPr id="843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CF281B-8DEA-4A98-B41F-CA4FCDB3E21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9" name="Picture 7" descr="Logo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436"/>
            <a:ext cx="60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3131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81923" name="Freeform 1027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81924" name="Arc 1028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EG"/>
            </a:p>
          </p:txBody>
        </p:sp>
      </p:grpSp>
      <p:sp>
        <p:nvSpPr>
          <p:cNvPr id="81925" name="Rectangle 102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1926" name="Rectangle 10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27" name="Rectangle 10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28" name="Rectangle 10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2A082705-B436-45BC-B2FB-E54D711F35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Rectangle 10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mages.google.com/imgres?imgurl=http://www.info.gov.hk/dh/diseases/CD/photoweb/Tuberculosis-5.jpg&amp;imgrefurl=http://www.info.gov.hk/dh/diseases/CD/TB.htm&amp;h=540&amp;w=500&amp;sz=36&amp;hl=zh-CN&amp;start=5&amp;tbnid=zHj512OXtw_iNM:&amp;tbnh=132&amp;tbnw=122&amp;prev=/images?q=pulmonary+tuberculosis&amp;svnum=10&amp;hl=zh-CN&amp;lr=&amp;newwindow=1&amp;sa=G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mages.google.com/imgres?imgurl=http://www.wrongdiagnosis.com/phil/images/2543.jpg&amp;imgrefurl=http://www.wrongdiagnosis.com/phil/html/tuberculosis/2543.html&amp;h=542&amp;w=700&amp;sz=32&amp;hl=zh-CN&amp;start=53&amp;tbnid=6upO72UrbS-vAM:&amp;tbnh=108&amp;tbnw=140&amp;prev=/images?q=pulmonary+tuberculosis&amp;start=36&amp;ndsp=18&amp;svnum=10&amp;hl=zh-CN&amp;lr=&amp;newwindow=1&amp;sa=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images.google.com/imgres?imgurl=http://www.wrongdiagnosis.com/phil/images/2543.jpg&amp;imgrefurl=http://www.wrongdiagnosis.com/phil/html/tuberculosis/2543.html&amp;h=542&amp;w=700&amp;sz=32&amp;hl=zh-CN&amp;start=53&amp;tbnid=6upO72UrbS-vAM:&amp;tbnh=108&amp;tbnw=140&amp;prev=/images?q=pulmonary+tuberculosis&amp;start=36&amp;ndsp=18&amp;svnum=10&amp;hl=zh-CN&amp;lr=&amp;newwindow=1&amp;sa=N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Word_97_-_2003_Document1.doc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71546"/>
            <a:ext cx="4929190" cy="5786455"/>
          </a:xfrm>
        </p:spPr>
        <p:txBody>
          <a:bodyPr>
            <a:normAutofit/>
          </a:bodyPr>
          <a:lstStyle/>
          <a:p>
            <a:pPr marL="280988" lvl="0" indent="-280988" algn="ctr">
              <a:buNone/>
            </a:pP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280988" lvl="0" indent="-280988" algn="ctr">
              <a:buNone/>
            </a:pP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Times New Roman" pitchFamily="18" charset="0"/>
                <a:cs typeface="Calibri" pitchFamily="34" charset="0"/>
              </a:rPr>
              <a:t>Tuberculosis</a:t>
            </a:r>
          </a:p>
          <a:p>
            <a:pPr marL="280988" lvl="0" indent="-280988" algn="ctr">
              <a:buNone/>
            </a:pP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Times New Roman" pitchFamily="18" charset="0"/>
                <a:cs typeface="Calibri" pitchFamily="34" charset="0"/>
              </a:rPr>
              <a:t>By</a:t>
            </a:r>
          </a:p>
          <a:p>
            <a:pPr marL="280988" lvl="0" indent="-280988" algn="ctr">
              <a:buNone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Times New Roman" pitchFamily="18" charset="0"/>
                <a:cs typeface="Calibri" pitchFamily="34" charset="0"/>
              </a:rPr>
              <a:t>Dr. Walid Ibrahim</a:t>
            </a:r>
          </a:p>
          <a:p>
            <a:pPr marL="280988" lvl="0" indent="-280988" algn="ctr">
              <a:buNone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Mongolian Baiti" pitchFamily="66" charset="0"/>
              </a:rPr>
              <a:t>Assistant Prof. of Chest Diseases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Arial" pitchFamily="34" charset="0"/>
            </a:endParaRPr>
          </a:p>
          <a:p>
            <a:pPr marL="280988" indent="-280988" algn="just">
              <a:buNone/>
            </a:pPr>
            <a:endParaRPr lang="en-US" sz="1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Graphic 13" descr="Stethosco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57752" y="1785926"/>
            <a:ext cx="4286248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502920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800" b="1" dirty="0">
                <a:latin typeface="Sitka Display" pitchFamily="2" charset="0"/>
              </a:rPr>
              <a:t>Caused by </a:t>
            </a:r>
            <a:r>
              <a:rPr lang="en-GB" altLang="en-US" sz="2800" b="1" dirty="0">
                <a:solidFill>
                  <a:srgbClr val="FFFF00"/>
                </a:solidFill>
                <a:latin typeface="Sitka Display" pitchFamily="2" charset="0"/>
              </a:rPr>
              <a:t>rod shaped bacteria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altLang="en-US" sz="2800" b="1" i="1" dirty="0">
                <a:latin typeface="Sitka Display" pitchFamily="2" charset="0"/>
              </a:rPr>
              <a:t>Mycobacterium tuberculosis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altLang="en-US" sz="2800" b="1" i="1" dirty="0">
                <a:latin typeface="Sitka Display" pitchFamily="2" charset="0"/>
              </a:rPr>
              <a:t>Mycobacterium </a:t>
            </a:r>
            <a:r>
              <a:rPr lang="en-GB" altLang="en-US" sz="2800" b="1" i="1" dirty="0" smtClean="0">
                <a:latin typeface="Sitka Display" pitchFamily="2" charset="0"/>
              </a:rPr>
              <a:t>bovis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GB" altLang="en-US" sz="2800" b="1" i="1" dirty="0">
              <a:latin typeface="Sitka Display" pitchFamily="2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b="1" dirty="0">
                <a:solidFill>
                  <a:srgbClr val="FFFF00"/>
                </a:solidFill>
                <a:latin typeface="Sitka Display" pitchFamily="2" charset="0"/>
              </a:rPr>
              <a:t>Slow growing organism </a:t>
            </a:r>
            <a:r>
              <a:rPr lang="en-GB" altLang="en-US" sz="2800" b="1" dirty="0">
                <a:latin typeface="Sitka Display" pitchFamily="2" charset="0"/>
              </a:rPr>
              <a:t>(divides every 16-20 hrs)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800" b="1" dirty="0">
              <a:latin typeface="Sitka Display" pitchFamily="2" charset="0"/>
            </a:endParaRPr>
          </a:p>
        </p:txBody>
      </p:sp>
      <p:pic>
        <p:nvPicPr>
          <p:cNvPr id="8196" name="Picture 5" descr="mycobacterium_tuberculosis_3_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2143116"/>
            <a:ext cx="2786082" cy="306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14348" y="142852"/>
            <a:ext cx="7786742" cy="78579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1001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Aetiology </a:t>
            </a:r>
            <a:endParaRPr kumimoji="1" lang="en-US" altLang="zh-CN" sz="4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Sitka Display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39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428" name="Group 76"/>
          <p:cNvGraphicFramePr>
            <a:graphicFrameLocks noGrp="1"/>
          </p:cNvGraphicFramePr>
          <p:nvPr>
            <p:ph type="tbl" idx="1"/>
          </p:nvPr>
        </p:nvGraphicFramePr>
        <p:xfrm>
          <a:off x="304800" y="1622425"/>
          <a:ext cx="8591550" cy="4494848"/>
        </p:xfrm>
        <a:graphic>
          <a:graphicData uri="http://schemas.openxmlformats.org/drawingml/2006/table">
            <a:tbl>
              <a:tblPr/>
              <a:tblGrid>
                <a:gridCol w="21954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637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322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2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marL="520700" algn="l">
                        <a:spcBef>
                          <a:spcPct val="20000"/>
                        </a:spcBef>
                        <a:defRPr sz="2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marL="920750"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itka Display" pitchFamily="2" charset="0"/>
                        </a:rPr>
                        <a:t>Caused by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marL="520700" algn="l">
                        <a:spcBef>
                          <a:spcPct val="20000"/>
                        </a:spcBef>
                        <a:defRPr sz="2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marL="920750"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itka Display" pitchFamily="2" charset="0"/>
                        </a:rPr>
                        <a:t>Adverse Reaction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marL="520700" algn="l">
                        <a:spcBef>
                          <a:spcPct val="20000"/>
                        </a:spcBef>
                        <a:defRPr sz="2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marL="920750"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itka Display" pitchFamily="2" charset="0"/>
                        </a:rPr>
                        <a:t>Signs and Symptoms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5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marL="520700" algn="l">
                        <a:spcBef>
                          <a:spcPct val="20000"/>
                        </a:spcBef>
                        <a:defRPr sz="2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marL="920750"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itka Display" pitchFamily="2" charset="0"/>
                        </a:rPr>
                        <a:t>Pyrazinamide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marL="520700" algn="l">
                        <a:spcBef>
                          <a:spcPct val="20000"/>
                        </a:spcBef>
                        <a:defRPr sz="2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marL="920750"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itka Display" pitchFamily="2" charset="0"/>
                        </a:rPr>
                        <a:t>- GIT Upset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Sitka Display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itka Display" pitchFamily="2" charset="0"/>
                        </a:rPr>
                        <a:t>- Arthralgia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Sitka Display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itka Display" pitchFamily="2" charset="0"/>
                        </a:rPr>
                        <a:t>- Hyperuricemia 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Sitka Display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marL="520700" algn="l">
                        <a:spcBef>
                          <a:spcPct val="20000"/>
                        </a:spcBef>
                        <a:defRPr sz="2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marL="920750"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Display" pitchFamily="2" charset="0"/>
                        </a:rPr>
                        <a:t>Anorexia, nausea, vomiting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Display" pitchFamily="2" charset="0"/>
                        </a:rPr>
                        <a:t>Joint aches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Display" pitchFamily="2" charset="0"/>
                        </a:rPr>
                        <a:t>Gout (rare)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tka Display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382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marL="520700" algn="l">
                        <a:spcBef>
                          <a:spcPct val="20000"/>
                        </a:spcBef>
                        <a:defRPr sz="2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marL="920750"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itka Display" pitchFamily="2" charset="0"/>
                        </a:rPr>
                        <a:t>Ethambutol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marL="520700" algn="l">
                        <a:spcBef>
                          <a:spcPct val="20000"/>
                        </a:spcBef>
                        <a:defRPr sz="2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marL="920750"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itka Display" pitchFamily="2" charset="0"/>
                        </a:rPr>
                        <a:t>- Optic neuritis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Sitka Display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marL="520700" algn="l">
                        <a:spcBef>
                          <a:spcPct val="20000"/>
                        </a:spcBef>
                        <a:defRPr sz="2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marL="920750"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Display" pitchFamily="2" charset="0"/>
                        </a:rPr>
                        <a:t>Blurred vision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tka Display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Display" pitchFamily="2" charset="0"/>
                        </a:rPr>
                        <a:t>Changed color vision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39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marL="520700" algn="l">
                        <a:spcBef>
                          <a:spcPct val="20000"/>
                        </a:spcBef>
                        <a:defRPr sz="2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marL="920750"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itka Display" pitchFamily="2" charset="0"/>
                        </a:rPr>
                        <a:t>Streptomycin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marL="520700" algn="l">
                        <a:spcBef>
                          <a:spcPct val="20000"/>
                        </a:spcBef>
                        <a:defRPr sz="2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marL="920750"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itka Display" pitchFamily="2" charset="0"/>
                        </a:rPr>
                        <a:t>Ear damage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Char char="-"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Sitka Display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itka Display" pitchFamily="2" charset="0"/>
                        </a:rPr>
                        <a:t>- Kidney 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itka Display" pitchFamily="2" charset="0"/>
                        </a:rPr>
                        <a:t>damage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marL="520700" algn="l">
                        <a:spcBef>
                          <a:spcPct val="20000"/>
                        </a:spcBef>
                        <a:defRPr sz="2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marL="920750"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Display" pitchFamily="2" charset="0"/>
                        </a:rPr>
                        <a:t>Loss of hearing, Ringing 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Display" pitchFamily="2" charset="0"/>
                        </a:rPr>
                        <a:t>in the 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Display" pitchFamily="2" charset="0"/>
                        </a:rPr>
                        <a:t>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Char char="-"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tka Display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Display" pitchFamily="2" charset="0"/>
                        </a:rPr>
                        <a:t>Abnormal kidney function 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Display" pitchFamily="2" charset="0"/>
                        </a:rPr>
                        <a:t>test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tka Display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57224" y="428604"/>
            <a:ext cx="7643866" cy="85725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tka Display" pitchFamily="2" charset="0"/>
                <a:ea typeface="+mj-ea"/>
                <a:cs typeface="+mj-cs"/>
              </a:rPr>
              <a:t> Adverse</a:t>
            </a:r>
            <a:r>
              <a:rPr kumimoji="1" lang="en-US" altLang="zh-CN" sz="4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tka Display" pitchFamily="2" charset="0"/>
                <a:ea typeface="+mj-ea"/>
                <a:cs typeface="+mj-cs"/>
              </a:rPr>
              <a:t> Drug Reactions</a:t>
            </a:r>
            <a:endParaRPr kumimoji="1" lang="en-US" altLang="zh-CN" sz="40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Sitka Display" pitchFamily="2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1998663" y="381036"/>
            <a:ext cx="487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Extrapulmonary TB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968375" y="1676400"/>
            <a:ext cx="7869462" cy="101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indent="6858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Md BT" pitchFamily="34" charset="0"/>
                <a:ea typeface="+mn-ea"/>
                <a:cs typeface="+mn-cs"/>
              </a:rPr>
              <a:t>In most cases, treat with same regimens </a:t>
            </a:r>
          </a:p>
          <a:p>
            <a:pPr marL="0" marR="0" lvl="0" indent="68580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Md BT" pitchFamily="34" charset="0"/>
                <a:ea typeface="+mn-ea"/>
                <a:cs typeface="+mn-cs"/>
              </a:rPr>
              <a:t>used for pulmonary TB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629513" y="2971800"/>
            <a:ext cx="621676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is721 Md BT" pitchFamily="34" charset="0"/>
                <a:ea typeface="+mn-ea"/>
                <a:cs typeface="+mn-cs"/>
              </a:rPr>
              <a:t>Bone and Joint TB, Miliary TB,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is721 Md BT" pitchFamily="34" charset="0"/>
                <a:ea typeface="+mn-ea"/>
                <a:cs typeface="+mn-cs"/>
              </a:rPr>
              <a:t>or TB Meningitis in Children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790577" y="4343418"/>
            <a:ext cx="820102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5715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Md BT" pitchFamily="34" charset="0"/>
                <a:ea typeface="+mn-ea"/>
                <a:cs typeface="+mn-cs"/>
              </a:rPr>
              <a:t>Treatment extended &gt; 6 months 	depending on site of disease</a:t>
            </a:r>
          </a:p>
          <a:p>
            <a:pPr marL="0" marR="0" lvl="0" indent="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TB meningitis Streptomycin replaces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Ethambutol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214313" y="0"/>
            <a:ext cx="8458200" cy="6248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   Dosing recommendations in Renal Insufficiency  (CC &lt;30ml/min) and Hemodialysis)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ctr">
              <a:buFont typeface="Wingdings" pitchFamily="2" charset="2"/>
              <a:buNone/>
            </a:pPr>
            <a:endParaRPr lang="en-US" sz="28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282" y="1142985"/>
          <a:ext cx="8686800" cy="5553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6781800"/>
              </a:tblGrid>
              <a:tr h="462412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Drug</a:t>
                      </a:r>
                      <a:endParaRPr lang="en-US" sz="3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Recommended dose and frequency</a:t>
                      </a:r>
                      <a:endParaRPr lang="en-US" sz="3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939254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</a:rPr>
                        <a:t>INH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300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 mg once daily ,or 900 mg 3times/week (as)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939254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</a:rPr>
                        <a:t>RIF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600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 mg once daily ,or 600 mg 3times/week (as)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55178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</a:rPr>
                        <a:t>EMB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15-25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 mg/kg/dose 3times/week (not daily)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55178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</a:rPr>
                        <a:t>PZA 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25-35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 mg/kg/dose 3times/week (not daily)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55178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</a:rPr>
                        <a:t>Levofloxacin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750-1000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 mg /dose 3times/week (not daily)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46678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</a:rPr>
                        <a:t>Streptomycin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15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 mg/kg/dose 2-3times/week (not daily)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صورة ذات صل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87153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142852"/>
            <a:ext cx="7286676" cy="85725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altLang="zh-CN" sz="5400" b="1" dirty="0" smtClean="0">
                <a:solidFill>
                  <a:srgbClr val="FF0000"/>
                </a:solidFill>
              </a:rPr>
              <a:t>MDR-TB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214422"/>
            <a:ext cx="8429652" cy="414340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q"/>
            </a:pPr>
            <a:r>
              <a:rPr lang="en-US" altLang="zh-CN" sz="2800" b="1" dirty="0" smtClean="0">
                <a:solidFill>
                  <a:srgbClr val="FFFF00"/>
                </a:solidFill>
                <a:latin typeface="Sitka Display" pitchFamily="2" charset="0"/>
              </a:rPr>
              <a:t>IT is resistant to both INH and Rifampicin.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q"/>
            </a:pPr>
            <a:r>
              <a:rPr lang="en-US" altLang="zh-CN" sz="2800" b="1" dirty="0" smtClean="0">
                <a:latin typeface="Sitka Display" pitchFamily="2" charset="0"/>
              </a:rPr>
              <a:t>We can select five anti-TB drugs , these drugs include:</a:t>
            </a:r>
          </a:p>
          <a:p>
            <a:pPr lvl="2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q"/>
            </a:pPr>
            <a:r>
              <a:rPr lang="en-US" altLang="zh-CN" b="1" dirty="0" smtClean="0">
                <a:latin typeface="Sitka Display" pitchFamily="2" charset="0"/>
              </a:rPr>
              <a:t>Quinolones  (Levofloxacin, ofloxacin), </a:t>
            </a:r>
          </a:p>
          <a:p>
            <a:pPr lvl="2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q"/>
            </a:pPr>
            <a:r>
              <a:rPr lang="en-US" altLang="zh-CN" b="1" dirty="0" smtClean="0">
                <a:latin typeface="Sitka Display" pitchFamily="2" charset="0"/>
              </a:rPr>
              <a:t>Aminoglycosides (amikacin, kanamycin, capremycin)</a:t>
            </a:r>
          </a:p>
          <a:p>
            <a:pPr lvl="2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q"/>
            </a:pPr>
            <a:r>
              <a:rPr lang="en-US" altLang="zh-CN" b="1" dirty="0" smtClean="0">
                <a:latin typeface="Sitka Display" pitchFamily="2" charset="0"/>
              </a:rPr>
              <a:t>EMB, </a:t>
            </a:r>
          </a:p>
          <a:p>
            <a:pPr lvl="2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q"/>
            </a:pPr>
            <a:r>
              <a:rPr lang="en-US" altLang="zh-CN" b="1" dirty="0" smtClean="0">
                <a:latin typeface="Sitka Display" pitchFamily="2" charset="0"/>
              </a:rPr>
              <a:t>PZA, </a:t>
            </a:r>
          </a:p>
          <a:p>
            <a:pPr lvl="2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q"/>
            </a:pPr>
            <a:r>
              <a:rPr lang="en-US" altLang="zh-CN" b="1" dirty="0" smtClean="0">
                <a:latin typeface="Sitka Display" pitchFamily="2" charset="0"/>
              </a:rPr>
              <a:t>Cycloserine, </a:t>
            </a:r>
          </a:p>
          <a:p>
            <a:pPr lvl="2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q"/>
            </a:pPr>
            <a:r>
              <a:rPr lang="en-US" altLang="zh-CN" b="1" dirty="0" smtClean="0">
                <a:latin typeface="Sitka Display" pitchFamily="2" charset="0"/>
              </a:rPr>
              <a:t>Ethionamide.</a:t>
            </a:r>
          </a:p>
          <a:p>
            <a:pPr lvl="2" eaLnBrk="1" hangingPunct="1">
              <a:lnSpc>
                <a:spcPct val="90000"/>
              </a:lnSpc>
              <a:buClr>
                <a:srgbClr val="FFFF00"/>
              </a:buClr>
              <a:buNone/>
            </a:pPr>
            <a:endParaRPr lang="en-US" altLang="zh-CN" b="1" dirty="0" smtClean="0">
              <a:latin typeface="Sitka Display" pitchFamily="2" charset="0"/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q"/>
            </a:pPr>
            <a:r>
              <a:rPr lang="en-US" altLang="zh-CN" sz="2800" b="1" dirty="0" smtClean="0">
                <a:solidFill>
                  <a:srgbClr val="FFFF00"/>
                </a:solidFill>
                <a:latin typeface="Sitka Display" pitchFamily="2" charset="0"/>
              </a:rPr>
              <a:t>The whole therapy lasts at least 18 months.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endParaRPr lang="en-US" altLang="zh-CN" sz="2800" b="1" dirty="0" smtClean="0">
              <a:latin typeface="Sitka Display" pitchFamily="2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800" b="1" dirty="0" smtClean="0">
              <a:latin typeface="Sitka Display" pitchFamily="2" charset="0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3F8F8-9E6B-4F3A-A453-BCB6793220F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229600" cy="750871"/>
          </a:xfrm>
        </p:spPr>
        <p:txBody>
          <a:bodyPr/>
          <a:lstStyle/>
          <a:p>
            <a:pPr eaLnBrk="1" hangingPunct="1"/>
            <a:r>
              <a:rPr lang="it-IT" altLang="en-US" sz="4000" b="1" dirty="0">
                <a:solidFill>
                  <a:srgbClr val="0070C0"/>
                </a:solidFill>
                <a:latin typeface="Sitka Display" pitchFamily="2" charset="0"/>
              </a:rPr>
              <a:t>Causes of MDR</a:t>
            </a: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285720" y="1142984"/>
            <a:ext cx="8643998" cy="5500726"/>
          </a:xfrm>
          <a:noFill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430915-5476-42A4-8EF7-D6FDD797EF0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33363"/>
            <a:ext cx="8948738" cy="1620837"/>
          </a:xfrm>
        </p:spPr>
        <p:txBody>
          <a:bodyPr/>
          <a:lstStyle/>
          <a:p>
            <a:pPr eaLnBrk="1" hangingPunct="1"/>
            <a:r>
              <a:rPr lang="en-GB" altLang="en-US" sz="4000" b="1" dirty="0">
                <a:solidFill>
                  <a:srgbClr val="0070C0"/>
                </a:solidFill>
                <a:latin typeface="Sitka Display" pitchFamily="2" charset="0"/>
              </a:rPr>
              <a:t>XDR= </a:t>
            </a:r>
            <a:r>
              <a:rPr lang="en-GB" altLang="ja-JP" sz="4000" b="1" dirty="0">
                <a:solidFill>
                  <a:srgbClr val="0070C0"/>
                </a:solidFill>
                <a:latin typeface="Sitka Display" pitchFamily="2" charset="0"/>
                <a:ea typeface="MS PGothic" panose="020B0600070205080204" pitchFamily="34" charset="-128"/>
              </a:rPr>
              <a:t>extensively drug-resistant TB</a:t>
            </a:r>
            <a:br>
              <a:rPr lang="en-GB" altLang="ja-JP" sz="4000" b="1" dirty="0">
                <a:solidFill>
                  <a:srgbClr val="0070C0"/>
                </a:solidFill>
                <a:latin typeface="Sitka Display" pitchFamily="2" charset="0"/>
                <a:ea typeface="MS PGothic" panose="020B0600070205080204" pitchFamily="34" charset="-128"/>
              </a:rPr>
            </a:br>
            <a:r>
              <a:rPr lang="en-GB" altLang="ja-JP" sz="4000" dirty="0">
                <a:solidFill>
                  <a:srgbClr val="0070C0"/>
                </a:solidFill>
                <a:latin typeface="Sitka Display" pitchFamily="2" charset="0"/>
                <a:ea typeface="MS PGothic" panose="020B0600070205080204" pitchFamily="34" charset="-128"/>
              </a:rPr>
              <a:t> </a:t>
            </a:r>
            <a:endParaRPr lang="en-GB" altLang="en-US" sz="4000" b="1" dirty="0">
              <a:solidFill>
                <a:srgbClr val="0070C0"/>
              </a:solidFill>
              <a:latin typeface="Sitka Display" pitchFamily="2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714488"/>
            <a:ext cx="8577262" cy="3344863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GB" altLang="ja-JP" sz="3200" b="1" dirty="0">
                <a:solidFill>
                  <a:srgbClr val="FF0000"/>
                </a:solidFill>
                <a:latin typeface="Sitka Display" pitchFamily="2" charset="0"/>
                <a:ea typeface="MS PGothic" panose="020B0600070205080204" pitchFamily="34" charset="-128"/>
              </a:rPr>
              <a:t>  R</a:t>
            </a:r>
            <a:r>
              <a:rPr lang="en-US" altLang="ja-JP" sz="3200" b="1" dirty="0">
                <a:solidFill>
                  <a:srgbClr val="FF0000"/>
                </a:solidFill>
                <a:latin typeface="Sitka Display" pitchFamily="2" charset="0"/>
                <a:ea typeface="MS PGothic" panose="020B0600070205080204" pitchFamily="34" charset="-128"/>
              </a:rPr>
              <a:t>esistance to at least </a:t>
            </a:r>
            <a:r>
              <a:rPr lang="en-US" altLang="ja-JP" sz="3200" b="1" dirty="0" smtClean="0">
                <a:solidFill>
                  <a:srgbClr val="00B0F0"/>
                </a:solidFill>
                <a:latin typeface="Sitka Display" pitchFamily="2" charset="0"/>
                <a:ea typeface="MS PGothic" panose="020B0600070205080204" pitchFamily="34" charset="-128"/>
              </a:rPr>
              <a:t>Rifampicin</a:t>
            </a:r>
            <a:r>
              <a:rPr lang="en-US" altLang="ja-JP" sz="3200" b="1" dirty="0" smtClean="0">
                <a:solidFill>
                  <a:srgbClr val="FF0000"/>
                </a:solidFill>
                <a:latin typeface="Sitka Display" pitchFamily="2" charset="0"/>
                <a:ea typeface="MS PGothic" panose="020B0600070205080204" pitchFamily="34" charset="-128"/>
              </a:rPr>
              <a:t> </a:t>
            </a:r>
            <a:r>
              <a:rPr lang="en-US" altLang="ja-JP" sz="3200" b="1" dirty="0">
                <a:solidFill>
                  <a:srgbClr val="FF0000"/>
                </a:solidFill>
                <a:latin typeface="Sitka Display" pitchFamily="2" charset="0"/>
                <a:ea typeface="MS PGothic" panose="020B0600070205080204" pitchFamily="34" charset="-128"/>
              </a:rPr>
              <a:t>and </a:t>
            </a:r>
            <a:r>
              <a:rPr lang="en-US" altLang="ja-JP" sz="3200" b="1" dirty="0">
                <a:solidFill>
                  <a:srgbClr val="00B0F0"/>
                </a:solidFill>
                <a:latin typeface="Sitka Display" pitchFamily="2" charset="0"/>
                <a:ea typeface="MS PGothic" panose="020B0600070205080204" pitchFamily="34" charset="-128"/>
              </a:rPr>
              <a:t>isoniazid</a:t>
            </a:r>
            <a:r>
              <a:rPr lang="en-US" altLang="ja-JP" sz="3200" b="1" dirty="0">
                <a:solidFill>
                  <a:srgbClr val="FF0000"/>
                </a:solidFill>
                <a:latin typeface="Sitka Display" pitchFamily="2" charset="0"/>
                <a:ea typeface="MS PGothic" panose="020B0600070205080204" pitchFamily="34" charset="-128"/>
              </a:rPr>
              <a:t>, in addition to any </a:t>
            </a:r>
            <a:r>
              <a:rPr lang="en-US" altLang="ja-JP" sz="3200" b="1" dirty="0" smtClean="0">
                <a:solidFill>
                  <a:srgbClr val="00B0F0"/>
                </a:solidFill>
                <a:latin typeface="Sitka Display" pitchFamily="2" charset="0"/>
                <a:ea typeface="MS PGothic" panose="020B0600070205080204" pitchFamily="34" charset="-128"/>
              </a:rPr>
              <a:t>Floroquinolones</a:t>
            </a:r>
            <a:r>
              <a:rPr lang="en-US" altLang="ja-JP" sz="3200" b="1" dirty="0" smtClean="0">
                <a:solidFill>
                  <a:srgbClr val="FF0000"/>
                </a:solidFill>
                <a:latin typeface="Sitka Display" pitchFamily="2" charset="0"/>
                <a:ea typeface="MS PGothic" panose="020B0600070205080204" pitchFamily="34" charset="-128"/>
              </a:rPr>
              <a:t>, </a:t>
            </a:r>
            <a:r>
              <a:rPr lang="en-US" altLang="ja-JP" sz="3200" b="1" dirty="0">
                <a:solidFill>
                  <a:srgbClr val="FF0000"/>
                </a:solidFill>
                <a:latin typeface="Sitka Display" pitchFamily="2" charset="0"/>
                <a:ea typeface="MS PGothic" panose="020B0600070205080204" pitchFamily="34" charset="-128"/>
              </a:rPr>
              <a:t>and to at least one of the three following </a:t>
            </a:r>
            <a:r>
              <a:rPr lang="en-US" altLang="ja-JP" sz="3200" b="1" dirty="0">
                <a:solidFill>
                  <a:srgbClr val="00B0F0"/>
                </a:solidFill>
                <a:latin typeface="Sitka Display" pitchFamily="2" charset="0"/>
                <a:ea typeface="MS PGothic" panose="020B0600070205080204" pitchFamily="34" charset="-128"/>
              </a:rPr>
              <a:t>injectable drugs </a:t>
            </a:r>
            <a:r>
              <a:rPr lang="en-US" altLang="ja-JP" sz="3200" b="1" dirty="0">
                <a:solidFill>
                  <a:srgbClr val="FF0000"/>
                </a:solidFill>
                <a:latin typeface="Sitka Display" pitchFamily="2" charset="0"/>
                <a:ea typeface="MS PGothic" panose="020B0600070205080204" pitchFamily="34" charset="-128"/>
              </a:rPr>
              <a:t>used in anti-TB treatment: </a:t>
            </a:r>
            <a:r>
              <a:rPr lang="en-US" altLang="ja-JP" sz="3200" b="1" dirty="0" smtClean="0">
                <a:solidFill>
                  <a:srgbClr val="FF0000"/>
                </a:solidFill>
                <a:latin typeface="Sitka Display" pitchFamily="2" charset="0"/>
                <a:ea typeface="MS PGothic" panose="020B0600070205080204" pitchFamily="34" charset="-128"/>
              </a:rPr>
              <a:t>Capreomycin, </a:t>
            </a:r>
            <a:r>
              <a:rPr lang="en-US" altLang="ja-JP" sz="3200" b="1" dirty="0">
                <a:solidFill>
                  <a:srgbClr val="FF0000"/>
                </a:solidFill>
                <a:latin typeface="Sitka Display" pitchFamily="2" charset="0"/>
                <a:ea typeface="MS PGothic" panose="020B0600070205080204" pitchFamily="34" charset="-128"/>
              </a:rPr>
              <a:t>kanamycin and </a:t>
            </a:r>
            <a:r>
              <a:rPr lang="en-US" altLang="ja-JP" sz="3200" b="1" dirty="0" smtClean="0">
                <a:solidFill>
                  <a:srgbClr val="FF0000"/>
                </a:solidFill>
                <a:latin typeface="Sitka Display" pitchFamily="2" charset="0"/>
                <a:ea typeface="MS PGothic" panose="020B0600070205080204" pitchFamily="34" charset="-128"/>
              </a:rPr>
              <a:t>Amikacin. </a:t>
            </a:r>
            <a:endParaRPr lang="en-GB" altLang="en-US" sz="3200" b="1" dirty="0">
              <a:solidFill>
                <a:srgbClr val="FF0000"/>
              </a:solidFill>
              <a:latin typeface="Sitka Display" pitchFamily="2" charset="0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/>
              <a:t>Treatment Monitoring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18" y="1857375"/>
            <a:ext cx="8031163" cy="4543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FFC000"/>
                </a:solidFill>
              </a:rPr>
              <a:t>Sputum smear microscopy </a:t>
            </a:r>
            <a:r>
              <a:rPr lang="en-US" altLang="en-US" sz="2800" dirty="0"/>
              <a:t>for AFB at 2 </a:t>
            </a:r>
            <a:r>
              <a:rPr lang="en-US" altLang="en-US" sz="2800" dirty="0" smtClean="0"/>
              <a:t>months. If </a:t>
            </a:r>
            <a:r>
              <a:rPr lang="en-US" altLang="en-US" sz="2800" dirty="0"/>
              <a:t>positive at two months, repeat at </a:t>
            </a:r>
            <a:r>
              <a:rPr lang="en-US" altLang="en-US" sz="2800" dirty="0" smtClean="0"/>
              <a:t>3 months</a:t>
            </a: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If still smear positive at 3 months, continuation phase </a:t>
            </a:r>
            <a:r>
              <a:rPr lang="en-US" altLang="en-US" sz="2800" dirty="0" smtClean="0"/>
              <a:t>is </a:t>
            </a:r>
            <a:r>
              <a:rPr lang="en-US" altLang="en-US" sz="2800" dirty="0"/>
              <a:t>still started while awaiting </a:t>
            </a:r>
            <a:r>
              <a:rPr lang="en-US" altLang="en-US" sz="2800" dirty="0">
                <a:solidFill>
                  <a:srgbClr val="FFC000"/>
                </a:solidFill>
              </a:rPr>
              <a:t>DST results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36613"/>
            <a:ext cx="867568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6838950" y="6491288"/>
            <a:ext cx="2305050" cy="3667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GB" sz="1800">
                <a:latin typeface="Arial" charset="0"/>
              </a:rPr>
              <a:t>Papua New Guinea</a:t>
            </a:r>
            <a:endParaRPr kumimoji="0" lang="en-US" sz="1800">
              <a:latin typeface="Arial" charset="0"/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250825" y="0"/>
            <a:ext cx="8353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Did you know </a:t>
            </a:r>
            <a:r>
              <a:rPr kumimoji="0" lang="en-GB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that …</a:t>
            </a:r>
            <a:endParaRPr kumimoji="0"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Displa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/>
          <a:srcRect l="1962" t="2701" r="1962" b="27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258888" y="2540000"/>
            <a:ext cx="6697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GB" b="1">
                <a:latin typeface="Calibri" pitchFamily="34" charset="0"/>
              </a:rPr>
              <a:t>Hand-in-hand we can fight for a World Free of TB.</a:t>
            </a:r>
            <a:endParaRPr kumimoji="0" lang="en-US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357298"/>
            <a:ext cx="5857875" cy="45720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50000"/>
              </a:spcAft>
              <a:buClr>
                <a:srgbClr val="FFFF00"/>
              </a:buClr>
            </a:pPr>
            <a:r>
              <a:rPr lang="en-US" altLang="en-US" sz="2800" b="1" dirty="0">
                <a:latin typeface="Sitka Display" pitchFamily="2" charset="0"/>
              </a:rPr>
              <a:t>Bacillus </a:t>
            </a:r>
            <a:r>
              <a:rPr lang="en-US" altLang="en-US" sz="2800" b="1" dirty="0" smtClean="0">
                <a:latin typeface="Sitka Display" pitchFamily="2" charset="0"/>
              </a:rPr>
              <a:t>is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 aerobic</a:t>
            </a:r>
            <a:r>
              <a:rPr lang="en-US" altLang="en-US" sz="2800" b="1" dirty="0" smtClean="0">
                <a:latin typeface="Sitka Display" pitchFamily="2" charset="0"/>
              </a:rPr>
              <a:t> </a:t>
            </a:r>
            <a:r>
              <a:rPr lang="en-US" altLang="en-US" sz="2800" b="1" dirty="0">
                <a:latin typeface="Sitka Display" pitchFamily="2" charset="0"/>
              </a:rPr>
              <a:t>thin, somewhat curved, from </a:t>
            </a:r>
            <a:r>
              <a:rPr lang="en-US" altLang="en-US" sz="2800" b="1" dirty="0">
                <a:solidFill>
                  <a:srgbClr val="FFFF00"/>
                </a:solidFill>
                <a:latin typeface="Sitka Display" pitchFamily="2" charset="0"/>
              </a:rPr>
              <a:t>1 </a:t>
            </a:r>
            <a:r>
              <a:rPr lang="en-US" alt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- </a:t>
            </a:r>
            <a:r>
              <a:rPr lang="en-US" altLang="en-US" sz="2800" b="1" dirty="0">
                <a:solidFill>
                  <a:srgbClr val="FFFF00"/>
                </a:solidFill>
                <a:latin typeface="Sitka Display" pitchFamily="2" charset="0"/>
              </a:rPr>
              <a:t>5 microns </a:t>
            </a:r>
            <a:r>
              <a:rPr lang="en-US" altLang="en-US" sz="2800" b="1" dirty="0">
                <a:latin typeface="Sitka Display" pitchFamily="2" charset="0"/>
              </a:rPr>
              <a:t>in length, with a complex </a:t>
            </a:r>
            <a:r>
              <a:rPr lang="en-US" altLang="en-US" sz="2800" b="1" dirty="0" smtClean="0">
                <a:latin typeface="Sitka Display" pitchFamily="2" charset="0"/>
              </a:rPr>
              <a:t>cell </a:t>
            </a:r>
            <a:r>
              <a:rPr lang="en-US" altLang="en-US" sz="2800" b="1" dirty="0">
                <a:latin typeface="Sitka Display" pitchFamily="2" charset="0"/>
              </a:rPr>
              <a:t>wall (</a:t>
            </a:r>
            <a:r>
              <a:rPr lang="en-US" altLang="en-US" sz="2800" b="1" dirty="0">
                <a:solidFill>
                  <a:srgbClr val="FFFF00"/>
                </a:solidFill>
                <a:latin typeface="Sitka Display" pitchFamily="2" charset="0"/>
              </a:rPr>
              <a:t>lipid core</a:t>
            </a:r>
            <a:r>
              <a:rPr lang="en-US" altLang="en-US" sz="2800" b="1" dirty="0">
                <a:latin typeface="Sitka Display" pitchFamily="2" charset="0"/>
              </a:rPr>
              <a:t>) responsible for its characteristic coloration (</a:t>
            </a:r>
            <a:r>
              <a:rPr lang="en-US" alt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acid and alcohol-fast</a:t>
            </a:r>
            <a:r>
              <a:rPr lang="en-US" altLang="en-US" sz="2800" b="1" dirty="0" smtClean="0">
                <a:latin typeface="Sitka Display" pitchFamily="2" charset="0"/>
              </a:rPr>
              <a:t>).</a:t>
            </a:r>
            <a:endParaRPr lang="en-US" altLang="en-US" sz="2800" b="1" dirty="0">
              <a:latin typeface="Sitka Display" pitchFamily="2" charset="0"/>
            </a:endParaRPr>
          </a:p>
          <a:p>
            <a:pPr algn="l" rtl="0" eaLnBrk="1" hangingPunct="1">
              <a:lnSpc>
                <a:spcPct val="110000"/>
              </a:lnSpc>
              <a:spcBef>
                <a:spcPct val="50000"/>
              </a:spcBef>
              <a:spcAft>
                <a:spcPct val="50000"/>
              </a:spcAft>
              <a:buClr>
                <a:srgbClr val="FFFF00"/>
              </a:buClr>
            </a:pPr>
            <a:r>
              <a:rPr lang="en-US" altLang="en-US" sz="2800" b="1" dirty="0">
                <a:solidFill>
                  <a:srgbClr val="FFFF00"/>
                </a:solidFill>
                <a:latin typeface="Sitka Display" pitchFamily="2" charset="0"/>
              </a:rPr>
              <a:t>Susceptible</a:t>
            </a:r>
            <a:r>
              <a:rPr lang="en-US" altLang="en-US" sz="2800" b="1" dirty="0">
                <a:latin typeface="Sitka Display" pitchFamily="2" charset="0"/>
              </a:rPr>
              <a:t> to sunlight, heat and dryness. </a:t>
            </a:r>
          </a:p>
        </p:txBody>
      </p:sp>
      <p:pic>
        <p:nvPicPr>
          <p:cNvPr id="14340" name="Picture 4" descr="bacil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7837" y="1104900"/>
            <a:ext cx="2316163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14348" y="142852"/>
            <a:ext cx="7786742" cy="78579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1001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Aetiology </a:t>
            </a:r>
            <a:endParaRPr kumimoji="1" lang="en-US" altLang="zh-CN" sz="4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Sitka Display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WordArt 5"/>
          <p:cNvSpPr>
            <a:spLocks noChangeArrowheads="1" noChangeShapeType="1" noTextEdit="1"/>
          </p:cNvSpPr>
          <p:nvPr/>
        </p:nvSpPr>
        <p:spPr bwMode="auto">
          <a:xfrm>
            <a:off x="2627313" y="1773238"/>
            <a:ext cx="3744912" cy="2638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prstDash val="dash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Lydian BT"/>
              </a:rPr>
              <a:t>THANK YOU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14290"/>
            <a:ext cx="8678893" cy="66833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Mycobacteria unique cell wall structure </a:t>
            </a:r>
            <a:endParaRPr lang="ar-EG" sz="3600" b="1" dirty="0" smtClean="0">
              <a:solidFill>
                <a:srgbClr val="FFFF00"/>
              </a:solidFill>
            </a:endParaRPr>
          </a:p>
        </p:txBody>
      </p:sp>
      <p:pic>
        <p:nvPicPr>
          <p:cNvPr id="12291" name="Picture 1" descr="https://pharmchem.ucsf.edu/sites/pharmchem.ucsf.edu/files/styles/pharmacy_half/public/cell%20envelope%20of%20Mycobacterium%20tuberculosis.jpg?itok=rKb3_mgk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313" y="1053892"/>
            <a:ext cx="8715405" cy="544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14290"/>
            <a:ext cx="8678893" cy="66833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Mycobacteria unique cell wall structure </a:t>
            </a:r>
            <a:endParaRPr lang="ar-EG" sz="3600" b="1" dirty="0" smtClean="0">
              <a:solidFill>
                <a:srgbClr val="FFFF00"/>
              </a:solidFill>
            </a:endParaRPr>
          </a:p>
        </p:txBody>
      </p:sp>
      <p:pic>
        <p:nvPicPr>
          <p:cNvPr id="12291" name="Picture 1" descr="https://pharmchem.ucsf.edu/sites/pharmchem.ucsf.edu/files/styles/pharmacy_half/public/cell%20envelope%20of%20Mycobacterium%20tuberculosis.jpg?itok=rKb3_mgk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214313" y="911225"/>
            <a:ext cx="8715405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060575"/>
            <a:ext cx="719931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6000" b="1" smtClean="0"/>
              <a:t>Transmission </a:t>
            </a:r>
            <a:br>
              <a:rPr lang="en-US" altLang="zh-CN" sz="6000" b="1" smtClean="0"/>
            </a:br>
            <a:r>
              <a:rPr lang="en-US" altLang="zh-CN" sz="6000" b="1" smtClean="0"/>
              <a:t>Of</a:t>
            </a:r>
            <a:br>
              <a:rPr lang="en-US" altLang="zh-CN" sz="6000" b="1" smtClean="0"/>
            </a:br>
            <a:r>
              <a:rPr lang="en-US" altLang="zh-CN" sz="6000" b="1" smtClean="0"/>
              <a:t>Infection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4000" b="1" dirty="0">
                <a:solidFill>
                  <a:srgbClr val="FFFF00"/>
                </a:solidFill>
                <a:latin typeface="Sitka Display" pitchFamily="2" charset="0"/>
              </a:rPr>
              <a:t>Modes of transmission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529274" cy="4114800"/>
          </a:xfrm>
        </p:spPr>
        <p:txBody>
          <a:bodyPr/>
          <a:lstStyle/>
          <a:p>
            <a:pPr marL="0" indent="0" algn="l" rtl="0" eaLnBrk="1" hangingPunct="1">
              <a:lnSpc>
                <a:spcPct val="90000"/>
              </a:lnSpc>
              <a:buNone/>
            </a:pPr>
            <a:r>
              <a:rPr lang="en-US" altLang="en-US" sz="2800" b="1" dirty="0" smtClean="0"/>
              <a:t>1- 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Air-borne</a:t>
            </a:r>
            <a:r>
              <a:rPr lang="en-US" altLang="en-US" sz="2800" b="1" dirty="0" smtClean="0"/>
              <a:t> </a:t>
            </a:r>
            <a:r>
              <a:rPr lang="en-US" altLang="en-US" sz="2800" b="1" dirty="0"/>
              <a:t>or droplet nuclei</a:t>
            </a:r>
          </a:p>
          <a:p>
            <a:pPr marL="0" indent="0" algn="l" rtl="0" eaLnBrk="1" hangingPunct="1">
              <a:lnSpc>
                <a:spcPct val="90000"/>
              </a:lnSpc>
              <a:buNone/>
            </a:pPr>
            <a:r>
              <a:rPr lang="en-US" altLang="en-US" sz="2800" b="1" dirty="0"/>
              <a:t>    1-5 </a:t>
            </a:r>
            <a:r>
              <a:rPr lang="el-GR" altLang="en-US" sz="2800" b="1" dirty="0"/>
              <a:t>μ</a:t>
            </a:r>
            <a:r>
              <a:rPr lang="en-US" altLang="en-US" sz="2800" b="1" dirty="0"/>
              <a:t> m in diameter.</a:t>
            </a:r>
          </a:p>
          <a:p>
            <a:pPr marL="0" indent="0" algn="l" rtl="0" eaLnBrk="1" hangingPunct="1">
              <a:lnSpc>
                <a:spcPct val="90000"/>
              </a:lnSpc>
              <a:buNone/>
            </a:pPr>
            <a:r>
              <a:rPr lang="en-US" altLang="en-US" sz="2800" b="1" dirty="0"/>
              <a:t>     remain airborne for </a:t>
            </a:r>
            <a:r>
              <a:rPr lang="en-US" altLang="en-US" sz="2800" b="1" dirty="0" smtClean="0"/>
              <a:t>long </a:t>
            </a:r>
            <a:r>
              <a:rPr lang="en-US" altLang="en-US" sz="2800" b="1" dirty="0"/>
              <a:t>times</a:t>
            </a:r>
            <a:r>
              <a:rPr lang="en-US" altLang="en-US" sz="2800" b="1" dirty="0" smtClean="0"/>
              <a:t>.</a:t>
            </a:r>
          </a:p>
          <a:p>
            <a:pPr marL="0" indent="0" algn="l" rtl="0" eaLnBrk="1" hangingPunct="1">
              <a:lnSpc>
                <a:spcPct val="90000"/>
              </a:lnSpc>
              <a:buNone/>
            </a:pPr>
            <a:endParaRPr lang="en-US" altLang="en-US" sz="2800" b="1" dirty="0"/>
          </a:p>
          <a:p>
            <a:pPr marL="0" indent="0" algn="l" rtl="0" eaLnBrk="1" hangingPunct="1">
              <a:buNone/>
            </a:pPr>
            <a:r>
              <a:rPr lang="en-US" altLang="en-US" sz="2800" b="1" dirty="0" smtClean="0"/>
              <a:t>2- Ingestion of 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raw milk </a:t>
            </a:r>
            <a:r>
              <a:rPr lang="en-US" altLang="en-US" sz="2800" b="1" dirty="0" smtClean="0"/>
              <a:t>&amp; 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diary products</a:t>
            </a:r>
            <a:r>
              <a:rPr lang="en-US" altLang="en-US" sz="2800" b="1" dirty="0" smtClean="0"/>
              <a:t>.</a:t>
            </a:r>
          </a:p>
          <a:p>
            <a:pPr marL="0" indent="0" algn="l" rtl="0" eaLnBrk="1" hangingPunct="1">
              <a:buNone/>
            </a:pPr>
            <a:endParaRPr lang="en-US" altLang="en-US" sz="2800" dirty="0" smtClean="0"/>
          </a:p>
          <a:p>
            <a:pPr marL="0" indent="0" algn="l" rtl="0" eaLnBrk="1" hangingPunct="1">
              <a:buNone/>
            </a:pPr>
            <a:r>
              <a:rPr lang="en-US" altLang="en-US" sz="2800" b="1" dirty="0" smtClean="0">
                <a:solidFill>
                  <a:srgbClr val="FFFF00"/>
                </a:solidFill>
              </a:rPr>
              <a:t>3- Direct invasion </a:t>
            </a:r>
            <a:r>
              <a:rPr lang="en-US" altLang="en-US" sz="2800" b="1" dirty="0" smtClean="0"/>
              <a:t>through wounds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altLang="en-US" sz="2800" b="1" dirty="0"/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altLang="en-US" sz="2800" b="1" dirty="0"/>
          </a:p>
        </p:txBody>
      </p:sp>
      <p:pic>
        <p:nvPicPr>
          <p:cNvPr id="4" name="Picture 5" descr="snee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2214554"/>
            <a:ext cx="2714612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http://images.slideplayer.com/13/3995301/slides/slide_6.jpg"/>
          <p:cNvPicPr>
            <a:picLocks noChangeAspect="1" noChangeArrowheads="1"/>
          </p:cNvPicPr>
          <p:nvPr/>
        </p:nvPicPr>
        <p:blipFill>
          <a:blip r:embed="rId2"/>
          <a:srcRect l="4326" t="21597" r="4326" b="9943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1472" y="0"/>
            <a:ext cx="792961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  <a:buSzPct val="80000"/>
            </a:pPr>
            <a:endParaRPr lang="en-US" sz="2800" b="1" dirty="0" smtClean="0">
              <a:solidFill>
                <a:srgbClr val="FFFF00"/>
              </a:solidFill>
              <a:latin typeface="Sitka Display" pitchFamily="2" charset="0"/>
            </a:endParaRPr>
          </a:p>
          <a:p>
            <a:pPr>
              <a:buClr>
                <a:srgbClr val="FFFF00"/>
              </a:buClr>
              <a:buSzPct val="80000"/>
            </a:pPr>
            <a:endParaRPr lang="en-US" sz="2800" b="1" dirty="0" smtClean="0">
              <a:latin typeface="Sitka Display" pitchFamily="2" charset="0"/>
            </a:endParaRPr>
          </a:p>
          <a:p>
            <a:pPr>
              <a:buClr>
                <a:srgbClr val="FFFF00"/>
              </a:buClr>
              <a:buSzPct val="80000"/>
              <a:buFont typeface="Wingdings" pitchFamily="2" charset="2"/>
              <a:buChar char="q"/>
            </a:pPr>
            <a:endParaRPr lang="en-US" sz="2800" b="1" dirty="0" smtClean="0">
              <a:latin typeface="Sitka Display" pitchFamily="2" charset="0"/>
            </a:endParaRPr>
          </a:p>
          <a:p>
            <a:pPr>
              <a:buClr>
                <a:srgbClr val="FFFF00"/>
              </a:buClr>
              <a:buSzPct val="80000"/>
              <a:buFont typeface="Wingdings" pitchFamily="2" charset="2"/>
              <a:buChar char="q"/>
            </a:pPr>
            <a:r>
              <a:rPr lang="en-US" sz="2800" b="1" dirty="0" smtClean="0">
                <a:latin typeface="Sitka Display" pitchFamily="2" charset="0"/>
              </a:rPr>
              <a:t>According to the WHO and the CDC, infections transmitted by:</a:t>
            </a:r>
          </a:p>
          <a:p>
            <a:pPr lvl="1">
              <a:buClr>
                <a:srgbClr val="FFFF00"/>
              </a:buClr>
              <a:buSzPct val="80000"/>
              <a:buFont typeface="Wingdings" pitchFamily="2" charset="2"/>
              <a:buChar char="v"/>
            </a:pPr>
            <a:r>
              <a:rPr lang="en-US" sz="2800" b="1" dirty="0" smtClean="0">
                <a:latin typeface="Sitka Display" pitchFamily="2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Droplet transmission</a:t>
            </a:r>
            <a:r>
              <a:rPr lang="en-US" sz="2800" b="1" dirty="0" smtClean="0">
                <a:latin typeface="Sitka Display" pitchFamily="2" charset="0"/>
              </a:rPr>
              <a:t>: particles </a:t>
            </a:r>
            <a:r>
              <a:rPr lang="en-US" sz="2800" b="1" dirty="0" smtClean="0">
                <a:latin typeface="Lucida Sans Unicode"/>
                <a:cs typeface="Lucida Sans Unicode"/>
              </a:rPr>
              <a:t>⇛</a:t>
            </a:r>
            <a:r>
              <a:rPr lang="en-US" sz="2800" b="1" dirty="0" smtClean="0">
                <a:latin typeface="Sitka Display" pitchFamily="2" charset="0"/>
              </a:rPr>
              <a:t> larger than 5 µm</a:t>
            </a:r>
          </a:p>
          <a:p>
            <a:pPr lvl="1">
              <a:buClr>
                <a:srgbClr val="FFFF00"/>
              </a:buClr>
              <a:buSzPct val="80000"/>
              <a:buFont typeface="Wingdings" pitchFamily="2" charset="2"/>
              <a:buChar char="v"/>
            </a:pPr>
            <a:r>
              <a:rPr lang="en-US" sz="2800" b="1" dirty="0" smtClean="0">
                <a:latin typeface="Sitka Display" pitchFamily="2" charset="0"/>
              </a:rPr>
              <a:t> 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Aerosol (airborne) transmission</a:t>
            </a:r>
            <a:r>
              <a:rPr lang="en-US" sz="2800" b="1" dirty="0" smtClean="0">
                <a:latin typeface="Sitka Display" pitchFamily="2" charset="0"/>
              </a:rPr>
              <a:t>: particles </a:t>
            </a:r>
            <a:r>
              <a:rPr lang="en-US" sz="2800" b="1" dirty="0" smtClean="0">
                <a:latin typeface="Lucida Sans Unicode"/>
                <a:cs typeface="Lucida Sans Unicode"/>
              </a:rPr>
              <a:t>⇛</a:t>
            </a:r>
            <a:r>
              <a:rPr lang="en-US" sz="2800" b="1" dirty="0" smtClean="0">
                <a:latin typeface="Sitka Display" pitchFamily="2" charset="0"/>
              </a:rPr>
              <a:t> 5 µm or smaller . </a:t>
            </a:r>
          </a:p>
          <a:p>
            <a:pPr lvl="1">
              <a:buClr>
                <a:srgbClr val="FFFF00"/>
              </a:buClr>
              <a:buSzPct val="80000"/>
              <a:buFont typeface="Wingdings" pitchFamily="2" charset="2"/>
              <a:buChar char="v"/>
            </a:pPr>
            <a:endParaRPr lang="en-US" sz="2800" b="1" dirty="0" smtClean="0">
              <a:latin typeface="Sitka Display" pitchFamily="2" charset="0"/>
            </a:endParaRPr>
          </a:p>
          <a:p>
            <a:pPr lvl="1">
              <a:buClr>
                <a:srgbClr val="FFFF00"/>
              </a:buClr>
              <a:buSzPct val="80000"/>
            </a:pPr>
            <a:endParaRPr lang="en-US" sz="2800" b="1" dirty="0" smtClean="0">
              <a:latin typeface="Sitka Display" pitchFamily="2" charset="0"/>
            </a:endParaRPr>
          </a:p>
          <a:p>
            <a:pPr>
              <a:buClr>
                <a:srgbClr val="FFFF00"/>
              </a:buClr>
              <a:buSzPct val="80000"/>
              <a:buFont typeface="Wingdings" pitchFamily="2" charset="2"/>
              <a:buChar char="q"/>
            </a:pPr>
            <a:r>
              <a:rPr lang="en-US" sz="2800" b="1" dirty="0" smtClean="0">
                <a:latin typeface="Sitka Display" pitchFamily="2" charset="0"/>
              </a:rPr>
              <a:t>The difference is that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large droplets settle rapidly</a:t>
            </a:r>
            <a:r>
              <a:rPr lang="en-US" sz="2800" b="1" dirty="0" smtClean="0">
                <a:latin typeface="Sitka Display" pitchFamily="2" charset="0"/>
              </a:rPr>
              <a:t>, whereas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small aerosols </a:t>
            </a:r>
            <a:r>
              <a:rPr lang="en-US" sz="2800" b="1" dirty="0" smtClean="0">
                <a:latin typeface="Sitka Display" pitchFamily="2" charset="0"/>
              </a:rPr>
              <a:t>can remain airborne and travel over longer distances by airflow.</a:t>
            </a:r>
            <a:endParaRPr lang="en-US" sz="2800" b="1" dirty="0">
              <a:latin typeface="Sitka Display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14348" y="142852"/>
            <a:ext cx="7786742" cy="78579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1001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Airborne and Droplet infection </a:t>
            </a:r>
            <a:endParaRPr kumimoji="1" lang="en-US" altLang="zh-CN" sz="4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Sitka Display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.slidesharecdn.com/smsb-dental-presentationoctober2012bysomamedical-net-120914033051-phpapp01/95/indoor-air-quality-assurance-in-a-dental-environmentdentalpresentation-october-2012-by-somamedicalnet-16-728.jpg?cb=134759720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.slidesharecdn.com/smsb-dental-presentationoctober2012bysomamedical-net-120914033051-phpapp01/95/indoor-air-quality-assurance-in-a-dental-environmentdentalpresentation-october-2012-by-somamedicalnet-16-728.jpg?cb=13475972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42852"/>
            <a:ext cx="77724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4800" b="1" dirty="0">
                <a:latin typeface="Franklin Gothic Demi" panose="020B0703020102020204" pitchFamily="34" charset="0"/>
              </a:rPr>
              <a:t>History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00174"/>
            <a:ext cx="4495800" cy="5357826"/>
          </a:xfrm>
        </p:spPr>
        <p:txBody>
          <a:bodyPr/>
          <a:lstStyle/>
          <a:p>
            <a:r>
              <a:rPr lang="en-US" altLang="en-US" sz="2800" b="1" dirty="0">
                <a:latin typeface="Sitka Display" pitchFamily="2" charset="0"/>
              </a:rPr>
              <a:t>TB has been known as </a:t>
            </a:r>
            <a:r>
              <a:rPr lang="en-US" altLang="en-US" sz="2800" b="1" dirty="0" smtClean="0">
                <a:latin typeface="Sitka Display" pitchFamily="2" charset="0"/>
              </a:rPr>
              <a:t>King’s </a:t>
            </a:r>
            <a:r>
              <a:rPr lang="en-US" altLang="en-US" sz="2800" b="1" dirty="0">
                <a:latin typeface="Sitka Display" pitchFamily="2" charset="0"/>
              </a:rPr>
              <a:t>Evil, Pott’s disease, consumption, and the White Plague</a:t>
            </a:r>
            <a:r>
              <a:rPr lang="en-US" altLang="en-US" sz="2800" b="1" dirty="0" smtClean="0">
                <a:latin typeface="Sitka Display" pitchFamily="2" charset="0"/>
              </a:rPr>
              <a:t>.</a:t>
            </a:r>
            <a:endParaRPr lang="en-US" altLang="en-US" sz="2800" b="1" dirty="0">
              <a:latin typeface="Sitka Display" pitchFamily="2" charset="0"/>
            </a:endParaRPr>
          </a:p>
          <a:p>
            <a:r>
              <a:rPr lang="en-US" altLang="en-US" sz="2800" b="1" dirty="0">
                <a:solidFill>
                  <a:srgbClr val="FFFF00"/>
                </a:solidFill>
                <a:latin typeface="Sitka Display" pitchFamily="2" charset="0"/>
              </a:rPr>
              <a:t>Egyptian mummies </a:t>
            </a:r>
            <a:r>
              <a:rPr lang="en-US" altLang="en-US" sz="2800" b="1" dirty="0">
                <a:latin typeface="Sitka Display" pitchFamily="2" charset="0"/>
              </a:rPr>
              <a:t>from 3500 BC have the presence of Mycobacterium tuberculosis </a:t>
            </a:r>
            <a:endParaRPr lang="en-US" altLang="en-US" sz="2800" b="1" dirty="0" smtClean="0">
              <a:latin typeface="Sitka Display" pitchFamily="2" charset="0"/>
            </a:endParaRPr>
          </a:p>
          <a:p>
            <a:r>
              <a:rPr lang="en-US" altLang="zh-CN" sz="2800" b="1" dirty="0" smtClean="0">
                <a:latin typeface="Sitka Display" pitchFamily="2" charset="0"/>
              </a:rPr>
              <a:t>It was isolated by </a:t>
            </a:r>
            <a:r>
              <a:rPr lang="en-US" altLang="zh-CN" sz="2800" b="1" dirty="0" smtClean="0">
                <a:solidFill>
                  <a:srgbClr val="FFFF00"/>
                </a:solidFill>
                <a:latin typeface="Sitka Display" pitchFamily="2" charset="0"/>
              </a:rPr>
              <a:t>Robert Koch </a:t>
            </a:r>
            <a:r>
              <a:rPr lang="en-US" altLang="zh-CN" sz="2800" b="1" dirty="0" smtClean="0">
                <a:latin typeface="Sitka Display" pitchFamily="2" charset="0"/>
              </a:rPr>
              <a:t>in 1882</a:t>
            </a:r>
          </a:p>
          <a:p>
            <a:endParaRPr lang="en-US" altLang="en-US" sz="2800" b="1" dirty="0">
              <a:latin typeface="Sitka Display" pitchFamily="2" charset="0"/>
            </a:endParaRPr>
          </a:p>
        </p:txBody>
      </p:sp>
      <p:pic>
        <p:nvPicPr>
          <p:cNvPr id="152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76800" y="2119313"/>
            <a:ext cx="3630613" cy="3698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.slidesharecdn.com/smsb-dental-presentationoctober2012bysomamedical-net-120914033051-phpapp01/95/indoor-air-quality-assurance-in-a-dental-environmentdentalpresentation-october-2012-by-somamedicalnet-16-728.jpg?cb=134759720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714356"/>
            <a:ext cx="8569325" cy="911248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CN" sz="4000" b="1" dirty="0" smtClean="0">
                <a:solidFill>
                  <a:srgbClr val="FF3300"/>
                </a:solidFill>
                <a:latin typeface="Times New Roman" pitchFamily="18" charset="0"/>
              </a:rPr>
              <a:t>The transmission is determined by 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2143116"/>
            <a:ext cx="7535885" cy="435771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eaLnBrk="1" hangingPunct="1">
              <a:buClr>
                <a:srgbClr val="FF3300"/>
              </a:buClr>
              <a:defRPr/>
            </a:pPr>
            <a:endParaRPr lang="en-US" altLang="zh-CN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Sitka Display" pitchFamily="2" charset="0"/>
            </a:endParaRPr>
          </a:p>
          <a:p>
            <a:pPr eaLnBrk="1" hangingPunct="1">
              <a:buClr>
                <a:srgbClr val="FF3300"/>
              </a:buClr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The degree of 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infectiousness of case .</a:t>
            </a:r>
          </a:p>
          <a:p>
            <a:pPr lvl="1" eaLnBrk="1" hangingPunct="1">
              <a:buClr>
                <a:srgbClr val="FF3300"/>
              </a:buClr>
              <a:defRPr/>
            </a:pPr>
            <a:r>
              <a:rPr lang="en-I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Untreated positive AFB smear  </a:t>
            </a:r>
            <a:r>
              <a:rPr lang="en-IN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cases are the most infectious</a:t>
            </a:r>
          </a:p>
          <a:p>
            <a:pPr lvl="1" eaLnBrk="1" hangingPunct="1">
              <a:buClr>
                <a:srgbClr val="FF3300"/>
              </a:buClr>
              <a:defRPr/>
            </a:pPr>
            <a:r>
              <a:rPr lang="en-IN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Patient with </a:t>
            </a:r>
            <a:r>
              <a:rPr lang="en-I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cavitary lesion </a:t>
            </a:r>
            <a:r>
              <a:rPr lang="en-IN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is more infective</a:t>
            </a:r>
          </a:p>
          <a:p>
            <a:pPr eaLnBrk="1" hangingPunct="1">
              <a:buClr>
                <a:srgbClr val="FF3300"/>
              </a:buClr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The 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intimacy and duration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of that contact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CN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tka Display" pitchFamily="2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85728"/>
            <a:ext cx="77724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sz="4000" b="1" dirty="0" smtClean="0">
                <a:latin typeface="Sitka Display" pitchFamily="2" charset="0"/>
              </a:rPr>
              <a:t>High Risk Patients</a:t>
            </a:r>
            <a:endParaRPr lang="en-US" altLang="en-US" sz="4000" b="1" dirty="0">
              <a:latin typeface="Sitka Display" pitchFamily="2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en-US" altLang="en-US" b="1" dirty="0">
                <a:latin typeface="Sitka Display" pitchFamily="2" charset="0"/>
              </a:rPr>
              <a:t>Extremes of age.</a:t>
            </a: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en-US" altLang="en-US" b="1" dirty="0" smtClean="0">
                <a:latin typeface="Sitka Display" pitchFamily="2" charset="0"/>
              </a:rPr>
              <a:t>Low immunity.</a:t>
            </a: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en-US" altLang="en-US" b="1" dirty="0" smtClean="0">
                <a:latin typeface="Sitka Display" pitchFamily="2" charset="0"/>
              </a:rPr>
              <a:t>Contacts </a:t>
            </a:r>
            <a:r>
              <a:rPr lang="en-US" altLang="en-US" b="1" dirty="0">
                <a:latin typeface="Sitka Display" pitchFamily="2" charset="0"/>
              </a:rPr>
              <a:t>with open TB.</a:t>
            </a: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en-US" altLang="en-US" b="1" dirty="0">
                <a:latin typeface="Sitka Display" pitchFamily="2" charset="0"/>
              </a:rPr>
              <a:t>Over crowded populations.</a:t>
            </a: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en-US" altLang="en-US" b="1" dirty="0">
                <a:latin typeface="Sitka Display" pitchFamily="2" charset="0"/>
              </a:rPr>
              <a:t>Health workers</a:t>
            </a:r>
            <a:r>
              <a:rPr lang="en-US" altLang="en-US" b="1" dirty="0" smtClean="0">
                <a:latin typeface="Sitka Display" pitchFamily="2" charset="0"/>
              </a:rPr>
              <a:t>.</a:t>
            </a:r>
            <a:endParaRPr lang="en-US" altLang="en-US" b="1" dirty="0">
              <a:latin typeface="Sitka Display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9904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214554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i="1" u="sng" dirty="0">
                <a:solidFill>
                  <a:srgbClr val="FFFF00"/>
                </a:solidFill>
                <a:latin typeface="Sitka Display" pitchFamily="2" charset="0"/>
              </a:rPr>
              <a:t>Incubation period</a:t>
            </a:r>
            <a:r>
              <a:rPr lang="en-US" altLang="en-US" b="1" i="1" dirty="0">
                <a:solidFill>
                  <a:srgbClr val="FFFF00"/>
                </a:solidFill>
                <a:latin typeface="Sitka Display" pitchFamily="2" charset="0"/>
              </a:rPr>
              <a:t>: </a:t>
            </a:r>
            <a:r>
              <a:rPr lang="en-US" altLang="en-US" b="1" i="1" dirty="0">
                <a:solidFill>
                  <a:schemeClr val="tx1"/>
                </a:solidFill>
                <a:latin typeface="Sitka Display" pitchFamily="2" charset="0"/>
              </a:rPr>
              <a:t>4-12 weeks.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ction Button: Help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28662" y="549275"/>
            <a:ext cx="6956451" cy="5522931"/>
          </a:xfrm>
          <a:prstGeom prst="actionButtonHelp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endParaRPr kumimoji="0" lang="en-US" sz="4800" b="1" dirty="0">
              <a:solidFill>
                <a:srgbClr val="FFFF00"/>
              </a:solidFill>
            </a:endParaRPr>
          </a:p>
          <a:p>
            <a:pPr algn="ctr"/>
            <a:endParaRPr kumimoji="0" lang="en-US" sz="4800" b="1" dirty="0">
              <a:solidFill>
                <a:srgbClr val="FFFF00"/>
              </a:solidFill>
            </a:endParaRPr>
          </a:p>
          <a:p>
            <a:pPr algn="ctr"/>
            <a:r>
              <a:rPr kumimoji="0" lang="en-US" sz="4800" b="1" dirty="0" smtClean="0">
                <a:solidFill>
                  <a:srgbClr val="FFFF00"/>
                </a:solidFill>
              </a:rPr>
              <a:t>Do Everyone </a:t>
            </a:r>
            <a:r>
              <a:rPr kumimoji="0" lang="en-US" sz="4800" b="1" dirty="0">
                <a:solidFill>
                  <a:srgbClr val="FFFF00"/>
                </a:solidFill>
              </a:rPr>
              <a:t>Exposed To </a:t>
            </a:r>
          </a:p>
          <a:p>
            <a:pPr algn="ctr"/>
            <a:r>
              <a:rPr kumimoji="0" lang="en-US" sz="4800" b="1" dirty="0">
                <a:solidFill>
                  <a:srgbClr val="FFFF00"/>
                </a:solidFill>
              </a:rPr>
              <a:t>TB bacilli</a:t>
            </a:r>
          </a:p>
          <a:p>
            <a:pPr algn="ctr"/>
            <a:r>
              <a:rPr kumimoji="0" lang="en-US" sz="4800" b="1" dirty="0">
                <a:solidFill>
                  <a:srgbClr val="FFFF00"/>
                </a:solidFill>
              </a:rPr>
              <a:t>Becomes Diseased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500034" y="1643050"/>
            <a:ext cx="778674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sz="3200" b="1" dirty="0">
                <a:solidFill>
                  <a:srgbClr val="FFFF00"/>
                </a:solidFill>
                <a:latin typeface="Sitka Display" pitchFamily="2" charset="0"/>
              </a:rPr>
              <a:t>10% of infected persons </a:t>
            </a:r>
            <a:r>
              <a:rPr kumimoji="0" lang="en-US" sz="3200" b="1" dirty="0">
                <a:latin typeface="Sitka Display" pitchFamily="2" charset="0"/>
              </a:rPr>
              <a:t>will develop </a:t>
            </a:r>
            <a:r>
              <a:rPr kumimoji="0" lang="en-US" sz="3200" b="1" dirty="0">
                <a:solidFill>
                  <a:srgbClr val="FFFF00"/>
                </a:solidFill>
                <a:latin typeface="Sitka Display" pitchFamily="2" charset="0"/>
              </a:rPr>
              <a:t>TB disease </a:t>
            </a:r>
            <a:r>
              <a:rPr kumimoji="0" lang="en-US" sz="3200" b="1" dirty="0">
                <a:latin typeface="Sitka Display" pitchFamily="2" charset="0"/>
              </a:rPr>
              <a:t>at some point in their lives:</a:t>
            </a:r>
          </a:p>
          <a:p>
            <a:endParaRPr kumimoji="0" lang="en-US" sz="3200" b="1" dirty="0">
              <a:latin typeface="Sitka Display" pitchFamily="2" charset="0"/>
            </a:endParaRPr>
          </a:p>
          <a:p>
            <a:pPr lvl="1">
              <a:buFontTx/>
              <a:buChar char="•"/>
            </a:pPr>
            <a:r>
              <a:rPr kumimoji="0" lang="en-US" sz="3200" b="1" dirty="0">
                <a:latin typeface="Sitka Display" pitchFamily="2" charset="0"/>
              </a:rPr>
              <a:t> 5% within 1-2 years</a:t>
            </a:r>
          </a:p>
          <a:p>
            <a:pPr lvl="1">
              <a:buFontTx/>
              <a:buChar char="•"/>
            </a:pPr>
            <a:r>
              <a:rPr kumimoji="0" lang="en-US" sz="3200" b="1" dirty="0">
                <a:latin typeface="Sitka Display" pitchFamily="2" charset="0"/>
              </a:rPr>
              <a:t> 5% at some point in their lives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142852"/>
            <a:ext cx="7391400" cy="99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altLang="zh-CN" sz="5400" b="1" dirty="0" smtClean="0">
                <a:solidFill>
                  <a:srgbClr val="FF3300"/>
                </a:solidFill>
                <a:latin typeface="Times New Roman" pitchFamily="18" charset="0"/>
              </a:rPr>
              <a:t>Pathogenesis</a:t>
            </a:r>
          </a:p>
        </p:txBody>
      </p:sp>
      <p:sp>
        <p:nvSpPr>
          <p:cNvPr id="89095" name="Oval 7"/>
          <p:cNvSpPr>
            <a:spLocks noGrp="1" noChangeArrowheads="1"/>
          </p:cNvSpPr>
          <p:nvPr>
            <p:ph type="body" idx="1"/>
          </p:nvPr>
        </p:nvSpPr>
        <p:spPr>
          <a:xfrm>
            <a:off x="2555875" y="1341438"/>
            <a:ext cx="3887788" cy="226377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Tubercle Bacillus </a:t>
            </a:r>
          </a:p>
        </p:txBody>
      </p:sp>
      <p:sp>
        <p:nvSpPr>
          <p:cNvPr id="19460" name="AutoShape 12"/>
          <p:cNvSpPr>
            <a:spLocks noChangeArrowheads="1"/>
          </p:cNvSpPr>
          <p:nvPr/>
        </p:nvSpPr>
        <p:spPr bwMode="auto">
          <a:xfrm>
            <a:off x="3657600" y="3276600"/>
            <a:ext cx="533400" cy="1905000"/>
          </a:xfrm>
          <a:prstGeom prst="upArrow">
            <a:avLst>
              <a:gd name="adj1" fmla="val 50000"/>
              <a:gd name="adj2" fmla="val 89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9461" name="AutoShape 13"/>
          <p:cNvSpPr>
            <a:spLocks noChangeArrowheads="1"/>
          </p:cNvSpPr>
          <p:nvPr/>
        </p:nvSpPr>
        <p:spPr bwMode="auto">
          <a:xfrm>
            <a:off x="4800600" y="3352800"/>
            <a:ext cx="457200" cy="1752600"/>
          </a:xfrm>
          <a:prstGeom prst="downArrow">
            <a:avLst>
              <a:gd name="adj1" fmla="val 50000"/>
              <a:gd name="adj2" fmla="val 9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9462" name="Oval 15"/>
          <p:cNvSpPr>
            <a:spLocks noChangeArrowheads="1"/>
          </p:cNvSpPr>
          <p:nvPr/>
        </p:nvSpPr>
        <p:spPr bwMode="auto">
          <a:xfrm>
            <a:off x="3059113" y="4797425"/>
            <a:ext cx="2952750" cy="206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800" b="1" dirty="0">
                <a:solidFill>
                  <a:schemeClr val="folHlink"/>
                </a:solidFill>
              </a:rPr>
              <a:t>Human </a:t>
            </a:r>
            <a:r>
              <a:rPr lang="en-US" altLang="zh-CN" sz="2800" b="1" dirty="0" smtClean="0">
                <a:solidFill>
                  <a:schemeClr val="folHlink"/>
                </a:solidFill>
              </a:rPr>
              <a:t>Immunity</a:t>
            </a:r>
            <a:endParaRPr lang="en-US" altLang="zh-CN" sz="2800" b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14290"/>
            <a:ext cx="7429552" cy="92871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altLang="zh-CN" sz="4000" b="1" dirty="0" smtClean="0">
                <a:solidFill>
                  <a:srgbClr val="FF3300"/>
                </a:solidFill>
                <a:latin typeface="Times New Roman" pitchFamily="18" charset="0"/>
              </a:rPr>
              <a:t>Human Immunity after TB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312863"/>
            <a:ext cx="7500990" cy="5545137"/>
          </a:xfrm>
        </p:spPr>
        <p:txBody>
          <a:bodyPr/>
          <a:lstStyle/>
          <a:p>
            <a:pPr eaLnBrk="1" hangingPunct="1">
              <a:buClr>
                <a:srgbClr val="FF3300"/>
              </a:buClr>
              <a:defRPr/>
            </a:pPr>
            <a:endParaRPr lang="en-US" altLang="zh-CN" sz="2800" b="1" dirty="0" smtClean="0">
              <a:latin typeface="Sitka Display" pitchFamily="2" charset="0"/>
            </a:endParaRPr>
          </a:p>
          <a:p>
            <a:pPr eaLnBrk="1" hangingPunct="1">
              <a:buClr>
                <a:srgbClr val="FF3300"/>
              </a:buClr>
              <a:defRPr/>
            </a:pPr>
            <a:r>
              <a:rPr lang="en-US" altLang="zh-CN" sz="2800" b="1" dirty="0" smtClean="0">
                <a:latin typeface="Sitka Display" pitchFamily="2" charset="0"/>
              </a:rPr>
              <a:t>After  infection  or  given  BCG  vaccine,  human  will  obtain </a:t>
            </a:r>
            <a:r>
              <a:rPr lang="en-US" altLang="zh-CN" sz="2800" b="1" dirty="0" smtClean="0">
                <a:solidFill>
                  <a:srgbClr val="FFFF00"/>
                </a:solidFill>
                <a:latin typeface="Sitka Display" pitchFamily="2" charset="0"/>
              </a:rPr>
              <a:t>specific immunity (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Sitka Display" pitchFamily="2" charset="0"/>
              </a:rPr>
              <a:t>cell- mediated  immunity</a:t>
            </a:r>
            <a:r>
              <a:rPr lang="en-US" altLang="zh-CN" sz="2800" b="1" dirty="0" smtClean="0">
                <a:latin typeface="Sitka Display" pitchFamily="2" charset="0"/>
              </a:rPr>
              <a:t>)</a:t>
            </a:r>
          </a:p>
          <a:p>
            <a:pPr eaLnBrk="1" hangingPunct="1">
              <a:buClr>
                <a:srgbClr val="FF3300"/>
              </a:buClr>
              <a:buNone/>
              <a:defRPr/>
            </a:pPr>
            <a:endParaRPr lang="en-US" altLang="zh-CN" sz="2800" b="1" dirty="0" smtClean="0">
              <a:latin typeface="Sitka Display" pitchFamily="2" charset="0"/>
            </a:endParaRPr>
          </a:p>
          <a:p>
            <a:pPr eaLnBrk="1" hangingPunct="1">
              <a:buClr>
                <a:srgbClr val="FF3300"/>
              </a:buClr>
              <a:defRPr/>
            </a:pPr>
            <a:r>
              <a:rPr lang="en-US" altLang="zh-CN" sz="2800" b="1" dirty="0" smtClean="0">
                <a:latin typeface="Sitka Display" pitchFamily="2" charset="0"/>
              </a:rPr>
              <a:t> The cellular immunity  develops </a:t>
            </a:r>
            <a:r>
              <a:rPr lang="en-US" altLang="zh-CN" sz="2800" b="1" dirty="0" smtClean="0">
                <a:solidFill>
                  <a:srgbClr val="FFFF00"/>
                </a:solidFill>
                <a:latin typeface="Sitka Display" pitchFamily="2" charset="0"/>
              </a:rPr>
              <a:t>within 4 - 8 weeks </a:t>
            </a:r>
            <a:r>
              <a:rPr lang="en-US" altLang="zh-CN" sz="2800" b="1" dirty="0" smtClean="0">
                <a:latin typeface="Sitka Display" pitchFamily="2" charset="0"/>
              </a:rPr>
              <a:t>after infection  with   TB bacilli .</a:t>
            </a:r>
          </a:p>
          <a:p>
            <a:pPr eaLnBrk="1" hangingPunct="1">
              <a:buClr>
                <a:srgbClr val="FF3300"/>
              </a:buClr>
              <a:buNone/>
              <a:defRPr/>
            </a:pPr>
            <a:endParaRPr lang="en-US" altLang="zh-CN" sz="2800" b="1" dirty="0" smtClean="0">
              <a:latin typeface="Sitka Display" pitchFamily="2" charset="0"/>
            </a:endParaRPr>
          </a:p>
          <a:p>
            <a:pPr eaLnBrk="1" hangingPunct="1">
              <a:buClr>
                <a:srgbClr val="FF3300"/>
              </a:buClr>
              <a:defRPr/>
            </a:pPr>
            <a:endParaRPr lang="en-US" altLang="zh-CN" sz="2800" b="1" dirty="0" smtClean="0">
              <a:latin typeface="Sitka Displa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357299"/>
            <a:ext cx="8572528" cy="5178440"/>
          </a:xfrm>
        </p:spPr>
        <p:txBody>
          <a:bodyPr/>
          <a:lstStyle/>
          <a:p>
            <a:pPr eaLnBrk="1" hangingPunct="1">
              <a:buClr>
                <a:srgbClr val="FF3300"/>
              </a:buClr>
              <a:defRPr/>
            </a:pPr>
            <a:r>
              <a:rPr lang="en-US" altLang="zh-CN" sz="2800" b="1" dirty="0" smtClean="0">
                <a:solidFill>
                  <a:srgbClr val="FFC000"/>
                </a:solidFill>
                <a:latin typeface="Sitka Display" pitchFamily="2" charset="0"/>
              </a:rPr>
              <a:t>Many immunologic cells </a:t>
            </a:r>
            <a:r>
              <a:rPr lang="en-US" altLang="zh-CN" sz="2800" b="1" dirty="0" smtClean="0">
                <a:latin typeface="Sitka Display" pitchFamily="2" charset="0"/>
              </a:rPr>
              <a:t>involve in the formation of pulmonary tuberculosis.</a:t>
            </a:r>
          </a:p>
          <a:p>
            <a:pPr eaLnBrk="1" hangingPunct="1">
              <a:buClr>
                <a:srgbClr val="FF3300"/>
              </a:buClr>
              <a:buNone/>
              <a:defRPr/>
            </a:pPr>
            <a:endParaRPr lang="en-US" altLang="zh-CN" sz="28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eaLnBrk="1" hangingPunct="1">
              <a:buClr>
                <a:srgbClr val="FF3300"/>
              </a:buClr>
              <a:defRPr/>
            </a:pPr>
            <a:r>
              <a:rPr lang="en-US" altLang="zh-CN" sz="2800" b="1" i="1" dirty="0" smtClean="0">
                <a:solidFill>
                  <a:srgbClr val="FFC000"/>
                </a:solidFill>
                <a:latin typeface="Sitka Display" pitchFamily="2" charset="0"/>
              </a:rPr>
              <a:t>Two types of cells are essential in the formation of TB</a:t>
            </a:r>
            <a:endParaRPr lang="en-US" altLang="zh-CN" sz="28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tka Display" pitchFamily="2" charset="0"/>
            </a:endParaRPr>
          </a:p>
          <a:p>
            <a:pPr lvl="1" eaLnBrk="1" hangingPunct="1">
              <a:buClr>
                <a:srgbClr val="FF3300"/>
              </a:buClr>
              <a:buFont typeface="Wingdings" pitchFamily="2" charset="2"/>
              <a:buChar char="q"/>
              <a:defRPr/>
            </a:pPr>
            <a:r>
              <a:rPr lang="en-US" altLang="zh-CN" sz="2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 </a:t>
            </a:r>
            <a:r>
              <a:rPr lang="en-US" altLang="zh-CN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Macrophages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: directly phagocytes TB and presenting antigens to T lymphocyte</a:t>
            </a:r>
          </a:p>
          <a:p>
            <a:pPr lvl="1" eaLnBrk="1" hangingPunct="1">
              <a:buClr>
                <a:srgbClr val="FF3300"/>
              </a:buClr>
              <a:buFont typeface="Wingdings" pitchFamily="2" charset="2"/>
              <a:buChar char="q"/>
              <a:defRPr/>
            </a:pPr>
            <a:endParaRPr lang="en-US" altLang="zh-CN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Sitka Display" pitchFamily="2" charset="0"/>
            </a:endParaRPr>
          </a:p>
          <a:p>
            <a:pPr lvl="1" eaLnBrk="1" hangingPunct="1">
              <a:buClr>
                <a:srgbClr val="FF3300"/>
              </a:buClr>
              <a:buFont typeface="Wingdings" pitchFamily="2" charset="2"/>
              <a:buChar char="q"/>
              <a:defRPr/>
            </a:pPr>
            <a:r>
              <a:rPr lang="en-US" altLang="zh-CN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 T lymphocytes(CD4+):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 induce protection through the production of lymphokines</a:t>
            </a:r>
          </a:p>
          <a:p>
            <a:pPr lvl="1" eaLnBrk="1" hangingPunct="1">
              <a:buClr>
                <a:srgbClr val="FF3300"/>
              </a:buClr>
              <a:buNone/>
              <a:defRPr/>
            </a:pPr>
            <a:endParaRPr lang="en-US" altLang="zh-CN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Sitka Display" pitchFamily="2" charset="0"/>
            </a:endParaRPr>
          </a:p>
          <a:p>
            <a:pPr lvl="1" eaLnBrk="1" hangingPunct="1">
              <a:buClr>
                <a:srgbClr val="FF3300"/>
              </a:buClr>
              <a:buFont typeface="Wingdings" pitchFamily="2" charset="2"/>
              <a:buChar char="q"/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  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Langhan's giant cells </a:t>
            </a:r>
            <a:endParaRPr lang="en-US" altLang="zh-CN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14290"/>
            <a:ext cx="7429552" cy="92871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altLang="zh-CN" sz="4000" b="1" dirty="0" smtClean="0">
                <a:solidFill>
                  <a:srgbClr val="FF3300"/>
                </a:solidFill>
                <a:latin typeface="Times New Roman" pitchFamily="18" charset="0"/>
              </a:rPr>
              <a:t>Human Immunity after TB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SCF0031"/>
          <p:cNvPicPr>
            <a:picLocks noChangeAspect="1" noChangeArrowheads="1"/>
          </p:cNvPicPr>
          <p:nvPr/>
        </p:nvPicPr>
        <p:blipFill>
          <a:blip r:embed="rId3"/>
          <a:srcRect b="4427"/>
          <a:stretch>
            <a:fillRect/>
          </a:stretch>
        </p:blipFill>
        <p:spPr bwMode="auto">
          <a:xfrm>
            <a:off x="1714480" y="233363"/>
            <a:ext cx="5572164" cy="6319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50186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0"/>
            <a:ext cx="7500990" cy="688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5400" b="1" smtClean="0">
                <a:solidFill>
                  <a:srgbClr val="FF3300"/>
                </a:solidFill>
                <a:latin typeface="Times New Roman" pitchFamily="18" charset="0"/>
              </a:rPr>
              <a:t>Koch phenomenon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700213"/>
            <a:ext cx="8643966" cy="38163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    It refers that there is </a:t>
            </a:r>
            <a:r>
              <a:rPr lang="en-US" altLang="zh-C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different reaction to TB  infection </a:t>
            </a:r>
            <a:r>
              <a:rPr lang="en-US" altLang="zh-CN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between   primary   and   secondary infection</a:t>
            </a:r>
            <a:endParaRPr lang="en-US" altLang="zh-CN" sz="4800" dirty="0" smtClean="0">
              <a:latin typeface="Sitka Displa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8072_1"/>
          <p:cNvPicPr>
            <a:picLocks noChangeAspect="1" noChangeArrowheads="1"/>
          </p:cNvPicPr>
          <p:nvPr/>
        </p:nvPicPr>
        <p:blipFill>
          <a:blip r:embed="rId2"/>
          <a:srcRect b="62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1"/>
          <p:cNvSpPr>
            <a:spLocks noChangeArrowheads="1"/>
          </p:cNvSpPr>
          <p:nvPr/>
        </p:nvSpPr>
        <p:spPr bwMode="auto">
          <a:xfrm>
            <a:off x="611188" y="836613"/>
            <a:ext cx="8064500" cy="5040312"/>
          </a:xfrm>
          <a:prstGeom prst="ellipse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6600">
                <a:solidFill>
                  <a:srgbClr val="FFFF00"/>
                </a:solidFill>
                <a:latin typeface="Broadway" pitchFamily="82" charset="0"/>
              </a:rPr>
              <a:t>Fate </a:t>
            </a:r>
          </a:p>
          <a:p>
            <a:pPr algn="ctr"/>
            <a:r>
              <a:rPr lang="en-US" sz="6600">
                <a:solidFill>
                  <a:srgbClr val="FFFF00"/>
                </a:solidFill>
                <a:latin typeface="Broadway" pitchFamily="82" charset="0"/>
              </a:rPr>
              <a:t>of </a:t>
            </a:r>
          </a:p>
          <a:p>
            <a:pPr algn="ctr"/>
            <a:r>
              <a:rPr lang="en-US" sz="6600">
                <a:solidFill>
                  <a:srgbClr val="FFFF00"/>
                </a:solidFill>
                <a:latin typeface="Broadway" pitchFamily="82" charset="0"/>
              </a:rPr>
              <a:t>pulmonary TB</a:t>
            </a:r>
            <a:endParaRPr lang="ar-EG" sz="6600">
              <a:solidFill>
                <a:srgbClr val="FFFF00"/>
              </a:solidFill>
              <a:latin typeface="Broadway" pitchFamily="82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Rectangle 1"/>
          <p:cNvSpPr>
            <a:spLocks noChangeArrowheads="1"/>
          </p:cNvSpPr>
          <p:nvPr/>
        </p:nvSpPr>
        <p:spPr bwMode="auto">
          <a:xfrm>
            <a:off x="0" y="15875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571500" indent="-571500" eaLnBrk="0" hangingPunct="0">
              <a:buFont typeface="+mj-lt"/>
              <a:buAutoNum type="romanUcPeriod"/>
              <a:defRPr/>
            </a:pPr>
            <a:r>
              <a:rPr lang="en-US" altLang="zh-CN" sz="3200" b="1" i="1" dirty="0">
                <a:solidFill>
                  <a:schemeClr val="tx2"/>
                </a:solidFill>
                <a:latin typeface="Sitka Display" pitchFamily="2" charset="0"/>
              </a:rPr>
              <a:t>Primary pulmonary TB:</a:t>
            </a:r>
          </a:p>
          <a:p>
            <a:pPr eaLnBrk="0" hangingPunct="0">
              <a:defRPr/>
            </a:pPr>
            <a:endParaRPr lang="en-US" altLang="zh-CN" sz="2800" b="1" dirty="0">
              <a:latin typeface="Sitka Display" pitchFamily="2" charset="0"/>
            </a:endParaRPr>
          </a:p>
          <a:p>
            <a:pPr marL="514350" indent="-514350" eaLnBrk="0" hangingPunct="0">
              <a:buAutoNum type="arabicPeriod"/>
              <a:defRPr/>
            </a:pPr>
            <a:r>
              <a:rPr lang="en-US" altLang="zh-CN" sz="2800" b="1" i="1" u="sng" dirty="0" smtClean="0">
                <a:solidFill>
                  <a:srgbClr val="FFFF00"/>
                </a:solidFill>
                <a:latin typeface="Sitka Display" pitchFamily="2" charset="0"/>
              </a:rPr>
              <a:t>No progression</a:t>
            </a:r>
            <a:r>
              <a:rPr lang="en-US" altLang="zh-CN" sz="2800" b="1" dirty="0" smtClean="0">
                <a:solidFill>
                  <a:srgbClr val="FFFF00"/>
                </a:solidFill>
                <a:latin typeface="Sitka Display" pitchFamily="2" charset="0"/>
              </a:rPr>
              <a:t>: 95%</a:t>
            </a:r>
          </a:p>
          <a:p>
            <a:pPr marL="971550" lvl="1" indent="-514350" eaLnBrk="0" hangingPunct="0"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altLang="zh-CN" sz="2800" b="1" dirty="0" smtClean="0">
                <a:latin typeface="Sitka Display" pitchFamily="2" charset="0"/>
              </a:rPr>
              <a:t>Healing by fibrosis and calcification </a:t>
            </a:r>
          </a:p>
          <a:p>
            <a:pPr marL="971550" lvl="1" indent="-514350" eaLnBrk="0" hangingPunct="0">
              <a:buFont typeface="Arial" pitchFamily="34" charset="0"/>
              <a:buChar char="•"/>
              <a:defRPr/>
            </a:pPr>
            <a:r>
              <a:rPr lang="en-US" altLang="zh-CN" sz="2800" b="1" dirty="0" smtClean="0">
                <a:solidFill>
                  <a:srgbClr val="FFC000"/>
                </a:solidFill>
                <a:latin typeface="Sitka Display" pitchFamily="2" charset="0"/>
              </a:rPr>
              <a:t>Ghons complex </a:t>
            </a:r>
            <a:r>
              <a:rPr lang="en-US" altLang="zh-CN" sz="2800" b="1" dirty="0" smtClean="0">
                <a:latin typeface="Sitka Display" pitchFamily="2" charset="0"/>
              </a:rPr>
              <a:t>after healing with fibrosis may undergo calcification which could be detected radiologically and called </a:t>
            </a:r>
            <a:r>
              <a:rPr lang="en-US" altLang="zh-CN" sz="2800" b="1" dirty="0" smtClean="0">
                <a:solidFill>
                  <a:srgbClr val="FFC000"/>
                </a:solidFill>
                <a:latin typeface="Sitka Display" pitchFamily="2" charset="0"/>
              </a:rPr>
              <a:t>Rank complex</a:t>
            </a:r>
          </a:p>
          <a:p>
            <a:pPr marL="971550" lvl="1" indent="-514350" eaLnBrk="0" hangingPunct="0">
              <a:defRPr/>
            </a:pPr>
            <a:endParaRPr lang="en-US" altLang="zh-CN" sz="2800" b="1" dirty="0" smtClean="0">
              <a:latin typeface="Sitka Display" pitchFamily="2" charset="0"/>
            </a:endParaRPr>
          </a:p>
          <a:p>
            <a:pPr marL="514350" indent="-514350" eaLnBrk="0" hangingPunct="0">
              <a:buAutoNum type="arabicPeriod"/>
              <a:defRPr/>
            </a:pPr>
            <a:r>
              <a:rPr lang="en-US" altLang="zh-CN" sz="2800" b="1" i="1" u="sng" dirty="0" smtClean="0">
                <a:solidFill>
                  <a:srgbClr val="FFFF00"/>
                </a:solidFill>
                <a:latin typeface="Sitka Display" pitchFamily="2" charset="0"/>
              </a:rPr>
              <a:t>Progression </a:t>
            </a:r>
          </a:p>
          <a:p>
            <a:pPr marL="971550" lvl="1" indent="-514350" eaLnBrk="0" hangingPunct="0">
              <a:buFont typeface="Arial" pitchFamily="34" charset="0"/>
              <a:buChar char="•"/>
              <a:defRPr/>
            </a:pPr>
            <a:r>
              <a:rPr lang="en-US" altLang="zh-CN" sz="2800" b="1" dirty="0" smtClean="0">
                <a:solidFill>
                  <a:srgbClr val="FFC000"/>
                </a:solidFill>
                <a:latin typeface="Sitka Display" pitchFamily="2" charset="0"/>
              </a:rPr>
              <a:t>Pulmonary:</a:t>
            </a:r>
            <a:r>
              <a:rPr lang="en-US" altLang="zh-CN" sz="2800" b="1" dirty="0" smtClean="0">
                <a:solidFill>
                  <a:srgbClr val="FFFF00"/>
                </a:solidFill>
                <a:latin typeface="Sitka Display" pitchFamily="2" charset="0"/>
              </a:rPr>
              <a:t> </a:t>
            </a:r>
            <a:r>
              <a:rPr lang="en-US" altLang="zh-CN" sz="2800" b="1" dirty="0" smtClean="0">
                <a:latin typeface="Sitka Display" pitchFamily="2" charset="0"/>
              </a:rPr>
              <a:t>e.g. tuberculous pneumonia, lobar collapse (bronchial compression) or pleural effusion</a:t>
            </a:r>
            <a:r>
              <a:rPr lang="en-US" altLang="zh-CN" sz="2800" b="1" dirty="0" smtClean="0">
                <a:latin typeface="Sitka Display" pitchFamily="2" charset="0"/>
              </a:rPr>
              <a:t>.</a:t>
            </a:r>
          </a:p>
          <a:p>
            <a:pPr marL="971550" lvl="1" indent="-514350" eaLnBrk="0" hangingPunct="0">
              <a:buFont typeface="Arial" pitchFamily="34" charset="0"/>
              <a:buChar char="•"/>
              <a:defRPr/>
            </a:pPr>
            <a:r>
              <a:rPr lang="en-US" altLang="zh-CN" sz="2800" b="1" dirty="0" smtClean="0">
                <a:solidFill>
                  <a:srgbClr val="FFC000"/>
                </a:solidFill>
                <a:latin typeface="Sitka Display" pitchFamily="2" charset="0"/>
              </a:rPr>
              <a:t>Extrapulmonary: </a:t>
            </a:r>
          </a:p>
          <a:p>
            <a:pPr marL="971550" lvl="1" indent="-514350" eaLnBrk="0" hangingPunct="0">
              <a:buFont typeface="Arial" pitchFamily="34" charset="0"/>
              <a:buChar char="•"/>
              <a:defRPr/>
            </a:pPr>
            <a:r>
              <a:rPr lang="en-US" altLang="zh-CN" sz="2800" b="1" dirty="0" smtClean="0">
                <a:solidFill>
                  <a:srgbClr val="FFC000"/>
                </a:solidFill>
                <a:latin typeface="Sitka Display" pitchFamily="2" charset="0"/>
              </a:rPr>
              <a:t>Disseminated </a:t>
            </a:r>
            <a:r>
              <a:rPr lang="en-US" altLang="zh-CN" sz="2800" b="1" dirty="0">
                <a:solidFill>
                  <a:srgbClr val="FFC000"/>
                </a:solidFill>
                <a:latin typeface="Sitka Display" pitchFamily="2" charset="0"/>
              </a:rPr>
              <a:t>disease </a:t>
            </a:r>
            <a:r>
              <a:rPr lang="en-US" altLang="zh-CN" sz="2800" b="1" dirty="0">
                <a:latin typeface="Sitka Display" pitchFamily="2" charset="0"/>
              </a:rPr>
              <a:t>e.g. lymphadenopathy (usually cervical</a:t>
            </a:r>
            <a:r>
              <a:rPr lang="en-US" altLang="zh-CN" sz="2800" b="1" dirty="0" smtClean="0">
                <a:latin typeface="Sitka Display" pitchFamily="2" charset="0"/>
              </a:rPr>
              <a:t>), </a:t>
            </a:r>
            <a:r>
              <a:rPr lang="en-US" altLang="zh-CN" sz="2800" b="1" dirty="0">
                <a:latin typeface="Sitka Display" pitchFamily="2" charset="0"/>
              </a:rPr>
              <a:t>meningitis, pericarditis</a:t>
            </a:r>
            <a:r>
              <a:rPr lang="en-US" altLang="zh-CN" sz="2800" b="1" dirty="0" smtClean="0">
                <a:latin typeface="Sitka Display" pitchFamily="2" charset="0"/>
              </a:rPr>
              <a:t>, or miliary </a:t>
            </a:r>
            <a:r>
              <a:rPr lang="en-US" altLang="zh-CN" sz="2800" b="1" dirty="0">
                <a:latin typeface="Sitka Display" pitchFamily="2" charset="0"/>
              </a:rPr>
              <a:t>disease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1"/>
          <p:cNvSpPr>
            <a:spLocks noChangeArrowheads="1"/>
          </p:cNvSpPr>
          <p:nvPr/>
        </p:nvSpPr>
        <p:spPr bwMode="auto">
          <a:xfrm>
            <a:off x="357158" y="214290"/>
            <a:ext cx="878684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71500" indent="-571500" eaLnBrk="0" hangingPunct="0">
              <a:buFont typeface="+mj-lt"/>
              <a:buAutoNum type="romanUcPeriod" startAt="2"/>
              <a:defRPr/>
            </a:pPr>
            <a:r>
              <a:rPr lang="en-US" altLang="zh-CN" sz="32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Post-primary TB/ Secondary TB</a:t>
            </a:r>
          </a:p>
          <a:p>
            <a:pPr marL="571500" indent="-571500" eaLnBrk="0" hangingPunct="0">
              <a:defRPr/>
            </a:pPr>
            <a:endParaRPr lang="en-US" altLang="zh-CN" sz="32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Display" pitchFamily="2" charset="0"/>
            </a:endParaRPr>
          </a:p>
          <a:p>
            <a:pPr eaLnBrk="0" hangingPunct="0">
              <a:defRPr/>
            </a:pPr>
            <a:r>
              <a:rPr lang="en-US" altLang="zh-CN" sz="2800" b="1" dirty="0" smtClean="0">
                <a:latin typeface="Sitka Display" pitchFamily="2" charset="0"/>
              </a:rPr>
              <a:t>• Post-primary </a:t>
            </a:r>
            <a:r>
              <a:rPr lang="en-US" altLang="zh-CN" sz="2800" b="1" dirty="0">
                <a:latin typeface="Sitka Display" pitchFamily="2" charset="0"/>
              </a:rPr>
              <a:t>TB is the pattern of disease that occurs in a </a:t>
            </a:r>
            <a:r>
              <a:rPr lang="en-US" altLang="zh-CN" sz="2800" b="1" dirty="0">
                <a:solidFill>
                  <a:srgbClr val="FFFF00"/>
                </a:solidFill>
                <a:latin typeface="Sitka Display" pitchFamily="2" charset="0"/>
              </a:rPr>
              <a:t>previously sensitized host</a:t>
            </a:r>
            <a:r>
              <a:rPr lang="en-US" altLang="zh-CN" sz="2800" b="1" dirty="0">
                <a:latin typeface="Sitka Display" pitchFamily="2" charset="0"/>
              </a:rPr>
              <a:t>. It occurs after a </a:t>
            </a:r>
            <a:r>
              <a:rPr lang="en-US" altLang="zh-CN" sz="2800" b="1" dirty="0">
                <a:solidFill>
                  <a:srgbClr val="FFFF00"/>
                </a:solidFill>
                <a:latin typeface="Sitka Display" pitchFamily="2" charset="0"/>
              </a:rPr>
              <a:t>latent period </a:t>
            </a:r>
            <a:r>
              <a:rPr lang="en-US" altLang="zh-CN" sz="2800" b="1" dirty="0">
                <a:latin typeface="Sitka Display" pitchFamily="2" charset="0"/>
              </a:rPr>
              <a:t>of months or years after primary infection</a:t>
            </a:r>
            <a:r>
              <a:rPr lang="en-US" altLang="zh-CN" sz="2800" b="1" dirty="0" smtClean="0">
                <a:latin typeface="Sitka Display" pitchFamily="2" charset="0"/>
              </a:rPr>
              <a:t>.</a:t>
            </a:r>
          </a:p>
          <a:p>
            <a:pPr eaLnBrk="0" hangingPunct="0">
              <a:defRPr/>
            </a:pPr>
            <a:endParaRPr lang="en-US" altLang="zh-CN" sz="2800" b="1" dirty="0">
              <a:latin typeface="Sitka Display" pitchFamily="2" charset="0"/>
            </a:endParaRPr>
          </a:p>
          <a:p>
            <a:pPr eaLnBrk="0" hangingPunct="0">
              <a:defRPr/>
            </a:pPr>
            <a:r>
              <a:rPr lang="en-US" altLang="zh-CN" sz="2800" b="1" dirty="0">
                <a:latin typeface="Sitka Display" pitchFamily="2" charset="0"/>
              </a:rPr>
              <a:t>• It may occur either </a:t>
            </a:r>
            <a:r>
              <a:rPr lang="en-US" altLang="zh-CN" sz="2800" b="1" dirty="0" smtClean="0">
                <a:latin typeface="Sitka Display" pitchFamily="2" charset="0"/>
              </a:rPr>
              <a:t>by:</a:t>
            </a:r>
          </a:p>
          <a:p>
            <a:pPr lvl="1" eaLnBrk="0" hangingPunct="0">
              <a:buClr>
                <a:srgbClr val="FFFF00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zh-CN" sz="2800" b="1" dirty="0" smtClean="0">
                <a:solidFill>
                  <a:srgbClr val="FFFF00"/>
                </a:solidFill>
                <a:latin typeface="Sitka Display" pitchFamily="2" charset="0"/>
              </a:rPr>
              <a:t> Reactivation</a:t>
            </a:r>
            <a:r>
              <a:rPr lang="en-US" altLang="zh-CN" sz="2800" b="1" dirty="0" smtClean="0">
                <a:latin typeface="Sitka Display" pitchFamily="2" charset="0"/>
              </a:rPr>
              <a:t> of </a:t>
            </a:r>
            <a:r>
              <a:rPr lang="en-US" altLang="zh-CN" sz="2800" b="1" dirty="0">
                <a:latin typeface="Sitka Display" pitchFamily="2" charset="0"/>
              </a:rPr>
              <a:t>latent bacilli </a:t>
            </a:r>
            <a:r>
              <a:rPr lang="en-US" altLang="zh-CN" sz="2800" b="1" dirty="0" smtClean="0">
                <a:latin typeface="Sitka Display" pitchFamily="2" charset="0"/>
              </a:rPr>
              <a:t>in response to a trigger such as weakening of the immune system by HIV infection.</a:t>
            </a:r>
          </a:p>
          <a:p>
            <a:pPr lvl="1" eaLnBrk="0" hangingPunct="0">
              <a:buClr>
                <a:srgbClr val="FFFF00"/>
              </a:buClr>
              <a:buSzPct val="70000"/>
              <a:buFont typeface="Wingdings" pitchFamily="2" charset="2"/>
              <a:buChar char="q"/>
              <a:defRPr/>
            </a:pPr>
            <a:r>
              <a:rPr lang="en-US" altLang="zh-CN" sz="2800" b="1" dirty="0" smtClean="0">
                <a:solidFill>
                  <a:srgbClr val="FFFF00"/>
                </a:solidFill>
                <a:latin typeface="Sitka Display" pitchFamily="2" charset="0"/>
              </a:rPr>
              <a:t> Reinfection</a:t>
            </a:r>
            <a:r>
              <a:rPr lang="en-US" altLang="zh-CN" sz="2800" b="1" dirty="0" smtClean="0">
                <a:latin typeface="Sitka Display" pitchFamily="2" charset="0"/>
              </a:rPr>
              <a:t>.</a:t>
            </a:r>
            <a:endParaRPr lang="en-US" altLang="zh-CN" sz="2800" b="1" dirty="0">
              <a:latin typeface="Sitka Display" pitchFamily="2" charset="0"/>
            </a:endParaRPr>
          </a:p>
          <a:p>
            <a:pPr eaLnBrk="0" hangingPunct="0">
              <a:defRPr/>
            </a:pPr>
            <a:endParaRPr lang="en-US" altLang="zh-CN" sz="2800" b="1" dirty="0">
              <a:latin typeface="Sitka Display" pitchFamily="2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42852"/>
            <a:ext cx="7772400" cy="10001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</a:rPr>
              <a:t>Toolbox for Diagnosis of TB</a:t>
            </a:r>
          </a:p>
        </p:txBody>
      </p:sp>
      <p:pic>
        <p:nvPicPr>
          <p:cNvPr id="30723" name="Picture 3" descr="toolbo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773238"/>
            <a:ext cx="38814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116013" y="1295400"/>
            <a:ext cx="17795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3200" b="1"/>
              <a:t>History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23850" y="3284538"/>
            <a:ext cx="1962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3200" b="1" dirty="0"/>
              <a:t>Cultures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900113" y="2492375"/>
            <a:ext cx="193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3200" b="1"/>
              <a:t>Sputa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23850" y="5516563"/>
            <a:ext cx="1778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3200" b="1"/>
              <a:t>CXR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0" y="1844675"/>
            <a:ext cx="2609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800" b="1"/>
              <a:t>Physical Exam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0" y="4221163"/>
            <a:ext cx="22113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3200" b="1"/>
              <a:t>PCR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6659563" y="1196975"/>
            <a:ext cx="24844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3200" b="1"/>
              <a:t>Pathology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908175" y="6172200"/>
            <a:ext cx="4264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3200" b="1"/>
              <a:t>Response to therapy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7164388" y="2276475"/>
            <a:ext cx="1368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3200" b="1"/>
              <a:t>TST</a:t>
            </a:r>
          </a:p>
        </p:txBody>
      </p:sp>
      <p:sp>
        <p:nvSpPr>
          <p:cNvPr id="30733" name="Line 14"/>
          <p:cNvSpPr>
            <a:spLocks noChangeShapeType="1"/>
          </p:cNvSpPr>
          <p:nvPr/>
        </p:nvSpPr>
        <p:spPr bwMode="auto">
          <a:xfrm>
            <a:off x="2667000" y="1600200"/>
            <a:ext cx="1447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4" name="Line 15"/>
          <p:cNvSpPr>
            <a:spLocks noChangeShapeType="1"/>
          </p:cNvSpPr>
          <p:nvPr/>
        </p:nvSpPr>
        <p:spPr bwMode="auto">
          <a:xfrm>
            <a:off x="2362200" y="2057400"/>
            <a:ext cx="1219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5" name="Line 16"/>
          <p:cNvSpPr>
            <a:spLocks noChangeShapeType="1"/>
          </p:cNvSpPr>
          <p:nvPr/>
        </p:nvSpPr>
        <p:spPr bwMode="auto">
          <a:xfrm flipV="1">
            <a:off x="2286000" y="2667000"/>
            <a:ext cx="914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6" name="Line 17"/>
          <p:cNvSpPr>
            <a:spLocks noChangeShapeType="1"/>
          </p:cNvSpPr>
          <p:nvPr/>
        </p:nvSpPr>
        <p:spPr bwMode="auto">
          <a:xfrm flipV="1">
            <a:off x="2133600" y="3429000"/>
            <a:ext cx="914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7" name="Line 18"/>
          <p:cNvSpPr>
            <a:spLocks noChangeShapeType="1"/>
          </p:cNvSpPr>
          <p:nvPr/>
        </p:nvSpPr>
        <p:spPr bwMode="auto">
          <a:xfrm flipV="1">
            <a:off x="2286000" y="43434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8" name="Line 19"/>
          <p:cNvSpPr>
            <a:spLocks noChangeShapeType="1"/>
          </p:cNvSpPr>
          <p:nvPr/>
        </p:nvSpPr>
        <p:spPr bwMode="auto">
          <a:xfrm flipH="1">
            <a:off x="6172200" y="1447800"/>
            <a:ext cx="381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9" name="Line 20"/>
          <p:cNvSpPr>
            <a:spLocks noChangeShapeType="1"/>
          </p:cNvSpPr>
          <p:nvPr/>
        </p:nvSpPr>
        <p:spPr bwMode="auto">
          <a:xfrm flipH="1" flipV="1">
            <a:off x="6629400" y="2438400"/>
            <a:ext cx="4572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40" name="Line 22"/>
          <p:cNvSpPr>
            <a:spLocks noChangeShapeType="1"/>
          </p:cNvSpPr>
          <p:nvPr/>
        </p:nvSpPr>
        <p:spPr bwMode="auto">
          <a:xfrm flipV="1">
            <a:off x="2209800" y="4343400"/>
            <a:ext cx="19050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41" name="Line 23"/>
          <p:cNvSpPr>
            <a:spLocks noChangeShapeType="1"/>
          </p:cNvSpPr>
          <p:nvPr/>
        </p:nvSpPr>
        <p:spPr bwMode="auto">
          <a:xfrm flipV="1">
            <a:off x="4724400" y="55626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42" name="Text Box 24"/>
          <p:cNvSpPr txBox="1">
            <a:spLocks noChangeArrowheads="1"/>
          </p:cNvSpPr>
          <p:nvPr/>
        </p:nvSpPr>
        <p:spPr bwMode="auto">
          <a:xfrm>
            <a:off x="6659563" y="4797425"/>
            <a:ext cx="2209800" cy="174942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sz="3600" b="1">
                <a:solidFill>
                  <a:srgbClr val="F08418"/>
                </a:solidFill>
              </a:rPr>
              <a:t>Gold Standard = Culture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85728"/>
            <a:ext cx="7858180" cy="71435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altLang="zh-CN" sz="4000" b="1" dirty="0" smtClean="0">
                <a:solidFill>
                  <a:srgbClr val="FF3300"/>
                </a:solidFill>
                <a:latin typeface="Times New Roman" pitchFamily="18" charset="0"/>
              </a:rPr>
              <a:t>Clinical Manifestations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42984"/>
            <a:ext cx="8501122" cy="5715017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rgbClr val="FF3300"/>
              </a:buClr>
              <a:defRPr/>
            </a:pPr>
            <a:r>
              <a:rPr lang="en-US" altLang="zh-CN" sz="28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Systemic symptoms:</a:t>
            </a:r>
          </a:p>
          <a:p>
            <a:pPr marL="1009650" lvl="1" indent="-609600" eaLnBrk="1" hangingPunct="1">
              <a:lnSpc>
                <a:spcPct val="90000"/>
              </a:lnSpc>
              <a:buClr>
                <a:srgbClr val="FF3300"/>
              </a:buClr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Fever, Night sweats  </a:t>
            </a:r>
          </a:p>
          <a:p>
            <a:pPr marL="1009650" lvl="1" indent="-609600" eaLnBrk="1" hangingPunct="1">
              <a:lnSpc>
                <a:spcPct val="90000"/>
              </a:lnSpc>
              <a:buClr>
                <a:srgbClr val="FF3300"/>
              </a:buClr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Anorexia, Weight loss, </a:t>
            </a:r>
          </a:p>
          <a:p>
            <a:pPr marL="1009650" lvl="1" indent="-609600" eaLnBrk="1" hangingPunct="1">
              <a:lnSpc>
                <a:spcPct val="90000"/>
              </a:lnSpc>
              <a:buClr>
                <a:srgbClr val="FF3300"/>
              </a:buClr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Fatigue.</a:t>
            </a:r>
          </a:p>
          <a:p>
            <a:pPr marL="1009650" lvl="1" indent="-609600" eaLnBrk="1" hangingPunct="1">
              <a:lnSpc>
                <a:spcPct val="90000"/>
              </a:lnSpc>
              <a:buClr>
                <a:srgbClr val="FF3300"/>
              </a:buClr>
              <a:buNone/>
              <a:defRPr/>
            </a:pPr>
            <a:endParaRPr lang="en-US" altLang="zh-CN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Sitka Display" pitchFamily="2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3300"/>
              </a:buClr>
              <a:defRPr/>
            </a:pPr>
            <a:r>
              <a:rPr lang="en-US" altLang="zh-CN" sz="28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Respiratory symptoms:</a:t>
            </a:r>
          </a:p>
          <a:p>
            <a:pPr marL="1009650" lvl="1" indent="-609600" eaLnBrk="1" hangingPunct="1">
              <a:lnSpc>
                <a:spcPct val="90000"/>
              </a:lnSpc>
              <a:buClr>
                <a:srgbClr val="FF3300"/>
              </a:buClr>
              <a:defRPr/>
            </a:pP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Cough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may vary from mild to severe, and 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sputum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 may be scant  and mucoid  or  copious  and  purulent</a:t>
            </a:r>
          </a:p>
          <a:p>
            <a:pPr marL="1009650" lvl="1" indent="-609600" eaLnBrk="1" hangingPunct="1">
              <a:lnSpc>
                <a:spcPct val="90000"/>
              </a:lnSpc>
              <a:buClr>
                <a:srgbClr val="FF3300"/>
              </a:buClr>
              <a:defRPr/>
            </a:pP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Hemoptysis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 may be due to cough of a caseous lesion or bronchial  ulceration</a:t>
            </a:r>
          </a:p>
          <a:p>
            <a:pPr marL="1009650" lvl="1" indent="-609600" eaLnBrk="1" hangingPunct="1">
              <a:lnSpc>
                <a:spcPct val="90000"/>
              </a:lnSpc>
              <a:buClr>
                <a:srgbClr val="FF3300"/>
              </a:buClr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Chest pain</a:t>
            </a:r>
            <a:endParaRPr lang="en-US" altLang="zh-CN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Sitka Display" pitchFamily="2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  <a:defRPr/>
            </a:pPr>
            <a:endParaRPr lang="en-US" altLang="zh-CN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Sitka Display" pitchFamily="2" charset="0"/>
            </a:endParaRPr>
          </a:p>
          <a:p>
            <a:pPr marL="609600" indent="-609600"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altLang="zh-CN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      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en-US" altLang="zh-CN" sz="28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tka Displa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icture13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0290" y="0"/>
            <a:ext cx="8883418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772400" cy="18002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Global Epidemiology and Burden of Disease</a:t>
            </a:r>
            <a:endParaRPr lang="ar-EG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571612"/>
            <a:ext cx="7929618" cy="5313376"/>
          </a:xfrm>
        </p:spPr>
        <p:txBody>
          <a:bodyPr/>
          <a:lstStyle/>
          <a:p>
            <a:pPr algn="just" eaLnBrk="1" hangingPunct="1">
              <a:buClr>
                <a:srgbClr val="FF3300"/>
              </a:buClr>
              <a:defRPr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  Chest radiography is the 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most important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method to detect TB. </a:t>
            </a:r>
          </a:p>
          <a:p>
            <a:pPr algn="just" eaLnBrk="1" hangingPunct="1">
              <a:buClr>
                <a:srgbClr val="FF3300"/>
              </a:buClr>
              <a:defRPr/>
            </a:pPr>
            <a:endParaRPr lang="en-US" altLang="zh-CN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Sitka Display" pitchFamily="2" charset="0"/>
            </a:endParaRPr>
          </a:p>
          <a:p>
            <a:pPr lvl="0" algn="just" eaLnBrk="1" hangingPunct="1">
              <a:buClr>
                <a:srgbClr val="FF3300"/>
              </a:buClr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 Tuberculosis is a great mimic</a:t>
            </a:r>
            <a:endParaRPr lang="en-US" sz="2800" b="1" dirty="0" smtClean="0">
              <a:latin typeface="Sitka Display" pitchFamily="2" charset="0"/>
            </a:endParaRPr>
          </a:p>
          <a:p>
            <a:pPr algn="just" eaLnBrk="1" hangingPunct="1">
              <a:buClr>
                <a:srgbClr val="FF3300"/>
              </a:buClr>
              <a:defRPr/>
            </a:pPr>
            <a:endParaRPr lang="en-US" altLang="zh-CN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Sitka Display" pitchFamily="2" charset="0"/>
            </a:endParaRPr>
          </a:p>
          <a:p>
            <a:pPr algn="just" eaLnBrk="1" hangingPunct="1">
              <a:buClr>
                <a:srgbClr val="FF3300"/>
              </a:buClr>
              <a:buFont typeface="Wingdings" pitchFamily="2" charset="2"/>
              <a:buNone/>
              <a:defRPr/>
            </a:pPr>
            <a:endParaRPr lang="en-US" altLang="zh-CN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Sitka Display" pitchFamily="2" charset="0"/>
            </a:endParaRPr>
          </a:p>
          <a:p>
            <a:pPr algn="just" eaLnBrk="1" hangingPunct="1">
              <a:buClr>
                <a:srgbClr val="FF3300"/>
              </a:buClr>
              <a:defRPr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  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TB characteristics 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of  a  chest radiograph favor the diagnosis of tuberculosis as following :</a:t>
            </a:r>
          </a:p>
          <a:p>
            <a:pPr algn="just" eaLnBrk="1" hangingPunct="1">
              <a:buClr>
                <a:srgbClr val="FF3300"/>
              </a:buClr>
              <a:buFont typeface="Wingdings" pitchFamily="2" charset="2"/>
              <a:buNone/>
              <a:defRPr/>
            </a:pPr>
            <a:endParaRPr lang="en-US" altLang="zh-CN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Sitka Display" pitchFamily="2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42852"/>
            <a:ext cx="7772400" cy="85725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Sitka Display" pitchFamily="2" charset="0"/>
              </a:rPr>
              <a:t>Radiology of TB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52525"/>
            <a:ext cx="9144000" cy="5732463"/>
          </a:xfrm>
        </p:spPr>
        <p:txBody>
          <a:bodyPr/>
          <a:lstStyle/>
          <a:p>
            <a:pPr algn="just" eaLnBrk="1" hangingPunct="1">
              <a:buClr>
                <a:srgbClr val="FF3300"/>
              </a:buClr>
              <a:buNone/>
              <a:defRPr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 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42852"/>
            <a:ext cx="7772400" cy="85725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Sitka Display" pitchFamily="2" charset="0"/>
              </a:rPr>
              <a:t>Radiology of TB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596" y="1785926"/>
            <a:ext cx="850112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lnSpc>
                <a:spcPct val="90000"/>
              </a:lnSpc>
              <a:buClr>
                <a:srgbClr val="FFFF00"/>
              </a:buClr>
              <a:buSzPct val="120000"/>
              <a:buFont typeface="+mj-lt"/>
              <a:buAutoNum type="arabicPeriod"/>
              <a:defRPr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Pulmonary infiltration mainly in 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the upper zone Patchy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, 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Nodular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, or 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Cavitations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 shadows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FFFF00"/>
              </a:buClr>
              <a:buSzPct val="120000"/>
              <a:buFont typeface="+mj-lt"/>
              <a:buAutoNum type="arabicPeriod"/>
              <a:defRPr/>
            </a:pPr>
            <a:endParaRPr lang="en-US" altLang="zh-CN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Sitka Display" pitchFamily="2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FF00"/>
              </a:buClr>
              <a:buSzPct val="120000"/>
              <a:buFont typeface="+mj-lt"/>
              <a:buAutoNum type="arabicPeriod"/>
              <a:defRPr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Presence of 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calcification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. 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FFFF00"/>
              </a:buClr>
              <a:buSzPct val="120000"/>
              <a:buFont typeface="+mj-lt"/>
              <a:buAutoNum type="arabicPeriod"/>
              <a:defRPr/>
            </a:pPr>
            <a:endParaRPr lang="en-US" altLang="zh-CN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Sitka Display" pitchFamily="2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FF00"/>
              </a:buClr>
              <a:buSzPct val="120000"/>
              <a:buFont typeface="+mj-lt"/>
              <a:buAutoNum type="arabicPeriod"/>
              <a:defRPr/>
            </a:pP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Persistence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  of  the  abnormal  shadows after non specific treatment with antibiotics.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FFFF00"/>
              </a:buClr>
              <a:buSzPct val="120000"/>
              <a:buFont typeface="+mj-lt"/>
              <a:buAutoNum type="arabicPeriod"/>
              <a:defRPr/>
            </a:pPr>
            <a:endParaRPr lang="en-US" altLang="zh-CN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Sitka Displa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8"/>
          <p:cNvSpPr>
            <a:spLocks noChangeArrowheads="1"/>
          </p:cNvSpPr>
          <p:nvPr/>
        </p:nvSpPr>
        <p:spPr bwMode="auto">
          <a:xfrm>
            <a:off x="900113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altLang="zh-CN" sz="4800" b="1">
                <a:solidFill>
                  <a:schemeClr val="folHlink"/>
                </a:solidFill>
              </a:rPr>
              <a:t>Primary complex</a:t>
            </a:r>
          </a:p>
        </p:txBody>
      </p:sp>
      <p:pic>
        <p:nvPicPr>
          <p:cNvPr id="36867" name="Picture 1030" descr="39Aa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0" y="1341438"/>
            <a:ext cx="4891088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031" descr="39Bb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5076824" y="1309688"/>
            <a:ext cx="4067175" cy="476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116013" y="0"/>
            <a:ext cx="77724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zh-CN"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Milliary Tuberculosis</a:t>
            </a:r>
            <a:endParaRPr lang="en-US" altLang="zh-CN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7891" name="Picture 6" descr="40AAA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01674"/>
            <a:ext cx="4897438" cy="515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7" descr="40ACC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836613"/>
            <a:ext cx="2917855" cy="49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altLang="zh-CN" sz="4000" b="1">
                <a:solidFill>
                  <a:schemeClr val="hlink"/>
                </a:solidFill>
              </a:rPr>
              <a:t>Post-primary pulmonary tuberculosis</a:t>
            </a:r>
          </a:p>
        </p:txBody>
      </p:sp>
      <p:pic>
        <p:nvPicPr>
          <p:cNvPr id="38915" name="Picture 6" descr="Dsc01281a"/>
          <p:cNvPicPr>
            <a:picLocks noChangeAspect="1" noChangeArrowheads="1"/>
          </p:cNvPicPr>
          <p:nvPr/>
        </p:nvPicPr>
        <p:blipFill>
          <a:blip r:embed="rId2">
            <a:lum bright="36000" contrast="30000"/>
          </a:blip>
          <a:srcRect t="6494" b="8961"/>
          <a:stretch>
            <a:fillRect/>
          </a:stretch>
        </p:blipFill>
        <p:spPr bwMode="auto">
          <a:xfrm>
            <a:off x="2124075" y="1071546"/>
            <a:ext cx="5448321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Line 7"/>
          <p:cNvSpPr>
            <a:spLocks noChangeShapeType="1"/>
          </p:cNvSpPr>
          <p:nvPr/>
        </p:nvSpPr>
        <p:spPr bwMode="auto">
          <a:xfrm flipH="1">
            <a:off x="1295400" y="2590800"/>
            <a:ext cx="1676400" cy="762000"/>
          </a:xfrm>
          <a:prstGeom prst="line">
            <a:avLst/>
          </a:prstGeom>
          <a:noFill/>
          <a:ln w="6032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917" name="Oval 8"/>
          <p:cNvSpPr>
            <a:spLocks noChangeArrowheads="1"/>
          </p:cNvSpPr>
          <p:nvPr/>
        </p:nvSpPr>
        <p:spPr bwMode="auto">
          <a:xfrm>
            <a:off x="228600" y="3429000"/>
            <a:ext cx="16764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b="1" dirty="0" smtClean="0">
                <a:solidFill>
                  <a:srgbClr val="FF3300"/>
                </a:solidFill>
                <a:latin typeface="Sitka Display" pitchFamily="2" charset="0"/>
              </a:rPr>
              <a:t>Infiltrate</a:t>
            </a:r>
            <a:endParaRPr lang="en-US" altLang="zh-CN" b="1" dirty="0">
              <a:solidFill>
                <a:srgbClr val="FF3300"/>
              </a:solidFill>
              <a:latin typeface="Sitka Displa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6516688" y="692150"/>
            <a:ext cx="31321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US" altLang="zh-CN" sz="3200" b="1">
                <a:solidFill>
                  <a:schemeClr val="folHlink"/>
                </a:solidFill>
              </a:rPr>
              <a:t>Tuberculoma</a:t>
            </a:r>
          </a:p>
        </p:txBody>
      </p:sp>
      <p:pic>
        <p:nvPicPr>
          <p:cNvPr id="39939" name="Picture 6"/>
          <p:cNvPicPr>
            <a:picLocks noChangeAspect="1" noChangeArrowheads="1"/>
          </p:cNvPicPr>
          <p:nvPr/>
        </p:nvPicPr>
        <p:blipFill>
          <a:blip r:embed="rId2">
            <a:lum bright="30000" contrast="24000"/>
          </a:blip>
          <a:srcRect/>
          <a:stretch>
            <a:fillRect/>
          </a:stretch>
        </p:blipFill>
        <p:spPr bwMode="auto">
          <a:xfrm>
            <a:off x="0" y="0"/>
            <a:ext cx="6156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Line 7"/>
          <p:cNvSpPr>
            <a:spLocks noChangeShapeType="1"/>
          </p:cNvSpPr>
          <p:nvPr/>
        </p:nvSpPr>
        <p:spPr bwMode="auto">
          <a:xfrm flipV="1">
            <a:off x="5003800" y="1125538"/>
            <a:ext cx="1524000" cy="152400"/>
          </a:xfrm>
          <a:prstGeom prst="line">
            <a:avLst/>
          </a:prstGeom>
          <a:noFill/>
          <a:ln w="6032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altLang="zh-CN" sz="3200" b="1">
                <a:solidFill>
                  <a:schemeClr val="folHlink"/>
                </a:solidFill>
              </a:rPr>
              <a:t/>
            </a:r>
            <a:br>
              <a:rPr lang="en-US" altLang="zh-CN" sz="3200" b="1">
                <a:solidFill>
                  <a:schemeClr val="folHlink"/>
                </a:solidFill>
              </a:rPr>
            </a:br>
            <a:r>
              <a:rPr lang="en-US" altLang="zh-CN" sz="4000" b="1">
                <a:solidFill>
                  <a:schemeClr val="folHlink"/>
                </a:solidFill>
              </a:rPr>
              <a:t>Chronic fibro-cavitary pulmonary tuberculosis</a:t>
            </a:r>
          </a:p>
        </p:txBody>
      </p:sp>
      <p:pic>
        <p:nvPicPr>
          <p:cNvPr id="40963" name="Picture 6" descr="44aa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214282" y="1989138"/>
            <a:ext cx="4214842" cy="401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8" descr="Dsc01204a"/>
          <p:cNvPicPr>
            <a:picLocks noChangeAspect="1" noChangeArrowheads="1"/>
          </p:cNvPicPr>
          <p:nvPr/>
        </p:nvPicPr>
        <p:blipFill>
          <a:blip r:embed="rId3">
            <a:lum bright="30000" contrast="18000"/>
          </a:blip>
          <a:srcRect l="17160" t="8333" r="23462" b="8333"/>
          <a:stretch>
            <a:fillRect/>
          </a:stretch>
        </p:blipFill>
        <p:spPr bwMode="auto">
          <a:xfrm>
            <a:off x="4857752" y="2000240"/>
            <a:ext cx="407196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Line 9"/>
          <p:cNvSpPr>
            <a:spLocks noChangeShapeType="1"/>
          </p:cNvSpPr>
          <p:nvPr/>
        </p:nvSpPr>
        <p:spPr bwMode="auto">
          <a:xfrm flipH="1">
            <a:off x="6643688" y="3857625"/>
            <a:ext cx="1371600" cy="2133600"/>
          </a:xfrm>
          <a:prstGeom prst="line">
            <a:avLst/>
          </a:prstGeom>
          <a:noFill/>
          <a:ln w="6032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0967" name="Oval 10"/>
          <p:cNvSpPr>
            <a:spLocks noChangeArrowheads="1"/>
          </p:cNvSpPr>
          <p:nvPr/>
        </p:nvSpPr>
        <p:spPr bwMode="auto">
          <a:xfrm>
            <a:off x="4876800" y="5943600"/>
            <a:ext cx="15240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dirty="0" smtClean="0">
                <a:solidFill>
                  <a:schemeClr val="hlink"/>
                </a:solidFill>
              </a:rPr>
              <a:t>Cavity</a:t>
            </a:r>
            <a:endParaRPr lang="en-US" altLang="zh-CN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fmdp-4-073-0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Tuberculosis-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9213"/>
            <a:ext cx="7072362" cy="671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254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SCF003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501863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254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785794"/>
            <a:ext cx="9144000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85728"/>
            <a:ext cx="5929354" cy="60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DR-Waled\Desktop\question-mark-1019820_960_7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2786082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Bilateral infiltrates in a health-care worker during the COVID-19 pandemic  - The Lancet Infectious Disea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42852"/>
            <a:ext cx="5715040" cy="6143668"/>
          </a:xfrm>
          <a:prstGeom prst="rect">
            <a:avLst/>
          </a:prstGeom>
          <a:noFill/>
        </p:spPr>
      </p:pic>
      <p:pic>
        <p:nvPicPr>
          <p:cNvPr id="89091" name="Picture 3" descr="C:\Users\DR-Waled\Desktop\question-mark-1019820_960_7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2786082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Bilateral infiltrates in a health-care worker during the COVID-19 pandemic  - The Lancet Infectious Diseases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43240" y="1357298"/>
            <a:ext cx="5715040" cy="3643338"/>
          </a:xfrm>
          <a:prstGeom prst="rect">
            <a:avLst/>
          </a:prstGeom>
          <a:noFill/>
        </p:spPr>
      </p:pic>
      <p:pic>
        <p:nvPicPr>
          <p:cNvPr id="89091" name="Picture 3" descr="C:\Users\DR-Waled\Desktop\question-mark-1019820_960_7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2786082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9467850" cy="14843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800" b="1" dirty="0" smtClean="0">
                <a:solidFill>
                  <a:srgbClr val="FF3300"/>
                </a:solidFill>
                <a:latin typeface="Sitka Display" pitchFamily="2" charset="0"/>
              </a:rPr>
              <a:t>Laboratory examinations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33588"/>
            <a:ext cx="7488237" cy="4824412"/>
          </a:xfrm>
        </p:spPr>
        <p:txBody>
          <a:bodyPr/>
          <a:lstStyle/>
          <a:p>
            <a:pPr eaLnBrk="1" hangingPunct="1">
              <a:buClr>
                <a:srgbClr val="FF3300"/>
              </a:buClr>
              <a:defRPr/>
            </a:pPr>
            <a:r>
              <a:rPr lang="en-US" altLang="zh-C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Specimen examination</a:t>
            </a:r>
          </a:p>
          <a:p>
            <a:pPr eaLnBrk="1" hangingPunct="1">
              <a:buClr>
                <a:srgbClr val="FF3300"/>
              </a:buClr>
              <a:defRPr/>
            </a:pPr>
            <a:r>
              <a:rPr lang="en-US" altLang="zh-C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Tuberculin testing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None/>
              <a:defRPr/>
            </a:pPr>
            <a:endParaRPr lang="en-US" altLang="zh-CN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tka Display" pitchFamily="2" charset="0"/>
            </a:endParaRPr>
          </a:p>
          <a:p>
            <a:pPr eaLnBrk="1" hangingPunct="1">
              <a:buClr>
                <a:srgbClr val="FF3300"/>
              </a:buClr>
              <a:buFont typeface="Wingdings" pitchFamily="2" charset="2"/>
              <a:buNone/>
              <a:defRPr/>
            </a:pPr>
            <a:endParaRPr lang="en-US" altLang="zh-CN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tka Displa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714348" y="928670"/>
            <a:ext cx="904242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Types of specimens:</a:t>
            </a:r>
          </a:p>
          <a:p>
            <a:pPr>
              <a:defRPr/>
            </a:pPr>
            <a:endParaRPr kumimoji="0" lang="en-US" sz="48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tka Display" pitchFamily="2" charset="0"/>
            </a:endParaRPr>
          </a:p>
          <a:p>
            <a:pPr>
              <a:defRPr/>
            </a:pPr>
            <a:r>
              <a:rPr kumimoji="0" lang="en-US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- Sputum</a:t>
            </a:r>
            <a:r>
              <a:rPr kumimoji="0"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.</a:t>
            </a:r>
          </a:p>
          <a:p>
            <a:pPr>
              <a:defRPr/>
            </a:pPr>
            <a:r>
              <a:rPr kumimoji="0"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- BAL.</a:t>
            </a:r>
          </a:p>
          <a:p>
            <a:pPr>
              <a:defRPr/>
            </a:pPr>
            <a:r>
              <a:rPr kumimoji="0" lang="en-US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- Pleural </a:t>
            </a:r>
            <a:r>
              <a:rPr kumimoji="0"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effusions</a:t>
            </a:r>
          </a:p>
          <a:p>
            <a:pPr>
              <a:defRPr/>
            </a:pPr>
            <a:r>
              <a:rPr kumimoji="0"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- Blood in case of haematogenous TB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/>
              <a:t/>
            </a:r>
            <a:br>
              <a:rPr lang="en-US" altLang="zh-CN" smtClean="0"/>
            </a:br>
            <a:endParaRPr lang="en-US" altLang="zh-CN" smtClean="0"/>
          </a:p>
        </p:txBody>
      </p:sp>
      <p:sp>
        <p:nvSpPr>
          <p:cNvPr id="46083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428604"/>
            <a:ext cx="8572530" cy="6429396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 i="1" u="sng" dirty="0" smtClean="0">
                <a:solidFill>
                  <a:srgbClr val="00FF00"/>
                </a:solidFill>
                <a:latin typeface="Sitka Display" pitchFamily="2" charset="0"/>
              </a:rPr>
              <a:t>1- Sputum smears stained by Z-N stain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Three morning successive </a:t>
            </a:r>
            <a:r>
              <a:rPr lang="en-US" sz="2800" b="1" dirty="0" smtClean="0">
                <a:latin typeface="Sitka Display" pitchFamily="2" charset="0"/>
              </a:rPr>
              <a:t>sputum samples are needed to diagnosis pulmonary TB.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u="sng" dirty="0" smtClean="0">
              <a:solidFill>
                <a:schemeClr val="tx2"/>
              </a:solidFill>
              <a:latin typeface="Sitka Display" pitchFamily="2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u="sng" dirty="0" smtClean="0">
                <a:solidFill>
                  <a:schemeClr val="tx2"/>
                </a:solidFill>
                <a:latin typeface="Sitka Display" pitchFamily="2" charset="0"/>
              </a:rPr>
              <a:t>Advantage</a:t>
            </a:r>
            <a:r>
              <a:rPr lang="en-US" sz="2800" b="1" dirty="0" smtClean="0">
                <a:solidFill>
                  <a:schemeClr val="tx2"/>
                </a:solidFill>
                <a:latin typeface="Sitka Display" pitchFamily="2" charset="0"/>
              </a:rPr>
              <a:t>:</a:t>
            </a:r>
            <a:r>
              <a:rPr lang="en-US" sz="2800" b="1" dirty="0" smtClean="0">
                <a:latin typeface="Sitka Display" pitchFamily="2" charset="0"/>
              </a:rPr>
              <a:t> - Cheap – Rapid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smtClean="0">
                <a:latin typeface="Sitka Display" pitchFamily="2" charset="0"/>
              </a:rPr>
              <a:t>                     - Easy to perform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smtClean="0">
                <a:latin typeface="Sitka Display" pitchFamily="2" charset="0"/>
              </a:rPr>
              <a:t>                     - Specificity of 98%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u="sng" dirty="0" smtClean="0">
              <a:solidFill>
                <a:schemeClr val="tx2"/>
              </a:solidFill>
              <a:latin typeface="Sitka Display" pitchFamily="2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u="sng" dirty="0" smtClean="0">
                <a:solidFill>
                  <a:schemeClr val="tx2"/>
                </a:solidFill>
                <a:latin typeface="Sitka Display" pitchFamily="2" charset="0"/>
              </a:rPr>
              <a:t>Disadvantages: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smtClean="0">
                <a:latin typeface="Sitka Display" pitchFamily="2" charset="0"/>
              </a:rPr>
              <a:t>- Sputum has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low sensitivity </a:t>
            </a:r>
            <a:r>
              <a:rPr lang="en-US" sz="2800" b="1" dirty="0" smtClean="0">
                <a:latin typeface="Sitka Display" pitchFamily="2" charset="0"/>
              </a:rPr>
              <a:t>( need to contain 5000-10 000 AFB/ ml.) as in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non cavitary </a:t>
            </a:r>
            <a:r>
              <a:rPr lang="en-US" sz="2800" b="1" dirty="0" smtClean="0">
                <a:latin typeface="Sitka Display" pitchFamily="2" charset="0"/>
              </a:rPr>
              <a:t>disease or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low bacillary </a:t>
            </a:r>
            <a:r>
              <a:rPr lang="en-US" sz="2800" b="1" dirty="0" smtClean="0">
                <a:latin typeface="Sitka Display" pitchFamily="2" charset="0"/>
              </a:rPr>
              <a:t>load in sputum (e.g. HIV positive patients)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dirty="0" smtClean="0">
              <a:latin typeface="Sitka Display" pitchFamily="2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smtClean="0">
                <a:latin typeface="Sitka Display" pitchFamily="2" charset="0"/>
              </a:rPr>
              <a:t>-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Young children</a:t>
            </a:r>
            <a:r>
              <a:rPr lang="en-US" sz="2800" b="1" dirty="0" smtClean="0">
                <a:latin typeface="Sitka Display" pitchFamily="2" charset="0"/>
              </a:rPr>
              <a:t> &amp;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HIV infected persons </a:t>
            </a:r>
            <a:r>
              <a:rPr lang="en-US" sz="2800" b="1" dirty="0" smtClean="0">
                <a:latin typeface="Sitka Display" pitchFamily="2" charset="0"/>
              </a:rPr>
              <a:t>may not produce sputum containing AFB.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/>
              <a:t/>
            </a:r>
            <a:br>
              <a:rPr lang="en-US" altLang="zh-CN" smtClean="0"/>
            </a:br>
            <a:endParaRPr lang="en-US" altLang="zh-CN" smtClean="0"/>
          </a:p>
        </p:txBody>
      </p:sp>
      <p:pic>
        <p:nvPicPr>
          <p:cNvPr id="103425" name="Picture 1" descr="C:\Users\DR-Waled\Desktop\th (4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93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9144000" cy="785834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i="1" u="sng" dirty="0" smtClean="0">
                <a:solidFill>
                  <a:srgbClr val="00FF00"/>
                </a:solidFill>
                <a:latin typeface="Sitka Display" pitchFamily="2" charset="0"/>
                <a:cs typeface="Times New Roman" pitchFamily="18" charset="0"/>
              </a:rPr>
              <a:t>2- Cultures on L J media</a:t>
            </a:r>
            <a:r>
              <a:rPr lang="en-US" i="1" dirty="0" smtClean="0">
                <a:latin typeface="Sitka Display" pitchFamily="2" charset="0"/>
                <a:cs typeface="Times New Roman" pitchFamily="18" charset="0"/>
              </a:rPr>
              <a:t>                     </a:t>
            </a:r>
            <a:r>
              <a:rPr lang="en-US" u="sng" dirty="0" smtClean="0">
                <a:solidFill>
                  <a:schemeClr val="hlink"/>
                </a:solidFill>
                <a:latin typeface="Sitka Display" pitchFamily="2" charset="0"/>
                <a:cs typeface="Times New Roman" pitchFamily="18" charset="0"/>
              </a:rPr>
              <a:t/>
            </a:r>
            <a:br>
              <a:rPr lang="en-US" u="sng" dirty="0" smtClean="0">
                <a:solidFill>
                  <a:schemeClr val="hlink"/>
                </a:solidFill>
                <a:latin typeface="Sitka Display" pitchFamily="2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hlink"/>
                </a:solidFill>
                <a:latin typeface="Sitka Display" pitchFamily="2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Sitka Display" pitchFamily="2" charset="0"/>
                <a:cs typeface="Times New Roman" pitchFamily="18" charset="0"/>
              </a:rPr>
              <a:t>Lowenstein –Jensen medium is an egg based media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428750"/>
            <a:ext cx="8715404" cy="54292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u="sng" dirty="0" smtClean="0">
                <a:solidFill>
                  <a:srgbClr val="FFFF00"/>
                </a:solidFill>
                <a:cs typeface="Times New Roman" pitchFamily="18" charset="0"/>
              </a:rPr>
              <a:t>Advantages</a:t>
            </a:r>
            <a:r>
              <a:rPr lang="en-US" sz="2800" b="1" dirty="0" smtClean="0">
                <a:cs typeface="Times New Roman" pitchFamily="18" charset="0"/>
              </a:rPr>
              <a:t>: 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cs typeface="Times New Roman" pitchFamily="18" charset="0"/>
              </a:rPr>
              <a:t>-  </a:t>
            </a:r>
            <a:r>
              <a:rPr lang="en-US" sz="2800" b="1" dirty="0" smtClean="0">
                <a:solidFill>
                  <a:srgbClr val="FFFF00"/>
                </a:solidFill>
                <a:cs typeface="Times New Roman" pitchFamily="18" charset="0"/>
              </a:rPr>
              <a:t>Specificity</a:t>
            </a:r>
            <a:r>
              <a:rPr lang="en-US" sz="2800" b="1" dirty="0" smtClean="0">
                <a:cs typeface="Times New Roman" pitchFamily="18" charset="0"/>
              </a:rPr>
              <a:t> about 99 %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/>
              <a:t>-  </a:t>
            </a:r>
            <a:r>
              <a:rPr lang="en-US" sz="2800" b="1" dirty="0" smtClean="0">
                <a:solidFill>
                  <a:srgbClr val="FFFF00"/>
                </a:solidFill>
                <a:cs typeface="Times New Roman" pitchFamily="18" charset="0"/>
              </a:rPr>
              <a:t>More sensitive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smtClean="0"/>
              <a:t>(</a:t>
            </a:r>
            <a:r>
              <a:rPr lang="en-US" sz="2800" b="1" dirty="0" smtClean="0">
                <a:cs typeface="Times New Roman" pitchFamily="18" charset="0"/>
              </a:rPr>
              <a:t>need lower no. of bacilli</a:t>
            </a:r>
            <a:r>
              <a:rPr lang="en-US" sz="2800" b="1" dirty="0" smtClean="0"/>
              <a:t> </a:t>
            </a:r>
            <a:r>
              <a:rPr lang="en-US" sz="2800" b="1" dirty="0" smtClean="0">
                <a:cs typeface="Times New Roman" pitchFamily="18" charset="0"/>
              </a:rPr>
              <a:t>10-100 / ml)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cs typeface="Times New Roman" pitchFamily="18" charset="0"/>
              </a:rPr>
              <a:t>-  Can differentiate between TB complex &amp; Non-</a:t>
            </a:r>
            <a:r>
              <a:rPr lang="en-US" sz="2800" b="1" dirty="0" err="1" smtClean="0">
                <a:cs typeface="Times New Roman" pitchFamily="18" charset="0"/>
              </a:rPr>
              <a:t>tubercolous</a:t>
            </a:r>
            <a:r>
              <a:rPr lang="en-US" sz="2800" b="1" dirty="0" smtClean="0">
                <a:cs typeface="Times New Roman" pitchFamily="18" charset="0"/>
              </a:rPr>
              <a:t> mycobacterium (NTM) using biochemical reactions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b="1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cs typeface="Times New Roman" pitchFamily="18" charset="0"/>
              </a:rPr>
              <a:t> -  </a:t>
            </a:r>
            <a:r>
              <a:rPr lang="en-US" sz="2800" b="1" dirty="0" smtClean="0">
                <a:solidFill>
                  <a:srgbClr val="FFFF00"/>
                </a:solidFill>
                <a:cs typeface="Times New Roman" pitchFamily="18" charset="0"/>
              </a:rPr>
              <a:t>Susceptibility tests </a:t>
            </a:r>
            <a:r>
              <a:rPr lang="en-US" sz="2800" b="1" dirty="0" smtClean="0">
                <a:cs typeface="Times New Roman" pitchFamily="18" charset="0"/>
              </a:rPr>
              <a:t>for antituberculous drugs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cs typeface="Times New Roman" pitchFamily="18" charset="0"/>
              </a:rPr>
              <a:t>    ( St, INH, Rif., E) 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cs typeface="Times New Roman" pitchFamily="18" charset="0"/>
              </a:rPr>
              <a:t>  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u="sng" dirty="0" smtClean="0">
                <a:solidFill>
                  <a:srgbClr val="FFFF00"/>
                </a:solidFill>
                <a:cs typeface="Times New Roman" pitchFamily="18" charset="0"/>
              </a:rPr>
              <a:t>Disadvantages</a:t>
            </a:r>
            <a:r>
              <a:rPr lang="en-US" sz="2800" b="1" dirty="0" smtClean="0">
                <a:solidFill>
                  <a:srgbClr val="FFFF00"/>
                </a:solidFill>
                <a:cs typeface="Times New Roman" pitchFamily="18" charset="0"/>
              </a:rPr>
              <a:t>:</a:t>
            </a:r>
            <a:r>
              <a:rPr lang="en-US" sz="2800" b="1" dirty="0" smtClean="0">
                <a:cs typeface="Times New Roman" pitchFamily="18" charset="0"/>
              </a:rPr>
              <a:t> Slowly growing ( up to </a:t>
            </a:r>
            <a:r>
              <a:rPr lang="en-US" sz="2800" b="1" dirty="0" smtClean="0">
                <a:solidFill>
                  <a:srgbClr val="FFFF00"/>
                </a:solidFill>
                <a:cs typeface="Times New Roman" pitchFamily="18" charset="0"/>
              </a:rPr>
              <a:t>8 weeks</a:t>
            </a:r>
            <a:r>
              <a:rPr lang="en-US" sz="2800" b="1" dirty="0" smtClean="0">
                <a:cs typeface="Times New Roman" pitchFamily="18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</a:pPr>
            <a:endParaRPr lang="en-US" sz="2800" b="1" dirty="0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/>
              <a:t/>
            </a:r>
            <a:br>
              <a:rPr lang="en-US" altLang="zh-CN" smtClean="0"/>
            </a:br>
            <a:endParaRPr lang="en-US" altLang="zh-CN" smtClean="0"/>
          </a:p>
        </p:txBody>
      </p:sp>
      <p:pic>
        <p:nvPicPr>
          <p:cNvPr id="286722" name="Picture 2" descr="https://labweeks.com/wp-content/uploads/2021/07/LJ-mEDI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142853"/>
            <a:ext cx="7715304" cy="85725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Burden of Tuberculosis                  </a:t>
            </a:r>
            <a:endParaRPr lang="ar-EG" sz="4000" b="1" dirty="0" smtClean="0">
              <a:solidFill>
                <a:srgbClr val="FFFF00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8643966" cy="4471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q"/>
            </a:pPr>
            <a:r>
              <a:rPr lang="en-US" alt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 One third </a:t>
            </a:r>
            <a:r>
              <a:rPr lang="en-US" altLang="en-US" sz="2800" b="1" dirty="0" smtClean="0">
                <a:latin typeface="Sitka Display" pitchFamily="2" charset="0"/>
              </a:rPr>
              <a:t>of world population is infected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q"/>
            </a:pPr>
            <a:r>
              <a:rPr lang="en-US" alt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Annually       </a:t>
            </a:r>
            <a:r>
              <a:rPr lang="en-US" altLang="en-US" sz="2800" b="1" dirty="0" smtClean="0">
                <a:latin typeface="Sitka Display" pitchFamily="2" charset="0"/>
              </a:rPr>
              <a:t>8  million new cases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None/>
            </a:pPr>
            <a:r>
              <a:rPr lang="en-US" altLang="en-US" sz="2800" b="1" dirty="0" smtClean="0">
                <a:latin typeface="Sitka Display" pitchFamily="2" charset="0"/>
              </a:rPr>
              <a:t>                           1.7 million deaths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None/>
            </a:pPr>
            <a:endParaRPr lang="en-US" altLang="en-US" sz="2800" b="1" dirty="0" smtClean="0">
              <a:latin typeface="Sitka Display" pitchFamily="2" charset="0"/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q"/>
            </a:pPr>
            <a:r>
              <a:rPr lang="en-US" altLang="en-US" sz="2800" b="1" dirty="0" smtClean="0">
                <a:latin typeface="Sitka Display" pitchFamily="2" charset="0"/>
              </a:rPr>
              <a:t>95 % from </a:t>
            </a:r>
            <a:r>
              <a:rPr lang="en-US" alt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developing countries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q"/>
            </a:pPr>
            <a:r>
              <a:rPr lang="en-US" alt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Between 2000-2020.</a:t>
            </a: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en-US" sz="2400" b="1" dirty="0" smtClean="0">
                <a:latin typeface="Sitka Display" pitchFamily="2" charset="0"/>
              </a:rPr>
              <a:t>         One billion got infection</a:t>
            </a: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altLang="en-US" sz="2400" b="1" dirty="0" smtClean="0">
                <a:latin typeface="Sitka Display" pitchFamily="2" charset="0"/>
              </a:rPr>
              <a:t>         </a:t>
            </a:r>
            <a:r>
              <a:rPr lang="de-DE" altLang="en-US" sz="2400" b="1" dirty="0" smtClean="0">
                <a:latin typeface="Sitka Display" pitchFamily="2" charset="0"/>
              </a:rPr>
              <a:t>100 million got disease</a:t>
            </a: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de-DE" altLang="en-US" sz="2400" b="1" dirty="0" smtClean="0">
                <a:latin typeface="Sitka Display" pitchFamily="2" charset="0"/>
              </a:rPr>
              <a:t>         35 million died</a:t>
            </a:r>
            <a:endParaRPr lang="en-US" altLang="en-US" sz="2400" b="1" dirty="0" smtClean="0">
              <a:latin typeface="Sitka Display" pitchFamily="2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42910" y="285728"/>
            <a:ext cx="7929618" cy="62071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Recent Methods for Diagnosis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42976" y="1357298"/>
            <a:ext cx="7358114" cy="5308594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sz="3600" b="1" i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II-BACTEC 460 ( rapid radiometric culture system</a:t>
            </a:r>
            <a:r>
              <a:rPr lang="en-US" sz="3600" b="1" i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)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b="1" i="1" u="sng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Display" pitchFamily="2" charset="0"/>
            </a:endParaRP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SzPct val="70000"/>
              <a:buFont typeface="Wingdings" pitchFamily="2" charset="2"/>
              <a:buChar char="q"/>
            </a:pPr>
            <a:r>
              <a:rPr lang="en-US" sz="2800" b="1" dirty="0" smtClean="0">
                <a:latin typeface="Sitka Display" pitchFamily="2" charset="0"/>
              </a:rPr>
              <a:t> Specimens are cultured in a liquid medium (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Middle brook7H9</a:t>
            </a:r>
            <a:r>
              <a:rPr lang="en-US" sz="2800" b="1" dirty="0" smtClean="0">
                <a:latin typeface="Sitka Display" pitchFamily="2" charset="0"/>
              </a:rPr>
              <a:t> broth base ).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SzPct val="70000"/>
              <a:buFont typeface="Wingdings" pitchFamily="2" charset="2"/>
              <a:buChar char="q"/>
            </a:pPr>
            <a:endParaRPr lang="en-US" sz="2800" b="1" dirty="0" smtClean="0">
              <a:latin typeface="Sitka Display" pitchFamily="2" charset="0"/>
            </a:endParaRP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SzPct val="70000"/>
              <a:buFont typeface="Wingdings" pitchFamily="2" charset="2"/>
              <a:buChar char="q"/>
            </a:pPr>
            <a:r>
              <a:rPr lang="en-US" sz="2800" b="1" dirty="0" smtClean="0">
                <a:latin typeface="Sitka Display" pitchFamily="2" charset="0"/>
              </a:rPr>
              <a:t> Growing mycobacteria utilize the acid, releasing </a:t>
            </a:r>
            <a:r>
              <a:rPr lang="en-US" sz="2800" b="1" dirty="0" smtClean="0">
                <a:solidFill>
                  <a:schemeClr val="folHlink"/>
                </a:solidFill>
                <a:latin typeface="Sitka Display" pitchFamily="2" charset="0"/>
              </a:rPr>
              <a:t>radioactive CO2</a:t>
            </a:r>
            <a:r>
              <a:rPr lang="en-US" sz="2800" b="1" dirty="0" smtClean="0">
                <a:latin typeface="Sitka Display" pitchFamily="2" charset="0"/>
              </a:rPr>
              <a:t> which is measured as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growth index (GI) </a:t>
            </a:r>
            <a:r>
              <a:rPr lang="en-US" sz="2800" b="1" dirty="0" smtClean="0">
                <a:latin typeface="Sitka Display" pitchFamily="2" charset="0"/>
              </a:rPr>
              <a:t>in the BACTEC  instrument.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SzPct val="70000"/>
              <a:buNone/>
            </a:pPr>
            <a:endParaRPr lang="en-US" sz="2800" b="1" dirty="0" smtClean="0">
              <a:latin typeface="Sitka Display" pitchFamily="2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dirty="0" smtClean="0">
              <a:latin typeface="Sitka Display" pitchFamily="2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785786" y="857232"/>
            <a:ext cx="7239026" cy="7651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u="sng" dirty="0" smtClean="0">
                <a:latin typeface="Sitka Display" pitchFamily="2" charset="0"/>
              </a:rPr>
              <a:t>Advantages</a:t>
            </a:r>
            <a:r>
              <a:rPr lang="en-US" sz="3200" b="1" dirty="0" smtClean="0">
                <a:latin typeface="Sitka Display" pitchFamily="2" charset="0"/>
              </a:rPr>
              <a:t> :</a:t>
            </a:r>
            <a:r>
              <a:rPr lang="en-US" sz="3200" dirty="0" smtClean="0"/>
              <a:t> </a:t>
            </a:r>
            <a:r>
              <a:rPr lang="en-US" sz="4000" dirty="0" smtClean="0"/>
              <a:t>  </a:t>
            </a:r>
            <a:br>
              <a:rPr lang="en-US" sz="4000" dirty="0" smtClean="0"/>
            </a:br>
            <a:r>
              <a:rPr lang="en-US" sz="4000" dirty="0" smtClean="0"/>
              <a:t>                          </a:t>
            </a:r>
            <a:r>
              <a:rPr lang="ar-EG" sz="4000" dirty="0" smtClean="0"/>
              <a:t>   </a:t>
            </a:r>
            <a:endParaRPr lang="en-US" sz="4000" dirty="0" smtClean="0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71472" y="1571612"/>
            <a:ext cx="8572528" cy="5286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latin typeface="Sitka Display" pitchFamily="2" charset="0"/>
              </a:rPr>
              <a:t>-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Rapid</a:t>
            </a:r>
            <a:r>
              <a:rPr lang="en-US" sz="2800" b="1" dirty="0" smtClean="0">
                <a:solidFill>
                  <a:srgbClr val="66FF66"/>
                </a:solidFill>
                <a:latin typeface="Sitka Display" pitchFamily="2" charset="0"/>
              </a:rPr>
              <a:t> </a:t>
            </a:r>
            <a:r>
              <a:rPr lang="en-US" sz="2800" b="1" dirty="0" smtClean="0">
                <a:latin typeface="Sitka Display" pitchFamily="2" charset="0"/>
              </a:rPr>
              <a:t>(mycobacteria can be detected within 12 days.)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latin typeface="Sitka Display" pitchFamily="2" charset="0"/>
              </a:rPr>
              <a:t>- Determining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drug susceptibility </a:t>
            </a:r>
            <a:r>
              <a:rPr lang="en-US" sz="2800" b="1" dirty="0" smtClean="0">
                <a:latin typeface="Sitka Display" pitchFamily="2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latin typeface="Sitka Display" pitchFamily="2" charset="0"/>
              </a:rPr>
              <a:t>- Differentiating between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TB complex &amp; NTM </a:t>
            </a:r>
            <a:r>
              <a:rPr lang="en-US" sz="2800" b="1" dirty="0" smtClean="0">
                <a:latin typeface="Sitka Display" pitchFamily="2" charset="0"/>
              </a:rPr>
              <a:t>by NAP test.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Specificity</a:t>
            </a:r>
            <a:r>
              <a:rPr lang="en-US" sz="2800" b="1" dirty="0" smtClean="0">
                <a:latin typeface="Sitka Display" pitchFamily="2" charset="0"/>
              </a:rPr>
              <a:t> is very high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   </a:t>
            </a:r>
            <a:r>
              <a:rPr lang="en-US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Disadvantages: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800" b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tka Display" pitchFamily="2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latin typeface="Sitka Display" pitchFamily="2" charset="0"/>
              </a:rPr>
              <a:t> -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Expensive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latin typeface="Sitka Display" pitchFamily="2" charset="0"/>
              </a:rPr>
              <a:t> - Hazards of using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radioactive material</a:t>
            </a:r>
            <a:r>
              <a:rPr lang="en-US" sz="2800" b="1" dirty="0" smtClean="0">
                <a:latin typeface="Sitka Display" pitchFamily="2" charset="0"/>
              </a:rPr>
              <a:t>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/>
              <a:t/>
            </a:r>
            <a:br>
              <a:rPr lang="en-US" altLang="zh-CN" smtClean="0"/>
            </a:br>
            <a:endParaRPr lang="en-US" altLang="zh-CN" smtClean="0"/>
          </a:p>
        </p:txBody>
      </p:sp>
      <p:pic>
        <p:nvPicPr>
          <p:cNvPr id="286722" name="Picture 2" descr="https://labweeks.com/wp-content/uploads/2021/07/LJ-mEDIA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72" y="0"/>
            <a:ext cx="9134455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u="sng" dirty="0" smtClean="0">
                <a:solidFill>
                  <a:srgbClr val="00FF00"/>
                </a:solidFill>
                <a:latin typeface="Sitka Display" pitchFamily="2" charset="0"/>
              </a:rPr>
              <a:t>II-Polymerase Chain Reaction (PCR) 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7158" y="928671"/>
            <a:ext cx="8643967" cy="592933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    Nucleic acid probe amplification </a:t>
            </a:r>
            <a:r>
              <a:rPr lang="en-US" sz="2800" b="1" dirty="0" smtClean="0">
                <a:latin typeface="Sitka Display" pitchFamily="2" charset="0"/>
              </a:rPr>
              <a:t>tests in which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polymerase enzymes </a:t>
            </a:r>
            <a:r>
              <a:rPr lang="en-US" sz="2800" b="1" dirty="0" smtClean="0">
                <a:latin typeface="Sitka Display" pitchFamily="2" charset="0"/>
              </a:rPr>
              <a:t>are used to amplify ( make many copies of specific DNA or RNA sequences extracted from mycobacterial cells.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b="1" u="sng" dirty="0" smtClean="0">
                <a:solidFill>
                  <a:srgbClr val="FFAD09"/>
                </a:solidFill>
                <a:latin typeface="Sitka Display" pitchFamily="2" charset="0"/>
              </a:rPr>
              <a:t>Advantages: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latin typeface="Sitka Display" pitchFamily="2" charset="0"/>
              </a:rPr>
              <a:t> -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Rapid procedure </a:t>
            </a:r>
            <a:r>
              <a:rPr lang="en-US" sz="2800" b="1" dirty="0" smtClean="0">
                <a:solidFill>
                  <a:srgbClr val="66FF66"/>
                </a:solidFill>
                <a:latin typeface="Sitka Display" pitchFamily="2" charset="0"/>
              </a:rPr>
              <a:t>( 3 – 4 hours)</a:t>
            </a:r>
          </a:p>
          <a:p>
            <a:pPr eaLnBrk="1" hangingPunct="1">
              <a:buNone/>
            </a:pPr>
            <a:r>
              <a:rPr lang="en-US" sz="2800" b="1" dirty="0" smtClean="0">
                <a:latin typeface="Sitka Display" pitchFamily="2" charset="0"/>
              </a:rPr>
              <a:t> -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High sensitivity </a:t>
            </a:r>
            <a:r>
              <a:rPr lang="en-US" sz="2800" b="1" dirty="0" smtClean="0">
                <a:latin typeface="Sitka Display" pitchFamily="2" charset="0"/>
              </a:rPr>
              <a:t>(1-10 bacilli / ml sputum)</a:t>
            </a:r>
            <a:endParaRPr lang="en-US" sz="2800" b="1" dirty="0" smtClean="0">
              <a:solidFill>
                <a:srgbClr val="FFFF00"/>
              </a:solidFill>
              <a:latin typeface="Sitka Display" pitchFamily="2" charset="0"/>
            </a:endParaRPr>
          </a:p>
          <a:p>
            <a:pPr eaLnBrk="1" hangingPunct="1">
              <a:buFontTx/>
              <a:buNone/>
            </a:pPr>
            <a:r>
              <a:rPr lang="en-US" sz="2800" b="1" u="sng" dirty="0" smtClean="0">
                <a:solidFill>
                  <a:srgbClr val="FFAD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Disadvantages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latin typeface="Sitka Display" pitchFamily="2" charset="0"/>
              </a:rPr>
              <a:t>- Very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expensive</a:t>
            </a:r>
            <a:r>
              <a:rPr lang="en-US" sz="2800" b="1" dirty="0" smtClean="0">
                <a:latin typeface="Sitka Display" pitchFamily="2" charset="0"/>
              </a:rPr>
              <a:t>.</a:t>
            </a:r>
          </a:p>
          <a:p>
            <a:pPr eaLnBrk="1" hangingPunct="1">
              <a:buNone/>
            </a:pPr>
            <a:r>
              <a:rPr lang="en-US" sz="2800" b="1" dirty="0" smtClean="0">
                <a:latin typeface="Sitka Display" pitchFamily="2" charset="0"/>
              </a:rPr>
              <a:t>-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False positive results.</a:t>
            </a:r>
          </a:p>
          <a:p>
            <a:pPr eaLnBrk="1" hangingPunct="1">
              <a:buNone/>
            </a:pPr>
            <a:r>
              <a:rPr lang="en-US" sz="2800" b="1" dirty="0" smtClean="0">
                <a:latin typeface="Sitka Display" pitchFamily="2" charset="0"/>
              </a:rPr>
              <a:t>- Can not differentiate between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living &amp; dead bacilli</a:t>
            </a:r>
            <a:r>
              <a:rPr lang="en-US" sz="2800" b="1" dirty="0" smtClean="0">
                <a:latin typeface="Sitka Display" pitchFamily="2" charset="0"/>
              </a:rPr>
              <a:t>.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4290"/>
            <a:ext cx="7772400" cy="123351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Sitka Display" pitchFamily="2" charset="0"/>
              </a:rPr>
              <a:t>Tuberculin Skin Testing</a:t>
            </a:r>
            <a:br>
              <a:rPr lang="en-US" sz="4000" b="1" dirty="0" smtClean="0">
                <a:solidFill>
                  <a:srgbClr val="FF0000"/>
                </a:solidFill>
                <a:latin typeface="Sitka Display" pitchFamily="2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Sitka Display" pitchFamily="2" charset="0"/>
              </a:rPr>
              <a:t>Mantoux Test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42844" y="1714488"/>
            <a:ext cx="3429024" cy="2714644"/>
            <a:chOff x="3996" y="1128"/>
            <a:chExt cx="2304" cy="1536"/>
          </a:xfrm>
        </p:grpSpPr>
        <p:pic>
          <p:nvPicPr>
            <p:cNvPr id="1037" name="Picture 4" descr="DSC0000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96" y="1128"/>
              <a:ext cx="2304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Rectangle 5"/>
            <p:cNvSpPr>
              <a:spLocks noChangeAspect="1" noChangeArrowheads="1"/>
            </p:cNvSpPr>
            <p:nvPr/>
          </p:nvSpPr>
          <p:spPr bwMode="auto">
            <a:xfrm>
              <a:off x="3996" y="1128"/>
              <a:ext cx="2304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</p:grpSp>
      <p:pic>
        <p:nvPicPr>
          <p:cNvPr id="1029" name="Picture 6" descr="ppd3"/>
          <p:cNvPicPr>
            <a:picLocks noChangeAspect="1" noChangeArrowheads="1"/>
          </p:cNvPicPr>
          <p:nvPr/>
        </p:nvPicPr>
        <p:blipFill>
          <a:blip r:embed="rId5"/>
          <a:srcRect l="23517" t="10001" r="6329" b="18250"/>
          <a:stretch>
            <a:fillRect/>
          </a:stretch>
        </p:blipFill>
        <p:spPr bwMode="auto">
          <a:xfrm>
            <a:off x="5143504" y="1785926"/>
            <a:ext cx="3781455" cy="2571768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3657600" y="2819400"/>
            <a:ext cx="1219200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3643306" y="2286000"/>
            <a:ext cx="1285884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sz="2800" b="1" dirty="0">
                <a:latin typeface="Sitka Display" pitchFamily="2" charset="0"/>
              </a:rPr>
              <a:t>48 </a:t>
            </a:r>
            <a:r>
              <a:rPr kumimoji="0" lang="en-US" sz="2800" b="1" dirty="0" smtClean="0">
                <a:latin typeface="Sitka Display" pitchFamily="2" charset="0"/>
              </a:rPr>
              <a:t>- </a:t>
            </a:r>
            <a:r>
              <a:rPr kumimoji="0" lang="en-US" sz="2800" b="1" dirty="0">
                <a:latin typeface="Sitka Display" pitchFamily="2" charset="0"/>
              </a:rPr>
              <a:t>72 </a:t>
            </a:r>
            <a:r>
              <a:rPr kumimoji="0" lang="en-US" sz="2800" b="1" dirty="0" smtClean="0">
                <a:latin typeface="Sitka Display" pitchFamily="2" charset="0"/>
              </a:rPr>
              <a:t>  hours</a:t>
            </a:r>
            <a:endParaRPr kumimoji="0" lang="en-US" sz="3600" b="1" dirty="0">
              <a:latin typeface="Sitka Display" pitchFamily="2" charset="0"/>
            </a:endParaRP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1785918" y="4071918"/>
          <a:ext cx="5219700" cy="2786082"/>
        </p:xfrm>
        <a:graphic>
          <a:graphicData uri="http://schemas.openxmlformats.org/presentationml/2006/ole">
            <p:oleObj spid="_x0000_s98306" name="Document" r:id="rId6" imgW="5486400" imgH="2282952" progId="Word.Document.8">
              <p:embed/>
            </p:oleObj>
          </a:graphicData>
        </a:graphic>
      </p:graphicFrame>
      <p:sp>
        <p:nvSpPr>
          <p:cNvPr id="1034" name="Text Box 12"/>
          <p:cNvSpPr txBox="1">
            <a:spLocks noChangeArrowheads="1"/>
          </p:cNvSpPr>
          <p:nvPr/>
        </p:nvSpPr>
        <p:spPr bwMode="auto">
          <a:xfrm>
            <a:off x="990600" y="2133600"/>
            <a:ext cx="193918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dirty="0">
                <a:latin typeface="Helvetica" pitchFamily="34" charset="0"/>
              </a:rPr>
              <a:t>5 TU </a:t>
            </a:r>
            <a:r>
              <a:rPr kumimoji="0" lang="en-US" b="1" dirty="0">
                <a:latin typeface="Sitka Display" pitchFamily="2" charset="0"/>
              </a:rPr>
              <a:t>of</a:t>
            </a:r>
            <a:r>
              <a:rPr kumimoji="0" lang="en-US" dirty="0">
                <a:latin typeface="Helvetica" pitchFamily="34" charset="0"/>
              </a:rPr>
              <a:t> PPD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596" y="5357826"/>
            <a:ext cx="8229600" cy="982651"/>
          </a:xfrm>
        </p:spPr>
        <p:txBody>
          <a:bodyPr/>
          <a:lstStyle/>
          <a:p>
            <a:pPr algn="ctr" rtl="0">
              <a:buFontTx/>
              <a:buNone/>
            </a:pPr>
            <a:endParaRPr lang="ar-SA" altLang="en-US" sz="2800" dirty="0"/>
          </a:p>
          <a:p>
            <a:pPr algn="ctr" rtl="0"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Sitka Display" pitchFamily="2" charset="0"/>
              </a:rPr>
              <a:t>Mantoux tuberculin skin test</a:t>
            </a:r>
          </a:p>
        </p:txBody>
      </p:sp>
      <p:pic>
        <p:nvPicPr>
          <p:cNvPr id="16391" name="Picture 7" descr="350px-Mantoux_tuberculin_skin_tes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28" y="285728"/>
            <a:ext cx="6215106" cy="5357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7772400" cy="1143000"/>
          </a:xfrm>
        </p:spPr>
        <p:txBody>
          <a:bodyPr/>
          <a:lstStyle/>
          <a:p>
            <a:r>
              <a:rPr lang="en-US" altLang="en-US" sz="4000" b="1" dirty="0">
                <a:latin typeface="Sitka Display" pitchFamily="2" charset="0"/>
              </a:rPr>
              <a:t>Reading the TST 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1428736"/>
            <a:ext cx="4857751" cy="4840288"/>
          </a:xfrm>
        </p:spPr>
        <p:txBody>
          <a:bodyPr/>
          <a:lstStyle/>
          <a:p>
            <a:pPr>
              <a:spcBef>
                <a:spcPct val="85000"/>
              </a:spcBef>
            </a:pPr>
            <a:r>
              <a:rPr lang="en-US" altLang="en-US" sz="2800" b="1" dirty="0">
                <a:latin typeface="Sitka Display" pitchFamily="2" charset="0"/>
              </a:rPr>
              <a:t>Measure reaction in </a:t>
            </a:r>
            <a:r>
              <a:rPr lang="en-US" altLang="en-US" sz="2800" b="1" dirty="0">
                <a:solidFill>
                  <a:srgbClr val="FFFF00"/>
                </a:solidFill>
                <a:latin typeface="Sitka Display" pitchFamily="2" charset="0"/>
              </a:rPr>
              <a:t>48 to 72 </a:t>
            </a:r>
            <a:r>
              <a:rPr lang="en-US" altLang="en-US" sz="2800" b="1" dirty="0">
                <a:latin typeface="Sitka Display" pitchFamily="2" charset="0"/>
              </a:rPr>
              <a:t>hours</a:t>
            </a:r>
          </a:p>
          <a:p>
            <a:pPr>
              <a:spcBef>
                <a:spcPct val="85000"/>
              </a:spcBef>
            </a:pPr>
            <a:r>
              <a:rPr lang="en-US" altLang="en-US" sz="2800" b="1" dirty="0">
                <a:latin typeface="Sitka Display" pitchFamily="2" charset="0"/>
              </a:rPr>
              <a:t>Measure </a:t>
            </a:r>
            <a:r>
              <a:rPr lang="en-US" altLang="en-US" sz="2800" b="1" dirty="0">
                <a:solidFill>
                  <a:srgbClr val="FFFF00"/>
                </a:solidFill>
                <a:latin typeface="Sitka Display" pitchFamily="2" charset="0"/>
              </a:rPr>
              <a:t>induration</a:t>
            </a:r>
            <a:r>
              <a:rPr lang="en-US" altLang="en-US" sz="2800" b="1" dirty="0">
                <a:latin typeface="Sitka Display" pitchFamily="2" charset="0"/>
              </a:rPr>
              <a:t>, not erythema</a:t>
            </a:r>
          </a:p>
          <a:p>
            <a:pPr>
              <a:spcBef>
                <a:spcPct val="8500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Sitka Display" pitchFamily="2" charset="0"/>
              </a:rPr>
              <a:t>Record reaction in millimeters</a:t>
            </a:r>
            <a:r>
              <a:rPr lang="en-US" altLang="en-US" sz="2800" b="1" dirty="0">
                <a:latin typeface="Sitka Display" pitchFamily="2" charset="0"/>
              </a:rPr>
              <a:t>, not “negative” or “positive”</a:t>
            </a:r>
          </a:p>
          <a:p>
            <a:pPr>
              <a:spcBef>
                <a:spcPct val="8500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Sitka Display" pitchFamily="2" charset="0"/>
              </a:rPr>
              <a:t>Ensure trained health care professional </a:t>
            </a:r>
            <a:r>
              <a:rPr lang="en-US" altLang="en-US" sz="2800" b="1" dirty="0">
                <a:latin typeface="Sitka Display" pitchFamily="2" charset="0"/>
              </a:rPr>
              <a:t>measures and interprets the TST</a:t>
            </a:r>
          </a:p>
        </p:txBody>
      </p:sp>
      <p:pic>
        <p:nvPicPr>
          <p:cNvPr id="436228" name="Picture 4" descr="skin-test-rea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2" y="1714488"/>
            <a:ext cx="4286248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"/>
            <a:ext cx="8715404" cy="4214817"/>
          </a:xfrm>
        </p:spPr>
        <p:txBody>
          <a:bodyPr/>
          <a:lstStyle/>
          <a:p>
            <a:pPr eaLnBrk="1" hangingPunct="1"/>
            <a:endParaRPr lang="en-US" b="1" dirty="0" smtClean="0">
              <a:latin typeface="Sitka Display" pitchFamily="2" charset="0"/>
            </a:endParaRPr>
          </a:p>
          <a:p>
            <a:pPr eaLnBrk="1" hangingPunct="1">
              <a:buClr>
                <a:srgbClr val="FFFF00"/>
              </a:buClr>
              <a:buSzPct val="72000"/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FF00"/>
                </a:solidFill>
                <a:latin typeface="Sitka Display" pitchFamily="2" charset="0"/>
              </a:rPr>
              <a:t>Tuberculin skin testing </a:t>
            </a:r>
            <a:r>
              <a:rPr lang="en-US" b="1" dirty="0" smtClean="0">
                <a:latin typeface="Sitka Display" pitchFamily="2" charset="0"/>
              </a:rPr>
              <a:t>is the most common method used to screen for </a:t>
            </a:r>
            <a:r>
              <a:rPr lang="en-US" b="1" dirty="0" smtClean="0">
                <a:solidFill>
                  <a:srgbClr val="FFFF00"/>
                </a:solidFill>
                <a:latin typeface="Sitka Display" pitchFamily="2" charset="0"/>
              </a:rPr>
              <a:t>latent M tuberculosis</a:t>
            </a:r>
            <a:r>
              <a:rPr lang="en-US" b="1" dirty="0" smtClean="0">
                <a:latin typeface="Sitka Display" pitchFamily="2" charset="0"/>
              </a:rPr>
              <a:t>.</a:t>
            </a:r>
          </a:p>
          <a:p>
            <a:pPr eaLnBrk="1" hangingPunct="1">
              <a:buClr>
                <a:srgbClr val="FFFF00"/>
              </a:buClr>
              <a:buSzPct val="72000"/>
              <a:buFont typeface="Wingdings" pitchFamily="2" charset="2"/>
              <a:buChar char="q"/>
            </a:pPr>
            <a:endParaRPr lang="en-US" b="1" dirty="0" smtClean="0">
              <a:latin typeface="Sitka Display" pitchFamily="2" charset="0"/>
            </a:endParaRPr>
          </a:p>
          <a:p>
            <a:pPr eaLnBrk="1" hangingPunct="1">
              <a:buClr>
                <a:srgbClr val="FFFF00"/>
              </a:buClr>
              <a:buSzPct val="72000"/>
              <a:buFont typeface="Wingdings" pitchFamily="2" charset="2"/>
              <a:buChar char="q"/>
            </a:pPr>
            <a:r>
              <a:rPr lang="en-US" altLang="zh-CN" b="1" dirty="0" smtClean="0">
                <a:solidFill>
                  <a:srgbClr val="FFFF00"/>
                </a:solidFill>
                <a:latin typeface="Sitka Display" pitchFamily="2" charset="0"/>
              </a:rPr>
              <a:t>Positive  tuberculin  skin  </a:t>
            </a:r>
            <a:r>
              <a:rPr lang="en-US" altLang="zh-CN" b="1" dirty="0" smtClean="0">
                <a:latin typeface="Sitka Display" pitchFamily="2" charset="0"/>
              </a:rPr>
              <a:t>test  indicates tuberculous infection , with or without disease</a:t>
            </a:r>
          </a:p>
          <a:p>
            <a:pPr eaLnBrk="1" hangingPunct="1">
              <a:buClr>
                <a:srgbClr val="FFFF00"/>
              </a:buClr>
              <a:buSzPct val="72000"/>
              <a:buNone/>
            </a:pPr>
            <a:endParaRPr lang="en-US" altLang="zh-CN" b="1" dirty="0" smtClean="0">
              <a:latin typeface="Sitka Display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7290" y="4429132"/>
            <a:ext cx="6000792" cy="52322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 eaLnBrk="1" hangingPunct="1">
              <a:buClr>
                <a:srgbClr val="FFFF00"/>
              </a:buClr>
              <a:buSzPct val="72000"/>
            </a:pP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Positive 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⇛ 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Infection and Immunity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57224" y="1643050"/>
          <a:ext cx="7358114" cy="4527977"/>
        </p:xfrm>
        <a:graphic>
          <a:graphicData uri="http://schemas.openxmlformats.org/drawingml/2006/table">
            <a:tbl>
              <a:tblPr/>
              <a:tblGrid>
                <a:gridCol w="2607546"/>
                <a:gridCol w="4750568"/>
              </a:tblGrid>
              <a:tr h="565997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dirty="0">
                          <a:solidFill>
                            <a:schemeClr val="bg2"/>
                          </a:solidFill>
                          <a:latin typeface="Sitka Display" pitchFamily="2" charset="0"/>
                          <a:ea typeface="Times New Roman"/>
                        </a:rPr>
                        <a:t>Size of induration</a:t>
                      </a:r>
                      <a:endParaRPr lang="en-US" sz="3200" b="1" u="none" dirty="0">
                        <a:solidFill>
                          <a:schemeClr val="bg2"/>
                        </a:solidFill>
                        <a:latin typeface="Sitka Display" pitchFamily="2" charset="0"/>
                        <a:ea typeface="Times New Roman"/>
                      </a:endParaRPr>
                    </a:p>
                  </a:txBody>
                  <a:tcPr marL="63944" marR="63944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dirty="0">
                          <a:solidFill>
                            <a:schemeClr val="bg2"/>
                          </a:solidFill>
                          <a:latin typeface="Sitka Display" pitchFamily="2" charset="0"/>
                          <a:ea typeface="Times New Roman"/>
                        </a:rPr>
                        <a:t>Considered positive in :</a:t>
                      </a:r>
                      <a:endParaRPr lang="en-US" sz="3200" b="1" u="none" dirty="0">
                        <a:solidFill>
                          <a:schemeClr val="bg2"/>
                        </a:solidFill>
                        <a:latin typeface="Sitka Display" pitchFamily="2" charset="0"/>
                        <a:ea typeface="Times New Roman"/>
                      </a:endParaRPr>
                    </a:p>
                  </a:txBody>
                  <a:tcPr marL="63944" marR="63944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961980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dirty="0">
                          <a:solidFill>
                            <a:schemeClr val="bg2"/>
                          </a:solidFill>
                          <a:latin typeface="Sitka Display" pitchFamily="2" charset="0"/>
                          <a:ea typeface="Times New Roman"/>
                        </a:rPr>
                        <a:t>≥ 5 mm for</a:t>
                      </a:r>
                      <a:endParaRPr lang="en-US" sz="2800" b="1" u="none" dirty="0">
                        <a:solidFill>
                          <a:schemeClr val="bg2"/>
                        </a:solidFill>
                        <a:latin typeface="Sitka Display" pitchFamily="2" charset="0"/>
                        <a:ea typeface="Times New Roman"/>
                      </a:endParaRPr>
                    </a:p>
                  </a:txBody>
                  <a:tcPr marL="63944" marR="63944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2000" b="0" u="none" dirty="0">
                          <a:solidFill>
                            <a:schemeClr val="bg2"/>
                          </a:solidFill>
                          <a:latin typeface="Sitka Display" pitchFamily="2" charset="0"/>
                          <a:ea typeface="Times New Roman"/>
                        </a:rPr>
                        <a:t>Close contacts of active pulmonary.</a:t>
                      </a:r>
                      <a:endParaRPr lang="en-US" sz="2800" b="0" u="none" dirty="0">
                        <a:solidFill>
                          <a:schemeClr val="bg2"/>
                        </a:solidFill>
                        <a:latin typeface="Sitka Display" pitchFamily="2" charset="0"/>
                        <a:ea typeface="Times New Roman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2000" b="0" u="none" dirty="0">
                          <a:solidFill>
                            <a:schemeClr val="bg2"/>
                          </a:solidFill>
                          <a:latin typeface="Sitka Display" pitchFamily="2" charset="0"/>
                          <a:ea typeface="Times New Roman"/>
                        </a:rPr>
                        <a:t>HIV-immunocompromised persons</a:t>
                      </a:r>
                      <a:endParaRPr lang="en-US" sz="2800" b="0" u="none" dirty="0">
                        <a:solidFill>
                          <a:schemeClr val="bg2"/>
                        </a:solidFill>
                        <a:latin typeface="Sitka Display" pitchFamily="2" charset="0"/>
                        <a:ea typeface="Times New Roman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2000" b="0" u="none" dirty="0">
                          <a:solidFill>
                            <a:schemeClr val="bg2"/>
                          </a:solidFill>
                          <a:latin typeface="Sitka Display" pitchFamily="2" charset="0"/>
                          <a:ea typeface="Times New Roman"/>
                        </a:rPr>
                        <a:t>Persons with fibrotic chest x-ray findings consistent with old TB. </a:t>
                      </a:r>
                      <a:endParaRPr lang="en-US" sz="2800" b="0" u="none" dirty="0">
                        <a:solidFill>
                          <a:schemeClr val="bg2"/>
                        </a:solidFill>
                        <a:latin typeface="Sitka Display" pitchFamily="2" charset="0"/>
                        <a:ea typeface="Times New Roman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2000" b="0" u="none" dirty="0">
                          <a:solidFill>
                            <a:schemeClr val="bg2"/>
                          </a:solidFill>
                          <a:latin typeface="Sitka Display" pitchFamily="2" charset="0"/>
                          <a:ea typeface="Times New Roman"/>
                        </a:rPr>
                        <a:t>Organ transplant recipients or other immunosuppressed persons (including persons receiving long-term, high dose oral or parenteral corticosteroid therapy (&gt;15 mg prednisone, or equivalent, daily for 1 month or longer).</a:t>
                      </a:r>
                      <a:endParaRPr lang="en-US" sz="2800" b="0" u="none" dirty="0">
                        <a:solidFill>
                          <a:schemeClr val="bg2"/>
                        </a:solidFill>
                        <a:latin typeface="Sitka Display" pitchFamily="2" charset="0"/>
                        <a:ea typeface="Times New Roman"/>
                      </a:endParaRPr>
                    </a:p>
                  </a:txBody>
                  <a:tcPr marL="63944" marR="63944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57224" y="285728"/>
            <a:ext cx="7429552" cy="584775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 eaLnBrk="1" hangingPunct="1">
              <a:buClr>
                <a:srgbClr val="FFFF00"/>
              </a:buClr>
              <a:buSzPct val="72000"/>
            </a:pP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Positive </a:t>
            </a: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  <a:cs typeface="Lucida Sans Unicode"/>
              </a:rPr>
              <a:t>Tuberculin Test</a:t>
            </a:r>
            <a:endParaRPr lang="en-US" altLang="zh-CN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Display" pitchFamily="2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85786" y="142852"/>
          <a:ext cx="7572428" cy="6551916"/>
        </p:xfrm>
        <a:graphic>
          <a:graphicData uri="http://schemas.openxmlformats.org/drawingml/2006/table">
            <a:tbl>
              <a:tblPr/>
              <a:tblGrid>
                <a:gridCol w="2683493"/>
                <a:gridCol w="4888935"/>
              </a:tblGrid>
              <a:tr h="314533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dirty="0">
                          <a:solidFill>
                            <a:schemeClr val="bg2"/>
                          </a:solidFill>
                          <a:latin typeface="Sitka Display" pitchFamily="2" charset="0"/>
                          <a:ea typeface="Times New Roman"/>
                        </a:rPr>
                        <a:t>Size of induration</a:t>
                      </a:r>
                      <a:endParaRPr lang="en-US" sz="2800" b="1" u="none" dirty="0">
                        <a:solidFill>
                          <a:schemeClr val="bg2"/>
                        </a:solidFill>
                        <a:latin typeface="Sitka Display" pitchFamily="2" charset="0"/>
                        <a:ea typeface="Times New Roman"/>
                      </a:endParaRPr>
                    </a:p>
                  </a:txBody>
                  <a:tcPr marL="63944" marR="63944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dirty="0">
                          <a:solidFill>
                            <a:schemeClr val="bg2"/>
                          </a:solidFill>
                          <a:latin typeface="Sitka Display" pitchFamily="2" charset="0"/>
                          <a:ea typeface="Times New Roman"/>
                        </a:rPr>
                        <a:t>Considered positive in :</a:t>
                      </a:r>
                      <a:endParaRPr lang="en-US" sz="2800" b="1" u="none" dirty="0">
                        <a:solidFill>
                          <a:schemeClr val="bg2"/>
                        </a:solidFill>
                        <a:latin typeface="Sitka Display" pitchFamily="2" charset="0"/>
                        <a:ea typeface="Times New Roman"/>
                      </a:endParaRPr>
                    </a:p>
                  </a:txBody>
                  <a:tcPr marL="63944" marR="6394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42948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dirty="0">
                          <a:solidFill>
                            <a:schemeClr val="bg2"/>
                          </a:solidFill>
                          <a:latin typeface="Sitka Display" pitchFamily="2" charset="0"/>
                          <a:ea typeface="Times New Roman"/>
                        </a:rPr>
                        <a:t>≥ 10 mm for</a:t>
                      </a:r>
                      <a:endParaRPr lang="en-US" sz="2800" b="1" u="none" dirty="0">
                        <a:solidFill>
                          <a:schemeClr val="bg2"/>
                        </a:solidFill>
                        <a:latin typeface="Sitka Display" pitchFamily="2" charset="0"/>
                        <a:ea typeface="Times New Roman"/>
                      </a:endParaRPr>
                    </a:p>
                  </a:txBody>
                  <a:tcPr marL="63944" marR="63944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2000" u="none" dirty="0">
                          <a:solidFill>
                            <a:schemeClr val="bg2"/>
                          </a:solidFill>
                          <a:latin typeface="Sitka Display" pitchFamily="2" charset="0"/>
                          <a:ea typeface="Times New Roman"/>
                        </a:rPr>
                        <a:t>Persons with certain medical conditions e.g.,</a:t>
                      </a:r>
                      <a:endParaRPr lang="en-US" sz="2800" u="none" dirty="0">
                        <a:solidFill>
                          <a:schemeClr val="bg2"/>
                        </a:solidFill>
                        <a:latin typeface="Sitka Display" pitchFamily="2" charset="0"/>
                        <a:ea typeface="Times New Roman"/>
                      </a:endParaRPr>
                    </a:p>
                    <a:p>
                      <a:pPr marL="1143000" marR="0" lvl="2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ourier New"/>
                        <a:buChar char="o"/>
                        <a:tabLst>
                          <a:tab pos="617220" algn="l"/>
                        </a:tabLst>
                      </a:pPr>
                      <a:r>
                        <a:rPr lang="en-US" sz="2000" u="none" dirty="0">
                          <a:solidFill>
                            <a:schemeClr val="bg2"/>
                          </a:solidFill>
                          <a:latin typeface="Sitka Display" pitchFamily="2" charset="0"/>
                          <a:ea typeface="Times New Roman"/>
                        </a:rPr>
                        <a:t>Silicosis,</a:t>
                      </a:r>
                      <a:endParaRPr lang="en-US" sz="2800" u="none" dirty="0">
                        <a:solidFill>
                          <a:schemeClr val="bg2"/>
                        </a:solidFill>
                        <a:latin typeface="Sitka Display" pitchFamily="2" charset="0"/>
                        <a:ea typeface="Times New Roman"/>
                      </a:endParaRPr>
                    </a:p>
                    <a:p>
                      <a:pPr marL="1143000" marR="0" lvl="2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ourier New"/>
                        <a:buChar char="o"/>
                        <a:tabLst>
                          <a:tab pos="617220" algn="l"/>
                        </a:tabLst>
                      </a:pPr>
                      <a:r>
                        <a:rPr lang="en-US" sz="2000" u="none" dirty="0">
                          <a:solidFill>
                            <a:schemeClr val="bg2"/>
                          </a:solidFill>
                          <a:latin typeface="Sitka Display" pitchFamily="2" charset="0"/>
                          <a:ea typeface="Times New Roman"/>
                        </a:rPr>
                        <a:t>Chronic renal failure,</a:t>
                      </a:r>
                      <a:endParaRPr lang="en-US" sz="2800" u="none" dirty="0">
                        <a:solidFill>
                          <a:schemeClr val="bg2"/>
                        </a:solidFill>
                        <a:latin typeface="Sitka Display" pitchFamily="2" charset="0"/>
                        <a:ea typeface="Times New Roman"/>
                      </a:endParaRPr>
                    </a:p>
                    <a:p>
                      <a:pPr marL="1143000" marR="0" lvl="2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ourier New"/>
                        <a:buChar char="o"/>
                        <a:tabLst>
                          <a:tab pos="617220" algn="l"/>
                        </a:tabLst>
                      </a:pPr>
                      <a:r>
                        <a:rPr lang="en-US" sz="2000" u="none" dirty="0">
                          <a:solidFill>
                            <a:schemeClr val="bg2"/>
                          </a:solidFill>
                          <a:latin typeface="Sitka Display" pitchFamily="2" charset="0"/>
                          <a:ea typeface="Times New Roman"/>
                        </a:rPr>
                        <a:t>Diabetes mellitus,</a:t>
                      </a:r>
                      <a:endParaRPr lang="en-US" sz="2800" u="none" dirty="0">
                        <a:solidFill>
                          <a:schemeClr val="bg2"/>
                        </a:solidFill>
                        <a:latin typeface="Sitka Display" pitchFamily="2" charset="0"/>
                        <a:ea typeface="Times New Roman"/>
                      </a:endParaRPr>
                    </a:p>
                    <a:p>
                      <a:pPr marL="1143000" marR="0" lvl="2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ourier New"/>
                        <a:buChar char="o"/>
                        <a:tabLst>
                          <a:tab pos="617220" algn="l"/>
                        </a:tabLst>
                      </a:pPr>
                      <a:r>
                        <a:rPr lang="en-US" sz="2000" u="none" dirty="0">
                          <a:solidFill>
                            <a:schemeClr val="bg2"/>
                          </a:solidFill>
                          <a:latin typeface="Sitka Display" pitchFamily="2" charset="0"/>
                          <a:ea typeface="Times New Roman"/>
                        </a:rPr>
                        <a:t>Some cancers</a:t>
                      </a:r>
                      <a:r>
                        <a:rPr lang="en-US" sz="2000" u="none" dirty="0" smtClean="0">
                          <a:solidFill>
                            <a:schemeClr val="bg2"/>
                          </a:solidFill>
                          <a:latin typeface="Sitka Display" pitchFamily="2" charset="0"/>
                          <a:ea typeface="Times New Roman"/>
                        </a:rPr>
                        <a:t>, leukaemia, and </a:t>
                      </a:r>
                      <a:r>
                        <a:rPr lang="en-US" sz="2000" u="none" dirty="0">
                          <a:solidFill>
                            <a:schemeClr val="bg2"/>
                          </a:solidFill>
                          <a:latin typeface="Sitka Display" pitchFamily="2" charset="0"/>
                          <a:ea typeface="Times New Roman"/>
                        </a:rPr>
                        <a:t>lymphoma</a:t>
                      </a:r>
                      <a:endParaRPr lang="en-US" sz="2800" u="none" dirty="0">
                        <a:solidFill>
                          <a:schemeClr val="bg2"/>
                        </a:solidFill>
                        <a:latin typeface="Sitka Display" pitchFamily="2" charset="0"/>
                        <a:ea typeface="Times New Roman"/>
                      </a:endParaRPr>
                    </a:p>
                    <a:p>
                      <a:pPr marL="1143000" marR="0" lvl="2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ourier New"/>
                        <a:buChar char="o"/>
                        <a:tabLst>
                          <a:tab pos="617220" algn="l"/>
                        </a:tabLst>
                      </a:pPr>
                      <a:r>
                        <a:rPr lang="en-US" sz="2000" u="none" dirty="0" smtClean="0">
                          <a:solidFill>
                            <a:schemeClr val="bg2"/>
                          </a:solidFill>
                          <a:latin typeface="Sitka Display" pitchFamily="2" charset="0"/>
                          <a:ea typeface="Times New Roman"/>
                        </a:rPr>
                        <a:t>Gastrectomy/</a:t>
                      </a:r>
                      <a:r>
                        <a:rPr lang="en-US" sz="2000" u="none" dirty="0" err="1" smtClean="0">
                          <a:solidFill>
                            <a:schemeClr val="bg2"/>
                          </a:solidFill>
                          <a:latin typeface="Sitka Display" pitchFamily="2" charset="0"/>
                          <a:ea typeface="Times New Roman"/>
                        </a:rPr>
                        <a:t>jeujunoileal</a:t>
                      </a:r>
                      <a:r>
                        <a:rPr lang="en-US" sz="2000" u="none" dirty="0" smtClean="0">
                          <a:solidFill>
                            <a:schemeClr val="bg2"/>
                          </a:solidFill>
                          <a:latin typeface="Sitka Display" pitchFamily="2" charset="0"/>
                          <a:ea typeface="Times New Roman"/>
                        </a:rPr>
                        <a:t> </a:t>
                      </a:r>
                      <a:r>
                        <a:rPr lang="en-US" sz="2000" u="none" dirty="0">
                          <a:solidFill>
                            <a:schemeClr val="bg2"/>
                          </a:solidFill>
                          <a:latin typeface="Sitka Display" pitchFamily="2" charset="0"/>
                          <a:ea typeface="Times New Roman"/>
                        </a:rPr>
                        <a:t>bypass</a:t>
                      </a:r>
                      <a:endParaRPr lang="en-US" sz="2800" u="none" dirty="0">
                        <a:solidFill>
                          <a:schemeClr val="bg2"/>
                        </a:solidFill>
                        <a:latin typeface="Sitka Display" pitchFamily="2" charset="0"/>
                        <a:ea typeface="Times New Roman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2000" u="none" dirty="0">
                          <a:solidFill>
                            <a:schemeClr val="bg2"/>
                          </a:solidFill>
                          <a:latin typeface="Sitka Display" pitchFamily="2" charset="0"/>
                          <a:ea typeface="Times New Roman"/>
                        </a:rPr>
                        <a:t>Health care and laboratory workers.</a:t>
                      </a:r>
                      <a:endParaRPr lang="en-US" sz="2800" u="none" dirty="0">
                        <a:solidFill>
                          <a:schemeClr val="bg2"/>
                        </a:solidFill>
                        <a:latin typeface="Sitka Display" pitchFamily="2" charset="0"/>
                        <a:ea typeface="Times New Roman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2000" u="none" dirty="0">
                          <a:solidFill>
                            <a:schemeClr val="bg2"/>
                          </a:solidFill>
                          <a:latin typeface="Sitka Display" pitchFamily="2" charset="0"/>
                          <a:ea typeface="Times New Roman"/>
                        </a:rPr>
                        <a:t>Persons who have immigrated within the past 5 years from areas with high     prevalence</a:t>
                      </a:r>
                      <a:endParaRPr lang="en-US" sz="2800" u="none" dirty="0">
                        <a:solidFill>
                          <a:schemeClr val="bg2"/>
                        </a:solidFill>
                        <a:latin typeface="Sitka Display" pitchFamily="2" charset="0"/>
                        <a:ea typeface="Times New Roman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2000" u="none" dirty="0">
                          <a:solidFill>
                            <a:schemeClr val="bg2"/>
                          </a:solidFill>
                          <a:latin typeface="Sitka Display" pitchFamily="2" charset="0"/>
                          <a:ea typeface="Times New Roman"/>
                        </a:rPr>
                        <a:t>Persons with prolonged stay (&gt;1month) in areas with high TB e.g. prisons</a:t>
                      </a:r>
                      <a:endParaRPr lang="en-US" sz="2800" u="none" dirty="0">
                        <a:solidFill>
                          <a:schemeClr val="bg2"/>
                        </a:solidFill>
                        <a:latin typeface="Sitka Display" pitchFamily="2" charset="0"/>
                        <a:ea typeface="Times New Roman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2000" u="none" dirty="0">
                          <a:solidFill>
                            <a:schemeClr val="bg2"/>
                          </a:solidFill>
                          <a:latin typeface="Sitka Display" pitchFamily="2" charset="0"/>
                          <a:ea typeface="Times New Roman"/>
                        </a:rPr>
                        <a:t>Injection drug users.</a:t>
                      </a:r>
                      <a:endParaRPr lang="en-US" sz="2800" u="none" dirty="0">
                        <a:solidFill>
                          <a:schemeClr val="bg2"/>
                        </a:solidFill>
                        <a:latin typeface="Sitka Display" pitchFamily="2" charset="0"/>
                        <a:ea typeface="Times New Roman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2000" u="none" dirty="0">
                          <a:solidFill>
                            <a:schemeClr val="bg2"/>
                          </a:solidFill>
                          <a:latin typeface="Sitka Display" pitchFamily="2" charset="0"/>
                          <a:ea typeface="Times New Roman"/>
                        </a:rPr>
                        <a:t>Persons over age 70 and children &lt; 4 years of age</a:t>
                      </a:r>
                      <a:r>
                        <a:rPr lang="en-US" sz="2000" u="none" dirty="0" smtClean="0">
                          <a:solidFill>
                            <a:schemeClr val="bg2"/>
                          </a:solidFill>
                          <a:latin typeface="Sitka Display" pitchFamily="2" charset="0"/>
                          <a:ea typeface="Times New Roman"/>
                        </a:rPr>
                        <a:t>.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endParaRPr lang="en-US" sz="2800" u="none" dirty="0">
                        <a:solidFill>
                          <a:schemeClr val="bg2"/>
                        </a:solidFill>
                        <a:latin typeface="Sitka Display" pitchFamily="2" charset="0"/>
                        <a:ea typeface="Times New Roman"/>
                      </a:endParaRPr>
                    </a:p>
                  </a:txBody>
                  <a:tcPr marL="63944" marR="63944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906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dirty="0">
                          <a:solidFill>
                            <a:schemeClr val="bg2"/>
                          </a:solidFill>
                          <a:latin typeface="Sitka Display" pitchFamily="2" charset="0"/>
                          <a:ea typeface="Times New Roman"/>
                        </a:rPr>
                        <a:t>≥ 15 mm for</a:t>
                      </a:r>
                      <a:endParaRPr lang="en-US" sz="2800" b="1" u="none" dirty="0">
                        <a:solidFill>
                          <a:schemeClr val="bg2"/>
                        </a:solidFill>
                        <a:latin typeface="Sitka Display" pitchFamily="2" charset="0"/>
                        <a:ea typeface="Times New Roman"/>
                      </a:endParaRPr>
                    </a:p>
                  </a:txBody>
                  <a:tcPr marL="63944" marR="63944" marT="0" marB="0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u="none" dirty="0">
                          <a:solidFill>
                            <a:schemeClr val="bg2"/>
                          </a:solidFill>
                          <a:latin typeface="Sitka Display" pitchFamily="2" charset="0"/>
                          <a:ea typeface="Times New Roman"/>
                        </a:rPr>
                        <a:t>Considered positive in all peoples even in vaccinated persons</a:t>
                      </a:r>
                      <a:endParaRPr lang="en-US" sz="2800" b="0" u="none" dirty="0">
                        <a:solidFill>
                          <a:schemeClr val="bg2"/>
                        </a:solidFill>
                        <a:latin typeface="Sitka Display" pitchFamily="2" charset="0"/>
                        <a:ea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142853"/>
            <a:ext cx="7715304" cy="85725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Burden of Tuberculosis                  </a:t>
            </a:r>
            <a:endParaRPr lang="ar-EG" sz="4000" b="1" dirty="0" smtClean="0">
              <a:solidFill>
                <a:srgbClr val="FFFF00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8643966" cy="4471988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b="1" dirty="0" smtClean="0">
                <a:latin typeface="Sitka Display" pitchFamily="2" charset="0"/>
              </a:rPr>
              <a:t>•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95 %</a:t>
            </a:r>
            <a:r>
              <a:rPr lang="en-US" sz="2800" b="1" dirty="0" smtClean="0">
                <a:latin typeface="Sitka Display" pitchFamily="2" charset="0"/>
              </a:rPr>
              <a:t> of all TB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cases</a:t>
            </a:r>
            <a:r>
              <a:rPr lang="en-US" sz="2800" b="1" dirty="0" smtClean="0">
                <a:latin typeface="Sitka Display" pitchFamily="2" charset="0"/>
              </a:rPr>
              <a:t> and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deaths</a:t>
            </a:r>
            <a:r>
              <a:rPr lang="en-US" sz="2800" b="1" dirty="0" smtClean="0">
                <a:latin typeface="Sitka Display" pitchFamily="2" charset="0"/>
              </a:rPr>
              <a:t> occur in </a:t>
            </a:r>
            <a:r>
              <a:rPr lang="en-US" sz="2800" b="1" dirty="0" smtClean="0">
                <a:solidFill>
                  <a:srgbClr val="FFC000"/>
                </a:solidFill>
                <a:latin typeface="Sitka Display" pitchFamily="2" charset="0"/>
              </a:rPr>
              <a:t>developing countries</a:t>
            </a:r>
            <a:r>
              <a:rPr lang="en-US" sz="2800" b="1" dirty="0" smtClean="0">
                <a:latin typeface="Sitka Display" pitchFamily="2" charset="0"/>
              </a:rPr>
              <a:t>.</a:t>
            </a:r>
          </a:p>
          <a:p>
            <a:pPr eaLnBrk="1" hangingPunct="1">
              <a:buNone/>
            </a:pPr>
            <a:endParaRPr lang="en-US" sz="2800" b="1" dirty="0" smtClean="0">
              <a:latin typeface="Sitka Display" pitchFamily="2" charset="0"/>
            </a:endParaRPr>
          </a:p>
          <a:p>
            <a:pPr eaLnBrk="1" hangingPunct="1">
              <a:buNone/>
            </a:pPr>
            <a:r>
              <a:rPr lang="en-US" sz="2800" b="1" dirty="0" smtClean="0">
                <a:latin typeface="Sitka Display" pitchFamily="2" charset="0"/>
              </a:rPr>
              <a:t>•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75% of TB cases </a:t>
            </a:r>
            <a:r>
              <a:rPr lang="en-US" sz="2800" b="1" dirty="0" smtClean="0">
                <a:latin typeface="Sitka Display" pitchFamily="2" charset="0"/>
              </a:rPr>
              <a:t>in developing countries are in the economically productive age group (15-50 years)</a:t>
            </a:r>
          </a:p>
          <a:p>
            <a:pPr eaLnBrk="1" hangingPunct="1">
              <a:buNone/>
            </a:pPr>
            <a:endParaRPr lang="en-US" sz="2800" b="1" dirty="0" smtClean="0">
              <a:latin typeface="Sitka Display" pitchFamily="2" charset="0"/>
            </a:endParaRPr>
          </a:p>
          <a:p>
            <a:pPr eaLnBrk="1" hangingPunct="1">
              <a:buNone/>
            </a:pPr>
            <a:r>
              <a:rPr lang="en-US" sz="2800" b="1" dirty="0" smtClean="0">
                <a:latin typeface="Sitka Display" pitchFamily="2" charset="0"/>
              </a:rPr>
              <a:t>•</a:t>
            </a:r>
            <a:r>
              <a:rPr lang="en-US" sz="2800" dirty="0" smtClean="0"/>
              <a:t> </a:t>
            </a:r>
            <a:r>
              <a:rPr lang="en-US" sz="2800" b="1" dirty="0" smtClean="0">
                <a:latin typeface="Sitka Display" pitchFamily="2" charset="0"/>
              </a:rPr>
              <a:t>The prevalence of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multidrug-resistant TB </a:t>
            </a:r>
            <a:r>
              <a:rPr lang="en-US" sz="2800" b="1" dirty="0" smtClean="0">
                <a:latin typeface="Sitka Display" pitchFamily="2" charset="0"/>
              </a:rPr>
              <a:t>(MDR-TB), is increasing </a:t>
            </a:r>
            <a:endParaRPr lang="ar-EG" sz="2800" b="1" dirty="0" smtClean="0">
              <a:latin typeface="Sitka Display" pitchFamily="2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4348" y="785794"/>
            <a:ext cx="8970990" cy="6072206"/>
          </a:xfrm>
        </p:spPr>
        <p:txBody>
          <a:bodyPr/>
          <a:lstStyle/>
          <a:p>
            <a:pPr marL="406400" indent="-406400" eaLnBrk="1" hangingPunct="1">
              <a:lnSpc>
                <a:spcPct val="85000"/>
              </a:lnSpc>
            </a:pPr>
            <a:r>
              <a:rPr lang="en-US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False negatives:</a:t>
            </a:r>
          </a:p>
          <a:p>
            <a:pPr marL="806450" lvl="1" eaLnBrk="1" hangingPunct="1">
              <a:lnSpc>
                <a:spcPct val="85000"/>
              </a:lnSpc>
            </a:pPr>
            <a:r>
              <a:rPr lang="en-US" b="1" dirty="0" smtClean="0">
                <a:latin typeface="Sitka Display" pitchFamily="2" charset="0"/>
              </a:rPr>
              <a:t>Anergy (immunocompromised or malnutrition)</a:t>
            </a:r>
          </a:p>
          <a:p>
            <a:pPr marL="806450" lvl="1" eaLnBrk="1" hangingPunct="1">
              <a:lnSpc>
                <a:spcPct val="85000"/>
              </a:lnSpc>
            </a:pPr>
            <a:r>
              <a:rPr lang="en-US" b="1" dirty="0" smtClean="0">
                <a:latin typeface="Sitka Display" pitchFamily="2" charset="0"/>
              </a:rPr>
              <a:t>Recent TB infection</a:t>
            </a:r>
          </a:p>
          <a:p>
            <a:pPr marL="806450" lvl="1" eaLnBrk="1" hangingPunct="1">
              <a:lnSpc>
                <a:spcPct val="85000"/>
              </a:lnSpc>
            </a:pPr>
            <a:r>
              <a:rPr lang="en-US" b="1" dirty="0" smtClean="0">
                <a:latin typeface="Sitka Display" pitchFamily="2" charset="0"/>
              </a:rPr>
              <a:t>Very young age (&lt; 6 months)</a:t>
            </a:r>
          </a:p>
          <a:p>
            <a:pPr marL="806450" lvl="1" eaLnBrk="1" hangingPunct="1">
              <a:lnSpc>
                <a:spcPct val="85000"/>
              </a:lnSpc>
            </a:pPr>
            <a:r>
              <a:rPr lang="en-US" b="1" dirty="0" smtClean="0">
                <a:latin typeface="Sitka Display" pitchFamily="2" charset="0"/>
              </a:rPr>
              <a:t>Poor </a:t>
            </a:r>
            <a:r>
              <a:rPr lang="en-US" b="1" dirty="0" smtClean="0">
                <a:latin typeface="Sitka Display" pitchFamily="2" charset="0"/>
              </a:rPr>
              <a:t>placement or reading of TST</a:t>
            </a:r>
          </a:p>
          <a:p>
            <a:pPr marL="806450" lvl="1" eaLnBrk="1" hangingPunct="1">
              <a:lnSpc>
                <a:spcPct val="85000"/>
              </a:lnSpc>
              <a:buNone/>
            </a:pPr>
            <a:endParaRPr lang="en-US" b="1" dirty="0" smtClean="0">
              <a:latin typeface="Sitka Display" pitchFamily="2" charset="0"/>
            </a:endParaRPr>
          </a:p>
          <a:p>
            <a:pPr marL="406400" indent="-406400" eaLnBrk="1" hangingPunct="1">
              <a:lnSpc>
                <a:spcPct val="85000"/>
              </a:lnSpc>
            </a:pPr>
            <a:r>
              <a:rPr lang="en-US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False positives:</a:t>
            </a:r>
            <a:endParaRPr lang="en-US" sz="28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Display" pitchFamily="2" charset="0"/>
            </a:endParaRPr>
          </a:p>
          <a:p>
            <a:pPr marL="806450" lvl="1" eaLnBrk="1" hangingPunct="1">
              <a:lnSpc>
                <a:spcPct val="85000"/>
              </a:lnSpc>
            </a:pPr>
            <a:r>
              <a:rPr lang="en-US" b="1" dirty="0" smtClean="0">
                <a:latin typeface="Sitka Display" pitchFamily="2" charset="0"/>
              </a:rPr>
              <a:t>BCG or nontuberculous mycobacterial infections</a:t>
            </a:r>
          </a:p>
          <a:p>
            <a:pPr marL="806450" lvl="1" eaLnBrk="1" hangingPunct="1">
              <a:lnSpc>
                <a:spcPct val="85000"/>
              </a:lnSpc>
            </a:pPr>
            <a:r>
              <a:rPr lang="en-US" b="1" dirty="0" smtClean="0">
                <a:latin typeface="Sitka Display" pitchFamily="2" charset="0"/>
              </a:rPr>
              <a:t>Inaccurate reading of TST</a:t>
            </a:r>
          </a:p>
          <a:p>
            <a:pPr marL="406400" indent="-406400" eaLnBrk="1" hangingPunct="1">
              <a:lnSpc>
                <a:spcPct val="85000"/>
              </a:lnSpc>
              <a:buFont typeface="Wingdings" pitchFamily="2" charset="2"/>
              <a:buNone/>
            </a:pPr>
            <a:endParaRPr lang="en-US" sz="2800" b="1" dirty="0" smtClean="0">
              <a:solidFill>
                <a:schemeClr val="tx2"/>
              </a:solidFill>
              <a:latin typeface="Sitka Display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786" y="5286388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• A reaction of </a:t>
            </a:r>
            <a:r>
              <a:rPr lang="en-US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less than 5 mm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is considered  </a:t>
            </a:r>
            <a:r>
              <a:rPr lang="en-US" altLang="zh-CN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negative.</a:t>
            </a:r>
            <a:endParaRPr lang="en-US" altLang="zh-CN" sz="32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tka Display" pitchFamily="2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ChangeArrowheads="1"/>
          </p:cNvSpPr>
          <p:nvPr/>
        </p:nvSpPr>
        <p:spPr bwMode="auto">
          <a:xfrm>
            <a:off x="714348" y="785794"/>
            <a:ext cx="8215370" cy="543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 sz="2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tka Display" pitchFamily="2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Latent </a:t>
            </a:r>
            <a:r>
              <a:rPr lang="en-US" sz="2800" b="1" dirty="0">
                <a:solidFill>
                  <a:srgbClr val="FFFF00"/>
                </a:solidFill>
                <a:latin typeface="Sitka Display" pitchFamily="2" charset="0"/>
              </a:rPr>
              <a:t>TB Infection (LTBI)</a:t>
            </a:r>
            <a:r>
              <a:rPr lang="en-US" sz="2800" b="1" dirty="0">
                <a:latin typeface="Sitka Display" pitchFamily="2" charset="0"/>
              </a:rPr>
              <a:t>: TB infection without evidence of clinically active </a:t>
            </a:r>
            <a:r>
              <a:rPr lang="en-US" sz="2800" b="1" dirty="0" smtClean="0">
                <a:latin typeface="Sitka Display" pitchFamily="2" charset="0"/>
              </a:rPr>
              <a:t>disease:</a:t>
            </a:r>
          </a:p>
          <a:p>
            <a:pPr lvl="2">
              <a:buClr>
                <a:srgbClr val="FFFF00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800" b="1" dirty="0" smtClean="0">
                <a:latin typeface="Sitka Display" pitchFamily="2" charset="0"/>
              </a:rPr>
              <a:t> Positive tuberculin test, </a:t>
            </a:r>
          </a:p>
          <a:p>
            <a:pPr lvl="2">
              <a:buClr>
                <a:srgbClr val="FFFF00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800" b="1" dirty="0" smtClean="0">
                <a:latin typeface="Sitka Display" pitchFamily="2" charset="0"/>
              </a:rPr>
              <a:t> No symptoms of active disease, </a:t>
            </a:r>
          </a:p>
          <a:p>
            <a:pPr lvl="2">
              <a:buClr>
                <a:srgbClr val="FFFF00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800" b="1" dirty="0" smtClean="0">
                <a:latin typeface="Sitka Display" pitchFamily="2" charset="0"/>
              </a:rPr>
              <a:t> CXR </a:t>
            </a:r>
            <a:r>
              <a:rPr lang="en-US" sz="2800" b="1" dirty="0">
                <a:latin typeface="Sitka Display" pitchFamily="2" charset="0"/>
              </a:rPr>
              <a:t>usually normal, or </a:t>
            </a:r>
            <a:r>
              <a:rPr lang="en-US" sz="2800" b="1" dirty="0" smtClean="0">
                <a:latin typeface="Sitka Display" pitchFamily="2" charset="0"/>
              </a:rPr>
              <a:t>abnormal, but no   evidence of active disease, </a:t>
            </a:r>
          </a:p>
          <a:p>
            <a:pPr lvl="2">
              <a:buClr>
                <a:srgbClr val="FFFF00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800" b="1" dirty="0" smtClean="0">
                <a:latin typeface="Sitka Display" pitchFamily="2" charset="0"/>
              </a:rPr>
              <a:t> Sputa negative for acid-fast bacilli.</a:t>
            </a:r>
            <a:endParaRPr lang="en-US" sz="2800" b="1" dirty="0">
              <a:latin typeface="Sitka Display" pitchFamily="2" charset="0"/>
            </a:endParaRPr>
          </a:p>
          <a:p>
            <a:pPr>
              <a:defRPr/>
            </a:pPr>
            <a:endParaRPr lang="en-US" sz="2800" b="1" dirty="0">
              <a:latin typeface="Sitka Display" pitchFamily="2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FF00"/>
                </a:solidFill>
                <a:latin typeface="Sitka Display" pitchFamily="2" charset="0"/>
              </a:rPr>
              <a:t> TB </a:t>
            </a:r>
            <a:r>
              <a:rPr lang="en-US" sz="2800" b="1" dirty="0">
                <a:solidFill>
                  <a:srgbClr val="00FF00"/>
                </a:solidFill>
                <a:latin typeface="Sitka Display" pitchFamily="2" charset="0"/>
              </a:rPr>
              <a:t>Disease</a:t>
            </a:r>
            <a:r>
              <a:rPr lang="en-US" sz="2800" b="1" dirty="0">
                <a:latin typeface="Sitka Display" pitchFamily="2" charset="0"/>
              </a:rPr>
              <a:t>: active tuberculous infection of any organ</a:t>
            </a:r>
          </a:p>
          <a:p>
            <a:pPr>
              <a:lnSpc>
                <a:spcPct val="14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zh-CN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 descr="C:\Users\DR-Waled\Desktop\bcg-vaccination-mark-thomasscience-photo-library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142852"/>
            <a:ext cx="7143800" cy="9144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Sitka Display" pitchFamily="2" charset="0"/>
              </a:rPr>
              <a:t>BCG and TST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214422"/>
            <a:ext cx="8643966" cy="5383228"/>
          </a:xfrm>
        </p:spPr>
        <p:txBody>
          <a:bodyPr/>
          <a:lstStyle/>
          <a:p>
            <a:pPr marL="406400" lvl="0" indent="-406400" eaLnBrk="1" hangingPunct="1"/>
            <a:r>
              <a:rPr lang="en-US" sz="2800" b="1" dirty="0" smtClean="0">
                <a:latin typeface="Sitka Display" pitchFamily="2" charset="0"/>
              </a:rPr>
              <a:t>BCG is administered to more than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80% of children </a:t>
            </a:r>
            <a:r>
              <a:rPr lang="en-US" sz="2800" b="1" dirty="0" smtClean="0">
                <a:latin typeface="Sitka Display" pitchFamily="2" charset="0"/>
              </a:rPr>
              <a:t>in the world as part of the Extended Program of Immunization. </a:t>
            </a:r>
          </a:p>
          <a:p>
            <a:pPr marL="406400" indent="-406400" eaLnBrk="1" hangingPunct="1"/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Reactivity from BCG </a:t>
            </a:r>
            <a:r>
              <a:rPr lang="en-US" sz="2800" b="1" dirty="0" smtClean="0">
                <a:latin typeface="Sitka Display" pitchFamily="2" charset="0"/>
              </a:rPr>
              <a:t>wanes after a few years and is unlikely to persist &gt; 10 years, </a:t>
            </a:r>
          </a:p>
          <a:p>
            <a:r>
              <a:rPr lang="en-US" sz="2800" b="1" dirty="0" smtClean="0">
                <a:latin typeface="Sitka Display" pitchFamily="2" charset="0"/>
              </a:rPr>
              <a:t> </a:t>
            </a:r>
          </a:p>
          <a:p>
            <a:pPr lvl="0"/>
            <a:r>
              <a:rPr lang="en-US" sz="2800" b="1" dirty="0" smtClean="0">
                <a:latin typeface="Sitka Display" pitchFamily="2" charset="0"/>
              </a:rPr>
              <a:t>Reactions to the TST following BCG vaccination mostly range from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5-9 mm range</a:t>
            </a:r>
            <a:r>
              <a:rPr lang="en-US" sz="2800" b="1" dirty="0" smtClean="0">
                <a:latin typeface="Sitka Display" pitchFamily="2" charset="0"/>
              </a:rPr>
              <a:t>.</a:t>
            </a:r>
          </a:p>
          <a:p>
            <a:r>
              <a:rPr lang="en-US" sz="2800" b="1" dirty="0" smtClean="0">
                <a:latin typeface="Sitka Display" pitchFamily="2" charset="0"/>
              </a:rPr>
              <a:t>  </a:t>
            </a:r>
          </a:p>
          <a:p>
            <a:pPr lvl="0"/>
            <a:r>
              <a:rPr lang="en-US" sz="2800" b="1" dirty="0" smtClean="0">
                <a:latin typeface="Sitka Display" pitchFamily="2" charset="0"/>
              </a:rPr>
              <a:t>TST reactions of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15 mm or greater </a:t>
            </a:r>
            <a:r>
              <a:rPr lang="en-US" sz="2800" b="1" dirty="0" smtClean="0">
                <a:latin typeface="Sitka Display" pitchFamily="2" charset="0"/>
              </a:rPr>
              <a:t>are likely to be </a:t>
            </a:r>
            <a:r>
              <a:rPr lang="en-US" sz="2800" b="1" dirty="0" smtClean="0">
                <a:latin typeface="Sitka Display" pitchFamily="2" charset="0"/>
              </a:rPr>
              <a:t>positive</a:t>
            </a:r>
            <a:endParaRPr lang="en-US" sz="2800" b="1" dirty="0" smtClean="0">
              <a:latin typeface="Sitka Display" pitchFamily="2" charset="0"/>
            </a:endParaRPr>
          </a:p>
          <a:p>
            <a:pPr marL="406400" indent="-406400" eaLnBrk="1" hangingPunct="1"/>
            <a:endParaRPr lang="en-US" sz="2800" b="1" dirty="0" smtClean="0">
              <a:latin typeface="Sitka Display" pitchFamily="2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 descr="C:\Users\DR-Waled\Desktop\bcg-vaccination-mark-thomasscience-photo-libra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 descr="C:\Users\DR-Waled\Desktop\bcg-vaccination-mark-thomasscience-photo-library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0"/>
            <a:ext cx="7793037" cy="1462087"/>
          </a:xfrm>
        </p:spPr>
        <p:txBody>
          <a:bodyPr/>
          <a:lstStyle/>
          <a:p>
            <a:r>
              <a:rPr lang="en-US" altLang="zh-TW" sz="4000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QuantiFERON</a:t>
            </a:r>
            <a:r>
              <a:rPr lang="en-US" altLang="zh-TW" sz="4000" b="1" baseline="30000" dirty="0">
                <a:latin typeface="Arial Unicode MS" pitchFamily="34" charset="-120"/>
                <a:ea typeface="Arial Unicode MS" pitchFamily="34" charset="-120"/>
                <a:cs typeface="Times New Roman" panose="02020603050405020304" pitchFamily="18" charset="0"/>
              </a:rPr>
              <a:t>®</a:t>
            </a:r>
            <a:r>
              <a:rPr lang="en-US" altLang="zh-TW" sz="4000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-TB </a:t>
            </a:r>
            <a:r>
              <a:rPr lang="en-US" altLang="zh-TW" sz="40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Gold, “IGRA”</a:t>
            </a:r>
            <a:endParaRPr lang="en-US" altLang="zh-TW" sz="4000" b="1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Sitka Display" pitchFamily="2" charset="0"/>
              </a:rPr>
              <a:t>Whole blood assay</a:t>
            </a:r>
          </a:p>
          <a:p>
            <a:pPr lvl="1">
              <a:lnSpc>
                <a:spcPct val="90000"/>
              </a:lnSpc>
            </a:pPr>
            <a:r>
              <a:rPr lang="en-US" altLang="zh-TW" b="1" dirty="0">
                <a:latin typeface="Sitka Display" pitchFamily="2" charset="0"/>
              </a:rPr>
              <a:t>Stimulate lymphocytes </a:t>
            </a:r>
            <a:r>
              <a:rPr lang="en-US" altLang="zh-TW" b="1" dirty="0" smtClean="0">
                <a:latin typeface="Sitka Display" pitchFamily="2" charset="0"/>
              </a:rPr>
              <a:t>with specific antigen ESAT-6 </a:t>
            </a:r>
            <a:r>
              <a:rPr lang="en-US" altLang="zh-TW" b="1" dirty="0">
                <a:latin typeface="Sitka Display" pitchFamily="2" charset="0"/>
              </a:rPr>
              <a:t>and CFP10 </a:t>
            </a:r>
          </a:p>
          <a:p>
            <a:pPr lvl="1">
              <a:lnSpc>
                <a:spcPct val="90000"/>
              </a:lnSpc>
            </a:pPr>
            <a:r>
              <a:rPr lang="en-US" altLang="zh-TW" b="1" dirty="0">
                <a:solidFill>
                  <a:schemeClr val="hlink"/>
                </a:solidFill>
                <a:latin typeface="Sitka Display" pitchFamily="2" charset="0"/>
              </a:rPr>
              <a:t>Measure IFN-</a:t>
            </a:r>
            <a:r>
              <a:rPr lang="en-US" altLang="zh-TW" b="1" dirty="0">
                <a:solidFill>
                  <a:schemeClr val="hlink"/>
                </a:solidFill>
                <a:latin typeface="Sitka Display" pitchFamily="2" charset="0"/>
                <a:sym typeface="Symbol" panose="05050102010706020507" pitchFamily="18" charset="2"/>
              </a:rPr>
              <a:t></a:t>
            </a:r>
            <a:r>
              <a:rPr lang="en-US" altLang="zh-TW" b="1" dirty="0">
                <a:solidFill>
                  <a:schemeClr val="hlink"/>
                </a:solidFill>
                <a:latin typeface="Sitka Display" pitchFamily="2" charset="0"/>
              </a:rPr>
              <a:t> level</a:t>
            </a:r>
            <a:r>
              <a:rPr lang="en-US" altLang="zh-TW" b="1" dirty="0">
                <a:latin typeface="Sitka Display" pitchFamily="2" charset="0"/>
              </a:rPr>
              <a:t> by</a:t>
            </a:r>
          </a:p>
          <a:p>
            <a:pPr lvl="2">
              <a:lnSpc>
                <a:spcPct val="90000"/>
              </a:lnSpc>
            </a:pPr>
            <a:r>
              <a:rPr lang="en-US" altLang="zh-TW" b="1" dirty="0">
                <a:latin typeface="Sitka Display" pitchFamily="2" charset="0"/>
              </a:rPr>
              <a:t>Enzyme-linked immunosorbent </a:t>
            </a:r>
            <a:r>
              <a:rPr lang="en-US" altLang="zh-TW" b="1" dirty="0" smtClean="0">
                <a:latin typeface="Sitka Display" pitchFamily="2" charset="0"/>
              </a:rPr>
              <a:t>assay</a:t>
            </a:r>
          </a:p>
          <a:p>
            <a:pPr>
              <a:lnSpc>
                <a:spcPct val="90000"/>
              </a:lnSpc>
              <a:buNone/>
            </a:pPr>
            <a:endParaRPr lang="en-US" altLang="zh-TW" b="1" dirty="0">
              <a:latin typeface="Sitka Display" pitchFamily="2" charset="0"/>
            </a:endParaRPr>
          </a:p>
          <a:p>
            <a:pPr>
              <a:lnSpc>
                <a:spcPct val="90000"/>
              </a:lnSpc>
            </a:pP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Sitka Display" pitchFamily="2" charset="0"/>
              </a:rPr>
              <a:t>Approved by FDA, USA in May 2005</a:t>
            </a:r>
          </a:p>
          <a:p>
            <a:pPr>
              <a:lnSpc>
                <a:spcPct val="90000"/>
              </a:lnSpc>
            </a:pPr>
            <a:endParaRPr lang="en-US" altLang="zh-TW" sz="2800" b="1" dirty="0">
              <a:latin typeface="Sitka Display" pitchFamily="2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0"/>
            <a:ext cx="7793037" cy="1462087"/>
          </a:xfrm>
        </p:spPr>
        <p:txBody>
          <a:bodyPr/>
          <a:lstStyle/>
          <a:p>
            <a:r>
              <a:rPr lang="en-US" altLang="zh-TW" sz="4000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QuantiFERON</a:t>
            </a:r>
            <a:r>
              <a:rPr lang="en-US" altLang="zh-TW" sz="4000" b="1" baseline="30000" dirty="0">
                <a:latin typeface="Arial Unicode MS" pitchFamily="34" charset="-120"/>
                <a:ea typeface="Arial Unicode MS" pitchFamily="34" charset="-120"/>
                <a:cs typeface="Times New Roman" panose="02020603050405020304" pitchFamily="18" charset="0"/>
              </a:rPr>
              <a:t>®</a:t>
            </a:r>
            <a:r>
              <a:rPr lang="en-US" altLang="zh-TW" sz="4000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-TB Gold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857364"/>
            <a:ext cx="7772400" cy="4714908"/>
          </a:xfrm>
        </p:spPr>
        <p:txBody>
          <a:bodyPr/>
          <a:lstStyle/>
          <a:p>
            <a:pPr>
              <a:buNone/>
            </a:pP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Sitka Display" pitchFamily="2" charset="0"/>
              </a:rPr>
              <a:t>Advantages Of QFT-G</a:t>
            </a:r>
          </a:p>
          <a:p>
            <a:pPr lvl="0"/>
            <a:r>
              <a:rPr lang="en-US" sz="2800" b="1" dirty="0" smtClean="0">
                <a:solidFill>
                  <a:srgbClr val="FF0000"/>
                </a:solidFill>
                <a:latin typeface="Sitka Display" pitchFamily="2" charset="0"/>
              </a:rPr>
              <a:t>Greater specificity. </a:t>
            </a:r>
          </a:p>
          <a:p>
            <a:pPr lvl="1"/>
            <a:r>
              <a:rPr lang="en-US" sz="2400" b="1" dirty="0" smtClean="0">
                <a:latin typeface="Sitka Display" pitchFamily="2" charset="0"/>
              </a:rPr>
              <a:t>No cross reactivity with previous </a:t>
            </a:r>
            <a:r>
              <a:rPr lang="en-US" sz="2400" b="1" dirty="0" smtClean="0">
                <a:solidFill>
                  <a:srgbClr val="0070C0"/>
                </a:solidFill>
                <a:latin typeface="Sitka Display" pitchFamily="2" charset="0"/>
              </a:rPr>
              <a:t>BCG </a:t>
            </a:r>
            <a:r>
              <a:rPr lang="en-US" sz="2400" b="1" dirty="0" smtClean="0">
                <a:latin typeface="Sitka Display" pitchFamily="2" charset="0"/>
              </a:rPr>
              <a:t>vaccination </a:t>
            </a:r>
          </a:p>
          <a:p>
            <a:pPr lvl="1"/>
            <a:r>
              <a:rPr lang="en-US" sz="2400" b="1" dirty="0" smtClean="0">
                <a:latin typeface="Sitka Display" pitchFamily="2" charset="0"/>
              </a:rPr>
              <a:t>No cross reactivity with </a:t>
            </a:r>
            <a:r>
              <a:rPr lang="en-US" sz="2400" b="1" dirty="0" smtClean="0">
                <a:solidFill>
                  <a:srgbClr val="0070C0"/>
                </a:solidFill>
                <a:latin typeface="Sitka Display" pitchFamily="2" charset="0"/>
              </a:rPr>
              <a:t>Non Tuberculous </a:t>
            </a:r>
            <a:r>
              <a:rPr lang="en-US" sz="2400" b="1" dirty="0" smtClean="0">
                <a:latin typeface="Sitka Display" pitchFamily="2" charset="0"/>
              </a:rPr>
              <a:t>Mycobacteria (NTM ).</a:t>
            </a:r>
          </a:p>
          <a:p>
            <a:pPr lvl="1">
              <a:buNone/>
            </a:pPr>
            <a:endParaRPr lang="en-US" sz="2800" b="1" dirty="0" smtClean="0">
              <a:latin typeface="Sitka Display" pitchFamily="2" charset="0"/>
            </a:endParaRPr>
          </a:p>
          <a:p>
            <a:pPr lvl="0"/>
            <a:r>
              <a:rPr lang="en-US" sz="2800" b="1" dirty="0" smtClean="0">
                <a:solidFill>
                  <a:srgbClr val="FF0000"/>
                </a:solidFill>
                <a:latin typeface="Sitka Display" pitchFamily="2" charset="0"/>
              </a:rPr>
              <a:t>Error elimination</a:t>
            </a:r>
            <a:r>
              <a:rPr lang="en-US" sz="2800" b="1" dirty="0" smtClean="0">
                <a:latin typeface="Sitka Display" pitchFamily="2" charset="0"/>
              </a:rPr>
              <a:t>: </a:t>
            </a:r>
          </a:p>
          <a:p>
            <a:pPr lvl="1"/>
            <a:r>
              <a:rPr lang="en-US" sz="2400" b="1" dirty="0" smtClean="0">
                <a:latin typeface="Sitka Display" pitchFamily="2" charset="0"/>
              </a:rPr>
              <a:t>Deeper injection in the TST produces a common error—the solution may be “washed out” by vascular flow, resulting in a possible </a:t>
            </a:r>
            <a:r>
              <a:rPr lang="en-US" sz="2400" b="1" dirty="0" smtClean="0">
                <a:solidFill>
                  <a:srgbClr val="0070C0"/>
                </a:solidFill>
                <a:latin typeface="Sitka Display" pitchFamily="2" charset="0"/>
              </a:rPr>
              <a:t>false-negative result</a:t>
            </a:r>
            <a:r>
              <a:rPr lang="en-US" sz="2400" b="1" dirty="0" smtClean="0">
                <a:latin typeface="Sitka Display" pitchFamily="2" charset="0"/>
              </a:rPr>
              <a:t>.</a:t>
            </a:r>
          </a:p>
          <a:p>
            <a:pPr>
              <a:buNone/>
            </a:pPr>
            <a:endParaRPr lang="en-US" altLang="zh-TW" sz="2800" b="1" dirty="0">
              <a:latin typeface="Sitka Display" pitchFamily="2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0"/>
            <a:ext cx="7793037" cy="1462087"/>
          </a:xfrm>
        </p:spPr>
        <p:txBody>
          <a:bodyPr/>
          <a:lstStyle/>
          <a:p>
            <a:r>
              <a:rPr lang="en-US" altLang="zh-TW" sz="4000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QuantiFERON</a:t>
            </a:r>
            <a:r>
              <a:rPr lang="en-US" altLang="zh-TW" sz="4000" b="1" baseline="30000" dirty="0">
                <a:latin typeface="Arial Unicode MS" pitchFamily="34" charset="-120"/>
                <a:ea typeface="Arial Unicode MS" pitchFamily="34" charset="-120"/>
                <a:cs typeface="Times New Roman" panose="02020603050405020304" pitchFamily="18" charset="0"/>
              </a:rPr>
              <a:t>®</a:t>
            </a:r>
            <a:r>
              <a:rPr lang="en-US" altLang="zh-TW" sz="4000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-TB Gold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714488"/>
            <a:ext cx="7772400" cy="4418025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latin typeface="Sitka Display" pitchFamily="2" charset="0"/>
              </a:rPr>
              <a:t> </a:t>
            </a:r>
          </a:p>
          <a:p>
            <a:pPr lvl="0"/>
            <a:r>
              <a:rPr lang="en-US" sz="2800" b="1" dirty="0" smtClean="0">
                <a:solidFill>
                  <a:srgbClr val="FF0000"/>
                </a:solidFill>
                <a:latin typeface="Sitka Display" pitchFamily="2" charset="0"/>
              </a:rPr>
              <a:t>Faster results.: </a:t>
            </a:r>
          </a:p>
          <a:p>
            <a:pPr lvl="1"/>
            <a:r>
              <a:rPr lang="en-US" sz="2400" b="1" dirty="0" smtClean="0">
                <a:latin typeface="Sitka Display" pitchFamily="2" charset="0"/>
              </a:rPr>
              <a:t>QFT-G results are available as </a:t>
            </a:r>
            <a:r>
              <a:rPr lang="en-US" sz="2400" b="1" dirty="0" smtClean="0">
                <a:solidFill>
                  <a:srgbClr val="0070C0"/>
                </a:solidFill>
                <a:latin typeface="Sitka Display" pitchFamily="2" charset="0"/>
              </a:rPr>
              <a:t>quickly as 24 hours </a:t>
            </a:r>
            <a:r>
              <a:rPr lang="en-US" sz="2400" b="1" dirty="0" smtClean="0">
                <a:latin typeface="Sitka Display" pitchFamily="2" charset="0"/>
              </a:rPr>
              <a:t>after blood collection; the TST requires 2-3 day wait as well as a </a:t>
            </a:r>
            <a:r>
              <a:rPr lang="en-US" sz="2400" b="1" dirty="0" smtClean="0">
                <a:solidFill>
                  <a:srgbClr val="0070C0"/>
                </a:solidFill>
                <a:latin typeface="Sitka Display" pitchFamily="2" charset="0"/>
              </a:rPr>
              <a:t>return visit by the patient</a:t>
            </a:r>
            <a:r>
              <a:rPr lang="en-US" sz="2400" b="1" dirty="0" smtClean="0">
                <a:latin typeface="Sitka Display" pitchFamily="2" charset="0"/>
              </a:rPr>
              <a:t>.</a:t>
            </a:r>
            <a:r>
              <a:rPr lang="en-US" sz="2800" b="1" dirty="0" smtClean="0">
                <a:latin typeface="Sitka Display" pitchFamily="2" charset="0"/>
              </a:rPr>
              <a:t> </a:t>
            </a:r>
          </a:p>
          <a:p>
            <a:pPr lvl="1">
              <a:buNone/>
            </a:pPr>
            <a:endParaRPr lang="en-US" sz="2800" b="1" dirty="0" smtClean="0">
              <a:latin typeface="Sitka Display" pitchFamily="2" charset="0"/>
            </a:endParaRPr>
          </a:p>
          <a:p>
            <a:pPr lvl="0"/>
            <a:r>
              <a:rPr lang="en-US" sz="2800" b="1" dirty="0" smtClean="0">
                <a:solidFill>
                  <a:srgbClr val="FF0000"/>
                </a:solidFill>
                <a:latin typeface="Sitka Display" pitchFamily="2" charset="0"/>
              </a:rPr>
              <a:t>QFT-G is an in vitro test</a:t>
            </a:r>
          </a:p>
          <a:p>
            <a:pPr lvl="1"/>
            <a:r>
              <a:rPr lang="en-US" sz="2400" b="1" dirty="0" smtClean="0">
                <a:latin typeface="Sitka Display" pitchFamily="2" charset="0"/>
              </a:rPr>
              <a:t>Never exposes the person to its antigenic proteins, so not </a:t>
            </a:r>
            <a:r>
              <a:rPr lang="en-US" sz="2400" b="1" dirty="0" smtClean="0">
                <a:solidFill>
                  <a:srgbClr val="0070C0"/>
                </a:solidFill>
                <a:latin typeface="Sitka Display" pitchFamily="2" charset="0"/>
              </a:rPr>
              <a:t>generate “Booster Phenomenon”.</a:t>
            </a:r>
          </a:p>
          <a:p>
            <a:pPr>
              <a:lnSpc>
                <a:spcPct val="90000"/>
              </a:lnSpc>
            </a:pPr>
            <a:endParaRPr lang="en-US" altLang="zh-TW" sz="2800" b="1" dirty="0">
              <a:latin typeface="Sitka Display" pitchFamily="2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7A782A9F-8765-4F99-919F-2850EC9D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289" y="6408739"/>
            <a:ext cx="366889" cy="365125"/>
          </a:xfrm>
        </p:spPr>
        <p:txBody>
          <a:bodyPr/>
          <a:lstStyle/>
          <a:p>
            <a:fld id="{7467BAF5-0E84-408A-957D-825CAFAE8030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964EA6E-C56F-41A2-AE55-81C592DB8461}"/>
              </a:ext>
            </a:extLst>
          </p:cNvPr>
          <p:cNvSpPr txBox="1"/>
          <p:nvPr/>
        </p:nvSpPr>
        <p:spPr>
          <a:xfrm>
            <a:off x="714348" y="2500306"/>
            <a:ext cx="7086600" cy="2012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4000" b="1" dirty="0">
                <a:solidFill>
                  <a:srgbClr val="FF0000"/>
                </a:solidFill>
              </a:rPr>
              <a:t>Differential Diagnosis</a:t>
            </a:r>
          </a:p>
          <a:p>
            <a:pPr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US" altLang="en-US" sz="4000" b="1" dirty="0"/>
          </a:p>
          <a:p>
            <a:pPr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800" b="1" dirty="0"/>
              <a:t>Pulmonary</a:t>
            </a:r>
          </a:p>
          <a:p>
            <a:pPr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US" altLang="en-US" sz="2800" b="1" dirty="0"/>
          </a:p>
          <a:p>
            <a:pPr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800" b="1" dirty="0"/>
              <a:t>Extra-Pulmonary</a:t>
            </a:r>
          </a:p>
        </p:txBody>
      </p:sp>
    </p:spTree>
    <p:extLst>
      <p:ext uri="{BB962C8B-B14F-4D97-AF65-F5344CB8AC3E}">
        <p14:creationId xmlns="" xmlns:p14="http://schemas.microsoft.com/office/powerpoint/2010/main" val="1726726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42852"/>
            <a:ext cx="7786742" cy="78579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eaLnBrk="1" hangingPunct="1">
              <a:defRPr/>
            </a:pPr>
            <a:r>
              <a:rPr lang="en-US" altLang="zh-CN" sz="4000" b="1" dirty="0" smtClean="0">
                <a:solidFill>
                  <a:srgbClr val="FFFF00"/>
                </a:solidFill>
                <a:latin typeface="Sitka Display" pitchFamily="2" charset="0"/>
              </a:rPr>
              <a:t>General Considerations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142984"/>
            <a:ext cx="8501122" cy="492920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u"/>
              <a:defRPr/>
            </a:pPr>
            <a:r>
              <a:rPr lang="en-US" altLang="zh-CN" sz="2800" b="1" dirty="0" smtClean="0">
                <a:latin typeface="Sitka Display" pitchFamily="2" charset="0"/>
              </a:rPr>
              <a:t>Tuberculosis  is  a   </a:t>
            </a:r>
            <a:r>
              <a:rPr lang="en-US" altLang="zh-CN" sz="2800" b="1" dirty="0" smtClean="0">
                <a:solidFill>
                  <a:srgbClr val="FFFF00"/>
                </a:solidFill>
                <a:latin typeface="Sitka Display" pitchFamily="2" charset="0"/>
              </a:rPr>
              <a:t>chronic granulomatous  </a:t>
            </a:r>
            <a:r>
              <a:rPr lang="en-US" altLang="zh-CN" sz="2800" b="1" dirty="0" smtClean="0">
                <a:latin typeface="Sitka Display" pitchFamily="2" charset="0"/>
              </a:rPr>
              <a:t>infection, potentially of lifelong duration, caused by two species of mycobacteria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CN" sz="2800" b="1" dirty="0" smtClean="0">
                <a:latin typeface="Sitka Display" pitchFamily="2" charset="0"/>
              </a:rPr>
              <a:t>   M.Tuberculosis and,  rarely,  M.Bovis.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CN" sz="2800" b="1" dirty="0" smtClean="0">
              <a:latin typeface="Sitka Display" pitchFamily="2" charset="0"/>
            </a:endParaRP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u"/>
              <a:defRPr/>
            </a:pPr>
            <a:r>
              <a:rPr lang="en-US" altLang="zh-CN" sz="2800" b="1" dirty="0" smtClean="0">
                <a:latin typeface="Sitka Display" pitchFamily="2" charset="0"/>
              </a:rPr>
              <a:t>It was isolated by </a:t>
            </a:r>
            <a:r>
              <a:rPr lang="en-US" altLang="zh-CN" sz="2800" b="1" dirty="0" smtClean="0">
                <a:solidFill>
                  <a:srgbClr val="FFFF00"/>
                </a:solidFill>
                <a:latin typeface="Sitka Display" pitchFamily="2" charset="0"/>
              </a:rPr>
              <a:t>Robert Koch </a:t>
            </a:r>
            <a:r>
              <a:rPr lang="en-US" altLang="zh-CN" sz="2800" b="1" dirty="0" smtClean="0">
                <a:latin typeface="Sitka Display" pitchFamily="2" charset="0"/>
              </a:rPr>
              <a:t>in 1882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  <a:defRPr/>
            </a:pPr>
            <a:endParaRPr lang="en-US" altLang="zh-CN" sz="2800" b="1" dirty="0" smtClean="0">
              <a:latin typeface="Sitka Display" pitchFamily="2" charset="0"/>
            </a:endParaRP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u"/>
              <a:defRPr/>
            </a:pPr>
            <a:r>
              <a:rPr lang="en-US" altLang="zh-CN" sz="2800" b="1" dirty="0" smtClean="0">
                <a:solidFill>
                  <a:srgbClr val="FFFF00"/>
                </a:solidFill>
                <a:latin typeface="Sitka Display" pitchFamily="2" charset="0"/>
              </a:rPr>
              <a:t>The morbidity and mortality </a:t>
            </a:r>
            <a:r>
              <a:rPr lang="en-US" altLang="zh-CN" sz="2800" b="1" dirty="0" smtClean="0">
                <a:latin typeface="Sitka Display" pitchFamily="2" charset="0"/>
              </a:rPr>
              <a:t>of tuberculosis are high in developing countries.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u"/>
              <a:defRPr/>
            </a:pPr>
            <a:endParaRPr lang="en-US" altLang="zh-CN" sz="2800" b="1" dirty="0" smtClean="0">
              <a:latin typeface="Sitka Display" pitchFamily="2" charset="0"/>
            </a:endParaRP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u"/>
              <a:defRPr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The  disease  is  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confined to  the lungs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 in most patients but may spread to any part of the body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u"/>
              <a:defRPr/>
            </a:pPr>
            <a:r>
              <a:rPr lang="en-US" altLang="zh-CN" sz="2800" b="1" dirty="0" smtClean="0">
                <a:latin typeface="Sitka Display" pitchFamily="2" charset="0"/>
              </a:rPr>
              <a:t> </a:t>
            </a:r>
          </a:p>
        </p:txBody>
      </p:sp>
      <p:pic>
        <p:nvPicPr>
          <p:cNvPr id="4" name="Picture 5" descr="tuberculosis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8016" y="2143116"/>
            <a:ext cx="1988049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133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8000" b="1" dirty="0" smtClean="0">
                <a:solidFill>
                  <a:srgbClr val="FF3300"/>
                </a:solidFill>
                <a:latin typeface="Sitka Display" pitchFamily="2" charset="0"/>
              </a:rPr>
              <a:t>Anti</a:t>
            </a:r>
            <a:r>
              <a:rPr lang="en-US" altLang="zh-CN" sz="8000" b="1" dirty="0" smtClean="0">
                <a:solidFill>
                  <a:srgbClr val="FF3300"/>
                </a:solidFill>
                <a:latin typeface="Times New Roman" pitchFamily="18" charset="0"/>
              </a:rPr>
              <a:t> TB Drugs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 descr="C:\Users\DR-Waled\Desktop\bcg-vaccination-mark-thomasscience-photo-library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2" descr="Drugs for tuberculosis | 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1219202" y="18"/>
            <a:ext cx="657066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Basic Principles of Treatment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500034" y="1905009"/>
            <a:ext cx="844076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5143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86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tka Display" pitchFamily="2" charset="0"/>
                <a:ea typeface="+mn-ea"/>
              </a:rPr>
              <a:t>Determine the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tka Display" pitchFamily="2" charset="0"/>
                <a:ea typeface="+mn-ea"/>
              </a:rPr>
              <a:t>patient’s HIV status-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tka Display" pitchFamily="2" charset="0"/>
                <a:ea typeface="+mn-ea"/>
              </a:rPr>
              <a:t>this could save 	their life!</a:t>
            </a:r>
          </a:p>
          <a:p>
            <a:pPr marL="0" marR="0" lvl="0" indent="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tka Display" pitchFamily="2" charset="0"/>
              <a:ea typeface="+mn-ea"/>
            </a:endParaRPr>
          </a:p>
          <a:p>
            <a:pPr marL="0" marR="0" lvl="0" indent="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tka Display" pitchFamily="2" charset="0"/>
                <a:ea typeface="+mn-ea"/>
              </a:rPr>
              <a:t>Multiple drugs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tka Display" pitchFamily="2" charset="0"/>
                <a:ea typeface="+mn-ea"/>
              </a:rPr>
              <a:t>to which the organisms are 	susceptible</a:t>
            </a:r>
          </a:p>
          <a:p>
            <a:pPr marL="0" marR="0" lvl="0" indent="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tka Display" pitchFamily="2" charset="0"/>
              <a:ea typeface="+mn-ea"/>
            </a:endParaRPr>
          </a:p>
          <a:p>
            <a:pPr marL="0" marR="0" lvl="0" indent="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tka Display" pitchFamily="2" charset="0"/>
                <a:ea typeface="+mn-ea"/>
              </a:rPr>
              <a:t>Never add single drug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tka Display" pitchFamily="2" charset="0"/>
                <a:ea typeface="+mn-ea"/>
              </a:rPr>
              <a:t>to failing regimen</a:t>
            </a:r>
          </a:p>
          <a:p>
            <a:pPr marL="0" marR="0" lvl="0" indent="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tka Display" pitchFamily="2" charset="0"/>
              <a:ea typeface="+mn-ea"/>
            </a:endParaRPr>
          </a:p>
          <a:p>
            <a:pPr marL="0" marR="0" lvl="0" indent="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tka Display" pitchFamily="2" charset="0"/>
                <a:ea typeface="+mn-ea"/>
              </a:rPr>
              <a:t>Ensure adherence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tka Display" pitchFamily="2" charset="0"/>
                <a:ea typeface="+mn-ea"/>
              </a:rPr>
              <a:t>to therapy (DOT)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صورة ذات صلة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875" name="Group 27"/>
          <p:cNvGraphicFramePr>
            <a:graphicFrameLocks noGrp="1"/>
          </p:cNvGraphicFramePr>
          <p:nvPr>
            <p:ph sz="half" idx="2"/>
          </p:nvPr>
        </p:nvGraphicFramePr>
        <p:xfrm>
          <a:off x="571472" y="1428736"/>
          <a:ext cx="7715304" cy="4572032"/>
        </p:xfrm>
        <a:graphic>
          <a:graphicData uri="http://schemas.openxmlformats.org/drawingml/2006/table">
            <a:tbl>
              <a:tblPr/>
              <a:tblGrid>
                <a:gridCol w="3968251"/>
                <a:gridCol w="3747053"/>
              </a:tblGrid>
              <a:tr h="71928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itka Display" pitchFamily="2" charset="0"/>
                          <a:ea typeface="SimSun" pitchFamily="2" charset="-122"/>
                        </a:rPr>
                        <a:t>New Patients (not previously treated)</a:t>
                      </a:r>
                    </a:p>
                  </a:txBody>
                  <a:tcPr marB="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923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Display" pitchFamily="2" charset="0"/>
                          <a:ea typeface="SimSun" pitchFamily="2" charset="-122"/>
                        </a:rPr>
                        <a:t>Initial Phase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Sitka Display" pitchFamily="2" charset="0"/>
                          <a:ea typeface="SimSun" pitchFamily="2" charset="-122"/>
                        </a:rPr>
                        <a:t>(2 months)</a:t>
                      </a:r>
                    </a:p>
                  </a:txBody>
                  <a:tcPr marB="0" anchor="ctr" anchorCtr="1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Display" pitchFamily="2" charset="0"/>
                          <a:ea typeface="SimSun" pitchFamily="2" charset="-122"/>
                        </a:rPr>
                        <a:t>Continuation Phase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Sitka Display" pitchFamily="2" charset="0"/>
                          <a:ea typeface="SimSun" pitchFamily="2" charset="-122"/>
                        </a:rPr>
                        <a:t>(4 months)</a:t>
                      </a:r>
                    </a:p>
                  </a:txBody>
                  <a:tcPr marB="0" anchor="ctr" anchorCtr="1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0001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Sitka Display" pitchFamily="2" charset="0"/>
                          <a:ea typeface="SimSun" pitchFamily="2" charset="-122"/>
                        </a:rPr>
                        <a:t>INH, RIF, PZA, EMB daily</a:t>
                      </a:r>
                    </a:p>
                  </a:txBody>
                  <a:tcPr marB="0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Sitka Display" pitchFamily="2" charset="0"/>
                          <a:ea typeface="SimSun" pitchFamily="2" charset="-122"/>
                        </a:rPr>
                        <a:t>INH, RIF daily</a:t>
                      </a:r>
                    </a:p>
                  </a:txBody>
                  <a:tcPr marB="0" anchor="ctr" anchorCtr="1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92869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marB="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Sitka Display" pitchFamily="2" charset="0"/>
                          <a:ea typeface="SimSun" pitchFamily="2" charset="-122"/>
                        </a:rPr>
                        <a:t>INH, RIF 3x/wk</a:t>
                      </a:r>
                    </a:p>
                  </a:txBody>
                  <a:tcPr marB="0" anchor="ctr" anchorCtr="1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5720" y="142852"/>
            <a:ext cx="8348663" cy="78581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tka Display" pitchFamily="2" charset="0"/>
                <a:ea typeface="+mn-ea"/>
                <a:cs typeface="+mn-cs"/>
              </a:rPr>
              <a:t>Treatment Recommendations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صورة ذات صل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50" y="1285860"/>
            <a:ext cx="8643938" cy="55721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>
                <a:latin typeface="Sitka Display" pitchFamily="2" charset="0"/>
              </a:rPr>
              <a:t>The first-line medications should be administered</a:t>
            </a:r>
            <a:r>
              <a:rPr lang="en-US" sz="2800" b="1" baseline="30000" dirty="0" smtClean="0">
                <a:latin typeface="Sitka Display" pitchFamily="2" charset="0"/>
              </a:rPr>
              <a:t> </a:t>
            </a:r>
            <a:r>
              <a:rPr lang="en-US" sz="2800" b="1" dirty="0" smtClean="0">
                <a:latin typeface="Sitka Display" pitchFamily="2" charset="0"/>
              </a:rPr>
              <a:t>together as </a:t>
            </a:r>
            <a:r>
              <a:rPr lang="en-US" sz="2800" b="1" u="sng" dirty="0" smtClean="0">
                <a:solidFill>
                  <a:srgbClr val="FFFF00"/>
                </a:solidFill>
                <a:latin typeface="Sitka Display" pitchFamily="2" charset="0"/>
              </a:rPr>
              <a:t>single dose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 </a:t>
            </a:r>
            <a:r>
              <a:rPr lang="en-US" sz="2800" b="1" dirty="0" smtClean="0">
                <a:latin typeface="Sitka Display" pitchFamily="2" charset="0"/>
              </a:rPr>
              <a:t>rather than in divided doses. </a:t>
            </a:r>
          </a:p>
          <a:p>
            <a:pPr>
              <a:defRPr/>
            </a:pPr>
            <a:endParaRPr lang="en-US" sz="2800" b="1" dirty="0" smtClean="0">
              <a:latin typeface="Sitka Display" pitchFamily="2" charset="0"/>
            </a:endParaRPr>
          </a:p>
          <a:p>
            <a:pPr>
              <a:defRPr/>
            </a:pPr>
            <a:r>
              <a:rPr lang="en-US" sz="2800" b="1" u="sng" dirty="0" smtClean="0">
                <a:latin typeface="Sitka Display" pitchFamily="2" charset="0"/>
              </a:rPr>
              <a:t>A single</a:t>
            </a:r>
            <a:r>
              <a:rPr lang="en-US" sz="2800" b="1" u="sng" baseline="30000" dirty="0" smtClean="0">
                <a:latin typeface="Sitka Display" pitchFamily="2" charset="0"/>
              </a:rPr>
              <a:t> </a:t>
            </a:r>
            <a:r>
              <a:rPr lang="en-US" sz="2800" b="1" u="sng" dirty="0" smtClean="0">
                <a:latin typeface="Sitka Display" pitchFamily="2" charset="0"/>
              </a:rPr>
              <a:t>dose leads to:</a:t>
            </a:r>
            <a:endParaRPr lang="en-US" sz="2800" b="1" dirty="0" smtClean="0">
              <a:latin typeface="Sitka Display" pitchFamily="2" charset="0"/>
            </a:endParaRPr>
          </a:p>
          <a:p>
            <a:pPr lvl="1">
              <a:defRPr/>
            </a:pPr>
            <a:r>
              <a:rPr lang="en-US" b="1" dirty="0" smtClean="0">
                <a:solidFill>
                  <a:srgbClr val="FFFF00"/>
                </a:solidFill>
                <a:latin typeface="Sitka Display" pitchFamily="2" charset="0"/>
              </a:rPr>
              <a:t>Higher peak serum</a:t>
            </a:r>
            <a:r>
              <a:rPr lang="en-US" b="1" baseline="30000" dirty="0" smtClean="0">
                <a:solidFill>
                  <a:srgbClr val="FFFF00"/>
                </a:solidFill>
                <a:latin typeface="Sitka Display" pitchFamily="2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Sitka Display" pitchFamily="2" charset="0"/>
              </a:rPr>
              <a:t>concentrations 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FFFF00"/>
                </a:solidFill>
                <a:latin typeface="Sitka Display" pitchFamily="2" charset="0"/>
              </a:rPr>
              <a:t>Potentially more effective, 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FFFF00"/>
                </a:solidFill>
                <a:latin typeface="Sitka Display" pitchFamily="2" charset="0"/>
              </a:rPr>
              <a:t>Facilitates</a:t>
            </a:r>
            <a:r>
              <a:rPr lang="en-US" b="1" baseline="30000" dirty="0" smtClean="0">
                <a:solidFill>
                  <a:srgbClr val="FFFF00"/>
                </a:solidFill>
                <a:latin typeface="Sitka Display" pitchFamily="2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Sitka Display" pitchFamily="2" charset="0"/>
              </a:rPr>
              <a:t>using DOT.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b="1" i="1" dirty="0" smtClean="0">
                <a:latin typeface="Sitka Display" pitchFamily="2" charset="0"/>
              </a:rPr>
              <a:t> </a:t>
            </a:r>
            <a:endParaRPr lang="en-US" sz="2800" b="1" dirty="0" smtClean="0">
              <a:latin typeface="Sitka Display" pitchFamily="2" charset="0"/>
            </a:endParaRPr>
          </a:p>
          <a:p>
            <a:pPr>
              <a:defRPr/>
            </a:pPr>
            <a:r>
              <a:rPr lang="en-US" sz="2800" b="1" dirty="0" smtClean="0">
                <a:latin typeface="Sitka Display" pitchFamily="2" charset="0"/>
              </a:rPr>
              <a:t>Thus, if patients</a:t>
            </a:r>
            <a:r>
              <a:rPr lang="en-US" sz="2800" b="1" baseline="30000" dirty="0" smtClean="0">
                <a:latin typeface="Sitka Display" pitchFamily="2" charset="0"/>
              </a:rPr>
              <a:t> </a:t>
            </a:r>
            <a:r>
              <a:rPr lang="en-US" sz="2800" b="1" dirty="0" smtClean="0">
                <a:latin typeface="Sitka Display" pitchFamily="2" charset="0"/>
              </a:rPr>
              <a:t>have Epigastric distress or nausea with the first-line drugs,</a:t>
            </a:r>
            <a:r>
              <a:rPr lang="en-US" sz="2800" b="1" baseline="30000" dirty="0" smtClean="0">
                <a:latin typeface="Sitka Display" pitchFamily="2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dosing with food </a:t>
            </a:r>
            <a:r>
              <a:rPr lang="en-US" sz="2800" b="1" dirty="0" smtClean="0">
                <a:latin typeface="Sitka Display" pitchFamily="2" charset="0"/>
              </a:rPr>
              <a:t>is recommended. </a:t>
            </a:r>
          </a:p>
          <a:p>
            <a:pPr>
              <a:defRPr/>
            </a:pPr>
            <a:endParaRPr lang="ar-EG" sz="2800" b="1" dirty="0">
              <a:latin typeface="Sitka Display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5720" y="142852"/>
            <a:ext cx="8348663" cy="78581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tka Display" pitchFamily="2" charset="0"/>
                <a:ea typeface="+mn-ea"/>
                <a:cs typeface="+mn-cs"/>
              </a:rPr>
              <a:t>Drug Administration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1"/>
            <a:ext cx="7786742" cy="857255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l" eaLnBrk="1" hangingPunct="1">
              <a:defRPr/>
            </a:pPr>
            <a:r>
              <a:rPr lang="en-US" altLang="zh-CN" sz="4000" b="1" dirty="0" smtClean="0">
                <a:solidFill>
                  <a:srgbClr val="FF0000"/>
                </a:solidFill>
                <a:latin typeface="Sitka Display" pitchFamily="2" charset="0"/>
              </a:rPr>
              <a:t> 1- Isoniazid (INH)    </a:t>
            </a:r>
            <a:r>
              <a:rPr lang="en-US" altLang="zh-CN" sz="4000" b="1" dirty="0" smtClean="0">
                <a:solidFill>
                  <a:srgbClr val="00B050"/>
                </a:solidFill>
                <a:latin typeface="Sitka Display" pitchFamily="2" charset="0"/>
              </a:rPr>
              <a:t>First-line drug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500174"/>
            <a:ext cx="8143932" cy="5072074"/>
          </a:xfrm>
        </p:spPr>
        <p:txBody>
          <a:bodyPr/>
          <a:lstStyle/>
          <a:p>
            <a:pPr eaLnBrk="1" hangingPunct="1">
              <a:buClr>
                <a:srgbClr val="FF3300"/>
              </a:buClr>
              <a:defRPr/>
            </a:pPr>
            <a:r>
              <a:rPr lang="en-US" altLang="zh-CN" sz="2800" b="1" dirty="0" smtClean="0">
                <a:latin typeface="Sitka Display" pitchFamily="2" charset="0"/>
              </a:rPr>
              <a:t>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Isoniazid is a 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principal agent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used to treat   tuberculosis &amp; 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universally accepted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for initial treatment</a:t>
            </a:r>
          </a:p>
          <a:p>
            <a:pPr eaLnBrk="1" hangingPunct="1">
              <a:buClr>
                <a:srgbClr val="FF3300"/>
              </a:buClr>
              <a:defRPr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 It should be included in 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all TB treatment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regimens unless the organism is resistant</a:t>
            </a:r>
          </a:p>
          <a:p>
            <a:pPr>
              <a:buClr>
                <a:srgbClr val="CC0000"/>
              </a:buClr>
            </a:pPr>
            <a:r>
              <a:rPr lang="sr-Cyrl-CS" sz="2800" b="1" dirty="0" smtClean="0">
                <a:latin typeface="Sitka Display" pitchFamily="2" charset="0"/>
              </a:rPr>
              <a:t>Structural similarity to </a:t>
            </a:r>
            <a:r>
              <a:rPr lang="sr-Cyrl-CS" sz="2800" b="1" dirty="0" smtClean="0">
                <a:solidFill>
                  <a:srgbClr val="FFFF00"/>
                </a:solidFill>
                <a:latin typeface="Sitka Display" pitchFamily="2" charset="0"/>
              </a:rPr>
              <a:t>pyridoxine</a:t>
            </a:r>
            <a:r>
              <a:rPr lang="en-US" sz="2800" b="1" dirty="0" smtClean="0">
                <a:latin typeface="Sitka Display" pitchFamily="2" charset="0"/>
              </a:rPr>
              <a:t>.</a:t>
            </a:r>
          </a:p>
          <a:p>
            <a:pPr>
              <a:buClr>
                <a:srgbClr val="CC0000"/>
              </a:buClr>
            </a:pPr>
            <a:r>
              <a:rPr lang="en-US" sz="2800" b="1" dirty="0" smtClean="0">
                <a:solidFill>
                  <a:srgbClr val="FFC000"/>
                </a:solidFill>
                <a:latin typeface="Sitka Display" pitchFamily="2" charset="0"/>
              </a:rPr>
              <a:t>MOA</a:t>
            </a:r>
            <a:r>
              <a:rPr lang="en-US" sz="2800" b="1" dirty="0" smtClean="0">
                <a:latin typeface="Sitka Display" pitchFamily="2" charset="0"/>
              </a:rPr>
              <a:t>:</a:t>
            </a:r>
            <a:r>
              <a:rPr lang="sr-Cyrl-CS" sz="2800" b="1" dirty="0" smtClean="0">
                <a:latin typeface="Sitka Display" pitchFamily="2" charset="0"/>
              </a:rPr>
              <a:t> Isoniazid </a:t>
            </a:r>
            <a:r>
              <a:rPr lang="sr-Cyrl-CS" sz="2800" b="1" dirty="0" smtClean="0">
                <a:solidFill>
                  <a:srgbClr val="FFFF00"/>
                </a:solidFill>
                <a:latin typeface="Sitka Display" pitchFamily="2" charset="0"/>
              </a:rPr>
              <a:t>inhibits synthesis of mycolic </a:t>
            </a:r>
            <a:r>
              <a:rPr lang="sr-Cyrl-CS" sz="2800" b="1" dirty="0" smtClean="0">
                <a:latin typeface="Sitka Display" pitchFamily="2" charset="0"/>
              </a:rPr>
              <a:t>acids, which are essential components of mycobacterial cell walls</a:t>
            </a:r>
            <a:r>
              <a:rPr lang="en-US" sz="2800" b="1" dirty="0" smtClean="0">
                <a:latin typeface="Sitka Display" pitchFamily="2" charset="0"/>
              </a:rPr>
              <a:t>.</a:t>
            </a:r>
          </a:p>
          <a:p>
            <a:pPr eaLnBrk="1" hangingPunct="1">
              <a:defRPr/>
            </a:pPr>
            <a:endParaRPr lang="en-US" altLang="zh-CN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Sitka Display" pitchFamily="2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78893" cy="64294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  <a:effectLst/>
              </a:rPr>
              <a:t>Mycobacteria unique cell wall structure </a:t>
            </a:r>
            <a:endParaRPr lang="ar-EG" sz="3600" b="1" dirty="0" smtClean="0">
              <a:solidFill>
                <a:srgbClr val="FF0000"/>
              </a:solidFill>
              <a:effectLst/>
            </a:endParaRPr>
          </a:p>
        </p:txBody>
      </p:sp>
      <p:pic>
        <p:nvPicPr>
          <p:cNvPr id="12291" name="Picture 1" descr="https://pharmchem.ucsf.edu/sites/pharmchem.ucsf.edu/files/styles/pharmacy_half/public/cell%20envelope%20of%20Mycobacterium%20tuberculosis.jpg?itok=rKb3_mgk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214313" y="1000108"/>
            <a:ext cx="8715405" cy="564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428736"/>
            <a:ext cx="7772400" cy="4114800"/>
          </a:xfrm>
        </p:spPr>
        <p:txBody>
          <a:bodyPr/>
          <a:lstStyle/>
          <a:p>
            <a:pPr marL="0" indent="0" algn="l" rtl="0" eaLnBrk="1" hangingPunct="1">
              <a:buNone/>
            </a:pPr>
            <a:r>
              <a:rPr lang="en-US" altLang="en-US" b="1" dirty="0">
                <a:solidFill>
                  <a:srgbClr val="FFFF00"/>
                </a:solidFill>
              </a:rPr>
              <a:t>Mycobacterium tuberculosis complex</a:t>
            </a:r>
          </a:p>
          <a:p>
            <a:pPr marL="514350" indent="-514350" algn="l" rtl="0" eaLnBrk="1" hangingPunct="1">
              <a:buClr>
                <a:srgbClr val="FFFF00"/>
              </a:buClr>
              <a:buFont typeface="+mj-lt"/>
              <a:buAutoNum type="arabicPeriod"/>
            </a:pPr>
            <a:r>
              <a:rPr lang="en-US" altLang="en-US" b="1" dirty="0">
                <a:solidFill>
                  <a:srgbClr val="FFFF00"/>
                </a:solidFill>
              </a:rPr>
              <a:t>M. Tuberculosis</a:t>
            </a:r>
          </a:p>
          <a:p>
            <a:pPr marL="514350" indent="-514350" algn="l" rtl="0" eaLnBrk="1" hangingPunct="1">
              <a:buClr>
                <a:srgbClr val="FFFF00"/>
              </a:buClr>
              <a:buFont typeface="+mj-lt"/>
              <a:buAutoNum type="arabicPeriod"/>
            </a:pPr>
            <a:r>
              <a:rPr lang="en-US" altLang="en-US" b="1" dirty="0">
                <a:solidFill>
                  <a:srgbClr val="FFFF00"/>
                </a:solidFill>
              </a:rPr>
              <a:t>M. bovis</a:t>
            </a:r>
          </a:p>
          <a:p>
            <a:pPr marL="514350" indent="-514350" algn="l" rtl="0" eaLnBrk="1" hangingPunct="1">
              <a:buClr>
                <a:srgbClr val="FFFF00"/>
              </a:buClr>
              <a:buFont typeface="+mj-lt"/>
              <a:buAutoNum type="arabicPeriod"/>
            </a:pPr>
            <a:r>
              <a:rPr lang="en-US" altLang="en-US" b="1" dirty="0"/>
              <a:t>M. africanum</a:t>
            </a:r>
          </a:p>
          <a:p>
            <a:pPr marL="514350" indent="-514350" algn="l" rtl="0" eaLnBrk="1" hangingPunct="1">
              <a:buClr>
                <a:srgbClr val="FFFF00"/>
              </a:buClr>
              <a:buFont typeface="+mj-lt"/>
              <a:buAutoNum type="arabicPeriod"/>
            </a:pPr>
            <a:r>
              <a:rPr lang="en-US" altLang="en-US" b="1" dirty="0"/>
              <a:t>M. microti</a:t>
            </a:r>
          </a:p>
          <a:p>
            <a:pPr marL="514350" indent="-514350" algn="l" rtl="0" eaLnBrk="1" hangingPunct="1">
              <a:buClr>
                <a:srgbClr val="FFFF00"/>
              </a:buClr>
              <a:buFont typeface="+mj-lt"/>
              <a:buAutoNum type="arabicPeriod"/>
            </a:pPr>
            <a:r>
              <a:rPr lang="en-US" altLang="en-US" b="1" dirty="0"/>
              <a:t>M. canetti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48" y="142852"/>
            <a:ext cx="7786742" cy="78579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1001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Aetiology </a:t>
            </a:r>
            <a:endParaRPr kumimoji="1" lang="en-US" altLang="zh-CN" sz="4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Sitka Display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428604"/>
            <a:ext cx="8482042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sz="3200" b="1" i="1" u="sng" dirty="0" smtClean="0">
                <a:latin typeface="Sitka Display" pitchFamily="2" charset="0"/>
              </a:rPr>
              <a:t>Adverse effects</a:t>
            </a:r>
            <a:endParaRPr lang="en-US" altLang="zh-CN" i="1" u="sng" dirty="0" smtClean="0">
              <a:latin typeface="Sitka Display" pitchFamily="2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71612"/>
            <a:ext cx="821537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  The two most important adverse effects  of   isoniazid   therapy  are :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Hepatotoxicity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 and  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Peripheral neuropathy </a:t>
            </a: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It’s a </a:t>
            </a:r>
            <a:r>
              <a:rPr lang="en-US" altLang="zh-C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dose-dependent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 2 - 20 %  and  probably relates to interference with </a:t>
            </a:r>
            <a:r>
              <a:rPr lang="en-US" altLang="zh-C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pyridoxine  metabolism  </a:t>
            </a:r>
            <a:endParaRPr lang="en-US" altLang="zh-C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Display" pitchFamily="2" charset="0"/>
            </a:endParaRP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This  rate  can  be  reduced  with  the prophylactic    administration  of  </a:t>
            </a:r>
            <a:r>
              <a:rPr lang="en-US" altLang="zh-C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25 mg  of pyridoxine  daily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CN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tka Display" pitchFamily="2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4422"/>
            <a:ext cx="7772400" cy="4881578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endParaRPr lang="en-US" sz="2800" b="1" dirty="0" smtClean="0">
              <a:latin typeface="Sitka Display" pitchFamily="2" charset="0"/>
            </a:endParaRPr>
          </a:p>
          <a:p>
            <a:pPr>
              <a:buClr>
                <a:srgbClr val="FF0000"/>
              </a:buClr>
            </a:pPr>
            <a:r>
              <a:rPr lang="en-US" sz="2800" b="1" dirty="0" smtClean="0">
                <a:latin typeface="Sitka Display" pitchFamily="2" charset="0"/>
              </a:rPr>
              <a:t>It </a:t>
            </a:r>
            <a:r>
              <a:rPr lang="en-US" sz="2800" b="1" dirty="0">
                <a:latin typeface="Sitka Display" pitchFamily="2" charset="0"/>
              </a:rPr>
              <a:t>can kill </a:t>
            </a:r>
            <a:r>
              <a:rPr lang="en-US" sz="2800" b="1" dirty="0" smtClean="0">
                <a:latin typeface="Sitka Display" pitchFamily="2" charset="0"/>
              </a:rPr>
              <a:t>dormant organisms </a:t>
            </a:r>
            <a:r>
              <a:rPr lang="en-US" sz="2800" b="1" dirty="0">
                <a:latin typeface="Sitka Display" pitchFamily="2" charset="0"/>
              </a:rPr>
              <a:t>that are poorly accessible to many other drugs, such as </a:t>
            </a:r>
            <a:r>
              <a:rPr lang="en-US" sz="2800" b="1" dirty="0">
                <a:solidFill>
                  <a:srgbClr val="FFFF00"/>
                </a:solidFill>
                <a:latin typeface="Sitka Display" pitchFamily="2" charset="0"/>
              </a:rPr>
              <a:t>intracellular </a:t>
            </a:r>
            <a:r>
              <a:rPr lang="en-US" sz="2800" b="1" dirty="0">
                <a:latin typeface="Sitka Display" pitchFamily="2" charset="0"/>
              </a:rPr>
              <a:t>organisms and those </a:t>
            </a:r>
            <a:r>
              <a:rPr lang="en-US" sz="2800" b="1" dirty="0" smtClean="0">
                <a:latin typeface="Sitka Display" pitchFamily="2" charset="0"/>
              </a:rPr>
              <a:t>in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Acidic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environment of 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caseous 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foci.</a:t>
            </a:r>
            <a:endParaRPr lang="en-US" sz="2800" b="1" dirty="0" smtClean="0">
              <a:solidFill>
                <a:srgbClr val="FFFF00"/>
              </a:solidFill>
              <a:latin typeface="Sitka Display" pitchFamily="2" charset="0"/>
            </a:endParaRPr>
          </a:p>
          <a:p>
            <a:pPr>
              <a:buClr>
                <a:srgbClr val="FF0000"/>
              </a:buClr>
              <a:buNone/>
            </a:pPr>
            <a:endParaRPr lang="en-US" sz="2800" b="1" dirty="0">
              <a:latin typeface="Sitka Display" pitchFamily="2" charset="0"/>
            </a:endParaRPr>
          </a:p>
          <a:p>
            <a:pPr>
              <a:buClr>
                <a:srgbClr val="FF0000"/>
              </a:buClr>
            </a:pPr>
            <a:r>
              <a:rPr lang="en-US" sz="2800" b="1" dirty="0">
                <a:solidFill>
                  <a:srgbClr val="FFC000"/>
                </a:solidFill>
                <a:latin typeface="Sitka Display" pitchFamily="2" charset="0"/>
              </a:rPr>
              <a:t>MOA: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It inhibits RNA synthesis </a:t>
            </a:r>
            <a:r>
              <a:rPr lang="en-US" sz="2800" b="1" dirty="0" smtClean="0">
                <a:latin typeface="Sitka Display" pitchFamily="2" charset="0"/>
              </a:rPr>
              <a:t>by binding to </a:t>
            </a:r>
            <a:r>
              <a:rPr lang="en-US" sz="2800" b="1" dirty="0">
                <a:latin typeface="Sitka Display" pitchFamily="2" charset="0"/>
              </a:rPr>
              <a:t>the </a:t>
            </a:r>
            <a:r>
              <a:rPr lang="el-GR" sz="2800" b="1" dirty="0">
                <a:latin typeface="Sitka Display" pitchFamily="2" charset="0"/>
              </a:rPr>
              <a:t>β-</a:t>
            </a:r>
            <a:r>
              <a:rPr lang="en-US" sz="2800" b="1" dirty="0">
                <a:latin typeface="Sitka Display" pitchFamily="2" charset="0"/>
              </a:rPr>
              <a:t>subunit of DNA-dependent RNA polymerase and  thereby inhibits RNA synthesis.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1"/>
            <a:ext cx="7786742" cy="857255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l" eaLnBrk="1" hangingPunct="1">
              <a:defRPr/>
            </a:pPr>
            <a:r>
              <a:rPr lang="en-US" altLang="zh-CN" sz="4000" b="1" dirty="0" smtClean="0">
                <a:solidFill>
                  <a:srgbClr val="FF0000"/>
                </a:solidFill>
                <a:latin typeface="Sitka Display" pitchFamily="2" charset="0"/>
              </a:rPr>
              <a:t> 2-Rifampicin (RFP) </a:t>
            </a:r>
            <a:r>
              <a:rPr lang="en-US" altLang="zh-CN" sz="4000" b="1" dirty="0" smtClean="0">
                <a:solidFill>
                  <a:srgbClr val="00B050"/>
                </a:solidFill>
                <a:latin typeface="Sitka Display" pitchFamily="2" charset="0"/>
              </a:rPr>
              <a:t>First-line drug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428604"/>
            <a:ext cx="8482042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sz="3200" b="1" i="1" u="sng" dirty="0" smtClean="0">
                <a:latin typeface="Sitka Display" pitchFamily="2" charset="0"/>
              </a:rPr>
              <a:t>Adverse effects</a:t>
            </a:r>
            <a:endParaRPr lang="en-US" altLang="zh-CN" i="1" u="sng" dirty="0" smtClean="0">
              <a:latin typeface="Sitka Display" pitchFamily="2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571612"/>
            <a:ext cx="8001056" cy="4114800"/>
          </a:xfrm>
        </p:spPr>
        <p:txBody>
          <a:bodyPr/>
          <a:lstStyle/>
          <a:p>
            <a:pPr>
              <a:buNone/>
              <a:defRPr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The most important adverse effects  of  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rifampicin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 therapy  are :</a:t>
            </a:r>
          </a:p>
          <a:p>
            <a:pPr>
              <a:buClr>
                <a:srgbClr val="FFC000"/>
              </a:buClr>
              <a:defRPr/>
            </a:pP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Hepatitis, </a:t>
            </a:r>
          </a:p>
          <a:p>
            <a:pPr>
              <a:buClr>
                <a:srgbClr val="FFC000"/>
              </a:buClr>
              <a:defRPr/>
            </a:pP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Hepatic microsomal enzymes inducer,    </a:t>
            </a:r>
          </a:p>
          <a:p>
            <a:pPr>
              <a:buClr>
                <a:srgbClr val="FFC000"/>
              </a:buClr>
              <a:defRPr/>
            </a:pP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Gastrointestinal upset, </a:t>
            </a:r>
          </a:p>
          <a:p>
            <a:pPr>
              <a:buClr>
                <a:srgbClr val="FFC000"/>
              </a:buClr>
              <a:defRPr/>
            </a:pP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Red discoloration of body fluids.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CN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Sitka Display" pitchFamily="2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نتيجة بحث الصور عن ‪rifampicin-drugs interaction‬‏"/>
          <p:cNvPicPr>
            <a:picLocks noChangeAspect="1" noChangeArrowheads="1"/>
          </p:cNvPicPr>
          <p:nvPr/>
        </p:nvPicPr>
        <p:blipFill>
          <a:blip r:embed="rId2"/>
          <a:srcRect l="3658" t="8098" r="12212" b="4057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857363"/>
            <a:ext cx="8643966" cy="2428893"/>
          </a:xfrm>
        </p:spPr>
        <p:txBody>
          <a:bodyPr/>
          <a:lstStyle/>
          <a:p>
            <a:pPr eaLnBrk="1" hangingPunct="1">
              <a:buClr>
                <a:srgbClr val="FF3300"/>
              </a:buClr>
              <a:defRPr/>
            </a:pPr>
            <a:r>
              <a:rPr lang="en-US" altLang="zh-CN" sz="2800" dirty="0" smtClean="0">
                <a:latin typeface="Sitka Display" pitchFamily="2" charset="0"/>
              </a:rPr>
              <a:t>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Pyrazinamide is a 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major oral agent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used against  mycobacteria</a:t>
            </a:r>
          </a:p>
          <a:p>
            <a:pPr eaLnBrk="1" hangingPunct="1">
              <a:buClr>
                <a:srgbClr val="FF3300"/>
              </a:buClr>
              <a:defRPr/>
            </a:pPr>
            <a:endParaRPr lang="en-US" altLang="zh-CN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Sitka Display" pitchFamily="2" charset="0"/>
            </a:endParaRPr>
          </a:p>
          <a:p>
            <a:pPr eaLnBrk="1" hangingPunct="1">
              <a:buClr>
                <a:srgbClr val="FF3300"/>
              </a:buClr>
              <a:defRPr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The drug exert greatest activity against 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dormant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organisms contained within:</a:t>
            </a:r>
          </a:p>
          <a:p>
            <a:pPr lvl="1"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  <a:cs typeface="+mn-cs"/>
              </a:rPr>
              <a:t>Macrophages </a:t>
            </a:r>
          </a:p>
          <a:p>
            <a:pPr lvl="1"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  <a:cs typeface="+mn-cs"/>
              </a:rPr>
              <a:t>Acidic environment of caseous foci.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00034" y="214291"/>
            <a:ext cx="8215370" cy="85725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tka Display" pitchFamily="2" charset="0"/>
                <a:ea typeface="+mj-ea"/>
                <a:cs typeface="+mj-cs"/>
              </a:rPr>
              <a:t> 3-Pyrazinamide (PZA)</a:t>
            </a:r>
            <a:r>
              <a:rPr kumimoji="1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tka Display" pitchFamily="2" charset="0"/>
                <a:ea typeface="+mj-ea"/>
                <a:cs typeface="+mj-cs"/>
              </a:rPr>
              <a:t>First-line drug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428604"/>
            <a:ext cx="8482042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sz="3200" b="1" i="1" u="sng" dirty="0" smtClean="0">
                <a:latin typeface="Sitka Display" pitchFamily="2" charset="0"/>
              </a:rPr>
              <a:t>Adverse effects</a:t>
            </a:r>
            <a:endParaRPr lang="en-US" altLang="zh-CN" i="1" u="sng" dirty="0" smtClean="0">
              <a:latin typeface="Sitka Display" pitchFamily="2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71612"/>
            <a:ext cx="821537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  The most important adverse effects  of   Pyrazinamide therapy  are :</a:t>
            </a:r>
          </a:p>
          <a:p>
            <a:pPr eaLnBrk="1" hangingPunct="1">
              <a:buClr>
                <a:srgbClr val="FF0000"/>
              </a:buClr>
              <a:defRPr/>
            </a:pPr>
            <a:endParaRPr lang="en-US" altLang="zh-CN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Display" pitchFamily="2" charset="0"/>
            </a:endParaRPr>
          </a:p>
          <a:p>
            <a:pPr eaLnBrk="1" hangingPunct="1">
              <a:buClr>
                <a:srgbClr val="FF0000"/>
              </a:buClr>
              <a:defRPr/>
            </a:pP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Hepatotoxicity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 is a prominent side effect (1-3 %),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Hyperuricemia</a:t>
            </a:r>
            <a:r>
              <a:rPr lang="sr-Cyrl-CS" sz="2800" dirty="0" smtClean="0"/>
              <a:t> </a:t>
            </a:r>
            <a:r>
              <a:rPr lang="sr-Cyrl-CS" sz="2800" b="1" dirty="0" smtClean="0">
                <a:latin typeface="Sitka Display" pitchFamily="2" charset="0"/>
              </a:rPr>
              <a:t>may provoke acute gouty arthritis</a:t>
            </a:r>
            <a:r>
              <a:rPr lang="en-US" sz="2800" b="1" dirty="0" smtClean="0">
                <a:latin typeface="Sitka Display" pitchFamily="2" charset="0"/>
              </a:rPr>
              <a:t>.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Gastrointestinal upset. </a:t>
            </a:r>
          </a:p>
          <a:p>
            <a:pPr eaLnBrk="1" hangingPunct="1">
              <a:buClr>
                <a:srgbClr val="FF0000"/>
              </a:buClr>
              <a:defRPr/>
            </a:pPr>
            <a:endParaRPr lang="en-US" altLang="zh-CN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tka Display" pitchFamily="2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357298"/>
            <a:ext cx="7500990" cy="3571900"/>
          </a:xfrm>
        </p:spPr>
        <p:txBody>
          <a:bodyPr/>
          <a:lstStyle/>
          <a:p>
            <a:pPr eaLnBrk="1" hangingPunct="1">
              <a:buClr>
                <a:srgbClr val="FF3300"/>
              </a:buClr>
              <a:defRPr/>
            </a:pPr>
            <a:r>
              <a:rPr lang="en-US" altLang="zh-CN" sz="2800" b="1" dirty="0" smtClean="0">
                <a:latin typeface="Sitka Display" pitchFamily="2" charset="0"/>
              </a:rPr>
              <a:t> It is used often to protect against the  </a:t>
            </a:r>
            <a:r>
              <a:rPr lang="en-US" altLang="zh-CN" sz="2800" b="1" dirty="0" smtClean="0">
                <a:solidFill>
                  <a:schemeClr val="folHlink"/>
                </a:solidFill>
                <a:latin typeface="Sitka Display" pitchFamily="2" charset="0"/>
              </a:rPr>
              <a:t>emergency of drug resistance</a:t>
            </a:r>
          </a:p>
          <a:p>
            <a:pPr eaLnBrk="1" hangingPunct="1">
              <a:buClr>
                <a:srgbClr val="FF3300"/>
              </a:buClr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Bacteriostatic</a:t>
            </a:r>
          </a:p>
          <a:p>
            <a:pPr eaLnBrk="1" hangingPunct="1">
              <a:buClr>
                <a:srgbClr val="FF3300"/>
              </a:buClr>
              <a:defRPr/>
            </a:pPr>
            <a:r>
              <a:rPr lang="en-US" sz="2800" b="1" dirty="0" smtClean="0">
                <a:latin typeface="Sitka Display" pitchFamily="2" charset="0"/>
              </a:rPr>
              <a:t>The most common serious adverse effect is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dose-related optic neuritis</a:t>
            </a:r>
            <a:r>
              <a:rPr lang="en-US" sz="2800" b="1" dirty="0" smtClean="0">
                <a:latin typeface="Sitka Display" pitchFamily="2" charset="0"/>
              </a:rPr>
              <a:t>, causing loss of visual acuity and red-green color-blindness, but are reversible.</a:t>
            </a:r>
          </a:p>
          <a:p>
            <a:pPr eaLnBrk="1" hangingPunct="1">
              <a:buClr>
                <a:srgbClr val="FF3300"/>
              </a:buClr>
              <a:defRPr/>
            </a:pPr>
            <a:endParaRPr lang="en-US" altLang="zh-CN" sz="2800" b="1" dirty="0" smtClean="0">
              <a:latin typeface="Sitka Display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00034" y="214291"/>
            <a:ext cx="8215370" cy="85725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tka Display" pitchFamily="2" charset="0"/>
                <a:ea typeface="+mj-ea"/>
                <a:cs typeface="+mj-cs"/>
              </a:rPr>
              <a:t> 4- </a:t>
            </a:r>
            <a:r>
              <a:rPr lang="en-US" altLang="zh-CN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E</a:t>
            </a:r>
            <a:r>
              <a:rPr kumimoji="1" lang="en-US" altLang="zh-CN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tka Display" pitchFamily="2" charset="0"/>
                <a:ea typeface="+mj-ea"/>
                <a:cs typeface="+mj-cs"/>
              </a:rPr>
              <a:t>thambutol</a:t>
            </a:r>
            <a:r>
              <a:rPr kumimoji="1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tka Display" pitchFamily="2" charset="0"/>
                <a:ea typeface="+mj-ea"/>
                <a:cs typeface="+mj-cs"/>
              </a:rPr>
              <a:t>      </a:t>
            </a:r>
            <a:r>
              <a:rPr kumimoji="1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tka Display" pitchFamily="2" charset="0"/>
                <a:ea typeface="+mj-ea"/>
                <a:cs typeface="+mj-cs"/>
              </a:rPr>
              <a:t>   </a:t>
            </a:r>
            <a:r>
              <a:rPr kumimoji="1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tka Display" pitchFamily="2" charset="0"/>
                <a:ea typeface="+mj-ea"/>
                <a:cs typeface="+mj-cs"/>
              </a:rPr>
              <a:t>First-line drug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500034" y="571480"/>
            <a:ext cx="842962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Clr>
                <a:srgbClr val="FF3300"/>
              </a:buClr>
              <a:buSzPct val="151000"/>
              <a:defRPr/>
            </a:pPr>
            <a:endParaRPr lang="en-US" altLang="zh-CN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Sitka Display" pitchFamily="2" charset="0"/>
            </a:endParaRPr>
          </a:p>
          <a:p>
            <a:pPr>
              <a:buClr>
                <a:srgbClr val="FF3300"/>
              </a:buClr>
              <a:buSzPct val="151000"/>
              <a:buFont typeface="Arial" pitchFamily="34" charset="0"/>
              <a:buChar char="•"/>
              <a:defRPr/>
            </a:pPr>
            <a:endParaRPr lang="en-US" altLang="zh-CN" sz="2800" b="1" dirty="0">
              <a:effectLst>
                <a:outerShdw blurRad="38100" dist="38100" dir="2700000" algn="tl">
                  <a:srgbClr val="000000"/>
                </a:outerShdw>
              </a:effectLst>
              <a:latin typeface="Sitka Display" pitchFamily="2" charset="0"/>
            </a:endParaRPr>
          </a:p>
          <a:p>
            <a:pPr>
              <a:buClr>
                <a:srgbClr val="FF3300"/>
              </a:buClr>
              <a:buSzPct val="151000"/>
              <a:buFont typeface="Arial" pitchFamily="34" charset="0"/>
              <a:buChar char="•"/>
              <a:defRPr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  It 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is administered only parenterally,   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intramuscular</a:t>
            </a:r>
          </a:p>
          <a:p>
            <a:pPr eaLnBrk="1" hangingPunct="1">
              <a:buClr>
                <a:srgbClr val="FF3300"/>
              </a:buClr>
              <a:buSzPct val="151000"/>
              <a:defRPr/>
            </a:pPr>
            <a:endParaRPr lang="en-US" altLang="zh-CN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Sitka Display" pitchFamily="2" charset="0"/>
            </a:endParaRPr>
          </a:p>
          <a:p>
            <a:pPr eaLnBrk="1" hangingPunct="1">
              <a:buClr>
                <a:srgbClr val="FF3300"/>
              </a:buClr>
              <a:buSzPct val="151000"/>
              <a:buFont typeface="Arial" pitchFamily="34" charset="0"/>
              <a:buChar char="•"/>
              <a:defRPr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  The dosage must be lowered and the frequency of administration reduced(to only    two or three times per week) in most patients   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over fifty years old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and in any patient with   </a:t>
            </a: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renal impairment</a:t>
            </a:r>
          </a:p>
          <a:p>
            <a:pPr>
              <a:buClr>
                <a:srgbClr val="FF3300"/>
              </a:buClr>
              <a:buFont typeface="Arial" pitchFamily="34" charset="0"/>
              <a:buChar char="•"/>
              <a:defRPr/>
            </a:pPr>
            <a:endParaRPr lang="en-US" altLang="zh-CN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tka Display" pitchFamily="2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altLang="zh-CN" sz="2800" dirty="0">
              <a:latin typeface="Sitka Display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00034" y="214291"/>
            <a:ext cx="8215370" cy="85725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tka Display" pitchFamily="2" charset="0"/>
                <a:ea typeface="+mj-ea"/>
                <a:cs typeface="+mj-cs"/>
              </a:rPr>
              <a:t> 5-Streptomycin</a:t>
            </a:r>
            <a:r>
              <a:rPr kumimoji="1" lang="en-US" altLang="zh-CN" sz="4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tka Display" pitchFamily="2" charset="0"/>
                <a:ea typeface="+mj-ea"/>
                <a:cs typeface="+mj-cs"/>
              </a:rPr>
              <a:t> (SM)</a:t>
            </a:r>
            <a:r>
              <a:rPr kumimoji="1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tka Display" pitchFamily="2" charset="0"/>
                <a:ea typeface="+mj-ea"/>
                <a:cs typeface="+mj-cs"/>
              </a:rPr>
              <a:t>  </a:t>
            </a:r>
            <a:r>
              <a:rPr kumimoji="1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tka Display" pitchFamily="2" charset="0"/>
                <a:ea typeface="+mj-ea"/>
                <a:cs typeface="+mj-cs"/>
              </a:rPr>
              <a:t>First-line drug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7772400" cy="4114800"/>
          </a:xfrm>
        </p:spPr>
        <p:txBody>
          <a:bodyPr/>
          <a:lstStyle/>
          <a:p>
            <a:pPr eaLnBrk="1" hangingPunct="1">
              <a:buClr>
                <a:srgbClr val="FF3300"/>
              </a:buClr>
              <a:buNone/>
              <a:defRPr/>
            </a:pPr>
            <a:r>
              <a:rPr lang="en-US" altLang="zh-CN" sz="36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Adverse effects</a:t>
            </a:r>
          </a:p>
          <a:p>
            <a:pPr eaLnBrk="1" hangingPunct="1">
              <a:buClr>
                <a:srgbClr val="FF0000"/>
              </a:buClr>
              <a:buSzPct val="69000"/>
              <a:defRPr/>
            </a:pPr>
            <a:r>
              <a:rPr lang="en-US" altLang="zh-CN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  Ototoxicity</a:t>
            </a:r>
          </a:p>
          <a:p>
            <a:pPr eaLnBrk="1" hangingPunct="1">
              <a:buClr>
                <a:srgbClr val="FF0000"/>
              </a:buClr>
              <a:buSzPct val="69000"/>
              <a:defRPr/>
            </a:pPr>
            <a:r>
              <a:rPr lang="en-US" altLang="zh-CN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</a:rPr>
              <a:t>  Renal toxicity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99" name="Group 71"/>
          <p:cNvGraphicFramePr>
            <a:graphicFrameLocks noGrp="1"/>
          </p:cNvGraphicFramePr>
          <p:nvPr>
            <p:ph type="tbl" idx="1"/>
          </p:nvPr>
        </p:nvGraphicFramePr>
        <p:xfrm>
          <a:off x="500034" y="1285860"/>
          <a:ext cx="8297892" cy="4922520"/>
        </p:xfrm>
        <a:graphic>
          <a:graphicData uri="http://schemas.openxmlformats.org/drawingml/2006/table">
            <a:tbl>
              <a:tblPr/>
              <a:tblGrid>
                <a:gridCol w="15182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18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677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06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marL="520700" algn="l">
                        <a:spcBef>
                          <a:spcPct val="20000"/>
                        </a:spcBef>
                        <a:defRPr sz="2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marL="920750"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itka Display" pitchFamily="2" charset="0"/>
                        </a:rPr>
                        <a:t>Drug 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itka Display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marL="520700" algn="l">
                        <a:spcBef>
                          <a:spcPct val="20000"/>
                        </a:spcBef>
                        <a:defRPr sz="2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marL="920750"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itka Display" pitchFamily="2" charset="0"/>
                        </a:rPr>
                        <a:t>Adverse Reaction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marL="520700" algn="l">
                        <a:spcBef>
                          <a:spcPct val="20000"/>
                        </a:spcBef>
                        <a:defRPr sz="2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marL="920750"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itka Display" pitchFamily="2" charset="0"/>
                        </a:rPr>
                        <a:t>Signs and Symptoms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16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marL="520700" algn="l">
                        <a:spcBef>
                          <a:spcPct val="20000"/>
                        </a:spcBef>
                        <a:defRPr sz="2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marL="920750"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itka Display" pitchFamily="2" charset="0"/>
                        </a:rPr>
                        <a:t>Isoniazid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tka Display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marL="520700" algn="l">
                        <a:spcBef>
                          <a:spcPct val="20000"/>
                        </a:spcBef>
                        <a:defRPr sz="2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marL="920750"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Display" pitchFamily="2" charset="0"/>
                        </a:rPr>
                        <a:t>- 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itka Display" pitchFamily="2" charset="0"/>
                        </a:rPr>
                        <a:t>Peripheral 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itka Display" pitchFamily="2" charset="0"/>
                        </a:rPr>
                        <a:t>neuropathy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marL="520700" algn="l">
                        <a:spcBef>
                          <a:spcPct val="20000"/>
                        </a:spcBef>
                        <a:defRPr sz="2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marL="920750"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Display" pitchFamily="2" charset="0"/>
                        </a:rPr>
                        <a:t>- Tingling 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Display" pitchFamily="2" charset="0"/>
                        </a:rPr>
                        <a:t>sensation in hands and feet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082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marL="520700" algn="l">
                        <a:spcBef>
                          <a:spcPct val="20000"/>
                        </a:spcBef>
                        <a:defRPr sz="2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marL="920750"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itka Display" pitchFamily="2" charset="0"/>
                        </a:rPr>
                        <a:t>Rifampin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Sitka Display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marL="520700" algn="l">
                        <a:spcBef>
                          <a:spcPct val="20000"/>
                        </a:spcBef>
                        <a:defRPr sz="2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marL="920750"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buClr>
                          <a:srgbClr val="FFC000"/>
                        </a:buClr>
                        <a:defRPr/>
                      </a:pPr>
                      <a:r>
                        <a:rPr lang="en-US" altLang="zh-CN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tka Display" pitchFamily="2" charset="0"/>
                        </a:rPr>
                        <a:t>- Hepatitis, </a:t>
                      </a:r>
                    </a:p>
                    <a:p>
                      <a:pPr>
                        <a:buClr>
                          <a:srgbClr val="FFC000"/>
                        </a:buClr>
                        <a:defRPr/>
                      </a:pPr>
                      <a:r>
                        <a:rPr lang="en-US" altLang="zh-CN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tka Display" pitchFamily="2" charset="0"/>
                        </a:rPr>
                        <a:t>- Hepatic microsomal enzymes inducer,    </a:t>
                      </a:r>
                    </a:p>
                    <a:p>
                      <a:pPr>
                        <a:buClr>
                          <a:srgbClr val="FFC000"/>
                        </a:buClr>
                        <a:defRPr/>
                      </a:pPr>
                      <a:endParaRPr lang="en-US" altLang="zh-CN" sz="2000" b="1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itka Display" pitchFamily="2" charset="0"/>
                      </a:endParaRPr>
                    </a:p>
                    <a:p>
                      <a:pPr>
                        <a:buClr>
                          <a:srgbClr val="FFC000"/>
                        </a:buClr>
                        <a:defRPr/>
                      </a:pPr>
                      <a:r>
                        <a:rPr lang="en-US" altLang="zh-CN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tka Display" pitchFamily="2" charset="0"/>
                        </a:rPr>
                        <a:t>- Gastrointestinal upset, </a:t>
                      </a:r>
                    </a:p>
                    <a:p>
                      <a:pPr>
                        <a:buClr>
                          <a:srgbClr val="FFC000"/>
                        </a:buClr>
                        <a:defRPr/>
                      </a:pPr>
                      <a:r>
                        <a:rPr lang="en-US" altLang="zh-CN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itka Display" pitchFamily="2" charset="0"/>
                        </a:rPr>
                        <a:t>- Red discoloration of body fluids.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tka Display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tka Display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marL="520700" algn="l">
                        <a:spcBef>
                          <a:spcPct val="20000"/>
                        </a:spcBef>
                        <a:defRPr sz="2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marL="920750"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Display" pitchFamily="2" charset="0"/>
                        </a:rPr>
                        <a:t>- Abnormal liver function test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/>
                          <a:cs typeface="Lucida Sans Unicode"/>
                        </a:rPr>
                        <a:t>- ⇩ 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Display" pitchFamily="2" charset="0"/>
                          <a:cs typeface="Lucida Sans Unicode"/>
                        </a:rPr>
                        <a:t>effect of oral contraceptives, corticosteroids, theophylline, phenytoin, warfarin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Display" pitchFamily="2" charset="0"/>
                        </a:rPr>
                        <a:t>- Abdominal pain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tka Display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Display" pitchFamily="2" charset="0"/>
                        </a:rPr>
                        <a:t>Anorexia, Nausea, Vomiting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tka Display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Display" pitchFamily="2" charset="0"/>
                        </a:rPr>
                        <a:t>- Yellowish 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Display" pitchFamily="2" charset="0"/>
                        </a:rPr>
                        <a:t>skin or eyes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tka Display" pitchFamily="2" charset="0"/>
                        </a:rPr>
                        <a:t>Dark urine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57224" y="142853"/>
            <a:ext cx="7643866" cy="7858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tka Display" pitchFamily="2" charset="0"/>
                <a:ea typeface="+mj-ea"/>
                <a:cs typeface="+mj-cs"/>
              </a:rPr>
              <a:t> Adverse</a:t>
            </a:r>
            <a:r>
              <a:rPr kumimoji="1" lang="en-US" altLang="zh-CN" sz="4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itka Display" pitchFamily="2" charset="0"/>
                <a:ea typeface="+mj-ea"/>
                <a:cs typeface="+mj-cs"/>
              </a:rPr>
              <a:t> Drug Reactions</a:t>
            </a:r>
            <a:endParaRPr kumimoji="1" lang="en-US" altLang="zh-CN" sz="40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Sitka Display" pitchFamily="2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SimSun" pitchFamily="2" charset="-122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PMingLiU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SimSun" pitchFamily="2" charset="-122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2" ma:contentTypeDescription="Create a new document." ma:contentTypeScope="" ma:versionID="5eea047ca148aa844cb93a8c99a2675b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9e91d4b2b676e2469954a00a9ec9651c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CAA23D-B2B2-4FAC-A1C9-0690A412EB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9AC1D8-E80D-4E0B-A931-7CE69C46BC68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2F4E40F-EB4B-41C7-BA19-150A6A69C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585ad6-e60d-4dbf-9f0f-7ca539838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7779</TotalTime>
  <Words>2780</Words>
  <Application>Microsoft Office PowerPoint</Application>
  <PresentationFormat>On-screen Show (4:3)</PresentationFormat>
  <Paragraphs>516</Paragraphs>
  <Slides>110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9" baseType="lpstr">
      <vt:lpstr>Soaring</vt:lpstr>
      <vt:lpstr>Module</vt:lpstr>
      <vt:lpstr>Blends</vt:lpstr>
      <vt:lpstr>23_Default Design</vt:lpstr>
      <vt:lpstr>2_Default Design</vt:lpstr>
      <vt:lpstr>3_Default Design</vt:lpstr>
      <vt:lpstr>12_Default Design</vt:lpstr>
      <vt:lpstr>1_Soaring</vt:lpstr>
      <vt:lpstr>Document</vt:lpstr>
      <vt:lpstr>Slide 1</vt:lpstr>
      <vt:lpstr>History</vt:lpstr>
      <vt:lpstr>Slide 3</vt:lpstr>
      <vt:lpstr>Global Epidemiology and Burden of Disease</vt:lpstr>
      <vt:lpstr>Slide 5</vt:lpstr>
      <vt:lpstr>Burden of Tuberculosis                  </vt:lpstr>
      <vt:lpstr>Burden of Tuberculosis                  </vt:lpstr>
      <vt:lpstr>General Considerations</vt:lpstr>
      <vt:lpstr>Slide 9</vt:lpstr>
      <vt:lpstr>Slide 10</vt:lpstr>
      <vt:lpstr>Slide 11</vt:lpstr>
      <vt:lpstr>Mycobacteria unique cell wall structure </vt:lpstr>
      <vt:lpstr>Mycobacteria unique cell wall structure </vt:lpstr>
      <vt:lpstr>Transmission  Of Infection</vt:lpstr>
      <vt:lpstr>Modes of transmission</vt:lpstr>
      <vt:lpstr>Slide 16</vt:lpstr>
      <vt:lpstr>Slide 17</vt:lpstr>
      <vt:lpstr>Slide 18</vt:lpstr>
      <vt:lpstr>Slide 19</vt:lpstr>
      <vt:lpstr>Slide 20</vt:lpstr>
      <vt:lpstr>The transmission is determined by </vt:lpstr>
      <vt:lpstr>High Risk Patients</vt:lpstr>
      <vt:lpstr>Incubation period: 4-12 weeks.</vt:lpstr>
      <vt:lpstr>Slide 24</vt:lpstr>
      <vt:lpstr>Slide 25</vt:lpstr>
      <vt:lpstr>Pathogenesis</vt:lpstr>
      <vt:lpstr>Human Immunity after TB</vt:lpstr>
      <vt:lpstr>Human Immunity after TB</vt:lpstr>
      <vt:lpstr>Slide 29</vt:lpstr>
      <vt:lpstr>Slide 30</vt:lpstr>
      <vt:lpstr>Slide 31</vt:lpstr>
      <vt:lpstr>Koch phenomenon</vt:lpstr>
      <vt:lpstr>Slide 33</vt:lpstr>
      <vt:lpstr>Slide 34</vt:lpstr>
      <vt:lpstr>Slide 35</vt:lpstr>
      <vt:lpstr>Slide 36</vt:lpstr>
      <vt:lpstr>Toolbox for Diagnosis of TB</vt:lpstr>
      <vt:lpstr>Clinical Manifestations</vt:lpstr>
      <vt:lpstr>Slide 39</vt:lpstr>
      <vt:lpstr>Radiology of TB</vt:lpstr>
      <vt:lpstr>Radiology of TB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Laboratory examinations</vt:lpstr>
      <vt:lpstr>Slide 55</vt:lpstr>
      <vt:lpstr> </vt:lpstr>
      <vt:lpstr> </vt:lpstr>
      <vt:lpstr>2- Cultures on L J media                       Lowenstein –Jensen medium is an egg based media</vt:lpstr>
      <vt:lpstr> </vt:lpstr>
      <vt:lpstr>Recent Methods for Diagnosis</vt:lpstr>
      <vt:lpstr>Advantages :                                 </vt:lpstr>
      <vt:lpstr> </vt:lpstr>
      <vt:lpstr>II-Polymerase Chain Reaction (PCR) </vt:lpstr>
      <vt:lpstr>Tuberculin Skin Testing Mantoux Test</vt:lpstr>
      <vt:lpstr>Slide 65</vt:lpstr>
      <vt:lpstr>Reading the TST </vt:lpstr>
      <vt:lpstr>Slide 67</vt:lpstr>
      <vt:lpstr>Slide 68</vt:lpstr>
      <vt:lpstr>Slide 69</vt:lpstr>
      <vt:lpstr>Slide 70</vt:lpstr>
      <vt:lpstr>Slide 71</vt:lpstr>
      <vt:lpstr>Slide 72</vt:lpstr>
      <vt:lpstr>BCG and TST </vt:lpstr>
      <vt:lpstr>Slide 74</vt:lpstr>
      <vt:lpstr>Slide 75</vt:lpstr>
      <vt:lpstr>QuantiFERON® -TB Gold, “IGRA”</vt:lpstr>
      <vt:lpstr>QuantiFERON® -TB Gold</vt:lpstr>
      <vt:lpstr>QuantiFERON® -TB Gold</vt:lpstr>
      <vt:lpstr>Slide 79</vt:lpstr>
      <vt:lpstr>Anti TB Drugs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 1- Isoniazid (INH)    First-line drug</vt:lpstr>
      <vt:lpstr>Mycobacteria unique cell wall structure </vt:lpstr>
      <vt:lpstr>Adverse effects</vt:lpstr>
      <vt:lpstr> 2-Rifampicin (RFP) First-line drug</vt:lpstr>
      <vt:lpstr>Adverse effects</vt:lpstr>
      <vt:lpstr>Slide 93</vt:lpstr>
      <vt:lpstr>Slide 94</vt:lpstr>
      <vt:lpstr>Adverse effects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MDR-TB</vt:lpstr>
      <vt:lpstr>Causes of MDR</vt:lpstr>
      <vt:lpstr>XDR= extensively drug-resistant TB  </vt:lpstr>
      <vt:lpstr>Treatment Monitoring </vt:lpstr>
      <vt:lpstr>Slide 108</vt:lpstr>
      <vt:lpstr>Slide 109</vt:lpstr>
      <vt:lpstr>Slide 110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PULMONARY TUBERCULOSIS</dc:title>
  <dc:creator>钟鸣</dc:creator>
  <cp:lastModifiedBy>DR-Waled</cp:lastModifiedBy>
  <cp:revision>649</cp:revision>
  <dcterms:created xsi:type="dcterms:W3CDTF">2001-09-11T00:18:53Z</dcterms:created>
  <dcterms:modified xsi:type="dcterms:W3CDTF">2023-10-03T18:55:10Z</dcterms:modified>
</cp:coreProperties>
</file>