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8"/>
  </p:notesMasterIdLst>
  <p:sldIdLst>
    <p:sldId id="256" r:id="rId6"/>
    <p:sldId id="257" r:id="rId7"/>
    <p:sldId id="276" r:id="rId8"/>
    <p:sldId id="277" r:id="rId9"/>
    <p:sldId id="278" r:id="rId10"/>
    <p:sldId id="280" r:id="rId11"/>
    <p:sldId id="281" r:id="rId12"/>
    <p:sldId id="282" r:id="rId13"/>
    <p:sldId id="283" r:id="rId14"/>
    <p:sldId id="324" r:id="rId15"/>
    <p:sldId id="329" r:id="rId16"/>
    <p:sldId id="33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0705" autoAdjust="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notesMaster" Target="notesMasters/notesMaster1.xml" /><Relationship Id="rId3" Type="http://schemas.openxmlformats.org/officeDocument/2006/relationships/customXml" Target="../customXml/item3.xml" /><Relationship Id="rId21" Type="http://schemas.openxmlformats.org/officeDocument/2006/relationships/theme" Target="theme/theme1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" Type="http://schemas.openxmlformats.org/officeDocument/2006/relationships/customXml" Target="../customXml/item2.xml" /><Relationship Id="rId16" Type="http://schemas.openxmlformats.org/officeDocument/2006/relationships/slide" Target="slides/slide11.xml" /><Relationship Id="rId20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2.xml" /><Relationship Id="rId15" Type="http://schemas.openxmlformats.org/officeDocument/2006/relationships/slide" Target="slides/slide10.xml" /><Relationship Id="rId10" Type="http://schemas.openxmlformats.org/officeDocument/2006/relationships/slide" Target="slides/slide5.xml" /><Relationship Id="rId19" Type="http://schemas.openxmlformats.org/officeDocument/2006/relationships/presProps" Target="presProps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37692-764F-4FB6-B94A-776A8FEDCC0A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178C4-F61B-4AE7-A929-0195C2B1F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6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469638D6-19C6-4117-B70B-7BD2DF2E4C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68C657-B1F6-4A4C-8DC3-2C088FC92239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FBE7046-FC2A-443D-938A-3C6E7C8262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FEE3AD8-80A8-47FB-876A-8BF981BCC3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8E64503-4319-476E-BAA4-790DCF007F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5D6A19-08E3-4B54-AA69-5B2ED1A5370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909412E-5C6D-4F03-AF46-FB54C3D359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FB755636-76A0-4949-B296-DAB20437E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602F1-7831-472F-BA76-AD0EA67E1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DFCCC1-C4AB-4D5A-958B-2AC9D9332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A1395-9DE5-454B-9876-6D62304B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EFC86-D6EE-4C18-BD9A-A76276D5A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9C8B4-5485-4583-9D48-219084514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6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4D6BF-F678-43C5-970E-262927D7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DBC343-66CB-42EF-81FD-09B66692B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28FDF-E12E-4386-BB0B-A9D8836A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FE43-5ADD-4DD2-9614-D1ADBCA12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E23AC-E9AE-4C47-8A85-4F81EBEC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2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31B69-C39C-483E-B9A2-1AA1C2E847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3495FF-468B-48B4-82B5-5EAC7E9C8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1A6B5-5693-4CCC-9003-55564C90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09771-5B0C-49D1-9609-6F228A36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6B422-A30A-4B9C-89E7-2A4E46676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05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A8B13-24B2-41C8-A28E-22368D61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52372-6B3B-4A1A-B257-2289A28FFCD4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C01D5-09C4-48E7-B290-34152983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35657-E416-4EF0-AE27-23C551A5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BEB987-5CAD-425F-80D9-869E4AD139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24701"/>
      </p:ext>
    </p:extLst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3207-A3A9-4603-9BA9-66B148243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6BEF-E898-4E8E-9ECE-E38E47DE1EA5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821B2-B1FC-4834-B96C-84F30847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4AF92-9911-4773-B929-DD43C5BF3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55EC0-BBF3-4954-A083-F737421CA3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651705"/>
      </p:ext>
    </p:extLst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54E28-5595-4E8B-AACF-7B53824D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AD5E1-6890-45DF-AE1F-78CC254A6C62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DB9AC-9D2C-4826-A750-583C4B1E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D0996-DED5-4032-AE00-A22086097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E462C-E301-4B51-AEE2-4AB83107E9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035604"/>
      </p:ext>
    </p:extLst>
  </p:cSld>
  <p:clrMapOvr>
    <a:masterClrMapping/>
  </p:clrMapOvr>
  <p:transition spd="med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F90FF6-073C-407B-A344-A5D90763D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38EC2-5C08-464D-A61B-E06B365022F1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C997898-7EA4-4C4D-8F9D-F8EFE087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0B93C8-5AB0-4156-921F-5D5344C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15A23-72DC-42DE-81A9-3FD849107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072301"/>
      </p:ext>
    </p:extLst>
  </p:cSld>
  <p:clrMapOvr>
    <a:masterClrMapping/>
  </p:clrMapOvr>
  <p:transition spd="med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BCFA03A-97DB-4B01-BE9A-97EB5259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BFD84-9EDB-4E49-B74E-919249BD7C93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DCCADE-BE7A-4214-BF7F-51E335AF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6A5C788-5440-4B9D-930A-B2C9491C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117AF-4452-4ABA-956D-002BAF001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433619"/>
      </p:ext>
    </p:extLst>
  </p:cSld>
  <p:clrMapOvr>
    <a:masterClrMapping/>
  </p:clrMapOvr>
  <p:transition spd="med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E43D240-0F92-4341-B8FB-13F1E8CF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B1967-9C78-42EC-AFF3-E5ED2B066027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61BF5D-7263-449F-B67D-B34BE8BF4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86CBD37-6FE4-4362-ABCB-DEBC3B09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8019F-049F-4BCE-A023-C4EA7CA225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408557"/>
      </p:ext>
    </p:extLst>
  </p:cSld>
  <p:clrMapOvr>
    <a:masterClrMapping/>
  </p:clrMapOvr>
  <p:transition spd="med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6EF3F7F-1772-4D5D-B801-7C89E0BCB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88C8E-9815-4491-985C-4DD3EB85A5C4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35E7F1F-AC31-4970-A6F1-60173950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D9B04D-674A-4164-BE96-B63D1944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62496-1D83-4EAE-A678-E6DE89D315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264171"/>
      </p:ext>
    </p:extLst>
  </p:cSld>
  <p:clrMapOvr>
    <a:masterClrMapping/>
  </p:clrMapOvr>
  <p:transition spd="med">
    <p:split orient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D40939-7991-42CE-B7AC-0828D439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3E418-50DC-4A7F-9EF4-90E376AF0242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101DF1-0EB2-4FE7-B31B-90002F79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9FEA6A-EE0C-4B62-92CE-1CCF4D3C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B610F-2F66-46A9-B713-95FD749FA0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918401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766D4-3BAC-4FB7-9E76-D29CC1E3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4CEBC-BF46-4121-89D8-CE3F9B0B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DBF82-DF4F-41CC-8A27-4D1AB5EAF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F1C5-7BC0-4F96-A86A-92CB29DFF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154BA5-4798-4B6E-BA56-D99F3D1D1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14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91DED4-80B4-4CA3-8792-A68B7C1C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C2016-85E7-44CB-860C-0CA0F73D2D1B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F43F8F2-6B43-42F8-BEA8-F31953D9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D444CE-7DF3-4DA8-B7FD-CF05C03B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BFFB5-1049-4E46-89AF-D7EFC67C1E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18256"/>
      </p:ext>
    </p:extLst>
  </p:cSld>
  <p:clrMapOvr>
    <a:masterClrMapping/>
  </p:clrMapOvr>
  <p:transition spd="med">
    <p:split orient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9D3CF-4523-4EC0-B23E-C31A87B3C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1A800-022A-401D-A42D-53C3DB23261B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682D6-BB41-4DC4-8A1C-25F93283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60ADE-11B5-45D5-8685-FB1491BA0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989DA-8D76-47ED-96F2-BE425B77C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350630"/>
      </p:ext>
    </p:extLst>
  </p:cSld>
  <p:clrMapOvr>
    <a:masterClrMapping/>
  </p:clrMapOvr>
  <p:transition spd="med">
    <p:split orient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11EDB-A004-435A-84A5-201E16DC0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92251-F88C-45AC-ADF2-8686F6D0122C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90607-96AB-4659-9D37-16333BE2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9E89F-60E6-4D43-999C-A4B3927A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C625B-FC72-47E9-899A-949D85BE4F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670014"/>
      </p:ext>
    </p:extLst>
  </p:cSld>
  <p:clrMapOvr>
    <a:masterClrMapping/>
  </p:clrMapOvr>
  <p:transition spd="med">
    <p:split orient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E57DA834-83EA-472E-A7A1-8ACF53DDB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0A92AFE7-9783-484F-89E2-39C91B1093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Life Sciences-HHMI Outreach. Copyright 2009 President and Fellows of Harvard College.</a:t>
            </a:r>
          </a:p>
          <a:p>
            <a:pPr>
              <a:defRPr/>
            </a:pPr>
            <a:endParaRPr lang="en-US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6A3959F2-0AE0-48A3-94C9-173A2B7438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53096-617E-4947-B718-65A91A12FB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976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BAA9384B-861B-474D-87D9-CC85C907D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F4DF9331-E965-4C0D-A405-6FBBEB4DD5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Life Sciences-HHMI Outreach. Copyright 2009 President and Fellows of Harvard College.</a:t>
            </a:r>
          </a:p>
          <a:p>
            <a:pPr>
              <a:defRPr/>
            </a:pPr>
            <a:endParaRPr lang="en-US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3D97F07B-370F-4243-9FC3-9A1A6082A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FE485-B43A-40C0-8CA5-11C85993AA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5070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BAA0D9-3CD0-49E3-ACD7-5C6EF70AB8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EABAB-12B2-4E22-A2E9-025F86B3428D}" type="datetime1">
              <a:rPr lang="en-US"/>
              <a:pPr>
                <a:defRPr/>
              </a:pPr>
              <a:t>2/22/2021</a:t>
            </a:fld>
            <a:endParaRPr lang="en-A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115EDB1-8AF4-44E8-85A0-DE0889D4A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Medical Physiology/ First year 03/03/2015</a:t>
            </a: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9E2A5C-B849-4C02-93C7-0BAE6E3A9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C6B570-6BD1-41AE-890C-4AADFA982D94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5924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30523-2CE2-48A7-AE33-6768C27D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C19E9-39A9-41D2-BDB1-BAC268586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3B96C-A9A5-4367-8BC4-8E74A46D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F22AE-4FA2-46A1-90CF-08CE63560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AAD90-3C30-475A-804B-794EA6221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9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923F1-65BE-4F64-AEB7-BA951ABB2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51E4F-629B-4A43-8742-7CF7880DD5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BEF04E-0C02-4F3A-8810-4CB4A21FF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7B625-6D4F-4BA6-A134-55C785C2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249BB-18C8-4A28-9D84-34E9F166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1C1E4-E9F0-4C60-A1E4-EFB0F841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82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9455-3402-4653-B04A-B38B71E4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39975-A252-4B9B-B0AB-77F068C1E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B4BA9-E120-499A-B6CA-84651BD7D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6CA003-9082-4F69-80B4-1B6206785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56EDB-F029-4169-B6DE-6216A9530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F98266-F673-4F31-ABF6-1FD2FCDF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A302F4-F3BB-4E2C-BD56-A039F520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71A204-291F-4265-A1C6-A79A2C4CA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7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9BE5A-C6E9-47C6-A7C8-656D7FD0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ECCFD2-3A73-4D44-8E01-A85E7477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AE4A0-B7E9-491A-AA7B-98C27217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C2F24-7241-43D2-96FB-79BB1B511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7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5A97A8-5886-46DE-90BB-6E34CC536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CAF28C-74EC-4D69-9EDF-CD241B161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06114-9B90-4888-99D6-A7CC2593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43C3F-6A0C-4364-A2DD-8D8EA1D4C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B7279-8919-4CE5-9EBD-04142172B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FA253-4E7F-4F7D-A443-8FA5E98B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806D8-F5D8-4831-BAFB-F459200A5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B451E-9B7E-4CD0-8062-1E77B620B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47CB1-37C8-4544-B701-F094AF4EF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88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87F33-B9C7-4622-A57B-19858F4AE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775C9C-59AB-4732-9BCF-7518BCB45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E434C-43DE-487D-9B26-E6B8E7290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F46BE-2213-4872-8E9E-4A844588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337FE-6D88-4466-9343-8432AB84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FA890-2AFF-4D1B-9F56-5F7CB60DB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0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slideLayout" Target="../slideLayouts/slideLayout24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slideLayout" Target="../slideLayouts/slideLayout23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5" Type="http://schemas.openxmlformats.org/officeDocument/2006/relationships/theme" Target="../theme/theme2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Relationship Id="rId14" Type="http://schemas.openxmlformats.org/officeDocument/2006/relationships/slideLayout" Target="../slideLayouts/slideLayout2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A3BC50-8DD9-4F80-A235-6FC600852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D621D-D958-4FB1-9503-A042A3C99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5828C-A358-4B83-A1DF-DE09BE379C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D5F97-C9B0-4706-9409-A86203F03B8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642C6-D8AB-444B-ADE0-F5F913F94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F3E5D-03E9-4C0B-8F9A-C7CFF52A02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E517A-775E-4016-8357-E6154232A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1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42D999E-385C-40CB-BE0E-6E881C0CFB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5B4FA1B-30CE-43BD-9003-1C6D0EE590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BB283-C527-49C7-A425-1336B3505C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05905F-D9A3-4E51-9B3F-9FF8541E91BE}" type="datetimeFigureOut">
              <a:rPr lang="en-US"/>
              <a:pPr>
                <a:defRPr/>
              </a:pPr>
              <a:t>2/22/2021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1985D-906A-4C22-81BD-660983B4F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79857-6DE0-473C-8720-967B45AC4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E8BD5BF-AC52-4D0A-8437-C52EA18D93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28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>
    <p:split orient="vert"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5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 /><Relationship Id="rId1" Type="http://schemas.openxmlformats.org/officeDocument/2006/relationships/slideLayout" Target="../slideLayouts/slideLayout25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 /><Relationship Id="rId1" Type="http://schemas.openxmlformats.org/officeDocument/2006/relationships/slideLayout" Target="../slideLayouts/slideLayout25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4A6F2-40C5-4679-9A08-38413B0CDE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Internal environment and hemostasis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2521F-57EA-48FE-A954-6C76939853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3168055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AF3D1EF5-CE6C-4BB1-BA70-2773B50848E6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eaLnBrk="1" hangingPunct="1"/>
            <a:r>
              <a:rPr lang="en-US" altLang="en-US" b="1"/>
              <a:t>“Gain” of a Control System. The degree of effectiveness</a:t>
            </a:r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  <a:p>
            <a:pPr eaLnBrk="1" hangingPunct="1"/>
            <a:endParaRPr lang="en-US" altLang="en-US" b="1"/>
          </a:p>
        </p:txBody>
      </p:sp>
      <p:pic>
        <p:nvPicPr>
          <p:cNvPr id="18435" name="Picture 8">
            <a:extLst>
              <a:ext uri="{FF2B5EF4-FFF2-40B4-BE49-F238E27FC236}">
                <a16:creationId xmlns:a16="http://schemas.microsoft.com/office/drawing/2014/main" id="{307E0898-11D2-4F58-B8B8-27661B9E1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33600"/>
            <a:ext cx="61976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id="{310D0FC8-2A72-46FA-BAA7-B1AEBD396A8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8"/>
            <a:ext cx="10972800" cy="58515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In an exp the mean blood pressure of a rabbit was decreased from 100mmHg to 50 mmHg after 5 minutes the blood pressure came back to 75mm Hg.</a:t>
            </a:r>
          </a:p>
          <a:p>
            <a:pPr marL="0" indent="0">
              <a:buNone/>
            </a:pPr>
            <a:r>
              <a:rPr lang="en-US" altLang="en-US" sz="2400" dirty="0"/>
              <a:t>Calculate the gain of the control system involved </a:t>
            </a:r>
          </a:p>
          <a:p>
            <a:pPr marL="0" indent="0">
              <a:buNone/>
            </a:pPr>
            <a:r>
              <a:rPr lang="en-US" altLang="en-US" sz="2400" dirty="0"/>
              <a:t>Gain= correction/ Error</a:t>
            </a:r>
          </a:p>
          <a:p>
            <a:pPr marL="0" indent="0">
              <a:buNone/>
            </a:pPr>
            <a:r>
              <a:rPr lang="en-US" altLang="en-US" sz="2400" dirty="0"/>
              <a:t>          =  75-50/75-100</a:t>
            </a:r>
          </a:p>
          <a:p>
            <a:pPr marL="0" indent="0">
              <a:buNone/>
            </a:pPr>
            <a:r>
              <a:rPr lang="en-US" altLang="en-US" sz="2400" dirty="0"/>
              <a:t>          =  -1 </a:t>
            </a:r>
          </a:p>
          <a:p>
            <a:pPr marL="0" indent="0">
              <a:buNone/>
            </a:pPr>
            <a:r>
              <a:rPr lang="en-US" altLang="en-US" sz="2400" dirty="0"/>
              <a:t>The lower the error the higher the gain 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DC20FB-5C5A-4089-9B30-5B3C01442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573086"/>
            <a:ext cx="5088048" cy="2553077"/>
          </a:xfrm>
          <a:prstGeom prst="rect">
            <a:avLst/>
          </a:prstGeom>
        </p:spPr>
      </p:pic>
    </p:spTree>
  </p:cSld>
  <p:clrMapOvr>
    <a:masterClrMapping/>
  </p:clrMapOvr>
  <p:transition spd="med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F80F1-D6D6-4461-A506-0B2122F52EAC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an exp the mean blood pressure of an adult was increased from 100mmHg to 150 mmHg by drug .after 5 minutes the blood pressure came back to 110mm Hg.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Calculate the gain of the control system involved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Gain= correction/ Error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=  110-150/110-100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=  -4 ignore the sign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4F2D5D-6620-4BB1-8917-70A53784C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52" y="3041603"/>
            <a:ext cx="4934139" cy="281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759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0DA69-51DE-4C33-9B87-3F699EBB5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5AAC5-4607-46CA-86C7-CB2F0AE6D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internal environments </a:t>
            </a:r>
          </a:p>
          <a:p>
            <a:r>
              <a:rPr lang="en-US" dirty="0"/>
              <a:t>Regulation of body function by major system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24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0" name="Rectangle 2">
            <a:extLst>
              <a:ext uri="{FF2B5EF4-FFF2-40B4-BE49-F238E27FC236}">
                <a16:creationId xmlns:a16="http://schemas.microsoft.com/office/drawing/2014/main" id="{331B9621-EF13-46AF-B6B1-E5DC79A42C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452439"/>
            <a:ext cx="6548438" cy="1400175"/>
          </a:xfrm>
        </p:spPr>
        <p:txBody>
          <a:bodyPr anchor="t"/>
          <a:lstStyle/>
          <a:p>
            <a:pPr eaLnBrk="1" hangingPunct="1"/>
            <a:r>
              <a:rPr lang="en-GB" altLang="en-US" b="1"/>
              <a:t>Homeostasis</a:t>
            </a:r>
            <a:endParaRPr lang="en-US" altLang="en-US" b="1"/>
          </a:p>
        </p:txBody>
      </p:sp>
      <p:sp useBgFill="1">
        <p:nvSpPr>
          <p:cNvPr id="7171" name="Rectangle 3">
            <a:extLst>
              <a:ext uri="{FF2B5EF4-FFF2-40B4-BE49-F238E27FC236}">
                <a16:creationId xmlns:a16="http://schemas.microsoft.com/office/drawing/2014/main" id="{A2AE9F57-1200-4EC6-A1DB-AE8ECD77C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0" y="1600201"/>
            <a:ext cx="6858000" cy="4525963"/>
          </a:xfrm>
        </p:spPr>
        <p:txBody>
          <a:bodyPr/>
          <a:lstStyle/>
          <a:p>
            <a:pPr eaLnBrk="1" hangingPunct="1"/>
            <a:r>
              <a:rPr lang="en-US" altLang="en-US" b="1"/>
              <a:t>Homeostasis mean maintenance of nearly constant conditions in the internal environment.</a:t>
            </a:r>
          </a:p>
          <a:p>
            <a:pPr eaLnBrk="1" hangingPunct="1"/>
            <a:r>
              <a:rPr lang="en-US" altLang="en-US" b="1"/>
              <a:t>Concept by Claude Bernard, French physiologist of 19th century</a:t>
            </a:r>
          </a:p>
          <a:p>
            <a:pPr eaLnBrk="1" hangingPunct="1"/>
            <a:r>
              <a:rPr lang="en-US" altLang="en-US" b="1"/>
              <a:t>Name-  American physiologist Walter B. Cannon.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6AF376DD-49C3-4867-9388-A06E40CF0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852738"/>
            <a:ext cx="2914650" cy="1752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 useBgFill="1">
        <p:nvSpPr>
          <p:cNvPr id="9219" name="Rectangle 2">
            <a:extLst>
              <a:ext uri="{FF2B5EF4-FFF2-40B4-BE49-F238E27FC236}">
                <a16:creationId xmlns:a16="http://schemas.microsoft.com/office/drawing/2014/main" id="{B8CFEE4A-C8EC-4073-90BC-AED490F667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9900" y="547688"/>
            <a:ext cx="6172200" cy="1325562"/>
          </a:xfrm>
        </p:spPr>
        <p:txBody>
          <a:bodyPr anchor="t"/>
          <a:lstStyle/>
          <a:p>
            <a:pPr eaLnBrk="1" hangingPunct="1"/>
            <a:r>
              <a:rPr lang="en-GB" altLang="en-US" b="1"/>
              <a:t>THE INTERNAL ENVIRONMENT</a:t>
            </a:r>
            <a:endParaRPr lang="en-US" altLang="en-US" b="1"/>
          </a:p>
        </p:txBody>
      </p:sp>
      <p:sp useBgFill="1">
        <p:nvSpPr>
          <p:cNvPr id="60419" name="Rectangle 3">
            <a:extLst>
              <a:ext uri="{FF2B5EF4-FFF2-40B4-BE49-F238E27FC236}">
                <a16:creationId xmlns:a16="http://schemas.microsoft.com/office/drawing/2014/main" id="{DBE6001F-98D2-48C9-9069-ACDD9517F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1905001"/>
            <a:ext cx="8229600" cy="4525963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en-US" sz="3600" b="1" dirty="0"/>
              <a:t>The internal environment or milieu </a:t>
            </a:r>
            <a:r>
              <a:rPr lang="en-US" sz="3600" b="1" dirty="0" err="1"/>
              <a:t>interieur</a:t>
            </a:r>
            <a:r>
              <a:rPr lang="en-US" sz="3600" b="1" dirty="0"/>
              <a:t> </a:t>
            </a:r>
          </a:p>
          <a:p>
            <a:pPr marL="457200" lvl="1" indent="0">
              <a:buNone/>
              <a:defRPr/>
            </a:pPr>
            <a:endParaRPr lang="en-US" sz="3200" b="1" dirty="0"/>
          </a:p>
          <a:p>
            <a:pPr lvl="1" eaLnBrk="1" hangingPunct="1">
              <a:defRPr/>
            </a:pPr>
            <a:r>
              <a:rPr lang="en-US" sz="3200" b="1" dirty="0"/>
              <a:t>Extracellular fluid</a:t>
            </a:r>
          </a:p>
          <a:p>
            <a:pPr marL="457200" lvl="1" indent="0">
              <a:buNone/>
              <a:defRPr/>
            </a:pPr>
            <a:endParaRPr lang="en-US" sz="3200" b="1" dirty="0"/>
          </a:p>
          <a:p>
            <a:pPr eaLnBrk="1" hangingPunct="1">
              <a:defRPr/>
            </a:pPr>
            <a:r>
              <a:rPr lang="en-US" sz="3600" b="1" dirty="0"/>
              <a:t>Importance </a:t>
            </a:r>
          </a:p>
        </p:txBody>
      </p:sp>
      <p:pic>
        <p:nvPicPr>
          <p:cNvPr id="9221" name="Picture 5">
            <a:extLst>
              <a:ext uri="{FF2B5EF4-FFF2-40B4-BE49-F238E27FC236}">
                <a16:creationId xmlns:a16="http://schemas.microsoft.com/office/drawing/2014/main" id="{DB333D62-EC4C-48F0-8ABB-CC9EDA6A6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-3657600"/>
            <a:ext cx="1143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84158974-64BD-4CA8-B5D5-C3362DF850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49304" y="365761"/>
            <a:ext cx="7146387" cy="6302326"/>
          </a:xfrm>
          <a:noFill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5AEB3228-DF35-4497-B3A9-5D997F0F8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altLang="en-US" b="1"/>
              <a:t>The major systems</a:t>
            </a: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id="{99A5EE39-7644-47ED-BC70-64F5054E4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8189" y="1458913"/>
            <a:ext cx="7907337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Cardiovascular system</a:t>
            </a:r>
            <a:r>
              <a:rPr lang="en-US" altLang="en-US" b="1">
                <a:solidFill>
                  <a:schemeClr val="bg1"/>
                </a:solidFill>
              </a:rPr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Transportation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O</a:t>
            </a:r>
            <a:r>
              <a:rPr lang="en-US" altLang="en-US" b="1" baseline="-25000"/>
              <a:t>2</a:t>
            </a:r>
            <a:r>
              <a:rPr lang="en-US" altLang="en-US" b="1"/>
              <a:t>, CO</a:t>
            </a:r>
            <a:r>
              <a:rPr lang="en-US" altLang="en-US" b="1" baseline="-25000"/>
              <a:t>2</a:t>
            </a:r>
            <a:r>
              <a:rPr lang="en-US" altLang="en-US" b="1"/>
              <a:t>, nutrients, waste products, hormones etc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Digestive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Digestion, Absorption of nutrients, excretion of wastes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Transfer of materials from external environment to internal environment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Respiratory System</a:t>
            </a:r>
            <a:r>
              <a:rPr lang="en-US" altLang="en-US" b="1">
                <a:solidFill>
                  <a:schemeClr val="bg1"/>
                </a:solidFill>
              </a:rPr>
              <a:t> 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Supply O</a:t>
            </a:r>
            <a:r>
              <a:rPr lang="en-US" altLang="en-US" b="1" baseline="-25000"/>
              <a:t>2</a:t>
            </a:r>
            <a:r>
              <a:rPr lang="en-US" altLang="en-US" b="1"/>
              <a:t> of &amp; elimination of </a:t>
            </a:r>
            <a:r>
              <a:rPr lang="en-US" altLang="en-US" b="1">
                <a:cs typeface="Times New Roman" panose="02020603050405020304" pitchFamily="18" charset="0"/>
              </a:rPr>
              <a:t>C</a:t>
            </a:r>
            <a:r>
              <a:rPr lang="en-US" altLang="en-US" b="1"/>
              <a:t>O</a:t>
            </a:r>
            <a:r>
              <a:rPr lang="en-US" altLang="en-US" b="1" baseline="-25000"/>
              <a:t>2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Acid base balance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BD47B83-F1D8-4203-A5BE-D25C53ED88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altLang="en-US" b="1"/>
              <a:t>The major systems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42AE7BB-B63C-4FDE-ACD3-27261212C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8188" y="1584326"/>
            <a:ext cx="6710362" cy="4195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Urinary System</a:t>
            </a:r>
            <a:endParaRPr lang="en-US" altLang="en-US" b="1">
              <a:solidFill>
                <a:schemeClr val="bg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Elimination of waste products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Water &amp; electrolytes balance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Acid base balance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Blood pressure regulation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Skeletal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Support &amp; protection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Movement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Reservoir for calcium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>
            <a:extLst>
              <a:ext uri="{FF2B5EF4-FFF2-40B4-BE49-F238E27FC236}">
                <a16:creationId xmlns:a16="http://schemas.microsoft.com/office/drawing/2014/main" id="{B6193363-93A6-42BF-A1E7-E8F72E5523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altLang="en-US" b="1"/>
              <a:t>The major systems</a:t>
            </a:r>
          </a:p>
        </p:txBody>
      </p:sp>
      <p:sp>
        <p:nvSpPr>
          <p:cNvPr id="14339" name="Rectangle 9">
            <a:extLst>
              <a:ext uri="{FF2B5EF4-FFF2-40B4-BE49-F238E27FC236}">
                <a16:creationId xmlns:a16="http://schemas.microsoft.com/office/drawing/2014/main" id="{1B7DE81E-1C71-45D8-880B-CB1D8896F5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8188" y="1460501"/>
            <a:ext cx="7893050" cy="4525963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CC3300"/>
                </a:solidFill>
              </a:rPr>
              <a:t>Muscular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altLang="en-US" b="1"/>
              <a:t>Movements towards or away from different elements</a:t>
            </a:r>
          </a:p>
          <a:p>
            <a:pPr lvl="1" eaLnBrk="1" hangingPunct="1"/>
            <a:r>
              <a:rPr lang="en-US" altLang="en-US" b="1"/>
              <a:t>Most of the voluntary movements by skeletal muscles</a:t>
            </a:r>
          </a:p>
          <a:p>
            <a:pPr eaLnBrk="1" hangingPunct="1"/>
            <a:r>
              <a:rPr lang="en-US" altLang="en-US" b="1">
                <a:solidFill>
                  <a:srgbClr val="CC3300"/>
                </a:solidFill>
              </a:rPr>
              <a:t>Integumentary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altLang="en-US" b="1"/>
              <a:t>Protection</a:t>
            </a:r>
          </a:p>
          <a:p>
            <a:pPr lvl="1" eaLnBrk="1" hangingPunct="1"/>
            <a:r>
              <a:rPr lang="en-US" altLang="en-US" b="1"/>
              <a:t>Temperature regulation</a:t>
            </a:r>
          </a:p>
          <a:p>
            <a:pPr eaLnBrk="1" hangingPunct="1"/>
            <a:r>
              <a:rPr lang="en-US" altLang="en-US" b="1">
                <a:solidFill>
                  <a:srgbClr val="CC3300"/>
                </a:solidFill>
              </a:rPr>
              <a:t>Immune System</a:t>
            </a:r>
            <a:endParaRPr lang="en-US" altLang="en-US" b="1">
              <a:solidFill>
                <a:schemeClr val="bg1"/>
              </a:solidFill>
            </a:endParaRPr>
          </a:p>
          <a:p>
            <a:pPr lvl="1" eaLnBrk="1" hangingPunct="1"/>
            <a:r>
              <a:rPr lang="en-US" altLang="en-US" b="1"/>
              <a:t>Defense against foreign invaders </a:t>
            </a:r>
          </a:p>
          <a:p>
            <a:pPr lvl="1" eaLnBrk="1" hangingPunct="1"/>
            <a:r>
              <a:rPr lang="en-US" altLang="en-US" b="1"/>
              <a:t>Defense against Cancer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BD29E9F-C671-4F31-AC78-BFC264250E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1" y="1"/>
            <a:ext cx="7053263" cy="1089025"/>
          </a:xfrm>
        </p:spPr>
        <p:txBody>
          <a:bodyPr anchor="t"/>
          <a:lstStyle/>
          <a:p>
            <a:pPr eaLnBrk="1" hangingPunct="1"/>
            <a:r>
              <a:rPr lang="en-US" altLang="en-US" b="1"/>
              <a:t>The major systems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B562C07-427C-4D04-A69A-AD749A88A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838200"/>
            <a:ext cx="7653338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Nervous System</a:t>
            </a:r>
            <a:endParaRPr lang="en-US" altLang="en-US" b="1">
              <a:solidFill>
                <a:schemeClr val="bg1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Control system of the body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Coordination of body activities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Quick response to stimuli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Consciousness, memory and intellectual functions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Endocrine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Another major control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Control of metabolism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Control of nutrients supply, storage and utilization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CC3300"/>
                </a:solidFill>
              </a:rPr>
              <a:t>Reproductive system</a:t>
            </a:r>
            <a:r>
              <a:rPr lang="en-US" altLang="en-US" b="1">
                <a:solidFill>
                  <a:schemeClr val="bg1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/>
              <a:t>Reproduction – continuation of life</a:t>
            </a:r>
          </a:p>
          <a:p>
            <a:pPr eaLnBrk="1" hangingPunct="1">
              <a:lnSpc>
                <a:spcPct val="90000"/>
              </a:lnSpc>
            </a:pPr>
            <a:endParaRPr lang="en-US" altLang="en-US" b="1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4E3F62F58E31954599AF5D7BF24514D4" ma:contentTypeVersion="2" ma:contentTypeDescription="إنشاء مستند جديد." ma:contentTypeScope="" ma:versionID="82b47cfbd103cc834f9c4c83d3ea4925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2617fb8f117924669a22166e7ae082f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3B3ED6-E294-41A0-BF19-B76766C6E1E3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E4B3A7BB-BDFE-4DBA-A42C-870ECC648C0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customXml/itemProps3.xml><?xml version="1.0" encoding="utf-8"?>
<ds:datastoreItem xmlns:ds="http://schemas.openxmlformats.org/officeDocument/2006/customXml" ds:itemID="{6B1F3FAA-1A56-456A-A37E-B5F49D902D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348</Words>
  <Application>Microsoft Office PowerPoint</Application>
  <PresentationFormat>Widescreen</PresentationFormat>
  <Paragraphs>76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Internal environment and hemostasis </vt:lpstr>
      <vt:lpstr>Objectives</vt:lpstr>
      <vt:lpstr>Homeostasis</vt:lpstr>
      <vt:lpstr>THE INTERNAL ENVIRONMENT</vt:lpstr>
      <vt:lpstr>PowerPoint Presentation</vt:lpstr>
      <vt:lpstr>The major systems</vt:lpstr>
      <vt:lpstr>The major systems</vt:lpstr>
      <vt:lpstr>The major systems</vt:lpstr>
      <vt:lpstr>The major systems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environment and hemostasis </dc:title>
  <dc:creator>arwa rawashdeh</dc:creator>
  <cp:lastModifiedBy>سجود ناصر محمد زعاتره</cp:lastModifiedBy>
  <cp:revision>12</cp:revision>
  <dcterms:created xsi:type="dcterms:W3CDTF">2021-02-22T07:28:51Z</dcterms:created>
  <dcterms:modified xsi:type="dcterms:W3CDTF">2021-02-22T14:14:30Z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0x0101004E3F62F58E31954599AF5D7BF24514D4</vt:lpwstr>
  </property>
</Properties>
</file>