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26.xml" ContentType="application/vnd.openxmlformats-officedocument.presentationml.slide+xml"/>
  <Override PartName="/ppt/slides/slide25.xml" ContentType="application/vnd.openxmlformats-officedocument.presentationml.slide+xml"/>
  <Override PartName="/ppt/slides/slide24.xml" ContentType="application/vnd.openxmlformats-officedocument.presentationml.slide+xml"/>
  <Override PartName="/ppt/slides/slide23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21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69" r:id="rId3"/>
    <p:sldId id="270" r:id="rId4"/>
    <p:sldId id="257" r:id="rId5"/>
    <p:sldId id="267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5" r:id="rId15"/>
    <p:sldId id="286" r:id="rId16"/>
    <p:sldId id="287" r:id="rId17"/>
    <p:sldId id="289" r:id="rId18"/>
    <p:sldId id="290" r:id="rId19"/>
    <p:sldId id="291" r:id="rId20"/>
    <p:sldId id="294" r:id="rId21"/>
    <p:sldId id="292" r:id="rId22"/>
    <p:sldId id="293" r:id="rId23"/>
    <p:sldId id="271" r:id="rId24"/>
    <p:sldId id="272" r:id="rId25"/>
    <p:sldId id="273" r:id="rId26"/>
    <p:sldId id="274" r:id="rId27"/>
    <p:sldId id="260" r:id="rId28"/>
    <p:sldId id="262" r:id="rId29"/>
    <p:sldId id="263" r:id="rId30"/>
    <p:sldId id="265" r:id="rId31"/>
    <p:sldId id="264" r:id="rId32"/>
    <p:sldId id="266" r:id="rId33"/>
    <p:sldId id="259" r:id="rId34"/>
    <p:sldId id="261" r:id="rId35"/>
    <p:sldId id="258" r:id="rId36"/>
    <p:sldId id="275" r:id="rId37"/>
    <p:sldId id="268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74" autoAdjust="0"/>
    <p:restoredTop sz="94660"/>
  </p:normalViewPr>
  <p:slideViewPr>
    <p:cSldViewPr showGuides="1">
      <p:cViewPr varScale="1">
        <p:scale>
          <a:sx n="60" d="100"/>
          <a:sy n="60" d="100"/>
        </p:scale>
        <p:origin x="-1290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64D5B-1A81-453D-8681-CE7D07D30928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D9E638-7072-439D-B937-5EF292BAFD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3281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In most cases, acute </a:t>
            </a:r>
            <a:r>
              <a:rPr lang="en-US" dirty="0" err="1" smtClean="0"/>
              <a:t>fibrinous</a:t>
            </a:r>
            <a:r>
              <a:rPr lang="en-US" dirty="0" smtClean="0"/>
              <a:t> or </a:t>
            </a:r>
            <a:r>
              <a:rPr lang="en-US" dirty="0" err="1" smtClean="0"/>
              <a:t>fibrinopurulent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pericarditis resolves without any </a:t>
            </a:r>
            <a:r>
              <a:rPr lang="en-US" dirty="0" err="1" smtClean="0"/>
              <a:t>sequelae</a:t>
            </a:r>
            <a:r>
              <a:rPr lang="en-US" dirty="0" smtClean="0"/>
              <a:t>. With</a:t>
            </a:r>
          </a:p>
          <a:p>
            <a:pPr marL="109728" indent="0">
              <a:buNone/>
            </a:pPr>
            <a:r>
              <a:rPr lang="en-US" dirty="0" smtClean="0"/>
              <a:t>extensive suppuration or caseation, however, healing can</a:t>
            </a:r>
          </a:p>
          <a:p>
            <a:pPr marL="109728" indent="0">
              <a:buNone/>
            </a:pPr>
            <a:r>
              <a:rPr lang="en-US" dirty="0" smtClean="0"/>
              <a:t>result in fibrosis (chronic pericarditis).</a:t>
            </a:r>
          </a:p>
          <a:p>
            <a:pPr marL="109728" indent="0">
              <a:buNone/>
            </a:pPr>
            <a:r>
              <a:rPr lang="en-US" dirty="0" smtClean="0"/>
              <a:t>Chronic pericarditis may be associated with delicate</a:t>
            </a:r>
          </a:p>
          <a:p>
            <a:pPr marL="109728" indent="0">
              <a:buNone/>
            </a:pPr>
            <a:r>
              <a:rPr lang="en-US" dirty="0" smtClean="0"/>
              <a:t>adhesions or dense, fibrotic scars that obliterate the pericardial</a:t>
            </a:r>
          </a:p>
          <a:p>
            <a:pPr marL="109728" indent="0">
              <a:buNone/>
            </a:pPr>
            <a:r>
              <a:rPr lang="en-US" dirty="0" smtClean="0"/>
              <a:t>space. In extreme cases, the heart is so completely</a:t>
            </a:r>
          </a:p>
          <a:p>
            <a:pPr marL="109728" indent="0">
              <a:buNone/>
            </a:pPr>
            <a:r>
              <a:rPr lang="en-US" dirty="0" smtClean="0"/>
              <a:t>encased by dense fibrosis that it cannot expand normally</a:t>
            </a:r>
          </a:p>
          <a:p>
            <a:pPr marL="109728" indent="0">
              <a:buNone/>
            </a:pPr>
            <a:r>
              <a:rPr lang="en-US" dirty="0" smtClean="0"/>
              <a:t>during diastole—resulting in the condition known as constrictive</a:t>
            </a:r>
          </a:p>
          <a:p>
            <a:pPr marL="109728" indent="0">
              <a:buNone/>
            </a:pPr>
            <a:r>
              <a:rPr lang="en-US" dirty="0" smtClean="0"/>
              <a:t>pericarditis.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E638-7072-439D-B937-5EF292BAFDB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311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In descending order these are lung cancer, lymphoma, breast cancer, leukemia,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melanoma, hepatocellular carcinoma, and colon cancer. Primary Neoplasms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E638-7072-439D-B937-5EF292BAFDB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6356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 smtClean="0"/>
              <a:t>; </a:t>
            </a:r>
            <a:r>
              <a:rPr lang="en-US" dirty="0" smtClean="0">
                <a:solidFill>
                  <a:srgbClr val="FF0000"/>
                </a:solidFill>
              </a:rPr>
              <a:t>loss of TSC-1 and -2 activity leads to </a:t>
            </a:r>
            <a:r>
              <a:rPr lang="en-US" dirty="0" err="1" smtClean="0">
                <a:solidFill>
                  <a:srgbClr val="FF0000"/>
                </a:solidFill>
              </a:rPr>
              <a:t>myocyte</a:t>
            </a:r>
            <a:r>
              <a:rPr lang="en-US" dirty="0" smtClean="0">
                <a:solidFill>
                  <a:srgbClr val="FF0000"/>
                </a:solidFill>
              </a:rPr>
              <a:t> overgrowth. Because they often regress spontaneously, </a:t>
            </a:r>
            <a:r>
              <a:rPr lang="en-US" dirty="0" err="1" smtClean="0">
                <a:solidFill>
                  <a:srgbClr val="FF0000"/>
                </a:solidFill>
              </a:rPr>
              <a:t>rhabdomyomas</a:t>
            </a:r>
            <a:r>
              <a:rPr lang="en-US" dirty="0" smtClean="0">
                <a:solidFill>
                  <a:srgbClr val="FF0000"/>
                </a:solidFill>
              </a:rPr>
              <a:t> are best considered to be</a:t>
            </a:r>
          </a:p>
          <a:p>
            <a:pPr marL="109728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hamartomas</a:t>
            </a:r>
            <a:r>
              <a:rPr lang="en-US" dirty="0" smtClean="0">
                <a:solidFill>
                  <a:srgbClr val="FF0000"/>
                </a:solidFill>
              </a:rPr>
              <a:t> rather than true neoplasms. Like certain other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tumors that appear in very young children (e.g., </a:t>
            </a:r>
            <a:r>
              <a:rPr lang="en-US" dirty="0" err="1" smtClean="0">
                <a:solidFill>
                  <a:srgbClr val="FF0000"/>
                </a:solidFill>
              </a:rPr>
              <a:t>neuroblastoma</a:t>
            </a:r>
            <a:r>
              <a:rPr lang="en-US" dirty="0" smtClean="0">
                <a:solidFill>
                  <a:srgbClr val="FF0000"/>
                </a:solidFill>
              </a:rPr>
              <a:t>),</a:t>
            </a:r>
          </a:p>
          <a:p>
            <a:pPr marL="109728" indent="0">
              <a:buNone/>
            </a:pPr>
            <a:r>
              <a:rPr lang="en-US" dirty="0" err="1" smtClean="0">
                <a:solidFill>
                  <a:srgbClr val="FF0000"/>
                </a:solidFill>
              </a:rPr>
              <a:t>rhabdomyomas</a:t>
            </a:r>
            <a:r>
              <a:rPr lang="en-US" dirty="0" smtClean="0">
                <a:solidFill>
                  <a:srgbClr val="FF0000"/>
                </a:solidFill>
              </a:rPr>
              <a:t> often regress spontaneously for</a:t>
            </a: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unknown reasons.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D9E638-7072-439D-B937-5EF292BAFDB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7948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1E64447-11E7-4D35-A2DD-3C2403AEC18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4447-11E7-4D35-A2DD-3C2403AEC18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4447-11E7-4D35-A2DD-3C2403AEC18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4447-11E7-4D35-A2DD-3C2403AEC18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4447-11E7-4D35-A2DD-3C2403AEC18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4447-11E7-4D35-A2DD-3C2403AEC18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4447-11E7-4D35-A2DD-3C2403AEC18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4447-11E7-4D35-A2DD-3C2403AEC18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E64447-11E7-4D35-A2DD-3C2403AEC18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E1E64447-11E7-4D35-A2DD-3C2403AEC18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1E64447-11E7-4D35-A2DD-3C2403AEC18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E1E64447-11E7-4D35-A2DD-3C2403AEC182}" type="datetimeFigureOut">
              <a:rPr lang="en-US" smtClean="0"/>
              <a:t>11/16/2020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D5DADB3-6934-4998-A74C-556896259EE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438" y="2708920"/>
            <a:ext cx="7772400" cy="956319"/>
          </a:xfrm>
        </p:spPr>
        <p:txBody>
          <a:bodyPr>
            <a:normAutofit fontScale="90000"/>
          </a:bodyPr>
          <a:lstStyle/>
          <a:p>
            <a:r>
              <a:rPr lang="en-US" dirty="0"/>
              <a:t>Cardiovascular </a:t>
            </a:r>
            <a:r>
              <a:rPr lang="en-US" dirty="0" smtClean="0"/>
              <a:t>system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Dr.Bushra</a:t>
            </a:r>
            <a:r>
              <a:rPr lang="en-US" dirty="0" smtClean="0"/>
              <a:t> </a:t>
            </a:r>
            <a:r>
              <a:rPr lang="en-US" dirty="0" smtClean="0"/>
              <a:t>Al-</a:t>
            </a:r>
            <a:r>
              <a:rPr lang="en-US" dirty="0" err="1" smtClean="0"/>
              <a:t>Tarawneh</a:t>
            </a:r>
            <a:r>
              <a:rPr lang="en-US" smtClean="0"/>
              <a:t>, MD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3117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733"/>
            <a:ext cx="8229600" cy="5026563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DCM can occur at any age but most commonly is diagnosed between the ages of 20 and 50 years.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It typically manifests with signs of slowly progressive CHF, including Dyspnea and easy fatigability.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 The fundamental defect in DCM is ineffective contraction. Thus, in end-stage DCM, the cardiac ejection fraction typically is less than 25</a:t>
            </a:r>
            <a:r>
              <a:rPr lang="en-US" sz="2000" dirty="0" smtClean="0"/>
              <a:t>%.</a:t>
            </a:r>
            <a:endParaRPr lang="en-US" sz="20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Secondary mitral regurgitation and abnormal cardiac rhythms are common, and embolism from </a:t>
            </a:r>
            <a:r>
              <a:rPr lang="en-US" sz="2000" dirty="0" err="1"/>
              <a:t>intracardiac</a:t>
            </a:r>
            <a:r>
              <a:rPr lang="en-US" sz="2000" dirty="0"/>
              <a:t> (mural) thrombi can occur.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Half of the patients die within 2 years. 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/>
              <a:t>Cardiac transplantation is the only definitive treatment. Implantation of long-term </a:t>
            </a:r>
            <a:r>
              <a:rPr lang="en-US" sz="2000" dirty="0" smtClean="0"/>
              <a:t>ventricular assist </a:t>
            </a:r>
            <a:r>
              <a:rPr lang="en-US" sz="2000" dirty="0"/>
              <a:t>devices is being increasingly utilized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642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836712"/>
            <a:ext cx="8363272" cy="5170579"/>
          </a:xfrm>
        </p:spPr>
        <p:txBody>
          <a:bodyPr>
            <a:normAutofit/>
          </a:bodyPr>
          <a:lstStyle/>
          <a:p>
            <a:r>
              <a:rPr lang="en-US" sz="1800" dirty="0" smtClean="0"/>
              <a:t>Is an </a:t>
            </a:r>
            <a:r>
              <a:rPr lang="en-US" sz="1800" dirty="0"/>
              <a:t>autosomal dominant disorder of cardiac muscle </a:t>
            </a:r>
            <a:r>
              <a:rPr lang="en-US" sz="1800" dirty="0" smtClean="0"/>
              <a:t>with variable penetrance.</a:t>
            </a:r>
          </a:p>
          <a:p>
            <a:r>
              <a:rPr lang="en-US" sz="1800" dirty="0" smtClean="0"/>
              <a:t>It classically </a:t>
            </a:r>
            <a:r>
              <a:rPr lang="en-US" sz="1800" dirty="0"/>
              <a:t>manifests with </a:t>
            </a:r>
            <a:r>
              <a:rPr lang="en-US" sz="1800" dirty="0" smtClean="0"/>
              <a:t>right sided heart </a:t>
            </a:r>
            <a:r>
              <a:rPr lang="en-US" sz="1800" dirty="0"/>
              <a:t>failure and rhythm disturbances that can </a:t>
            </a:r>
            <a:r>
              <a:rPr lang="en-US" sz="1800" dirty="0" smtClean="0"/>
              <a:t>cause sudden </a:t>
            </a:r>
            <a:r>
              <a:rPr lang="en-US" sz="1800" dirty="0"/>
              <a:t>cardiac death. </a:t>
            </a:r>
            <a:endParaRPr lang="en-US" sz="1800" dirty="0" smtClean="0"/>
          </a:p>
          <a:p>
            <a:r>
              <a:rPr lang="en-US" sz="1800" u="sng" dirty="0" smtClean="0">
                <a:solidFill>
                  <a:srgbClr val="FF0000"/>
                </a:solidFill>
              </a:rPr>
              <a:t>Morphologically</a:t>
            </a:r>
            <a:r>
              <a:rPr lang="en-US" sz="1800" dirty="0"/>
              <a:t>, the right </a:t>
            </a:r>
            <a:r>
              <a:rPr lang="en-US" sz="1800" dirty="0" smtClean="0"/>
              <a:t>ventricular wall </a:t>
            </a:r>
            <a:r>
              <a:rPr lang="en-US" sz="1800" dirty="0"/>
              <a:t>is severely thinned owing to </a:t>
            </a:r>
            <a:r>
              <a:rPr lang="en-US" sz="1800" dirty="0" err="1"/>
              <a:t>myocyte</a:t>
            </a:r>
            <a:r>
              <a:rPr lang="en-US" sz="1800" dirty="0"/>
              <a:t> </a:t>
            </a:r>
            <a:r>
              <a:rPr lang="en-US" sz="1800" dirty="0" smtClean="0"/>
              <a:t>replacement by </a:t>
            </a:r>
            <a:r>
              <a:rPr lang="en-US" sz="1800" dirty="0"/>
              <a:t>massive fatty infiltration and lesser amounts of </a:t>
            </a:r>
            <a:r>
              <a:rPr lang="en-US" sz="1800" dirty="0" smtClean="0"/>
              <a:t>fibrosis.</a:t>
            </a:r>
            <a:endParaRPr lang="en-US" sz="1800" dirty="0"/>
          </a:p>
          <a:p>
            <a:r>
              <a:rPr lang="en-US" sz="1800" dirty="0" smtClean="0"/>
              <a:t>Many </a:t>
            </a:r>
            <a:r>
              <a:rPr lang="en-US" sz="1800" dirty="0"/>
              <a:t>of the mutations involve genes encoding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9145016" cy="778098"/>
          </a:xfrm>
        </p:spPr>
        <p:txBody>
          <a:bodyPr>
            <a:noAutofit/>
          </a:bodyPr>
          <a:lstStyle/>
          <a:p>
            <a:r>
              <a:rPr lang="en-US" sz="2800" i="1" dirty="0" err="1"/>
              <a:t>Arrhythmogenic</a:t>
            </a:r>
            <a:r>
              <a:rPr lang="en-US" sz="2800" i="1" dirty="0"/>
              <a:t> Right Ventricular Cardiomyopathy</a:t>
            </a:r>
            <a:br>
              <a:rPr lang="en-US" sz="2800" i="1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327410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13" y="1400175"/>
            <a:ext cx="8105775" cy="405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4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1196752"/>
            <a:ext cx="8579296" cy="4810539"/>
          </a:xfrm>
        </p:spPr>
        <p:txBody>
          <a:bodyPr>
            <a:normAutofit fontScale="92500" lnSpcReduction="20000"/>
          </a:bodyPr>
          <a:lstStyle/>
          <a:p>
            <a:r>
              <a:rPr lang="en-US" sz="2300" dirty="0" smtClean="0"/>
              <a:t>Characterized by </a:t>
            </a:r>
            <a:r>
              <a:rPr lang="en-US" sz="2300" i="1" dirty="0" smtClean="0"/>
              <a:t>myocardial </a:t>
            </a:r>
            <a:r>
              <a:rPr lang="en-US" sz="2300" i="1" dirty="0"/>
              <a:t>hypertrophy, defective diastolic filling, </a:t>
            </a:r>
            <a:r>
              <a:rPr lang="en-US" sz="2300" dirty="0"/>
              <a:t>and—in </a:t>
            </a:r>
            <a:r>
              <a:rPr lang="en-US" sz="2300" dirty="0" smtClean="0"/>
              <a:t>a third </a:t>
            </a:r>
            <a:r>
              <a:rPr lang="en-US" sz="2300" dirty="0"/>
              <a:t>of cases—</a:t>
            </a:r>
            <a:r>
              <a:rPr lang="en-US" sz="2300" i="1" dirty="0"/>
              <a:t>ventricular outflow obstruction. </a:t>
            </a:r>
            <a:endParaRPr lang="en-US" sz="2300" i="1" dirty="0" smtClean="0"/>
          </a:p>
          <a:p>
            <a:pPr marL="109728" indent="0">
              <a:buNone/>
            </a:pPr>
            <a:endParaRPr lang="en-US" sz="1000" i="1" dirty="0" smtClean="0"/>
          </a:p>
          <a:p>
            <a:r>
              <a:rPr lang="en-US" sz="2300" dirty="0" smtClean="0"/>
              <a:t>The </a:t>
            </a:r>
            <a:r>
              <a:rPr lang="en-US" sz="2300" dirty="0"/>
              <a:t>heart </a:t>
            </a:r>
            <a:r>
              <a:rPr lang="en-US" sz="2300" dirty="0" smtClean="0"/>
              <a:t>is thick-walled</a:t>
            </a:r>
            <a:r>
              <a:rPr lang="en-US" sz="2300" dirty="0"/>
              <a:t>, heavy, and </a:t>
            </a:r>
            <a:r>
              <a:rPr lang="en-US" sz="2300" dirty="0" smtClean="0"/>
              <a:t> </a:t>
            </a:r>
            <a:r>
              <a:rPr lang="en-US" sz="2300" dirty="0" err="1" smtClean="0"/>
              <a:t>hypercontractile</a:t>
            </a:r>
            <a:r>
              <a:rPr lang="en-US" sz="2300" dirty="0" smtClean="0"/>
              <a:t>.</a:t>
            </a:r>
          </a:p>
          <a:p>
            <a:pPr marL="109728" indent="0">
              <a:buNone/>
            </a:pPr>
            <a:endParaRPr lang="en-US" sz="1000" dirty="0" smtClean="0"/>
          </a:p>
          <a:p>
            <a:r>
              <a:rPr lang="en-US" sz="2300" dirty="0" smtClean="0"/>
              <a:t>Systolic </a:t>
            </a:r>
            <a:r>
              <a:rPr lang="en-US" sz="2300" dirty="0"/>
              <a:t>function usually is preserved in HCM, but </a:t>
            </a:r>
            <a:r>
              <a:rPr lang="en-US" sz="2300" dirty="0" smtClean="0"/>
              <a:t>the myocardium </a:t>
            </a:r>
            <a:r>
              <a:rPr lang="en-US" sz="2300" dirty="0"/>
              <a:t>does not relax and therefore exhibits </a:t>
            </a:r>
            <a:r>
              <a:rPr lang="en-US" sz="2300" dirty="0" smtClean="0"/>
              <a:t>primary diastolic </a:t>
            </a:r>
            <a:r>
              <a:rPr lang="en-US" sz="2300" dirty="0"/>
              <a:t>dysfunction. </a:t>
            </a:r>
            <a:endParaRPr lang="en-US" sz="2300" dirty="0" smtClean="0"/>
          </a:p>
          <a:p>
            <a:endParaRPr lang="en-US" sz="1000" dirty="0" smtClean="0"/>
          </a:p>
          <a:p>
            <a:r>
              <a:rPr lang="en-US" sz="2300" dirty="0" smtClean="0"/>
              <a:t>HCM </a:t>
            </a:r>
            <a:r>
              <a:rPr lang="en-US" sz="2300" dirty="0"/>
              <a:t>needs to be </a:t>
            </a:r>
            <a:r>
              <a:rPr lang="en-US" sz="2300" dirty="0" smtClean="0"/>
              <a:t>distinguished clinically </a:t>
            </a:r>
            <a:r>
              <a:rPr lang="en-US" sz="2300" dirty="0"/>
              <a:t>from disorders causing ventricular stiffness (e.g</a:t>
            </a:r>
            <a:r>
              <a:rPr lang="en-US" sz="2300" dirty="0" smtClean="0"/>
              <a:t>., amyloid </a:t>
            </a:r>
            <a:r>
              <a:rPr lang="en-US" sz="2300" dirty="0"/>
              <a:t>deposition) and ventricular hypertrophy (e.g</a:t>
            </a:r>
            <a:r>
              <a:rPr lang="en-US" sz="2300" dirty="0" smtClean="0"/>
              <a:t>., aortic </a:t>
            </a:r>
            <a:r>
              <a:rPr lang="en-US" sz="2300" dirty="0"/>
              <a:t>stenosis and hypertension</a:t>
            </a:r>
            <a:r>
              <a:rPr lang="en-US" sz="2300" dirty="0" smtClean="0"/>
              <a:t>).</a:t>
            </a:r>
          </a:p>
          <a:p>
            <a:endParaRPr lang="en-US" sz="800" dirty="0" smtClean="0"/>
          </a:p>
          <a:p>
            <a:r>
              <a:rPr lang="en-US" sz="2400" b="1" dirty="0"/>
              <a:t>HCM is fundamentally a disorder </a:t>
            </a:r>
            <a:r>
              <a:rPr lang="en-US" sz="2400" b="1" dirty="0" smtClean="0"/>
              <a:t>of </a:t>
            </a:r>
            <a:r>
              <a:rPr lang="en-US" sz="2400" b="1" dirty="0" err="1" smtClean="0"/>
              <a:t>sarcomeric</a:t>
            </a:r>
            <a:r>
              <a:rPr lang="en-US" sz="2400" b="1" dirty="0" smtClean="0"/>
              <a:t> </a:t>
            </a:r>
            <a:r>
              <a:rPr lang="en-US" sz="2400" b="1" dirty="0"/>
              <a:t>proteins. Of these, β-myosin heavy </a:t>
            </a:r>
            <a:r>
              <a:rPr lang="en-US" sz="2400" b="1" dirty="0" smtClean="0"/>
              <a:t>chain is </a:t>
            </a:r>
            <a:r>
              <a:rPr lang="en-US" sz="2400" b="1" dirty="0"/>
              <a:t>most frequently </a:t>
            </a:r>
            <a:r>
              <a:rPr lang="en-US" sz="2400" b="1" dirty="0" smtClean="0"/>
              <a:t>affected</a:t>
            </a:r>
            <a:r>
              <a:rPr lang="en-US" sz="2300" dirty="0" smtClean="0"/>
              <a:t>.</a:t>
            </a:r>
            <a:endParaRPr lang="en-US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Hypertrophic cardiomyopathy (HCM)</a:t>
            </a:r>
          </a:p>
        </p:txBody>
      </p:sp>
    </p:spTree>
    <p:extLst>
      <p:ext uri="{BB962C8B-B14F-4D97-AF65-F5344CB8AC3E}">
        <p14:creationId xmlns:p14="http://schemas.microsoft.com/office/powerpoint/2010/main" val="511415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481328"/>
            <a:ext cx="868680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200" dirty="0" smtClean="0"/>
              <a:t>Classically</a:t>
            </a:r>
            <a:r>
              <a:rPr lang="en-US" sz="2200" dirty="0"/>
              <a:t>, there is </a:t>
            </a:r>
            <a:r>
              <a:rPr lang="en-US" sz="2200" dirty="0" smtClean="0"/>
              <a:t>disproportionate thickening </a:t>
            </a:r>
            <a:r>
              <a:rPr lang="en-US" sz="2200" dirty="0"/>
              <a:t>of the ventricular septum relative </a:t>
            </a:r>
            <a:r>
              <a:rPr lang="en-US" sz="2200" dirty="0" smtClean="0"/>
              <a:t>to the </a:t>
            </a:r>
            <a:r>
              <a:rPr lang="en-US" sz="2200" dirty="0"/>
              <a:t>left ventricle free wall (so-called </a:t>
            </a:r>
            <a:r>
              <a:rPr lang="en-US" sz="2200" b="1" dirty="0"/>
              <a:t>asymmetric </a:t>
            </a:r>
            <a:r>
              <a:rPr lang="en-US" sz="2200" b="1" dirty="0" err="1" smtClean="0"/>
              <a:t>septal</a:t>
            </a:r>
            <a:r>
              <a:rPr lang="en-US" sz="2200" b="1" dirty="0" smtClean="0"/>
              <a:t> hypertrophy</a:t>
            </a:r>
            <a:r>
              <a:rPr lang="en-US" sz="2200" dirty="0"/>
              <a:t>); nevertheless, in about 10% of cases of HCM</a:t>
            </a:r>
            <a:r>
              <a:rPr lang="en-US" sz="2200" dirty="0" smtClean="0"/>
              <a:t>, concentric </a:t>
            </a:r>
            <a:r>
              <a:rPr lang="en-US" sz="2200" dirty="0"/>
              <a:t>hypertrophy is seen. On longitudinal sectioning</a:t>
            </a:r>
            <a:r>
              <a:rPr lang="en-US" sz="2200" dirty="0" smtClean="0"/>
              <a:t>, the </a:t>
            </a:r>
            <a:r>
              <a:rPr lang="en-US" sz="2200" dirty="0"/>
              <a:t>ventricular cavity loses its usual round-to-ovoid shape </a:t>
            </a:r>
            <a:r>
              <a:rPr lang="en-US" sz="2200" dirty="0" smtClean="0"/>
              <a:t>and is </a:t>
            </a:r>
            <a:r>
              <a:rPr lang="en-US" sz="2200" dirty="0"/>
              <a:t>compressed into a “banana-like” configuration</a:t>
            </a:r>
            <a:r>
              <a:rPr lang="en-US" sz="2200" dirty="0" smtClean="0"/>
              <a:t>.</a:t>
            </a:r>
          </a:p>
          <a:p>
            <a:pPr marL="109728" indent="0">
              <a:buNone/>
            </a:pPr>
            <a:endParaRPr lang="en-US" sz="2200" dirty="0" smtClean="0"/>
          </a:p>
          <a:p>
            <a:pPr>
              <a:buFont typeface="Wingdings" pitchFamily="2" charset="2"/>
              <a:buChar char="q"/>
            </a:pPr>
            <a:r>
              <a:rPr lang="en-US" sz="2200" dirty="0" smtClean="0"/>
              <a:t>The </a:t>
            </a:r>
            <a:r>
              <a:rPr lang="en-US" sz="2200" dirty="0"/>
              <a:t>characteristic histologic features in HCM are </a:t>
            </a:r>
            <a:r>
              <a:rPr lang="en-US" sz="2200" dirty="0" smtClean="0"/>
              <a:t>marked </a:t>
            </a:r>
            <a:r>
              <a:rPr lang="en-US" sz="2200" dirty="0" err="1" smtClean="0"/>
              <a:t>myocyte</a:t>
            </a:r>
            <a:r>
              <a:rPr lang="en-US" sz="2200" dirty="0" smtClean="0"/>
              <a:t> </a:t>
            </a:r>
            <a:r>
              <a:rPr lang="en-US" sz="2200" dirty="0"/>
              <a:t>hypertrophy, haphazard </a:t>
            </a:r>
            <a:r>
              <a:rPr lang="en-US" sz="2200" b="1" dirty="0" err="1"/>
              <a:t>myocyte</a:t>
            </a:r>
            <a:r>
              <a:rPr lang="en-US" sz="2200" b="1" dirty="0"/>
              <a:t> </a:t>
            </a:r>
            <a:r>
              <a:rPr lang="en-US" sz="2200" dirty="0"/>
              <a:t>(and </a:t>
            </a:r>
            <a:r>
              <a:rPr lang="en-US" sz="2200" dirty="0" err="1"/>
              <a:t>myofiber</a:t>
            </a:r>
            <a:r>
              <a:rPr lang="en-US" sz="2200" dirty="0" smtClean="0"/>
              <a:t>) </a:t>
            </a:r>
            <a:r>
              <a:rPr lang="en-US" sz="2200" b="1" dirty="0" smtClean="0"/>
              <a:t>disarray</a:t>
            </a:r>
            <a:r>
              <a:rPr lang="en-US" sz="2200" b="1" dirty="0"/>
              <a:t>, </a:t>
            </a:r>
            <a:r>
              <a:rPr lang="en-US" sz="2200" dirty="0"/>
              <a:t>and interstitial </a:t>
            </a:r>
            <a:r>
              <a:rPr lang="en-US" sz="2200" dirty="0" smtClean="0"/>
              <a:t>fibrosis.</a:t>
            </a:r>
            <a:endParaRPr lang="en-US" sz="2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MORPHOLOGY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5354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3" y="1171575"/>
            <a:ext cx="8258175" cy="451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109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908720"/>
            <a:ext cx="8496944" cy="4824536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Although </a:t>
            </a:r>
            <a:r>
              <a:rPr lang="en-US" dirty="0"/>
              <a:t>HCM can present at any age it typically </a:t>
            </a:r>
            <a:r>
              <a:rPr lang="en-US" dirty="0" smtClean="0"/>
              <a:t>manifests during </a:t>
            </a:r>
            <a:r>
              <a:rPr lang="en-US" dirty="0"/>
              <a:t>the </a:t>
            </a:r>
            <a:r>
              <a:rPr lang="en-US" dirty="0" err="1"/>
              <a:t>postpubertal</a:t>
            </a:r>
            <a:r>
              <a:rPr lang="en-US" dirty="0"/>
              <a:t> growth spurt. 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dirty="0"/>
              <a:t>In almost one third of the cases of sudden cardiac death in athletes under the age of 35, the underlying cause is HCM.</a:t>
            </a:r>
          </a:p>
          <a:p>
            <a:endParaRPr lang="en-US" sz="800" dirty="0"/>
          </a:p>
          <a:p>
            <a:r>
              <a:rPr lang="en-US" dirty="0" smtClean="0"/>
              <a:t>Atrial </a:t>
            </a:r>
            <a:r>
              <a:rPr lang="en-US" dirty="0"/>
              <a:t>and ventricular fibrillations </a:t>
            </a:r>
            <a:r>
              <a:rPr lang="en-US" dirty="0" smtClean="0"/>
              <a:t>with mural </a:t>
            </a:r>
            <a:r>
              <a:rPr lang="en-US" dirty="0"/>
              <a:t>thrombus formation, infective endocarditis of </a:t>
            </a:r>
            <a:r>
              <a:rPr lang="en-US" dirty="0" smtClean="0"/>
              <a:t>the mitral </a:t>
            </a:r>
            <a:r>
              <a:rPr lang="en-US" dirty="0"/>
              <a:t>valve, CHF, and sudden </a:t>
            </a:r>
            <a:r>
              <a:rPr lang="en-US" dirty="0" smtClean="0"/>
              <a:t>death.</a:t>
            </a:r>
          </a:p>
          <a:p>
            <a:endParaRPr lang="en-US" sz="800" dirty="0" smtClean="0"/>
          </a:p>
          <a:p>
            <a:r>
              <a:rPr lang="en-US" dirty="0"/>
              <a:t>Most patients </a:t>
            </a:r>
            <a:r>
              <a:rPr lang="en-US" dirty="0" smtClean="0"/>
              <a:t>are improved </a:t>
            </a:r>
            <a:r>
              <a:rPr lang="en-US" dirty="0"/>
              <a:t>by therapy that promotes ventricular </a:t>
            </a:r>
            <a:r>
              <a:rPr lang="en-US" dirty="0" smtClean="0"/>
              <a:t>relaxation or partial </a:t>
            </a:r>
            <a:r>
              <a:rPr lang="en-US" dirty="0"/>
              <a:t>surgical </a:t>
            </a:r>
            <a:r>
              <a:rPr lang="en-US" dirty="0" smtClean="0"/>
              <a:t>excision.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8518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Characterized </a:t>
            </a:r>
            <a:r>
              <a:rPr lang="en-US" dirty="0"/>
              <a:t>by a </a:t>
            </a:r>
            <a:r>
              <a:rPr lang="en-US" i="1" dirty="0" smtClean="0"/>
              <a:t>primary decrease </a:t>
            </a:r>
            <a:r>
              <a:rPr lang="en-US" i="1" dirty="0"/>
              <a:t>in ventricular compliance, resulting in impaired </a:t>
            </a:r>
            <a:r>
              <a:rPr lang="en-US" i="1" dirty="0" smtClean="0"/>
              <a:t>ventricular filling </a:t>
            </a:r>
            <a:r>
              <a:rPr lang="en-US" i="1" dirty="0"/>
              <a:t>during diastole </a:t>
            </a:r>
            <a:r>
              <a:rPr lang="en-US" dirty="0"/>
              <a:t>(simply put, the wall is </a:t>
            </a:r>
            <a:r>
              <a:rPr lang="en-US" i="1" dirty="0"/>
              <a:t>stiffer</a:t>
            </a:r>
            <a:r>
              <a:rPr lang="en-US" dirty="0"/>
              <a:t>).</a:t>
            </a:r>
          </a:p>
          <a:p>
            <a:r>
              <a:rPr lang="en-US" dirty="0" smtClean="0"/>
              <a:t>Restrictive cardiomyopathy </a:t>
            </a:r>
            <a:r>
              <a:rPr lang="en-US" dirty="0"/>
              <a:t>can be idiopathic or associated with </a:t>
            </a:r>
            <a:r>
              <a:rPr lang="en-US" dirty="0" smtClean="0"/>
              <a:t>systemic diseases </a:t>
            </a:r>
            <a:r>
              <a:rPr lang="en-US" dirty="0"/>
              <a:t>that also happen to affect the </a:t>
            </a:r>
            <a:r>
              <a:rPr lang="en-US" dirty="0" smtClean="0"/>
              <a:t>myocardium also </a:t>
            </a:r>
            <a:r>
              <a:rPr lang="en-US" dirty="0"/>
              <a:t>happen to affect the myocardium</a:t>
            </a:r>
            <a:r>
              <a:rPr lang="en-US" dirty="0" smtClean="0"/>
              <a:t>, for example: </a:t>
            </a:r>
          </a:p>
          <a:p>
            <a:pPr marL="109728" indent="0">
              <a:buNone/>
            </a:pPr>
            <a:r>
              <a:rPr lang="en-US" dirty="0" smtClean="0"/>
              <a:t>* Radiation fibrosis.</a:t>
            </a:r>
          </a:p>
          <a:p>
            <a:pPr marL="109728" indent="0">
              <a:buNone/>
            </a:pPr>
            <a:r>
              <a:rPr lang="en-US" dirty="0" smtClean="0"/>
              <a:t>* Amyloidosis.</a:t>
            </a:r>
          </a:p>
          <a:p>
            <a:pPr marL="109728" indent="0">
              <a:buNone/>
            </a:pPr>
            <a:r>
              <a:rPr lang="en-US" smtClean="0"/>
              <a:t>* Products </a:t>
            </a:r>
            <a:r>
              <a:rPr lang="en-US" dirty="0"/>
              <a:t>of </a:t>
            </a:r>
            <a:r>
              <a:rPr lang="en-US" dirty="0" smtClean="0"/>
              <a:t>inborn </a:t>
            </a:r>
            <a:r>
              <a:rPr lang="en-US" dirty="0"/>
              <a:t>errors of metabolism.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Restrictive Cardiomyopathy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6916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07504" y="0"/>
            <a:ext cx="9036496" cy="6007291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i="1" dirty="0">
                <a:solidFill>
                  <a:srgbClr val="FF0000"/>
                </a:solidFill>
              </a:rPr>
              <a:t>Amyloidosis</a:t>
            </a:r>
            <a:r>
              <a:rPr lang="en-US" sz="2000" i="1" dirty="0"/>
              <a:t> </a:t>
            </a:r>
            <a:r>
              <a:rPr lang="en-US" sz="2000" dirty="0"/>
              <a:t>is caused by the deposition of </a:t>
            </a:r>
            <a:r>
              <a:rPr lang="en-US" sz="2000" dirty="0" smtClean="0"/>
              <a:t>extracellular proteins </a:t>
            </a:r>
            <a:r>
              <a:rPr lang="en-US" sz="2000" dirty="0"/>
              <a:t>with the predilection for forming </a:t>
            </a:r>
            <a:r>
              <a:rPr lang="en-US" sz="2000" dirty="0" smtClean="0"/>
              <a:t>insolubleβ-pleated sheets. </a:t>
            </a:r>
            <a:r>
              <a:rPr lang="en-US" sz="2000" dirty="0"/>
              <a:t>Cardiac amyloidosis </a:t>
            </a:r>
            <a:r>
              <a:rPr lang="en-US" sz="2000" dirty="0" smtClean="0"/>
              <a:t>can occur </a:t>
            </a:r>
            <a:r>
              <a:rPr lang="en-US" sz="2000" dirty="0"/>
              <a:t>with systemic amyloidosis or can be restricted </a:t>
            </a:r>
            <a:r>
              <a:rPr lang="en-US" sz="2000" dirty="0" smtClean="0"/>
              <a:t>to the </a:t>
            </a:r>
            <a:r>
              <a:rPr lang="en-US" sz="2000" dirty="0"/>
              <a:t>heart, particularly in the case of </a:t>
            </a:r>
            <a:r>
              <a:rPr lang="en-US" sz="2000" i="1" dirty="0"/>
              <a:t>senile cardiac amyloidosis</a:t>
            </a:r>
            <a:r>
              <a:rPr lang="en-US" sz="2000" i="1" dirty="0" smtClean="0"/>
              <a:t>.</a:t>
            </a:r>
          </a:p>
          <a:p>
            <a:pPr marL="109728" indent="0">
              <a:buNone/>
            </a:pPr>
            <a:endParaRPr lang="en-US" sz="2000" i="1" dirty="0" smtClean="0"/>
          </a:p>
          <a:p>
            <a:pPr>
              <a:buFont typeface="Wingdings" pitchFamily="2" charset="2"/>
              <a:buChar char="ü"/>
            </a:pPr>
            <a:r>
              <a:rPr lang="en-US" sz="2000" i="1" dirty="0" err="1">
                <a:solidFill>
                  <a:srgbClr val="FF0000"/>
                </a:solidFill>
              </a:rPr>
              <a:t>Endomyocardial</a:t>
            </a:r>
            <a:r>
              <a:rPr lang="en-US" sz="2000" i="1" dirty="0">
                <a:solidFill>
                  <a:srgbClr val="FF0000"/>
                </a:solidFill>
              </a:rPr>
              <a:t> fibrosis </a:t>
            </a:r>
            <a:r>
              <a:rPr lang="en-US" sz="2000" dirty="0"/>
              <a:t>is principally a disease of </a:t>
            </a:r>
            <a:r>
              <a:rPr lang="en-US" sz="2000" dirty="0" smtClean="0"/>
              <a:t>children and </a:t>
            </a:r>
            <a:r>
              <a:rPr lang="en-US" sz="2000" dirty="0"/>
              <a:t>young adults in Africa and other tropical areas</a:t>
            </a:r>
            <a:r>
              <a:rPr lang="en-US" sz="2000" dirty="0" smtClean="0"/>
              <a:t>;</a:t>
            </a:r>
          </a:p>
          <a:p>
            <a:pPr marL="109728" indent="0">
              <a:buNone/>
            </a:pPr>
            <a:r>
              <a:rPr lang="en-US" sz="2000" dirty="0" smtClean="0"/>
              <a:t>. It is characterized </a:t>
            </a:r>
            <a:r>
              <a:rPr lang="en-US" sz="2000" dirty="0"/>
              <a:t>by dense diffuse fibrosis of the </a:t>
            </a:r>
            <a:r>
              <a:rPr lang="en-US" sz="2000" dirty="0" smtClean="0"/>
              <a:t>ventricular endocardium </a:t>
            </a:r>
            <a:r>
              <a:rPr lang="en-US" sz="2000" dirty="0"/>
              <a:t>and </a:t>
            </a:r>
            <a:r>
              <a:rPr lang="en-US" sz="2000" dirty="0" err="1"/>
              <a:t>subendocardium</a:t>
            </a:r>
            <a:r>
              <a:rPr lang="en-US" sz="2000" dirty="0"/>
              <a:t>, often involving </a:t>
            </a:r>
            <a:r>
              <a:rPr lang="en-US" sz="2000" dirty="0" smtClean="0"/>
              <a:t>the tricuspid </a:t>
            </a:r>
            <a:r>
              <a:rPr lang="en-US" sz="2000" dirty="0"/>
              <a:t>and mitral valves.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 smtClean="0"/>
              <a:t>. </a:t>
            </a:r>
            <a:r>
              <a:rPr lang="en-US" sz="2000" dirty="0" err="1" smtClean="0"/>
              <a:t>Endomyocardial</a:t>
            </a:r>
            <a:r>
              <a:rPr lang="en-US" sz="2000" dirty="0" smtClean="0"/>
              <a:t> fibrosis </a:t>
            </a:r>
            <a:r>
              <a:rPr lang="en-US" sz="2000" dirty="0"/>
              <a:t>has been linked to </a:t>
            </a:r>
            <a:r>
              <a:rPr lang="en-US" sz="2000" dirty="0" smtClean="0"/>
              <a:t>nutritional deficiencies </a:t>
            </a:r>
            <a:r>
              <a:rPr lang="en-US" sz="2000" dirty="0"/>
              <a:t>and/or inflammation related to </a:t>
            </a:r>
            <a:r>
              <a:rPr lang="en-US" sz="2000" dirty="0" smtClean="0"/>
              <a:t>helminthic infections </a:t>
            </a:r>
            <a:r>
              <a:rPr lang="en-US" sz="2000" dirty="0"/>
              <a:t>(e.g., </a:t>
            </a:r>
            <a:r>
              <a:rPr lang="en-US" sz="2000" dirty="0" err="1"/>
              <a:t>hypereosinophilia</a:t>
            </a:r>
            <a:r>
              <a:rPr lang="en-US" sz="2000" dirty="0"/>
              <a:t>); worldwide, it is </a:t>
            </a:r>
            <a:r>
              <a:rPr lang="en-US" sz="2000" dirty="0" smtClean="0"/>
              <a:t>the most </a:t>
            </a:r>
            <a:r>
              <a:rPr lang="en-US" sz="2000" dirty="0"/>
              <a:t>common form of restrictive cardiomyopathy</a:t>
            </a:r>
            <a:r>
              <a:rPr lang="en-US" sz="2000" dirty="0" smtClean="0"/>
              <a:t>.</a:t>
            </a:r>
          </a:p>
          <a:p>
            <a:pPr marL="109728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ü"/>
            </a:pPr>
            <a:r>
              <a:rPr lang="en-US" sz="2000" i="1" dirty="0" err="1">
                <a:solidFill>
                  <a:srgbClr val="FF0000"/>
                </a:solidFill>
              </a:rPr>
              <a:t>Loeffler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endomyocarditis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also exhibits </a:t>
            </a:r>
            <a:r>
              <a:rPr lang="en-US" sz="2000" dirty="0" err="1"/>
              <a:t>endocardial</a:t>
            </a:r>
            <a:r>
              <a:rPr lang="en-US" sz="2000" dirty="0"/>
              <a:t> fibrosis</a:t>
            </a:r>
            <a:r>
              <a:rPr lang="en-US" sz="2000" dirty="0" smtClean="0"/>
              <a:t>, typically </a:t>
            </a:r>
            <a:r>
              <a:rPr lang="en-US" sz="2000" dirty="0"/>
              <a:t>associated with formation of large </a:t>
            </a:r>
            <a:r>
              <a:rPr lang="en-US" sz="2000" dirty="0" smtClean="0"/>
              <a:t>mural thrombi</a:t>
            </a:r>
            <a:r>
              <a:rPr lang="en-US" sz="2000" dirty="0"/>
              <a:t>, but without geographic predilection. </a:t>
            </a:r>
            <a:r>
              <a:rPr lang="en-US" sz="2000" dirty="0" smtClean="0"/>
              <a:t>Histologic examination </a:t>
            </a:r>
            <a:r>
              <a:rPr lang="en-US" sz="2000" dirty="0"/>
              <a:t>typically shows peripheral </a:t>
            </a:r>
            <a:r>
              <a:rPr lang="en-US" sz="2000" dirty="0" err="1" smtClean="0"/>
              <a:t>hypereosinophilia</a:t>
            </a:r>
            <a:r>
              <a:rPr lang="en-US" sz="2000" dirty="0" smtClean="0"/>
              <a:t> and </a:t>
            </a:r>
            <a:r>
              <a:rPr lang="en-US" sz="2000" dirty="0" err="1"/>
              <a:t>eosinophilic</a:t>
            </a:r>
            <a:r>
              <a:rPr lang="en-US" sz="2000" dirty="0"/>
              <a:t> tissue </a:t>
            </a:r>
            <a:r>
              <a:rPr lang="en-US" sz="2000" dirty="0" smtClean="0"/>
              <a:t>infiltrates.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55428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en-US" dirty="0" smtClean="0"/>
              <a:t>The </a:t>
            </a:r>
            <a:r>
              <a:rPr lang="en-US" dirty="0"/>
              <a:t>ventricles are of approximately normal size or </a:t>
            </a:r>
            <a:r>
              <a:rPr lang="en-US" dirty="0" smtClean="0"/>
              <a:t>only slightly </a:t>
            </a:r>
            <a:r>
              <a:rPr lang="en-US" dirty="0"/>
              <a:t>enlarged, the cavities are not dilated, and the </a:t>
            </a:r>
            <a:r>
              <a:rPr lang="en-US" dirty="0" smtClean="0"/>
              <a:t>myocardium is </a:t>
            </a:r>
            <a:r>
              <a:rPr lang="en-US" dirty="0"/>
              <a:t>firm</a:t>
            </a:r>
            <a:r>
              <a:rPr lang="en-US" dirty="0" smtClean="0"/>
              <a:t>.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dirty="0"/>
              <a:t>Microscopic </a:t>
            </a:r>
            <a:r>
              <a:rPr lang="en-US" dirty="0" smtClean="0"/>
              <a:t>examination reveals </a:t>
            </a:r>
            <a:r>
              <a:rPr lang="en-US" dirty="0"/>
              <a:t>variable degrees of </a:t>
            </a:r>
            <a:r>
              <a:rPr lang="en-US" dirty="0" smtClean="0"/>
              <a:t>interstitial fibrosis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MORPHOLOGY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964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3177698"/>
          </a:xfrm>
        </p:spPr>
        <p:txBody>
          <a:bodyPr>
            <a:normAutofit/>
          </a:bodyPr>
          <a:lstStyle/>
          <a:p>
            <a:pPr algn="l"/>
            <a:r>
              <a:rPr lang="en-US" sz="2500" dirty="0" smtClean="0"/>
              <a:t>TOPICS:</a:t>
            </a:r>
            <a:br>
              <a:rPr lang="en-US" sz="2500" dirty="0" smtClean="0"/>
            </a:br>
            <a:r>
              <a:rPr lang="en-US" sz="2500" dirty="0" smtClean="0"/>
              <a:t/>
            </a:r>
            <a:br>
              <a:rPr lang="en-US" sz="2500" dirty="0" smtClean="0"/>
            </a:br>
            <a:r>
              <a:rPr lang="en-US" sz="2500" dirty="0" smtClean="0"/>
              <a:t>- CARDIOMYOPATHIES.</a:t>
            </a:r>
            <a:br>
              <a:rPr lang="en-US" sz="2500" dirty="0" smtClean="0"/>
            </a:br>
            <a:r>
              <a:rPr lang="en-US" sz="2500" dirty="0" smtClean="0"/>
              <a:t>- MYOCARDITIES.</a:t>
            </a:r>
            <a:br>
              <a:rPr lang="en-US" sz="2500" dirty="0" smtClean="0"/>
            </a:br>
            <a:r>
              <a:rPr lang="en-US" sz="2500" dirty="0" smtClean="0"/>
              <a:t>- PERICARDIAL DISEASE.</a:t>
            </a:r>
            <a:br>
              <a:rPr lang="en-US" sz="2500" dirty="0" smtClean="0"/>
            </a:br>
            <a:r>
              <a:rPr lang="en-US" sz="2500" dirty="0" smtClean="0"/>
              <a:t>- </a:t>
            </a:r>
            <a:r>
              <a:rPr lang="en-US" sz="2500" dirty="0"/>
              <a:t>CARDIAC </a:t>
            </a:r>
            <a:r>
              <a:rPr lang="en-US" sz="2500" dirty="0" smtClean="0"/>
              <a:t>TUMORS.</a:t>
            </a:r>
            <a:br>
              <a:rPr lang="en-US" sz="2500" dirty="0" smtClean="0"/>
            </a:b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38691207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80" y="2276872"/>
            <a:ext cx="8892480" cy="2612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2281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4" y="728663"/>
            <a:ext cx="8671180" cy="558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26614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0"/>
            <a:ext cx="5904655" cy="6597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4931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728" indent="0">
              <a:buNone/>
            </a:pPr>
            <a:r>
              <a:rPr lang="en-US" dirty="0"/>
              <a:t>Myocarditis encompasses a diverse group of clinical </a:t>
            </a:r>
            <a:r>
              <a:rPr lang="en-US" dirty="0" smtClean="0"/>
              <a:t>entities in </a:t>
            </a:r>
            <a:r>
              <a:rPr lang="en-US" dirty="0"/>
              <a:t>which infectious agents and/or inflammatory </a:t>
            </a:r>
            <a:r>
              <a:rPr lang="en-US" dirty="0" smtClean="0"/>
              <a:t>processes primarily </a:t>
            </a:r>
            <a:r>
              <a:rPr lang="en-US" dirty="0"/>
              <a:t>target the myocardium.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Myocarditis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58354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6192687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Infectious causes</a:t>
            </a:r>
          </a:p>
          <a:p>
            <a:pPr marL="109728" indent="0">
              <a:buNone/>
            </a:pPr>
            <a:r>
              <a:rPr lang="en-US" sz="2000" u="sng" dirty="0" smtClean="0"/>
              <a:t>1-Viral </a:t>
            </a:r>
            <a:r>
              <a:rPr lang="en-US" sz="2000" u="sng" dirty="0"/>
              <a:t>infections </a:t>
            </a:r>
            <a:r>
              <a:rPr lang="en-US" sz="2000" dirty="0"/>
              <a:t>are the most </a:t>
            </a:r>
            <a:r>
              <a:rPr lang="en-US" sz="2000" dirty="0" err="1"/>
              <a:t>commoncause</a:t>
            </a:r>
            <a:r>
              <a:rPr lang="en-US" sz="2000" dirty="0"/>
              <a:t> of myocarditis, with </a:t>
            </a:r>
            <a:r>
              <a:rPr lang="en-US" sz="2000" dirty="0" err="1"/>
              <a:t>coxsackieviruses</a:t>
            </a:r>
            <a:r>
              <a:rPr lang="en-US" sz="2000" dirty="0"/>
              <a:t> A and B and other </a:t>
            </a:r>
            <a:r>
              <a:rPr lang="en-US" sz="2000" dirty="0" err="1"/>
              <a:t>enteroviruses</a:t>
            </a:r>
            <a:r>
              <a:rPr lang="en-US" sz="2000" dirty="0"/>
              <a:t> accounting for a majority of the cases.</a:t>
            </a:r>
          </a:p>
          <a:p>
            <a:pPr marL="109728" indent="0">
              <a:buNone/>
            </a:pPr>
            <a:r>
              <a:rPr lang="en-US" sz="2000" dirty="0"/>
              <a:t>  </a:t>
            </a:r>
          </a:p>
          <a:p>
            <a:pPr marL="109728" indent="0">
              <a:buNone/>
            </a:pPr>
            <a:r>
              <a:rPr lang="en-US" sz="2000" u="sng" dirty="0"/>
              <a:t>2-The </a:t>
            </a:r>
            <a:r>
              <a:rPr lang="en-US" sz="2000" u="sng" dirty="0" err="1"/>
              <a:t>nonviral</a:t>
            </a:r>
            <a:r>
              <a:rPr lang="en-US" sz="2000" u="sng" dirty="0"/>
              <a:t> infectious </a:t>
            </a:r>
            <a:r>
              <a:rPr lang="en-US" sz="2000" dirty="0"/>
              <a:t>causes of myocarditis :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The protozoan </a:t>
            </a:r>
            <a:r>
              <a:rPr lang="en-US" sz="2000" dirty="0" err="1"/>
              <a:t>Trypanosoma</a:t>
            </a:r>
            <a:r>
              <a:rPr lang="en-US" sz="2000" dirty="0"/>
              <a:t> </a:t>
            </a:r>
            <a:r>
              <a:rPr lang="en-US" sz="2000" dirty="0" err="1"/>
              <a:t>cruzi</a:t>
            </a:r>
            <a:r>
              <a:rPr lang="en-US" sz="2000" dirty="0"/>
              <a:t> is the agent of </a:t>
            </a:r>
            <a:r>
              <a:rPr lang="en-US" sz="2000" dirty="0" err="1"/>
              <a:t>Chagas</a:t>
            </a:r>
            <a:r>
              <a:rPr lang="en-US" sz="2000" dirty="0"/>
              <a:t> disease. 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Toxoplasma </a:t>
            </a:r>
            <a:r>
              <a:rPr lang="en-US" sz="2000" dirty="0" err="1"/>
              <a:t>gondii</a:t>
            </a:r>
            <a:r>
              <a:rPr lang="en-US" sz="2000" dirty="0"/>
              <a:t> (household cats are the most</a:t>
            </a:r>
          </a:p>
          <a:p>
            <a:pPr marL="109728" indent="0">
              <a:buNone/>
            </a:pPr>
            <a:r>
              <a:rPr lang="en-US" sz="2000" dirty="0"/>
              <a:t>common vector</a:t>
            </a:r>
            <a:r>
              <a:rPr lang="en-US" sz="2000" dirty="0" smtClean="0"/>
              <a:t>), </a:t>
            </a:r>
            <a:r>
              <a:rPr lang="en-US" sz="2000" dirty="0"/>
              <a:t>particularly in </a:t>
            </a:r>
            <a:r>
              <a:rPr lang="en-US" sz="2000" dirty="0" err="1"/>
              <a:t>immunocompromised</a:t>
            </a:r>
            <a:r>
              <a:rPr lang="en-US" sz="2000" dirty="0"/>
              <a:t> persons.</a:t>
            </a:r>
          </a:p>
          <a:p>
            <a:pPr>
              <a:buFont typeface="Wingdings" pitchFamily="2" charset="2"/>
              <a:buChar char="ü"/>
            </a:pPr>
            <a:r>
              <a:rPr lang="en-US" sz="2000" dirty="0"/>
              <a:t>Trichinosis is the most common helminthic disease with associated cardiac involvement</a:t>
            </a:r>
            <a:r>
              <a:rPr lang="en-US" sz="2000" dirty="0" smtClean="0"/>
              <a:t>.</a:t>
            </a:r>
          </a:p>
          <a:p>
            <a:pPr marL="109728" indent="0">
              <a:buNone/>
            </a:pPr>
            <a:endParaRPr lang="en-US" sz="2000" dirty="0" smtClean="0"/>
          </a:p>
          <a:p>
            <a:pPr>
              <a:buFont typeface="Wingdings" pitchFamily="2" charset="2"/>
              <a:buChar char="q"/>
            </a:pPr>
            <a:r>
              <a:rPr lang="en-US" sz="2800" b="1" dirty="0">
                <a:solidFill>
                  <a:srgbClr val="FF0000"/>
                </a:solidFill>
              </a:rPr>
              <a:t>Noninfectious causes</a:t>
            </a:r>
          </a:p>
          <a:p>
            <a:r>
              <a:rPr lang="en-US" sz="2000" u="sng" dirty="0"/>
              <a:t>Associated with systemic diseases </a:t>
            </a:r>
            <a:r>
              <a:rPr lang="en-US" sz="2000" dirty="0"/>
              <a:t>of immune origin, such as systemic lupus </a:t>
            </a:r>
            <a:r>
              <a:rPr lang="en-US" sz="2000" dirty="0" err="1"/>
              <a:t>erythematosus</a:t>
            </a:r>
            <a:r>
              <a:rPr lang="en-US" sz="2000" dirty="0"/>
              <a:t> and </a:t>
            </a:r>
            <a:r>
              <a:rPr lang="en-US" sz="2000" dirty="0" err="1"/>
              <a:t>polymyositis</a:t>
            </a:r>
            <a:r>
              <a:rPr lang="en-US" sz="2000" dirty="0"/>
              <a:t>.</a:t>
            </a:r>
          </a:p>
          <a:p>
            <a:r>
              <a:rPr lang="en-US" sz="2000" dirty="0"/>
              <a:t> Drug hypersensitivity reactions </a:t>
            </a:r>
            <a:r>
              <a:rPr lang="en-US" sz="2000" u="sng" dirty="0"/>
              <a:t>(hypersensitivity myocarditis</a:t>
            </a:r>
            <a:r>
              <a:rPr lang="en-US" sz="2000" u="sng" dirty="0" smtClean="0"/>
              <a:t>)</a:t>
            </a:r>
            <a:r>
              <a:rPr lang="en-US" sz="2000" dirty="0" smtClean="0"/>
              <a:t>.</a:t>
            </a:r>
            <a:endParaRPr lang="en-US" sz="2000" dirty="0"/>
          </a:p>
          <a:p>
            <a:pPr>
              <a:buFont typeface="Wingdings" pitchFamily="2" charset="2"/>
              <a:buChar char="ü"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4209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51520" y="764704"/>
            <a:ext cx="8640960" cy="5949280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000" dirty="0"/>
              <a:t>In acute myocarditis, the heart may appear normal or dilated</a:t>
            </a:r>
            <a:r>
              <a:rPr lang="en-US" sz="2000" dirty="0" smtClean="0"/>
              <a:t>; in </a:t>
            </a:r>
            <a:r>
              <a:rPr lang="en-US" sz="2000" dirty="0"/>
              <a:t>advanced stages, the myocardium typically is flabby </a:t>
            </a:r>
            <a:r>
              <a:rPr lang="en-US" sz="2000" dirty="0" smtClean="0"/>
              <a:t>and often </a:t>
            </a:r>
            <a:r>
              <a:rPr lang="en-US" sz="2000" dirty="0"/>
              <a:t>mottled with pale and hemorrhagic areas</a:t>
            </a:r>
            <a:r>
              <a:rPr lang="en-US" sz="2000" dirty="0" smtClean="0"/>
              <a:t>.</a:t>
            </a:r>
          </a:p>
          <a:p>
            <a:pPr marL="109728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Microscopically</a:t>
            </a:r>
            <a:r>
              <a:rPr lang="en-US" sz="2000" dirty="0"/>
              <a:t>, active myocarditis is characterized </a:t>
            </a:r>
            <a:r>
              <a:rPr lang="en-US" sz="2000" dirty="0" smtClean="0"/>
              <a:t>by edema</a:t>
            </a:r>
            <a:r>
              <a:rPr lang="en-US" sz="2000" dirty="0"/>
              <a:t>, interstitial inflammatory infiltrates, and </a:t>
            </a:r>
            <a:r>
              <a:rPr lang="en-US" sz="2000" dirty="0" err="1" smtClean="0"/>
              <a:t>myocyte</a:t>
            </a:r>
            <a:r>
              <a:rPr lang="en-US" sz="2000" dirty="0" smtClean="0"/>
              <a:t> injury .</a:t>
            </a:r>
          </a:p>
          <a:p>
            <a:pPr marL="109728" indent="0">
              <a:buNone/>
            </a:pPr>
            <a:endParaRPr lang="en-US" sz="1000" dirty="0" smtClean="0"/>
          </a:p>
          <a:p>
            <a:r>
              <a:rPr lang="en-US" sz="2000" dirty="0" smtClean="0"/>
              <a:t>In </a:t>
            </a:r>
            <a:r>
              <a:rPr lang="en-US" sz="2000" b="1" dirty="0"/>
              <a:t>hypersensitivity myocarditis</a:t>
            </a:r>
            <a:r>
              <a:rPr lang="en-US" sz="2000" dirty="0"/>
              <a:t>, interstitial and perivascular</a:t>
            </a:r>
          </a:p>
          <a:p>
            <a:pPr marL="109728" indent="0">
              <a:buNone/>
            </a:pPr>
            <a:r>
              <a:rPr lang="en-US" sz="2000" dirty="0"/>
              <a:t>infiltrates are composed of lymphocytes, macrophages,</a:t>
            </a:r>
          </a:p>
          <a:p>
            <a:pPr marL="109728" indent="0">
              <a:buNone/>
            </a:pPr>
            <a:r>
              <a:rPr lang="en-US" sz="2000" dirty="0"/>
              <a:t>and a high proportion of </a:t>
            </a:r>
            <a:r>
              <a:rPr lang="en-US" sz="2000" dirty="0" err="1" smtClean="0"/>
              <a:t>eosinophils</a:t>
            </a:r>
            <a:r>
              <a:rPr lang="en-US" sz="2000" dirty="0" smtClean="0"/>
              <a:t>.</a:t>
            </a:r>
          </a:p>
          <a:p>
            <a:pPr marL="109728" indent="0">
              <a:buNone/>
            </a:pPr>
            <a:endParaRPr lang="en-US" sz="1000" dirty="0" smtClean="0"/>
          </a:p>
          <a:p>
            <a:r>
              <a:rPr lang="en-US" sz="2000" b="1" dirty="0" smtClean="0"/>
              <a:t>Giant cell </a:t>
            </a:r>
            <a:r>
              <a:rPr lang="en-US" sz="2000" b="1" dirty="0"/>
              <a:t>myocarditis </a:t>
            </a:r>
            <a:r>
              <a:rPr lang="en-US" sz="2000" dirty="0"/>
              <a:t>is a morphologically distinctive entity </a:t>
            </a:r>
            <a:r>
              <a:rPr lang="en-US" sz="2000" dirty="0" smtClean="0"/>
              <a:t>characterized by </a:t>
            </a:r>
            <a:r>
              <a:rPr lang="en-US" sz="2000" dirty="0"/>
              <a:t>widespread inflammatory cellular infiltrates </a:t>
            </a:r>
            <a:r>
              <a:rPr lang="en-US" sz="2000" dirty="0" smtClean="0"/>
              <a:t>containing multinucleate </a:t>
            </a:r>
            <a:r>
              <a:rPr lang="en-US" sz="2000" dirty="0"/>
              <a:t>giant </a:t>
            </a:r>
            <a:r>
              <a:rPr lang="en-US" sz="2000" dirty="0" smtClean="0"/>
              <a:t>cells.</a:t>
            </a:r>
          </a:p>
          <a:p>
            <a:endParaRPr lang="en-US" sz="1000" dirty="0" smtClean="0"/>
          </a:p>
          <a:p>
            <a:r>
              <a:rPr lang="en-US" sz="2000" dirty="0" smtClean="0"/>
              <a:t> </a:t>
            </a:r>
            <a:r>
              <a:rPr lang="en-US" sz="2000" b="1" dirty="0" err="1" smtClean="0"/>
              <a:t>Chagas</a:t>
            </a:r>
            <a:r>
              <a:rPr lang="en-US" sz="2000" b="1" dirty="0" smtClean="0"/>
              <a:t> </a:t>
            </a:r>
            <a:r>
              <a:rPr lang="en-US" sz="2000" b="1" dirty="0"/>
              <a:t>myocarditis </a:t>
            </a:r>
            <a:r>
              <a:rPr lang="en-US" sz="2000" dirty="0"/>
              <a:t>is characterized by the </a:t>
            </a:r>
            <a:r>
              <a:rPr lang="en-US" sz="2000" dirty="0" err="1"/>
              <a:t>parasitization</a:t>
            </a: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of scattered </a:t>
            </a:r>
            <a:r>
              <a:rPr lang="en-US" sz="2000" dirty="0" err="1"/>
              <a:t>myofibers</a:t>
            </a:r>
            <a:r>
              <a:rPr lang="en-US" sz="2000" dirty="0"/>
              <a:t> by trypanosomes accompanied</a:t>
            </a:r>
          </a:p>
          <a:p>
            <a:pPr marL="109728" indent="0">
              <a:buNone/>
            </a:pPr>
            <a:r>
              <a:rPr lang="en-US" sz="2000" dirty="0"/>
              <a:t>by an inflammatory infiltrate of neutrophils</a:t>
            </a:r>
            <a:r>
              <a:rPr lang="en-US" sz="2000" dirty="0" smtClean="0"/>
              <a:t>, lymphocytes</a:t>
            </a:r>
            <a:r>
              <a:rPr lang="en-US" sz="2000" dirty="0"/>
              <a:t>, macrophages, and </a:t>
            </a:r>
            <a:r>
              <a:rPr lang="en-US" sz="2000" dirty="0" smtClean="0"/>
              <a:t>occasional </a:t>
            </a:r>
            <a:r>
              <a:rPr lang="en-US" sz="2000" dirty="0" err="1" smtClean="0"/>
              <a:t>eosinophils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143000"/>
          </a:xfrm>
        </p:spPr>
        <p:txBody>
          <a:bodyPr/>
          <a:lstStyle/>
          <a:p>
            <a:r>
              <a:rPr lang="en-US" b="0" dirty="0"/>
              <a:t>MORPHOLOGY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384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Xxxxxxw```````3w32ws22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741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80903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PERICARDIAL DISEASE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63969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72608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>
                <a:solidFill>
                  <a:srgbClr val="FF0000"/>
                </a:solidFill>
              </a:rPr>
              <a:t>Primary</a:t>
            </a:r>
            <a:r>
              <a:rPr lang="en-US" dirty="0" smtClean="0"/>
              <a:t> </a:t>
            </a:r>
            <a:r>
              <a:rPr lang="en-US" dirty="0"/>
              <a:t>pericarditis is uncommon. It most often is due to</a:t>
            </a:r>
          </a:p>
          <a:p>
            <a:pPr marL="109728" indent="0">
              <a:buNone/>
            </a:pPr>
            <a:r>
              <a:rPr lang="en-US" dirty="0"/>
              <a:t>viral infection (typically with concurrent myocarditis),</a:t>
            </a:r>
          </a:p>
          <a:p>
            <a:pPr marL="109728" indent="0">
              <a:buNone/>
            </a:pPr>
            <a:r>
              <a:rPr lang="en-US" dirty="0"/>
              <a:t>although bacteria, fungi, or parasites may also be involved.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In most cases, pericarditis is </a:t>
            </a:r>
            <a:r>
              <a:rPr lang="en-US" dirty="0">
                <a:solidFill>
                  <a:srgbClr val="FF0000"/>
                </a:solidFill>
              </a:rPr>
              <a:t>secondary</a:t>
            </a:r>
            <a:r>
              <a:rPr lang="en-US" dirty="0"/>
              <a:t> to acute MI, </a:t>
            </a:r>
            <a:r>
              <a:rPr lang="en-US" dirty="0" smtClean="0"/>
              <a:t>cardiac surgery</a:t>
            </a:r>
            <a:r>
              <a:rPr lang="en-US" dirty="0"/>
              <a:t>, radiation to the mediastinum, or processes </a:t>
            </a:r>
            <a:r>
              <a:rPr lang="en-US" dirty="0" err="1" smtClean="0"/>
              <a:t>involvingother</a:t>
            </a:r>
            <a:r>
              <a:rPr lang="en-US" dirty="0" smtClean="0"/>
              <a:t> </a:t>
            </a:r>
            <a:r>
              <a:rPr lang="en-US" dirty="0"/>
              <a:t>thoracic structures (e.g., pneumonia or </a:t>
            </a:r>
            <a:r>
              <a:rPr lang="en-US" dirty="0" err="1"/>
              <a:t>pleuritis</a:t>
            </a:r>
            <a:r>
              <a:rPr lang="en-US" dirty="0" smtClean="0"/>
              <a:t>).</a:t>
            </a:r>
          </a:p>
          <a:p>
            <a:pPr marL="109728" indent="0">
              <a:buNone/>
            </a:pPr>
            <a:r>
              <a:rPr lang="en-US" dirty="0" smtClean="0"/>
              <a:t>*Uremia </a:t>
            </a:r>
            <a:r>
              <a:rPr lang="en-US" dirty="0"/>
              <a:t>is the most common systemic disorder associated</a:t>
            </a:r>
          </a:p>
          <a:p>
            <a:pPr marL="109728" indent="0">
              <a:buNone/>
            </a:pPr>
            <a:r>
              <a:rPr lang="en-US" dirty="0"/>
              <a:t>with pericarditis. </a:t>
            </a:r>
            <a:endParaRPr lang="en-US" dirty="0" smtClean="0"/>
          </a:p>
          <a:p>
            <a:pPr marL="109728" indent="0">
              <a:buNone/>
            </a:pP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Pericarditis can:</a:t>
            </a:r>
          </a:p>
          <a:p>
            <a:pPr marL="624078" indent="-514350">
              <a:buAutoNum type="arabicParenBoth"/>
            </a:pPr>
            <a:r>
              <a:rPr lang="en-US" dirty="0" smtClean="0"/>
              <a:t>Cause immediate hemodynamic </a:t>
            </a:r>
            <a:r>
              <a:rPr lang="en-US" dirty="0"/>
              <a:t>complications if it elicits a large </a:t>
            </a:r>
            <a:r>
              <a:rPr lang="en-US" dirty="0" smtClean="0"/>
              <a:t>effusion (</a:t>
            </a:r>
            <a:r>
              <a:rPr lang="en-US" dirty="0"/>
              <a:t>resulting in cardiac </a:t>
            </a:r>
            <a:r>
              <a:rPr lang="en-US" i="1" dirty="0" err="1"/>
              <a:t>tamponade</a:t>
            </a:r>
            <a:r>
              <a:rPr lang="en-US" dirty="0" smtClean="0"/>
              <a:t>).</a:t>
            </a:r>
          </a:p>
          <a:p>
            <a:pPr marL="624078" indent="-514350">
              <a:buAutoNum type="arabicParenBoth"/>
            </a:pPr>
            <a:r>
              <a:rPr lang="en-US" dirty="0" smtClean="0"/>
              <a:t>Resolve without </a:t>
            </a:r>
            <a:r>
              <a:rPr lang="en-US" dirty="0"/>
              <a:t>significant </a:t>
            </a:r>
            <a:r>
              <a:rPr lang="en-US" dirty="0" err="1" smtClean="0"/>
              <a:t>sequelae</a:t>
            </a:r>
            <a:r>
              <a:rPr lang="en-US" dirty="0" smtClean="0"/>
              <a:t>.</a:t>
            </a:r>
          </a:p>
          <a:p>
            <a:pPr marL="624078" indent="-514350">
              <a:buAutoNum type="arabicParenBoth"/>
            </a:pPr>
            <a:r>
              <a:rPr lang="en-US" dirty="0" smtClean="0"/>
              <a:t>Progress </a:t>
            </a:r>
            <a:r>
              <a:rPr lang="en-US" dirty="0"/>
              <a:t>to a </a:t>
            </a:r>
            <a:r>
              <a:rPr lang="en-US" dirty="0" smtClean="0"/>
              <a:t>chronic </a:t>
            </a:r>
            <a:r>
              <a:rPr lang="en-US" dirty="0" err="1" smtClean="0"/>
              <a:t>fibrosing</a:t>
            </a:r>
            <a:r>
              <a:rPr lang="en-US" dirty="0" smtClean="0"/>
              <a:t> </a:t>
            </a:r>
            <a:r>
              <a:rPr lang="en-US" dirty="0"/>
              <a:t>process.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1-Pericarditis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76382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n-US" dirty="0" smtClean="0"/>
              <a:t>Atypical </a:t>
            </a:r>
            <a:r>
              <a:rPr lang="en-US" dirty="0"/>
              <a:t>chest </a:t>
            </a:r>
            <a:r>
              <a:rPr lang="en-US" dirty="0" smtClean="0"/>
              <a:t>pain (</a:t>
            </a:r>
            <a:r>
              <a:rPr lang="en-US" dirty="0"/>
              <a:t>not related to exertion and worse in </a:t>
            </a:r>
            <a:r>
              <a:rPr lang="en-US" dirty="0" err="1" smtClean="0"/>
              <a:t>recumbency</a:t>
            </a:r>
            <a:r>
              <a:rPr lang="en-US" dirty="0" smtClean="0"/>
              <a:t>)</a:t>
            </a:r>
          </a:p>
          <a:p>
            <a:pPr>
              <a:buFontTx/>
              <a:buChar char="-"/>
            </a:pPr>
            <a:r>
              <a:rPr lang="en-US" dirty="0" err="1"/>
              <a:t>P</a:t>
            </a:r>
            <a:r>
              <a:rPr lang="en-US" dirty="0" err="1" smtClean="0"/>
              <a:t>ominent</a:t>
            </a:r>
            <a:r>
              <a:rPr lang="en-US" dirty="0" smtClean="0"/>
              <a:t> </a:t>
            </a:r>
            <a:r>
              <a:rPr lang="en-US" dirty="0"/>
              <a:t>friction rub.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Cardiac </a:t>
            </a:r>
            <a:r>
              <a:rPr lang="en-US" dirty="0" err="1" smtClean="0"/>
              <a:t>tamponade</a:t>
            </a:r>
            <a:r>
              <a:rPr lang="en-US" dirty="0"/>
              <a:t>, with declining cardiac output and </a:t>
            </a:r>
            <a:r>
              <a:rPr lang="en-US" dirty="0" err="1" smtClean="0"/>
              <a:t>consequentshock</a:t>
            </a:r>
            <a:r>
              <a:rPr lang="en-US" dirty="0"/>
              <a:t>. </a:t>
            </a:r>
            <a:endParaRPr lang="en-US" dirty="0" smtClean="0"/>
          </a:p>
          <a:p>
            <a:pPr>
              <a:buFontTx/>
              <a:buChar char="-"/>
            </a:pPr>
            <a:r>
              <a:rPr lang="en-US" dirty="0" smtClean="0"/>
              <a:t>Chronic </a:t>
            </a:r>
            <a:r>
              <a:rPr lang="en-US" dirty="0"/>
              <a:t>constrictive pericarditis produces a </a:t>
            </a:r>
            <a:r>
              <a:rPr lang="en-US" dirty="0" smtClean="0"/>
              <a:t>combination of </a:t>
            </a:r>
            <a:r>
              <a:rPr lang="en-US" dirty="0"/>
              <a:t>right-sided venous distention and low </a:t>
            </a:r>
            <a:r>
              <a:rPr lang="en-US" dirty="0" smtClean="0"/>
              <a:t>cardiac output</a:t>
            </a:r>
            <a:r>
              <a:rPr lang="en-US" dirty="0"/>
              <a:t>, similar to the clinical picture in </a:t>
            </a:r>
            <a:r>
              <a:rPr lang="en-US" dirty="0" smtClean="0"/>
              <a:t>restrictive cardiomyopathy</a:t>
            </a:r>
            <a:r>
              <a:rPr lang="en-US" dirty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Clinical Features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535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2348880"/>
            <a:ext cx="7126560" cy="244827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CARDIOMYOPATHIES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184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MORPHOLOGY</a:t>
            </a:r>
            <a:br>
              <a:rPr lang="en-US" dirty="0"/>
            </a:b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880899" y="836712"/>
            <a:ext cx="4176464" cy="25922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00"/>
                </a:solidFill>
              </a:rPr>
              <a:t>Acute </a:t>
            </a:r>
            <a:r>
              <a:rPr lang="en-US" sz="1600" dirty="0">
                <a:solidFill>
                  <a:srgbClr val="FFFF00"/>
                </a:solidFill>
              </a:rPr>
              <a:t>viral pericarditis or uremia</a:t>
            </a:r>
            <a:r>
              <a:rPr lang="en-US" sz="1600" dirty="0" smtClean="0">
                <a:solidFill>
                  <a:srgbClr val="FFFF00"/>
                </a:solidFill>
              </a:rPr>
              <a:t>:</a:t>
            </a:r>
          </a:p>
          <a:p>
            <a:pPr algn="ctr"/>
            <a:endParaRPr lang="en-US" sz="1600" dirty="0"/>
          </a:p>
          <a:p>
            <a:pPr marL="109728" indent="0">
              <a:buNone/>
            </a:pPr>
            <a:r>
              <a:rPr lang="en-US" sz="1600" dirty="0"/>
              <a:t>The exudate typically is </a:t>
            </a:r>
            <a:r>
              <a:rPr lang="en-US" sz="1600" dirty="0" err="1"/>
              <a:t>fibrinous</a:t>
            </a:r>
            <a:r>
              <a:rPr lang="en-US" sz="1600" dirty="0"/>
              <a:t>, imparting an irregular, shaggy</a:t>
            </a:r>
          </a:p>
          <a:p>
            <a:pPr marL="109728" indent="0">
              <a:buNone/>
            </a:pPr>
            <a:r>
              <a:rPr lang="en-US" sz="1600" dirty="0"/>
              <a:t>appearance to the pericardial surface (so-called “bread and</a:t>
            </a:r>
          </a:p>
          <a:p>
            <a:pPr marL="109728" indent="0">
              <a:buNone/>
            </a:pPr>
            <a:r>
              <a:rPr lang="en-US" sz="1600" dirty="0"/>
              <a:t>butter” pericarditis).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880899" y="3789040"/>
            <a:ext cx="4078885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00"/>
                </a:solidFill>
              </a:rPr>
              <a:t>Acute </a:t>
            </a:r>
            <a:r>
              <a:rPr lang="en-US" dirty="0">
                <a:solidFill>
                  <a:srgbClr val="FFFF00"/>
                </a:solidFill>
              </a:rPr>
              <a:t>bacterial </a:t>
            </a:r>
            <a:r>
              <a:rPr lang="en-US" dirty="0" smtClean="0">
                <a:solidFill>
                  <a:srgbClr val="FFFF00"/>
                </a:solidFill>
              </a:rPr>
              <a:t>pericarditis:</a:t>
            </a:r>
          </a:p>
          <a:p>
            <a:pPr algn="ctr"/>
            <a:endParaRPr lang="en-US" dirty="0" smtClean="0">
              <a:solidFill>
                <a:srgbClr val="FF0000"/>
              </a:solidFill>
            </a:endParaRPr>
          </a:p>
          <a:p>
            <a:pPr algn="ctr"/>
            <a:r>
              <a:rPr lang="en-US" dirty="0" smtClean="0"/>
              <a:t>The exudate </a:t>
            </a:r>
            <a:r>
              <a:rPr lang="en-US" dirty="0"/>
              <a:t>is </a:t>
            </a:r>
            <a:r>
              <a:rPr lang="en-US" dirty="0" err="1"/>
              <a:t>fibrinopurulent</a:t>
            </a:r>
            <a:r>
              <a:rPr lang="en-US" dirty="0"/>
              <a:t> (</a:t>
            </a:r>
            <a:r>
              <a:rPr lang="en-US" dirty="0" err="1"/>
              <a:t>suppurative</a:t>
            </a:r>
            <a:r>
              <a:rPr lang="en-US" dirty="0"/>
              <a:t>), often with </a:t>
            </a:r>
            <a:r>
              <a:rPr lang="en-US" dirty="0" smtClean="0"/>
              <a:t>areas of </a:t>
            </a:r>
            <a:r>
              <a:rPr lang="en-US" dirty="0"/>
              <a:t>frank pus 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79512" y="774435"/>
            <a:ext cx="4104456" cy="259228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r>
              <a:rPr lang="en-US" sz="1600" dirty="0" err="1" smtClean="0">
                <a:solidFill>
                  <a:srgbClr val="FFFF00"/>
                </a:solidFill>
              </a:rPr>
              <a:t>Tuberculous</a:t>
            </a:r>
            <a:r>
              <a:rPr lang="en-US" sz="1600" dirty="0" smtClean="0">
                <a:solidFill>
                  <a:srgbClr val="FFFF00"/>
                </a:solidFill>
              </a:rPr>
              <a:t> pericarditis:</a:t>
            </a:r>
          </a:p>
          <a:p>
            <a:pPr marL="109728" indent="0">
              <a:buNone/>
            </a:pPr>
            <a:endParaRPr lang="en-US" sz="1600" dirty="0" smtClean="0"/>
          </a:p>
          <a:p>
            <a:pPr marL="109728" indent="0">
              <a:buNone/>
            </a:pPr>
            <a:r>
              <a:rPr lang="en-US" sz="1600" dirty="0" smtClean="0"/>
              <a:t>Exhibits areas </a:t>
            </a:r>
            <a:r>
              <a:rPr lang="en-US" sz="1600" dirty="0"/>
              <a:t>of caseation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179512" y="3789040"/>
            <a:ext cx="4104456" cy="24482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r>
              <a:rPr lang="en-US" dirty="0">
                <a:solidFill>
                  <a:srgbClr val="FFFF00"/>
                </a:solidFill>
              </a:rPr>
              <a:t>Pericarditis due to </a:t>
            </a:r>
            <a:r>
              <a:rPr lang="en-US" dirty="0" smtClean="0">
                <a:solidFill>
                  <a:srgbClr val="FFFF00"/>
                </a:solidFill>
              </a:rPr>
              <a:t>malignancy</a:t>
            </a:r>
          </a:p>
          <a:p>
            <a:pPr marL="109728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marL="109728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As</a:t>
            </a:r>
            <a:r>
              <a:rPr lang="en-US" dirty="0" smtClean="0"/>
              <a:t>sociated </a:t>
            </a:r>
            <a:r>
              <a:rPr lang="en-US" dirty="0"/>
              <a:t>with </a:t>
            </a:r>
            <a:r>
              <a:rPr lang="en-US" dirty="0" smtClean="0"/>
              <a:t>an  exuberant</a:t>
            </a:r>
            <a:r>
              <a:rPr lang="en-US" dirty="0"/>
              <a:t>, shaggy </a:t>
            </a:r>
            <a:r>
              <a:rPr lang="en-US" dirty="0" err="1"/>
              <a:t>fibrinous</a:t>
            </a:r>
            <a:r>
              <a:rPr lang="en-US" dirty="0"/>
              <a:t> exudate </a:t>
            </a:r>
            <a:r>
              <a:rPr lang="en-US" dirty="0" smtClean="0"/>
              <a:t>and a </a:t>
            </a:r>
            <a:r>
              <a:rPr lang="en-US" dirty="0"/>
              <a:t>bloody </a:t>
            </a:r>
            <a:r>
              <a:rPr lang="en-US" dirty="0" smtClean="0"/>
              <a:t>effusion.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9955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052052"/>
            <a:ext cx="5112568" cy="548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29071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3672409"/>
          </a:xfrm>
        </p:spPr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 smtClean="0"/>
              <a:t>Normally</a:t>
            </a:r>
            <a:r>
              <a:rPr lang="en-US" dirty="0"/>
              <a:t>, the pericardial sac contains at most 30 to 50 </a:t>
            </a:r>
            <a:r>
              <a:rPr lang="en-US" dirty="0" smtClean="0"/>
              <a:t>mL of </a:t>
            </a:r>
            <a:r>
              <a:rPr lang="en-US" dirty="0"/>
              <a:t>clear, serous fluid.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1. </a:t>
            </a:r>
            <a:r>
              <a:rPr lang="en-US" dirty="0" smtClean="0">
                <a:solidFill>
                  <a:srgbClr val="FF0000"/>
                </a:solidFill>
              </a:rPr>
              <a:t>Serous </a:t>
            </a:r>
            <a:r>
              <a:rPr lang="en-US" dirty="0">
                <a:solidFill>
                  <a:srgbClr val="FF0000"/>
                </a:solidFill>
              </a:rPr>
              <a:t>and/or </a:t>
            </a:r>
            <a:r>
              <a:rPr lang="en-US" dirty="0" err="1">
                <a:solidFill>
                  <a:srgbClr val="FF0000"/>
                </a:solidFill>
              </a:rPr>
              <a:t>fibrinous</a:t>
            </a:r>
            <a:r>
              <a:rPr lang="en-US" dirty="0">
                <a:solidFill>
                  <a:srgbClr val="FF0000"/>
                </a:solidFill>
              </a:rPr>
              <a:t> effusions </a:t>
            </a:r>
            <a:r>
              <a:rPr lang="en-US" dirty="0" smtClean="0"/>
              <a:t>in excess </a:t>
            </a:r>
            <a:r>
              <a:rPr lang="en-US" dirty="0"/>
              <a:t>of this amount occur most commonly in the </a:t>
            </a:r>
            <a:r>
              <a:rPr lang="en-US" dirty="0" smtClean="0"/>
              <a:t>setting of pericardial </a:t>
            </a:r>
            <a:r>
              <a:rPr lang="en-US" dirty="0"/>
              <a:t>inflammation. </a:t>
            </a:r>
            <a:endParaRPr lang="en-US" dirty="0" smtClean="0"/>
          </a:p>
          <a:p>
            <a:pPr marL="109728" indent="0">
              <a:buNone/>
            </a:pPr>
            <a:r>
              <a:rPr lang="en-US" dirty="0" smtClean="0"/>
              <a:t>2. </a:t>
            </a:r>
            <a:r>
              <a:rPr lang="en-US" dirty="0">
                <a:solidFill>
                  <a:srgbClr val="FF0000"/>
                </a:solidFill>
              </a:rPr>
              <a:t>Serous</a:t>
            </a:r>
            <a:r>
              <a:rPr lang="en-US" dirty="0"/>
              <a:t>: congestive heart failure, </a:t>
            </a:r>
            <a:r>
              <a:rPr lang="en-US" dirty="0" err="1"/>
              <a:t>hypoalbuminemia</a:t>
            </a:r>
            <a:r>
              <a:rPr lang="en-US" dirty="0"/>
              <a:t> </a:t>
            </a:r>
            <a:r>
              <a:rPr lang="en-US" dirty="0" smtClean="0"/>
              <a:t>of any </a:t>
            </a:r>
            <a:r>
              <a:rPr lang="en-US" dirty="0"/>
              <a:t>cause</a:t>
            </a:r>
          </a:p>
          <a:p>
            <a:pPr marL="109728" indent="0">
              <a:buNone/>
            </a:pPr>
            <a:r>
              <a:rPr lang="en-US" dirty="0" smtClean="0"/>
              <a:t>3. </a:t>
            </a:r>
            <a:r>
              <a:rPr lang="en-US" dirty="0" err="1">
                <a:solidFill>
                  <a:srgbClr val="FF0000"/>
                </a:solidFill>
              </a:rPr>
              <a:t>Serosanguineous</a:t>
            </a:r>
            <a:r>
              <a:rPr lang="en-US" dirty="0"/>
              <a:t>: blunt chest trauma, malignancy, ruptured</a:t>
            </a:r>
          </a:p>
          <a:p>
            <a:pPr marL="109728" indent="0">
              <a:buNone/>
            </a:pPr>
            <a:r>
              <a:rPr lang="en-US" dirty="0"/>
              <a:t>MI or aortic dissection</a:t>
            </a:r>
          </a:p>
          <a:p>
            <a:pPr marL="109728" indent="0">
              <a:buNone/>
            </a:pPr>
            <a:r>
              <a:rPr lang="en-US" dirty="0" smtClean="0"/>
              <a:t>4. </a:t>
            </a:r>
            <a:r>
              <a:rPr lang="en-US" dirty="0" err="1">
                <a:solidFill>
                  <a:srgbClr val="FF0000"/>
                </a:solidFill>
              </a:rPr>
              <a:t>Chylou</a:t>
            </a:r>
            <a:r>
              <a:rPr lang="en-US" dirty="0" err="1" smtClean="0">
                <a:solidFill>
                  <a:srgbClr val="FF0000"/>
                </a:solidFill>
              </a:rPr>
              <a:t>s</a:t>
            </a:r>
            <a:r>
              <a:rPr lang="en-US" dirty="0"/>
              <a:t>: </a:t>
            </a:r>
            <a:r>
              <a:rPr lang="en-US" dirty="0" err="1"/>
              <a:t>mediastinal</a:t>
            </a:r>
            <a:r>
              <a:rPr lang="en-US" dirty="0"/>
              <a:t> lymphatic obstruction</a:t>
            </a:r>
          </a:p>
          <a:p>
            <a:pPr>
              <a:buFont typeface="Wingdings" pitchFamily="2" charset="2"/>
              <a:buChar char="q"/>
            </a:pPr>
            <a:r>
              <a:rPr lang="en-US" dirty="0"/>
              <a:t>The consequences of pericardial accumulations </a:t>
            </a:r>
            <a:r>
              <a:rPr lang="en-US" dirty="0" smtClean="0"/>
              <a:t>depend on </a:t>
            </a:r>
            <a:r>
              <a:rPr lang="en-US" dirty="0"/>
              <a:t>the volume of fluid and the ability of the </a:t>
            </a:r>
            <a:r>
              <a:rPr lang="en-US" dirty="0" smtClean="0"/>
              <a:t>parietal pericardium </a:t>
            </a:r>
            <a:r>
              <a:rPr lang="en-US" dirty="0"/>
              <a:t>to </a:t>
            </a:r>
            <a:r>
              <a:rPr lang="en-US" dirty="0" smtClean="0"/>
              <a:t>stretch.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2-Pericardial </a:t>
            </a:r>
            <a:r>
              <a:rPr lang="en-US" dirty="0"/>
              <a:t>Effusions</a:t>
            </a:r>
            <a:br>
              <a:rPr lang="en-US" dirty="0"/>
            </a:b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860032" y="4365104"/>
            <a:ext cx="4176464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>
              <a:buNone/>
            </a:pPr>
            <a:r>
              <a:rPr lang="en-US" dirty="0"/>
              <a:t> rapidly developing collections of </a:t>
            </a:r>
            <a:r>
              <a:rPr lang="en-US" dirty="0" smtClean="0"/>
              <a:t>as little </a:t>
            </a:r>
            <a:r>
              <a:rPr lang="en-US" dirty="0"/>
              <a:t>as 250 mL </a:t>
            </a:r>
            <a:r>
              <a:rPr lang="en-US" dirty="0" smtClean="0"/>
              <a:t>can </a:t>
            </a:r>
            <a:r>
              <a:rPr lang="en-US" dirty="0"/>
              <a:t>so restrict diastolic cardiac filling as to </a:t>
            </a:r>
            <a:r>
              <a:rPr lang="en-US" dirty="0" smtClean="0"/>
              <a:t>produce potentially </a:t>
            </a:r>
            <a:r>
              <a:rPr lang="en-US" dirty="0"/>
              <a:t>fatal cardiac </a:t>
            </a:r>
            <a:r>
              <a:rPr lang="en-US" dirty="0" err="1"/>
              <a:t>tamponade</a:t>
            </a:r>
            <a:r>
              <a:rPr lang="en-US" dirty="0"/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251520" y="4365104"/>
            <a:ext cx="4104456" cy="23762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q"/>
            </a:pPr>
            <a:r>
              <a:rPr lang="en-US" dirty="0"/>
              <a:t>slowly accumulating</a:t>
            </a:r>
          </a:p>
          <a:p>
            <a:pPr marL="109728" indent="0">
              <a:buNone/>
            </a:pPr>
            <a:r>
              <a:rPr lang="en-US" dirty="0"/>
              <a:t>effusions—even as large as 1000 mL—can be </a:t>
            </a:r>
            <a:r>
              <a:rPr lang="en-US" dirty="0" err="1"/>
              <a:t>welltolerated</a:t>
            </a:r>
            <a:endParaRPr lang="en-US" dirty="0"/>
          </a:p>
        </p:txBody>
      </p:sp>
      <p:sp>
        <p:nvSpPr>
          <p:cNvPr id="8" name="Right Arrow 7"/>
          <p:cNvSpPr/>
          <p:nvPr/>
        </p:nvSpPr>
        <p:spPr>
          <a:xfrm rot="2343939">
            <a:off x="6027800" y="3768126"/>
            <a:ext cx="93412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8405876">
            <a:off x="2287373" y="3810997"/>
            <a:ext cx="934126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722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CARDIAC TUMORS</a:t>
            </a:r>
          </a:p>
        </p:txBody>
      </p:sp>
    </p:spTree>
    <p:extLst>
      <p:ext uri="{BB962C8B-B14F-4D97-AF65-F5344CB8AC3E}">
        <p14:creationId xmlns:p14="http://schemas.microsoft.com/office/powerpoint/2010/main" val="34363969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548680"/>
            <a:ext cx="9036496" cy="5544616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en-US" sz="2000" dirty="0"/>
              <a:t>Tumor metastases constitute the most common malignancy </a:t>
            </a:r>
            <a:r>
              <a:rPr lang="en-US" sz="2000" dirty="0" smtClean="0"/>
              <a:t>of the heart.</a:t>
            </a:r>
          </a:p>
          <a:p>
            <a:pPr>
              <a:buFont typeface="Wingdings" pitchFamily="2" charset="2"/>
              <a:buChar char="q"/>
            </a:pPr>
            <a:endParaRPr lang="en-US" sz="500" dirty="0" smtClean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Primary </a:t>
            </a:r>
            <a:r>
              <a:rPr lang="en-US" sz="2000" dirty="0"/>
              <a:t>cardiac tumors are uncommon; moreover, most </a:t>
            </a:r>
            <a:r>
              <a:rPr lang="en-US" sz="2000" dirty="0" smtClean="0"/>
              <a:t>also are </a:t>
            </a:r>
            <a:r>
              <a:rPr lang="en-US" sz="2000" dirty="0"/>
              <a:t>(fortunately) benign</a:t>
            </a:r>
            <a:r>
              <a:rPr lang="en-US" sz="2000" dirty="0" smtClean="0"/>
              <a:t>.</a:t>
            </a:r>
          </a:p>
          <a:p>
            <a:pPr>
              <a:buFont typeface="Wingdings" pitchFamily="2" charset="2"/>
              <a:buChar char="q"/>
            </a:pPr>
            <a:endParaRPr lang="en-US" sz="500" dirty="0"/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The </a:t>
            </a:r>
            <a:r>
              <a:rPr lang="en-US" sz="2000" dirty="0"/>
              <a:t>five most common have </a:t>
            </a:r>
            <a:r>
              <a:rPr lang="en-US" sz="2000" dirty="0" err="1" smtClean="0"/>
              <a:t>nomalignant</a:t>
            </a:r>
            <a:r>
              <a:rPr lang="en-US" sz="2000" dirty="0" smtClean="0"/>
              <a:t> </a:t>
            </a:r>
            <a:r>
              <a:rPr lang="en-US" sz="2000" dirty="0"/>
              <a:t>potential and account for 80% to 90% of </a:t>
            </a:r>
            <a:r>
              <a:rPr lang="en-US" sz="2000" dirty="0" smtClean="0"/>
              <a:t>all primary </a:t>
            </a:r>
            <a:r>
              <a:rPr lang="en-US" sz="2000" dirty="0"/>
              <a:t>heart </a:t>
            </a:r>
            <a:r>
              <a:rPr lang="en-US" sz="2000" dirty="0" smtClean="0"/>
              <a:t>tumors.  </a:t>
            </a:r>
            <a:r>
              <a:rPr lang="en-US" sz="2000" dirty="0"/>
              <a:t>In descending order of frequency</a:t>
            </a:r>
            <a:r>
              <a:rPr lang="en-US" sz="2000" dirty="0" smtClean="0"/>
              <a:t>, these </a:t>
            </a:r>
            <a:r>
              <a:rPr lang="en-US" sz="2000" dirty="0"/>
              <a:t>are </a:t>
            </a:r>
            <a:r>
              <a:rPr lang="en-US" sz="2000" dirty="0" err="1"/>
              <a:t>myxomas</a:t>
            </a:r>
            <a:r>
              <a:rPr lang="en-US" sz="2000" dirty="0"/>
              <a:t>, fibromas, </a:t>
            </a:r>
            <a:r>
              <a:rPr lang="en-US" sz="2000" dirty="0" err="1"/>
              <a:t>lipomas</a:t>
            </a:r>
            <a:r>
              <a:rPr lang="en-US" sz="2000" dirty="0"/>
              <a:t>, papillary </a:t>
            </a:r>
            <a:r>
              <a:rPr lang="en-US" sz="2000" dirty="0" err="1"/>
              <a:t>fibroelastomas</a:t>
            </a:r>
            <a:r>
              <a:rPr lang="en-US" sz="2000" dirty="0" smtClean="0"/>
              <a:t>, and </a:t>
            </a:r>
            <a:r>
              <a:rPr lang="en-US" sz="2000" dirty="0" err="1"/>
              <a:t>rhabdomyomas</a:t>
            </a:r>
            <a:r>
              <a:rPr lang="en-US" sz="2000" dirty="0"/>
              <a:t>. </a:t>
            </a:r>
            <a:r>
              <a:rPr lang="en-US" sz="2000" dirty="0" err="1" smtClean="0"/>
              <a:t>Angiosarcomas</a:t>
            </a:r>
            <a:endParaRPr lang="en-US" sz="2000" dirty="0" smtClean="0"/>
          </a:p>
          <a:p>
            <a:pPr>
              <a:buFont typeface="Wingdings" pitchFamily="2" charset="2"/>
              <a:buChar char="q"/>
            </a:pPr>
            <a:endParaRPr lang="en-US" sz="500" dirty="0"/>
          </a:p>
          <a:p>
            <a:pPr>
              <a:buFont typeface="Wingdings" pitchFamily="2" charset="2"/>
              <a:buChar char="q"/>
            </a:pPr>
            <a:r>
              <a:rPr lang="en-US" sz="2000" dirty="0"/>
              <a:t>Clinical </a:t>
            </a:r>
            <a:r>
              <a:rPr lang="en-US" sz="2000" dirty="0" smtClean="0"/>
              <a:t>Features:</a:t>
            </a:r>
          </a:p>
          <a:p>
            <a:pPr marL="624078" indent="-514350">
              <a:buAutoNum type="arabicPeriod"/>
            </a:pPr>
            <a:r>
              <a:rPr lang="en-US" sz="2000" dirty="0" err="1"/>
              <a:t>Valvular</a:t>
            </a:r>
            <a:r>
              <a:rPr lang="en-US" sz="2000" dirty="0"/>
              <a:t> “ball-valve” obstruction.</a:t>
            </a:r>
          </a:p>
          <a:p>
            <a:pPr marL="624078" indent="-514350">
              <a:buAutoNum type="arabicPeriod"/>
            </a:pPr>
            <a:r>
              <a:rPr lang="en-US" sz="2000" dirty="0"/>
              <a:t>Embolization.</a:t>
            </a:r>
          </a:p>
          <a:p>
            <a:pPr marL="624078" indent="-514350">
              <a:buAutoNum type="arabicPeriod"/>
            </a:pPr>
            <a:r>
              <a:rPr lang="en-US" sz="2000" dirty="0"/>
              <a:t>Syndrome of constitutional signs and symptoms including fever and </a:t>
            </a:r>
            <a:r>
              <a:rPr lang="en-US" sz="2000" dirty="0" smtClean="0"/>
              <a:t>malaise.</a:t>
            </a:r>
          </a:p>
          <a:p>
            <a:pPr>
              <a:buFont typeface="Wingdings" pitchFamily="2" charset="2"/>
              <a:buChar char="q"/>
            </a:pPr>
            <a:r>
              <a:rPr lang="en-US" sz="2000" dirty="0" smtClean="0"/>
              <a:t> Echocardiography </a:t>
            </a:r>
            <a:r>
              <a:rPr lang="en-US" sz="2000" dirty="0"/>
              <a:t>is the diagnostic modality of choice, and surgical resection is almost uniformly curative.</a:t>
            </a:r>
          </a:p>
          <a:p>
            <a:pPr marL="624078" indent="-514350">
              <a:buAutoNum type="arabicPeriod"/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06139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18356" y="548680"/>
            <a:ext cx="8507288" cy="5818651"/>
          </a:xfrm>
        </p:spPr>
        <p:txBody>
          <a:bodyPr>
            <a:normAutofit fontScale="70000" lnSpcReduction="20000"/>
          </a:bodyPr>
          <a:lstStyle/>
          <a:p>
            <a:pPr marL="109728" indent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FF0000"/>
                </a:solidFill>
              </a:rPr>
              <a:t>Myxomas</a:t>
            </a:r>
            <a:r>
              <a:rPr lang="en-US" dirty="0" smtClean="0"/>
              <a:t> </a:t>
            </a:r>
            <a:r>
              <a:rPr lang="en-US" dirty="0"/>
              <a:t>are the most common primary tumors of the adult heart.</a:t>
            </a:r>
          </a:p>
          <a:p>
            <a:pPr marL="109728" indent="0">
              <a:buNone/>
            </a:pPr>
            <a:r>
              <a:rPr lang="en-US" dirty="0"/>
              <a:t> Roughly 90% are atrial, with the left atrium accounting for 80% of those</a:t>
            </a:r>
            <a:r>
              <a:rPr lang="en-US" dirty="0" smtClean="0"/>
              <a:t>.</a:t>
            </a:r>
          </a:p>
          <a:p>
            <a:pPr marL="109728" indent="0">
              <a:buNone/>
            </a:pPr>
            <a:r>
              <a:rPr lang="en-US" u="sng" dirty="0" smtClean="0"/>
              <a:t>* Histologically</a:t>
            </a:r>
            <a:r>
              <a:rPr lang="en-US" dirty="0"/>
              <a:t>, </a:t>
            </a:r>
            <a:r>
              <a:rPr lang="en-US" dirty="0" err="1"/>
              <a:t>myxomas</a:t>
            </a:r>
            <a:r>
              <a:rPr lang="en-US" dirty="0"/>
              <a:t> are composed of stellate, </a:t>
            </a:r>
            <a:r>
              <a:rPr lang="en-US" dirty="0" smtClean="0"/>
              <a:t>frequently multinucleated </a:t>
            </a:r>
            <a:r>
              <a:rPr lang="en-US" dirty="0" err="1"/>
              <a:t>myxoma</a:t>
            </a:r>
            <a:r>
              <a:rPr lang="en-US" dirty="0"/>
              <a:t> cells (typically with </a:t>
            </a:r>
            <a:r>
              <a:rPr lang="en-US" dirty="0" err="1" smtClean="0"/>
              <a:t>hyperchromatic</a:t>
            </a:r>
            <a:r>
              <a:rPr lang="en-US" dirty="0" smtClean="0"/>
              <a:t> nuclei</a:t>
            </a:r>
            <a:r>
              <a:rPr lang="en-US" dirty="0"/>
              <a:t>), admixed with cells showing endothelial,</a:t>
            </a:r>
          </a:p>
          <a:p>
            <a:pPr marL="109728" indent="0">
              <a:buNone/>
            </a:pPr>
            <a:r>
              <a:rPr lang="en-US" dirty="0" smtClean="0"/>
              <a:t>      smooth </a:t>
            </a:r>
            <a:r>
              <a:rPr lang="en-US" dirty="0"/>
              <a:t>muscle, and/or fibroblastic </a:t>
            </a:r>
            <a:r>
              <a:rPr lang="en-US" dirty="0" smtClean="0"/>
              <a:t>differentiation.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r>
              <a:rPr lang="en-US" dirty="0" err="1">
                <a:solidFill>
                  <a:srgbClr val="FF0000"/>
                </a:solidFill>
              </a:rPr>
              <a:t>Rhabdomyomas</a:t>
            </a:r>
            <a:r>
              <a:rPr lang="en-US" dirty="0"/>
              <a:t> are the most frequent primary tumors of the heart in infants and children; they frequently are </a:t>
            </a:r>
            <a:r>
              <a:rPr lang="en-US" dirty="0" smtClean="0"/>
              <a:t>discovered owing </a:t>
            </a:r>
            <a:r>
              <a:rPr lang="en-US" dirty="0"/>
              <a:t>to </a:t>
            </a:r>
            <a:r>
              <a:rPr lang="en-US" dirty="0" err="1"/>
              <a:t>valvular</a:t>
            </a:r>
            <a:r>
              <a:rPr lang="en-US" dirty="0"/>
              <a:t> or outflow </a:t>
            </a:r>
            <a:r>
              <a:rPr lang="en-US" dirty="0" smtClean="0"/>
              <a:t>obstruction. Cardiac </a:t>
            </a:r>
            <a:r>
              <a:rPr lang="en-US" dirty="0" err="1" smtClean="0"/>
              <a:t>rhabdomyomas</a:t>
            </a:r>
            <a:r>
              <a:rPr lang="en-US" dirty="0" smtClean="0"/>
              <a:t> </a:t>
            </a:r>
            <a:r>
              <a:rPr lang="en-US" dirty="0"/>
              <a:t>occur with high frequency in patients </a:t>
            </a:r>
            <a:r>
              <a:rPr lang="en-US" dirty="0" smtClean="0"/>
              <a:t>with tuberous </a:t>
            </a:r>
            <a:r>
              <a:rPr lang="en-US" dirty="0"/>
              <a:t>sclerosis caused by mutations in the TSC1 or TSC2 tumor suppressor </a:t>
            </a:r>
            <a:r>
              <a:rPr lang="en-US" dirty="0" smtClean="0"/>
              <a:t>genes.</a:t>
            </a:r>
          </a:p>
          <a:p>
            <a:pPr marL="109728" indent="0">
              <a:buNone/>
            </a:pPr>
            <a:r>
              <a:rPr lang="en-US" u="sng" dirty="0" smtClean="0"/>
              <a:t>* Histologic </a:t>
            </a:r>
            <a:r>
              <a:rPr lang="en-US" u="sng" dirty="0"/>
              <a:t>examination </a:t>
            </a:r>
            <a:r>
              <a:rPr lang="en-US" dirty="0"/>
              <a:t>shows a mixed population </a:t>
            </a:r>
            <a:r>
              <a:rPr lang="en-US" dirty="0" smtClean="0"/>
              <a:t>of cells</a:t>
            </a:r>
            <a:r>
              <a:rPr lang="en-US" dirty="0"/>
              <a:t>; most characteristic, however, are large, rounded, </a:t>
            </a:r>
            <a:r>
              <a:rPr lang="en-US" dirty="0" smtClean="0"/>
              <a:t>or polygonal </a:t>
            </a:r>
            <a:r>
              <a:rPr lang="en-US" dirty="0"/>
              <a:t>cells containing numerous glycogen-laden </a:t>
            </a:r>
            <a:r>
              <a:rPr lang="en-US" dirty="0" smtClean="0"/>
              <a:t>vacuoles separated </a:t>
            </a:r>
            <a:r>
              <a:rPr lang="en-US" dirty="0"/>
              <a:t>by strands of cytoplasm running from the </a:t>
            </a:r>
            <a:r>
              <a:rPr lang="en-US" dirty="0" smtClean="0"/>
              <a:t>plasma membrane </a:t>
            </a:r>
            <a:r>
              <a:rPr lang="en-US" dirty="0"/>
              <a:t>to the centrally located nucleus, so-called </a:t>
            </a:r>
            <a:r>
              <a:rPr lang="en-US" dirty="0" smtClean="0"/>
              <a:t>spider cells</a:t>
            </a:r>
            <a:r>
              <a:rPr lang="en-US" dirty="0"/>
              <a:t>.</a:t>
            </a:r>
          </a:p>
          <a:p>
            <a:pPr marL="109728" indent="0">
              <a:buNone/>
            </a:pPr>
            <a:endParaRPr lang="en-US" dirty="0"/>
          </a:p>
          <a:p>
            <a:pPr>
              <a:buFont typeface="Wingdings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4804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5602627"/>
          </a:xfrm>
        </p:spPr>
        <p:txBody>
          <a:bodyPr>
            <a:noAutofit/>
          </a:bodyPr>
          <a:lstStyle/>
          <a:p>
            <a:pPr marL="109728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 err="1">
                <a:solidFill>
                  <a:srgbClr val="FF0000"/>
                </a:solidFill>
              </a:rPr>
              <a:t>Lipomas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/>
              <a:t>are localized, poorly encapsulated masses of adipose tissue; these can be asymptomatic, create ball-valve obstructions (as with </a:t>
            </a:r>
            <a:r>
              <a:rPr lang="en-US" sz="2000" dirty="0" err="1"/>
              <a:t>myxomas</a:t>
            </a:r>
            <a:r>
              <a:rPr lang="en-US" sz="2000" dirty="0"/>
              <a:t>), or produce arrhythmias.</a:t>
            </a:r>
          </a:p>
          <a:p>
            <a:pPr>
              <a:buFont typeface="Wingdings" pitchFamily="2" charset="2"/>
              <a:buChar char="Ø"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Papillary </a:t>
            </a:r>
            <a:r>
              <a:rPr lang="en-US" sz="2000" dirty="0" err="1" smtClean="0">
                <a:solidFill>
                  <a:srgbClr val="FF0000"/>
                </a:solidFill>
              </a:rPr>
              <a:t>Fibroelastomas</a:t>
            </a:r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2000" dirty="0"/>
              <a:t>usually are only incidentally identified lesions, although they can </a:t>
            </a:r>
            <a:r>
              <a:rPr lang="en-US" sz="2000" dirty="0" err="1"/>
              <a:t>embolize</a:t>
            </a:r>
            <a:r>
              <a:rPr lang="en-US" sz="2000" dirty="0"/>
              <a:t>. Generally located on valves, they form distinctive clusters (up to 1 cm in diameter) of </a:t>
            </a:r>
            <a:r>
              <a:rPr lang="en-US" sz="2000" dirty="0" err="1"/>
              <a:t>hairlike</a:t>
            </a:r>
            <a:r>
              <a:rPr lang="en-US" sz="2000" dirty="0"/>
              <a:t> projections.</a:t>
            </a:r>
          </a:p>
          <a:p>
            <a:pPr marL="109728" indent="0">
              <a:buNone/>
            </a:pPr>
            <a:r>
              <a:rPr lang="en-US" sz="2000" dirty="0"/>
              <a:t> *</a:t>
            </a:r>
            <a:r>
              <a:rPr lang="en-US" sz="2000" u="sng" dirty="0"/>
              <a:t>Histologic examination </a:t>
            </a:r>
            <a:r>
              <a:rPr lang="en-US" sz="2000" dirty="0"/>
              <a:t>shows </a:t>
            </a:r>
            <a:r>
              <a:rPr lang="en-US" sz="2000" dirty="0" err="1"/>
              <a:t>myxoid</a:t>
            </a:r>
            <a:r>
              <a:rPr lang="en-US" sz="2000" dirty="0"/>
              <a:t> connective tissue containing abundant </a:t>
            </a:r>
            <a:r>
              <a:rPr lang="en-US" sz="2000" dirty="0" err="1"/>
              <a:t>mucopolysaccharide</a:t>
            </a:r>
            <a:r>
              <a:rPr lang="en-US" sz="2000" dirty="0"/>
              <a:t> matrix and laminated elastic fibers, all surrounded by endothelium.</a:t>
            </a:r>
          </a:p>
          <a:p>
            <a:pPr marL="109728" indent="0">
              <a:buNone/>
            </a:pPr>
            <a:endParaRPr lang="en-US" sz="2000" dirty="0"/>
          </a:p>
          <a:p>
            <a:pPr>
              <a:buFont typeface="Wingdings" pitchFamily="2" charset="2"/>
              <a:buChar char="Ø"/>
            </a:pPr>
            <a:r>
              <a:rPr lang="en-US" sz="2000" dirty="0">
                <a:solidFill>
                  <a:srgbClr val="FF0000"/>
                </a:solidFill>
              </a:rPr>
              <a:t>Cardiac </a:t>
            </a:r>
            <a:r>
              <a:rPr lang="en-US" sz="2000" dirty="0" err="1" smtClean="0">
                <a:solidFill>
                  <a:srgbClr val="FF0000"/>
                </a:solidFill>
              </a:rPr>
              <a:t>Angiosarcomas</a:t>
            </a:r>
            <a:r>
              <a:rPr lang="en-US" sz="2000" dirty="0">
                <a:solidFill>
                  <a:srgbClr val="FF0000"/>
                </a:solidFill>
              </a:rPr>
              <a:t>.</a:t>
            </a:r>
          </a:p>
          <a:p>
            <a:pPr marL="109728" indent="0">
              <a:buNone/>
            </a:pPr>
            <a:r>
              <a:rPr lang="en-US" sz="2000" dirty="0"/>
              <a:t> *</a:t>
            </a:r>
            <a:r>
              <a:rPr lang="en-US" sz="2000" u="sng" dirty="0"/>
              <a:t>Histologic examination  </a:t>
            </a:r>
            <a:r>
              <a:rPr lang="en-US" sz="2000" dirty="0"/>
              <a:t>revealed </a:t>
            </a:r>
            <a:r>
              <a:rPr lang="en-US" sz="2000" dirty="0" smtClean="0"/>
              <a:t>lesions ranging </a:t>
            </a:r>
            <a:r>
              <a:rPr lang="en-US" sz="2000" dirty="0"/>
              <a:t>from plump atypical</a:t>
            </a:r>
          </a:p>
          <a:p>
            <a:pPr marL="109728" indent="0">
              <a:buNone/>
            </a:pPr>
            <a:r>
              <a:rPr lang="en-US" sz="2000" dirty="0"/>
              <a:t>endothelial cells that form vascular channels </a:t>
            </a:r>
            <a:r>
              <a:rPr lang="en-US" sz="2000" dirty="0" smtClean="0"/>
              <a:t>(to </a:t>
            </a:r>
            <a:r>
              <a:rPr lang="en-US" sz="2000" dirty="0"/>
              <a:t>undifferentiated spindle cell tumors without </a:t>
            </a:r>
            <a:r>
              <a:rPr lang="en-US" sz="2000" dirty="0" smtClean="0"/>
              <a:t>discernible blood </a:t>
            </a:r>
            <a:r>
              <a:rPr lang="en-US" sz="2000" dirty="0"/>
              <a:t>vessels.</a:t>
            </a:r>
          </a:p>
        </p:txBody>
      </p:sp>
    </p:spTree>
    <p:extLst>
      <p:ext uri="{BB962C8B-B14F-4D97-AF65-F5344CB8AC3E}">
        <p14:creationId xmlns:p14="http://schemas.microsoft.com/office/powerpoint/2010/main" val="33549506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6264695" cy="446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1242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61196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b="1" u="sng" dirty="0" smtClean="0">
                <a:solidFill>
                  <a:srgbClr val="FF0000"/>
                </a:solidFill>
              </a:rPr>
              <a:t>Cardiomyopathies</a:t>
            </a:r>
            <a:r>
              <a:rPr lang="en-US" dirty="0" smtClean="0"/>
              <a:t> </a:t>
            </a:r>
            <a:r>
              <a:rPr lang="en-US" dirty="0"/>
              <a:t>(literally, “</a:t>
            </a:r>
            <a:r>
              <a:rPr lang="en-US" dirty="0" smtClean="0"/>
              <a:t>heart muscle </a:t>
            </a:r>
            <a:r>
              <a:rPr lang="en-US" dirty="0"/>
              <a:t>diseases</a:t>
            </a:r>
            <a:r>
              <a:rPr lang="en-US" dirty="0" smtClean="0"/>
              <a:t>”): Cardiac diseases attributable </a:t>
            </a:r>
            <a:r>
              <a:rPr lang="en-US" dirty="0"/>
              <a:t>to intrinsic myocardial dysfunction.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en-US" dirty="0" smtClean="0"/>
              <a:t>These </a:t>
            </a:r>
            <a:r>
              <a:rPr lang="en-US" dirty="0"/>
              <a:t>can be </a:t>
            </a:r>
            <a:r>
              <a:rPr lang="en-US" dirty="0">
                <a:solidFill>
                  <a:srgbClr val="FF0000"/>
                </a:solidFill>
              </a:rPr>
              <a:t>primary</a:t>
            </a:r>
            <a:r>
              <a:rPr lang="en-US" dirty="0"/>
              <a:t>—that is, principally</a:t>
            </a:r>
          </a:p>
          <a:p>
            <a:pPr marL="109728" indent="0">
              <a:buNone/>
            </a:pPr>
            <a:r>
              <a:rPr lang="en-US" dirty="0"/>
              <a:t>confined to the myocardium—or </a:t>
            </a:r>
            <a:r>
              <a:rPr lang="en-US" dirty="0">
                <a:solidFill>
                  <a:srgbClr val="FF0000"/>
                </a:solidFill>
              </a:rPr>
              <a:t>secondary</a:t>
            </a:r>
            <a:r>
              <a:rPr lang="en-US" dirty="0"/>
              <a:t> presenting </a:t>
            </a:r>
            <a:r>
              <a:rPr lang="en-US" dirty="0" smtClean="0"/>
              <a:t>as the </a:t>
            </a:r>
            <a:r>
              <a:rPr lang="en-US" dirty="0"/>
              <a:t>cardiac manifestation of a systemic disorder.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900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459451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200" dirty="0" smtClean="0"/>
              <a:t>For purposes </a:t>
            </a:r>
            <a:r>
              <a:rPr lang="en-US" sz="2200" dirty="0"/>
              <a:t>of general diagnosis and therapy, </a:t>
            </a:r>
            <a:r>
              <a:rPr lang="en-US" sz="2200" b="1" dirty="0" smtClean="0">
                <a:solidFill>
                  <a:srgbClr val="FF0000"/>
                </a:solidFill>
              </a:rPr>
              <a:t>three </a:t>
            </a:r>
            <a:r>
              <a:rPr lang="en-US" sz="2200" dirty="0" smtClean="0"/>
              <a:t>time-honored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/>
              <a:t>clinical, functional, and pathologic </a:t>
            </a:r>
            <a:r>
              <a:rPr lang="en-US" sz="2200" dirty="0" smtClean="0"/>
              <a:t>patterns are recognized:</a:t>
            </a:r>
          </a:p>
          <a:p>
            <a:pPr marL="109728" indent="0">
              <a:buNone/>
            </a:pPr>
            <a:endParaRPr lang="en-US" sz="2200" dirty="0"/>
          </a:p>
          <a:p>
            <a:pPr marL="109728" indent="0">
              <a:buNone/>
            </a:pPr>
            <a:r>
              <a:rPr lang="en-US" sz="2200" dirty="0" smtClean="0"/>
              <a:t>1. </a:t>
            </a:r>
            <a:r>
              <a:rPr lang="en-US" sz="2200" dirty="0"/>
              <a:t>Dilated cardiomyopathy (DCM) (including </a:t>
            </a:r>
            <a:r>
              <a:rPr lang="en-US" sz="2200" dirty="0" err="1" smtClean="0"/>
              <a:t>arrhythmogenic</a:t>
            </a:r>
            <a:r>
              <a:rPr lang="en-US" sz="2200" dirty="0" smtClean="0"/>
              <a:t> right </a:t>
            </a:r>
            <a:r>
              <a:rPr lang="en-US" sz="2200" dirty="0"/>
              <a:t>ventricular cardiomyopathy)</a:t>
            </a:r>
          </a:p>
          <a:p>
            <a:pPr marL="109728" indent="0">
              <a:buNone/>
            </a:pPr>
            <a:r>
              <a:rPr lang="en-US" sz="2200" dirty="0" smtClean="0"/>
              <a:t>2. </a:t>
            </a:r>
            <a:r>
              <a:rPr lang="en-US" sz="2200" dirty="0"/>
              <a:t>Hypertrophic cardiomyopathy (HCM)</a:t>
            </a:r>
          </a:p>
          <a:p>
            <a:pPr marL="109728" indent="0">
              <a:buNone/>
            </a:pPr>
            <a:r>
              <a:rPr lang="en-US" sz="2200" dirty="0" smtClean="0"/>
              <a:t>3. Restrictive cardiomyopathy</a:t>
            </a:r>
          </a:p>
          <a:p>
            <a:pPr marL="109728" indent="0">
              <a:buNone/>
            </a:pP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778950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characterized </a:t>
            </a:r>
            <a:r>
              <a:rPr lang="en-US" dirty="0"/>
              <a:t>by </a:t>
            </a:r>
            <a:r>
              <a:rPr lang="en-US" i="1" dirty="0" smtClean="0"/>
              <a:t>progressive cardiac </a:t>
            </a:r>
            <a:r>
              <a:rPr lang="en-US" i="1" dirty="0"/>
              <a:t>dilation and contractile (systolic) dysfunction</a:t>
            </a:r>
            <a:r>
              <a:rPr lang="en-US" i="1" dirty="0" smtClean="0"/>
              <a:t>, </a:t>
            </a:r>
            <a:r>
              <a:rPr lang="en-US" dirty="0" smtClean="0"/>
              <a:t>usually </a:t>
            </a:r>
            <a:r>
              <a:rPr lang="en-US" dirty="0"/>
              <a:t>with concurrent hypertrophy; regardless of cause</a:t>
            </a:r>
            <a:r>
              <a:rPr lang="en-US" dirty="0" smtClean="0"/>
              <a:t>, the </a:t>
            </a:r>
            <a:r>
              <a:rPr lang="en-US" dirty="0" err="1"/>
              <a:t>clinicopathologic</a:t>
            </a:r>
            <a:r>
              <a:rPr lang="en-US" dirty="0"/>
              <a:t> patterns are </a:t>
            </a:r>
            <a:r>
              <a:rPr lang="en-US" u="sng" dirty="0"/>
              <a:t>similar.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 smtClean="0"/>
              <a:t>1-Dilated </a:t>
            </a:r>
            <a:r>
              <a:rPr lang="en-US" b="0" dirty="0"/>
              <a:t>Cardiomyopathy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5966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14748" y="980728"/>
            <a:ext cx="9144000" cy="5472608"/>
          </a:xfrm>
        </p:spPr>
        <p:txBody>
          <a:bodyPr>
            <a:noAutofit/>
          </a:bodyPr>
          <a:lstStyle/>
          <a:p>
            <a:pPr marL="109728" indent="0">
              <a:buNone/>
            </a:pPr>
            <a:r>
              <a:rPr lang="en-US" sz="2000" dirty="0" smtClean="0"/>
              <a:t>• </a:t>
            </a:r>
            <a:r>
              <a:rPr lang="en-US" sz="2000" dirty="0">
                <a:solidFill>
                  <a:srgbClr val="FF0000"/>
                </a:solidFill>
              </a:rPr>
              <a:t>Genetic causes</a:t>
            </a:r>
            <a:r>
              <a:rPr lang="en-US" sz="2000" dirty="0"/>
              <a:t>. </a:t>
            </a:r>
            <a:r>
              <a:rPr lang="en-US" sz="1600" dirty="0"/>
              <a:t>DCM has a hereditary basis in 20% </a:t>
            </a:r>
            <a:r>
              <a:rPr lang="en-US" sz="1600" dirty="0" smtClean="0"/>
              <a:t>to 50</a:t>
            </a:r>
            <a:r>
              <a:rPr lang="en-US" sz="1600" dirty="0"/>
              <a:t>% </a:t>
            </a:r>
            <a:r>
              <a:rPr lang="en-US" sz="1600" dirty="0" smtClean="0"/>
              <a:t>. They Could be:</a:t>
            </a:r>
          </a:p>
          <a:p>
            <a:pPr marL="109728" indent="0">
              <a:buNone/>
            </a:pPr>
            <a:r>
              <a:rPr lang="en-US" sz="1800" dirty="0" smtClean="0"/>
              <a:t>1. Autosomal dominant inheritance </a:t>
            </a:r>
            <a:r>
              <a:rPr lang="en-US" sz="1800" dirty="0"/>
              <a:t>is the predominant pattern, most </a:t>
            </a:r>
            <a:r>
              <a:rPr lang="en-US" sz="1800" dirty="0" smtClean="0"/>
              <a:t>commonly involving </a:t>
            </a:r>
            <a:r>
              <a:rPr lang="en-US" sz="1800" dirty="0"/>
              <a:t>mutations in encoding cytoskeletal proteins, </a:t>
            </a:r>
            <a:r>
              <a:rPr lang="en-US" sz="1800" dirty="0" smtClean="0"/>
              <a:t>or proteins </a:t>
            </a:r>
            <a:r>
              <a:rPr lang="en-US" sz="1800" dirty="0"/>
              <a:t>that link </a:t>
            </a:r>
            <a:r>
              <a:rPr lang="en-US" sz="1800" dirty="0" smtClean="0"/>
              <a:t>the sarcomere </a:t>
            </a:r>
            <a:r>
              <a:rPr lang="en-US" sz="1800" dirty="0"/>
              <a:t>to the </a:t>
            </a:r>
            <a:r>
              <a:rPr lang="en-US" sz="1800" dirty="0" smtClean="0"/>
              <a:t>cytoskeleton.</a:t>
            </a:r>
          </a:p>
          <a:p>
            <a:pPr marL="109728" indent="0">
              <a:buNone/>
            </a:pPr>
            <a:r>
              <a:rPr lang="en-US" sz="1800" dirty="0"/>
              <a:t>2</a:t>
            </a:r>
            <a:r>
              <a:rPr lang="en-US" sz="1800" dirty="0" smtClean="0"/>
              <a:t>. </a:t>
            </a:r>
            <a:r>
              <a:rPr lang="en-US" sz="1800" dirty="0"/>
              <a:t>X-linked DCM is most frequently </a:t>
            </a:r>
            <a:r>
              <a:rPr lang="en-US" sz="1800" dirty="0" smtClean="0"/>
              <a:t>associated with </a:t>
            </a:r>
            <a:r>
              <a:rPr lang="en-US" sz="1800" dirty="0" err="1"/>
              <a:t>dystrophin</a:t>
            </a:r>
            <a:r>
              <a:rPr lang="en-US" sz="1800" dirty="0"/>
              <a:t> gene mutations </a:t>
            </a:r>
            <a:endParaRPr lang="en-US" sz="1800" dirty="0" smtClean="0"/>
          </a:p>
          <a:p>
            <a:pPr marL="109728" indent="0">
              <a:buNone/>
            </a:pPr>
            <a:r>
              <a:rPr lang="en-US" sz="1800" dirty="0" smtClean="0"/>
              <a:t>affecting </a:t>
            </a:r>
            <a:r>
              <a:rPr lang="en-US" sz="1800" dirty="0"/>
              <a:t>the </a:t>
            </a:r>
            <a:r>
              <a:rPr lang="en-US" sz="1800" dirty="0" smtClean="0"/>
              <a:t>cell membrane </a:t>
            </a:r>
            <a:r>
              <a:rPr lang="en-US" sz="1800" dirty="0"/>
              <a:t>protein that physically couples the intracellular</a:t>
            </a:r>
          </a:p>
          <a:p>
            <a:pPr marL="109728" indent="0">
              <a:buNone/>
            </a:pPr>
            <a:r>
              <a:rPr lang="en-US" sz="1800" dirty="0"/>
              <a:t>cytoskeleton to the </a:t>
            </a:r>
            <a:r>
              <a:rPr lang="en-US" sz="1800" dirty="0" smtClean="0"/>
              <a:t>ECM.). </a:t>
            </a:r>
          </a:p>
          <a:p>
            <a:pPr marL="109728" indent="0">
              <a:buNone/>
            </a:pPr>
            <a:r>
              <a:rPr lang="en-US" sz="1800" dirty="0"/>
              <a:t>3. Mutations of genes in the mitochondrial genome.</a:t>
            </a:r>
          </a:p>
          <a:p>
            <a:pPr marL="109728" indent="0">
              <a:buNone/>
            </a:pPr>
            <a:r>
              <a:rPr lang="en-US" sz="2000" dirty="0" smtClean="0"/>
              <a:t>• </a:t>
            </a:r>
            <a:r>
              <a:rPr lang="en-US" sz="2000" dirty="0">
                <a:solidFill>
                  <a:srgbClr val="FF0000"/>
                </a:solidFill>
              </a:rPr>
              <a:t>Infection. </a:t>
            </a:r>
            <a:r>
              <a:rPr lang="en-US" sz="2000" dirty="0" smtClean="0"/>
              <a:t>Mostly viral in origin.</a:t>
            </a:r>
            <a:endParaRPr lang="en-US" sz="2000" dirty="0"/>
          </a:p>
          <a:p>
            <a:pPr marL="109728" indent="0">
              <a:buNone/>
            </a:pPr>
            <a:r>
              <a:rPr lang="en-US" sz="2000" dirty="0"/>
              <a:t>• </a:t>
            </a:r>
            <a:r>
              <a:rPr lang="en-US" sz="2000" dirty="0">
                <a:solidFill>
                  <a:srgbClr val="FF0000"/>
                </a:solidFill>
              </a:rPr>
              <a:t>Alcohol or other toxic exposure</a:t>
            </a:r>
            <a:r>
              <a:rPr lang="en-US" sz="2000" dirty="0"/>
              <a:t>. </a:t>
            </a:r>
            <a:endParaRPr lang="en-US" sz="2000" dirty="0" smtClean="0"/>
          </a:p>
          <a:p>
            <a:pPr marL="109728" indent="0">
              <a:buNone/>
            </a:pPr>
            <a:r>
              <a:rPr lang="en-US" sz="2000" dirty="0" smtClean="0"/>
              <a:t>.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Peripartum</a:t>
            </a:r>
            <a:r>
              <a:rPr lang="en-US" sz="2000" dirty="0">
                <a:solidFill>
                  <a:srgbClr val="FF0000"/>
                </a:solidFill>
              </a:rPr>
              <a:t> cardiomyopat</a:t>
            </a:r>
            <a:r>
              <a:rPr lang="en-US" sz="2000" b="1" dirty="0">
                <a:solidFill>
                  <a:srgbClr val="FF0000"/>
                </a:solidFill>
              </a:rPr>
              <a:t>hy</a:t>
            </a:r>
            <a:r>
              <a:rPr lang="en-US" sz="2000" b="1" dirty="0"/>
              <a:t> </a:t>
            </a:r>
            <a:r>
              <a:rPr lang="en-US" sz="1800" dirty="0"/>
              <a:t>occurs late in gestation or several </a:t>
            </a:r>
          </a:p>
          <a:p>
            <a:pPr marL="109728" indent="0">
              <a:buNone/>
            </a:pPr>
            <a:r>
              <a:rPr lang="en-US" sz="1800" dirty="0"/>
              <a:t>weeks to months postpartum. The etiology is likely to be multifactorial.</a:t>
            </a:r>
          </a:p>
          <a:p>
            <a:pPr marL="109728" indent="0">
              <a:buNone/>
            </a:pPr>
            <a:r>
              <a:rPr lang="en-US" sz="2000" dirty="0"/>
              <a:t>• </a:t>
            </a:r>
            <a:r>
              <a:rPr lang="en-US" sz="2000" dirty="0">
                <a:solidFill>
                  <a:srgbClr val="FF0000"/>
                </a:solidFill>
              </a:rPr>
              <a:t>Iron overload </a:t>
            </a:r>
            <a:r>
              <a:rPr lang="en-US" sz="1800" dirty="0"/>
              <a:t>in the heart can result either from </a:t>
            </a:r>
            <a:r>
              <a:rPr lang="en-US" sz="1800" dirty="0" smtClean="0"/>
              <a:t>hereditary hemochromatosis or  </a:t>
            </a:r>
            <a:r>
              <a:rPr lang="en-US" sz="1800" dirty="0"/>
              <a:t>from multiple transfusions.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274638"/>
            <a:ext cx="8856984" cy="490066"/>
          </a:xfrm>
        </p:spPr>
        <p:txBody>
          <a:bodyPr>
            <a:noAutofit/>
          </a:bodyPr>
          <a:lstStyle/>
          <a:p>
            <a:r>
              <a:rPr lang="en-US" sz="2600" dirty="0" smtClean="0"/>
              <a:t>At least five </a:t>
            </a:r>
            <a:r>
              <a:rPr lang="en-US" sz="2600" dirty="0"/>
              <a:t>general pathways can lead to end-stage </a:t>
            </a:r>
            <a:r>
              <a:rPr lang="en-US" sz="2600" dirty="0" smtClean="0"/>
              <a:t>DCM :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954209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9512" y="1481328"/>
            <a:ext cx="8507288" cy="4525963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Char char="ü"/>
            </a:pPr>
            <a:r>
              <a:rPr lang="en-US" sz="2300" dirty="0"/>
              <a:t>The heart in DCM characteristically is enlarged (up to 2-3 times the normal weight) and flabby, with dilation of all chambers). </a:t>
            </a:r>
            <a:endParaRPr lang="en-US" sz="2300" dirty="0" smtClean="0"/>
          </a:p>
          <a:p>
            <a:pPr marL="109728" indent="0">
              <a:buNone/>
            </a:pPr>
            <a:endParaRPr lang="en-US" sz="2300" dirty="0"/>
          </a:p>
          <a:p>
            <a:pPr>
              <a:buFont typeface="Wingdings" pitchFamily="2" charset="2"/>
              <a:buChar char="ü"/>
            </a:pPr>
            <a:r>
              <a:rPr lang="en-US" sz="2300" dirty="0"/>
              <a:t>The characteristic histologic abnormalities </a:t>
            </a:r>
            <a:r>
              <a:rPr lang="en-US" sz="2300" dirty="0" smtClean="0"/>
              <a:t>in </a:t>
            </a:r>
            <a:r>
              <a:rPr lang="en-US" sz="2300" dirty="0" smtClean="0">
                <a:solidFill>
                  <a:srgbClr val="FF0000"/>
                </a:solidFill>
              </a:rPr>
              <a:t> </a:t>
            </a:r>
            <a:r>
              <a:rPr lang="en-US" sz="2300" dirty="0" smtClean="0"/>
              <a:t>is </a:t>
            </a:r>
            <a:r>
              <a:rPr lang="en-US" sz="2300" dirty="0"/>
              <a:t>DCM </a:t>
            </a:r>
            <a:r>
              <a:rPr lang="en-US" sz="2300" dirty="0" smtClean="0"/>
              <a:t>secondary to </a:t>
            </a:r>
            <a:r>
              <a:rPr lang="en-US" sz="2300" dirty="0"/>
              <a:t>iron overload, in which marked accumulation of </a:t>
            </a:r>
            <a:r>
              <a:rPr lang="en-US" sz="2300" dirty="0" err="1" smtClean="0"/>
              <a:t>intramyocardial</a:t>
            </a:r>
            <a:r>
              <a:rPr lang="en-US" sz="2300" dirty="0" smtClean="0"/>
              <a:t> </a:t>
            </a:r>
            <a:r>
              <a:rPr lang="en-US" sz="2300" dirty="0"/>
              <a:t>hemosiderin is demonstrable by staining with Prussian blue</a:t>
            </a:r>
            <a:r>
              <a:rPr lang="en-US" sz="2300" dirty="0" smtClean="0"/>
              <a:t>.</a:t>
            </a:r>
          </a:p>
          <a:p>
            <a:pPr marL="109728" indent="0">
              <a:buNone/>
            </a:pPr>
            <a:endParaRPr lang="en-US" sz="2300" dirty="0"/>
          </a:p>
          <a:p>
            <a:pPr>
              <a:buFont typeface="Wingdings" pitchFamily="2" charset="2"/>
              <a:buChar char="ü"/>
            </a:pPr>
            <a:r>
              <a:rPr lang="en-US" sz="2300" dirty="0"/>
              <a:t>Most </a:t>
            </a:r>
            <a:r>
              <a:rPr lang="en-US" sz="2300" dirty="0" err="1"/>
              <a:t>myocytes</a:t>
            </a:r>
            <a:r>
              <a:rPr lang="en-US" sz="2300" dirty="0"/>
              <a:t> exhibit </a:t>
            </a:r>
            <a:r>
              <a:rPr lang="en-US" sz="2300" dirty="0">
                <a:solidFill>
                  <a:srgbClr val="FF0000"/>
                </a:solidFill>
              </a:rPr>
              <a:t>hypertrophy</a:t>
            </a:r>
            <a:r>
              <a:rPr lang="en-US" sz="2300" dirty="0"/>
              <a:t> with enlarged nuclei, but many are attenuated, stretched, and irregular. There is also variable interstitial and </a:t>
            </a:r>
            <a:r>
              <a:rPr lang="en-US" sz="2300" dirty="0" err="1" smtClean="0"/>
              <a:t>endocardial</a:t>
            </a:r>
            <a:r>
              <a:rPr lang="en-US" sz="2300" dirty="0" smtClean="0"/>
              <a:t> fibrosis</a:t>
            </a:r>
            <a:r>
              <a:rPr lang="en-US" sz="2300" dirty="0"/>
              <a:t>, with scattered areas of replacement fibrosis</a:t>
            </a:r>
            <a:r>
              <a:rPr lang="en-US" sz="2300" dirty="0" smtClean="0"/>
              <a:t>.</a:t>
            </a:r>
          </a:p>
          <a:p>
            <a:pPr marL="109728" indent="0">
              <a:buNone/>
            </a:pPr>
            <a:endParaRPr lang="en-US" sz="2300" dirty="0"/>
          </a:p>
          <a:p>
            <a:pPr>
              <a:buFont typeface="Wingdings" pitchFamily="2" charset="2"/>
              <a:buChar char="ü"/>
            </a:pPr>
            <a:r>
              <a:rPr lang="en-US" sz="2300" dirty="0">
                <a:solidFill>
                  <a:srgbClr val="FF0000"/>
                </a:solidFill>
              </a:rPr>
              <a:t>Mural thrombi </a:t>
            </a:r>
            <a:r>
              <a:rPr lang="en-US" sz="2300" dirty="0"/>
              <a:t>are often present.</a:t>
            </a:r>
          </a:p>
          <a:p>
            <a:pPr>
              <a:buFont typeface="Wingdings" pitchFamily="2" charset="2"/>
              <a:buChar char="ü"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/>
              <a:t>MORPHOLOGY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928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1295400"/>
            <a:ext cx="809625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3539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17FDE7D708FE845A62A02956B3FD4F6" ma:contentTypeVersion="2" ma:contentTypeDescription="Create a new document." ma:contentTypeScope="" ma:versionID="699de09a4b84e051d229801daa2a9fcb">
  <xsd:schema xmlns:xsd="http://www.w3.org/2001/XMLSchema" xmlns:xs="http://www.w3.org/2001/XMLSchema" xmlns:p="http://schemas.microsoft.com/office/2006/metadata/properties" xmlns:ns2="95982555-10ae-48fc-bacb-d01f372ff3df" targetNamespace="http://schemas.microsoft.com/office/2006/metadata/properties" ma:root="true" ma:fieldsID="74f9352eb11accf93f06fb32ed5b0a7c" ns2:_="">
    <xsd:import namespace="95982555-10ae-48fc-bacb-d01f372ff3d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982555-10ae-48fc-bacb-d01f372ff3d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F7A90DE-93FD-441C-9EB2-45F76FC736E7}"/>
</file>

<file path=customXml/itemProps2.xml><?xml version="1.0" encoding="utf-8"?>
<ds:datastoreItem xmlns:ds="http://schemas.openxmlformats.org/officeDocument/2006/customXml" ds:itemID="{BC875428-9395-4B39-A3CF-F880BC3E0900}"/>
</file>

<file path=customXml/itemProps3.xml><?xml version="1.0" encoding="utf-8"?>
<ds:datastoreItem xmlns:ds="http://schemas.openxmlformats.org/officeDocument/2006/customXml" ds:itemID="{1F52EDCB-61FB-4B9B-86B6-04F42B995D4A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424</TotalTime>
  <Words>2213</Words>
  <Application>Microsoft Office PowerPoint</Application>
  <PresentationFormat>On-screen Show (4:3)</PresentationFormat>
  <Paragraphs>206</Paragraphs>
  <Slides>37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Cardiovascular system  </vt:lpstr>
      <vt:lpstr>TOPICS:  - CARDIOMYOPATHIES. - MYOCARDITIES. - PERICARDIAL DISEASE. - CARDIAC TUMORS. </vt:lpstr>
      <vt:lpstr>CARDIOMYOPATHIES  </vt:lpstr>
      <vt:lpstr>PowerPoint Presentation</vt:lpstr>
      <vt:lpstr>PowerPoint Presentation</vt:lpstr>
      <vt:lpstr>1-Dilated Cardiomyopathy</vt:lpstr>
      <vt:lpstr>At least five general pathways can lead to end-stage DCM :</vt:lpstr>
      <vt:lpstr>MORPHOLOGY</vt:lpstr>
      <vt:lpstr>PowerPoint Presentation</vt:lpstr>
      <vt:lpstr>Clinical Features </vt:lpstr>
      <vt:lpstr>Arrhythmogenic Right Ventricular Cardiomyopathy </vt:lpstr>
      <vt:lpstr>PowerPoint Presentation</vt:lpstr>
      <vt:lpstr>Hypertrophic cardiomyopathy (HCM)</vt:lpstr>
      <vt:lpstr>MORPHOLOGY</vt:lpstr>
      <vt:lpstr>PowerPoint Presentation</vt:lpstr>
      <vt:lpstr>Clinical Features </vt:lpstr>
      <vt:lpstr>Restrictive Cardiomyopathy </vt:lpstr>
      <vt:lpstr>PowerPoint Presentation</vt:lpstr>
      <vt:lpstr>MORPHOLOGY </vt:lpstr>
      <vt:lpstr>PowerPoint Presentation</vt:lpstr>
      <vt:lpstr>PowerPoint Presentation</vt:lpstr>
      <vt:lpstr>PowerPoint Presentation</vt:lpstr>
      <vt:lpstr>Myocarditis</vt:lpstr>
      <vt:lpstr>PowerPoint Presentation</vt:lpstr>
      <vt:lpstr>MORPHOLOGY</vt:lpstr>
      <vt:lpstr>PowerPoint Presentation</vt:lpstr>
      <vt:lpstr>PERICARDIAL DISEASE</vt:lpstr>
      <vt:lpstr>1-Pericarditis </vt:lpstr>
      <vt:lpstr>Clinical Features </vt:lpstr>
      <vt:lpstr>MORPHOLOGY </vt:lpstr>
      <vt:lpstr>PowerPoint Presentation</vt:lpstr>
      <vt:lpstr>2-Pericardial Effusions </vt:lpstr>
      <vt:lpstr>CARDIAC TUMORS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CARDIOMYOPATHIES</dc:title>
  <dc:creator>Toshiba</dc:creator>
  <cp:lastModifiedBy>Toshiba</cp:lastModifiedBy>
  <cp:revision>31</cp:revision>
  <dcterms:created xsi:type="dcterms:W3CDTF">2019-10-26T20:24:02Z</dcterms:created>
  <dcterms:modified xsi:type="dcterms:W3CDTF">2020-11-16T05:22:20Z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0x010100D17FDE7D708FE845A62A02956B3FD4F6</vt:lpwstr>
  </property>
</Properties>
</file>