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s/slide45.xml" ContentType="application/vnd.openxmlformats-officedocument.presentationml.slide+xml"/>
  <Override PartName="/ppt/slides/slide47.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46.xml" ContentType="application/vnd.openxmlformats-officedocument.presentationml.slide+xml"/>
  <Override PartName="/ppt/slides/slide54.xml" ContentType="application/vnd.openxmlformats-officedocument.presentationml.slide+xml"/>
  <Override PartName="/ppt/slides/slide52.xml" ContentType="application/vnd.openxmlformats-officedocument.presentationml.slide+xml"/>
  <Override PartName="/ppt/slides/slide48.xml" ContentType="application/vnd.openxmlformats-officedocument.presentationml.slide+xml"/>
  <Override PartName="/ppt/slides/slide53.xml" ContentType="application/vnd.openxmlformats-officedocument.presentationml.slide+xml"/>
  <Override PartName="/ppt/slides/slide49.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23.xml" ContentType="application/vnd.openxmlformats-officedocument.presentationml.notesSl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33.xml" ContentType="application/vnd.openxmlformats-officedocument.presentationml.notesSlide+xml"/>
  <Override PartName="/ppt/notesSlides/notesSlide24.xml" ContentType="application/vnd.openxmlformats-officedocument.presentationml.notesSlide+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58"/>
  </p:notesMasterIdLst>
  <p:sldIdLst>
    <p:sldId id="352" r:id="rId2"/>
    <p:sldId id="351" r:id="rId3"/>
    <p:sldId id="267" r:id="rId4"/>
    <p:sldId id="445" r:id="rId5"/>
    <p:sldId id="332" r:id="rId6"/>
    <p:sldId id="446" r:id="rId7"/>
    <p:sldId id="447" r:id="rId8"/>
    <p:sldId id="452" r:id="rId9"/>
    <p:sldId id="514" r:id="rId10"/>
    <p:sldId id="454" r:id="rId11"/>
    <p:sldId id="455" r:id="rId12"/>
    <p:sldId id="457" r:id="rId13"/>
    <p:sldId id="459" r:id="rId14"/>
    <p:sldId id="460" r:id="rId15"/>
    <p:sldId id="458" r:id="rId16"/>
    <p:sldId id="269" r:id="rId17"/>
    <p:sldId id="285" r:id="rId18"/>
    <p:sldId id="286" r:id="rId19"/>
    <p:sldId id="364" r:id="rId20"/>
    <p:sldId id="287" r:id="rId21"/>
    <p:sldId id="365" r:id="rId22"/>
    <p:sldId id="417" r:id="rId23"/>
    <p:sldId id="270" r:id="rId24"/>
    <p:sldId id="289" r:id="rId25"/>
    <p:sldId id="366" r:id="rId26"/>
    <p:sldId id="367" r:id="rId27"/>
    <p:sldId id="465" r:id="rId28"/>
    <p:sldId id="466" r:id="rId29"/>
    <p:sldId id="469" r:id="rId30"/>
    <p:sldId id="477" r:id="rId31"/>
    <p:sldId id="478" r:id="rId32"/>
    <p:sldId id="479" r:id="rId33"/>
    <p:sldId id="480" r:id="rId34"/>
    <p:sldId id="481" r:id="rId35"/>
    <p:sldId id="482" r:id="rId36"/>
    <p:sldId id="484" r:id="rId37"/>
    <p:sldId id="488" r:id="rId38"/>
    <p:sldId id="489" r:id="rId39"/>
    <p:sldId id="490" r:id="rId40"/>
    <p:sldId id="491" r:id="rId41"/>
    <p:sldId id="492" r:id="rId42"/>
    <p:sldId id="493" r:id="rId43"/>
    <p:sldId id="495" r:id="rId44"/>
    <p:sldId id="496" r:id="rId45"/>
    <p:sldId id="497" r:id="rId46"/>
    <p:sldId id="498" r:id="rId47"/>
    <p:sldId id="499" r:id="rId48"/>
    <p:sldId id="500" r:id="rId49"/>
    <p:sldId id="501" r:id="rId50"/>
    <p:sldId id="502" r:id="rId51"/>
    <p:sldId id="503" r:id="rId52"/>
    <p:sldId id="504" r:id="rId53"/>
    <p:sldId id="505" r:id="rId54"/>
    <p:sldId id="506" r:id="rId55"/>
    <p:sldId id="507" r:id="rId56"/>
    <p:sldId id="271"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Arial" charset="0"/>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Arial" charset="0"/>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Arial" charset="0"/>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Arial" charset="0"/>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Arial" charset="0"/>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Arial" charset="0"/>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Arial" charset="0"/>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Arial" charset="0"/>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660"/>
  </p:normalViewPr>
  <p:slideViewPr>
    <p:cSldViewPr>
      <p:cViewPr varScale="1">
        <p:scale>
          <a:sx n="69" d="100"/>
          <a:sy n="69" d="100"/>
        </p:scale>
        <p:origin x="-141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65"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79AC8FE-0377-4005-A17F-29E8A53D283B}" type="datetimeFigureOut">
              <a:rPr lang="en-US"/>
              <a:pPr>
                <a:defRPr/>
              </a:pPr>
              <a:t>7/25/2021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1C39BB9-B48F-4B4D-828D-944EBF828CC9}" type="slidenum">
              <a:rPr lang="en-US"/>
              <a:pPr>
                <a:defRPr/>
              </a:pPr>
              <a:t>‹#›</a:t>
            </a:fld>
            <a:endParaRPr lang="en-US"/>
          </a:p>
        </p:txBody>
      </p:sp>
    </p:spTree>
    <p:extLst>
      <p:ext uri="{BB962C8B-B14F-4D97-AF65-F5344CB8AC3E}">
        <p14:creationId xmlns:p14="http://schemas.microsoft.com/office/powerpoint/2010/main" val="3787357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D42A4AEE-7BE9-411E-BBB3-3B9F07BC42BA}" type="slidenum">
              <a:rPr lang="en-US"/>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5D12AA7E-0926-4D92-B77E-4780A9C751C1}" type="slidenum">
              <a:rPr lang="en-US"/>
              <a:pPr>
                <a:defRPr/>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A9B27EA5-5FCF-4787-A98E-032E41A43018}" type="slidenum">
              <a:rPr lang="en-US"/>
              <a:pPr>
                <a:defRPr/>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AE5575B8-FD45-4A72-8F45-39E6B3409645}" type="slidenum">
              <a:rPr lang="en-US"/>
              <a:pPr>
                <a:defRPr/>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98DF73D-524A-41AA-9433-DD72EB5C1464}" type="slidenum">
              <a:rPr lang="en-US" smtClean="0"/>
              <a:pPr>
                <a:defRPr/>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2B7F5F76-C2D6-4DCD-BF31-D853B0956266}" type="slidenum">
              <a:rPr lang="en-US"/>
              <a:pPr>
                <a:defRPr/>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48F21C4A-E0CB-40C5-9FCF-CD8849A282CA}" type="slidenum">
              <a:rPr lang="en-US"/>
              <a:pPr>
                <a:defRPr/>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5DD1B64F-94C8-4CEF-9414-92013C556090}" type="slidenum">
              <a:rPr lang="en-US"/>
              <a:pPr>
                <a:defRPr/>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4B75F4D0-8AB8-428D-841B-10AEA31B3FB9}" type="slidenum">
              <a:rPr lang="en-US"/>
              <a:pPr>
                <a:defRPr/>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5A1CF199-A2E9-4B08-B0CA-323B03B9D659}" type="slidenum">
              <a:rPr lang="en-US"/>
              <a:pPr>
                <a:defRPr/>
              </a:pPr>
              <a:t>27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C39BB9-B48F-4B4D-828D-944EBF828CC9}" type="slidenum">
              <a:rPr lang="en-US" smtClean="0"/>
              <a:pPr>
                <a:defRPr/>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AFE8944F-663A-45DF-915C-CA0EEEE3F82F}" type="slidenum">
              <a:rPr lang="en-US"/>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C39BB9-B48F-4B4D-828D-944EBF828CC9}" type="slidenum">
              <a:rPr lang="en-US" smtClean="0"/>
              <a:pPr>
                <a:defRPr/>
              </a:pPr>
              <a:t>29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F72DF4FC-B2DD-45AF-B21A-B388D5AFE51E}" type="slidenum">
              <a:rPr lang="en-US"/>
              <a:pPr>
                <a:defRPr/>
              </a:pPr>
              <a:t>30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C39BB9-B48F-4B4D-828D-944EBF828CC9}" type="slidenum">
              <a:rPr lang="en-US" smtClean="0"/>
              <a:pPr>
                <a:defRPr/>
              </a:pPr>
              <a:t>31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A947A1D5-2F28-454E-9999-50FBC0259F39}" type="slidenum">
              <a:rPr lang="en-US"/>
              <a:pPr>
                <a:defRPr/>
              </a:pPr>
              <a:t>32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C39BB9-B48F-4B4D-828D-944EBF828CC9}" type="slidenum">
              <a:rPr lang="en-US" smtClean="0"/>
              <a:pPr>
                <a:defRPr/>
              </a:pPr>
              <a:t>33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21F3D423-F7E3-4508-A6FC-B610716202AC}" type="slidenum">
              <a:rPr lang="en-US"/>
              <a:pPr>
                <a:defRPr/>
              </a:pPr>
              <a:t>34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C39BB9-B48F-4B4D-828D-944EBF828CC9}" type="slidenum">
              <a:rPr lang="en-US" smtClean="0"/>
              <a:pPr>
                <a:defRPr/>
              </a:pPr>
              <a:t>35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C39BB9-B48F-4B4D-828D-944EBF828CC9}" type="slidenum">
              <a:rPr lang="en-US" smtClean="0"/>
              <a:pPr>
                <a:defRPr/>
              </a:pPr>
              <a:t>36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F533E9B4-2B91-491D-B0F5-11A76C4FDB3A}" type="slidenum">
              <a:rPr lang="en-US"/>
              <a:pPr>
                <a:defRPr/>
              </a:pPr>
              <a:t>37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63D14BAF-FB53-4F0C-9B47-9D662C3D290A}" type="slidenum">
              <a:rPr lang="en-US"/>
              <a:pPr>
                <a:defRPr/>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50B42F59-63A5-46A9-BDC6-D1827B6936C5}" type="slidenum">
              <a:rPr lang="en-US"/>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EE24F48E-96D7-4A75-AA24-4EBB1E41650E}" type="slidenum">
              <a:rPr lang="en-US"/>
              <a:pPr>
                <a:defRPr/>
              </a:pPr>
              <a:t>39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AFA318E2-1FAA-4D12-8472-C1D6582200AA}" type="slidenum">
              <a:rPr lang="en-US"/>
              <a:pPr>
                <a:defRPr/>
              </a:pPr>
              <a:t>40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C39BB9-B48F-4B4D-828D-944EBF828CC9}" type="slidenum">
              <a:rPr lang="en-US" smtClean="0"/>
              <a:pPr>
                <a:defRPr/>
              </a:pPr>
              <a:t>41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173AF3C9-CBFB-4FF1-9877-D1860EFE6C9A}" type="slidenum">
              <a:rPr lang="en-US"/>
              <a:pPr>
                <a:defRPr/>
              </a:pPr>
              <a:t>42</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27C80352-BF67-44F2-A53D-371C99B8A29F}" type="slidenum">
              <a:rPr lang="en-US"/>
              <a:pPr>
                <a:defRPr/>
              </a:pPr>
              <a:t>43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90511C65-4888-44FF-810A-8BABAAFD3246}" type="slidenum">
              <a:rPr lang="en-US"/>
              <a:pPr>
                <a:defRPr/>
              </a:pPr>
              <a:t>44</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p:spPr>
      </p:sp>
      <p:sp>
        <p:nvSpPr>
          <p:cNvPr id="193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CF3105A8-3CA2-47D2-9D2B-FB867D5DED02}" type="slidenum">
              <a:rPr lang="en-US"/>
              <a:pPr>
                <a:defRPr/>
              </a:pPr>
              <a:t>45</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2426AAD5-A0B5-4261-9C27-DD840A8F50A1}" type="slidenum">
              <a:rPr lang="en-US"/>
              <a:pPr>
                <a:defRPr/>
              </a:pPr>
              <a:t>46</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p:spPr>
      </p:sp>
      <p:sp>
        <p:nvSpPr>
          <p:cNvPr id="195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A666001F-AE99-4891-8EE3-FE7AE3DD4CB7}" type="slidenum">
              <a:rPr lang="en-US"/>
              <a:pPr>
                <a:defRPr/>
              </a:pPr>
              <a:t>47</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4728A95E-2009-47CD-A91E-B6327302DE16}" type="slidenum">
              <a:rPr lang="en-US"/>
              <a:pPr>
                <a:defRPr/>
              </a:pPr>
              <a:t>48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C1CA634F-F755-45D3-AAA1-D20117D7B413}" type="slidenum">
              <a:rPr lang="en-US"/>
              <a:pPr>
                <a:defRPr/>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p:spPr>
      </p:sp>
      <p:sp>
        <p:nvSpPr>
          <p:cNvPr id="197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95FE552E-3449-42C1-95E0-9141D13571B8}" type="slidenum">
              <a:rPr lang="en-US"/>
              <a:pPr>
                <a:defRPr/>
              </a:pPr>
              <a:t>49</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p:spPr>
      </p:sp>
      <p:sp>
        <p:nvSpPr>
          <p:cNvPr id="198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2CEA6667-EF43-48F4-A793-C248A929B52F}" type="slidenum">
              <a:rPr lang="en-US"/>
              <a:pPr>
                <a:defRPr/>
              </a:pPr>
              <a:t>50</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p:spPr>
      </p:sp>
      <p:sp>
        <p:nvSpPr>
          <p:cNvPr id="199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EF09CB05-B089-49DB-87D9-EC993422C435}" type="slidenum">
              <a:rPr lang="en-US"/>
              <a:pPr>
                <a:defRPr/>
              </a:pPr>
              <a:t>51</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A4B81CDC-71E9-4FAC-ACD1-5FB0FF913441}" type="slidenum">
              <a:rPr lang="en-US"/>
              <a:pPr>
                <a:defRPr/>
              </a:pPr>
              <a:t>52</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p:spPr>
      </p:sp>
      <p:sp>
        <p:nvSpPr>
          <p:cNvPr id="201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E9D26D97-2F4C-4258-B915-57021FB50653}" type="slidenum">
              <a:rPr lang="en-US"/>
              <a:pPr>
                <a:defRPr/>
              </a:pPr>
              <a:t>53</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C39BB9-B48F-4B4D-828D-944EBF828CC9}" type="slidenum">
              <a:rPr lang="en-US" smtClean="0"/>
              <a:pPr>
                <a:defRPr/>
              </a:pPr>
              <a:t>54</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032BF079-4B16-4DE0-A10A-9DED50614D19}" type="slidenum">
              <a:rPr lang="en-US"/>
              <a:pPr>
                <a:defRPr/>
              </a:pPr>
              <a:t>55</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5A1CF199-A2E9-4B08-B0CA-323B03B9D659}" type="slidenum">
              <a:rPr lang="en-US"/>
              <a:pPr>
                <a:defRPr/>
              </a:pPr>
              <a:t>56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4111B7A7-5355-46F1-9C39-31BBB1016D6D}" type="slidenum">
              <a:rPr lang="en-US"/>
              <a:pPr>
                <a:defRPr/>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0DCFEB53-9CAA-4861-BBB3-4C4E10452940}" type="slidenum">
              <a:rPr lang="en-US"/>
              <a:pPr>
                <a:defRPr/>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42C7AD26-5655-4B00-8FC5-F02B9486EFA3}" type="slidenum">
              <a:rPr lang="en-US"/>
              <a:pPr>
                <a:defRPr/>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41B6F8A3-EB74-4919-B8F8-5F3EDC6CA00B}" type="slidenum">
              <a:rPr lang="en-US"/>
              <a:pPr>
                <a:defRPr/>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50F5DDB5-44B5-4D43-9A31-7AA8E9D6870D}" type="slidenum">
              <a:rPr lang="en-US"/>
              <a:pPr>
                <a:defRPr/>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A2751B51-761B-4E30-ACC7-C14F418FD889}" type="slidenum">
              <a:rPr lang="ar-SA"/>
              <a:pPr>
                <a:defRPr/>
              </a:pPr>
              <a:t>‹#›</a:t>
            </a:fld>
            <a:endParaRPr lang="en-US"/>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FB30939-989B-4C1C-917D-7F60BC497E92}"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A173FDB-C348-468D-BAC7-5D22E61DEB79}"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4114800"/>
          </a:xfrm>
        </p:spPr>
        <p:txBody>
          <a:bodyPr>
            <a:normAutofit/>
          </a:bodyPr>
          <a:lstStyle/>
          <a:p>
            <a:pPr lvl="0"/>
            <a:endParaRPr lang="en-US" noProof="0" smtClean="0"/>
          </a:p>
        </p:txBody>
      </p:sp>
      <p:sp>
        <p:nvSpPr>
          <p:cNvPr id="5" name="Footer Placeholder 2"/>
          <p:cNvSpPr>
            <a:spLocks noGrp="1"/>
          </p:cNvSpPr>
          <p:nvPr>
            <p:ph type="ftr" sz="quarter" idx="10"/>
          </p:nvPr>
        </p:nvSpPr>
        <p:spPr/>
        <p:txBody>
          <a:bodyPr/>
          <a:lstStyle>
            <a:lvl1pPr>
              <a:defRPr/>
            </a:lvl1pPr>
          </a:lstStyle>
          <a:p>
            <a:pPr>
              <a:defRPr/>
            </a:pPr>
            <a:endParaRPr lang="en-US"/>
          </a:p>
        </p:txBody>
      </p:sp>
      <p:sp>
        <p:nvSpPr>
          <p:cNvPr id="6" name="Date Placeholder 13"/>
          <p:cNvSpPr>
            <a:spLocks noGrp="1"/>
          </p:cNvSpPr>
          <p:nvPr>
            <p:ph type="dt" sz="half"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09CED65-FB71-4902-AE00-146E40104843}"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114800"/>
          </a:xfrm>
        </p:spPr>
        <p:txBody>
          <a:bodyPr>
            <a:normAutofit/>
          </a:bodyPr>
          <a:lstStyle/>
          <a:p>
            <a:pPr lvl="0"/>
            <a:endParaRPr lang="en-US" noProof="0" smtClean="0"/>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691F921-0CD8-4D07-832C-551DDCAC9421}"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endParaRPr lang="en-US"/>
          </a:p>
        </p:txBody>
      </p:sp>
      <p:sp>
        <p:nvSpPr>
          <p:cNvPr id="6" name="Footer Placeholder 4"/>
          <p:cNvSpPr>
            <a:spLocks noGrp="1"/>
          </p:cNvSpPr>
          <p:nvPr>
            <p:ph type="ftr" sz="quarter" idx="11"/>
          </p:nvPr>
        </p:nvSpPr>
        <p:spPr/>
        <p:txBody>
          <a:bodyPr/>
          <a:lstStyle>
            <a:lvl1pPr>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vl1pPr>
            <a:extLst/>
          </a:lstStyle>
          <a:p>
            <a:pPr>
              <a:defRPr/>
            </a:pPr>
            <a:fld id="{B6861EA6-4C73-4EAF-8EBF-7B01F231C25F}"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F86B677A-ACB4-4FD9-96DF-E23D455EB2AD}" type="slidenum">
              <a:rPr lang="ar-SA"/>
              <a:pPr>
                <a:defRPr/>
              </a:pPr>
              <a:t>‹#›</a:t>
            </a:fld>
            <a:endParaRPr lang="en-US"/>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endParaRPr lang="en-US"/>
          </a:p>
        </p:txBody>
      </p:sp>
      <p:sp>
        <p:nvSpPr>
          <p:cNvPr id="7" name="Footer Placeholder 5"/>
          <p:cNvSpPr>
            <a:spLocks noGrp="1"/>
          </p:cNvSpPr>
          <p:nvPr>
            <p:ph type="ftr" sz="quarter" idx="11"/>
          </p:nvPr>
        </p:nvSpPr>
        <p:spPr/>
        <p:txBody>
          <a:bodyPr/>
          <a:lstStyle>
            <a:lvl1pPr>
              <a:defRPr/>
            </a:lvl1pPr>
            <a:extLst/>
          </a:lstStyle>
          <a:p>
            <a:pPr>
              <a:defRPr/>
            </a:pPr>
            <a:endParaRPr lang="en-US"/>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2669A3D4-B510-4775-B414-B30BF8C660BA}"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extLst/>
          </a:lstStyle>
          <a:p>
            <a:pPr>
              <a:defRPr/>
            </a:pPr>
            <a:endParaRPr lang="en-US"/>
          </a:p>
        </p:txBody>
      </p:sp>
      <p:sp>
        <p:nvSpPr>
          <p:cNvPr id="10" name="Footer Placeholder 7"/>
          <p:cNvSpPr>
            <a:spLocks noGrp="1"/>
          </p:cNvSpPr>
          <p:nvPr>
            <p:ph type="ftr" sz="quarter" idx="11"/>
          </p:nvPr>
        </p:nvSpPr>
        <p:spPr/>
        <p:txBody>
          <a:bodyPr/>
          <a:lstStyle>
            <a:lvl1pPr>
              <a:defRPr/>
            </a:lvl1pPr>
            <a:extLst/>
          </a:lstStyle>
          <a:p>
            <a:pPr>
              <a:defRPr/>
            </a:pPr>
            <a:endParaRPr lang="en-US"/>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2DB24223-6230-4DFC-8411-8FAFA0748C82}"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457200" y="253218"/>
            <a:ext cx="8229600" cy="1143000"/>
          </a:xfrm>
        </p:spPr>
        <p:txBody>
          <a:bodyPr/>
          <a:lstStyle>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extLst/>
          </a:lstStyle>
          <a:p>
            <a:pPr>
              <a:defRPr/>
            </a:pPr>
            <a:endParaRPr lang="en-US"/>
          </a:p>
        </p:txBody>
      </p:sp>
      <p:sp>
        <p:nvSpPr>
          <p:cNvPr id="5" name="Footer Placeholder 3"/>
          <p:cNvSpPr>
            <a:spLocks noGrp="1"/>
          </p:cNvSpPr>
          <p:nvPr>
            <p:ph type="ftr" sz="quarter" idx="11"/>
          </p:nvPr>
        </p:nvSpPr>
        <p:spPr/>
        <p:txBody>
          <a:bodyPr/>
          <a:lstStyle>
            <a:lvl1pPr>
              <a:defRPr/>
            </a:lvl1pPr>
            <a:extLst/>
          </a:lstStyle>
          <a:p>
            <a:pPr>
              <a:defRPr/>
            </a:pPr>
            <a:endParaRPr lang="en-US"/>
          </a:p>
        </p:txBody>
      </p:sp>
      <p:sp>
        <p:nvSpPr>
          <p:cNvPr id="6" name="Slide Number Placeholder 4"/>
          <p:cNvSpPr>
            <a:spLocks noGrp="1"/>
          </p:cNvSpPr>
          <p:nvPr>
            <p:ph type="sldNum" sz="quarter" idx="12"/>
          </p:nvPr>
        </p:nvSpPr>
        <p:spPr/>
        <p:txBody>
          <a:bodyPr/>
          <a:lstStyle>
            <a:lvl1pPr>
              <a:defRPr/>
            </a:lvl1pPr>
            <a:extLst/>
          </a:lstStyle>
          <a:p>
            <a:pPr>
              <a:defRPr/>
            </a:pPr>
            <a:fld id="{10205DAD-83C2-41A2-8A3B-A88A442FF8AC}"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Date Placeholder 13"/>
          <p:cNvSpPr>
            <a:spLocks noGrp="1"/>
          </p:cNvSpPr>
          <p:nvPr>
            <p:ph type="dt" sz="half"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82D48DCB-2CFE-49A1-A268-7FFAA8EBF25D}"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6CC355B9-39E2-40F2-95A3-2CFF7AF24242}" type="slidenum">
              <a:rPr lang="ar-SA"/>
              <a:pPr>
                <a:defRPr/>
              </a:pPr>
              <a:t>‹#›</a:t>
            </a:fld>
            <a:endParaRPr lang="en-US"/>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smtClean="0"/>
              <a:t>Click to edit Master title style</a:t>
            </a:r>
            <a:endParaRPr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D8023AAA-9926-40AB-A909-70F25828980B}" type="slidenum">
              <a:rPr lang="ar-SA"/>
              <a:pPr>
                <a:defRPr/>
              </a:pPr>
              <a:t>‹#›</a:t>
            </a:fld>
            <a:endParaRPr lang="en-US"/>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en-US"/>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61546805-A93A-4232-BB9D-46D2E1DB883F}" type="slidenum">
              <a:rPr lang="ar-SA"/>
              <a:pPr>
                <a:defRPr/>
              </a:pPr>
              <a:t>‹#›</a:t>
            </a:fld>
            <a:endParaRPr lang="en-US"/>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2057" name="Text Placeholder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08" r:id="rId7"/>
    <p:sldLayoutId id="2147483719" r:id="rId8"/>
    <p:sldLayoutId id="2147483720" r:id="rId9"/>
    <p:sldLayoutId id="2147483709" r:id="rId10"/>
    <p:sldLayoutId id="2147483710" r:id="rId11"/>
    <p:sldLayoutId id="2147483711" r:id="rId12"/>
    <p:sldLayoutId id="2147483712" r:id="rId13"/>
  </p:sldLayoutIdLst>
  <p:txStyles>
    <p:titleStyle>
      <a:lvl1pPr marL="53975" algn="r" rtl="0" eaLnBrk="0" fontAlgn="base" hangingPunct="0">
        <a:spcBef>
          <a:spcPct val="0"/>
        </a:spcBef>
        <a:spcAft>
          <a:spcPct val="0"/>
        </a:spcAft>
        <a:defRPr sz="4600" kern="1200">
          <a:solidFill>
            <a:srgbClr val="C0F7FF"/>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C0F7FF"/>
          </a:solidFill>
          <a:latin typeface="Rockwell" pitchFamily="18" charset="0"/>
        </a:defRPr>
      </a:lvl2pPr>
      <a:lvl3pPr marL="53975" algn="r" rtl="0" eaLnBrk="0" fontAlgn="base" hangingPunct="0">
        <a:spcBef>
          <a:spcPct val="0"/>
        </a:spcBef>
        <a:spcAft>
          <a:spcPct val="0"/>
        </a:spcAft>
        <a:defRPr sz="4600">
          <a:solidFill>
            <a:srgbClr val="C0F7FF"/>
          </a:solidFill>
          <a:latin typeface="Rockwell" pitchFamily="18" charset="0"/>
        </a:defRPr>
      </a:lvl3pPr>
      <a:lvl4pPr marL="53975" algn="r" rtl="0" eaLnBrk="0" fontAlgn="base" hangingPunct="0">
        <a:spcBef>
          <a:spcPct val="0"/>
        </a:spcBef>
        <a:spcAft>
          <a:spcPct val="0"/>
        </a:spcAft>
        <a:defRPr sz="4600">
          <a:solidFill>
            <a:srgbClr val="C0F7FF"/>
          </a:solidFill>
          <a:latin typeface="Rockwell" pitchFamily="18" charset="0"/>
        </a:defRPr>
      </a:lvl4pPr>
      <a:lvl5pPr marL="53975" algn="r" rtl="0" eaLnBrk="0" fontAlgn="base" hangingPunct="0">
        <a:spcBef>
          <a:spcPct val="0"/>
        </a:spcBef>
        <a:spcAft>
          <a:spcPct val="0"/>
        </a:spcAft>
        <a:defRPr sz="4600">
          <a:solidFill>
            <a:srgbClr val="C0F7FF"/>
          </a:solidFill>
          <a:latin typeface="Rockwell" pitchFamily="18" charset="0"/>
        </a:defRPr>
      </a:lvl5pPr>
      <a:lvl6pPr marL="511175" algn="r" rtl="0" fontAlgn="base">
        <a:spcBef>
          <a:spcPct val="0"/>
        </a:spcBef>
        <a:spcAft>
          <a:spcPct val="0"/>
        </a:spcAft>
        <a:defRPr sz="4600">
          <a:solidFill>
            <a:srgbClr val="C0F7FF"/>
          </a:solidFill>
          <a:latin typeface="Rockwell" pitchFamily="18" charset="0"/>
        </a:defRPr>
      </a:lvl6pPr>
      <a:lvl7pPr marL="968375" algn="r" rtl="0" fontAlgn="base">
        <a:spcBef>
          <a:spcPct val="0"/>
        </a:spcBef>
        <a:spcAft>
          <a:spcPct val="0"/>
        </a:spcAft>
        <a:defRPr sz="4600">
          <a:solidFill>
            <a:srgbClr val="C0F7FF"/>
          </a:solidFill>
          <a:latin typeface="Rockwell" pitchFamily="18" charset="0"/>
        </a:defRPr>
      </a:lvl7pPr>
      <a:lvl8pPr marL="1425575" algn="r" rtl="0" fontAlgn="base">
        <a:spcBef>
          <a:spcPct val="0"/>
        </a:spcBef>
        <a:spcAft>
          <a:spcPct val="0"/>
        </a:spcAft>
        <a:defRPr sz="4600">
          <a:solidFill>
            <a:srgbClr val="C0F7FF"/>
          </a:solidFill>
          <a:latin typeface="Rockwell" pitchFamily="18" charset="0"/>
        </a:defRPr>
      </a:lvl8pPr>
      <a:lvl9pPr marL="1882775" algn="r" rtl="0" fontAlgn="base">
        <a:spcBef>
          <a:spcPct val="0"/>
        </a:spcBef>
        <a:spcAft>
          <a:spcPct val="0"/>
        </a:spcAft>
        <a:defRPr sz="4600">
          <a:solidFill>
            <a:srgbClr val="C0F7FF"/>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EB641B"/>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EB641B"/>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EB641B"/>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str-ly.com/up/uploads/images/str-ly.come4be0205af.jpg"/>
          <p:cNvPicPr>
            <a:picLocks noChangeAspect="1" noChangeArrowheads="1"/>
          </p:cNvPicPr>
          <p:nvPr/>
        </p:nvPicPr>
        <p:blipFill>
          <a:blip r:embed="rId3" cstate="print"/>
          <a:srcRect/>
          <a:stretch>
            <a:fillRect/>
          </a:stretch>
        </p:blipFill>
        <p:spPr bwMode="auto">
          <a:xfrm>
            <a:off x="179512" y="98630"/>
            <a:ext cx="8856984" cy="6642738"/>
          </a:xfrm>
          <a:prstGeom prst="rect">
            <a:avLst/>
          </a:prstGeom>
          <a:noFill/>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image.slidesharecdn.com/vj-antitussives-131114064930-phpapp01/95/antitussives-6-638.jpg?cb=1396900628"/>
          <p:cNvPicPr>
            <a:picLocks noChangeAspect="1" noChangeArrowheads="1"/>
          </p:cNvPicPr>
          <p:nvPr/>
        </p:nvPicPr>
        <p:blipFill>
          <a:blip r:embed="rId2" cstate="print"/>
          <a:srcRect/>
          <a:stretch>
            <a:fillRect/>
          </a:stretch>
        </p:blipFill>
        <p:spPr bwMode="auto">
          <a:xfrm>
            <a:off x="152400" y="152399"/>
            <a:ext cx="8869783" cy="646843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cdn.24.co.za/files/Cms/General/d/3035/6d75940cd7924b1ebd98909388010013.jpg"/>
          <p:cNvPicPr>
            <a:picLocks noChangeAspect="1" noChangeArrowheads="1"/>
          </p:cNvPicPr>
          <p:nvPr/>
        </p:nvPicPr>
        <p:blipFill>
          <a:blip r:embed="rId2" cstate="print"/>
          <a:srcRect/>
          <a:stretch>
            <a:fillRect/>
          </a:stretch>
        </p:blipFill>
        <p:spPr bwMode="auto">
          <a:xfrm>
            <a:off x="138548" y="152400"/>
            <a:ext cx="9005452" cy="6477000"/>
          </a:xfrm>
          <a:prstGeom prst="rect">
            <a:avLst/>
          </a:prstGeom>
          <a:solidFill>
            <a:schemeClr val="bg1"/>
          </a:solidFill>
          <a:ln w="76200">
            <a:solidFill>
              <a:schemeClr val="accent6">
                <a:lumMod val="75000"/>
              </a:schemeClr>
            </a:solidFill>
          </a:ln>
          <a:effectLst>
            <a:glow rad="228600">
              <a:schemeClr val="accent4">
                <a:satMod val="175000"/>
                <a:alpha val="40000"/>
              </a:schemeClr>
            </a:glo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medicalzone.net/uploads/1/2/7/3/12737542/4619312_orig.jpg?1377713027"/>
          <p:cNvPicPr>
            <a:picLocks noChangeAspect="1" noChangeArrowheads="1"/>
          </p:cNvPicPr>
          <p:nvPr/>
        </p:nvPicPr>
        <p:blipFill>
          <a:blip r:embed="rId2" cstate="print"/>
          <a:srcRect/>
          <a:stretch>
            <a:fillRect/>
          </a:stretch>
        </p:blipFill>
        <p:spPr bwMode="auto">
          <a:xfrm>
            <a:off x="178854" y="152400"/>
            <a:ext cx="8736546" cy="6705600"/>
          </a:xfrm>
          <a:prstGeom prst="rect">
            <a:avLst/>
          </a:prstGeom>
          <a:noFill/>
        </p:spPr>
      </p:pic>
      <p:cxnSp>
        <p:nvCxnSpPr>
          <p:cNvPr id="4" name="Straight Connector 3"/>
          <p:cNvCxnSpPr/>
          <p:nvPr/>
        </p:nvCxnSpPr>
        <p:spPr>
          <a:xfrm>
            <a:off x="6096000" y="5029200"/>
            <a:ext cx="1905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096000" y="29718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019800" y="4648200"/>
            <a:ext cx="1066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172200" y="6858000"/>
            <a:ext cx="152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96000" y="4114800"/>
            <a:ext cx="990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553200" y="5791200"/>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96000" y="2209800"/>
            <a:ext cx="60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9552" y="188640"/>
            <a:ext cx="8229600" cy="720080"/>
          </a:xfrm>
        </p:spPr>
        <p:style>
          <a:lnRef idx="1">
            <a:schemeClr val="accent3"/>
          </a:lnRef>
          <a:fillRef idx="2">
            <a:schemeClr val="accent3"/>
          </a:fillRef>
          <a:effectRef idx="1">
            <a:schemeClr val="accent3"/>
          </a:effectRef>
          <a:fontRef idx="minor">
            <a:schemeClr val="dk1"/>
          </a:fontRef>
        </p:style>
        <p:txBody>
          <a:bodyPr>
            <a:normAutofit/>
          </a:bodyPr>
          <a:lstStyle/>
          <a:p>
            <a:pPr marL="54864" algn="ctr" eaLnBrk="1" fontAlgn="auto" hangingPunct="1">
              <a:spcAft>
                <a:spcPts val="0"/>
              </a:spcAft>
              <a:defRPr/>
            </a:pPr>
            <a:r>
              <a:rPr lang="en-US" sz="4000" b="1" dirty="0" smtClean="0">
                <a:solidFill>
                  <a:srgbClr val="FFFF00"/>
                </a:solidFill>
              </a:rPr>
              <a:t>COUGH  Analysis</a:t>
            </a:r>
          </a:p>
        </p:txBody>
      </p:sp>
      <p:sp>
        <p:nvSpPr>
          <p:cNvPr id="38915" name="Rectangle 3"/>
          <p:cNvSpPr>
            <a:spLocks noGrp="1" noChangeArrowheads="1"/>
          </p:cNvSpPr>
          <p:nvPr>
            <p:ph idx="1"/>
          </p:nvPr>
        </p:nvSpPr>
        <p:spPr>
          <a:xfrm>
            <a:off x="179512" y="548680"/>
            <a:ext cx="8748464" cy="6309320"/>
          </a:xfrm>
        </p:spPr>
        <p:txBody>
          <a:bodyPr/>
          <a:lstStyle/>
          <a:p>
            <a:pPr eaLnBrk="1" hangingPunct="1">
              <a:lnSpc>
                <a:spcPct val="90000"/>
              </a:lnSpc>
              <a:buFont typeface="Wingdings 2" pitchFamily="18" charset="2"/>
              <a:buNone/>
            </a:pPr>
            <a:endParaRPr lang="en-US" sz="3600" dirty="0" smtClean="0"/>
          </a:p>
          <a:p>
            <a:pPr lvl="2" eaLnBrk="1" hangingPunct="1">
              <a:lnSpc>
                <a:spcPct val="90000"/>
              </a:lnSpc>
              <a:buClr>
                <a:schemeClr val="folHlink"/>
              </a:buClr>
              <a:buSzPct val="85000"/>
              <a:buFont typeface="Wingdings" pitchFamily="2" charset="2"/>
              <a:buChar char="v"/>
            </a:pPr>
            <a:r>
              <a:rPr lang="en-US" sz="2800" dirty="0" smtClean="0"/>
              <a:t> effective:</a:t>
            </a:r>
          </a:p>
          <a:p>
            <a:pPr lvl="2" eaLnBrk="1" hangingPunct="1">
              <a:lnSpc>
                <a:spcPct val="90000"/>
              </a:lnSpc>
              <a:buFont typeface="Wingdings" pitchFamily="2" charset="2"/>
              <a:buNone/>
            </a:pPr>
            <a:r>
              <a:rPr lang="en-US" sz="2800" dirty="0" smtClean="0"/>
              <a:t>   • strong enough to clear the airway</a:t>
            </a:r>
          </a:p>
          <a:p>
            <a:pPr lvl="2" eaLnBrk="1" hangingPunct="1">
              <a:lnSpc>
                <a:spcPct val="90000"/>
              </a:lnSpc>
              <a:buFont typeface="Wingdings" pitchFamily="2" charset="2"/>
              <a:buNone/>
            </a:pPr>
            <a:endParaRPr lang="en-US" sz="2800" dirty="0" smtClean="0"/>
          </a:p>
          <a:p>
            <a:pPr lvl="2" eaLnBrk="1" hangingPunct="1">
              <a:lnSpc>
                <a:spcPct val="90000"/>
              </a:lnSpc>
              <a:buClr>
                <a:schemeClr val="folHlink"/>
              </a:buClr>
              <a:buSzPct val="85000"/>
              <a:buFont typeface="Wingdings" pitchFamily="2" charset="2"/>
              <a:buChar char="v"/>
            </a:pPr>
            <a:r>
              <a:rPr lang="en-US" sz="2800" dirty="0" smtClean="0"/>
              <a:t> </a:t>
            </a:r>
            <a:r>
              <a:rPr lang="en-US" sz="2800" dirty="0" err="1" smtClean="0"/>
              <a:t>noneffective</a:t>
            </a:r>
            <a:r>
              <a:rPr lang="en-US" sz="2800" dirty="0" smtClean="0"/>
              <a:t> or inadequate:</a:t>
            </a:r>
          </a:p>
          <a:p>
            <a:pPr lvl="4" eaLnBrk="1" hangingPunct="1">
              <a:lnSpc>
                <a:spcPct val="90000"/>
              </a:lnSpc>
              <a:buClr>
                <a:schemeClr val="folHlink"/>
              </a:buClr>
              <a:buSzPct val="85000"/>
              <a:buFont typeface="Wingdings" pitchFamily="2" charset="2"/>
              <a:buNone/>
            </a:pPr>
            <a:r>
              <a:rPr lang="en-US" sz="2400" dirty="0" smtClean="0"/>
              <a:t>   • too weak to mobilize secretions</a:t>
            </a:r>
          </a:p>
          <a:p>
            <a:pPr lvl="4" eaLnBrk="1" hangingPunct="1">
              <a:lnSpc>
                <a:spcPct val="90000"/>
              </a:lnSpc>
              <a:buClr>
                <a:schemeClr val="folHlink"/>
              </a:buClr>
              <a:buSzPct val="85000"/>
              <a:buFont typeface="Wingdings" pitchFamily="2" charset="2"/>
              <a:buNone/>
            </a:pPr>
            <a:endParaRPr lang="en-US" sz="2400" dirty="0" smtClean="0"/>
          </a:p>
          <a:p>
            <a:pPr lvl="2" eaLnBrk="1" hangingPunct="1">
              <a:lnSpc>
                <a:spcPct val="90000"/>
              </a:lnSpc>
              <a:buClr>
                <a:schemeClr val="folHlink"/>
              </a:buClr>
              <a:buSzPct val="85000"/>
              <a:buFont typeface="Wingdings" pitchFamily="2" charset="2"/>
              <a:buChar char="v"/>
            </a:pPr>
            <a:r>
              <a:rPr lang="en-US" sz="2800" dirty="0" smtClean="0"/>
              <a:t> </a:t>
            </a:r>
            <a:r>
              <a:rPr lang="en-US" sz="2800" b="1" dirty="0" smtClean="0">
                <a:solidFill>
                  <a:schemeClr val="folHlink"/>
                </a:solidFill>
              </a:rPr>
              <a:t>productive:</a:t>
            </a:r>
          </a:p>
          <a:p>
            <a:pPr lvl="4" eaLnBrk="1" hangingPunct="1">
              <a:lnSpc>
                <a:spcPct val="90000"/>
              </a:lnSpc>
              <a:buClr>
                <a:schemeClr val="folHlink"/>
              </a:buClr>
              <a:buSzPct val="85000"/>
              <a:buFont typeface="Wingdings" pitchFamily="2" charset="2"/>
              <a:buNone/>
            </a:pPr>
            <a:r>
              <a:rPr lang="en-US" sz="2400" dirty="0" smtClean="0"/>
              <a:t>   • clears mucus or other material</a:t>
            </a:r>
          </a:p>
          <a:p>
            <a:pPr lvl="2" eaLnBrk="1" hangingPunct="1">
              <a:lnSpc>
                <a:spcPct val="90000"/>
              </a:lnSpc>
              <a:buClr>
                <a:schemeClr val="folHlink"/>
              </a:buClr>
              <a:buSzPct val="85000"/>
              <a:buFont typeface="Wingdings" pitchFamily="2" charset="2"/>
              <a:buChar char="v"/>
            </a:pPr>
            <a:r>
              <a:rPr lang="en-US" sz="2800" dirty="0" smtClean="0"/>
              <a:t> </a:t>
            </a:r>
            <a:r>
              <a:rPr lang="en-US" sz="2800" b="1" dirty="0" smtClean="0">
                <a:solidFill>
                  <a:schemeClr val="folHlink"/>
                </a:solidFill>
              </a:rPr>
              <a:t>dry or nonproductive</a:t>
            </a:r>
            <a:r>
              <a:rPr lang="en-US" sz="2800" dirty="0" smtClean="0"/>
              <a:t>:</a:t>
            </a:r>
          </a:p>
          <a:p>
            <a:pPr lvl="4" eaLnBrk="1" hangingPunct="1">
              <a:lnSpc>
                <a:spcPct val="90000"/>
              </a:lnSpc>
              <a:buClr>
                <a:schemeClr val="folHlink"/>
              </a:buClr>
              <a:buSzPct val="85000"/>
              <a:buFont typeface="Wingdings" pitchFamily="2" charset="2"/>
              <a:buNone/>
            </a:pPr>
            <a:r>
              <a:rPr lang="en-US" sz="2400" dirty="0" smtClean="0"/>
              <a:t>   • does not clear mucus</a:t>
            </a:r>
          </a:p>
          <a:p>
            <a:pPr lvl="4" eaLnBrk="1" hangingPunct="1">
              <a:lnSpc>
                <a:spcPct val="90000"/>
              </a:lnSpc>
              <a:buClr>
                <a:schemeClr val="folHlink"/>
              </a:buClr>
              <a:buSzPct val="85000"/>
              <a:buFont typeface="Wingdings" pitchFamily="2" charset="2"/>
              <a:buNone/>
            </a:pPr>
            <a:r>
              <a:rPr lang="en-US" sz="2400" dirty="0" smtClean="0">
                <a:solidFill>
                  <a:srgbClr val="FFFF00"/>
                </a:solidFill>
              </a:rPr>
              <a:t>1-Whooping cough </a:t>
            </a:r>
            <a:r>
              <a:rPr lang="en-US" sz="2400" dirty="0" smtClean="0"/>
              <a:t>(violent fits of cough then </a:t>
            </a:r>
            <a:r>
              <a:rPr lang="en-US" sz="2400" dirty="0" err="1" smtClean="0"/>
              <a:t>insp.stridor</a:t>
            </a:r>
            <a:r>
              <a:rPr lang="en-US" sz="2400" dirty="0" smtClean="0"/>
              <a:t> due to </a:t>
            </a:r>
            <a:r>
              <a:rPr lang="en-US" sz="2400" dirty="0" err="1" smtClean="0"/>
              <a:t>lary.spasm</a:t>
            </a:r>
            <a:r>
              <a:rPr lang="en-US" sz="2400" dirty="0" smtClean="0"/>
              <a:t>)</a:t>
            </a:r>
          </a:p>
          <a:p>
            <a:pPr lvl="4" eaLnBrk="1" hangingPunct="1">
              <a:lnSpc>
                <a:spcPct val="90000"/>
              </a:lnSpc>
              <a:buClr>
                <a:schemeClr val="folHlink"/>
              </a:buClr>
              <a:buSzPct val="85000"/>
              <a:buFont typeface="Wingdings" pitchFamily="2" charset="2"/>
              <a:buNone/>
            </a:pPr>
            <a:r>
              <a:rPr lang="en-US" sz="2400" dirty="0" smtClean="0">
                <a:solidFill>
                  <a:srgbClr val="FFFF00"/>
                </a:solidFill>
              </a:rPr>
              <a:t>2-Bovine cough </a:t>
            </a:r>
            <a:r>
              <a:rPr lang="en-US" sz="2400" dirty="0" smtClean="0"/>
              <a:t>(vocal cord paralysis)</a:t>
            </a:r>
          </a:p>
          <a:p>
            <a:pPr lvl="4" eaLnBrk="1" hangingPunct="1">
              <a:lnSpc>
                <a:spcPct val="90000"/>
              </a:lnSpc>
              <a:buClr>
                <a:schemeClr val="folHlink"/>
              </a:buClr>
              <a:buSzPct val="85000"/>
              <a:buFont typeface="Wingdings" pitchFamily="2" charset="2"/>
              <a:buNone/>
            </a:pPr>
            <a:r>
              <a:rPr lang="en-US" sz="2400" dirty="0" smtClean="0">
                <a:solidFill>
                  <a:srgbClr val="FFFF00"/>
                </a:solidFill>
              </a:rPr>
              <a:t>3-Brassy cough</a:t>
            </a:r>
            <a:r>
              <a:rPr lang="en-US" sz="2400" dirty="0" smtClean="0"/>
              <a:t>(Tracheal compression)</a:t>
            </a:r>
          </a:p>
          <a:p>
            <a:pPr lvl="4" eaLnBrk="1" hangingPunct="1">
              <a:lnSpc>
                <a:spcPct val="90000"/>
              </a:lnSpc>
              <a:buClr>
                <a:schemeClr val="folHlink"/>
              </a:buClr>
              <a:buSzPct val="85000"/>
              <a:buFont typeface="Wingdings" pitchFamily="2" charset="2"/>
              <a:buNone/>
            </a:pPr>
            <a:endParaRPr lang="en-US"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179513" y="260350"/>
            <a:ext cx="8640638" cy="6337002"/>
          </a:xfrm>
        </p:spPr>
        <p:txBody>
          <a:bodyPr/>
          <a:lstStyle/>
          <a:p>
            <a:pPr marL="1371600" lvl="2" indent="-457200" eaLnBrk="1" hangingPunct="1">
              <a:buClr>
                <a:schemeClr val="folHlink"/>
              </a:buClr>
              <a:buSzPct val="85000"/>
              <a:buFont typeface="Wingdings 2" pitchFamily="18" charset="2"/>
              <a:buNone/>
              <a:defRPr/>
            </a:pPr>
            <a:r>
              <a:rPr lang="en-US" sz="3200" b="1" dirty="0" smtClean="0">
                <a:solidFill>
                  <a:schemeClr val="folHlink"/>
                </a:solidFill>
              </a:rPr>
              <a:t>Timing, and setting</a:t>
            </a:r>
            <a:r>
              <a:rPr lang="en-US" sz="3200" dirty="0" smtClean="0"/>
              <a:t> may provide clues to cause of cough:</a:t>
            </a:r>
          </a:p>
          <a:p>
            <a:pPr marL="1371600" lvl="2" indent="-457200" eaLnBrk="1" hangingPunct="1">
              <a:buClr>
                <a:schemeClr val="folHlink"/>
              </a:buClr>
              <a:buSzPct val="85000"/>
              <a:buFont typeface="Wingdings 2" pitchFamily="18" charset="2"/>
              <a:buNone/>
              <a:defRPr/>
            </a:pPr>
            <a:endParaRPr lang="en-US" sz="3200" dirty="0" smtClean="0"/>
          </a:p>
          <a:p>
            <a:pPr marL="1428750" lvl="2" indent="-514350" eaLnBrk="1" hangingPunct="1">
              <a:buClr>
                <a:schemeClr val="folHlink"/>
              </a:buClr>
              <a:buSzPct val="85000"/>
              <a:buFont typeface="+mj-lt"/>
              <a:buAutoNum type="arabicPeriod"/>
              <a:defRPr/>
            </a:pPr>
            <a:r>
              <a:rPr lang="en-US" sz="3600" dirty="0" smtClean="0"/>
              <a:t>Early morning……Bronchial asthma</a:t>
            </a:r>
          </a:p>
          <a:p>
            <a:pPr marL="1428750" lvl="2" indent="-514350" eaLnBrk="1" hangingPunct="1">
              <a:buClr>
                <a:schemeClr val="folHlink"/>
              </a:buClr>
              <a:buSzPct val="85000"/>
              <a:buFont typeface="+mj-lt"/>
              <a:buAutoNum type="arabicPeriod"/>
              <a:defRPr/>
            </a:pPr>
            <a:r>
              <a:rPr lang="en-US" sz="3200" dirty="0" smtClean="0"/>
              <a:t>Nocturnal ….. Post-nasal discharge, Bronchial asthma, PND</a:t>
            </a:r>
          </a:p>
          <a:p>
            <a:pPr marL="1428750" lvl="2" indent="-514350" eaLnBrk="1" hangingPunct="1">
              <a:buClr>
                <a:schemeClr val="folHlink"/>
              </a:buClr>
              <a:buSzPct val="85000"/>
              <a:buFont typeface="+mj-lt"/>
              <a:buAutoNum type="arabicPeriod"/>
              <a:defRPr/>
            </a:pPr>
            <a:r>
              <a:rPr lang="en-US" sz="3200" dirty="0" smtClean="0"/>
              <a:t>In the evening …… Exposure to irritants during the  work day</a:t>
            </a:r>
            <a:endParaRPr lang="en-US" sz="4400" dirty="0" smtClean="0"/>
          </a:p>
          <a:p>
            <a:pPr marL="1428750" lvl="2" indent="-514350" eaLnBrk="1" hangingPunct="1">
              <a:buClr>
                <a:schemeClr val="folHlink"/>
              </a:buClr>
              <a:buSzPct val="85000"/>
              <a:buFont typeface="+mj-lt"/>
              <a:buAutoNum type="arabicPeriod"/>
              <a:defRPr/>
            </a:pPr>
            <a:r>
              <a:rPr lang="en-US" sz="3200" dirty="0" smtClean="0"/>
              <a:t>Post-</a:t>
            </a:r>
            <a:r>
              <a:rPr lang="en-US" sz="3200" dirty="0" err="1" smtClean="0"/>
              <a:t>prandial</a:t>
            </a:r>
            <a:r>
              <a:rPr lang="en-US" sz="3200" dirty="0" smtClean="0"/>
              <a:t> ….GERD</a:t>
            </a:r>
          </a:p>
          <a:p>
            <a:pPr marL="1428750" lvl="2" indent="-514350" eaLnBrk="1" hangingPunct="1">
              <a:buClr>
                <a:schemeClr val="folHlink"/>
              </a:buClr>
              <a:buSzPct val="85000"/>
              <a:buFont typeface="+mj-lt"/>
              <a:buAutoNum type="arabicPeriod"/>
              <a:defRPr/>
            </a:pPr>
            <a:r>
              <a:rPr lang="en-US" sz="3200" dirty="0" smtClean="0"/>
              <a:t>Disappear during sleep ….Psychogenic</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http://parentedge.in/wp-content/uploads/2015/03/Coughing.jpg"/>
          <p:cNvPicPr>
            <a:picLocks noChangeAspect="1" noChangeArrowheads="1"/>
          </p:cNvPicPr>
          <p:nvPr/>
        </p:nvPicPr>
        <p:blipFill>
          <a:blip r:embed="rId2" cstate="print"/>
          <a:srcRect l="8396" t="2039" r="9586" b="9403"/>
          <a:stretch>
            <a:fillRect/>
          </a:stretch>
        </p:blipFill>
        <p:spPr bwMode="auto">
          <a:xfrm>
            <a:off x="5868144" y="260648"/>
            <a:ext cx="3096344" cy="3230968"/>
          </a:xfrm>
          <a:prstGeom prst="rect">
            <a:avLst/>
          </a:prstGeom>
          <a:noFill/>
        </p:spPr>
      </p:pic>
      <p:sp>
        <p:nvSpPr>
          <p:cNvPr id="138242" name="Rectangle 2"/>
          <p:cNvSpPr>
            <a:spLocks noGrp="1" noChangeArrowheads="1"/>
          </p:cNvSpPr>
          <p:nvPr>
            <p:ph type="title"/>
          </p:nvPr>
        </p:nvSpPr>
        <p:spPr>
          <a:xfrm>
            <a:off x="0" y="332656"/>
            <a:ext cx="8229600" cy="576808"/>
          </a:xfrm>
        </p:spPr>
        <p:txBody>
          <a:bodyPr>
            <a:normAutofit fontScale="90000"/>
          </a:bodyPr>
          <a:lstStyle/>
          <a:p>
            <a:pPr algn="ctr"/>
            <a:r>
              <a:rPr lang="en-US" sz="4000" b="1" dirty="0"/>
              <a:t>COUGH</a:t>
            </a:r>
          </a:p>
        </p:txBody>
      </p:sp>
      <p:sp>
        <p:nvSpPr>
          <p:cNvPr id="138243" name="Rectangle 3"/>
          <p:cNvSpPr>
            <a:spLocks noGrp="1" noChangeArrowheads="1"/>
          </p:cNvSpPr>
          <p:nvPr>
            <p:ph type="body" idx="1"/>
          </p:nvPr>
        </p:nvSpPr>
        <p:spPr>
          <a:xfrm>
            <a:off x="228600" y="990600"/>
            <a:ext cx="8458200" cy="5562600"/>
          </a:xfrm>
        </p:spPr>
        <p:txBody>
          <a:bodyPr>
            <a:normAutofit fontScale="92500" lnSpcReduction="10000"/>
          </a:bodyPr>
          <a:lstStyle/>
          <a:p>
            <a:r>
              <a:rPr lang="en-US" sz="4300" b="1" dirty="0">
                <a:solidFill>
                  <a:srgbClr val="FFFF00"/>
                </a:solidFill>
              </a:rPr>
              <a:t>Complications</a:t>
            </a:r>
            <a:r>
              <a:rPr lang="en-US" sz="3600" dirty="0"/>
              <a:t> </a:t>
            </a:r>
          </a:p>
          <a:p>
            <a:pPr lvl="2">
              <a:buClr>
                <a:schemeClr val="folHlink"/>
              </a:buClr>
              <a:buSzTx/>
              <a:buFont typeface="Wingdings" pitchFamily="2" charset="2"/>
              <a:buChar char="v"/>
            </a:pPr>
            <a:r>
              <a:rPr lang="en-US" sz="2800" dirty="0" smtClean="0"/>
              <a:t>fatigue</a:t>
            </a:r>
          </a:p>
          <a:p>
            <a:pPr lvl="2">
              <a:buClr>
                <a:schemeClr val="folHlink"/>
              </a:buClr>
              <a:buSzTx/>
              <a:buFont typeface="Wingdings" pitchFamily="2" charset="2"/>
              <a:buChar char="v"/>
            </a:pPr>
            <a:r>
              <a:rPr lang="en-US" sz="2800" dirty="0" smtClean="0"/>
              <a:t>Spread of infection</a:t>
            </a:r>
            <a:endParaRPr lang="en-US" sz="2800" b="1" dirty="0"/>
          </a:p>
          <a:p>
            <a:pPr lvl="2">
              <a:buClr>
                <a:schemeClr val="folHlink"/>
              </a:buClr>
              <a:buSzTx/>
              <a:buFont typeface="Wingdings" pitchFamily="2" charset="2"/>
              <a:buChar char="v"/>
            </a:pPr>
            <a:r>
              <a:rPr lang="en-US" sz="2800" b="1" dirty="0"/>
              <a:t>torn chest </a:t>
            </a:r>
            <a:r>
              <a:rPr lang="en-US" sz="2800" b="1" dirty="0" smtClean="0"/>
              <a:t>muscles</a:t>
            </a:r>
          </a:p>
          <a:p>
            <a:pPr lvl="2">
              <a:buClr>
                <a:schemeClr val="folHlink"/>
              </a:buClr>
              <a:buSzTx/>
              <a:buFont typeface="Wingdings" pitchFamily="2" charset="2"/>
              <a:buChar char="v"/>
            </a:pPr>
            <a:r>
              <a:rPr lang="en-US" sz="2800" dirty="0" smtClean="0"/>
              <a:t>Hernia</a:t>
            </a:r>
            <a:endParaRPr lang="en-US" sz="2800" dirty="0"/>
          </a:p>
          <a:p>
            <a:pPr lvl="2">
              <a:buClr>
                <a:schemeClr val="folHlink"/>
              </a:buClr>
              <a:buSzTx/>
              <a:buFont typeface="Wingdings" pitchFamily="2" charset="2"/>
              <a:buChar char="v"/>
            </a:pPr>
            <a:r>
              <a:rPr lang="en-US" sz="2800" dirty="0"/>
              <a:t>rib fractures</a:t>
            </a:r>
          </a:p>
          <a:p>
            <a:pPr lvl="2">
              <a:buClr>
                <a:schemeClr val="folHlink"/>
              </a:buClr>
              <a:buSzTx/>
              <a:buFont typeface="Wingdings" pitchFamily="2" charset="2"/>
              <a:buChar char="v"/>
            </a:pPr>
            <a:r>
              <a:rPr lang="en-US" sz="2800" dirty="0"/>
              <a:t>disruption of surgical wounds</a:t>
            </a:r>
          </a:p>
          <a:p>
            <a:pPr lvl="2">
              <a:buClr>
                <a:schemeClr val="folHlink"/>
              </a:buClr>
              <a:buSzTx/>
              <a:buFont typeface="Wingdings" pitchFamily="2" charset="2"/>
              <a:buChar char="v"/>
            </a:pPr>
            <a:r>
              <a:rPr lang="en-US" sz="2800" dirty="0" err="1"/>
              <a:t>pneumothorax</a:t>
            </a:r>
            <a:r>
              <a:rPr lang="en-US" sz="2800" dirty="0"/>
              <a:t> or </a:t>
            </a:r>
            <a:r>
              <a:rPr lang="en-US" sz="2800" dirty="0" err="1"/>
              <a:t>pneumomediastinum</a:t>
            </a:r>
            <a:endParaRPr lang="en-US" sz="2800" dirty="0"/>
          </a:p>
          <a:p>
            <a:pPr lvl="2">
              <a:buClr>
                <a:schemeClr val="folHlink"/>
              </a:buClr>
              <a:buSzTx/>
              <a:buFont typeface="Wingdings" pitchFamily="2" charset="2"/>
              <a:buChar char="v"/>
            </a:pPr>
            <a:r>
              <a:rPr lang="en-US" sz="2800" dirty="0"/>
              <a:t>syncope</a:t>
            </a:r>
          </a:p>
          <a:p>
            <a:pPr lvl="2">
              <a:buClr>
                <a:schemeClr val="folHlink"/>
              </a:buClr>
              <a:buSzTx/>
              <a:buFont typeface="Wingdings" pitchFamily="2" charset="2"/>
              <a:buChar char="v"/>
            </a:pPr>
            <a:r>
              <a:rPr lang="en-US" sz="2800" dirty="0" err="1"/>
              <a:t>dysrhythmia</a:t>
            </a:r>
            <a:endParaRPr lang="en-US" sz="2800" dirty="0"/>
          </a:p>
          <a:p>
            <a:pPr lvl="2">
              <a:buClr>
                <a:schemeClr val="folHlink"/>
              </a:buClr>
              <a:buSzTx/>
              <a:buFont typeface="Wingdings" pitchFamily="2" charset="2"/>
              <a:buChar char="v"/>
            </a:pPr>
            <a:r>
              <a:rPr lang="en-US" sz="2800" dirty="0"/>
              <a:t>esophageal rupture</a:t>
            </a:r>
          </a:p>
          <a:p>
            <a:pPr lvl="2">
              <a:buClr>
                <a:schemeClr val="folHlink"/>
              </a:buClr>
              <a:buSzTx/>
              <a:buFont typeface="Wingdings" pitchFamily="2" charset="2"/>
              <a:buChar char="v"/>
            </a:pPr>
            <a:r>
              <a:rPr lang="en-US" sz="2800" dirty="0"/>
              <a:t>urinary incontinence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8313" y="188913"/>
            <a:ext cx="8229600" cy="1371600"/>
          </a:xfrm>
        </p:spPr>
        <p:txBody>
          <a:bodyPr/>
          <a:lstStyle/>
          <a:p>
            <a:pPr marL="54864" algn="ctr" eaLnBrk="1" fontAlgn="auto" hangingPunct="1">
              <a:spcAft>
                <a:spcPts val="0"/>
              </a:spcAft>
              <a:defRPr/>
            </a:pPr>
            <a:r>
              <a:rPr lang="en-US" b="1" dirty="0" smtClean="0">
                <a:solidFill>
                  <a:srgbClr val="FF6600"/>
                </a:solidFill>
              </a:rPr>
              <a:t>Expectoration</a:t>
            </a:r>
          </a:p>
        </p:txBody>
      </p:sp>
      <p:sp>
        <p:nvSpPr>
          <p:cNvPr id="38915" name="Rectangle 3"/>
          <p:cNvSpPr>
            <a:spLocks noGrp="1" noChangeArrowheads="1"/>
          </p:cNvSpPr>
          <p:nvPr>
            <p:ph idx="1"/>
          </p:nvPr>
        </p:nvSpPr>
        <p:spPr>
          <a:xfrm>
            <a:off x="457200" y="1981200"/>
            <a:ext cx="8686800" cy="4114800"/>
          </a:xfrm>
        </p:spPr>
        <p:txBody>
          <a:bodyPr/>
          <a:lstStyle/>
          <a:p>
            <a:pPr eaLnBrk="1" hangingPunct="1">
              <a:defRPr/>
            </a:pPr>
            <a:r>
              <a:rPr lang="en-US" sz="3600" i="1" dirty="0" smtClean="0">
                <a:solidFill>
                  <a:srgbClr val="FFFF00"/>
                </a:solidFill>
              </a:rPr>
              <a:t>Sputum</a:t>
            </a:r>
            <a:r>
              <a:rPr lang="en-US" sz="3600" i="1" dirty="0" smtClean="0">
                <a:solidFill>
                  <a:schemeClr val="folHlink"/>
                </a:solidFill>
              </a:rPr>
              <a:t> </a:t>
            </a:r>
            <a:r>
              <a:rPr lang="en-US" sz="3600" dirty="0" smtClean="0"/>
              <a:t>is abnormal secretion produced in or expelled from the</a:t>
            </a:r>
          </a:p>
          <a:p>
            <a:pPr eaLnBrk="1" hangingPunct="1">
              <a:buFont typeface="Wingdings" pitchFamily="2" charset="2"/>
              <a:buNone/>
              <a:defRPr/>
            </a:pPr>
            <a:r>
              <a:rPr lang="en-US" sz="3600" dirty="0" err="1" smtClean="0"/>
              <a:t>Broncho</a:t>
            </a:r>
            <a:r>
              <a:rPr lang="en-US" sz="3600" dirty="0" smtClean="0"/>
              <a:t>-pulmonary system.</a:t>
            </a:r>
          </a:p>
          <a:p>
            <a:pPr eaLnBrk="1" hangingPunct="1">
              <a:buFont typeface="Wingdings" pitchFamily="2" charset="2"/>
              <a:buNone/>
              <a:defRPr/>
            </a:pPr>
            <a:endParaRPr lang="en-US" sz="3600" dirty="0" smtClean="0"/>
          </a:p>
          <a:p>
            <a:pPr eaLnBrk="1" hangingPunct="1">
              <a:buFont typeface="Wingdings" pitchFamily="2" charset="2"/>
              <a:buNone/>
              <a:defRPr/>
            </a:pPr>
            <a:r>
              <a:rPr lang="en-US" sz="3600" dirty="0" smtClean="0">
                <a:solidFill>
                  <a:schemeClr val="tx2">
                    <a:lumMod val="50000"/>
                  </a:schemeClr>
                </a:solidFill>
              </a:rPr>
              <a:t>It is NOT saliva…NOT nasopharyngeal in origin</a:t>
            </a:r>
          </a:p>
          <a:p>
            <a:pPr eaLnBrk="1" hangingPunct="1">
              <a:buFont typeface="Wingdings" pitchFamily="2" charset="2"/>
              <a:buNone/>
              <a:defRPr/>
            </a:pPr>
            <a:endParaRPr lang="en-US" sz="36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53536"/>
            <a:ext cx="8229600" cy="1143000"/>
          </a:xfrm>
        </p:spPr>
        <p:txBody>
          <a:bodyPr>
            <a:normAutofit/>
          </a:bodyPr>
          <a:lstStyle/>
          <a:p>
            <a:pPr marL="54864" algn="ctr" eaLnBrk="1" fontAlgn="auto" hangingPunct="1">
              <a:spcAft>
                <a:spcPts val="0"/>
              </a:spcAft>
              <a:defRPr/>
            </a:pPr>
            <a:r>
              <a:rPr lang="en-US" sz="4400" dirty="0" smtClean="0">
                <a:solidFill>
                  <a:schemeClr val="tx2">
                    <a:tint val="100000"/>
                    <a:shade val="90000"/>
                    <a:satMod val="250000"/>
                    <a:alpha val="100000"/>
                  </a:schemeClr>
                </a:solidFill>
              </a:rPr>
              <a:t>SPUTUM PRODUCTION</a:t>
            </a:r>
          </a:p>
        </p:txBody>
      </p:sp>
      <p:sp>
        <p:nvSpPr>
          <p:cNvPr id="44035" name="Rectangle 3"/>
          <p:cNvSpPr>
            <a:spLocks noGrp="1" noChangeArrowheads="1"/>
          </p:cNvSpPr>
          <p:nvPr>
            <p:ph idx="1"/>
          </p:nvPr>
        </p:nvSpPr>
        <p:spPr>
          <a:xfrm>
            <a:off x="684213" y="2133600"/>
            <a:ext cx="8002587" cy="3743325"/>
          </a:xfrm>
        </p:spPr>
        <p:txBody>
          <a:bodyPr/>
          <a:lstStyle/>
          <a:p>
            <a:pPr eaLnBrk="1" hangingPunct="1">
              <a:lnSpc>
                <a:spcPct val="90000"/>
              </a:lnSpc>
            </a:pPr>
            <a:r>
              <a:rPr lang="en-US" dirty="0" err="1" smtClean="0">
                <a:solidFill>
                  <a:srgbClr val="FFFF00"/>
                </a:solidFill>
              </a:rPr>
              <a:t>Tracheobronchial</a:t>
            </a:r>
            <a:r>
              <a:rPr lang="en-US" dirty="0" smtClean="0">
                <a:solidFill>
                  <a:srgbClr val="FFFF00"/>
                </a:solidFill>
              </a:rPr>
              <a:t> tree secretes ~ 100 ml of mucus daily</a:t>
            </a:r>
          </a:p>
          <a:p>
            <a:pPr eaLnBrk="1" hangingPunct="1">
              <a:lnSpc>
                <a:spcPct val="90000"/>
              </a:lnSpc>
              <a:buFont typeface="Wingdings" pitchFamily="2" charset="2"/>
              <a:buNone/>
            </a:pPr>
            <a:endParaRPr lang="en-US" dirty="0" smtClean="0"/>
          </a:p>
          <a:p>
            <a:pPr eaLnBrk="1" hangingPunct="1">
              <a:lnSpc>
                <a:spcPct val="90000"/>
              </a:lnSpc>
            </a:pPr>
            <a:r>
              <a:rPr lang="en-US" dirty="0" smtClean="0"/>
              <a:t>Usually swallowed unnoticed</a:t>
            </a:r>
          </a:p>
          <a:p>
            <a:pPr eaLnBrk="1" hangingPunct="1">
              <a:lnSpc>
                <a:spcPct val="90000"/>
              </a:lnSpc>
              <a:buFont typeface="Wingdings" pitchFamily="2" charset="2"/>
              <a:buNone/>
            </a:pPr>
            <a:endParaRPr lang="en-US" dirty="0" smtClean="0"/>
          </a:p>
          <a:p>
            <a:pPr eaLnBrk="1" hangingPunct="1">
              <a:lnSpc>
                <a:spcPct val="90000"/>
              </a:lnSpc>
            </a:pPr>
            <a:r>
              <a:rPr lang="en-US" dirty="0" smtClean="0"/>
              <a:t>May need to collect and inspect mucus over 24 hours for accurate analysis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250825" y="476672"/>
            <a:ext cx="8893175" cy="5876503"/>
          </a:xfrm>
        </p:spPr>
        <p:txBody>
          <a:bodyPr/>
          <a:lstStyle/>
          <a:p>
            <a:pPr eaLnBrk="1" hangingPunct="1">
              <a:buFont typeface="Wingdings" pitchFamily="2" charset="2"/>
              <a:buNone/>
            </a:pPr>
            <a:r>
              <a:rPr lang="en-US" sz="4000" b="1" i="1" dirty="0" smtClean="0">
                <a:solidFill>
                  <a:srgbClr val="FFFF00"/>
                </a:solidFill>
              </a:rPr>
              <a:t>              SPUTUM Analysis</a:t>
            </a:r>
          </a:p>
          <a:p>
            <a:pPr eaLnBrk="1" hangingPunct="1">
              <a:buFont typeface="Wingdings" pitchFamily="2" charset="2"/>
              <a:buNone/>
            </a:pPr>
            <a:endParaRPr lang="en-US" sz="4000" b="1" i="1" dirty="0" smtClean="0">
              <a:solidFill>
                <a:srgbClr val="FFFF00"/>
              </a:solidFill>
            </a:endParaRPr>
          </a:p>
          <a:p>
            <a:pPr eaLnBrk="1" hangingPunct="1"/>
            <a:r>
              <a:rPr lang="en-US" sz="4000" dirty="0" smtClean="0"/>
              <a:t>Color, consistency, quantity, time of day produced, odor, and presence of blood or other distinguishing </a:t>
            </a:r>
            <a:r>
              <a:rPr lang="en-US" sz="4000" dirty="0" err="1" smtClean="0"/>
              <a:t>matter,relation</a:t>
            </a:r>
            <a:r>
              <a:rPr lang="en-US" sz="4000" dirty="0" smtClean="0"/>
              <a:t> to posture.</a:t>
            </a:r>
          </a:p>
          <a:p>
            <a:pPr eaLnBrk="1" hangingPunct="1">
              <a:buFont typeface="Wingdings" pitchFamily="2" charset="2"/>
              <a:buNone/>
            </a:pPr>
            <a:endParaRPr lang="en-US" sz="4000" dirty="0" smtClean="0"/>
          </a:p>
          <a:p>
            <a:pPr eaLnBrk="1" hangingPunct="1"/>
            <a:r>
              <a:rPr lang="en-US" sz="4000" dirty="0" smtClean="0"/>
              <a:t>Character of sputum may be indicative of a particular disorder.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96" name="Rectangle 32"/>
          <p:cNvSpPr>
            <a:spLocks noGrp="1" noChangeArrowheads="1"/>
          </p:cNvSpPr>
          <p:nvPr>
            <p:ph type="title"/>
          </p:nvPr>
        </p:nvSpPr>
        <p:spPr>
          <a:xfrm>
            <a:off x="611188" y="0"/>
            <a:ext cx="7138987" cy="765175"/>
          </a:xfrm>
        </p:spPr>
        <p:txBody>
          <a:bodyPr/>
          <a:lstStyle/>
          <a:p>
            <a:pPr marL="54864" eaLnBrk="1" fontAlgn="auto" hangingPunct="1">
              <a:spcAft>
                <a:spcPts val="0"/>
              </a:spcAft>
              <a:defRPr/>
            </a:pPr>
            <a:r>
              <a:rPr lang="en-US" sz="3600" b="1" smtClean="0">
                <a:solidFill>
                  <a:srgbClr val="FF6600"/>
                </a:solidFill>
              </a:rPr>
              <a:t>Types of sputum </a:t>
            </a:r>
          </a:p>
        </p:txBody>
      </p:sp>
      <p:graphicFrame>
        <p:nvGraphicFramePr>
          <p:cNvPr id="139327" name="Group 63"/>
          <p:cNvGraphicFramePr>
            <a:graphicFrameLocks noGrp="1"/>
          </p:cNvGraphicFramePr>
          <p:nvPr>
            <p:ph type="tbl" idx="1"/>
          </p:nvPr>
        </p:nvGraphicFramePr>
        <p:xfrm>
          <a:off x="468313" y="798513"/>
          <a:ext cx="8435975" cy="5936855"/>
        </p:xfrm>
        <a:graphic>
          <a:graphicData uri="http://schemas.openxmlformats.org/drawingml/2006/table">
            <a:tbl>
              <a:tblPr/>
              <a:tblGrid>
                <a:gridCol w="2811462"/>
                <a:gridCol w="2311400"/>
                <a:gridCol w="3313113"/>
              </a:tblGrid>
              <a:tr h="975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rgbClr val="FFC000"/>
                          </a:solidFill>
                          <a:effectLst>
                            <a:outerShdw blurRad="38100" dist="38100" dir="2700000" algn="tl">
                              <a:srgbClr val="000000"/>
                            </a:outerShdw>
                          </a:effectLst>
                          <a:latin typeface="Tahoma" pitchFamily="34" charset="0"/>
                          <a:cs typeface="Arial" pitchFamily="34" charset="0"/>
                        </a:rPr>
                        <a:t>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rgbClr val="FFC000"/>
                          </a:solidFill>
                          <a:effectLst>
                            <a:outerShdw blurRad="38100" dist="38100" dir="2700000" algn="tl">
                              <a:srgbClr val="000000"/>
                            </a:outerShdw>
                          </a:effectLst>
                          <a:latin typeface="Tahoma" pitchFamily="34" charset="0"/>
                          <a:cs typeface="Arial" pitchFamily="34" charset="0"/>
                        </a:rPr>
                        <a:t>Appearance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rgbClr val="FFC000"/>
                          </a:solidFill>
                          <a:effectLst>
                            <a:outerShdw blurRad="38100" dist="38100" dir="2700000" algn="tl">
                              <a:srgbClr val="000000"/>
                            </a:outerShdw>
                          </a:effectLst>
                          <a:latin typeface="Tahoma" pitchFamily="34" charset="0"/>
                          <a:cs typeface="Arial" pitchFamily="34" charset="0"/>
                        </a:rPr>
                        <a:t>cause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9610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Serous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Clear, watery</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Frothy, pink</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Acute pulmonary oedema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Alveolar cell cancer</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767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Mucus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Clear, grey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White, viscid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Chronic bronchitis/COPD</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Bronchial asthma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141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Purulent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Yellow</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Green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Acute bronchopulmonary infection, Asthma (eosinophils)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Suppurative lung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767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Rusty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Rusty 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Pneumococcal pneumonia</a:t>
                      </a: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 descr="http://real.educationforhealth.org/img.php?f=/data/case_studies/katy/Sneeze_girl_2a.jpg&amp;p=toWidth&amp;o=jpg&amp;a%5Bwidth%5D=175"/>
          <p:cNvPicPr>
            <a:picLocks noChangeAspect="1" noChangeArrowheads="1"/>
          </p:cNvPicPr>
          <p:nvPr/>
        </p:nvPicPr>
        <p:blipFill>
          <a:blip r:embed="rId3" cstate="print"/>
          <a:srcRect l="16833" r="867" b="4637"/>
          <a:stretch>
            <a:fillRect/>
          </a:stretch>
        </p:blipFill>
        <p:spPr bwMode="auto">
          <a:xfrm>
            <a:off x="4860032" y="1124744"/>
            <a:ext cx="4001378" cy="4464495"/>
          </a:xfrm>
          <a:prstGeom prst="rect">
            <a:avLst/>
          </a:prstGeom>
          <a:noFill/>
          <a:ln w="9525">
            <a:noFill/>
            <a:miter lim="800000"/>
            <a:headEnd/>
            <a:tailEnd/>
          </a:ln>
        </p:spPr>
      </p:pic>
      <p:sp>
        <p:nvSpPr>
          <p:cNvPr id="111621" name="Rectangle 5"/>
          <p:cNvSpPr>
            <a:spLocks noChangeArrowheads="1"/>
          </p:cNvSpPr>
          <p:nvPr/>
        </p:nvSpPr>
        <p:spPr bwMode="auto">
          <a:xfrm>
            <a:off x="179512" y="188640"/>
            <a:ext cx="5328592" cy="4832092"/>
          </a:xfrm>
          <a:prstGeom prst="rect">
            <a:avLst/>
          </a:prstGeom>
          <a:noFill/>
          <a:ln w="9525">
            <a:noFill/>
            <a:miter lim="800000"/>
            <a:headEnd/>
            <a:tailEnd/>
          </a:ln>
          <a:effectLst/>
        </p:spPr>
        <p:txBody>
          <a:bodyPr wrap="square">
            <a:spAutoFit/>
          </a:bodyPr>
          <a:lstStyle/>
          <a:p>
            <a:pPr algn="ctr">
              <a:defRPr/>
            </a:pPr>
            <a:r>
              <a:rPr lang="en-US" sz="6600" b="1" dirty="0" smtClean="0">
                <a:solidFill>
                  <a:schemeClr val="folHlink"/>
                </a:solidFill>
                <a:effectLst>
                  <a:outerShdw blurRad="38100" dist="38100" dir="2700000" algn="tl">
                    <a:srgbClr val="000000"/>
                  </a:outerShdw>
                </a:effectLst>
                <a:latin typeface="Kozuka Mincho Pro H" pitchFamily="18" charset="-128"/>
                <a:ea typeface="Kozuka Mincho Pro H" pitchFamily="18" charset="-128"/>
                <a:cs typeface="Arial" pitchFamily="34" charset="0"/>
              </a:rPr>
              <a:t>Respiratory  symptoms</a:t>
            </a:r>
          </a:p>
          <a:p>
            <a:pPr algn="ctr">
              <a:defRPr/>
            </a:pPr>
            <a:endParaRPr lang="en-US" sz="3600" b="1" dirty="0" smtClean="0">
              <a:solidFill>
                <a:schemeClr val="folHlink"/>
              </a:solidFill>
              <a:effectLst>
                <a:outerShdw blurRad="38100" dist="38100" dir="2700000" algn="tl">
                  <a:srgbClr val="000000"/>
                </a:outerShdw>
              </a:effectLst>
              <a:latin typeface="Kozuka Mincho Pro H" pitchFamily="18" charset="-128"/>
              <a:ea typeface="Kozuka Mincho Pro H" pitchFamily="18" charset="-128"/>
              <a:cs typeface="Arial" pitchFamily="34" charset="0"/>
            </a:endParaRPr>
          </a:p>
          <a:p>
            <a:pPr algn="ctr">
              <a:defRPr/>
            </a:pPr>
            <a:r>
              <a:rPr lang="en-US" sz="2800" b="1" dirty="0" smtClean="0">
                <a:solidFill>
                  <a:srgbClr val="FFFF00"/>
                </a:solidFill>
                <a:effectLst>
                  <a:outerShdw blurRad="38100" dist="38100" dir="2700000" algn="tl">
                    <a:srgbClr val="000000"/>
                  </a:outerShdw>
                </a:effectLst>
                <a:latin typeface="Georgia" pitchFamily="18" charset="0"/>
                <a:ea typeface="Kozuka Mincho Pro H" pitchFamily="18" charset="-128"/>
                <a:cs typeface="Arial" pitchFamily="34" charset="0"/>
              </a:rPr>
              <a:t>By</a:t>
            </a:r>
          </a:p>
          <a:p>
            <a:pPr algn="ctr">
              <a:defRPr/>
            </a:pPr>
            <a:r>
              <a:rPr lang="en-US" sz="2800" b="1" dirty="0" smtClean="0">
                <a:solidFill>
                  <a:srgbClr val="FFFF00"/>
                </a:solidFill>
                <a:effectLst>
                  <a:outerShdw blurRad="38100" dist="38100" dir="2700000" algn="tl">
                    <a:srgbClr val="000000"/>
                  </a:outerShdw>
                </a:effectLst>
                <a:latin typeface="Georgia" pitchFamily="18" charset="0"/>
                <a:ea typeface="Kozuka Mincho Pro H" pitchFamily="18" charset="-128"/>
                <a:cs typeface="Arial" pitchFamily="34" charset="0"/>
              </a:rPr>
              <a:t>Dr. </a:t>
            </a:r>
            <a:r>
              <a:rPr lang="en-US" sz="2800" b="1" dirty="0" err="1" smtClean="0">
                <a:solidFill>
                  <a:srgbClr val="FFFF00"/>
                </a:solidFill>
                <a:effectLst>
                  <a:outerShdw blurRad="38100" dist="38100" dir="2700000" algn="tl">
                    <a:srgbClr val="000000"/>
                  </a:outerShdw>
                </a:effectLst>
                <a:latin typeface="Georgia" pitchFamily="18" charset="0"/>
                <a:ea typeface="Kozuka Mincho Pro H" pitchFamily="18" charset="-128"/>
                <a:cs typeface="Arial" pitchFamily="34" charset="0"/>
              </a:rPr>
              <a:t>Samah</a:t>
            </a:r>
            <a:r>
              <a:rPr lang="en-US" sz="2800" b="1" dirty="0" smtClean="0">
                <a:solidFill>
                  <a:srgbClr val="FFFF00"/>
                </a:solidFill>
                <a:effectLst>
                  <a:outerShdw blurRad="38100" dist="38100" dir="2700000" algn="tl">
                    <a:srgbClr val="000000"/>
                  </a:outerShdw>
                </a:effectLst>
                <a:latin typeface="Georgia" pitchFamily="18" charset="0"/>
                <a:ea typeface="Kozuka Mincho Pro H" pitchFamily="18" charset="-128"/>
                <a:cs typeface="Arial" pitchFamily="34" charset="0"/>
              </a:rPr>
              <a:t> Mohamed </a:t>
            </a:r>
            <a:r>
              <a:rPr lang="en-US" sz="2800" b="1" dirty="0" err="1" smtClean="0">
                <a:solidFill>
                  <a:srgbClr val="FFFF00"/>
                </a:solidFill>
                <a:effectLst>
                  <a:outerShdw blurRad="38100" dist="38100" dir="2700000" algn="tl">
                    <a:srgbClr val="000000"/>
                  </a:outerShdw>
                </a:effectLst>
                <a:latin typeface="Georgia" pitchFamily="18" charset="0"/>
                <a:ea typeface="Kozuka Mincho Pro H" pitchFamily="18" charset="-128"/>
                <a:cs typeface="Arial" pitchFamily="34" charset="0"/>
              </a:rPr>
              <a:t>Shehata</a:t>
            </a:r>
            <a:endParaRPr lang="en-US" sz="2800" b="1" dirty="0" smtClean="0">
              <a:solidFill>
                <a:srgbClr val="FFFF00"/>
              </a:solidFill>
              <a:effectLst>
                <a:outerShdw blurRad="38100" dist="38100" dir="2700000" algn="tl">
                  <a:srgbClr val="000000"/>
                </a:outerShdw>
              </a:effectLst>
              <a:latin typeface="Georgia" pitchFamily="18" charset="0"/>
              <a:ea typeface="Kozuka Mincho Pro H" pitchFamily="18" charset="-128"/>
              <a:cs typeface="Arial" pitchFamily="34" charset="0"/>
            </a:endParaRPr>
          </a:p>
          <a:p>
            <a:pPr algn="ctr">
              <a:defRPr/>
            </a:pPr>
            <a:r>
              <a:rPr lang="en-US" sz="2800" b="1" dirty="0" smtClean="0">
                <a:solidFill>
                  <a:srgbClr val="FFFF00"/>
                </a:solidFill>
                <a:effectLst>
                  <a:outerShdw blurRad="38100" dist="38100" dir="2700000" algn="tl">
                    <a:srgbClr val="000000"/>
                  </a:outerShdw>
                </a:effectLst>
                <a:latin typeface="Georgia" pitchFamily="18" charset="0"/>
                <a:ea typeface="Kozuka Mincho Pro H" pitchFamily="18" charset="-128"/>
                <a:cs typeface="Arial" pitchFamily="34" charset="0"/>
              </a:rPr>
              <a:t>Associate professor of Chest diseases</a:t>
            </a:r>
            <a:endParaRPr lang="en-US" sz="2800" b="1" dirty="0">
              <a:solidFill>
                <a:srgbClr val="FFFF00"/>
              </a:solidFill>
              <a:effectLst>
                <a:outerShdw blurRad="38100" dist="38100" dir="2700000" algn="tl">
                  <a:srgbClr val="000000"/>
                </a:outerShdw>
              </a:effectLst>
              <a:latin typeface="Georgia" pitchFamily="18" charset="0"/>
              <a:ea typeface="Kozuka Mincho Pro H" pitchFamily="18" charset="-128"/>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0" y="260350"/>
            <a:ext cx="9036050" cy="6337300"/>
          </a:xfrm>
        </p:spPr>
        <p:txBody>
          <a:bodyPr/>
          <a:lstStyle/>
          <a:p>
            <a:pPr eaLnBrk="1" hangingPunct="1">
              <a:lnSpc>
                <a:spcPct val="80000"/>
              </a:lnSpc>
              <a:buFont typeface="Wingdings" pitchFamily="2" charset="2"/>
              <a:buNone/>
            </a:pPr>
            <a:r>
              <a:rPr lang="en-US" b="1" dirty="0" smtClean="0">
                <a:solidFill>
                  <a:schemeClr val="folHlink"/>
                </a:solidFill>
              </a:rPr>
              <a:t>       </a:t>
            </a:r>
            <a:endParaRPr lang="en-US" sz="2400" dirty="0" smtClean="0"/>
          </a:p>
          <a:p>
            <a:pPr lvl="2" eaLnBrk="1" hangingPunct="1">
              <a:lnSpc>
                <a:spcPct val="80000"/>
              </a:lnSpc>
              <a:buFont typeface="Wingdings" pitchFamily="2" charset="2"/>
              <a:buNone/>
            </a:pPr>
            <a:r>
              <a:rPr lang="en-US" sz="2800" b="1" dirty="0" smtClean="0">
                <a:solidFill>
                  <a:schemeClr val="folHlink"/>
                </a:solidFill>
              </a:rPr>
              <a:t>Watery ,salty fluid </a:t>
            </a:r>
            <a:r>
              <a:rPr lang="en-US" sz="2400" dirty="0" smtClean="0"/>
              <a:t>….ruptured </a:t>
            </a:r>
            <a:r>
              <a:rPr lang="en-US" sz="2400" dirty="0" err="1" smtClean="0"/>
              <a:t>hydatid</a:t>
            </a:r>
            <a:r>
              <a:rPr lang="en-US" sz="2400" dirty="0" smtClean="0"/>
              <a:t> cyst</a:t>
            </a:r>
          </a:p>
          <a:p>
            <a:pPr lvl="2" eaLnBrk="1" hangingPunct="1">
              <a:lnSpc>
                <a:spcPct val="80000"/>
              </a:lnSpc>
              <a:buFont typeface="Wingdings" pitchFamily="2" charset="2"/>
              <a:buNone/>
            </a:pPr>
            <a:endParaRPr lang="en-US" sz="2400" dirty="0" smtClean="0"/>
          </a:p>
          <a:p>
            <a:pPr lvl="2" eaLnBrk="1" hangingPunct="1">
              <a:lnSpc>
                <a:spcPct val="80000"/>
              </a:lnSpc>
              <a:buFont typeface="Wingdings" pitchFamily="2" charset="2"/>
              <a:buNone/>
            </a:pPr>
            <a:r>
              <a:rPr lang="en-US" sz="2400" dirty="0" smtClean="0"/>
              <a:t>-</a:t>
            </a:r>
            <a:r>
              <a:rPr lang="en-US" sz="3200" b="1" dirty="0" smtClean="0">
                <a:solidFill>
                  <a:schemeClr val="folHlink"/>
                </a:solidFill>
              </a:rPr>
              <a:t>Anchovy-sauce</a:t>
            </a:r>
            <a:r>
              <a:rPr lang="en-US" sz="2400" dirty="0" smtClean="0"/>
              <a:t> → </a:t>
            </a:r>
            <a:r>
              <a:rPr lang="en-US" sz="2800" dirty="0" err="1" smtClean="0">
                <a:solidFill>
                  <a:srgbClr val="FFFF00"/>
                </a:solidFill>
              </a:rPr>
              <a:t>hepatopulmonarty</a:t>
            </a:r>
            <a:r>
              <a:rPr lang="en-US" sz="2800" dirty="0" smtClean="0">
                <a:solidFill>
                  <a:srgbClr val="FFFF00"/>
                </a:solidFill>
              </a:rPr>
              <a:t> </a:t>
            </a:r>
            <a:r>
              <a:rPr lang="en-US" sz="2800" dirty="0" err="1" smtClean="0">
                <a:solidFill>
                  <a:srgbClr val="FFFF00"/>
                </a:solidFill>
              </a:rPr>
              <a:t>amebiasis</a:t>
            </a:r>
            <a:endParaRPr lang="en-US" sz="2400" dirty="0" smtClean="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p:cNvSpPr>
            <a:spLocks noGrp="1" noChangeArrowheads="1"/>
          </p:cNvSpPr>
          <p:nvPr>
            <p:ph type="title"/>
          </p:nvPr>
        </p:nvSpPr>
        <p:spPr>
          <a:xfrm>
            <a:off x="107950" y="0"/>
            <a:ext cx="9036050" cy="6669088"/>
          </a:xfrm>
        </p:spPr>
        <p:txBody>
          <a:bodyPr>
            <a:normAutofit fontScale="90000"/>
          </a:bodyPr>
          <a:lstStyle/>
          <a:p>
            <a:pPr marL="54864" algn="l" eaLnBrk="1" fontAlgn="auto" hangingPunct="1">
              <a:spcAft>
                <a:spcPts val="0"/>
              </a:spcAft>
              <a:defRPr/>
            </a:pPr>
            <a:r>
              <a:rPr lang="en-US" sz="4000" dirty="0" smtClean="0">
                <a:solidFill>
                  <a:schemeClr val="tx2">
                    <a:tint val="100000"/>
                    <a:shade val="90000"/>
                    <a:satMod val="250000"/>
                    <a:alpha val="100000"/>
                  </a:schemeClr>
                </a:solidFill>
              </a:rPr>
              <a:t>-</a:t>
            </a:r>
            <a:r>
              <a:rPr lang="en-US" sz="4000" b="1" dirty="0" smtClean="0">
                <a:solidFill>
                  <a:schemeClr val="folHlink"/>
                </a:solidFill>
              </a:rPr>
              <a:t>Odor … fetid </a:t>
            </a:r>
            <a:r>
              <a:rPr lang="en-US" sz="3600" b="1" dirty="0" smtClean="0">
                <a:solidFill>
                  <a:srgbClr val="FFFF00"/>
                </a:solidFill>
              </a:rPr>
              <a:t>in Anaerobic infections </a:t>
            </a:r>
            <a:r>
              <a:rPr lang="en-US" sz="3600" b="1" dirty="0" smtClean="0">
                <a:solidFill>
                  <a:schemeClr val="tx1"/>
                </a:solidFill>
                <a:latin typeface="ae_Cortoba" pitchFamily="18" charset="-78"/>
                <a:cs typeface="ae_Cortoba" pitchFamily="18" charset="-78"/>
              </a:rPr>
              <a:t>due to release of </a:t>
            </a:r>
            <a:r>
              <a:rPr lang="en-US" sz="3600" b="1" dirty="0" err="1" smtClean="0">
                <a:solidFill>
                  <a:schemeClr val="tx1"/>
                </a:solidFill>
                <a:latin typeface="ae_Cortoba" pitchFamily="18" charset="-78"/>
                <a:cs typeface="ae_Cortoba" pitchFamily="18" charset="-78"/>
              </a:rPr>
              <a:t>indole</a:t>
            </a:r>
            <a:r>
              <a:rPr lang="en-US" sz="3600" b="1" dirty="0" smtClean="0">
                <a:solidFill>
                  <a:schemeClr val="tx1"/>
                </a:solidFill>
                <a:latin typeface="ae_Cortoba" pitchFamily="18" charset="-78"/>
                <a:cs typeface="ae_Cortoba" pitchFamily="18" charset="-78"/>
              </a:rPr>
              <a:t> and </a:t>
            </a:r>
            <a:r>
              <a:rPr lang="en-US" sz="3600" b="1" dirty="0" err="1" smtClean="0">
                <a:solidFill>
                  <a:schemeClr val="tx1"/>
                </a:solidFill>
                <a:latin typeface="ae_Cortoba" pitchFamily="18" charset="-78"/>
                <a:cs typeface="ae_Cortoba" pitchFamily="18" charset="-78"/>
              </a:rPr>
              <a:t>skatol</a:t>
            </a:r>
            <a:r>
              <a:rPr lang="en-US" sz="3600" b="1" dirty="0" smtClean="0">
                <a:solidFill>
                  <a:schemeClr val="tx1"/>
                </a:solidFill>
                <a:latin typeface="ae_Cortoba" pitchFamily="18" charset="-78"/>
                <a:cs typeface="ae_Cortoba" pitchFamily="18" charset="-78"/>
              </a:rPr>
              <a:t> metabolites from tryptophan metabolism</a:t>
            </a:r>
            <a:r>
              <a:rPr lang="en-US" sz="4000" b="1" dirty="0" smtClean="0">
                <a:solidFill>
                  <a:schemeClr val="folHlink"/>
                </a:solidFill>
              </a:rPr>
              <a:t/>
            </a:r>
            <a:br>
              <a:rPr lang="en-US" sz="4000" b="1" dirty="0" smtClean="0">
                <a:solidFill>
                  <a:schemeClr val="folHlink"/>
                </a:solidFill>
              </a:rPr>
            </a:br>
            <a:r>
              <a:rPr lang="en-US" sz="4000" dirty="0" smtClean="0">
                <a:solidFill>
                  <a:schemeClr val="tx2">
                    <a:tint val="100000"/>
                    <a:shade val="90000"/>
                    <a:satMod val="250000"/>
                    <a:alpha val="100000"/>
                  </a:schemeClr>
                </a:solidFill>
              </a:rPr>
              <a:t/>
            </a:r>
            <a:br>
              <a:rPr lang="en-US" sz="4000" dirty="0" smtClean="0">
                <a:solidFill>
                  <a:schemeClr val="tx2">
                    <a:tint val="100000"/>
                    <a:shade val="90000"/>
                    <a:satMod val="250000"/>
                    <a:alpha val="100000"/>
                  </a:schemeClr>
                </a:solidFill>
              </a:rPr>
            </a:br>
            <a:r>
              <a:rPr lang="en-US" sz="4000" dirty="0" smtClean="0">
                <a:solidFill>
                  <a:schemeClr val="tx2">
                    <a:tint val="100000"/>
                    <a:shade val="90000"/>
                    <a:satMod val="250000"/>
                    <a:alpha val="100000"/>
                  </a:schemeClr>
                </a:solidFill>
              </a:rPr>
              <a:t>-</a:t>
            </a:r>
            <a:r>
              <a:rPr lang="en-US" sz="4000" b="1" dirty="0" smtClean="0">
                <a:solidFill>
                  <a:schemeClr val="folHlink"/>
                </a:solidFill>
              </a:rPr>
              <a:t>Relation to posture</a:t>
            </a:r>
            <a:r>
              <a:rPr lang="en-US" sz="4000" dirty="0" smtClean="0">
                <a:solidFill>
                  <a:schemeClr val="tx2">
                    <a:tint val="100000"/>
                    <a:shade val="90000"/>
                    <a:satMod val="250000"/>
                    <a:alpha val="100000"/>
                  </a:schemeClr>
                </a:solidFill>
              </a:rPr>
              <a:t/>
            </a:r>
            <a:br>
              <a:rPr lang="en-US" sz="4000" dirty="0" smtClean="0">
                <a:solidFill>
                  <a:schemeClr val="tx2">
                    <a:tint val="100000"/>
                    <a:shade val="90000"/>
                    <a:satMod val="250000"/>
                    <a:alpha val="100000"/>
                  </a:schemeClr>
                </a:solidFill>
              </a:rPr>
            </a:br>
            <a:r>
              <a:rPr lang="en-US" sz="4000" dirty="0" smtClean="0">
                <a:solidFill>
                  <a:schemeClr val="tx2">
                    <a:tint val="100000"/>
                    <a:shade val="90000"/>
                    <a:satMod val="250000"/>
                    <a:alpha val="100000"/>
                  </a:schemeClr>
                </a:solidFill>
              </a:rPr>
              <a:t/>
            </a:r>
            <a:br>
              <a:rPr lang="en-US" sz="4000" dirty="0" smtClean="0">
                <a:solidFill>
                  <a:schemeClr val="tx2">
                    <a:tint val="100000"/>
                    <a:shade val="90000"/>
                    <a:satMod val="250000"/>
                    <a:alpha val="100000"/>
                  </a:schemeClr>
                </a:solidFill>
              </a:rPr>
            </a:br>
            <a:r>
              <a:rPr lang="en-US" sz="4000" dirty="0" smtClean="0">
                <a:solidFill>
                  <a:schemeClr val="tx2">
                    <a:tint val="100000"/>
                    <a:shade val="90000"/>
                    <a:satMod val="250000"/>
                    <a:alpha val="100000"/>
                  </a:schemeClr>
                </a:solidFill>
              </a:rPr>
              <a:t>-</a:t>
            </a:r>
            <a:r>
              <a:rPr lang="en-US" sz="3600" b="1" dirty="0" smtClean="0">
                <a:solidFill>
                  <a:schemeClr val="folHlink"/>
                </a:solidFill>
              </a:rPr>
              <a:t>Amount- duration </a:t>
            </a:r>
            <a:r>
              <a:rPr lang="en-US" sz="3600" b="1" dirty="0" err="1" smtClean="0">
                <a:solidFill>
                  <a:schemeClr val="folHlink"/>
                </a:solidFill>
              </a:rPr>
              <a:t>curve,for</a:t>
            </a:r>
            <a:r>
              <a:rPr lang="en-US" sz="3600" b="1" dirty="0" smtClean="0">
                <a:solidFill>
                  <a:schemeClr val="folHlink"/>
                </a:solidFill>
              </a:rPr>
              <a:t> D.D. of:</a:t>
            </a:r>
            <a:r>
              <a:rPr lang="en-US" sz="4000" dirty="0" smtClean="0">
                <a:solidFill>
                  <a:schemeClr val="tx2">
                    <a:tint val="100000"/>
                    <a:shade val="90000"/>
                    <a:satMod val="250000"/>
                    <a:alpha val="100000"/>
                  </a:schemeClr>
                </a:solidFill>
              </a:rPr>
              <a:t/>
            </a:r>
            <a:br>
              <a:rPr lang="en-US" sz="4000" dirty="0" smtClean="0">
                <a:solidFill>
                  <a:schemeClr val="tx2">
                    <a:tint val="100000"/>
                    <a:shade val="90000"/>
                    <a:satMod val="250000"/>
                    <a:alpha val="100000"/>
                  </a:schemeClr>
                </a:solidFill>
              </a:rPr>
            </a:br>
            <a:r>
              <a:rPr lang="en-US" sz="4000" dirty="0" smtClean="0">
                <a:solidFill>
                  <a:schemeClr val="tx2">
                    <a:tint val="100000"/>
                    <a:shade val="90000"/>
                    <a:satMod val="250000"/>
                    <a:alpha val="100000"/>
                  </a:schemeClr>
                </a:solidFill>
              </a:rPr>
              <a:t>1-Acute,chronic lung abscess</a:t>
            </a:r>
            <a:br>
              <a:rPr lang="en-US" sz="4000" dirty="0" smtClean="0">
                <a:solidFill>
                  <a:schemeClr val="tx2">
                    <a:tint val="100000"/>
                    <a:shade val="90000"/>
                    <a:satMod val="250000"/>
                    <a:alpha val="100000"/>
                  </a:schemeClr>
                </a:solidFill>
              </a:rPr>
            </a:br>
            <a:r>
              <a:rPr lang="en-US" sz="4000" dirty="0" smtClean="0">
                <a:solidFill>
                  <a:schemeClr val="tx2">
                    <a:tint val="100000"/>
                    <a:shade val="90000"/>
                    <a:satMod val="250000"/>
                    <a:alpha val="100000"/>
                  </a:schemeClr>
                </a:solidFill>
              </a:rPr>
              <a:t>2-bronchiectasis,infected cystic lung</a:t>
            </a:r>
            <a:br>
              <a:rPr lang="en-US" sz="4000" dirty="0" smtClean="0">
                <a:solidFill>
                  <a:schemeClr val="tx2">
                    <a:tint val="100000"/>
                    <a:shade val="90000"/>
                    <a:satMod val="250000"/>
                    <a:alpha val="100000"/>
                  </a:schemeClr>
                </a:solidFill>
              </a:rPr>
            </a:br>
            <a:r>
              <a:rPr lang="en-US" sz="4000" dirty="0" smtClean="0">
                <a:solidFill>
                  <a:schemeClr val="tx2">
                    <a:tint val="100000"/>
                    <a:shade val="90000"/>
                    <a:satMod val="250000"/>
                    <a:alpha val="100000"/>
                  </a:schemeClr>
                </a:solidFill>
              </a:rPr>
              <a:t>3-Empyema with </a:t>
            </a:r>
            <a:r>
              <a:rPr lang="en-US" sz="4000" dirty="0" err="1" smtClean="0">
                <a:solidFill>
                  <a:schemeClr val="tx2">
                    <a:tint val="100000"/>
                    <a:shade val="90000"/>
                    <a:satMod val="250000"/>
                    <a:alpha val="100000"/>
                  </a:schemeClr>
                </a:solidFill>
              </a:rPr>
              <a:t>bronchopleural</a:t>
            </a:r>
            <a:r>
              <a:rPr lang="en-US" sz="4000" dirty="0" smtClean="0">
                <a:solidFill>
                  <a:schemeClr val="tx2">
                    <a:tint val="100000"/>
                    <a:shade val="90000"/>
                    <a:satMod val="250000"/>
                    <a:alpha val="100000"/>
                  </a:schemeClr>
                </a:solidFill>
              </a:rPr>
              <a:t> fistula</a:t>
            </a:r>
            <a:br>
              <a:rPr lang="en-US" sz="4000" dirty="0" smtClean="0">
                <a:solidFill>
                  <a:schemeClr val="tx2">
                    <a:tint val="100000"/>
                    <a:shade val="90000"/>
                    <a:satMod val="250000"/>
                    <a:alpha val="100000"/>
                  </a:schemeClr>
                </a:solidFill>
              </a:rPr>
            </a:br>
            <a:r>
              <a:rPr lang="en-US" sz="4000" dirty="0" smtClean="0">
                <a:solidFill>
                  <a:schemeClr val="tx2">
                    <a:tint val="100000"/>
                    <a:shade val="90000"/>
                    <a:satMod val="250000"/>
                    <a:alpha val="100000"/>
                  </a:schemeClr>
                </a:solidFill>
              </a:rPr>
              <a:t/>
            </a:r>
            <a:br>
              <a:rPr lang="en-US" sz="4000" dirty="0" smtClean="0">
                <a:solidFill>
                  <a:schemeClr val="tx2">
                    <a:tint val="100000"/>
                    <a:shade val="90000"/>
                    <a:satMod val="250000"/>
                    <a:alpha val="100000"/>
                  </a:schemeClr>
                </a:solidFill>
              </a:rPr>
            </a:br>
            <a:endParaRPr lang="en-US" sz="3600" b="1" dirty="0" smtClean="0">
              <a:solidFill>
                <a:schemeClr val="folHlink"/>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20150325_001924"/>
          <p:cNvPicPr>
            <a:picLocks noChangeAspect="1" noChangeArrowheads="1"/>
          </p:cNvPicPr>
          <p:nvPr/>
        </p:nvPicPr>
        <p:blipFill>
          <a:blip r:embed="rId3" cstate="print"/>
          <a:srcRect l="7796" t="11467" r="17542"/>
          <a:stretch>
            <a:fillRect/>
          </a:stretch>
        </p:blipFill>
        <p:spPr bwMode="auto">
          <a:xfrm>
            <a:off x="179388" y="188913"/>
            <a:ext cx="3887787" cy="2933700"/>
          </a:xfrm>
          <a:prstGeom prst="rect">
            <a:avLst/>
          </a:prstGeom>
          <a:noFill/>
          <a:ln w="9525">
            <a:noFill/>
            <a:miter lim="800000"/>
            <a:headEnd/>
            <a:tailEnd/>
          </a:ln>
        </p:spPr>
      </p:pic>
      <p:pic>
        <p:nvPicPr>
          <p:cNvPr id="49155" name="Picture 3" descr="20150325_001935"/>
          <p:cNvPicPr>
            <a:picLocks noChangeAspect="1" noChangeArrowheads="1"/>
          </p:cNvPicPr>
          <p:nvPr/>
        </p:nvPicPr>
        <p:blipFill>
          <a:blip r:embed="rId4" cstate="print"/>
          <a:srcRect l="22838" t="14183" r="28648" b="7933"/>
          <a:stretch>
            <a:fillRect/>
          </a:stretch>
        </p:blipFill>
        <p:spPr bwMode="auto">
          <a:xfrm>
            <a:off x="4716463" y="188913"/>
            <a:ext cx="4176712" cy="3768725"/>
          </a:xfrm>
          <a:prstGeom prst="rect">
            <a:avLst/>
          </a:prstGeom>
          <a:noFill/>
          <a:ln w="9525">
            <a:noFill/>
            <a:miter lim="800000"/>
            <a:headEnd/>
            <a:tailEnd/>
          </a:ln>
        </p:spPr>
      </p:pic>
      <p:pic>
        <p:nvPicPr>
          <p:cNvPr id="49156" name="Picture 4" descr="20150325_002003"/>
          <p:cNvPicPr>
            <a:picLocks noChangeAspect="1" noChangeArrowheads="1"/>
          </p:cNvPicPr>
          <p:nvPr/>
        </p:nvPicPr>
        <p:blipFill>
          <a:blip r:embed="rId5" cstate="print"/>
          <a:srcRect l="14659" r="27867" b="5168"/>
          <a:stretch>
            <a:fillRect/>
          </a:stretch>
        </p:blipFill>
        <p:spPr bwMode="auto">
          <a:xfrm>
            <a:off x="468313" y="3284538"/>
            <a:ext cx="3460750" cy="320833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53536"/>
            <a:ext cx="8229600" cy="1143000"/>
          </a:xfrm>
        </p:spPr>
        <p:txBody>
          <a:bodyPr/>
          <a:lstStyle/>
          <a:p>
            <a:pPr marL="54864" algn="ctr" eaLnBrk="1" fontAlgn="auto" hangingPunct="1">
              <a:spcAft>
                <a:spcPts val="0"/>
              </a:spcAft>
              <a:defRPr/>
            </a:pPr>
            <a:r>
              <a:rPr lang="en-US" dirty="0" smtClean="0">
                <a:solidFill>
                  <a:schemeClr val="accent2"/>
                </a:solidFill>
              </a:rPr>
              <a:t>HEMOPTYSIS</a:t>
            </a:r>
          </a:p>
        </p:txBody>
      </p:sp>
      <p:sp>
        <p:nvSpPr>
          <p:cNvPr id="50179" name="Rectangle 3"/>
          <p:cNvSpPr>
            <a:spLocks noGrp="1" noChangeArrowheads="1"/>
          </p:cNvSpPr>
          <p:nvPr>
            <p:ph idx="1"/>
          </p:nvPr>
        </p:nvSpPr>
        <p:spPr>
          <a:xfrm>
            <a:off x="251521" y="1981200"/>
            <a:ext cx="8435280" cy="4114800"/>
          </a:xfrm>
        </p:spPr>
        <p:txBody>
          <a:bodyPr/>
          <a:lstStyle/>
          <a:p>
            <a:pPr eaLnBrk="1" hangingPunct="1"/>
            <a:r>
              <a:rPr lang="en-US" dirty="0" smtClean="0"/>
              <a:t>Expectoration of sputum containing blood, varying in severity from slight streaking to frank bleeding.</a:t>
            </a:r>
          </a:p>
          <a:p>
            <a:pPr eaLnBrk="1" hangingPunct="1">
              <a:buFont typeface="Wingdings" pitchFamily="2" charset="2"/>
              <a:buNone/>
            </a:pPr>
            <a:endParaRPr lang="en-US" dirty="0" smtClean="0"/>
          </a:p>
          <a:p>
            <a:pPr eaLnBrk="1" hangingPunct="1"/>
            <a:r>
              <a:rPr lang="en-US" dirty="0" smtClean="0"/>
              <a:t>It is an </a:t>
            </a:r>
            <a:r>
              <a:rPr lang="en-US" sz="3600" i="1" dirty="0" smtClean="0">
                <a:solidFill>
                  <a:schemeClr val="accent2"/>
                </a:solidFill>
              </a:rPr>
              <a:t>alarming symptom</a:t>
            </a:r>
            <a:r>
              <a:rPr lang="en-US" sz="3600" dirty="0" smtClean="0">
                <a:solidFill>
                  <a:schemeClr val="accent2"/>
                </a:solidFill>
              </a:rPr>
              <a:t> </a:t>
            </a:r>
            <a:r>
              <a:rPr lang="en-US" dirty="0" smtClean="0"/>
              <a:t>that may herald serious disease or massive hemorrhage.</a:t>
            </a:r>
          </a:p>
          <a:p>
            <a:pPr eaLnBrk="1" hangingPunct="1">
              <a:buFont typeface="Wingdings" pitchFamily="2" charset="2"/>
              <a:buNone/>
            </a:pPr>
            <a:endParaRPr lang="en-US" sz="36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381000"/>
            <a:ext cx="8229600" cy="960438"/>
          </a:xfrm>
        </p:spPr>
        <p:txBody>
          <a:bodyPr>
            <a:normAutofit/>
          </a:bodyPr>
          <a:lstStyle/>
          <a:p>
            <a:pPr marL="54864" algn="ctr" eaLnBrk="1" fontAlgn="auto" hangingPunct="1">
              <a:spcAft>
                <a:spcPts val="0"/>
              </a:spcAft>
              <a:defRPr/>
            </a:pPr>
            <a:r>
              <a:rPr lang="en-US" sz="3200" dirty="0" smtClean="0">
                <a:solidFill>
                  <a:schemeClr val="accent2"/>
                </a:solidFill>
              </a:rPr>
              <a:t>HEMOPTYSIS</a:t>
            </a:r>
            <a:r>
              <a:rPr lang="en-US" sz="4000" dirty="0" smtClean="0">
                <a:solidFill>
                  <a:schemeClr val="accent2"/>
                </a:solidFill>
              </a:rPr>
              <a:t> </a:t>
            </a:r>
            <a:r>
              <a:rPr lang="en-US" sz="4800" dirty="0" smtClean="0">
                <a:solidFill>
                  <a:schemeClr val="accent2"/>
                </a:solidFill>
              </a:rPr>
              <a:t>causes</a:t>
            </a:r>
          </a:p>
        </p:txBody>
      </p:sp>
      <p:sp>
        <p:nvSpPr>
          <p:cNvPr id="51203" name="Rectangle 3"/>
          <p:cNvSpPr>
            <a:spLocks noGrp="1" noChangeArrowheads="1"/>
          </p:cNvSpPr>
          <p:nvPr>
            <p:ph sz="half" idx="1"/>
          </p:nvPr>
        </p:nvSpPr>
        <p:spPr>
          <a:xfrm>
            <a:off x="457200" y="1981200"/>
            <a:ext cx="4038600" cy="4400550"/>
          </a:xfrm>
        </p:spPr>
        <p:txBody>
          <a:bodyPr/>
          <a:lstStyle/>
          <a:p>
            <a:pPr eaLnBrk="1" hangingPunct="1">
              <a:buFont typeface="Wingdings" pitchFamily="2" charset="2"/>
              <a:buNone/>
            </a:pPr>
            <a:endParaRPr lang="en-US" sz="2400" smtClean="0"/>
          </a:p>
          <a:p>
            <a:pPr eaLnBrk="1" hangingPunct="1">
              <a:buFont typeface="Wingdings" pitchFamily="2" charset="2"/>
              <a:buNone/>
            </a:pPr>
            <a:r>
              <a:rPr lang="en-US" i="1" smtClean="0">
                <a:solidFill>
                  <a:schemeClr val="folHlink"/>
                </a:solidFill>
              </a:rPr>
              <a:t>    </a:t>
            </a:r>
          </a:p>
          <a:p>
            <a:pPr eaLnBrk="1" hangingPunct="1">
              <a:buFont typeface="Wingdings" pitchFamily="2" charset="2"/>
              <a:buNone/>
            </a:pPr>
            <a:endParaRPr lang="en-US" i="1" smtClean="0">
              <a:solidFill>
                <a:schemeClr val="folHlink"/>
              </a:solidFill>
            </a:endParaRPr>
          </a:p>
          <a:p>
            <a:pPr eaLnBrk="1" hangingPunct="1">
              <a:buFont typeface="Wingdings" pitchFamily="2" charset="2"/>
              <a:buNone/>
            </a:pPr>
            <a:endParaRPr lang="en-US" i="1" smtClean="0">
              <a:solidFill>
                <a:schemeClr val="folHlink"/>
              </a:solidFill>
            </a:endParaRPr>
          </a:p>
        </p:txBody>
      </p:sp>
      <p:sp>
        <p:nvSpPr>
          <p:cNvPr id="51204" name="Rectangle 5"/>
          <p:cNvSpPr>
            <a:spLocks noGrp="1" noChangeArrowheads="1"/>
          </p:cNvSpPr>
          <p:nvPr>
            <p:ph sz="half" idx="2"/>
          </p:nvPr>
        </p:nvSpPr>
        <p:spPr>
          <a:xfrm>
            <a:off x="5105400" y="1557338"/>
            <a:ext cx="3859213" cy="4186237"/>
          </a:xfrm>
        </p:spPr>
        <p:txBody>
          <a:bodyPr/>
          <a:lstStyle/>
          <a:p>
            <a:pPr eaLnBrk="1" hangingPunct="1">
              <a:buFont typeface="Wingdings" pitchFamily="2" charset="2"/>
              <a:buNone/>
            </a:pPr>
            <a:r>
              <a:rPr lang="en-US" b="1" smtClean="0">
                <a:solidFill>
                  <a:schemeClr val="folHlink"/>
                </a:solidFill>
              </a:rPr>
              <a:t>Cardiovascular</a:t>
            </a:r>
          </a:p>
          <a:p>
            <a:pPr eaLnBrk="1" hangingPunct="1">
              <a:buSzTx/>
              <a:buFont typeface="Wingdings" pitchFamily="2" charset="2"/>
              <a:buChar char="§"/>
            </a:pPr>
            <a:r>
              <a:rPr lang="en-US" sz="2400" smtClean="0"/>
              <a:t>Mitral stenosis</a:t>
            </a:r>
          </a:p>
          <a:p>
            <a:pPr eaLnBrk="1" hangingPunct="1">
              <a:buSzTx/>
              <a:buFont typeface="Wingdings" pitchFamily="2" charset="2"/>
              <a:buChar char="§"/>
            </a:pPr>
            <a:r>
              <a:rPr lang="en-US" sz="2400" smtClean="0"/>
              <a:t>Congestive heart failure</a:t>
            </a:r>
          </a:p>
          <a:p>
            <a:pPr eaLnBrk="1" hangingPunct="1">
              <a:buFont typeface="Wingdings" pitchFamily="2" charset="2"/>
              <a:buNone/>
            </a:pPr>
            <a:endParaRPr lang="en-US" b="1" smtClean="0">
              <a:solidFill>
                <a:schemeClr val="folHlink"/>
              </a:solidFill>
            </a:endParaRPr>
          </a:p>
          <a:p>
            <a:pPr eaLnBrk="1" hangingPunct="1">
              <a:buFont typeface="Wingdings" pitchFamily="2" charset="2"/>
              <a:buNone/>
            </a:pPr>
            <a:r>
              <a:rPr lang="en-US" b="1" smtClean="0">
                <a:solidFill>
                  <a:schemeClr val="folHlink"/>
                </a:solidFill>
              </a:rPr>
              <a:t>Miscellaneous</a:t>
            </a:r>
          </a:p>
          <a:p>
            <a:pPr eaLnBrk="1" hangingPunct="1">
              <a:buSzPct val="55000"/>
            </a:pPr>
            <a:r>
              <a:rPr lang="en-US" sz="2400" smtClean="0"/>
              <a:t>Use of anticoagulants or fibrinolytics</a:t>
            </a:r>
          </a:p>
          <a:p>
            <a:pPr eaLnBrk="1" hangingPunct="1"/>
            <a:endParaRPr lang="en-US" smtClean="0"/>
          </a:p>
        </p:txBody>
      </p:sp>
      <p:sp>
        <p:nvSpPr>
          <p:cNvPr id="51205" name="Rectangle 6"/>
          <p:cNvSpPr>
            <a:spLocks noChangeArrowheads="1"/>
          </p:cNvSpPr>
          <p:nvPr/>
        </p:nvSpPr>
        <p:spPr bwMode="auto">
          <a:xfrm>
            <a:off x="468313" y="1557338"/>
            <a:ext cx="4175125" cy="4913312"/>
          </a:xfrm>
          <a:prstGeom prst="rect">
            <a:avLst/>
          </a:prstGeom>
          <a:noFill/>
          <a:ln w="9525">
            <a:noFill/>
            <a:miter lim="800000"/>
            <a:headEnd/>
            <a:tailEnd/>
          </a:ln>
        </p:spPr>
        <p:txBody>
          <a:bodyPr>
            <a:spAutoFit/>
          </a:bodyPr>
          <a:lstStyle/>
          <a:p>
            <a:pPr marL="342900" indent="-342900"/>
            <a:r>
              <a:rPr lang="en-US" sz="2800" b="1">
                <a:solidFill>
                  <a:schemeClr val="folHlink"/>
                </a:solidFill>
                <a:effectLst/>
              </a:rPr>
              <a:t>Pulmonary</a:t>
            </a:r>
          </a:p>
          <a:p>
            <a:pPr marL="342900" indent="-342900">
              <a:buClr>
                <a:schemeClr val="hlink"/>
              </a:buClr>
              <a:buSzPct val="110000"/>
              <a:buFont typeface="Wingdings" pitchFamily="2" charset="2"/>
              <a:buChar char="§"/>
            </a:pPr>
            <a:r>
              <a:rPr lang="en-US">
                <a:effectLst/>
              </a:rPr>
              <a:t>Airways diseases</a:t>
            </a:r>
          </a:p>
          <a:p>
            <a:pPr marL="800100" lvl="1" indent="-342900">
              <a:buClr>
                <a:schemeClr val="folHlink"/>
              </a:buClr>
              <a:buFontTx/>
              <a:buAutoNum type="arabicPeriod"/>
            </a:pPr>
            <a:r>
              <a:rPr lang="en-US" i="1">
                <a:solidFill>
                  <a:srgbClr val="FF6600"/>
                </a:solidFill>
                <a:effectLst/>
              </a:rPr>
              <a:t>bronchitis</a:t>
            </a:r>
          </a:p>
          <a:p>
            <a:pPr marL="800100" lvl="1" indent="-342900">
              <a:buClr>
                <a:schemeClr val="folHlink"/>
              </a:buClr>
              <a:buFontTx/>
              <a:buAutoNum type="arabicPeriod"/>
            </a:pPr>
            <a:r>
              <a:rPr lang="en-US">
                <a:effectLst/>
              </a:rPr>
              <a:t>bronchiectasis</a:t>
            </a:r>
          </a:p>
          <a:p>
            <a:pPr marL="800100" lvl="1" indent="-342900">
              <a:buClr>
                <a:schemeClr val="folHlink"/>
              </a:buClr>
              <a:buFontTx/>
              <a:buAutoNum type="arabicPeriod"/>
            </a:pPr>
            <a:r>
              <a:rPr lang="en-US">
                <a:effectLst/>
              </a:rPr>
              <a:t>cystic fibrosis</a:t>
            </a:r>
          </a:p>
          <a:p>
            <a:pPr marL="342900" indent="-342900">
              <a:buClr>
                <a:schemeClr val="hlink"/>
              </a:buClr>
              <a:buFont typeface="Wingdings" pitchFamily="2" charset="2"/>
              <a:buChar char="§"/>
            </a:pPr>
            <a:r>
              <a:rPr lang="en-US">
                <a:effectLst/>
              </a:rPr>
              <a:t>Neoplasms</a:t>
            </a:r>
          </a:p>
          <a:p>
            <a:pPr marL="800100" lvl="1" indent="-342900">
              <a:buClr>
                <a:schemeClr val="folHlink"/>
              </a:buClr>
              <a:buFontTx/>
              <a:buAutoNum type="arabicPeriod"/>
            </a:pPr>
            <a:r>
              <a:rPr lang="en-US" i="1">
                <a:solidFill>
                  <a:srgbClr val="FF6600"/>
                </a:solidFill>
                <a:effectLst/>
              </a:rPr>
              <a:t>bronchogenic carcinoma</a:t>
            </a:r>
          </a:p>
          <a:p>
            <a:pPr marL="800100" lvl="1" indent="-342900">
              <a:buClr>
                <a:schemeClr val="folHlink"/>
              </a:buClr>
              <a:buFontTx/>
              <a:buAutoNum type="arabicPeriod"/>
            </a:pPr>
            <a:r>
              <a:rPr lang="en-US">
                <a:effectLst/>
              </a:rPr>
              <a:t>bronchial carcinoid</a:t>
            </a:r>
          </a:p>
          <a:p>
            <a:pPr marL="342900" indent="-342900">
              <a:buClr>
                <a:schemeClr val="hlink"/>
              </a:buClr>
              <a:buFont typeface="Wingdings" pitchFamily="2" charset="2"/>
              <a:buChar char="§"/>
            </a:pPr>
            <a:r>
              <a:rPr lang="en-US">
                <a:effectLst/>
              </a:rPr>
              <a:t>Inflammatory disorders</a:t>
            </a:r>
          </a:p>
          <a:p>
            <a:pPr marL="800100" lvl="1" indent="-342900">
              <a:buClr>
                <a:schemeClr val="folHlink"/>
              </a:buClr>
              <a:buFontTx/>
              <a:buAutoNum type="arabicPeriod"/>
            </a:pPr>
            <a:r>
              <a:rPr lang="en-US" i="1">
                <a:solidFill>
                  <a:srgbClr val="FF6600"/>
                </a:solidFill>
                <a:effectLst/>
              </a:rPr>
              <a:t>tuberculosis</a:t>
            </a:r>
          </a:p>
          <a:p>
            <a:pPr marL="800100" lvl="1" indent="-342900">
              <a:buClr>
                <a:schemeClr val="folHlink"/>
              </a:buClr>
              <a:buFontTx/>
              <a:buAutoNum type="arabicPeriod"/>
            </a:pPr>
            <a:r>
              <a:rPr lang="en-US">
                <a:effectLst/>
              </a:rPr>
              <a:t>pneumonia</a:t>
            </a:r>
          </a:p>
          <a:p>
            <a:pPr marL="800100" lvl="1" indent="-342900">
              <a:buClr>
                <a:schemeClr val="folHlink"/>
              </a:buClr>
              <a:buFontTx/>
              <a:buAutoNum type="arabicPeriod"/>
            </a:pPr>
            <a:r>
              <a:rPr lang="en-US">
                <a:effectLst/>
              </a:rPr>
              <a:t>lung abscess</a:t>
            </a:r>
          </a:p>
          <a:p>
            <a:pPr marL="800100" lvl="1" indent="-342900">
              <a:buClr>
                <a:schemeClr val="folHlink"/>
              </a:buClr>
              <a:buFontTx/>
              <a:buAutoNum type="arabicPeriod"/>
            </a:pPr>
            <a:r>
              <a:rPr lang="en-US">
                <a:effectLst/>
              </a:rPr>
              <a:t>aspergilloma</a:t>
            </a:r>
          </a:p>
          <a:p>
            <a:pPr marL="342900" indent="-342900">
              <a:buClr>
                <a:schemeClr val="hlink"/>
              </a:buClr>
              <a:buFont typeface="Wingdings" pitchFamily="2" charset="2"/>
              <a:buChar char="§"/>
            </a:pPr>
            <a:r>
              <a:rPr lang="en-US">
                <a:effectLst/>
              </a:rPr>
              <a:t>Pulmonary vascular diseases</a:t>
            </a:r>
          </a:p>
          <a:p>
            <a:pPr marL="800100" lvl="1" indent="-342900">
              <a:buClr>
                <a:schemeClr val="folHlink"/>
              </a:buClr>
              <a:buFontTx/>
              <a:buAutoNum type="arabicPeriod"/>
            </a:pPr>
            <a:r>
              <a:rPr lang="en-US" i="1">
                <a:solidFill>
                  <a:srgbClr val="FF6600"/>
                </a:solidFill>
                <a:effectLst/>
              </a:rPr>
              <a:t>pulmonary thromboembolism</a:t>
            </a:r>
          </a:p>
          <a:p>
            <a:pPr marL="800100" lvl="1" indent="-342900">
              <a:buClr>
                <a:schemeClr val="folHlink"/>
              </a:buClr>
              <a:buFontTx/>
              <a:buAutoNum type="arabicPeriod"/>
            </a:pPr>
            <a:r>
              <a:rPr lang="en-US">
                <a:effectLst/>
              </a:rPr>
              <a:t>pulmonary vasculitis</a:t>
            </a:r>
          </a:p>
          <a:p>
            <a:pPr marL="800100" lvl="1" indent="-342900">
              <a:buClr>
                <a:schemeClr val="folHlink"/>
              </a:buClr>
              <a:buFontTx/>
              <a:buAutoNum type="arabicPeriod"/>
            </a:pPr>
            <a:r>
              <a:rPr lang="en-US">
                <a:effectLst/>
              </a:rPr>
              <a:t>arteriovenous malformations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Rectangle 4"/>
          <p:cNvSpPr>
            <a:spLocks noGrp="1" noChangeArrowheads="1"/>
          </p:cNvSpPr>
          <p:nvPr>
            <p:ph type="title"/>
          </p:nvPr>
        </p:nvSpPr>
        <p:spPr>
          <a:xfrm>
            <a:off x="0" y="549275"/>
            <a:ext cx="8480425" cy="1800225"/>
          </a:xfrm>
        </p:spPr>
        <p:txBody>
          <a:bodyPr>
            <a:normAutofit fontScale="90000"/>
          </a:bodyPr>
          <a:lstStyle/>
          <a:p>
            <a:pPr marL="54864" algn="l" eaLnBrk="1" fontAlgn="auto" hangingPunct="1">
              <a:spcAft>
                <a:spcPts val="0"/>
              </a:spcAft>
              <a:buFontTx/>
              <a:buChar char="•"/>
              <a:defRPr/>
            </a:pPr>
            <a:r>
              <a:rPr lang="en-US" sz="2000" smtClean="0">
                <a:solidFill>
                  <a:schemeClr val="tx1"/>
                </a:solidFill>
                <a:cs typeface="Times New Roman" pitchFamily="18" charset="0"/>
              </a:rPr>
              <a:t/>
            </a:r>
            <a:br>
              <a:rPr lang="en-US" sz="2000" smtClean="0">
                <a:solidFill>
                  <a:schemeClr val="tx1"/>
                </a:solidFill>
                <a:cs typeface="Times New Roman" pitchFamily="18" charset="0"/>
              </a:rPr>
            </a:br>
            <a:r>
              <a:rPr lang="en-US" sz="2000" smtClean="0">
                <a:solidFill>
                  <a:schemeClr val="tx1"/>
                </a:solidFill>
                <a:cs typeface="Times New Roman" pitchFamily="18" charset="0"/>
              </a:rPr>
              <a:t/>
            </a:r>
            <a:br>
              <a:rPr lang="en-US" sz="2000" smtClean="0">
                <a:solidFill>
                  <a:schemeClr val="tx1"/>
                </a:solidFill>
                <a:cs typeface="Times New Roman" pitchFamily="18" charset="0"/>
              </a:rPr>
            </a:br>
            <a:r>
              <a:rPr lang="en-US" sz="2000" smtClean="0">
                <a:solidFill>
                  <a:schemeClr val="tx1"/>
                </a:solidFill>
                <a:cs typeface="Times New Roman" pitchFamily="18" charset="0"/>
              </a:rPr>
              <a:t/>
            </a:r>
            <a:br>
              <a:rPr lang="en-US" sz="2000" smtClean="0">
                <a:solidFill>
                  <a:schemeClr val="tx1"/>
                </a:solidFill>
                <a:cs typeface="Times New Roman" pitchFamily="18" charset="0"/>
              </a:rPr>
            </a:br>
            <a:r>
              <a:rPr lang="en-US" sz="2000" smtClean="0">
                <a:solidFill>
                  <a:schemeClr val="tx1"/>
                </a:solidFill>
                <a:cs typeface="Times New Roman" pitchFamily="18" charset="0"/>
              </a:rPr>
              <a:t/>
            </a:r>
            <a:br>
              <a:rPr lang="en-US" sz="2000" smtClean="0">
                <a:solidFill>
                  <a:schemeClr val="tx1"/>
                </a:solidFill>
                <a:cs typeface="Times New Roman" pitchFamily="18" charset="0"/>
              </a:rPr>
            </a:br>
            <a:r>
              <a:rPr lang="en-US" sz="2000" smtClean="0">
                <a:solidFill>
                  <a:schemeClr val="tx1"/>
                </a:solidFill>
                <a:cs typeface="Times New Roman" pitchFamily="18" charset="0"/>
              </a:rPr>
              <a:t/>
            </a:r>
            <a:br>
              <a:rPr lang="en-US" sz="2000" smtClean="0">
                <a:solidFill>
                  <a:schemeClr val="tx1"/>
                </a:solidFill>
                <a:cs typeface="Times New Roman" pitchFamily="18" charset="0"/>
              </a:rPr>
            </a:br>
            <a:r>
              <a:rPr lang="en-US" sz="2000" smtClean="0">
                <a:solidFill>
                  <a:schemeClr val="tx1"/>
                </a:solidFill>
                <a:cs typeface="Times New Roman" pitchFamily="18" charset="0"/>
              </a:rPr>
              <a:t/>
            </a:r>
            <a:br>
              <a:rPr lang="en-US" sz="2000" smtClean="0">
                <a:solidFill>
                  <a:schemeClr val="tx1"/>
                </a:solidFill>
                <a:cs typeface="Times New Roman" pitchFamily="18" charset="0"/>
              </a:rPr>
            </a:br>
            <a:r>
              <a:rPr lang="en-US" sz="2000" smtClean="0">
                <a:solidFill>
                  <a:schemeClr val="tx1"/>
                </a:solidFill>
                <a:cs typeface="Times New Roman" pitchFamily="18" charset="0"/>
              </a:rPr>
              <a:t/>
            </a:r>
            <a:br>
              <a:rPr lang="en-US" sz="2000" smtClean="0">
                <a:solidFill>
                  <a:schemeClr val="tx1"/>
                </a:solidFill>
                <a:cs typeface="Times New Roman" pitchFamily="18" charset="0"/>
              </a:rPr>
            </a:br>
            <a:endParaRPr lang="en-US" sz="2000" smtClean="0">
              <a:solidFill>
                <a:schemeClr val="tx1"/>
              </a:solidFill>
              <a:cs typeface="Times New Roman" pitchFamily="18" charset="0"/>
            </a:endParaRPr>
          </a:p>
        </p:txBody>
      </p:sp>
      <p:graphicFrame>
        <p:nvGraphicFramePr>
          <p:cNvPr id="144419" name="Group 35"/>
          <p:cNvGraphicFramePr>
            <a:graphicFrameLocks noGrp="1"/>
          </p:cNvGraphicFramePr>
          <p:nvPr>
            <p:ph type="tbl" idx="1"/>
          </p:nvPr>
        </p:nvGraphicFramePr>
        <p:xfrm>
          <a:off x="395536" y="3501008"/>
          <a:ext cx="8229600" cy="3200210"/>
        </p:xfrm>
        <a:graphic>
          <a:graphicData uri="http://schemas.openxmlformats.org/drawingml/2006/table">
            <a:tbl>
              <a:tblPr/>
              <a:tblGrid>
                <a:gridCol w="4114800"/>
                <a:gridCol w="4114800"/>
              </a:tblGrid>
              <a:tr h="7191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3200" b="1" i="0" u="none" strike="noStrike" cap="none" normalizeH="0" baseline="0" dirty="0" err="1" smtClean="0">
                          <a:ln>
                            <a:noFill/>
                          </a:ln>
                          <a:solidFill>
                            <a:schemeClr val="folHlink"/>
                          </a:solidFill>
                          <a:effectLst>
                            <a:outerShdw blurRad="38100" dist="38100" dir="2700000" algn="tl">
                              <a:srgbClr val="000000"/>
                            </a:outerShdw>
                          </a:effectLst>
                          <a:latin typeface="Tahoma" pitchFamily="34" charset="0"/>
                          <a:cs typeface="Arial" pitchFamily="34" charset="0"/>
                        </a:rPr>
                        <a:t>Hemoptysis</a:t>
                      </a:r>
                      <a:endParaRPr kumimoji="0" lang="en-US" sz="3200" b="1"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3200" b="1" i="0" u="none" strike="noStrike" cap="none" normalizeH="0" baseline="0" smtClean="0">
                          <a:ln>
                            <a:noFill/>
                          </a:ln>
                          <a:solidFill>
                            <a:schemeClr val="folHlink"/>
                          </a:solidFill>
                          <a:effectLst>
                            <a:outerShdw blurRad="38100" dist="38100" dir="2700000" algn="tl">
                              <a:srgbClr val="000000"/>
                            </a:outerShdw>
                          </a:effectLst>
                          <a:latin typeface="Tahoma" pitchFamily="34" charset="0"/>
                          <a:cs typeface="Arial" pitchFamily="34" charset="0"/>
                        </a:rPr>
                        <a:t>Hematemesis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57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3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-Red, frothy, fresh bl.</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3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 Alkaline </a:t>
                      </a:r>
                      <a:r>
                        <a:rPr kumimoji="0" lang="en-US" sz="32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cs typeface="Arial" pitchFamily="34" charset="0"/>
                        </a:rPr>
                        <a:t>pH.</a:t>
                      </a:r>
                      <a:endParaRPr kumimoji="0" lang="en-US" sz="3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3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 Resp. symptoms.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3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 Bl. Streaked sputum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Dark &amp; may contain food particles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 Acidic </a:t>
                      </a:r>
                      <a:r>
                        <a:rPr kumimoji="0" lang="en-US" sz="28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cs typeface="Arial" pitchFamily="34" charset="0"/>
                        </a:rPr>
                        <a:t>pH.</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 GIT upset (dyspepsia).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 Tarry stool.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4403" name="Rectangle 19"/>
          <p:cNvSpPr>
            <a:spLocks noChangeArrowheads="1"/>
          </p:cNvSpPr>
          <p:nvPr/>
        </p:nvSpPr>
        <p:spPr bwMode="auto">
          <a:xfrm>
            <a:off x="107504" y="188640"/>
            <a:ext cx="8785100" cy="4770537"/>
          </a:xfrm>
          <a:prstGeom prst="rect">
            <a:avLst/>
          </a:prstGeom>
          <a:noFill/>
          <a:ln w="9525">
            <a:noFill/>
            <a:miter lim="800000"/>
            <a:headEnd/>
            <a:tailEnd/>
          </a:ln>
          <a:effectLst/>
        </p:spPr>
        <p:txBody>
          <a:bodyPr wrap="square">
            <a:spAutoFit/>
          </a:bodyPr>
          <a:lstStyle/>
          <a:p>
            <a:pPr>
              <a:defRPr/>
            </a:pPr>
            <a:r>
              <a:rPr lang="en-US" sz="2800" dirty="0" smtClean="0">
                <a:solidFill>
                  <a:srgbClr val="FF6600"/>
                </a:solidFill>
                <a:effectLst>
                  <a:outerShdw blurRad="38100" dist="38100" dir="2700000" algn="tl">
                    <a:srgbClr val="000000"/>
                  </a:outerShdw>
                </a:effectLst>
                <a:cs typeface="Arial" pitchFamily="34" charset="0"/>
              </a:rPr>
              <a:t>  </a:t>
            </a:r>
            <a:r>
              <a:rPr lang="en-US" sz="3200" dirty="0" err="1" smtClean="0">
                <a:solidFill>
                  <a:srgbClr val="FF6600"/>
                </a:solidFill>
                <a:effectLst>
                  <a:outerShdw blurRad="38100" dist="38100" dir="2700000" algn="tl">
                    <a:srgbClr val="000000"/>
                  </a:outerShdw>
                </a:effectLst>
                <a:cs typeface="Arial" pitchFamily="34" charset="0"/>
              </a:rPr>
              <a:t>Hemoptysis</a:t>
            </a:r>
            <a:r>
              <a:rPr lang="en-US" sz="3200" dirty="0" smtClean="0">
                <a:solidFill>
                  <a:srgbClr val="FF6600"/>
                </a:solidFill>
                <a:effectLst>
                  <a:outerShdw blurRad="38100" dist="38100" dir="2700000" algn="tl">
                    <a:srgbClr val="000000"/>
                  </a:outerShdw>
                </a:effectLst>
                <a:cs typeface="Arial" pitchFamily="34" charset="0"/>
              </a:rPr>
              <a:t> </a:t>
            </a:r>
            <a:r>
              <a:rPr lang="en-US" sz="3200" dirty="0">
                <a:solidFill>
                  <a:srgbClr val="FF6600"/>
                </a:solidFill>
                <a:effectLst>
                  <a:outerShdw blurRad="38100" dist="38100" dir="2700000" algn="tl">
                    <a:srgbClr val="000000"/>
                  </a:outerShdw>
                </a:effectLst>
                <a:cs typeface="Arial" pitchFamily="34" charset="0"/>
              </a:rPr>
              <a:t>has to be differentiated from:</a:t>
            </a:r>
            <a:r>
              <a:rPr lang="en-US" sz="2800" dirty="0">
                <a:solidFill>
                  <a:srgbClr val="FF6600"/>
                </a:solidFill>
                <a:effectLst>
                  <a:outerShdw blurRad="38100" dist="38100" dir="2700000" algn="tl">
                    <a:srgbClr val="000000"/>
                  </a:outerShdw>
                </a:effectLst>
                <a:cs typeface="Arial" pitchFamily="34" charset="0"/>
              </a:rPr>
              <a:t/>
            </a:r>
            <a:br>
              <a:rPr lang="en-US" sz="2800" dirty="0">
                <a:solidFill>
                  <a:srgbClr val="FF6600"/>
                </a:solidFill>
                <a:effectLst>
                  <a:outerShdw blurRad="38100" dist="38100" dir="2700000" algn="tl">
                    <a:srgbClr val="000000"/>
                  </a:outerShdw>
                </a:effectLst>
                <a:cs typeface="Arial" pitchFamily="34" charset="0"/>
              </a:rPr>
            </a:br>
            <a:endParaRPr lang="en-US" sz="2800" dirty="0" smtClean="0">
              <a:solidFill>
                <a:srgbClr val="FF6600"/>
              </a:solidFill>
              <a:effectLst>
                <a:outerShdw blurRad="38100" dist="38100" dir="2700000" algn="tl">
                  <a:srgbClr val="000000"/>
                </a:outerShdw>
              </a:effectLst>
              <a:cs typeface="Arial" pitchFamily="34" charset="0"/>
            </a:endParaRPr>
          </a:p>
          <a:p>
            <a:pPr>
              <a:defRPr/>
            </a:pPr>
            <a:r>
              <a:rPr lang="en-US" sz="2800" dirty="0" smtClean="0">
                <a:effectLst>
                  <a:outerShdw blurRad="38100" dist="38100" dir="2700000" algn="tl">
                    <a:srgbClr val="000000"/>
                  </a:outerShdw>
                </a:effectLst>
                <a:cs typeface="Arial" pitchFamily="34" charset="0"/>
              </a:rPr>
              <a:t>1- </a:t>
            </a:r>
            <a:r>
              <a:rPr lang="en-US" sz="2800" dirty="0" err="1">
                <a:solidFill>
                  <a:srgbClr val="FFC000"/>
                </a:solidFill>
                <a:effectLst>
                  <a:outerShdw blurRad="38100" dist="38100" dir="2700000" algn="tl">
                    <a:srgbClr val="000000"/>
                  </a:outerShdw>
                </a:effectLst>
                <a:cs typeface="Arial" pitchFamily="34" charset="0"/>
              </a:rPr>
              <a:t>Epistaxis</a:t>
            </a:r>
            <a:r>
              <a:rPr lang="en-US" sz="2800" dirty="0" smtClean="0">
                <a:solidFill>
                  <a:srgbClr val="FFC000"/>
                </a:solidFill>
                <a:effectLst>
                  <a:outerShdw blurRad="38100" dist="38100" dir="2700000" algn="tl">
                    <a:srgbClr val="000000"/>
                  </a:outerShdw>
                </a:effectLst>
                <a:cs typeface="Arial" pitchFamily="34" charset="0"/>
              </a:rPr>
              <a:t>.</a:t>
            </a:r>
          </a:p>
          <a:p>
            <a:pPr>
              <a:lnSpc>
                <a:spcPct val="150000"/>
              </a:lnSpc>
              <a:defRPr/>
            </a:pPr>
            <a:r>
              <a:rPr lang="en-US" sz="2800" dirty="0" smtClean="0">
                <a:effectLst>
                  <a:outerShdw blurRad="38100" dist="38100" dir="2700000" algn="tl">
                    <a:srgbClr val="000000"/>
                  </a:outerShdw>
                </a:effectLst>
                <a:cs typeface="Arial" pitchFamily="34" charset="0"/>
              </a:rPr>
              <a:t>2- </a:t>
            </a:r>
            <a:r>
              <a:rPr lang="en-US" sz="2800" dirty="0" smtClean="0">
                <a:solidFill>
                  <a:srgbClr val="FFC000"/>
                </a:solidFill>
                <a:effectLst>
                  <a:outerShdw blurRad="38100" dist="38100" dir="2700000" algn="tl">
                    <a:srgbClr val="000000"/>
                  </a:outerShdw>
                </a:effectLst>
                <a:cs typeface="Arial" pitchFamily="34" charset="0"/>
              </a:rPr>
              <a:t>Spurious or false </a:t>
            </a:r>
            <a:r>
              <a:rPr lang="en-US" sz="2800" dirty="0" err="1" smtClean="0">
                <a:solidFill>
                  <a:srgbClr val="FFC000"/>
                </a:solidFill>
                <a:effectLst>
                  <a:outerShdw blurRad="38100" dist="38100" dir="2700000" algn="tl">
                    <a:srgbClr val="000000"/>
                  </a:outerShdw>
                </a:effectLst>
                <a:cs typeface="Arial" pitchFamily="34" charset="0"/>
              </a:rPr>
              <a:t>hemoptysis</a:t>
            </a:r>
            <a:r>
              <a:rPr lang="en-US" sz="2800" dirty="0" err="1" smtClean="0">
                <a:effectLst>
                  <a:outerShdw blurRad="38100" dist="38100" dir="2700000" algn="tl">
                    <a:srgbClr val="000000"/>
                  </a:outerShdw>
                </a:effectLst>
                <a:cs typeface="Arial" pitchFamily="34" charset="0"/>
              </a:rPr>
              <a:t>:its</a:t>
            </a:r>
            <a:r>
              <a:rPr lang="en-US" sz="2800" dirty="0" smtClean="0">
                <a:effectLst>
                  <a:outerShdw blurRad="38100" dist="38100" dir="2700000" algn="tl">
                    <a:srgbClr val="000000"/>
                  </a:outerShdw>
                </a:effectLst>
                <a:cs typeface="Arial" pitchFamily="34" charset="0"/>
              </a:rPr>
              <a:t> origin from above vocal cord</a:t>
            </a:r>
            <a:r>
              <a:rPr lang="en-US" sz="2800" dirty="0">
                <a:effectLst>
                  <a:outerShdw blurRad="38100" dist="38100" dir="2700000" algn="tl">
                    <a:srgbClr val="000000"/>
                  </a:outerShdw>
                </a:effectLst>
                <a:cs typeface="Arial" pitchFamily="34" charset="0"/>
              </a:rPr>
              <a:t/>
            </a:r>
            <a:br>
              <a:rPr lang="en-US" sz="2800" dirty="0">
                <a:effectLst>
                  <a:outerShdw blurRad="38100" dist="38100" dir="2700000" algn="tl">
                    <a:srgbClr val="000000"/>
                  </a:outerShdw>
                </a:effectLst>
                <a:cs typeface="Arial" pitchFamily="34" charset="0"/>
              </a:rPr>
            </a:br>
            <a:r>
              <a:rPr lang="en-US" sz="2800" dirty="0" smtClean="0">
                <a:effectLst>
                  <a:outerShdw blurRad="38100" dist="38100" dir="2700000" algn="tl">
                    <a:srgbClr val="000000"/>
                  </a:outerShdw>
                </a:effectLst>
                <a:cs typeface="Arial" pitchFamily="34" charset="0"/>
              </a:rPr>
              <a:t>3- </a:t>
            </a:r>
            <a:r>
              <a:rPr lang="en-US" sz="2800" dirty="0" err="1">
                <a:solidFill>
                  <a:srgbClr val="FFC000"/>
                </a:solidFill>
                <a:effectLst>
                  <a:outerShdw blurRad="38100" dist="38100" dir="2700000" algn="tl">
                    <a:srgbClr val="000000"/>
                  </a:outerShdw>
                </a:effectLst>
                <a:cs typeface="Arial" pitchFamily="34" charset="0"/>
              </a:rPr>
              <a:t>Hematemesis</a:t>
            </a:r>
            <a:r>
              <a:rPr lang="en-US" sz="2800" dirty="0">
                <a:effectLst>
                  <a:outerShdw blurRad="38100" dist="38100" dir="2700000" algn="tl">
                    <a:srgbClr val="000000"/>
                  </a:outerShdw>
                </a:effectLst>
                <a:cs typeface="Arial" pitchFamily="34" charset="0"/>
              </a:rPr>
              <a:t> (Vomited blood</a:t>
            </a:r>
            <a:r>
              <a:rPr lang="en-US" sz="2800" dirty="0" smtClean="0">
                <a:effectLst>
                  <a:outerShdw blurRad="38100" dist="38100" dir="2700000" algn="tl">
                    <a:srgbClr val="000000"/>
                  </a:outerShdw>
                </a:effectLst>
                <a:cs typeface="Arial" pitchFamily="34" charset="0"/>
              </a:rPr>
              <a:t>).</a:t>
            </a:r>
            <a:r>
              <a:rPr lang="en-US" sz="2800" dirty="0">
                <a:effectLst>
                  <a:outerShdw blurRad="38100" dist="38100" dir="2700000" algn="tl">
                    <a:srgbClr val="000000"/>
                  </a:outerShdw>
                </a:effectLst>
                <a:cs typeface="Arial" pitchFamily="34" charset="0"/>
              </a:rPr>
              <a:t/>
            </a:r>
            <a:br>
              <a:rPr lang="en-US" sz="2800" dirty="0">
                <a:effectLst>
                  <a:outerShdw blurRad="38100" dist="38100" dir="2700000" algn="tl">
                    <a:srgbClr val="000000"/>
                  </a:outerShdw>
                </a:effectLst>
                <a:cs typeface="Arial" pitchFamily="34" charset="0"/>
              </a:rPr>
            </a:br>
            <a:endParaRPr lang="en-US" sz="2800" dirty="0" smtClean="0">
              <a:solidFill>
                <a:schemeClr val="folHlink"/>
              </a:solidFill>
              <a:effectLst>
                <a:outerShdw blurRad="38100" dist="38100" dir="2700000" algn="tl">
                  <a:srgbClr val="000000"/>
                </a:outerShdw>
              </a:effectLst>
              <a:cs typeface="Arial" pitchFamily="34" charset="0"/>
            </a:endParaRPr>
          </a:p>
          <a:p>
            <a:pPr>
              <a:defRPr/>
            </a:pPr>
            <a:r>
              <a:rPr lang="en-US" sz="2400" dirty="0">
                <a:effectLst>
                  <a:outerShdw blurRad="38100" dist="38100" dir="2700000" algn="tl">
                    <a:srgbClr val="000000"/>
                  </a:outerShdw>
                </a:effectLst>
                <a:cs typeface="Arial" pitchFamily="34" charset="0"/>
              </a:rPr>
              <a:t/>
            </a:r>
            <a:br>
              <a:rPr lang="en-US" sz="2400" dirty="0">
                <a:effectLst>
                  <a:outerShdw blurRad="38100" dist="38100" dir="2700000" algn="tl">
                    <a:srgbClr val="000000"/>
                  </a:outerShdw>
                </a:effectLst>
                <a:cs typeface="Arial" pitchFamily="34" charset="0"/>
              </a:rPr>
            </a:br>
            <a:endParaRPr lang="en-US" sz="2400" dirty="0">
              <a:effectLst>
                <a:outerShdw blurRad="38100" dist="38100" dir="2700000" algn="tl">
                  <a:srgbClr val="000000"/>
                </a:outerShdw>
              </a:effectLst>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4"/>
          <p:cNvSpPr>
            <a:spLocks noGrp="1" noChangeArrowheads="1"/>
          </p:cNvSpPr>
          <p:nvPr>
            <p:ph type="title"/>
          </p:nvPr>
        </p:nvSpPr>
        <p:spPr>
          <a:xfrm>
            <a:off x="467544" y="908720"/>
            <a:ext cx="7848426" cy="4465241"/>
          </a:xfrm>
        </p:spPr>
        <p:txBody>
          <a:bodyPr>
            <a:normAutofit fontScale="90000"/>
          </a:bodyPr>
          <a:lstStyle/>
          <a:p>
            <a:pPr marL="54864" algn="l" eaLnBrk="1" fontAlgn="auto" hangingPunct="1">
              <a:spcAft>
                <a:spcPts val="0"/>
              </a:spcAft>
              <a:defRPr/>
            </a:pPr>
            <a:r>
              <a:rPr lang="en-US" sz="2800" b="1" dirty="0" smtClean="0">
                <a:solidFill>
                  <a:schemeClr val="folHlink"/>
                </a:solidFill>
              </a:rPr>
              <a:t> Assessment of </a:t>
            </a:r>
            <a:r>
              <a:rPr lang="en-US" sz="3100" b="1" dirty="0" smtClean="0">
                <a:solidFill>
                  <a:srgbClr val="FFFF00"/>
                </a:solidFill>
              </a:rPr>
              <a:t>severity of hemoptysis:</a:t>
            </a:r>
            <a:r>
              <a:rPr lang="en-US" sz="2800" dirty="0" smtClean="0">
                <a:solidFill>
                  <a:schemeClr val="folHlink"/>
                </a:solidFill>
              </a:rPr>
              <a:t/>
            </a:r>
            <a:br>
              <a:rPr lang="en-US" sz="2800" dirty="0" smtClean="0">
                <a:solidFill>
                  <a:schemeClr val="folHlink"/>
                </a:solidFill>
              </a:rPr>
            </a:br>
            <a:r>
              <a:rPr lang="en-US" sz="2800" dirty="0" smtClean="0">
                <a:solidFill>
                  <a:schemeClr val="tx2">
                    <a:tint val="100000"/>
                    <a:shade val="90000"/>
                    <a:satMod val="250000"/>
                    <a:alpha val="100000"/>
                  </a:schemeClr>
                </a:solidFill>
              </a:rPr>
              <a:t>- </a:t>
            </a:r>
            <a:r>
              <a:rPr lang="en-US" sz="2800" dirty="0" smtClean="0">
                <a:solidFill>
                  <a:schemeClr val="accent2"/>
                </a:solidFill>
              </a:rPr>
              <a:t>Mild</a:t>
            </a:r>
            <a:r>
              <a:rPr lang="en-US" sz="2800" dirty="0" smtClean="0">
                <a:solidFill>
                  <a:schemeClr val="tx2">
                    <a:tint val="100000"/>
                    <a:shade val="90000"/>
                    <a:satMod val="250000"/>
                    <a:alpha val="100000"/>
                  </a:schemeClr>
                </a:solidFill>
              </a:rPr>
              <a:t> </a:t>
            </a:r>
            <a:r>
              <a:rPr lang="en-US" sz="2800" dirty="0" smtClean="0">
                <a:solidFill>
                  <a:schemeClr val="tx2">
                    <a:tint val="100000"/>
                    <a:shade val="90000"/>
                    <a:satMod val="250000"/>
                    <a:alpha val="100000"/>
                  </a:schemeClr>
                </a:solidFill>
                <a:sym typeface="Symbol" pitchFamily="18" charset="2"/>
              </a:rPr>
              <a:t></a:t>
            </a:r>
            <a:r>
              <a:rPr lang="en-US" sz="2800" dirty="0" smtClean="0">
                <a:solidFill>
                  <a:schemeClr val="tx2">
                    <a:tint val="100000"/>
                    <a:shade val="90000"/>
                    <a:satMod val="250000"/>
                    <a:alpha val="100000"/>
                  </a:schemeClr>
                </a:solidFill>
              </a:rPr>
              <a:t> occasionally blood-streaked sputum.</a:t>
            </a:r>
            <a:br>
              <a:rPr lang="en-US" sz="2800" dirty="0" smtClean="0">
                <a:solidFill>
                  <a:schemeClr val="tx2">
                    <a:tint val="100000"/>
                    <a:shade val="90000"/>
                    <a:satMod val="250000"/>
                    <a:alpha val="100000"/>
                  </a:schemeClr>
                </a:solidFill>
              </a:rPr>
            </a:br>
            <a:r>
              <a:rPr lang="en-US" sz="2800" dirty="0" smtClean="0">
                <a:solidFill>
                  <a:schemeClr val="tx2">
                    <a:tint val="100000"/>
                    <a:shade val="90000"/>
                    <a:satMod val="250000"/>
                    <a:alpha val="100000"/>
                  </a:schemeClr>
                </a:solidFill>
              </a:rPr>
              <a:t>- </a:t>
            </a:r>
            <a:r>
              <a:rPr lang="en-US" sz="2800" dirty="0" smtClean="0">
                <a:solidFill>
                  <a:schemeClr val="accent2"/>
                </a:solidFill>
              </a:rPr>
              <a:t>Moderate</a:t>
            </a:r>
            <a:r>
              <a:rPr lang="en-US" sz="2800" dirty="0" smtClean="0">
                <a:solidFill>
                  <a:schemeClr val="tx2">
                    <a:tint val="100000"/>
                    <a:shade val="90000"/>
                    <a:satMod val="250000"/>
                    <a:alpha val="100000"/>
                  </a:schemeClr>
                </a:solidFill>
              </a:rPr>
              <a:t> </a:t>
            </a:r>
            <a:r>
              <a:rPr lang="en-US" sz="2800" dirty="0" smtClean="0">
                <a:solidFill>
                  <a:schemeClr val="tx2">
                    <a:tint val="100000"/>
                    <a:shade val="90000"/>
                    <a:satMod val="250000"/>
                    <a:alpha val="100000"/>
                  </a:schemeClr>
                </a:solidFill>
                <a:sym typeface="Symbol" pitchFamily="18" charset="2"/>
              </a:rPr>
              <a:t></a:t>
            </a:r>
            <a:r>
              <a:rPr lang="en-US" sz="2800" dirty="0" smtClean="0">
                <a:solidFill>
                  <a:schemeClr val="tx2">
                    <a:tint val="100000"/>
                    <a:shade val="90000"/>
                    <a:satMod val="250000"/>
                    <a:alpha val="100000"/>
                  </a:schemeClr>
                </a:solidFill>
              </a:rPr>
              <a:t> persistent blood-streaked.</a:t>
            </a:r>
            <a:br>
              <a:rPr lang="en-US" sz="2800" dirty="0" smtClean="0">
                <a:solidFill>
                  <a:schemeClr val="tx2">
                    <a:tint val="100000"/>
                    <a:shade val="90000"/>
                    <a:satMod val="250000"/>
                    <a:alpha val="100000"/>
                  </a:schemeClr>
                </a:solidFill>
              </a:rPr>
            </a:br>
            <a:r>
              <a:rPr lang="en-US" sz="2800" dirty="0" smtClean="0">
                <a:solidFill>
                  <a:schemeClr val="tx2">
                    <a:tint val="100000"/>
                    <a:shade val="90000"/>
                    <a:satMod val="250000"/>
                    <a:alpha val="100000"/>
                  </a:schemeClr>
                </a:solidFill>
              </a:rPr>
              <a:t>- </a:t>
            </a:r>
            <a:r>
              <a:rPr lang="en-US" sz="3100" dirty="0" smtClean="0">
                <a:solidFill>
                  <a:schemeClr val="accent2"/>
                </a:solidFill>
              </a:rPr>
              <a:t>Massive</a:t>
            </a:r>
            <a:r>
              <a:rPr lang="en-US" sz="2800" dirty="0" smtClean="0">
                <a:solidFill>
                  <a:schemeClr val="tx2">
                    <a:tint val="100000"/>
                    <a:shade val="90000"/>
                    <a:satMod val="250000"/>
                    <a:alpha val="100000"/>
                  </a:schemeClr>
                </a:solidFill>
              </a:rPr>
              <a:t>	</a:t>
            </a:r>
            <a:r>
              <a:rPr lang="en-US" sz="2800" dirty="0" smtClean="0">
                <a:solidFill>
                  <a:schemeClr val="tx2">
                    <a:tint val="100000"/>
                    <a:shade val="90000"/>
                    <a:satMod val="250000"/>
                    <a:alpha val="100000"/>
                  </a:schemeClr>
                </a:solidFill>
                <a:sym typeface="Symbol" pitchFamily="18" charset="2"/>
              </a:rPr>
              <a:t></a:t>
            </a:r>
            <a:r>
              <a:rPr lang="en-US" sz="2800" dirty="0" smtClean="0">
                <a:solidFill>
                  <a:schemeClr val="tx2">
                    <a:tint val="100000"/>
                    <a:shade val="90000"/>
                    <a:satMod val="250000"/>
                    <a:alpha val="100000"/>
                  </a:schemeClr>
                </a:solidFill>
              </a:rPr>
              <a:t> coughing up 150 cc or more at once.</a:t>
            </a:r>
            <a:br>
              <a:rPr lang="en-US" sz="2800" dirty="0" smtClean="0">
                <a:solidFill>
                  <a:schemeClr val="tx2">
                    <a:tint val="100000"/>
                    <a:shade val="90000"/>
                    <a:satMod val="250000"/>
                    <a:alpha val="100000"/>
                  </a:schemeClr>
                </a:solidFill>
              </a:rPr>
            </a:br>
            <a:r>
              <a:rPr lang="en-US" sz="2800" dirty="0" smtClean="0">
                <a:solidFill>
                  <a:schemeClr val="tx2">
                    <a:tint val="100000"/>
                    <a:shade val="90000"/>
                    <a:satMod val="250000"/>
                    <a:alpha val="100000"/>
                  </a:schemeClr>
                </a:solidFill>
              </a:rPr>
              <a:t>			</a:t>
            </a:r>
            <a:r>
              <a:rPr lang="en-US" sz="2800" dirty="0" smtClean="0">
                <a:solidFill>
                  <a:schemeClr val="tx2">
                    <a:tint val="100000"/>
                    <a:shade val="90000"/>
                    <a:satMod val="250000"/>
                    <a:alpha val="100000"/>
                  </a:schemeClr>
                </a:solidFill>
                <a:sym typeface="Symbol" pitchFamily="18" charset="2"/>
              </a:rPr>
              <a:t></a:t>
            </a:r>
            <a:r>
              <a:rPr lang="en-US" sz="2800" dirty="0" smtClean="0">
                <a:solidFill>
                  <a:schemeClr val="tx2">
                    <a:tint val="100000"/>
                    <a:shade val="90000"/>
                    <a:satMod val="250000"/>
                    <a:alpha val="100000"/>
                  </a:schemeClr>
                </a:solidFill>
              </a:rPr>
              <a:t> 400 cc or more within 3 hours.</a:t>
            </a:r>
            <a:br>
              <a:rPr lang="en-US" sz="2800" dirty="0" smtClean="0">
                <a:solidFill>
                  <a:schemeClr val="tx2">
                    <a:tint val="100000"/>
                    <a:shade val="90000"/>
                    <a:satMod val="250000"/>
                    <a:alpha val="100000"/>
                  </a:schemeClr>
                </a:solidFill>
              </a:rPr>
            </a:br>
            <a:r>
              <a:rPr lang="en-US" sz="2800" dirty="0" smtClean="0">
                <a:solidFill>
                  <a:schemeClr val="tx2">
                    <a:tint val="100000"/>
                    <a:shade val="90000"/>
                    <a:satMod val="250000"/>
                    <a:alpha val="100000"/>
                  </a:schemeClr>
                </a:solidFill>
              </a:rPr>
              <a:t>			</a:t>
            </a:r>
            <a:r>
              <a:rPr lang="en-US" sz="2800" dirty="0" smtClean="0">
                <a:solidFill>
                  <a:schemeClr val="tx2">
                    <a:tint val="100000"/>
                    <a:shade val="90000"/>
                    <a:satMod val="250000"/>
                    <a:alpha val="100000"/>
                  </a:schemeClr>
                </a:solidFill>
                <a:sym typeface="Symbol" pitchFamily="18" charset="2"/>
              </a:rPr>
              <a:t></a:t>
            </a:r>
            <a:r>
              <a:rPr lang="en-US" sz="2800" dirty="0" smtClean="0">
                <a:solidFill>
                  <a:schemeClr val="tx2">
                    <a:tint val="100000"/>
                    <a:shade val="90000"/>
                    <a:satMod val="250000"/>
                    <a:alpha val="100000"/>
                  </a:schemeClr>
                </a:solidFill>
              </a:rPr>
              <a:t> 600 cc or more within 24 hours</a:t>
            </a:r>
            <a:br>
              <a:rPr lang="en-US" sz="2800" dirty="0" smtClean="0">
                <a:solidFill>
                  <a:schemeClr val="tx2">
                    <a:tint val="100000"/>
                    <a:shade val="90000"/>
                    <a:satMod val="250000"/>
                    <a:alpha val="100000"/>
                  </a:schemeClr>
                </a:solidFill>
              </a:rPr>
            </a:br>
            <a:r>
              <a:rPr lang="en-US" sz="2800" b="1" dirty="0" smtClean="0">
                <a:solidFill>
                  <a:schemeClr val="tx2">
                    <a:tint val="100000"/>
                    <a:shade val="90000"/>
                    <a:satMod val="250000"/>
                    <a:alpha val="100000"/>
                  </a:schemeClr>
                </a:solidFill>
              </a:rPr>
              <a:t/>
            </a:r>
            <a:br>
              <a:rPr lang="en-US" sz="2800" b="1" dirty="0" smtClean="0">
                <a:solidFill>
                  <a:schemeClr val="tx2">
                    <a:tint val="100000"/>
                    <a:shade val="90000"/>
                    <a:satMod val="250000"/>
                    <a:alpha val="100000"/>
                  </a:schemeClr>
                </a:solidFill>
              </a:rPr>
            </a:br>
            <a:endParaRPr lang="en-US" sz="2800" dirty="0" smtClean="0">
              <a:solidFill>
                <a:schemeClr val="tx2">
                  <a:tint val="100000"/>
                  <a:shade val="90000"/>
                  <a:satMod val="250000"/>
                  <a:alpha val="100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7544" y="620688"/>
            <a:ext cx="8229600" cy="792088"/>
          </a:xfrm>
        </p:spPr>
        <p:txBody>
          <a:bodyPr>
            <a:noAutofit/>
          </a:bodyPr>
          <a:lstStyle/>
          <a:p>
            <a:pPr marL="54864" algn="ctr" eaLnBrk="1" fontAlgn="auto" hangingPunct="1">
              <a:spcAft>
                <a:spcPts val="0"/>
              </a:spcAft>
              <a:defRPr/>
            </a:pPr>
            <a:r>
              <a:rPr lang="en-US" sz="3600" b="1" dirty="0" smtClean="0">
                <a:solidFill>
                  <a:srgbClr val="FF6600"/>
                </a:solidFill>
              </a:rPr>
              <a:t>SHORTNESS OF BREATH (DYSPNEA)</a:t>
            </a:r>
          </a:p>
        </p:txBody>
      </p:sp>
      <p:sp>
        <p:nvSpPr>
          <p:cNvPr id="60419" name="Rectangle 3"/>
          <p:cNvSpPr>
            <a:spLocks noGrp="1" noChangeArrowheads="1"/>
          </p:cNvSpPr>
          <p:nvPr>
            <p:ph idx="1"/>
          </p:nvPr>
        </p:nvSpPr>
        <p:spPr>
          <a:xfrm>
            <a:off x="0" y="1556792"/>
            <a:ext cx="9144000" cy="4824536"/>
          </a:xfrm>
        </p:spPr>
        <p:txBody>
          <a:bodyPr/>
          <a:lstStyle/>
          <a:p>
            <a:r>
              <a:rPr lang="en-US" sz="3600" dirty="0" smtClean="0">
                <a:solidFill>
                  <a:srgbClr val="FFFF00"/>
                </a:solidFill>
              </a:rPr>
              <a:t>Many definitions of </a:t>
            </a:r>
            <a:r>
              <a:rPr lang="en-US" sz="3600" dirty="0" err="1" smtClean="0">
                <a:solidFill>
                  <a:srgbClr val="FFFF00"/>
                </a:solidFill>
              </a:rPr>
              <a:t>dyspnea</a:t>
            </a:r>
            <a:endParaRPr lang="en-US" sz="3600" dirty="0" smtClean="0">
              <a:solidFill>
                <a:srgbClr val="FFFF00"/>
              </a:solidFill>
            </a:endParaRPr>
          </a:p>
          <a:p>
            <a:pPr>
              <a:buNone/>
            </a:pPr>
            <a:endParaRPr lang="en-US" dirty="0" smtClean="0">
              <a:solidFill>
                <a:srgbClr val="FFFF00"/>
              </a:solidFill>
            </a:endParaRPr>
          </a:p>
          <a:p>
            <a:r>
              <a:rPr lang="en-US" sz="2800" dirty="0" smtClean="0"/>
              <a:t> </a:t>
            </a:r>
            <a:r>
              <a:rPr lang="en-US" sz="4000" dirty="0" smtClean="0"/>
              <a:t>“Difficult, labored, uncomfortable breathing”, an “awareness of respiratory distress”, “the sensation of feeling breathless or experiencing air hunger”. </a:t>
            </a:r>
            <a:endParaRPr lang="en-US" sz="2800" dirty="0" smtClean="0"/>
          </a:p>
          <a:p>
            <a:pPr>
              <a:buNone/>
            </a:pPr>
            <a:endParaRPr lang="en-US" sz="2800" dirty="0" smtClean="0"/>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568952" cy="726728"/>
          </a:xfrm>
          <a:solidFill>
            <a:schemeClr val="accent3">
              <a:lumMod val="20000"/>
              <a:lumOff val="80000"/>
            </a:schemeClr>
          </a:solidFill>
        </p:spPr>
        <p:txBody>
          <a:bodyPr>
            <a:noAutofit/>
          </a:bodyPr>
          <a:lstStyle/>
          <a:p>
            <a:pPr algn="ctr"/>
            <a:r>
              <a:rPr lang="en-US" sz="3600" b="1" dirty="0" smtClean="0">
                <a:solidFill>
                  <a:schemeClr val="accent2"/>
                </a:solidFill>
              </a:rPr>
              <a:t/>
            </a:r>
            <a:br>
              <a:rPr lang="en-US" sz="3600" b="1" dirty="0" smtClean="0">
                <a:solidFill>
                  <a:schemeClr val="accent2"/>
                </a:solidFill>
              </a:rPr>
            </a:br>
            <a:r>
              <a:rPr lang="en-US" sz="3600" dirty="0" smtClean="0">
                <a:solidFill>
                  <a:schemeClr val="accent2"/>
                </a:solidFill>
              </a:rPr>
              <a:t/>
            </a:r>
            <a:br>
              <a:rPr lang="en-US" sz="3600" dirty="0" smtClean="0">
                <a:solidFill>
                  <a:schemeClr val="accent2"/>
                </a:solidFill>
              </a:rPr>
            </a:br>
            <a:r>
              <a:rPr lang="en-US" sz="3600" b="1" dirty="0" smtClean="0">
                <a:solidFill>
                  <a:schemeClr val="accent2"/>
                </a:solidFill>
              </a:rPr>
              <a:t> MECHANISMS OF DYSPNEA</a:t>
            </a:r>
            <a:endParaRPr lang="en-US" sz="3600" dirty="0">
              <a:solidFill>
                <a:schemeClr val="accent2"/>
              </a:solidFill>
            </a:endParaRPr>
          </a:p>
        </p:txBody>
      </p:sp>
      <p:pic>
        <p:nvPicPr>
          <p:cNvPr id="64514" name="Picture 1" descr="Picture35"/>
          <p:cNvPicPr>
            <a:picLocks noChangeAspect="1" noChangeArrowheads="1"/>
          </p:cNvPicPr>
          <p:nvPr/>
        </p:nvPicPr>
        <p:blipFill>
          <a:blip r:embed="rId3" cstate="print"/>
          <a:srcRect/>
          <a:stretch>
            <a:fillRect/>
          </a:stretch>
        </p:blipFill>
        <p:spPr bwMode="auto">
          <a:xfrm>
            <a:off x="251520" y="776169"/>
            <a:ext cx="8568952" cy="5919751"/>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booth"/>
          <p:cNvPicPr>
            <a:picLocks noChangeAspect="1" noChangeArrowheads="1"/>
          </p:cNvPicPr>
          <p:nvPr/>
        </p:nvPicPr>
        <p:blipFill>
          <a:blip r:embed="rId3" cstate="print"/>
          <a:srcRect/>
          <a:stretch>
            <a:fillRect/>
          </a:stretch>
        </p:blipFill>
        <p:spPr bwMode="auto">
          <a:xfrm>
            <a:off x="219100" y="260648"/>
            <a:ext cx="8808182" cy="6408712"/>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115888"/>
            <a:ext cx="8229600" cy="1371600"/>
          </a:xfrm>
        </p:spPr>
        <p:txBody>
          <a:bodyPr/>
          <a:lstStyle/>
          <a:p>
            <a:pPr marL="54864" algn="ctr" eaLnBrk="1" fontAlgn="auto" hangingPunct="1">
              <a:spcAft>
                <a:spcPts val="0"/>
              </a:spcAft>
              <a:defRPr/>
            </a:pPr>
            <a:r>
              <a:rPr lang="en-US" sz="3200" b="1" dirty="0" smtClean="0">
                <a:solidFill>
                  <a:srgbClr val="FF6600"/>
                </a:solidFill>
                <a:effectLst/>
              </a:rPr>
              <a:t/>
            </a:r>
            <a:br>
              <a:rPr lang="en-US" sz="3200" b="1" dirty="0" smtClean="0">
                <a:solidFill>
                  <a:srgbClr val="FF6600"/>
                </a:solidFill>
                <a:effectLst/>
              </a:rPr>
            </a:br>
            <a:r>
              <a:rPr lang="en-US" sz="2400" b="1" dirty="0" smtClean="0">
                <a:solidFill>
                  <a:srgbClr val="FF6600"/>
                </a:solidFill>
              </a:rPr>
              <a:t>COMMON SYMPTOMS OF PULMONARY DISORDERS</a:t>
            </a:r>
          </a:p>
        </p:txBody>
      </p:sp>
      <p:sp>
        <p:nvSpPr>
          <p:cNvPr id="17412" name="Rectangle 4"/>
          <p:cNvSpPr>
            <a:spLocks noGrp="1" noChangeArrowheads="1"/>
          </p:cNvSpPr>
          <p:nvPr>
            <p:ph sz="half" idx="1"/>
          </p:nvPr>
        </p:nvSpPr>
        <p:spPr>
          <a:xfrm>
            <a:off x="395288" y="1628775"/>
            <a:ext cx="4111625" cy="4691063"/>
          </a:xfrm>
        </p:spPr>
        <p:txBody>
          <a:bodyPr>
            <a:normAutofit fontScale="92500" lnSpcReduction="20000"/>
          </a:bodyPr>
          <a:lstStyle/>
          <a:p>
            <a:pPr eaLnBrk="1" fontAlgn="auto" hangingPunct="1">
              <a:spcBef>
                <a:spcPts val="0"/>
              </a:spcBef>
              <a:spcAft>
                <a:spcPts val="0"/>
              </a:spcAft>
              <a:buFont typeface="Wingdings 2"/>
              <a:buChar char=""/>
              <a:defRPr/>
            </a:pPr>
            <a:r>
              <a:rPr lang="en-US" sz="3200" dirty="0" smtClean="0"/>
              <a:t>Primary symptoms:</a:t>
            </a:r>
          </a:p>
          <a:p>
            <a:pPr marL="640080" lvl="1" eaLnBrk="1" fontAlgn="auto" hangingPunct="1">
              <a:spcAft>
                <a:spcPts val="0"/>
              </a:spcAft>
              <a:buFont typeface="Wingdings" pitchFamily="2" charset="2"/>
              <a:buNone/>
              <a:defRPr/>
            </a:pPr>
            <a:r>
              <a:rPr lang="en-US" sz="2800" i="1" dirty="0" smtClean="0">
                <a:solidFill>
                  <a:schemeClr val="folHlink"/>
                </a:solidFill>
              </a:rPr>
              <a:t>– </a:t>
            </a:r>
            <a:r>
              <a:rPr lang="en-US" sz="3500" i="1" dirty="0" err="1" smtClean="0">
                <a:solidFill>
                  <a:schemeClr val="folHlink"/>
                </a:solidFill>
              </a:rPr>
              <a:t>dyspnea</a:t>
            </a:r>
            <a:endParaRPr lang="en-US" sz="3500" i="1" dirty="0" smtClean="0">
              <a:solidFill>
                <a:schemeClr val="folHlink"/>
              </a:solidFill>
            </a:endParaRPr>
          </a:p>
          <a:p>
            <a:pPr marL="640080" lvl="1" eaLnBrk="1" fontAlgn="auto" hangingPunct="1">
              <a:spcAft>
                <a:spcPts val="0"/>
              </a:spcAft>
              <a:buFont typeface="Wingdings" pitchFamily="2" charset="2"/>
              <a:buNone/>
              <a:defRPr/>
            </a:pPr>
            <a:r>
              <a:rPr lang="en-US" sz="3500" i="1" dirty="0" smtClean="0">
                <a:solidFill>
                  <a:schemeClr val="folHlink"/>
                </a:solidFill>
              </a:rPr>
              <a:t>– cough</a:t>
            </a:r>
          </a:p>
          <a:p>
            <a:pPr marL="640080" lvl="1" eaLnBrk="1" fontAlgn="auto" hangingPunct="1">
              <a:spcAft>
                <a:spcPts val="0"/>
              </a:spcAft>
              <a:buFont typeface="Wingdings" pitchFamily="2" charset="2"/>
              <a:buNone/>
              <a:defRPr/>
            </a:pPr>
            <a:r>
              <a:rPr lang="en-US" sz="3500" i="1" dirty="0" smtClean="0">
                <a:solidFill>
                  <a:schemeClr val="folHlink"/>
                </a:solidFill>
              </a:rPr>
              <a:t>– chest pain</a:t>
            </a:r>
            <a:endParaRPr lang="en-US" sz="3500" dirty="0" smtClean="0"/>
          </a:p>
          <a:p>
            <a:pPr marL="640080" lvl="1" eaLnBrk="1" fontAlgn="auto" hangingPunct="1">
              <a:spcAft>
                <a:spcPts val="0"/>
              </a:spcAft>
              <a:buFont typeface="Wingdings" pitchFamily="2" charset="2"/>
              <a:buNone/>
              <a:defRPr/>
            </a:pPr>
            <a:r>
              <a:rPr lang="en-US" sz="3500" dirty="0" smtClean="0">
                <a:solidFill>
                  <a:srgbClr val="00B0F0"/>
                </a:solidFill>
              </a:rPr>
              <a:t>– sputum production</a:t>
            </a:r>
          </a:p>
          <a:p>
            <a:pPr marL="640080" lvl="1" eaLnBrk="1" fontAlgn="auto" hangingPunct="1">
              <a:spcAft>
                <a:spcPts val="0"/>
              </a:spcAft>
              <a:buFont typeface="Wingdings" pitchFamily="2" charset="2"/>
              <a:buNone/>
              <a:defRPr/>
            </a:pPr>
            <a:r>
              <a:rPr lang="en-US" sz="3500" dirty="0" smtClean="0">
                <a:solidFill>
                  <a:srgbClr val="00B0F0"/>
                </a:solidFill>
              </a:rPr>
              <a:t>– </a:t>
            </a:r>
            <a:r>
              <a:rPr lang="en-US" sz="3500" dirty="0" err="1" smtClean="0">
                <a:solidFill>
                  <a:srgbClr val="00B0F0"/>
                </a:solidFill>
              </a:rPr>
              <a:t>hemoptysis</a:t>
            </a:r>
            <a:endParaRPr lang="en-US" sz="3500" dirty="0" smtClean="0">
              <a:solidFill>
                <a:srgbClr val="00B0F0"/>
              </a:solidFill>
            </a:endParaRPr>
          </a:p>
          <a:p>
            <a:pPr marL="640080" lvl="1" eaLnBrk="1" fontAlgn="auto" hangingPunct="1">
              <a:spcAft>
                <a:spcPts val="0"/>
              </a:spcAft>
              <a:buFont typeface="Wingdings" pitchFamily="2" charset="2"/>
              <a:buNone/>
              <a:defRPr/>
            </a:pPr>
            <a:r>
              <a:rPr lang="en-US" sz="3500" dirty="0" smtClean="0">
                <a:solidFill>
                  <a:srgbClr val="00B0F0"/>
                </a:solidFill>
              </a:rPr>
              <a:t>– wheezing</a:t>
            </a:r>
          </a:p>
          <a:p>
            <a:pPr marL="640080" lvl="1" eaLnBrk="1" fontAlgn="auto" hangingPunct="1">
              <a:spcAft>
                <a:spcPts val="0"/>
              </a:spcAft>
              <a:buFont typeface="Wingdings" pitchFamily="2" charset="2"/>
              <a:buNone/>
              <a:defRPr/>
            </a:pPr>
            <a:endParaRPr lang="en-US" sz="2800" dirty="0" smtClean="0"/>
          </a:p>
          <a:p>
            <a:pPr eaLnBrk="1" fontAlgn="auto" hangingPunct="1">
              <a:spcBef>
                <a:spcPts val="0"/>
              </a:spcBef>
              <a:spcAft>
                <a:spcPts val="0"/>
              </a:spcAft>
              <a:buFont typeface="Wingdings" pitchFamily="2" charset="2"/>
              <a:buNone/>
              <a:defRPr/>
            </a:pPr>
            <a:endParaRPr lang="en-US" sz="3200" dirty="0" smtClean="0"/>
          </a:p>
        </p:txBody>
      </p:sp>
      <p:sp>
        <p:nvSpPr>
          <p:cNvPr id="17413" name="Rectangle 5"/>
          <p:cNvSpPr>
            <a:spLocks noGrp="1" noChangeArrowheads="1"/>
          </p:cNvSpPr>
          <p:nvPr>
            <p:ph sz="half" idx="2"/>
          </p:nvPr>
        </p:nvSpPr>
        <p:spPr>
          <a:xfrm>
            <a:off x="4355976" y="1628775"/>
            <a:ext cx="4326062" cy="4691063"/>
          </a:xfrm>
        </p:spPr>
        <p:txBody>
          <a:bodyPr>
            <a:normAutofit fontScale="92500" lnSpcReduction="20000"/>
          </a:bodyPr>
          <a:lstStyle/>
          <a:p>
            <a:pPr eaLnBrk="1" fontAlgn="auto" hangingPunct="1">
              <a:spcBef>
                <a:spcPts val="0"/>
              </a:spcBef>
              <a:spcAft>
                <a:spcPts val="0"/>
              </a:spcAft>
              <a:buFont typeface="Wingdings 2"/>
              <a:buChar char=""/>
              <a:defRPr/>
            </a:pPr>
            <a:r>
              <a:rPr lang="en-US" dirty="0" smtClean="0"/>
              <a:t>Secondary symptoms:</a:t>
            </a:r>
          </a:p>
          <a:p>
            <a:pPr marL="640080" lvl="1" eaLnBrk="1" fontAlgn="auto" hangingPunct="1">
              <a:spcAft>
                <a:spcPts val="0"/>
              </a:spcAft>
              <a:buFont typeface="Wingdings" pitchFamily="2" charset="2"/>
              <a:buNone/>
              <a:defRPr/>
            </a:pPr>
            <a:r>
              <a:rPr lang="en-US" dirty="0" smtClean="0"/>
              <a:t>– </a:t>
            </a:r>
            <a:r>
              <a:rPr lang="en-US" sz="2600" dirty="0" smtClean="0"/>
              <a:t>hoarseness or voice change</a:t>
            </a:r>
          </a:p>
          <a:p>
            <a:pPr marL="640080" lvl="1" eaLnBrk="1" fontAlgn="auto" hangingPunct="1">
              <a:spcAft>
                <a:spcPts val="0"/>
              </a:spcAft>
              <a:buFont typeface="Wingdings" pitchFamily="2" charset="2"/>
              <a:buNone/>
              <a:defRPr/>
            </a:pPr>
            <a:r>
              <a:rPr lang="en-US" sz="2600" dirty="0" smtClean="0"/>
              <a:t>- </a:t>
            </a:r>
            <a:r>
              <a:rPr lang="en-US" sz="2600" dirty="0" err="1" smtClean="0"/>
              <a:t>Dysphagia</a:t>
            </a:r>
            <a:r>
              <a:rPr lang="en-US" sz="2600" dirty="0" smtClean="0"/>
              <a:t> (difficult swallowing)</a:t>
            </a:r>
          </a:p>
          <a:p>
            <a:pPr marL="640080" lvl="1" eaLnBrk="1" fontAlgn="auto" hangingPunct="1">
              <a:spcAft>
                <a:spcPts val="0"/>
              </a:spcAft>
              <a:buFont typeface="Wingdings" pitchFamily="2" charset="2"/>
              <a:buNone/>
              <a:defRPr/>
            </a:pPr>
            <a:r>
              <a:rPr lang="en-US" sz="2600" dirty="0" smtClean="0"/>
              <a:t>-syncope/dizziness/ fainting</a:t>
            </a:r>
          </a:p>
          <a:p>
            <a:pPr marL="640080" lvl="1" eaLnBrk="1" fontAlgn="auto" hangingPunct="1">
              <a:spcAft>
                <a:spcPts val="0"/>
              </a:spcAft>
              <a:buFont typeface="Wingdings" pitchFamily="2" charset="2"/>
              <a:buNone/>
              <a:defRPr/>
            </a:pPr>
            <a:r>
              <a:rPr lang="en-US" sz="2600" dirty="0" smtClean="0"/>
              <a:t>– ankle swelling (peripheral edema)</a:t>
            </a:r>
          </a:p>
          <a:p>
            <a:pPr marL="640080" lvl="1" eaLnBrk="1" fontAlgn="auto" hangingPunct="1">
              <a:spcAft>
                <a:spcPts val="0"/>
              </a:spcAft>
              <a:buFont typeface="Wingdings" pitchFamily="2" charset="2"/>
              <a:buNone/>
              <a:defRPr/>
            </a:pPr>
            <a:r>
              <a:rPr lang="en-US" sz="2600" dirty="0" smtClean="0"/>
              <a:t>– fever, chills, night sweats</a:t>
            </a:r>
          </a:p>
          <a:p>
            <a:pPr marL="640080" lvl="1" eaLnBrk="1" fontAlgn="auto" hangingPunct="1">
              <a:spcAft>
                <a:spcPts val="0"/>
              </a:spcAft>
              <a:buFont typeface="Wingdings" pitchFamily="2" charset="2"/>
              <a:buNone/>
              <a:defRPr/>
            </a:pPr>
            <a:r>
              <a:rPr lang="en-US" sz="2600" dirty="0" smtClean="0"/>
              <a:t>– long bone, joint, muscle pain</a:t>
            </a:r>
          </a:p>
          <a:p>
            <a:pPr marL="640080" lvl="1" eaLnBrk="1" fontAlgn="auto" hangingPunct="1">
              <a:spcAft>
                <a:spcPts val="0"/>
              </a:spcAft>
              <a:buFont typeface="Wingdings" pitchFamily="2" charset="2"/>
              <a:buNone/>
              <a:defRPr/>
            </a:pPr>
            <a:r>
              <a:rPr lang="en-US" sz="2600" dirty="0" smtClean="0"/>
              <a:t>-</a:t>
            </a:r>
            <a:r>
              <a:rPr lang="en-US" sz="2600" dirty="0" smtClean="0">
                <a:solidFill>
                  <a:srgbClr val="FFFF00"/>
                </a:solidFill>
              </a:rPr>
              <a:t>Sleep disturbance </a:t>
            </a:r>
            <a:r>
              <a:rPr lang="en-US" sz="2600" dirty="0" smtClean="0"/>
              <a:t>related</a:t>
            </a:r>
          </a:p>
          <a:p>
            <a:pPr marL="640080" lvl="1" eaLnBrk="1" fontAlgn="auto" hangingPunct="1">
              <a:spcAft>
                <a:spcPts val="0"/>
              </a:spcAft>
              <a:buFont typeface="Wingdings" pitchFamily="2" charset="2"/>
              <a:buNone/>
              <a:defRPr/>
            </a:pPr>
            <a:r>
              <a:rPr lang="en-US" sz="2600" dirty="0" smtClean="0"/>
              <a:t>symptoms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28600"/>
            <a:ext cx="8229600" cy="1139825"/>
          </a:xfrm>
          <a:solidFill>
            <a:srgbClr val="FFFF00"/>
          </a:solidFill>
        </p:spPr>
        <p:txBody>
          <a:bodyPr>
            <a:normAutofit fontScale="90000"/>
          </a:bodyPr>
          <a:lstStyle/>
          <a:p>
            <a:pPr marL="54864" algn="ctr" eaLnBrk="1" fontAlgn="auto" hangingPunct="1">
              <a:spcAft>
                <a:spcPts val="0"/>
              </a:spcAft>
              <a:defRPr/>
            </a:pPr>
            <a:r>
              <a:rPr lang="en-US" b="1" dirty="0" smtClean="0">
                <a:solidFill>
                  <a:schemeClr val="accent2">
                    <a:lumMod val="75000"/>
                  </a:schemeClr>
                </a:solidFill>
                <a:effectLst/>
              </a:rPr>
              <a:t>Shortness of Breath: Common Causes</a:t>
            </a:r>
          </a:p>
        </p:txBody>
      </p:sp>
      <p:sp>
        <p:nvSpPr>
          <p:cNvPr id="76803" name="Rectangle 3"/>
          <p:cNvSpPr>
            <a:spLocks noGrp="1" noChangeArrowheads="1"/>
          </p:cNvSpPr>
          <p:nvPr>
            <p:ph idx="1"/>
          </p:nvPr>
        </p:nvSpPr>
        <p:spPr>
          <a:xfrm>
            <a:off x="179512" y="1371600"/>
            <a:ext cx="8712968" cy="5105400"/>
          </a:xfrm>
        </p:spPr>
        <p:txBody>
          <a:bodyPr/>
          <a:lstStyle/>
          <a:p>
            <a:pPr eaLnBrk="1" hangingPunct="1"/>
            <a:r>
              <a:rPr lang="en-US" sz="2800" b="1" i="1" dirty="0" smtClean="0">
                <a:latin typeface="Arial" charset="0"/>
                <a:cs typeface="+mj-cs"/>
              </a:rPr>
              <a:t> Psychological</a:t>
            </a:r>
          </a:p>
          <a:p>
            <a:pPr eaLnBrk="1" hangingPunct="1">
              <a:buFont typeface="Wingdings" pitchFamily="2" charset="2"/>
              <a:buNone/>
            </a:pPr>
            <a:r>
              <a:rPr lang="en-US" sz="2800" b="1" i="1" dirty="0" smtClean="0">
                <a:latin typeface="Arial" charset="0"/>
                <a:cs typeface="+mj-cs"/>
              </a:rPr>
              <a:t>    </a:t>
            </a:r>
            <a:r>
              <a:rPr lang="en-US" sz="2800" b="1" i="1" dirty="0" smtClean="0">
                <a:solidFill>
                  <a:srgbClr val="66FFFF"/>
                </a:solidFill>
                <a:latin typeface="Arial" charset="0"/>
                <a:cs typeface="+mj-cs"/>
              </a:rPr>
              <a:t>e.g. anxiety and stress</a:t>
            </a:r>
            <a:endParaRPr lang="ar-SA" sz="2800" b="1" i="1" dirty="0" smtClean="0">
              <a:solidFill>
                <a:srgbClr val="66FFFF"/>
              </a:solidFill>
              <a:latin typeface="Arial" charset="0"/>
              <a:cs typeface="+mj-cs"/>
            </a:endParaRPr>
          </a:p>
          <a:p>
            <a:pPr eaLnBrk="1" hangingPunct="1"/>
            <a:r>
              <a:rPr lang="en-US" sz="2800" b="1" i="1" dirty="0" smtClean="0">
                <a:latin typeface="Arial" charset="0"/>
                <a:cs typeface="+mj-cs"/>
              </a:rPr>
              <a:t> Pulmonary</a:t>
            </a:r>
          </a:p>
          <a:p>
            <a:pPr eaLnBrk="1" hangingPunct="1">
              <a:buFont typeface="Wingdings" pitchFamily="2" charset="2"/>
              <a:buNone/>
            </a:pPr>
            <a:r>
              <a:rPr lang="en-US" sz="2800" b="1" i="1" dirty="0" smtClean="0">
                <a:latin typeface="Arial" charset="0"/>
                <a:cs typeface="+mj-cs"/>
              </a:rPr>
              <a:t>    </a:t>
            </a:r>
            <a:r>
              <a:rPr lang="en-US" sz="2800" b="1" i="1" dirty="0" smtClean="0">
                <a:solidFill>
                  <a:srgbClr val="66FFFF"/>
                </a:solidFill>
                <a:latin typeface="Arial" charset="0"/>
                <a:cs typeface="+mj-cs"/>
              </a:rPr>
              <a:t>e.g. Asthma, bronchitis, emphysema, pulmonary  fibrosis, pulmonary hypertension and pleurisy.</a:t>
            </a:r>
            <a:r>
              <a:rPr lang="en-US" sz="2800" b="1" i="1" dirty="0" smtClean="0">
                <a:latin typeface="Arial" charset="0"/>
                <a:cs typeface="+mj-cs"/>
              </a:rPr>
              <a:t> </a:t>
            </a:r>
          </a:p>
          <a:p>
            <a:pPr eaLnBrk="1" hangingPunct="1"/>
            <a:r>
              <a:rPr lang="en-US" sz="2800" b="1" i="1" dirty="0" smtClean="0">
                <a:latin typeface="Arial" charset="0"/>
                <a:cs typeface="+mj-cs"/>
              </a:rPr>
              <a:t> Cardiac</a:t>
            </a:r>
          </a:p>
          <a:p>
            <a:pPr eaLnBrk="1" hangingPunct="1">
              <a:buFont typeface="Wingdings" pitchFamily="2" charset="2"/>
              <a:buNone/>
            </a:pPr>
            <a:r>
              <a:rPr lang="en-US" sz="2800" b="1" i="1" dirty="0" smtClean="0">
                <a:latin typeface="Arial" charset="0"/>
                <a:cs typeface="+mj-cs"/>
              </a:rPr>
              <a:t>    </a:t>
            </a:r>
            <a:r>
              <a:rPr lang="en-US" sz="2800" b="1" i="1" dirty="0" smtClean="0">
                <a:solidFill>
                  <a:srgbClr val="66FFFF"/>
                </a:solidFill>
                <a:latin typeface="Arial" charset="0"/>
                <a:cs typeface="+mj-cs"/>
              </a:rPr>
              <a:t>e.g. heart failure, </a:t>
            </a:r>
            <a:r>
              <a:rPr lang="en-US" sz="2800" b="1" i="1" dirty="0" err="1" smtClean="0">
                <a:solidFill>
                  <a:srgbClr val="66FFFF"/>
                </a:solidFill>
                <a:latin typeface="Arial" charset="0"/>
                <a:cs typeface="+mj-cs"/>
              </a:rPr>
              <a:t>cardiomyopathy</a:t>
            </a:r>
            <a:r>
              <a:rPr lang="en-US" sz="2800" b="1" i="1" dirty="0" smtClean="0">
                <a:solidFill>
                  <a:srgbClr val="66FFFF"/>
                </a:solidFill>
                <a:latin typeface="Arial" charset="0"/>
                <a:cs typeface="+mj-cs"/>
              </a:rPr>
              <a:t> and </a:t>
            </a:r>
            <a:r>
              <a:rPr lang="en-US" sz="2800" b="1" i="1" dirty="0" err="1" smtClean="0">
                <a:solidFill>
                  <a:srgbClr val="66FFFF"/>
                </a:solidFill>
                <a:latin typeface="Arial" charset="0"/>
                <a:cs typeface="+mj-cs"/>
              </a:rPr>
              <a:t>pericarditis</a:t>
            </a:r>
            <a:endParaRPr lang="en-US" sz="2800" b="1" i="1" dirty="0" smtClean="0">
              <a:solidFill>
                <a:srgbClr val="66FFFF"/>
              </a:solidFill>
              <a:latin typeface="Arial" charset="0"/>
              <a:cs typeface="+mj-cs"/>
            </a:endParaRPr>
          </a:p>
          <a:p>
            <a:pPr eaLnBrk="1" hangingPunct="1"/>
            <a:r>
              <a:rPr lang="en-US" sz="2800" b="1" i="1" dirty="0" smtClean="0">
                <a:latin typeface="Arial" charset="0"/>
                <a:cs typeface="+mj-cs"/>
              </a:rPr>
              <a:t> Other Problems</a:t>
            </a:r>
          </a:p>
          <a:p>
            <a:pPr eaLnBrk="1" hangingPunct="1">
              <a:buFont typeface="Wingdings" pitchFamily="2" charset="2"/>
              <a:buNone/>
            </a:pPr>
            <a:r>
              <a:rPr lang="en-US" sz="2800" b="1" i="1" dirty="0" smtClean="0">
                <a:latin typeface="Arial" charset="0"/>
                <a:cs typeface="+mj-cs"/>
              </a:rPr>
              <a:t>    </a:t>
            </a:r>
            <a:r>
              <a:rPr lang="en-US" sz="2800" b="1" i="1" dirty="0" smtClean="0">
                <a:solidFill>
                  <a:srgbClr val="66FFFF"/>
                </a:solidFill>
                <a:latin typeface="Arial" charset="0"/>
                <a:cs typeface="+mj-cs"/>
              </a:rPr>
              <a:t>e.g. acute kidney failure, obesity and pregnancy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784976" cy="6480720"/>
          </a:xfrm>
        </p:spPr>
        <p:txBody>
          <a:bodyPr/>
          <a:lstStyle/>
          <a:p>
            <a:pPr marL="609600" indent="-609600" eaLnBrk="1" hangingPunct="1">
              <a:lnSpc>
                <a:spcPct val="150000"/>
              </a:lnSpc>
              <a:buClr>
                <a:schemeClr val="folHlink"/>
              </a:buClr>
              <a:buSzPct val="85000"/>
              <a:buFont typeface="Wingdings" pitchFamily="2" charset="2"/>
              <a:buChar char="v"/>
            </a:pPr>
            <a:r>
              <a:rPr lang="en-US" sz="4800" dirty="0" smtClean="0">
                <a:solidFill>
                  <a:srgbClr val="FFFF00"/>
                </a:solidFill>
              </a:rPr>
              <a:t>Comment on </a:t>
            </a:r>
            <a:r>
              <a:rPr lang="en-US" sz="4800" dirty="0" err="1" smtClean="0">
                <a:solidFill>
                  <a:srgbClr val="FFFF00"/>
                </a:solidFill>
              </a:rPr>
              <a:t>dyspnea</a:t>
            </a:r>
            <a:r>
              <a:rPr lang="en-US" sz="4800" dirty="0" smtClean="0">
                <a:solidFill>
                  <a:srgbClr val="FFFF00"/>
                </a:solidFill>
              </a:rPr>
              <a:t>:</a:t>
            </a:r>
          </a:p>
          <a:p>
            <a:pPr marL="609600" indent="-609600" eaLnBrk="1" hangingPunct="1">
              <a:lnSpc>
                <a:spcPct val="150000"/>
              </a:lnSpc>
              <a:buClr>
                <a:schemeClr val="folHlink"/>
              </a:buClr>
              <a:buSzPct val="85000"/>
              <a:buFont typeface="Wingdings" pitchFamily="2" charset="2"/>
              <a:buAutoNum type="arabicPeriod"/>
            </a:pPr>
            <a:r>
              <a:rPr lang="en-US" sz="4000" dirty="0" err="1" smtClean="0"/>
              <a:t>Onset,course,duration</a:t>
            </a:r>
            <a:endParaRPr lang="en-US" sz="4000" dirty="0" smtClean="0"/>
          </a:p>
          <a:p>
            <a:pPr marL="609600" indent="-609600" eaLnBrk="1" hangingPunct="1">
              <a:lnSpc>
                <a:spcPct val="150000"/>
              </a:lnSpc>
              <a:buClr>
                <a:schemeClr val="folHlink"/>
              </a:buClr>
              <a:buSzPct val="85000"/>
              <a:buFont typeface="Wingdings" pitchFamily="2" charset="2"/>
              <a:buAutoNum type="arabicPeriod"/>
            </a:pPr>
            <a:r>
              <a:rPr lang="en-US" sz="4000" dirty="0" smtClean="0"/>
              <a:t>Timing</a:t>
            </a:r>
          </a:p>
          <a:p>
            <a:pPr marL="609600" indent="-609600" eaLnBrk="1" hangingPunct="1">
              <a:lnSpc>
                <a:spcPct val="150000"/>
              </a:lnSpc>
              <a:buClr>
                <a:schemeClr val="folHlink"/>
              </a:buClr>
              <a:buSzPct val="85000"/>
              <a:buFont typeface="Wingdings" pitchFamily="2" charset="2"/>
              <a:buAutoNum type="arabicPeriod"/>
            </a:pPr>
            <a:r>
              <a:rPr lang="en-US" sz="4000" dirty="0" smtClean="0"/>
              <a:t>Postural </a:t>
            </a:r>
            <a:r>
              <a:rPr lang="en-US" sz="4000" dirty="0" err="1" smtClean="0"/>
              <a:t>dyspnea</a:t>
            </a:r>
            <a:endParaRPr lang="en-US" sz="4000" dirty="0" smtClean="0"/>
          </a:p>
          <a:p>
            <a:pPr marL="609600" indent="-609600" eaLnBrk="1" hangingPunct="1">
              <a:lnSpc>
                <a:spcPct val="150000"/>
              </a:lnSpc>
              <a:buClr>
                <a:schemeClr val="folHlink"/>
              </a:buClr>
              <a:buSzPct val="85000"/>
              <a:buFont typeface="Wingdings" pitchFamily="2" charset="2"/>
              <a:buAutoNum type="arabicPeriod"/>
            </a:pPr>
            <a:r>
              <a:rPr lang="en-US" sz="4000" dirty="0" err="1" smtClean="0"/>
              <a:t>Grading,severity</a:t>
            </a:r>
            <a:endParaRPr lang="en-US" sz="4000" dirty="0" smtClean="0"/>
          </a:p>
          <a:p>
            <a:pPr marL="609600" indent="-609600" eaLnBrk="1" hangingPunct="1">
              <a:lnSpc>
                <a:spcPct val="150000"/>
              </a:lnSpc>
              <a:buClr>
                <a:schemeClr val="folHlink"/>
              </a:buClr>
              <a:buSzPct val="85000"/>
              <a:buFont typeface="Wingdings" pitchFamily="2" charset="2"/>
              <a:buAutoNum type="arabicPeriod"/>
            </a:pPr>
            <a:r>
              <a:rPr lang="en-US" sz="4000" dirty="0" smtClean="0"/>
              <a:t>Associated </a:t>
            </a:r>
            <a:r>
              <a:rPr lang="en-US" sz="4000" dirty="0" err="1" smtClean="0"/>
              <a:t>Preciptating,relieving</a:t>
            </a:r>
            <a:r>
              <a:rPr lang="en-US" sz="4000" dirty="0" smtClean="0"/>
              <a:t> factors</a:t>
            </a:r>
          </a:p>
          <a:p>
            <a:pPr>
              <a:lnSpc>
                <a:spcPct val="150000"/>
              </a:lnSpc>
            </a:pPr>
            <a:endParaRPr lang="en-US" sz="4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Rectangle 4"/>
          <p:cNvSpPr>
            <a:spLocks noGrp="1" noChangeArrowheads="1"/>
          </p:cNvSpPr>
          <p:nvPr>
            <p:ph type="title"/>
          </p:nvPr>
        </p:nvSpPr>
        <p:spPr>
          <a:xfrm>
            <a:off x="0" y="188640"/>
            <a:ext cx="9144000" cy="6336704"/>
          </a:xfrm>
        </p:spPr>
        <p:txBody>
          <a:bodyPr>
            <a:noAutofit/>
          </a:bodyPr>
          <a:lstStyle/>
          <a:p>
            <a:pPr marL="54864" algn="l" eaLnBrk="1" fontAlgn="auto" hangingPunct="1">
              <a:spcAft>
                <a:spcPts val="0"/>
              </a:spcAft>
              <a:defRPr/>
            </a:pPr>
            <a:r>
              <a:rPr lang="en-US" sz="4000" b="1" dirty="0" smtClean="0">
                <a:solidFill>
                  <a:srgbClr val="FF6600"/>
                </a:solidFill>
              </a:rPr>
              <a:t>Mode of onset and course:</a:t>
            </a:r>
            <a:r>
              <a:rPr lang="en-US" sz="3600" dirty="0" smtClean="0">
                <a:solidFill>
                  <a:srgbClr val="FF6600"/>
                </a:solidFill>
              </a:rPr>
              <a:t/>
            </a:r>
            <a:br>
              <a:rPr lang="en-US" sz="3600" dirty="0" smtClean="0">
                <a:solidFill>
                  <a:srgbClr val="FF6600"/>
                </a:solidFill>
              </a:rPr>
            </a:br>
            <a:r>
              <a:rPr lang="en-US" sz="3600" dirty="0" smtClean="0">
                <a:solidFill>
                  <a:schemeClr val="tx2">
                    <a:tint val="100000"/>
                    <a:shade val="90000"/>
                    <a:satMod val="250000"/>
                    <a:alpha val="100000"/>
                  </a:schemeClr>
                </a:solidFill>
              </a:rPr>
              <a:t>1-	</a:t>
            </a:r>
            <a:r>
              <a:rPr lang="en-US" sz="3600" dirty="0" smtClean="0">
                <a:solidFill>
                  <a:schemeClr val="folHlink"/>
                </a:solidFill>
              </a:rPr>
              <a:t>Sudden onset</a:t>
            </a:r>
            <a:r>
              <a:rPr lang="en-US" sz="3600" dirty="0" smtClean="0">
                <a:solidFill>
                  <a:schemeClr val="tx2">
                    <a:tint val="100000"/>
                    <a:shade val="90000"/>
                    <a:satMod val="250000"/>
                    <a:alpha val="100000"/>
                  </a:schemeClr>
                </a:solidFill>
              </a:rPr>
              <a:t> </a:t>
            </a:r>
            <a:r>
              <a:rPr lang="en-US" sz="3600" dirty="0" smtClean="0">
                <a:solidFill>
                  <a:schemeClr val="tx2">
                    <a:tint val="100000"/>
                    <a:shade val="90000"/>
                    <a:satMod val="250000"/>
                    <a:alpha val="100000"/>
                  </a:schemeClr>
                </a:solidFill>
                <a:sym typeface="Symbol" pitchFamily="18" charset="2"/>
              </a:rPr>
              <a:t></a:t>
            </a:r>
            <a:r>
              <a:rPr lang="en-US" sz="3600" dirty="0" smtClean="0">
                <a:solidFill>
                  <a:schemeClr val="tx2">
                    <a:tint val="100000"/>
                    <a:shade val="90000"/>
                    <a:satMod val="250000"/>
                    <a:alpha val="100000"/>
                  </a:schemeClr>
                </a:solidFill>
              </a:rPr>
              <a:t> </a:t>
            </a:r>
            <a:r>
              <a:rPr lang="en-US" sz="3200" dirty="0" smtClean="0">
                <a:solidFill>
                  <a:schemeClr val="tx2">
                    <a:tint val="100000"/>
                    <a:shade val="90000"/>
                    <a:satMod val="250000"/>
                    <a:alpha val="100000"/>
                  </a:schemeClr>
                </a:solidFill>
              </a:rPr>
              <a:t>pulmonary embolism, </a:t>
            </a:r>
            <a:r>
              <a:rPr lang="en-US" sz="3200" dirty="0" err="1" smtClean="0">
                <a:solidFill>
                  <a:schemeClr val="tx2">
                    <a:tint val="100000"/>
                    <a:shade val="90000"/>
                    <a:satMod val="250000"/>
                    <a:alpha val="100000"/>
                  </a:schemeClr>
                </a:solidFill>
              </a:rPr>
              <a:t>pneumothorax</a:t>
            </a:r>
            <a:r>
              <a:rPr lang="en-US" sz="3200" dirty="0" smtClean="0">
                <a:solidFill>
                  <a:schemeClr val="tx2">
                    <a:tint val="100000"/>
                    <a:shade val="90000"/>
                    <a:satMod val="250000"/>
                    <a:alpha val="100000"/>
                  </a:schemeClr>
                </a:solidFill>
              </a:rPr>
              <a:t>.</a:t>
            </a:r>
            <a:r>
              <a:rPr lang="en-US" sz="3600" dirty="0" smtClean="0">
                <a:solidFill>
                  <a:schemeClr val="tx2">
                    <a:tint val="100000"/>
                    <a:shade val="90000"/>
                    <a:satMod val="250000"/>
                    <a:alpha val="100000"/>
                  </a:schemeClr>
                </a:solidFill>
              </a:rPr>
              <a:t/>
            </a:r>
            <a:br>
              <a:rPr lang="en-US" sz="3600" dirty="0" smtClean="0">
                <a:solidFill>
                  <a:schemeClr val="tx2">
                    <a:tint val="100000"/>
                    <a:shade val="90000"/>
                    <a:satMod val="250000"/>
                    <a:alpha val="100000"/>
                  </a:schemeClr>
                </a:solidFill>
              </a:rPr>
            </a:br>
            <a:r>
              <a:rPr lang="en-US" sz="3600" dirty="0" smtClean="0">
                <a:solidFill>
                  <a:schemeClr val="tx2">
                    <a:tint val="100000"/>
                    <a:shade val="90000"/>
                    <a:satMod val="250000"/>
                    <a:alpha val="100000"/>
                  </a:schemeClr>
                </a:solidFill>
              </a:rPr>
              <a:t>2-	</a:t>
            </a:r>
            <a:r>
              <a:rPr lang="en-US" sz="3600" dirty="0" smtClean="0">
                <a:solidFill>
                  <a:schemeClr val="folHlink"/>
                </a:solidFill>
              </a:rPr>
              <a:t>Acute </a:t>
            </a:r>
            <a:r>
              <a:rPr lang="en-US" sz="3600" dirty="0" smtClean="0">
                <a:solidFill>
                  <a:schemeClr val="tx2">
                    <a:tint val="100000"/>
                    <a:shade val="90000"/>
                    <a:satMod val="250000"/>
                    <a:alpha val="100000"/>
                  </a:schemeClr>
                </a:solidFill>
                <a:sym typeface="Symbol" pitchFamily="18" charset="2"/>
              </a:rPr>
              <a:t></a:t>
            </a:r>
            <a:r>
              <a:rPr lang="en-US" sz="3600" dirty="0" smtClean="0">
                <a:solidFill>
                  <a:schemeClr val="tx2">
                    <a:tint val="100000"/>
                    <a:shade val="90000"/>
                    <a:satMod val="250000"/>
                    <a:alpha val="100000"/>
                  </a:schemeClr>
                </a:solidFill>
              </a:rPr>
              <a:t> inhalation of fumes.</a:t>
            </a:r>
            <a:br>
              <a:rPr lang="en-US" sz="3600" dirty="0" smtClean="0">
                <a:solidFill>
                  <a:schemeClr val="tx2">
                    <a:tint val="100000"/>
                    <a:shade val="90000"/>
                    <a:satMod val="250000"/>
                    <a:alpha val="100000"/>
                  </a:schemeClr>
                </a:solidFill>
              </a:rPr>
            </a:br>
            <a:r>
              <a:rPr lang="en-US" sz="3600" dirty="0" smtClean="0">
                <a:solidFill>
                  <a:schemeClr val="tx2">
                    <a:tint val="100000"/>
                    <a:shade val="90000"/>
                    <a:satMod val="250000"/>
                    <a:alpha val="100000"/>
                  </a:schemeClr>
                </a:solidFill>
              </a:rPr>
              <a:t>3-	</a:t>
            </a:r>
            <a:r>
              <a:rPr lang="en-US" sz="3600" dirty="0" err="1" smtClean="0">
                <a:solidFill>
                  <a:schemeClr val="folHlink"/>
                </a:solidFill>
              </a:rPr>
              <a:t>Subacute</a:t>
            </a:r>
            <a:r>
              <a:rPr lang="en-US" sz="3600" dirty="0" smtClean="0">
                <a:solidFill>
                  <a:schemeClr val="tx2">
                    <a:tint val="100000"/>
                    <a:shade val="90000"/>
                    <a:satMod val="250000"/>
                    <a:alpha val="100000"/>
                  </a:schemeClr>
                </a:solidFill>
              </a:rPr>
              <a:t> </a:t>
            </a:r>
            <a:r>
              <a:rPr lang="en-US" sz="3600" dirty="0" smtClean="0">
                <a:solidFill>
                  <a:schemeClr val="tx2">
                    <a:tint val="100000"/>
                    <a:shade val="90000"/>
                    <a:satMod val="250000"/>
                    <a:alpha val="100000"/>
                  </a:schemeClr>
                </a:solidFill>
                <a:sym typeface="Symbol" pitchFamily="18" charset="2"/>
              </a:rPr>
              <a:t></a:t>
            </a:r>
            <a:r>
              <a:rPr lang="en-US" sz="3600" dirty="0" smtClean="0">
                <a:solidFill>
                  <a:schemeClr val="tx2">
                    <a:tint val="100000"/>
                    <a:shade val="90000"/>
                    <a:satMod val="250000"/>
                    <a:alpha val="100000"/>
                  </a:schemeClr>
                </a:solidFill>
              </a:rPr>
              <a:t> (progressive over weeks) </a:t>
            </a:r>
            <a:r>
              <a:rPr lang="en-US" sz="3600" dirty="0" smtClean="0">
                <a:solidFill>
                  <a:schemeClr val="tx2">
                    <a:tint val="100000"/>
                    <a:shade val="90000"/>
                    <a:satMod val="250000"/>
                    <a:alpha val="100000"/>
                  </a:schemeClr>
                </a:solidFill>
                <a:sym typeface="Symbol" pitchFamily="18" charset="2"/>
              </a:rPr>
              <a:t></a:t>
            </a:r>
            <a:r>
              <a:rPr lang="en-US" sz="3600" dirty="0" smtClean="0">
                <a:solidFill>
                  <a:schemeClr val="tx2">
                    <a:tint val="100000"/>
                    <a:shade val="90000"/>
                    <a:satMod val="250000"/>
                    <a:alpha val="100000"/>
                  </a:schemeClr>
                </a:solidFill>
              </a:rPr>
              <a:t> pleural effusion.</a:t>
            </a:r>
            <a:br>
              <a:rPr lang="en-US" sz="3600" dirty="0" smtClean="0">
                <a:solidFill>
                  <a:schemeClr val="tx2">
                    <a:tint val="100000"/>
                    <a:shade val="90000"/>
                    <a:satMod val="250000"/>
                    <a:alpha val="100000"/>
                  </a:schemeClr>
                </a:solidFill>
              </a:rPr>
            </a:br>
            <a:r>
              <a:rPr lang="en-US" sz="3600" dirty="0" smtClean="0">
                <a:solidFill>
                  <a:schemeClr val="tx2">
                    <a:tint val="100000"/>
                    <a:shade val="90000"/>
                    <a:satMod val="250000"/>
                    <a:alpha val="100000"/>
                  </a:schemeClr>
                </a:solidFill>
              </a:rPr>
              <a:t>4-	</a:t>
            </a:r>
            <a:r>
              <a:rPr lang="en-US" sz="3600" dirty="0" smtClean="0">
                <a:solidFill>
                  <a:schemeClr val="folHlink"/>
                </a:solidFill>
              </a:rPr>
              <a:t>Chronic</a:t>
            </a:r>
            <a:r>
              <a:rPr lang="en-US" sz="3600" dirty="0" smtClean="0">
                <a:solidFill>
                  <a:schemeClr val="tx2">
                    <a:tint val="100000"/>
                    <a:shade val="90000"/>
                    <a:satMod val="250000"/>
                    <a:alpha val="100000"/>
                  </a:schemeClr>
                </a:solidFill>
              </a:rPr>
              <a:t> (progressive over months or years) </a:t>
            </a:r>
            <a:r>
              <a:rPr lang="en-US" sz="3600" dirty="0" smtClean="0">
                <a:solidFill>
                  <a:schemeClr val="tx2">
                    <a:tint val="100000"/>
                    <a:shade val="90000"/>
                    <a:satMod val="250000"/>
                    <a:alpha val="100000"/>
                  </a:schemeClr>
                </a:solidFill>
                <a:sym typeface="Symbol" pitchFamily="18" charset="2"/>
              </a:rPr>
              <a:t></a:t>
            </a:r>
            <a:r>
              <a:rPr lang="en-US" sz="3600" dirty="0" smtClean="0">
                <a:solidFill>
                  <a:schemeClr val="tx2">
                    <a:tint val="100000"/>
                    <a:shade val="90000"/>
                    <a:satMod val="250000"/>
                    <a:alpha val="100000"/>
                  </a:schemeClr>
                </a:solidFill>
              </a:rPr>
              <a:t> </a:t>
            </a:r>
            <a:r>
              <a:rPr lang="en-US" sz="4000" dirty="0" smtClean="0">
                <a:solidFill>
                  <a:srgbClr val="FFFF00"/>
                </a:solidFill>
              </a:rPr>
              <a:t>COPD</a:t>
            </a:r>
            <a:r>
              <a:rPr lang="en-US" sz="3600" dirty="0" smtClean="0">
                <a:solidFill>
                  <a:schemeClr val="tx2">
                    <a:tint val="100000"/>
                    <a:shade val="90000"/>
                    <a:satMod val="250000"/>
                    <a:alpha val="100000"/>
                  </a:schemeClr>
                </a:solidFill>
              </a:rPr>
              <a:t>, </a:t>
            </a:r>
            <a:r>
              <a:rPr lang="en-US" sz="3600" dirty="0" smtClean="0">
                <a:solidFill>
                  <a:srgbClr val="FFFF00"/>
                </a:solidFill>
              </a:rPr>
              <a:t>IPF</a:t>
            </a:r>
            <a:r>
              <a:rPr lang="en-US" sz="3600" dirty="0" smtClean="0">
                <a:solidFill>
                  <a:schemeClr val="tx2">
                    <a:tint val="100000"/>
                    <a:shade val="90000"/>
                    <a:satMod val="250000"/>
                    <a:alpha val="100000"/>
                  </a:schemeClr>
                </a:solidFill>
              </a:rPr>
              <a:t> and </a:t>
            </a:r>
            <a:r>
              <a:rPr lang="en-US" sz="3600" dirty="0" smtClean="0">
                <a:solidFill>
                  <a:srgbClr val="FFFF00"/>
                </a:solidFill>
              </a:rPr>
              <a:t>Primary pulmonary hypertension.</a:t>
            </a:r>
            <a:r>
              <a:rPr lang="en-US" sz="3600" dirty="0" smtClean="0">
                <a:solidFill>
                  <a:schemeClr val="tx2">
                    <a:tint val="100000"/>
                    <a:shade val="90000"/>
                    <a:satMod val="250000"/>
                    <a:alpha val="100000"/>
                  </a:schemeClr>
                </a:solidFill>
              </a:rPr>
              <a:t/>
            </a:r>
            <a:br>
              <a:rPr lang="en-US" sz="3600" dirty="0" smtClean="0">
                <a:solidFill>
                  <a:schemeClr val="tx2">
                    <a:tint val="100000"/>
                    <a:shade val="90000"/>
                    <a:satMod val="250000"/>
                    <a:alpha val="100000"/>
                  </a:schemeClr>
                </a:solidFill>
              </a:rPr>
            </a:br>
            <a:r>
              <a:rPr lang="en-US" sz="3600" dirty="0" smtClean="0">
                <a:solidFill>
                  <a:schemeClr val="tx2">
                    <a:tint val="100000"/>
                    <a:shade val="90000"/>
                    <a:satMod val="250000"/>
                    <a:alpha val="100000"/>
                  </a:schemeClr>
                </a:solidFill>
              </a:rPr>
              <a:t>5-	</a:t>
            </a:r>
            <a:r>
              <a:rPr lang="en-US" sz="3600" dirty="0" smtClean="0">
                <a:solidFill>
                  <a:schemeClr val="folHlink"/>
                </a:solidFill>
              </a:rPr>
              <a:t>Paroxysmal </a:t>
            </a:r>
            <a:r>
              <a:rPr lang="en-US" sz="3600" dirty="0" smtClean="0">
                <a:solidFill>
                  <a:schemeClr val="tx2">
                    <a:tint val="100000"/>
                    <a:shade val="90000"/>
                    <a:satMod val="250000"/>
                    <a:alpha val="100000"/>
                  </a:schemeClr>
                </a:solidFill>
              </a:rPr>
              <a:t>(intermittent) </a:t>
            </a:r>
            <a:r>
              <a:rPr lang="en-US" sz="3600" dirty="0" smtClean="0">
                <a:solidFill>
                  <a:schemeClr val="tx2">
                    <a:tint val="100000"/>
                    <a:shade val="90000"/>
                    <a:satMod val="250000"/>
                    <a:alpha val="100000"/>
                  </a:schemeClr>
                </a:solidFill>
                <a:sym typeface="Symbol" pitchFamily="18" charset="2"/>
              </a:rPr>
              <a:t></a:t>
            </a:r>
            <a:r>
              <a:rPr lang="en-US" sz="3600" dirty="0" smtClean="0">
                <a:solidFill>
                  <a:schemeClr val="tx2">
                    <a:tint val="100000"/>
                    <a:shade val="90000"/>
                    <a:satMod val="250000"/>
                    <a:alpha val="100000"/>
                  </a:schemeClr>
                </a:solidFill>
              </a:rPr>
              <a:t> in asthma.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44824"/>
            <a:ext cx="8856984" cy="5184576"/>
          </a:xfrm>
        </p:spPr>
        <p:txBody>
          <a:bodyPr>
            <a:noAutofit/>
          </a:bodyPr>
          <a:lstStyle/>
          <a:p>
            <a:pPr algn="l"/>
            <a:r>
              <a:rPr lang="en-US" sz="2400" dirty="0" smtClean="0">
                <a:latin typeface="+mn-lt"/>
                <a:cs typeface="ae_AlMateen" pitchFamily="18" charset="-78"/>
              </a:rPr>
              <a:t>                                 </a:t>
            </a:r>
            <a:r>
              <a:rPr lang="en-US" sz="3600" b="1" dirty="0" smtClean="0">
                <a:solidFill>
                  <a:srgbClr val="C00000"/>
                </a:solidFill>
                <a:latin typeface="+mn-lt"/>
                <a:cs typeface="ae_AlMateen" pitchFamily="18" charset="-78"/>
              </a:rPr>
              <a:t>Postural </a:t>
            </a:r>
            <a:r>
              <a:rPr lang="en-US" sz="3600" b="1" dirty="0" err="1" smtClean="0">
                <a:solidFill>
                  <a:srgbClr val="C00000"/>
                </a:solidFill>
                <a:latin typeface="+mn-lt"/>
                <a:cs typeface="ae_AlMateen" pitchFamily="18" charset="-78"/>
              </a:rPr>
              <a:t>Dyspnea</a:t>
            </a:r>
            <a:r>
              <a:rPr lang="en-US" sz="2400" dirty="0" smtClean="0">
                <a:latin typeface="+mn-lt"/>
              </a:rPr>
              <a:t/>
            </a:r>
            <a:br>
              <a:rPr lang="en-US" sz="2400" dirty="0" smtClean="0">
                <a:latin typeface="+mn-lt"/>
              </a:rPr>
            </a:br>
            <a:r>
              <a:rPr lang="en-US" sz="2800" dirty="0" err="1" smtClean="0">
                <a:solidFill>
                  <a:srgbClr val="00B0F0"/>
                </a:solidFill>
                <a:latin typeface="+mn-lt"/>
                <a:cs typeface="ae_AlMateen" pitchFamily="18" charset="-78"/>
              </a:rPr>
              <a:t>Orthopnea</a:t>
            </a:r>
            <a:r>
              <a:rPr lang="en-US" sz="2800" dirty="0" smtClean="0">
                <a:latin typeface="+mn-lt"/>
              </a:rPr>
              <a:t> </a:t>
            </a:r>
            <a:r>
              <a:rPr lang="en-US" sz="2800" dirty="0" smtClean="0">
                <a:solidFill>
                  <a:srgbClr val="FFFF00"/>
                </a:solidFill>
                <a:latin typeface="+mn-lt"/>
              </a:rPr>
              <a:t>is the sensation of breathlessness in the recumbent position, relieved immediately by sitting or standing. </a:t>
            </a:r>
            <a:r>
              <a:rPr lang="en-US" sz="1800" dirty="0" smtClean="0">
                <a:latin typeface="+mn-lt"/>
              </a:rPr>
              <a:t/>
            </a:r>
            <a:br>
              <a:rPr lang="en-US" sz="1800" dirty="0" smtClean="0">
                <a:latin typeface="+mn-lt"/>
              </a:rPr>
            </a:br>
            <a:r>
              <a:rPr lang="en-US" sz="1800" dirty="0" smtClean="0">
                <a:latin typeface="+mn-lt"/>
              </a:rPr>
              <a:t/>
            </a:r>
            <a:br>
              <a:rPr lang="en-US" sz="1800" dirty="0" smtClean="0">
                <a:latin typeface="+mn-lt"/>
              </a:rPr>
            </a:br>
            <a:r>
              <a:rPr lang="en-US" sz="1800" dirty="0" smtClean="0">
                <a:latin typeface="+mn-lt"/>
              </a:rPr>
              <a:t>1. </a:t>
            </a:r>
            <a:r>
              <a:rPr lang="en-US" sz="2000" dirty="0" smtClean="0">
                <a:latin typeface="+mn-lt"/>
              </a:rPr>
              <a:t>In the horizontal position there is redistribution of blood volume from the lower extremities and </a:t>
            </a:r>
            <a:r>
              <a:rPr lang="en-US" sz="2000" dirty="0" err="1" smtClean="0">
                <a:latin typeface="+mn-lt"/>
              </a:rPr>
              <a:t>splanchnic</a:t>
            </a:r>
            <a:r>
              <a:rPr lang="en-US" sz="2000" dirty="0" smtClean="0">
                <a:latin typeface="+mn-lt"/>
              </a:rPr>
              <a:t> beds to the lungs. In patients with congestive heart failure:</a:t>
            </a:r>
            <a:br>
              <a:rPr lang="en-US" sz="2000" dirty="0" smtClean="0">
                <a:latin typeface="+mn-lt"/>
              </a:rPr>
            </a:br>
            <a:r>
              <a:rPr lang="en-US" sz="2000" dirty="0" smtClean="0">
                <a:latin typeface="+mn-lt"/>
              </a:rPr>
              <a:t/>
            </a:r>
            <a:br>
              <a:rPr lang="en-US" sz="2000" dirty="0" smtClean="0">
                <a:latin typeface="+mn-lt"/>
              </a:rPr>
            </a:br>
            <a:r>
              <a:rPr lang="en-US" sz="2000" dirty="0" smtClean="0">
                <a:solidFill>
                  <a:srgbClr val="FFFF00"/>
                </a:solidFill>
                <a:latin typeface="+mn-lt"/>
                <a:cs typeface="Times New Roman"/>
              </a:rPr>
              <a:t> ►</a:t>
            </a:r>
            <a:r>
              <a:rPr lang="en-US" sz="2000" dirty="0" smtClean="0">
                <a:latin typeface="+mn-lt"/>
              </a:rPr>
              <a:t> the pulmonary circulation may already be overloaded </a:t>
            </a:r>
            <a:br>
              <a:rPr lang="en-US" sz="2000" dirty="0" smtClean="0">
                <a:latin typeface="+mn-lt"/>
              </a:rPr>
            </a:br>
            <a:r>
              <a:rPr lang="en-US" sz="2000" dirty="0" smtClean="0">
                <a:solidFill>
                  <a:srgbClr val="FFFF00"/>
                </a:solidFill>
                <a:latin typeface="+mn-lt"/>
                <a:cs typeface="Times New Roman"/>
              </a:rPr>
              <a:t> ►</a:t>
            </a:r>
            <a:r>
              <a:rPr lang="en-US" sz="2000" dirty="0" smtClean="0">
                <a:latin typeface="+mn-lt"/>
              </a:rPr>
              <a:t>  the additional volume cannot be pumped out by the left ventricle because of disease,</a:t>
            </a:r>
            <a:br>
              <a:rPr lang="en-US" sz="2000" dirty="0" smtClean="0">
                <a:latin typeface="+mn-lt"/>
              </a:rPr>
            </a:br>
            <a:r>
              <a:rPr lang="en-US" sz="2000" dirty="0" smtClean="0">
                <a:solidFill>
                  <a:srgbClr val="FFFF00"/>
                </a:solidFill>
                <a:latin typeface="+mn-lt"/>
                <a:cs typeface="Times New Roman"/>
              </a:rPr>
              <a:t> ►</a:t>
            </a:r>
            <a:r>
              <a:rPr lang="en-US" sz="2000" dirty="0" smtClean="0">
                <a:latin typeface="+mn-lt"/>
              </a:rPr>
              <a:t> there is a significant reduction in vital capacity and pulmonary compliance with resultant shortness of breath</a:t>
            </a:r>
            <a:br>
              <a:rPr lang="en-US" sz="2000" dirty="0" smtClean="0">
                <a:latin typeface="+mn-lt"/>
              </a:rPr>
            </a:br>
            <a:r>
              <a:rPr lang="en-US" sz="2000" dirty="0" smtClean="0">
                <a:latin typeface="+mn-lt"/>
              </a:rPr>
              <a:t/>
            </a:r>
            <a:br>
              <a:rPr lang="en-US" sz="2000" dirty="0" smtClean="0">
                <a:latin typeface="+mn-lt"/>
              </a:rPr>
            </a:br>
            <a:r>
              <a:rPr lang="en-US" sz="2000" dirty="0" smtClean="0">
                <a:latin typeface="+mn-lt"/>
              </a:rPr>
              <a:t>2. Pulmonary congestion decreases when the patient assumes a more erect position, and this is accompanied by an improvement in symptoms.</a:t>
            </a:r>
            <a:br>
              <a:rPr lang="en-US" sz="2000" dirty="0" smtClean="0">
                <a:latin typeface="+mn-lt"/>
              </a:rPr>
            </a:br>
            <a:r>
              <a:rPr lang="en-US" sz="2000" dirty="0" smtClean="0">
                <a:latin typeface="+mn-lt"/>
              </a:rPr>
              <a:t/>
            </a:r>
            <a:br>
              <a:rPr lang="en-US" sz="2000" dirty="0" smtClean="0">
                <a:latin typeface="+mn-lt"/>
              </a:rPr>
            </a:br>
            <a:r>
              <a:rPr lang="en-US" sz="2000" dirty="0" smtClean="0">
                <a:latin typeface="+mn-lt"/>
              </a:rPr>
              <a:t>3. Patients with </a:t>
            </a:r>
            <a:r>
              <a:rPr lang="en-US" sz="2000" dirty="0" err="1" smtClean="0">
                <a:latin typeface="+mn-lt"/>
              </a:rPr>
              <a:t>orthopnea</a:t>
            </a:r>
            <a:r>
              <a:rPr lang="en-US" sz="2000" dirty="0" smtClean="0">
                <a:latin typeface="+mn-lt"/>
              </a:rPr>
              <a:t> are functionally classified into </a:t>
            </a:r>
            <a:r>
              <a:rPr lang="en-US" sz="2000" dirty="0" smtClean="0">
                <a:solidFill>
                  <a:srgbClr val="FFFF00"/>
                </a:solidFill>
                <a:latin typeface="+mn-lt"/>
              </a:rPr>
              <a:t>NYHA class IV</a:t>
            </a:r>
            <a:r>
              <a:rPr lang="en-US" sz="1800" dirty="0" smtClean="0">
                <a:solidFill>
                  <a:srgbClr val="FFFF00"/>
                </a:solidFill>
                <a:latin typeface="+mn-lt"/>
              </a:rPr>
              <a:t/>
            </a:r>
            <a:br>
              <a:rPr lang="en-US" sz="1800" dirty="0" smtClean="0">
                <a:solidFill>
                  <a:srgbClr val="FFFF00"/>
                </a:solidFill>
                <a:latin typeface="+mn-lt"/>
              </a:rPr>
            </a:br>
            <a:endParaRPr lang="en-US" sz="1800" dirty="0">
              <a:solidFill>
                <a:srgbClr val="FFFF00"/>
              </a:solidFill>
              <a:latin typeface="+mn-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1"/>
          <p:cNvSpPr>
            <a:spLocks noGrp="1" noChangeArrowheads="1"/>
          </p:cNvSpPr>
          <p:nvPr>
            <p:ph idx="1"/>
          </p:nvPr>
        </p:nvSpPr>
        <p:spPr bwMode="auto">
          <a:xfrm>
            <a:off x="0" y="145157"/>
            <a:ext cx="9144000" cy="66556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r>
              <a:rPr kumimoji="0" lang="en-US" sz="2800" b="1" i="0" u="none" strike="noStrike" cap="none" normalizeH="0" baseline="0" dirty="0" smtClean="0">
                <a:ln>
                  <a:noFill/>
                </a:ln>
                <a:solidFill>
                  <a:srgbClr val="00B0F0"/>
                </a:solidFill>
                <a:effectLst/>
                <a:ea typeface="Calibri" pitchFamily="34" charset="0"/>
                <a:cs typeface="Times New Roman" pitchFamily="18" charset="0"/>
              </a:rPr>
              <a:t>Paroxysmal nocturnal </a:t>
            </a:r>
            <a:r>
              <a:rPr kumimoji="0" lang="en-US" sz="2800" b="1" i="0" u="none" strike="noStrike" cap="none" normalizeH="0" baseline="0" dirty="0" err="1" smtClean="0">
                <a:ln>
                  <a:noFill/>
                </a:ln>
                <a:solidFill>
                  <a:srgbClr val="00B0F0"/>
                </a:solidFill>
                <a:effectLst/>
                <a:ea typeface="Calibri" pitchFamily="34" charset="0"/>
                <a:cs typeface="Times New Roman" pitchFamily="18" charset="0"/>
              </a:rPr>
              <a:t>dyspnea</a:t>
            </a:r>
            <a:r>
              <a:rPr kumimoji="0" lang="en-US" sz="2800" b="0" i="0" u="none" strike="noStrike" cap="none" normalizeH="0" baseline="0" dirty="0" smtClean="0">
                <a:ln>
                  <a:noFill/>
                </a:ln>
                <a:solidFill>
                  <a:srgbClr val="00B0F0"/>
                </a:solidFill>
                <a:effectLst/>
                <a:ea typeface="Calibri" pitchFamily="34" charset="0"/>
                <a:cs typeface="Times New Roman" pitchFamily="18" charset="0"/>
              </a:rPr>
              <a:t> </a:t>
            </a:r>
            <a:r>
              <a:rPr kumimoji="0" lang="en-US" sz="2800" b="1" i="0" u="none" strike="noStrike" cap="none" normalizeH="0" baseline="0" dirty="0" smtClean="0">
                <a:ln>
                  <a:noFill/>
                </a:ln>
                <a:solidFill>
                  <a:srgbClr val="00B0F0"/>
                </a:solidFill>
                <a:effectLst/>
                <a:ea typeface="Calibri" pitchFamily="34" charset="0"/>
                <a:cs typeface="Times New Roman" pitchFamily="18" charset="0"/>
              </a:rPr>
              <a:t>(PND) </a:t>
            </a:r>
            <a:r>
              <a:rPr kumimoji="0" lang="en-US" sz="2400" i="0" u="none" strike="noStrike" cap="none" normalizeH="0" baseline="0" dirty="0" smtClean="0">
                <a:ln>
                  <a:noFill/>
                </a:ln>
                <a:solidFill>
                  <a:srgbClr val="FFFF00"/>
                </a:solidFill>
                <a:effectLst/>
                <a:ea typeface="Calibri" pitchFamily="34" charset="0"/>
                <a:cs typeface="Times New Roman" pitchFamily="18" charset="0"/>
              </a:rPr>
              <a:t>is a sensation of shortness of breath that awakens the patient, often after 1 or 2 hours of sleep, and is usually relieved in the upright position for 5-15 minutes.</a:t>
            </a:r>
            <a:endParaRPr lang="en-US" sz="2400" dirty="0" smtClean="0">
              <a:solidFill>
                <a:srgbClr val="FFFF00"/>
              </a:solidFill>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en-US" sz="1050" i="0" u="none" strike="noStrike" cap="none" normalizeH="0" baseline="0" dirty="0" smtClean="0">
              <a:ln>
                <a:noFill/>
              </a:ln>
              <a:solidFill>
                <a:srgbClr val="FFFF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33450" algn="l"/>
              </a:tabLst>
            </a:pPr>
            <a:r>
              <a:rPr kumimoji="0" lang="en-US" sz="2800" b="0" i="0" u="none" strike="noStrike" cap="none" normalizeH="0" baseline="0" dirty="0" smtClean="0">
                <a:ln>
                  <a:noFill/>
                </a:ln>
                <a:solidFill>
                  <a:schemeClr val="tx1"/>
                </a:solidFill>
                <a:effectLst/>
                <a:latin typeface="Baskerville Old Face" pitchFamily="18" charset="0"/>
                <a:ea typeface="Calibri" pitchFamily="34" charset="0"/>
                <a:cs typeface="ae_Cortoba" pitchFamily="18" charset="-78"/>
              </a:rPr>
              <a:t>As </a:t>
            </a:r>
            <a:r>
              <a:rPr kumimoji="0" lang="en-US" sz="2800" b="0" i="0" u="none" strike="noStrike" cap="none" normalizeH="0" baseline="0" dirty="0" err="1" smtClean="0">
                <a:ln>
                  <a:noFill/>
                </a:ln>
                <a:solidFill>
                  <a:schemeClr val="tx1"/>
                </a:solidFill>
                <a:effectLst/>
                <a:latin typeface="Baskerville Old Face" pitchFamily="18" charset="0"/>
                <a:ea typeface="Calibri" pitchFamily="34" charset="0"/>
                <a:cs typeface="ae_Cortoba" pitchFamily="18" charset="-78"/>
              </a:rPr>
              <a:t>orthopnea</a:t>
            </a:r>
            <a:r>
              <a:rPr kumimoji="0" lang="en-US" sz="2800" b="0" i="0" u="none" strike="noStrike" cap="none" normalizeH="0" baseline="0" dirty="0" smtClean="0">
                <a:ln>
                  <a:noFill/>
                </a:ln>
                <a:solidFill>
                  <a:schemeClr val="tx1"/>
                </a:solidFill>
                <a:effectLst/>
                <a:latin typeface="Baskerville Old Face" pitchFamily="18" charset="0"/>
                <a:ea typeface="Calibri" pitchFamily="34" charset="0"/>
                <a:cs typeface="ae_Cortoba" pitchFamily="18" charset="-78"/>
              </a:rPr>
              <a:t>, The failing left ventricle is suddenly unable to match the output of a more normally functioning right ventricle; this results in pulmonary congestion. </a:t>
            </a:r>
          </a:p>
          <a:p>
            <a:pPr marL="0" marR="0" lvl="0" indent="0" algn="l" defTabSz="914400" rtl="0" eaLnBrk="0" fontAlgn="base" latinLnBrk="0" hangingPunct="0">
              <a:lnSpc>
                <a:spcPct val="100000"/>
              </a:lnSpc>
              <a:spcBef>
                <a:spcPct val="0"/>
              </a:spcBef>
              <a:spcAft>
                <a:spcPct val="0"/>
              </a:spcAft>
              <a:buClrTx/>
              <a:buSzTx/>
              <a:buNone/>
              <a:tabLst>
                <a:tab pos="933450" algn="l"/>
              </a:tabLst>
            </a:pPr>
            <a:endParaRPr kumimoji="0" lang="en-US" sz="2800" b="0" i="0" u="none" strike="noStrike" cap="none" normalizeH="0" baseline="0" dirty="0" smtClean="0">
              <a:ln>
                <a:noFill/>
              </a:ln>
              <a:solidFill>
                <a:schemeClr val="tx1"/>
              </a:solidFill>
              <a:effectLst/>
              <a:latin typeface="Baskerville Old Face" pitchFamily="18" charset="0"/>
              <a:cs typeface="ae_Cortoba" pitchFamily="18" charset="-78"/>
            </a:endParaRPr>
          </a:p>
          <a:p>
            <a:pPr marL="0" marR="0" lvl="0" indent="0" algn="l" defTabSz="914400" rtl="0" eaLnBrk="0" fontAlgn="base" latinLnBrk="0" hangingPunct="0">
              <a:lnSpc>
                <a:spcPct val="100000"/>
              </a:lnSpc>
              <a:spcBef>
                <a:spcPct val="0"/>
              </a:spcBef>
              <a:spcAft>
                <a:spcPct val="0"/>
              </a:spcAft>
              <a:buClrTx/>
              <a:buSzTx/>
              <a:buFontTx/>
              <a:buChar char="•"/>
              <a:tabLst>
                <a:tab pos="933450" algn="l"/>
              </a:tabLst>
            </a:pPr>
            <a:r>
              <a:rPr kumimoji="0" lang="en-US" sz="2800" b="0" i="0" u="none" strike="noStrike" cap="none" normalizeH="0" baseline="0" dirty="0" smtClean="0">
                <a:ln>
                  <a:noFill/>
                </a:ln>
                <a:solidFill>
                  <a:schemeClr val="tx1"/>
                </a:solidFill>
                <a:effectLst/>
                <a:latin typeface="Baskerville Old Face" pitchFamily="18" charset="0"/>
                <a:ea typeface="Calibri" pitchFamily="34" charset="0"/>
                <a:cs typeface="ae_Cortoba" pitchFamily="18" charset="-78"/>
              </a:rPr>
              <a:t>Additional mechanisms may be due to </a:t>
            </a:r>
            <a:r>
              <a:rPr kumimoji="0" lang="en-US" b="1" i="0" u="none" strike="noStrike" cap="none" normalizeH="0" baseline="0" dirty="0" smtClean="0">
                <a:ln>
                  <a:noFill/>
                </a:ln>
                <a:solidFill>
                  <a:srgbClr val="FF0000"/>
                </a:solidFill>
                <a:effectLst/>
                <a:latin typeface="Baskerville Old Face" pitchFamily="18" charset="0"/>
                <a:ea typeface="Calibri" pitchFamily="34" charset="0"/>
                <a:cs typeface="ae_Cortoba" pitchFamily="18" charset="-78"/>
              </a:rPr>
              <a:t>changes occurring during sleep</a:t>
            </a:r>
            <a:r>
              <a:rPr kumimoji="0" lang="en-US" sz="2800" b="0" i="0" u="none" strike="noStrike" cap="none" normalizeH="0" baseline="0" dirty="0" smtClean="0">
                <a:ln>
                  <a:noFill/>
                </a:ln>
                <a:solidFill>
                  <a:schemeClr val="tx1"/>
                </a:solidFill>
                <a:effectLst/>
                <a:latin typeface="Baskerville Old Face" pitchFamily="18" charset="0"/>
                <a:ea typeface="Calibri" pitchFamily="34" charset="0"/>
                <a:cs typeface="ae_Cortoba" pitchFamily="18" charset="-78"/>
              </a:rPr>
              <a:t>, decreased responsiveness of the respiratory center in the brain and decreased adrenergic activity in the myocardium during sleep.</a:t>
            </a:r>
          </a:p>
          <a:p>
            <a:pPr marL="0" marR="0" lvl="0" indent="0" algn="l" defTabSz="914400" rtl="0" eaLnBrk="0" fontAlgn="base" latinLnBrk="0" hangingPunct="0">
              <a:lnSpc>
                <a:spcPct val="100000"/>
              </a:lnSpc>
              <a:spcBef>
                <a:spcPct val="0"/>
              </a:spcBef>
              <a:spcAft>
                <a:spcPct val="0"/>
              </a:spcAft>
              <a:buClrTx/>
              <a:buSzTx/>
              <a:buNone/>
              <a:tabLst>
                <a:tab pos="933450" algn="l"/>
              </a:tabLst>
            </a:pPr>
            <a:endParaRPr kumimoji="0" lang="en-US" sz="2800" b="0" i="0" u="none" strike="noStrike" cap="none" normalizeH="0" baseline="0" dirty="0" smtClean="0">
              <a:ln>
                <a:noFill/>
              </a:ln>
              <a:solidFill>
                <a:schemeClr val="tx1"/>
              </a:solidFill>
              <a:effectLst/>
              <a:latin typeface="Baskerville Old Face" pitchFamily="18" charset="0"/>
              <a:cs typeface="ae_Cortoba" pitchFamily="18" charset="-78"/>
            </a:endParaRPr>
          </a:p>
          <a:p>
            <a:pPr marL="0" marR="0" lvl="0" indent="0" algn="l" defTabSz="914400" rtl="0" eaLnBrk="0" fontAlgn="base" latinLnBrk="0" hangingPunct="0">
              <a:lnSpc>
                <a:spcPct val="100000"/>
              </a:lnSpc>
              <a:spcBef>
                <a:spcPct val="0"/>
              </a:spcBef>
              <a:spcAft>
                <a:spcPct val="0"/>
              </a:spcAft>
              <a:buClrTx/>
              <a:buSzTx/>
              <a:buFontTx/>
              <a:buChar char="•"/>
              <a:tabLst>
                <a:tab pos="933450" algn="l"/>
              </a:tabLst>
            </a:pPr>
            <a:r>
              <a:rPr kumimoji="0" lang="en-US" sz="2800" b="0" i="0" u="none" strike="noStrike" cap="none" normalizeH="0" baseline="0" dirty="0" smtClean="0">
                <a:ln>
                  <a:noFill/>
                </a:ln>
                <a:solidFill>
                  <a:schemeClr val="tx1"/>
                </a:solidFill>
                <a:effectLst/>
                <a:latin typeface="Baskerville Old Face" pitchFamily="18" charset="0"/>
                <a:ea typeface="Calibri" pitchFamily="34" charset="0"/>
                <a:cs typeface="ae_Cortoba" pitchFamily="18" charset="-78"/>
              </a:rPr>
              <a:t>Patients with PND are functionally classified into </a:t>
            </a:r>
            <a:r>
              <a:rPr kumimoji="0" lang="en-US" sz="2800" b="0" i="0" u="none" strike="noStrike" cap="none" normalizeH="0" baseline="0" dirty="0" smtClean="0">
                <a:ln>
                  <a:noFill/>
                </a:ln>
                <a:solidFill>
                  <a:srgbClr val="FFFF00"/>
                </a:solidFill>
                <a:effectLst/>
                <a:latin typeface="Baskerville Old Face" pitchFamily="18" charset="0"/>
                <a:ea typeface="Calibri" pitchFamily="34" charset="0"/>
                <a:cs typeface="ae_Cortoba" pitchFamily="18" charset="-78"/>
              </a:rPr>
              <a:t>NYHA class III</a:t>
            </a:r>
            <a:endParaRPr kumimoji="0" lang="en-US" sz="2800" b="0" i="0" u="none" strike="noStrike" cap="none" normalizeH="0" baseline="0" dirty="0" smtClean="0">
              <a:ln>
                <a:noFill/>
              </a:ln>
              <a:solidFill>
                <a:srgbClr val="FFFF00"/>
              </a:solidFill>
              <a:effectLst/>
              <a:latin typeface="Baskerville Old Face" pitchFamily="18" charset="0"/>
              <a:cs typeface="ae_Cortoba" pitchFamily="18"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784976" cy="6471592"/>
          </a:xfrm>
        </p:spPr>
        <p:txBody>
          <a:bodyPr>
            <a:noAutofit/>
          </a:bodyPr>
          <a:lstStyle/>
          <a:p>
            <a:pPr algn="l"/>
            <a:r>
              <a:rPr lang="en-US" sz="2800" b="1" dirty="0" err="1" smtClean="0">
                <a:solidFill>
                  <a:srgbClr val="00B0F0"/>
                </a:solidFill>
                <a:latin typeface="ae_AlMateen" pitchFamily="18" charset="-78"/>
                <a:cs typeface="ae_AlMateen" pitchFamily="18" charset="-78"/>
              </a:rPr>
              <a:t>Trepopnea</a:t>
            </a:r>
            <a:r>
              <a:rPr lang="en-US" sz="2800" dirty="0" smtClean="0"/>
              <a:t> </a:t>
            </a:r>
            <a:r>
              <a:rPr lang="en-US" sz="2800" b="1" dirty="0" smtClean="0">
                <a:solidFill>
                  <a:srgbClr val="FFFF00"/>
                </a:solidFill>
              </a:rPr>
              <a:t>is </a:t>
            </a:r>
            <a:r>
              <a:rPr lang="en-US" sz="2800" b="1" dirty="0" err="1" smtClean="0">
                <a:solidFill>
                  <a:srgbClr val="FFFF00"/>
                </a:solidFill>
              </a:rPr>
              <a:t>dyspnea</a:t>
            </a:r>
            <a:r>
              <a:rPr lang="en-US" sz="2800" b="1" dirty="0" smtClean="0">
                <a:solidFill>
                  <a:srgbClr val="FFFF00"/>
                </a:solidFill>
              </a:rPr>
              <a:t> that occurs in one lateral </a:t>
            </a:r>
            <a:r>
              <a:rPr lang="en-US" sz="2800" b="1" dirty="0" err="1" smtClean="0">
                <a:solidFill>
                  <a:srgbClr val="FFFF00"/>
                </a:solidFill>
              </a:rPr>
              <a:t>decubitus</a:t>
            </a:r>
            <a:r>
              <a:rPr lang="en-US" sz="2800" b="1" dirty="0" smtClean="0">
                <a:solidFill>
                  <a:srgbClr val="FFFF00"/>
                </a:solidFill>
              </a:rPr>
              <a:t> position as opposed to the other . </a:t>
            </a:r>
            <a:br>
              <a:rPr lang="en-US" sz="2800" b="1" dirty="0" smtClean="0">
                <a:solidFill>
                  <a:srgbClr val="FFFF00"/>
                </a:solidFill>
              </a:rPr>
            </a:br>
            <a:r>
              <a:rPr lang="en-US" sz="2800" b="1" dirty="0" smtClean="0">
                <a:solidFill>
                  <a:srgbClr val="FFFF00"/>
                </a:solidFill>
              </a:rPr>
              <a:t/>
            </a:r>
            <a:br>
              <a:rPr lang="en-US" sz="2800" b="1" dirty="0" smtClean="0">
                <a:solidFill>
                  <a:srgbClr val="FFFF00"/>
                </a:solidFill>
              </a:rPr>
            </a:br>
            <a:r>
              <a:rPr lang="en-US" sz="2800" dirty="0" smtClean="0"/>
              <a:t>may occur with asymmetric lung disease when the patient lies with the more affected lung down because of </a:t>
            </a:r>
            <a:r>
              <a:rPr lang="en-US" sz="2800" dirty="0" smtClean="0">
                <a:solidFill>
                  <a:srgbClr val="92D050"/>
                </a:solidFill>
              </a:rPr>
              <a:t>gravitational redistribution of blood flow</a:t>
            </a:r>
            <a:r>
              <a:rPr lang="en-US" sz="2800" dirty="0" smtClean="0"/>
              <a:t>.</a:t>
            </a:r>
            <a:br>
              <a:rPr lang="en-US" sz="2800" dirty="0" smtClean="0"/>
            </a:br>
            <a:r>
              <a:rPr lang="en-US" sz="2800" dirty="0" smtClean="0"/>
              <a:t> </a:t>
            </a:r>
            <a:br>
              <a:rPr lang="en-US" sz="2800" dirty="0" smtClean="0"/>
            </a:br>
            <a:r>
              <a:rPr lang="en-US" sz="2800" b="1" dirty="0" err="1" smtClean="0">
                <a:solidFill>
                  <a:srgbClr val="00B0F0"/>
                </a:solidFill>
                <a:latin typeface="ae_AlMateen" pitchFamily="18" charset="-78"/>
                <a:cs typeface="ae_AlMateen" pitchFamily="18" charset="-78"/>
              </a:rPr>
              <a:t>Platypnea</a:t>
            </a:r>
            <a:r>
              <a:rPr lang="en-US" sz="2800" b="1" dirty="0" smtClean="0"/>
              <a:t> </a:t>
            </a:r>
            <a:r>
              <a:rPr lang="en-US" sz="2800" b="1" dirty="0" smtClean="0">
                <a:solidFill>
                  <a:srgbClr val="FFFF00"/>
                </a:solidFill>
              </a:rPr>
              <a:t>refers to breathlessness that occurs in the upright position and is relieved with </a:t>
            </a:r>
            <a:r>
              <a:rPr lang="en-US" sz="2800" b="1" dirty="0" err="1" smtClean="0">
                <a:solidFill>
                  <a:srgbClr val="FFFF00"/>
                </a:solidFill>
              </a:rPr>
              <a:t>recumbency</a:t>
            </a:r>
            <a:r>
              <a:rPr lang="en-US" sz="2800" b="1" dirty="0" smtClean="0">
                <a:solidFill>
                  <a:srgbClr val="FFFF00"/>
                </a:solidFill>
              </a:rPr>
              <a:t>, </a:t>
            </a:r>
            <a:r>
              <a:rPr lang="en-US" sz="2800" dirty="0" smtClean="0"/>
              <a:t>was originally described in:</a:t>
            </a:r>
            <a:br>
              <a:rPr lang="en-US" sz="2800" dirty="0" smtClean="0"/>
            </a:br>
            <a:r>
              <a:rPr lang="en-US" sz="2800" dirty="0" smtClean="0"/>
              <a:t/>
            </a:r>
            <a:br>
              <a:rPr lang="en-US" sz="2800" dirty="0" smtClean="0"/>
            </a:br>
            <a:r>
              <a:rPr lang="en-US" sz="2800" dirty="0" smtClean="0"/>
              <a:t> </a:t>
            </a:r>
            <a:r>
              <a:rPr lang="en-US" sz="2800" dirty="0" smtClean="0">
                <a:latin typeface="Times New Roman"/>
                <a:cs typeface="Times New Roman"/>
              </a:rPr>
              <a:t>►</a:t>
            </a:r>
            <a:r>
              <a:rPr lang="en-US" sz="2800" dirty="0" smtClean="0"/>
              <a:t>chronic obstructive pulmonary disease </a:t>
            </a:r>
            <a:br>
              <a:rPr lang="en-US" sz="2800" dirty="0" smtClean="0"/>
            </a:br>
            <a:r>
              <a:rPr lang="en-US" sz="2800" dirty="0" smtClean="0">
                <a:latin typeface="Times New Roman"/>
                <a:cs typeface="Times New Roman"/>
              </a:rPr>
              <a:t> ► Bilateral basal A-V malformations</a:t>
            </a:r>
            <a:r>
              <a:rPr lang="en-US" sz="2800" dirty="0" smtClean="0"/>
              <a:t/>
            </a:r>
            <a:br>
              <a:rPr lang="en-US" sz="2800" dirty="0" smtClean="0"/>
            </a:br>
            <a:r>
              <a:rPr lang="en-US" sz="2800" dirty="0" smtClean="0"/>
              <a:t/>
            </a:r>
            <a:br>
              <a:rPr lang="en-US" sz="2800" dirty="0" smtClean="0"/>
            </a:br>
            <a:endParaRPr lang="en-U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036496" cy="6669360"/>
          </a:xfrm>
        </p:spPr>
        <p:txBody>
          <a:bodyPr>
            <a:noAutofit/>
          </a:bodyPr>
          <a:lstStyle/>
          <a:p>
            <a:pPr marL="0" marR="0" algn="l">
              <a:lnSpc>
                <a:spcPct val="115000"/>
              </a:lnSpc>
              <a:spcBef>
                <a:spcPts val="0"/>
              </a:spcBef>
              <a:spcAft>
                <a:spcPts val="1000"/>
              </a:spcAft>
              <a:tabLst>
                <a:tab pos="1590675" algn="l"/>
              </a:tabLst>
            </a:pPr>
            <a:r>
              <a:rPr lang="en-US" sz="1600" b="1" dirty="0" smtClean="0">
                <a:latin typeface="+mn-lt"/>
              </a:rPr>
              <a:t>     </a:t>
            </a:r>
            <a:r>
              <a:rPr lang="en-US" sz="2000" b="1" dirty="0" smtClean="0">
                <a:solidFill>
                  <a:srgbClr val="FFC000"/>
                </a:solidFill>
                <a:latin typeface="ae_AlMateen" pitchFamily="18" charset="-78"/>
                <a:cs typeface="ae_AlMateen" pitchFamily="18" charset="-78"/>
              </a:rPr>
              <a:t>The modified Medical Research Council (</a:t>
            </a:r>
            <a:r>
              <a:rPr lang="en-US" sz="2000" b="1" dirty="0" err="1" smtClean="0">
                <a:solidFill>
                  <a:srgbClr val="FFC000"/>
                </a:solidFill>
                <a:latin typeface="ae_AlMateen" pitchFamily="18" charset="-78"/>
                <a:cs typeface="ae_AlMateen" pitchFamily="18" charset="-78"/>
              </a:rPr>
              <a:t>mMRC</a:t>
            </a:r>
            <a:r>
              <a:rPr lang="en-US" sz="2000" b="1" dirty="0" smtClean="0">
                <a:solidFill>
                  <a:srgbClr val="FFC000"/>
                </a:solidFill>
                <a:latin typeface="ae_AlMateen" pitchFamily="18" charset="-78"/>
                <a:cs typeface="ae_AlMateen" pitchFamily="18" charset="-78"/>
              </a:rPr>
              <a:t>) scale</a:t>
            </a:r>
            <a:br>
              <a:rPr lang="en-US" sz="2000" b="1" dirty="0" smtClean="0">
                <a:solidFill>
                  <a:srgbClr val="FFC000"/>
                </a:solidFill>
                <a:latin typeface="ae_AlMateen" pitchFamily="18" charset="-78"/>
                <a:cs typeface="ae_AlMateen" pitchFamily="18" charset="-78"/>
              </a:rPr>
            </a:br>
            <a:r>
              <a:rPr lang="en-US" sz="1600" b="1" dirty="0" smtClean="0">
                <a:latin typeface="+mn-lt"/>
              </a:rPr>
              <a:t/>
            </a:r>
            <a:br>
              <a:rPr lang="en-US" sz="1600" b="1" dirty="0" smtClean="0">
                <a:latin typeface="+mn-lt"/>
              </a:rPr>
            </a:br>
            <a:r>
              <a:rPr lang="en-US" sz="1600" b="1" dirty="0" smtClean="0">
                <a:latin typeface="+mn-lt"/>
              </a:rPr>
              <a:t/>
            </a:r>
            <a:br>
              <a:rPr lang="en-US" sz="1600" b="1" dirty="0" smtClean="0">
                <a:latin typeface="+mn-lt"/>
              </a:rPr>
            </a:br>
            <a:r>
              <a:rPr lang="en-US" sz="1600" b="1" dirty="0" smtClean="0">
                <a:latin typeface="+mn-lt"/>
              </a:rPr>
              <a:t/>
            </a:r>
            <a:br>
              <a:rPr lang="en-US" sz="1600" b="1" dirty="0" smtClean="0">
                <a:latin typeface="+mn-lt"/>
              </a:rPr>
            </a:br>
            <a:r>
              <a:rPr lang="en-US" sz="1600" b="1" dirty="0" smtClean="0">
                <a:latin typeface="+mn-lt"/>
              </a:rPr>
              <a:t/>
            </a:r>
            <a:br>
              <a:rPr lang="en-US" sz="1600" b="1" dirty="0" smtClean="0">
                <a:latin typeface="+mn-lt"/>
              </a:rPr>
            </a:br>
            <a:r>
              <a:rPr lang="en-US" sz="1600" b="1" dirty="0" smtClean="0">
                <a:latin typeface="+mn-lt"/>
              </a:rPr>
              <a:t/>
            </a:r>
            <a:br>
              <a:rPr lang="en-US" sz="1600" b="1" dirty="0" smtClean="0">
                <a:latin typeface="+mn-lt"/>
              </a:rPr>
            </a:br>
            <a:r>
              <a:rPr lang="en-US" sz="1600" b="1" dirty="0" smtClean="0">
                <a:latin typeface="+mn-lt"/>
              </a:rPr>
              <a:t/>
            </a:r>
            <a:br>
              <a:rPr lang="en-US" sz="1600" b="1" dirty="0" smtClean="0">
                <a:latin typeface="+mn-lt"/>
              </a:rPr>
            </a:br>
            <a:r>
              <a:rPr lang="en-US" sz="1600" b="1" dirty="0" smtClean="0">
                <a:latin typeface="+mn-lt"/>
              </a:rPr>
              <a:t/>
            </a:r>
            <a:br>
              <a:rPr lang="en-US" sz="1600" b="1" dirty="0" smtClean="0">
                <a:latin typeface="+mn-lt"/>
              </a:rPr>
            </a:br>
            <a:r>
              <a:rPr lang="en-US" sz="1600" b="1" dirty="0" smtClean="0">
                <a:latin typeface="+mn-lt"/>
              </a:rPr>
              <a:t/>
            </a:r>
            <a:br>
              <a:rPr lang="en-US" sz="1600" b="1" dirty="0" smtClean="0">
                <a:latin typeface="+mn-lt"/>
              </a:rPr>
            </a:br>
            <a:r>
              <a:rPr lang="en-US" sz="1600" b="1" dirty="0" smtClean="0">
                <a:latin typeface="+mn-lt"/>
              </a:rPr>
              <a:t/>
            </a:r>
            <a:br>
              <a:rPr lang="en-US" sz="1600" b="1" dirty="0" smtClean="0">
                <a:latin typeface="+mn-lt"/>
              </a:rPr>
            </a:br>
            <a:r>
              <a:rPr lang="en-US" sz="1600" b="1" dirty="0" smtClean="0">
                <a:latin typeface="+mn-lt"/>
              </a:rPr>
              <a:t/>
            </a:r>
            <a:br>
              <a:rPr lang="en-US" sz="1600" b="1" dirty="0" smtClean="0">
                <a:latin typeface="+mn-lt"/>
              </a:rPr>
            </a:br>
            <a:r>
              <a:rPr lang="en-US" sz="1600" b="1" dirty="0" smtClean="0">
                <a:latin typeface="+mn-lt"/>
              </a:rPr>
              <a:t/>
            </a:r>
            <a:br>
              <a:rPr lang="en-US" sz="1600" b="1" dirty="0" smtClean="0">
                <a:latin typeface="+mn-lt"/>
              </a:rPr>
            </a:br>
            <a:r>
              <a:rPr lang="en-US" sz="1600" b="1" dirty="0" smtClean="0">
                <a:latin typeface="+mn-lt"/>
              </a:rPr>
              <a:t/>
            </a:r>
            <a:br>
              <a:rPr lang="en-US" sz="1600" b="1" dirty="0" smtClean="0">
                <a:latin typeface="+mn-lt"/>
              </a:rPr>
            </a:br>
            <a:r>
              <a:rPr lang="en-US" sz="1600" b="1" dirty="0" smtClean="0">
                <a:latin typeface="+mn-lt"/>
              </a:rPr>
              <a:t/>
            </a:r>
            <a:br>
              <a:rPr lang="en-US" sz="1600" b="1" dirty="0" smtClean="0">
                <a:latin typeface="+mn-lt"/>
              </a:rPr>
            </a:br>
            <a:r>
              <a:rPr lang="en-US" sz="1600" b="1" dirty="0" smtClean="0">
                <a:latin typeface="+mn-lt"/>
              </a:rPr>
              <a:t/>
            </a:r>
            <a:br>
              <a:rPr lang="en-US" sz="1600" b="1" dirty="0" smtClean="0">
                <a:latin typeface="+mn-lt"/>
              </a:rPr>
            </a:br>
            <a:r>
              <a:rPr lang="en-US" sz="1600" b="1" dirty="0" smtClean="0">
                <a:latin typeface="+mn-lt"/>
              </a:rPr>
              <a:t/>
            </a:r>
            <a:br>
              <a:rPr lang="en-US" sz="1600" b="1" dirty="0" smtClean="0">
                <a:latin typeface="+mn-lt"/>
              </a:rPr>
            </a:br>
            <a:r>
              <a:rPr lang="en-US" sz="1600" dirty="0" smtClean="0">
                <a:latin typeface="+mn-lt"/>
              </a:rPr>
              <a:t/>
            </a:r>
            <a:br>
              <a:rPr lang="en-US" sz="1600" dirty="0" smtClean="0">
                <a:latin typeface="+mn-lt"/>
              </a:rPr>
            </a:br>
            <a:r>
              <a:rPr lang="en-US" sz="1600" dirty="0" smtClean="0">
                <a:latin typeface="+mn-lt"/>
              </a:rPr>
              <a:t/>
            </a:r>
            <a:br>
              <a:rPr lang="en-US" sz="1600" dirty="0" smtClean="0">
                <a:latin typeface="+mn-lt"/>
              </a:rPr>
            </a:br>
            <a:r>
              <a:rPr lang="en-US" sz="1600" dirty="0" smtClean="0">
                <a:latin typeface="+mn-lt"/>
              </a:rPr>
              <a:t/>
            </a:r>
            <a:br>
              <a:rPr lang="en-US" sz="1600" dirty="0" smtClean="0">
                <a:latin typeface="+mn-lt"/>
              </a:rPr>
            </a:br>
            <a:r>
              <a:rPr lang="en-US" sz="2000" i="1" dirty="0" smtClean="0">
                <a:solidFill>
                  <a:srgbClr val="FFFF00"/>
                </a:solidFill>
                <a:latin typeface="+mn-lt"/>
              </a:rPr>
              <a:t>The modified Medical Research Council (</a:t>
            </a:r>
            <a:r>
              <a:rPr lang="en-US" sz="2000" i="1" dirty="0" err="1" smtClean="0">
                <a:solidFill>
                  <a:srgbClr val="FFFF00"/>
                </a:solidFill>
                <a:latin typeface="+mn-lt"/>
              </a:rPr>
              <a:t>mMRC</a:t>
            </a:r>
            <a:r>
              <a:rPr lang="en-US" sz="2000" i="1" dirty="0" smtClean="0">
                <a:solidFill>
                  <a:srgbClr val="FFFF00"/>
                </a:solidFill>
                <a:latin typeface="+mn-lt"/>
              </a:rPr>
              <a:t>) scale is the most commonly used validated scale to assess </a:t>
            </a:r>
            <a:r>
              <a:rPr lang="en-US" sz="2000" i="1" dirty="0" err="1" smtClean="0">
                <a:solidFill>
                  <a:srgbClr val="FFFF00"/>
                </a:solidFill>
                <a:latin typeface="+mn-lt"/>
              </a:rPr>
              <a:t>dyspnea</a:t>
            </a:r>
            <a:r>
              <a:rPr lang="en-US" sz="2000" i="1" dirty="0" smtClean="0">
                <a:solidFill>
                  <a:srgbClr val="FFFF00"/>
                </a:solidFill>
                <a:latin typeface="+mn-lt"/>
              </a:rPr>
              <a:t> in daily living in chronic respiratory diseases</a:t>
            </a:r>
            <a:endParaRPr lang="en-US" sz="1600" dirty="0">
              <a:solidFill>
                <a:srgbClr val="FFFF00"/>
              </a:solidFill>
              <a:latin typeface="+mn-lt"/>
            </a:endParaRPr>
          </a:p>
        </p:txBody>
      </p:sp>
      <p:graphicFrame>
        <p:nvGraphicFramePr>
          <p:cNvPr id="5" name="Table 4"/>
          <p:cNvGraphicFramePr>
            <a:graphicFrameLocks noGrp="1"/>
          </p:cNvGraphicFramePr>
          <p:nvPr/>
        </p:nvGraphicFramePr>
        <p:xfrm>
          <a:off x="467544" y="1052738"/>
          <a:ext cx="8280920" cy="4741678"/>
        </p:xfrm>
        <a:graphic>
          <a:graphicData uri="http://schemas.openxmlformats.org/drawingml/2006/table">
            <a:tbl>
              <a:tblPr firstRow="1" bandRow="1">
                <a:tableStyleId>{5C22544A-7EE6-4342-B048-85BDC9FD1C3A}</a:tableStyleId>
              </a:tblPr>
              <a:tblGrid>
                <a:gridCol w="1872208"/>
                <a:gridCol w="6408712"/>
              </a:tblGrid>
              <a:tr h="780086">
                <a:tc>
                  <a:txBody>
                    <a:bodyPr/>
                    <a:lstStyle/>
                    <a:p>
                      <a:pPr marL="0" marR="0" algn="ctr">
                        <a:lnSpc>
                          <a:spcPct val="115000"/>
                        </a:lnSpc>
                        <a:spcBef>
                          <a:spcPts val="0"/>
                        </a:spcBef>
                        <a:spcAft>
                          <a:spcPts val="1000"/>
                        </a:spcAft>
                        <a:tabLst>
                          <a:tab pos="1590675" algn="l"/>
                        </a:tabLst>
                      </a:pPr>
                      <a:r>
                        <a:rPr lang="en-US" sz="2000" b="1" dirty="0">
                          <a:latin typeface="ae_Cortoba" pitchFamily="18" charset="-78"/>
                          <a:ea typeface="Calibri"/>
                          <a:cs typeface="ae_Cortoba" pitchFamily="18" charset="-78"/>
                        </a:rPr>
                        <a:t>Grade</a:t>
                      </a:r>
                      <a:endParaRPr lang="en-US" sz="1600" dirty="0">
                        <a:latin typeface="ae_Cortoba" pitchFamily="18" charset="-78"/>
                        <a:ea typeface="Calibri"/>
                        <a:cs typeface="ae_Cortoba" pitchFamily="18" charset="-78"/>
                      </a:endParaRPr>
                    </a:p>
                  </a:txBody>
                  <a:tcPr marL="68580" marR="68580" marT="0" marB="0"/>
                </a:tc>
                <a:tc>
                  <a:txBody>
                    <a:bodyPr/>
                    <a:lstStyle/>
                    <a:p>
                      <a:pPr marL="0" marR="0" algn="ctr">
                        <a:lnSpc>
                          <a:spcPct val="115000"/>
                        </a:lnSpc>
                        <a:spcBef>
                          <a:spcPts val="0"/>
                        </a:spcBef>
                        <a:spcAft>
                          <a:spcPts val="1000"/>
                        </a:spcAft>
                        <a:tabLst>
                          <a:tab pos="1590675" algn="l"/>
                        </a:tabLst>
                      </a:pPr>
                      <a:r>
                        <a:rPr lang="en-US" sz="2000" b="1" dirty="0">
                          <a:latin typeface="ae_Cortoba" pitchFamily="18" charset="-78"/>
                          <a:ea typeface="Calibri"/>
                          <a:cs typeface="ae_Cortoba" pitchFamily="18" charset="-78"/>
                        </a:rPr>
                        <a:t>    Description of Breathlessness</a:t>
                      </a:r>
                      <a:endParaRPr lang="en-US" sz="1600" dirty="0">
                        <a:latin typeface="ae_Cortoba" pitchFamily="18" charset="-78"/>
                        <a:ea typeface="Calibri"/>
                        <a:cs typeface="ae_Cortoba" pitchFamily="18" charset="-78"/>
                      </a:endParaRPr>
                    </a:p>
                  </a:txBody>
                  <a:tcPr marL="68580" marR="68580" marT="0" marB="0"/>
                </a:tc>
              </a:tr>
              <a:tr h="780086">
                <a:tc>
                  <a:txBody>
                    <a:bodyPr/>
                    <a:lstStyle/>
                    <a:p>
                      <a:pPr marL="0" marR="0" algn="ctr">
                        <a:lnSpc>
                          <a:spcPct val="115000"/>
                        </a:lnSpc>
                        <a:spcBef>
                          <a:spcPts val="0"/>
                        </a:spcBef>
                        <a:spcAft>
                          <a:spcPts val="1000"/>
                        </a:spcAft>
                        <a:tabLst>
                          <a:tab pos="1590675" algn="l"/>
                        </a:tabLst>
                      </a:pPr>
                      <a:r>
                        <a:rPr lang="en-US" sz="1600" b="1">
                          <a:latin typeface="ae_Cortoba" pitchFamily="18" charset="-78"/>
                          <a:ea typeface="Calibri"/>
                          <a:cs typeface="ae_Cortoba" pitchFamily="18" charset="-78"/>
                        </a:rPr>
                        <a:t>Grade 0</a:t>
                      </a:r>
                      <a:endParaRPr lang="en-US" sz="1200">
                        <a:latin typeface="ae_Cortoba" pitchFamily="18" charset="-78"/>
                        <a:ea typeface="Calibri"/>
                        <a:cs typeface="ae_Cortoba" pitchFamily="18" charset="-78"/>
                      </a:endParaRPr>
                    </a:p>
                  </a:txBody>
                  <a:tcPr marL="68580" marR="68580" marT="0" marB="0"/>
                </a:tc>
                <a:tc>
                  <a:txBody>
                    <a:bodyPr/>
                    <a:lstStyle/>
                    <a:p>
                      <a:pPr marL="0" marR="0">
                        <a:lnSpc>
                          <a:spcPct val="115000"/>
                        </a:lnSpc>
                        <a:spcBef>
                          <a:spcPts val="0"/>
                        </a:spcBef>
                        <a:spcAft>
                          <a:spcPts val="1000"/>
                        </a:spcAft>
                        <a:tabLst>
                          <a:tab pos="1590675" algn="l"/>
                        </a:tabLst>
                      </a:pPr>
                      <a:r>
                        <a:rPr lang="en-US" sz="1600" dirty="0">
                          <a:latin typeface="ae_Cortoba" pitchFamily="18" charset="-78"/>
                          <a:ea typeface="Calibri"/>
                          <a:cs typeface="ae_Cortoba" pitchFamily="18" charset="-78"/>
                        </a:rPr>
                        <a:t>I only get breathless with strenuous exercise</a:t>
                      </a:r>
                      <a:endParaRPr lang="en-US" sz="1200" dirty="0">
                        <a:latin typeface="ae_Cortoba" pitchFamily="18" charset="-78"/>
                        <a:ea typeface="Calibri"/>
                        <a:cs typeface="ae_Cortoba" pitchFamily="18" charset="-78"/>
                      </a:endParaRPr>
                    </a:p>
                  </a:txBody>
                  <a:tcPr marL="68580" marR="68580" marT="0" marB="0"/>
                </a:tc>
              </a:tr>
              <a:tr h="780086">
                <a:tc>
                  <a:txBody>
                    <a:bodyPr/>
                    <a:lstStyle/>
                    <a:p>
                      <a:pPr marL="0" marR="0" algn="ctr">
                        <a:lnSpc>
                          <a:spcPct val="115000"/>
                        </a:lnSpc>
                        <a:spcBef>
                          <a:spcPts val="0"/>
                        </a:spcBef>
                        <a:spcAft>
                          <a:spcPts val="1000"/>
                        </a:spcAft>
                        <a:tabLst>
                          <a:tab pos="1590675" algn="l"/>
                        </a:tabLst>
                      </a:pPr>
                      <a:endParaRPr lang="en-US" sz="1200">
                        <a:latin typeface="ae_Cortoba" pitchFamily="18" charset="-78"/>
                        <a:ea typeface="Calibri"/>
                        <a:cs typeface="ae_Cortoba" pitchFamily="18" charset="-78"/>
                      </a:endParaRPr>
                    </a:p>
                    <a:p>
                      <a:pPr marL="0" marR="0" algn="ctr">
                        <a:lnSpc>
                          <a:spcPct val="115000"/>
                        </a:lnSpc>
                        <a:spcBef>
                          <a:spcPts val="0"/>
                        </a:spcBef>
                        <a:spcAft>
                          <a:spcPts val="1000"/>
                        </a:spcAft>
                        <a:tabLst>
                          <a:tab pos="1590675" algn="l"/>
                        </a:tabLst>
                      </a:pPr>
                      <a:r>
                        <a:rPr lang="en-US" sz="1600" b="1">
                          <a:latin typeface="ae_Cortoba" pitchFamily="18" charset="-78"/>
                          <a:ea typeface="Calibri"/>
                          <a:cs typeface="ae_Cortoba" pitchFamily="18" charset="-78"/>
                        </a:rPr>
                        <a:t>Grade 1</a:t>
                      </a:r>
                      <a:endParaRPr lang="en-US" sz="1200">
                        <a:latin typeface="ae_Cortoba" pitchFamily="18" charset="-78"/>
                        <a:ea typeface="Calibri"/>
                        <a:cs typeface="ae_Cortoba" pitchFamily="18" charset="-78"/>
                      </a:endParaRPr>
                    </a:p>
                  </a:txBody>
                  <a:tcPr marL="68580" marR="68580" marT="0" marB="0"/>
                </a:tc>
                <a:tc>
                  <a:txBody>
                    <a:bodyPr/>
                    <a:lstStyle/>
                    <a:p>
                      <a:pPr marL="0" marR="0">
                        <a:lnSpc>
                          <a:spcPct val="115000"/>
                        </a:lnSpc>
                        <a:spcBef>
                          <a:spcPts val="0"/>
                        </a:spcBef>
                        <a:spcAft>
                          <a:spcPts val="1000"/>
                        </a:spcAft>
                        <a:tabLst>
                          <a:tab pos="1590675" algn="l"/>
                        </a:tabLst>
                      </a:pPr>
                      <a:r>
                        <a:rPr lang="en-US" sz="1600" dirty="0">
                          <a:latin typeface="ae_Cortoba" pitchFamily="18" charset="-78"/>
                          <a:ea typeface="Calibri"/>
                          <a:cs typeface="ae_Cortoba" pitchFamily="18" charset="-78"/>
                        </a:rPr>
                        <a:t>I get short of breath when hurrying on level ground or walking up a slight hill</a:t>
                      </a:r>
                      <a:endParaRPr lang="en-US" sz="1200" dirty="0">
                        <a:latin typeface="ae_Cortoba" pitchFamily="18" charset="-78"/>
                        <a:ea typeface="Calibri"/>
                        <a:cs typeface="ae_Cortoba" pitchFamily="18" charset="-78"/>
                      </a:endParaRPr>
                    </a:p>
                  </a:txBody>
                  <a:tcPr marL="68580" marR="68580" marT="0" marB="0"/>
                </a:tc>
              </a:tr>
              <a:tr h="780086">
                <a:tc>
                  <a:txBody>
                    <a:bodyPr/>
                    <a:lstStyle/>
                    <a:p>
                      <a:pPr marL="0" marR="0" algn="ctr">
                        <a:lnSpc>
                          <a:spcPct val="115000"/>
                        </a:lnSpc>
                        <a:spcBef>
                          <a:spcPts val="0"/>
                        </a:spcBef>
                        <a:spcAft>
                          <a:spcPts val="1000"/>
                        </a:spcAft>
                        <a:tabLst>
                          <a:tab pos="1590675" algn="l"/>
                        </a:tabLst>
                      </a:pPr>
                      <a:endParaRPr lang="en-US" sz="1200">
                        <a:latin typeface="ae_Cortoba" pitchFamily="18" charset="-78"/>
                        <a:ea typeface="Calibri"/>
                        <a:cs typeface="ae_Cortoba" pitchFamily="18" charset="-78"/>
                      </a:endParaRPr>
                    </a:p>
                    <a:p>
                      <a:pPr marL="0" marR="0" algn="ctr">
                        <a:lnSpc>
                          <a:spcPct val="115000"/>
                        </a:lnSpc>
                        <a:spcBef>
                          <a:spcPts val="0"/>
                        </a:spcBef>
                        <a:spcAft>
                          <a:spcPts val="1000"/>
                        </a:spcAft>
                        <a:tabLst>
                          <a:tab pos="1590675" algn="l"/>
                        </a:tabLst>
                      </a:pPr>
                      <a:r>
                        <a:rPr lang="en-US" sz="1600" b="1">
                          <a:latin typeface="ae_Cortoba" pitchFamily="18" charset="-78"/>
                          <a:ea typeface="Calibri"/>
                          <a:cs typeface="ae_Cortoba" pitchFamily="18" charset="-78"/>
                        </a:rPr>
                        <a:t>Grade 2</a:t>
                      </a:r>
                      <a:endParaRPr lang="en-US" sz="1200">
                        <a:latin typeface="ae_Cortoba" pitchFamily="18" charset="-78"/>
                        <a:ea typeface="Calibri"/>
                        <a:cs typeface="ae_Cortoba" pitchFamily="18" charset="-78"/>
                      </a:endParaRPr>
                    </a:p>
                  </a:txBody>
                  <a:tcPr marL="68580" marR="68580" marT="0" marB="0"/>
                </a:tc>
                <a:tc>
                  <a:txBody>
                    <a:bodyPr/>
                    <a:lstStyle/>
                    <a:p>
                      <a:pPr marL="0" marR="0">
                        <a:lnSpc>
                          <a:spcPct val="115000"/>
                        </a:lnSpc>
                        <a:spcBef>
                          <a:spcPts val="0"/>
                        </a:spcBef>
                        <a:spcAft>
                          <a:spcPts val="1000"/>
                        </a:spcAft>
                      </a:pPr>
                      <a:r>
                        <a:rPr lang="en-US" sz="1600" dirty="0">
                          <a:latin typeface="ae_Cortoba" pitchFamily="18" charset="-78"/>
                          <a:ea typeface="Calibri"/>
                          <a:cs typeface="ae_Cortoba" pitchFamily="18" charset="-78"/>
                        </a:rPr>
                        <a:t>On level ground, I walk slower than people of the same age because of breathlessness, or I have to stop for breath when walking at my own pace on the level</a:t>
                      </a:r>
                      <a:endParaRPr lang="en-US" sz="1200" dirty="0">
                        <a:latin typeface="ae_Cortoba" pitchFamily="18" charset="-78"/>
                        <a:ea typeface="Calibri"/>
                        <a:cs typeface="ae_Cortoba" pitchFamily="18" charset="-78"/>
                      </a:endParaRPr>
                    </a:p>
                  </a:txBody>
                  <a:tcPr marL="68580" marR="68580" marT="0" marB="0"/>
                </a:tc>
              </a:tr>
              <a:tr h="780086">
                <a:tc>
                  <a:txBody>
                    <a:bodyPr/>
                    <a:lstStyle/>
                    <a:p>
                      <a:pPr marL="0" marR="0" algn="ctr">
                        <a:lnSpc>
                          <a:spcPct val="115000"/>
                        </a:lnSpc>
                        <a:spcBef>
                          <a:spcPts val="0"/>
                        </a:spcBef>
                        <a:spcAft>
                          <a:spcPts val="1000"/>
                        </a:spcAft>
                        <a:tabLst>
                          <a:tab pos="1590675" algn="l"/>
                        </a:tabLst>
                      </a:pPr>
                      <a:r>
                        <a:rPr lang="en-US" sz="1600" b="1">
                          <a:latin typeface="ae_Cortoba" pitchFamily="18" charset="-78"/>
                          <a:ea typeface="Calibri"/>
                          <a:cs typeface="ae_Cortoba" pitchFamily="18" charset="-78"/>
                        </a:rPr>
                        <a:t>Grade 3</a:t>
                      </a:r>
                      <a:endParaRPr lang="en-US" sz="1200">
                        <a:latin typeface="ae_Cortoba" pitchFamily="18" charset="-78"/>
                        <a:ea typeface="Calibri"/>
                        <a:cs typeface="ae_Cortoba" pitchFamily="18" charset="-78"/>
                      </a:endParaRPr>
                    </a:p>
                  </a:txBody>
                  <a:tcPr marL="68580" marR="68580" marT="0" marB="0"/>
                </a:tc>
                <a:tc>
                  <a:txBody>
                    <a:bodyPr/>
                    <a:lstStyle/>
                    <a:p>
                      <a:pPr marL="0" marR="0">
                        <a:lnSpc>
                          <a:spcPct val="115000"/>
                        </a:lnSpc>
                        <a:spcBef>
                          <a:spcPts val="0"/>
                        </a:spcBef>
                        <a:spcAft>
                          <a:spcPts val="1000"/>
                        </a:spcAft>
                      </a:pPr>
                      <a:r>
                        <a:rPr lang="en-US" sz="1600" dirty="0">
                          <a:latin typeface="ae_Cortoba" pitchFamily="18" charset="-78"/>
                          <a:ea typeface="Calibri"/>
                          <a:cs typeface="ae_Cortoba" pitchFamily="18" charset="-78"/>
                        </a:rPr>
                        <a:t>I stop for breath after walking about 100 yards or after a few minutes on level ground</a:t>
                      </a:r>
                      <a:endParaRPr lang="en-US" sz="1200" dirty="0">
                        <a:latin typeface="ae_Cortoba" pitchFamily="18" charset="-78"/>
                        <a:ea typeface="Calibri"/>
                        <a:cs typeface="ae_Cortoba" pitchFamily="18" charset="-78"/>
                      </a:endParaRPr>
                    </a:p>
                  </a:txBody>
                  <a:tcPr marL="68580" marR="68580" marT="0" marB="0"/>
                </a:tc>
              </a:tr>
              <a:tr h="780086">
                <a:tc>
                  <a:txBody>
                    <a:bodyPr/>
                    <a:lstStyle/>
                    <a:p>
                      <a:pPr marL="0" marR="0" algn="ctr">
                        <a:lnSpc>
                          <a:spcPct val="115000"/>
                        </a:lnSpc>
                        <a:spcBef>
                          <a:spcPts val="0"/>
                        </a:spcBef>
                        <a:spcAft>
                          <a:spcPts val="1000"/>
                        </a:spcAft>
                        <a:tabLst>
                          <a:tab pos="1590675" algn="l"/>
                        </a:tabLst>
                      </a:pPr>
                      <a:endParaRPr lang="en-US" sz="1200" dirty="0">
                        <a:latin typeface="ae_Cortoba" pitchFamily="18" charset="-78"/>
                        <a:ea typeface="Calibri"/>
                        <a:cs typeface="ae_Cortoba" pitchFamily="18" charset="-78"/>
                      </a:endParaRPr>
                    </a:p>
                    <a:p>
                      <a:pPr marL="0" marR="0" algn="ctr">
                        <a:lnSpc>
                          <a:spcPct val="115000"/>
                        </a:lnSpc>
                        <a:spcBef>
                          <a:spcPts val="0"/>
                        </a:spcBef>
                        <a:spcAft>
                          <a:spcPts val="1000"/>
                        </a:spcAft>
                        <a:tabLst>
                          <a:tab pos="1590675" algn="l"/>
                        </a:tabLst>
                      </a:pPr>
                      <a:r>
                        <a:rPr lang="en-US" sz="1600" b="1" dirty="0">
                          <a:latin typeface="ae_Cortoba" pitchFamily="18" charset="-78"/>
                          <a:ea typeface="Calibri"/>
                          <a:cs typeface="ae_Cortoba" pitchFamily="18" charset="-78"/>
                        </a:rPr>
                        <a:t>Grade 4</a:t>
                      </a:r>
                      <a:endParaRPr lang="en-US" sz="1200" dirty="0">
                        <a:latin typeface="ae_Cortoba" pitchFamily="18" charset="-78"/>
                        <a:ea typeface="Calibri"/>
                        <a:cs typeface="ae_Cortoba" pitchFamily="18" charset="-78"/>
                      </a:endParaRPr>
                    </a:p>
                  </a:txBody>
                  <a:tcPr marL="68580" marR="68580" marT="0" marB="0"/>
                </a:tc>
                <a:tc>
                  <a:txBody>
                    <a:bodyPr/>
                    <a:lstStyle/>
                    <a:p>
                      <a:pPr marL="0" marR="0">
                        <a:lnSpc>
                          <a:spcPct val="115000"/>
                        </a:lnSpc>
                        <a:spcBef>
                          <a:spcPts val="0"/>
                        </a:spcBef>
                        <a:spcAft>
                          <a:spcPts val="1000"/>
                        </a:spcAft>
                      </a:pPr>
                      <a:r>
                        <a:rPr lang="en-US" sz="1600" dirty="0">
                          <a:latin typeface="ae_Cortoba" pitchFamily="18" charset="-78"/>
                          <a:ea typeface="Calibri"/>
                          <a:cs typeface="ae_Cortoba" pitchFamily="18" charset="-78"/>
                        </a:rPr>
                        <a:t>I am too breathless to leave the house or I am breathless when dressing</a:t>
                      </a:r>
                      <a:endParaRPr lang="en-US" sz="1200" dirty="0">
                        <a:latin typeface="ae_Cortoba" pitchFamily="18" charset="-78"/>
                        <a:ea typeface="Calibri"/>
                        <a:cs typeface="ae_Cortoba" pitchFamily="18" charset="-78"/>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67544" y="260648"/>
            <a:ext cx="8229600" cy="671736"/>
          </a:xfrm>
        </p:spPr>
        <p:txBody>
          <a:bodyPr>
            <a:normAutofit fontScale="90000"/>
          </a:bodyPr>
          <a:lstStyle/>
          <a:p>
            <a:pPr marL="54864" algn="ctr" eaLnBrk="1" fontAlgn="auto" hangingPunct="1">
              <a:spcAft>
                <a:spcPts val="0"/>
              </a:spcAft>
              <a:defRPr/>
            </a:pPr>
            <a:r>
              <a:rPr lang="en-US" b="1" dirty="0" smtClean="0">
                <a:solidFill>
                  <a:srgbClr val="FF3300"/>
                </a:solidFill>
              </a:rPr>
              <a:t>CHEST PAIN</a:t>
            </a:r>
          </a:p>
        </p:txBody>
      </p:sp>
      <p:sp>
        <p:nvSpPr>
          <p:cNvPr id="51205" name="Text Box 5"/>
          <p:cNvSpPr txBox="1">
            <a:spLocks noChangeArrowheads="1"/>
          </p:cNvSpPr>
          <p:nvPr/>
        </p:nvSpPr>
        <p:spPr bwMode="auto">
          <a:xfrm>
            <a:off x="323528" y="908720"/>
            <a:ext cx="8459788" cy="549275"/>
          </a:xfrm>
          <a:prstGeom prst="rect">
            <a:avLst/>
          </a:prstGeom>
          <a:noFill/>
          <a:ln w="9525">
            <a:noFill/>
            <a:miter lim="800000"/>
            <a:headEnd/>
            <a:tailEnd/>
          </a:ln>
          <a:effectLst/>
        </p:spPr>
        <p:txBody>
          <a:bodyPr>
            <a:spAutoFit/>
          </a:bodyPr>
          <a:lstStyle/>
          <a:p>
            <a:pPr>
              <a:spcBef>
                <a:spcPct val="20000"/>
              </a:spcBef>
              <a:buClr>
                <a:schemeClr val="hlink"/>
              </a:buClr>
              <a:buSzPct val="65000"/>
              <a:buFont typeface="Wingdings" pitchFamily="2" charset="2"/>
              <a:buNone/>
              <a:defRPr/>
            </a:pPr>
            <a:r>
              <a:rPr lang="en-US" sz="3000" b="1" dirty="0">
                <a:solidFill>
                  <a:srgbClr val="FF6600"/>
                </a:solidFill>
                <a:effectLst>
                  <a:outerShdw blurRad="38100" dist="38100" dir="2700000" algn="tl">
                    <a:srgbClr val="000000"/>
                  </a:outerShdw>
                </a:effectLst>
                <a:cs typeface="Arial" pitchFamily="34" charset="0"/>
              </a:rPr>
              <a:t>Generally due to ischemia or inflammation:</a:t>
            </a:r>
          </a:p>
        </p:txBody>
      </p:sp>
      <p:pic>
        <p:nvPicPr>
          <p:cNvPr id="156673" name="Picture 1"/>
          <p:cNvPicPr>
            <a:picLocks noChangeAspect="1" noChangeArrowheads="1"/>
          </p:cNvPicPr>
          <p:nvPr/>
        </p:nvPicPr>
        <p:blipFill>
          <a:blip r:embed="rId3" cstate="print"/>
          <a:srcRect/>
          <a:stretch>
            <a:fillRect/>
          </a:stretch>
        </p:blipFill>
        <p:spPr bwMode="auto">
          <a:xfrm>
            <a:off x="179512" y="1484784"/>
            <a:ext cx="8784976" cy="523541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57200" y="253536"/>
            <a:ext cx="8229600" cy="1143000"/>
          </a:xfrm>
        </p:spPr>
        <p:txBody>
          <a:bodyPr/>
          <a:lstStyle/>
          <a:p>
            <a:pPr marL="54864" algn="ctr" eaLnBrk="1" fontAlgn="auto" hangingPunct="1">
              <a:spcAft>
                <a:spcPts val="0"/>
              </a:spcAft>
              <a:defRPr/>
            </a:pPr>
            <a:r>
              <a:rPr lang="en-US" dirty="0" smtClean="0">
                <a:solidFill>
                  <a:srgbClr val="FFC000"/>
                </a:solidFill>
              </a:rPr>
              <a:t>CHEST PAIN</a:t>
            </a:r>
          </a:p>
        </p:txBody>
      </p:sp>
      <p:sp>
        <p:nvSpPr>
          <p:cNvPr id="83971" name="Rectangle 3"/>
          <p:cNvSpPr>
            <a:spLocks noGrp="1" noChangeArrowheads="1"/>
          </p:cNvSpPr>
          <p:nvPr>
            <p:ph idx="1"/>
          </p:nvPr>
        </p:nvSpPr>
        <p:spPr>
          <a:xfrm>
            <a:off x="457200" y="1981200"/>
            <a:ext cx="8229600" cy="4616450"/>
          </a:xfrm>
        </p:spPr>
        <p:txBody>
          <a:bodyPr/>
          <a:lstStyle/>
          <a:p>
            <a:pPr marL="609600" indent="-609600" eaLnBrk="1" hangingPunct="1"/>
            <a:r>
              <a:rPr lang="en-US" sz="4000" dirty="0" smtClean="0"/>
              <a:t>Causes and characteristics</a:t>
            </a:r>
          </a:p>
          <a:p>
            <a:pPr marL="609600" indent="-609600" eaLnBrk="1" hangingPunct="1">
              <a:buFont typeface="Wingdings" pitchFamily="2" charset="2"/>
              <a:buNone/>
            </a:pPr>
            <a:endParaRPr lang="en-US" sz="4000" dirty="0" smtClean="0"/>
          </a:p>
          <a:p>
            <a:pPr marL="609600" indent="-609600" eaLnBrk="1" hangingPunct="1"/>
            <a:r>
              <a:rPr lang="en-US" sz="4000" i="1" u="sng" dirty="0" smtClean="0">
                <a:solidFill>
                  <a:schemeClr val="folHlink"/>
                </a:solidFill>
              </a:rPr>
              <a:t>Questions to ask:</a:t>
            </a:r>
          </a:p>
          <a:p>
            <a:pPr marL="609600" indent="-609600" eaLnBrk="1" hangingPunct="1">
              <a:buFont typeface="Wingdings" pitchFamily="2" charset="2"/>
              <a:buAutoNum type="arabicPeriod"/>
            </a:pPr>
            <a:r>
              <a:rPr lang="en-US" i="1" dirty="0" err="1" smtClean="0"/>
              <a:t>Onset,course,duration</a:t>
            </a:r>
            <a:endParaRPr lang="en-US" i="1" dirty="0" smtClean="0"/>
          </a:p>
          <a:p>
            <a:pPr marL="609600" indent="-609600" eaLnBrk="1" hangingPunct="1">
              <a:buFont typeface="Wingdings" pitchFamily="2" charset="2"/>
              <a:buAutoNum type="arabicPeriod"/>
            </a:pPr>
            <a:r>
              <a:rPr lang="en-US" i="1" dirty="0" err="1" smtClean="0"/>
              <a:t>Site,radiation</a:t>
            </a:r>
            <a:endParaRPr lang="en-US" i="1" dirty="0" smtClean="0"/>
          </a:p>
          <a:p>
            <a:pPr marL="609600" indent="-609600" eaLnBrk="1" hangingPunct="1">
              <a:buFont typeface="Wingdings" pitchFamily="2" charset="2"/>
              <a:buAutoNum type="arabicPeriod"/>
            </a:pPr>
            <a:r>
              <a:rPr lang="en-US" i="1" dirty="0" smtClean="0"/>
              <a:t>Character</a:t>
            </a:r>
          </a:p>
          <a:p>
            <a:pPr marL="609600" indent="-609600" eaLnBrk="1" hangingPunct="1">
              <a:buFont typeface="Wingdings" pitchFamily="2" charset="2"/>
              <a:buAutoNum type="arabicPeriod"/>
            </a:pPr>
            <a:r>
              <a:rPr lang="en-US" i="1" dirty="0" smtClean="0"/>
              <a:t>What increases or decrease??</a:t>
            </a:r>
          </a:p>
          <a:p>
            <a:pPr marL="609600" indent="-609600" eaLnBrk="1" hangingPunct="1">
              <a:buFont typeface="Wingdings" pitchFamily="2" charset="2"/>
              <a:buAutoNum type="arabicPeriod"/>
            </a:pPr>
            <a:r>
              <a:rPr lang="en-US" i="1" dirty="0" smtClean="0"/>
              <a:t>Severity</a:t>
            </a:r>
          </a:p>
          <a:p>
            <a:pPr marL="609600" indent="-609600" eaLnBrk="1" hangingPunct="1">
              <a:buFont typeface="Wingdings" pitchFamily="2" charset="2"/>
              <a:buNone/>
            </a:pPr>
            <a:endParaRPr lang="en-US" dirty="0" smtClean="0"/>
          </a:p>
          <a:p>
            <a:pPr marL="609600" indent="-609600" eaLnBrk="1" hangingPunct="1">
              <a:buFont typeface="Wingdings" pitchFamily="2" charset="2"/>
              <a:buNone/>
            </a:pPr>
            <a:endParaRPr lang="en-US" dirty="0" smtClean="0"/>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95288" y="0"/>
            <a:ext cx="8229600" cy="764704"/>
          </a:xfrm>
        </p:spPr>
        <p:txBody>
          <a:bodyPr>
            <a:normAutofit fontScale="90000"/>
          </a:bodyPr>
          <a:lstStyle/>
          <a:p>
            <a:pPr marL="54864" algn="ctr" eaLnBrk="1" fontAlgn="auto" hangingPunct="1">
              <a:spcAft>
                <a:spcPts val="0"/>
              </a:spcAft>
              <a:defRPr/>
            </a:pPr>
            <a:r>
              <a:rPr lang="en-US" dirty="0" smtClean="0">
                <a:solidFill>
                  <a:srgbClr val="00B0F0"/>
                </a:solidFill>
              </a:rPr>
              <a:t>CHEST PAIN</a:t>
            </a:r>
          </a:p>
        </p:txBody>
      </p:sp>
      <p:sp>
        <p:nvSpPr>
          <p:cNvPr id="86019" name="Rectangle 3"/>
          <p:cNvSpPr>
            <a:spLocks noGrp="1" noChangeArrowheads="1"/>
          </p:cNvSpPr>
          <p:nvPr>
            <p:ph idx="1"/>
          </p:nvPr>
        </p:nvSpPr>
        <p:spPr>
          <a:xfrm>
            <a:off x="0" y="836713"/>
            <a:ext cx="9144000" cy="1080119"/>
          </a:xfrm>
        </p:spPr>
        <p:txBody>
          <a:bodyPr/>
          <a:lstStyle/>
          <a:p>
            <a:pPr marL="609600" indent="-609600" eaLnBrk="1" hangingPunct="1"/>
            <a:r>
              <a:rPr lang="en-US" sz="4000" dirty="0" smtClean="0">
                <a:solidFill>
                  <a:srgbClr val="FFFF00"/>
                </a:solidFill>
              </a:rPr>
              <a:t>Cardinal symptom of heart disease.</a:t>
            </a:r>
          </a:p>
          <a:p>
            <a:pPr marL="1371600" lvl="2" indent="-457200" eaLnBrk="1" hangingPunct="1">
              <a:buFont typeface="Wingdings" pitchFamily="2" charset="2"/>
              <a:buNone/>
            </a:pPr>
            <a:endParaRPr lang="en-US" sz="4000" dirty="0" smtClean="0"/>
          </a:p>
        </p:txBody>
      </p:sp>
      <p:pic>
        <p:nvPicPr>
          <p:cNvPr id="150530" name="Picture 2"/>
          <p:cNvPicPr>
            <a:picLocks noChangeAspect="1" noChangeArrowheads="1"/>
          </p:cNvPicPr>
          <p:nvPr/>
        </p:nvPicPr>
        <p:blipFill>
          <a:blip r:embed="rId3" cstate="print"/>
          <a:srcRect/>
          <a:stretch>
            <a:fillRect/>
          </a:stretch>
        </p:blipFill>
        <p:spPr bwMode="auto">
          <a:xfrm>
            <a:off x="253614" y="1844824"/>
            <a:ext cx="8769673" cy="460851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0888"/>
            <a:ext cx="8229600" cy="936104"/>
          </a:xfrm>
        </p:spPr>
        <p:style>
          <a:lnRef idx="1">
            <a:schemeClr val="accent2"/>
          </a:lnRef>
          <a:fillRef idx="2">
            <a:schemeClr val="accent2"/>
          </a:fillRef>
          <a:effectRef idx="1">
            <a:schemeClr val="accent2"/>
          </a:effectRef>
          <a:fontRef idx="minor">
            <a:schemeClr val="dk1"/>
          </a:fontRef>
        </p:style>
        <p:txBody>
          <a:bodyPr/>
          <a:lstStyle/>
          <a:p>
            <a:pPr algn="ctr"/>
            <a:r>
              <a:rPr lang="en-US" dirty="0" smtClean="0"/>
              <a:t>Analysis of the complaint</a:t>
            </a:r>
            <a:endParaRPr lang="ar-EG"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11188" y="309216"/>
            <a:ext cx="8147050" cy="671512"/>
          </a:xfrm>
        </p:spPr>
        <p:txBody>
          <a:bodyPr>
            <a:normAutofit fontScale="90000"/>
          </a:bodyPr>
          <a:lstStyle/>
          <a:p>
            <a:pPr marL="54864" algn="ctr" eaLnBrk="1" fontAlgn="auto" hangingPunct="1">
              <a:spcAft>
                <a:spcPts val="0"/>
              </a:spcAft>
              <a:defRPr/>
            </a:pPr>
            <a:r>
              <a:rPr lang="en-US" sz="4000" b="1" dirty="0" smtClean="0">
                <a:solidFill>
                  <a:srgbClr val="FF0000"/>
                </a:solidFill>
                <a:effectLst>
                  <a:outerShdw blurRad="38100" dist="38100" dir="2700000" algn="tl">
                    <a:srgbClr val="000000">
                      <a:alpha val="43137"/>
                    </a:srgbClr>
                  </a:outerShdw>
                </a:effectLst>
              </a:rPr>
              <a:t>CHEST PAIN</a:t>
            </a:r>
          </a:p>
        </p:txBody>
      </p:sp>
      <p:sp>
        <p:nvSpPr>
          <p:cNvPr id="87043" name="Rectangle 3"/>
          <p:cNvSpPr>
            <a:spLocks noGrp="1" noChangeArrowheads="1"/>
          </p:cNvSpPr>
          <p:nvPr>
            <p:ph idx="1"/>
          </p:nvPr>
        </p:nvSpPr>
        <p:spPr>
          <a:xfrm>
            <a:off x="0" y="836613"/>
            <a:ext cx="9144000" cy="6021387"/>
          </a:xfrm>
        </p:spPr>
        <p:txBody>
          <a:bodyPr/>
          <a:lstStyle/>
          <a:p>
            <a:pPr marL="609600" indent="-609600" eaLnBrk="1" hangingPunct="1">
              <a:lnSpc>
                <a:spcPct val="90000"/>
              </a:lnSpc>
            </a:pPr>
            <a:r>
              <a:rPr lang="en-US" sz="4000" dirty="0" smtClean="0"/>
              <a:t>Pulmonary causes:</a:t>
            </a:r>
          </a:p>
          <a:p>
            <a:pPr marL="1371600" lvl="2" indent="-457200" eaLnBrk="1" hangingPunct="1">
              <a:lnSpc>
                <a:spcPct val="90000"/>
              </a:lnSpc>
              <a:buFont typeface="Wingdings" pitchFamily="2" charset="2"/>
              <a:buNone/>
            </a:pPr>
            <a:r>
              <a:rPr lang="en-US" sz="3200" dirty="0" smtClean="0"/>
              <a:t>– usually involves </a:t>
            </a:r>
            <a:r>
              <a:rPr lang="en-US" sz="3200" dirty="0" smtClean="0">
                <a:solidFill>
                  <a:srgbClr val="FFC000"/>
                </a:solidFill>
              </a:rPr>
              <a:t>chest wall </a:t>
            </a:r>
            <a:r>
              <a:rPr lang="en-US" sz="3200" dirty="0" smtClean="0"/>
              <a:t>or </a:t>
            </a:r>
            <a:r>
              <a:rPr lang="en-US" sz="3200" dirty="0" smtClean="0">
                <a:solidFill>
                  <a:srgbClr val="FFC000"/>
                </a:solidFill>
              </a:rPr>
              <a:t>parietal pleura</a:t>
            </a:r>
          </a:p>
          <a:p>
            <a:pPr marL="1371600" lvl="2" indent="-457200" eaLnBrk="1" hangingPunct="1">
              <a:lnSpc>
                <a:spcPct val="90000"/>
              </a:lnSpc>
              <a:buFont typeface="Wingdings" pitchFamily="2" charset="2"/>
              <a:buNone/>
            </a:pPr>
            <a:r>
              <a:rPr lang="en-US" sz="3200" dirty="0" smtClean="0"/>
              <a:t>– lung </a:t>
            </a:r>
            <a:r>
              <a:rPr lang="en-US" sz="3200" dirty="0" err="1" smtClean="0"/>
              <a:t>parynchema</a:t>
            </a:r>
            <a:r>
              <a:rPr lang="en-US" sz="3200" dirty="0" smtClean="0"/>
              <a:t> has no pain receptors but pulmonary diseases may involve pleura</a:t>
            </a:r>
          </a:p>
          <a:p>
            <a:pPr marL="1371600" lvl="2" indent="-457200" eaLnBrk="1" hangingPunct="1">
              <a:lnSpc>
                <a:spcPct val="90000"/>
              </a:lnSpc>
              <a:buFont typeface="Wingdings" pitchFamily="2" charset="2"/>
              <a:buNone/>
            </a:pPr>
            <a:endParaRPr lang="en-US" sz="3200" dirty="0" smtClean="0"/>
          </a:p>
          <a:p>
            <a:pPr marL="609600" indent="-609600" eaLnBrk="1" hangingPunct="1">
              <a:lnSpc>
                <a:spcPct val="90000"/>
              </a:lnSpc>
            </a:pPr>
            <a:r>
              <a:rPr lang="en-US" sz="4000" b="1" dirty="0" err="1" smtClean="0">
                <a:solidFill>
                  <a:schemeClr val="accent1"/>
                </a:solidFill>
                <a:latin typeface="ae_Cortoba" pitchFamily="18" charset="-78"/>
                <a:cs typeface="ae_Cortoba" pitchFamily="18" charset="-78"/>
              </a:rPr>
              <a:t>Pleuritic</a:t>
            </a:r>
            <a:r>
              <a:rPr lang="en-US" sz="4000" b="1" dirty="0" smtClean="0">
                <a:solidFill>
                  <a:schemeClr val="accent1"/>
                </a:solidFill>
                <a:latin typeface="ae_Cortoba" pitchFamily="18" charset="-78"/>
                <a:cs typeface="ae_Cortoba" pitchFamily="18" charset="-78"/>
              </a:rPr>
              <a:t> pain:</a:t>
            </a:r>
          </a:p>
          <a:p>
            <a:pPr marL="1371600" lvl="2" indent="-457200" eaLnBrk="1" hangingPunct="1">
              <a:lnSpc>
                <a:spcPct val="90000"/>
              </a:lnSpc>
              <a:buFont typeface="Wingdings" pitchFamily="2" charset="2"/>
              <a:buNone/>
            </a:pPr>
            <a:r>
              <a:rPr lang="en-US" sz="3200" dirty="0" smtClean="0"/>
              <a:t>– most common symptom of pleurisy</a:t>
            </a:r>
          </a:p>
          <a:p>
            <a:pPr marL="1371600" lvl="2" indent="-457200" eaLnBrk="1" hangingPunct="1">
              <a:lnSpc>
                <a:spcPct val="90000"/>
              </a:lnSpc>
              <a:buFont typeface="Wingdings" pitchFamily="2" charset="2"/>
              <a:buNone/>
            </a:pPr>
            <a:r>
              <a:rPr lang="en-US" sz="3200" dirty="0" smtClean="0"/>
              <a:t>– sharp, </a:t>
            </a:r>
            <a:r>
              <a:rPr lang="en-US" sz="3200" dirty="0" err="1" smtClean="0"/>
              <a:t>abrupt,stitching</a:t>
            </a:r>
            <a:r>
              <a:rPr lang="en-US" sz="3200" dirty="0" smtClean="0"/>
              <a:t> or </a:t>
            </a:r>
            <a:r>
              <a:rPr lang="en-US" sz="3200" dirty="0" err="1" smtClean="0"/>
              <a:t>stabing</a:t>
            </a:r>
            <a:endParaRPr lang="en-US" sz="3200" dirty="0" smtClean="0"/>
          </a:p>
          <a:p>
            <a:pPr marL="1371600" lvl="2" indent="-457200" eaLnBrk="1" hangingPunct="1">
              <a:lnSpc>
                <a:spcPct val="90000"/>
              </a:lnSpc>
              <a:buFont typeface="Wingdings" pitchFamily="2" charset="2"/>
              <a:buNone/>
            </a:pPr>
            <a:r>
              <a:rPr lang="en-US" sz="3200" dirty="0" smtClean="0"/>
              <a:t>– increases with inspiration and cough</a:t>
            </a:r>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280920" cy="5247456"/>
          </a:xfrm>
        </p:spPr>
        <p:txBody>
          <a:bodyPr>
            <a:noAutofit/>
          </a:bodyPr>
          <a:lstStyle/>
          <a:p>
            <a:pPr algn="l"/>
            <a:r>
              <a:rPr lang="en-US" sz="3200" dirty="0" smtClean="0"/>
              <a:t>In some cases of </a:t>
            </a:r>
            <a:r>
              <a:rPr lang="en-US" sz="3600" dirty="0" smtClean="0">
                <a:solidFill>
                  <a:srgbClr val="FFC000"/>
                </a:solidFill>
              </a:rPr>
              <a:t>pleurisy</a:t>
            </a:r>
            <a:r>
              <a:rPr lang="en-US" sz="3200" dirty="0" smtClean="0"/>
              <a:t>, when </a:t>
            </a:r>
            <a:r>
              <a:rPr lang="en-US" sz="3600" dirty="0" smtClean="0">
                <a:solidFill>
                  <a:srgbClr val="FFC000"/>
                </a:solidFill>
              </a:rPr>
              <a:t>pleural effusion </a:t>
            </a:r>
            <a:r>
              <a:rPr lang="en-US" sz="3200" dirty="0" smtClean="0"/>
              <a:t>develops  </a:t>
            </a:r>
            <a:r>
              <a:rPr lang="en-US" sz="3200" dirty="0" smtClean="0">
                <a:latin typeface="Times New Roman"/>
                <a:cs typeface="Times New Roman"/>
              </a:rPr>
              <a:t>→  </a:t>
            </a:r>
            <a:r>
              <a:rPr lang="en-US" sz="3200" dirty="0" err="1" smtClean="0"/>
              <a:t>pleuritic</a:t>
            </a:r>
            <a:r>
              <a:rPr lang="en-US" sz="3200" dirty="0" smtClean="0"/>
              <a:t> pain lessens or disappears because the two layers of pleura are no longer in contact. </a:t>
            </a:r>
            <a:br>
              <a:rPr lang="en-US" sz="3200" dirty="0" smtClean="0"/>
            </a:br>
            <a:r>
              <a:rPr lang="en-US" sz="3200" dirty="0" smtClean="0"/>
              <a:t/>
            </a:r>
            <a:br>
              <a:rPr lang="en-US" sz="3200" dirty="0" smtClean="0"/>
            </a:br>
            <a:r>
              <a:rPr lang="en-US" sz="3200" dirty="0" smtClean="0"/>
              <a:t>A large amount of fluid in the pleural space can create </a:t>
            </a:r>
            <a:r>
              <a:rPr lang="en-US" sz="3200" dirty="0" smtClean="0">
                <a:solidFill>
                  <a:srgbClr val="FFFF00"/>
                </a:solidFill>
              </a:rPr>
              <a:t>pressure, compressing </a:t>
            </a:r>
            <a:r>
              <a:rPr lang="en-US" sz="3200" dirty="0" smtClean="0"/>
              <a:t>your lung to the point that it partially or completely collapses. </a:t>
            </a:r>
            <a:endParaRPr lang="en-US" sz="3200" dirty="0"/>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23850" y="381000"/>
            <a:ext cx="8362950" cy="527050"/>
          </a:xfrm>
        </p:spPr>
        <p:txBody>
          <a:bodyPr>
            <a:normAutofit fontScale="90000"/>
          </a:bodyPr>
          <a:lstStyle/>
          <a:p>
            <a:pPr marL="54864" algn="ctr" eaLnBrk="1" fontAlgn="auto" hangingPunct="1">
              <a:spcAft>
                <a:spcPts val="0"/>
              </a:spcAft>
              <a:defRPr/>
            </a:pPr>
            <a:r>
              <a:rPr lang="en-US" sz="4000" dirty="0" smtClean="0">
                <a:solidFill>
                  <a:schemeClr val="tx2">
                    <a:tint val="100000"/>
                    <a:shade val="90000"/>
                    <a:satMod val="250000"/>
                    <a:alpha val="100000"/>
                  </a:schemeClr>
                </a:solidFill>
              </a:rPr>
              <a:t>CHEST PAIN</a:t>
            </a:r>
          </a:p>
        </p:txBody>
      </p:sp>
      <p:sp>
        <p:nvSpPr>
          <p:cNvPr id="84995" name="Rectangle 3"/>
          <p:cNvSpPr>
            <a:spLocks noGrp="1" noChangeArrowheads="1"/>
          </p:cNvSpPr>
          <p:nvPr>
            <p:ph idx="1"/>
          </p:nvPr>
        </p:nvSpPr>
        <p:spPr>
          <a:xfrm>
            <a:off x="107950" y="1052513"/>
            <a:ext cx="8856538" cy="5544839"/>
          </a:xfrm>
          <a:ln w="28575"/>
        </p:spPr>
        <p:txBody>
          <a:bodyPr/>
          <a:lstStyle/>
          <a:p>
            <a:pPr marL="609600" indent="-609600" algn="just" eaLnBrk="1" hangingPunct="1">
              <a:buBlip>
                <a:blip r:embed="rId3"/>
              </a:buBlip>
            </a:pPr>
            <a:r>
              <a:rPr lang="en-US" sz="4400" u="sng" dirty="0" smtClean="0">
                <a:solidFill>
                  <a:srgbClr val="FF0000"/>
                </a:solidFill>
              </a:rPr>
              <a:t>Pain </a:t>
            </a:r>
            <a:r>
              <a:rPr lang="en-US" sz="4400" i="1" u="sng" dirty="0" smtClean="0">
                <a:solidFill>
                  <a:srgbClr val="FF0000"/>
                </a:solidFill>
              </a:rPr>
              <a:t>from</a:t>
            </a:r>
            <a:r>
              <a:rPr lang="en-US" sz="4400" u="sng" dirty="0" smtClean="0">
                <a:solidFill>
                  <a:srgbClr val="FF0000"/>
                </a:solidFill>
              </a:rPr>
              <a:t> other sites can be referred to the chest and pain </a:t>
            </a:r>
            <a:r>
              <a:rPr lang="en-US" sz="4400" i="1" u="sng" dirty="0" smtClean="0">
                <a:solidFill>
                  <a:srgbClr val="FF0000"/>
                </a:solidFill>
              </a:rPr>
              <a:t>from</a:t>
            </a:r>
            <a:r>
              <a:rPr lang="en-US" sz="4400" u="sng" dirty="0" smtClean="0">
                <a:solidFill>
                  <a:srgbClr val="FF0000"/>
                </a:solidFill>
              </a:rPr>
              <a:t> chest can be referred to other sites</a:t>
            </a:r>
            <a:r>
              <a:rPr lang="en-US" sz="4400" dirty="0" smtClean="0">
                <a:solidFill>
                  <a:srgbClr val="FF0000"/>
                </a:solidFill>
              </a:rPr>
              <a:t>:</a:t>
            </a:r>
          </a:p>
          <a:p>
            <a:pPr marL="1371600" lvl="2" indent="-457200" eaLnBrk="1" hangingPunct="1">
              <a:buClr>
                <a:schemeClr val="folHlink"/>
              </a:buClr>
              <a:buSzTx/>
              <a:buFont typeface="Wingdings" pitchFamily="2" charset="2"/>
              <a:buAutoNum type="arabicPeriod"/>
            </a:pPr>
            <a:r>
              <a:rPr lang="en-US" sz="3200" dirty="0" err="1" smtClean="0"/>
              <a:t>Gastritis,cholycystitis,renal</a:t>
            </a:r>
            <a:r>
              <a:rPr lang="en-US" sz="3200" dirty="0" smtClean="0"/>
              <a:t> colic  often referred to chest and interpreted as “chest pain”.</a:t>
            </a:r>
          </a:p>
          <a:p>
            <a:pPr marL="1371600" lvl="2" indent="-457200" eaLnBrk="1" hangingPunct="1">
              <a:buClr>
                <a:schemeClr val="folHlink"/>
              </a:buClr>
              <a:buSzTx/>
              <a:buNone/>
            </a:pPr>
            <a:endParaRPr lang="en-US" sz="3200" dirty="0" smtClean="0"/>
          </a:p>
          <a:p>
            <a:pPr marL="1371600" lvl="2" indent="-457200" eaLnBrk="1" hangingPunct="1">
              <a:buClr>
                <a:schemeClr val="folHlink"/>
              </a:buClr>
              <a:buSzTx/>
              <a:buFont typeface="Wingdings" pitchFamily="2" charset="2"/>
              <a:buAutoNum type="arabicPeriod" startAt="2"/>
            </a:pPr>
            <a:r>
              <a:rPr lang="en-US" sz="3200" dirty="0" err="1" smtClean="0">
                <a:solidFill>
                  <a:srgbClr val="FFFF00"/>
                </a:solidFill>
              </a:rPr>
              <a:t>pleuritic</a:t>
            </a:r>
            <a:r>
              <a:rPr lang="en-US" sz="3200" dirty="0" smtClean="0">
                <a:solidFill>
                  <a:srgbClr val="FFFF00"/>
                </a:solidFill>
              </a:rPr>
              <a:t> pain referred to abdomen, </a:t>
            </a:r>
            <a:r>
              <a:rPr lang="en-US" sz="3200" dirty="0" err="1" smtClean="0">
                <a:solidFill>
                  <a:srgbClr val="FFFF00"/>
                </a:solidFill>
              </a:rPr>
              <a:t>Rt</a:t>
            </a:r>
            <a:r>
              <a:rPr lang="en-US" sz="3200" dirty="0" smtClean="0">
                <a:solidFill>
                  <a:srgbClr val="FFFF00"/>
                </a:solidFill>
              </a:rPr>
              <a:t> shoulder.</a:t>
            </a:r>
          </a:p>
          <a:p>
            <a:pPr marL="1371600" lvl="2" indent="-457200" eaLnBrk="1" hangingPunct="1">
              <a:buFont typeface="Wingdings" pitchFamily="2" charset="2"/>
              <a:buNone/>
            </a:pPr>
            <a:endParaRPr lang="en-US" sz="3200" dirty="0" smtClean="0"/>
          </a:p>
          <a:p>
            <a:pPr marL="1371600" lvl="2" indent="-457200" eaLnBrk="1" hangingPunct="1">
              <a:buFont typeface="Wingdings" pitchFamily="2" charset="2"/>
              <a:buNone/>
            </a:pPr>
            <a:endParaRPr lang="en-US" sz="3200" dirty="0" smtClean="0"/>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53536"/>
            <a:ext cx="8229600" cy="1143000"/>
          </a:xfrm>
        </p:spPr>
        <p:txBody>
          <a:bodyPr>
            <a:noAutofit/>
          </a:bodyPr>
          <a:lstStyle/>
          <a:p>
            <a:pPr marL="54864" algn="ctr" eaLnBrk="1" fontAlgn="auto" hangingPunct="1">
              <a:spcAft>
                <a:spcPts val="0"/>
              </a:spcAft>
              <a:defRPr/>
            </a:pPr>
            <a:r>
              <a:rPr lang="en-US" sz="3600" b="1" dirty="0" smtClean="0">
                <a:solidFill>
                  <a:srgbClr val="FF6600"/>
                </a:solidFill>
              </a:rPr>
              <a:t>NOISY BREATHING AND</a:t>
            </a:r>
            <a:br>
              <a:rPr lang="en-US" sz="3600" b="1" dirty="0" smtClean="0">
                <a:solidFill>
                  <a:srgbClr val="FF6600"/>
                </a:solidFill>
              </a:rPr>
            </a:br>
            <a:r>
              <a:rPr lang="en-US" sz="3600" b="1" dirty="0" smtClean="0">
                <a:solidFill>
                  <a:srgbClr val="FF6600"/>
                </a:solidFill>
              </a:rPr>
              <a:t>VOICE CHANGES</a:t>
            </a:r>
          </a:p>
        </p:txBody>
      </p:sp>
      <p:sp>
        <p:nvSpPr>
          <p:cNvPr id="89091" name="Rectangle 3"/>
          <p:cNvSpPr>
            <a:spLocks noGrp="1" noChangeArrowheads="1"/>
          </p:cNvSpPr>
          <p:nvPr>
            <p:ph idx="1"/>
          </p:nvPr>
        </p:nvSpPr>
        <p:spPr>
          <a:xfrm>
            <a:off x="539553" y="1772816"/>
            <a:ext cx="8136904" cy="4687888"/>
          </a:xfrm>
        </p:spPr>
        <p:txBody>
          <a:bodyPr/>
          <a:lstStyle/>
          <a:p>
            <a:pPr marL="609600" indent="-609600" eaLnBrk="1" hangingPunct="1">
              <a:buFont typeface="Wingdings" pitchFamily="2" charset="2"/>
              <a:buNone/>
            </a:pPr>
            <a:r>
              <a:rPr lang="en-US" sz="3600" i="1" dirty="0" smtClean="0">
                <a:solidFill>
                  <a:schemeClr val="folHlink"/>
                </a:solidFill>
              </a:rPr>
              <a:t>TERMS USED TO DESCRIBE NOISY</a:t>
            </a:r>
          </a:p>
          <a:p>
            <a:pPr marL="609600" indent="-609600" eaLnBrk="1" hangingPunct="1">
              <a:buFont typeface="Wingdings" pitchFamily="2" charset="2"/>
              <a:buNone/>
            </a:pPr>
            <a:r>
              <a:rPr lang="en-US" sz="3600" i="1" dirty="0" smtClean="0">
                <a:solidFill>
                  <a:schemeClr val="folHlink"/>
                </a:solidFill>
              </a:rPr>
              <a:t>BREATHING:</a:t>
            </a:r>
          </a:p>
          <a:p>
            <a:pPr marL="990600" lvl="1" indent="-533400" eaLnBrk="1" hangingPunct="1">
              <a:buClr>
                <a:schemeClr val="tx1"/>
              </a:buClr>
              <a:buFont typeface="Wingdings" pitchFamily="2" charset="2"/>
              <a:buAutoNum type="arabicPeriod"/>
            </a:pPr>
            <a:r>
              <a:rPr lang="en-US" sz="3200" i="1" dirty="0" smtClean="0"/>
              <a:t>Wheezing.</a:t>
            </a:r>
          </a:p>
          <a:p>
            <a:pPr marL="990600" lvl="1" indent="-533400" eaLnBrk="1" hangingPunct="1">
              <a:buClr>
                <a:schemeClr val="tx1"/>
              </a:buClr>
              <a:buFont typeface="Wingdings" pitchFamily="2" charset="2"/>
              <a:buAutoNum type="arabicPeriod"/>
            </a:pPr>
            <a:r>
              <a:rPr lang="en-US" sz="3200" i="1" dirty="0" err="1" smtClean="0"/>
              <a:t>Stridor</a:t>
            </a:r>
            <a:r>
              <a:rPr lang="en-US" sz="3200" i="1" dirty="0" smtClean="0"/>
              <a:t>.</a:t>
            </a:r>
          </a:p>
          <a:p>
            <a:pPr marL="990600" lvl="1" indent="-533400" eaLnBrk="1" hangingPunct="1">
              <a:buClr>
                <a:schemeClr val="tx1"/>
              </a:buClr>
              <a:buFont typeface="Wingdings" pitchFamily="2" charset="2"/>
              <a:buAutoNum type="arabicPeriod"/>
            </a:pPr>
            <a:r>
              <a:rPr lang="en-US" sz="3200" i="1" dirty="0" smtClean="0"/>
              <a:t>Snoring.</a:t>
            </a:r>
          </a:p>
          <a:p>
            <a:pPr marL="990600" lvl="1" indent="-533400" eaLnBrk="1" hangingPunct="1">
              <a:buClr>
                <a:schemeClr val="tx1"/>
              </a:buClr>
              <a:buFont typeface="Wingdings" pitchFamily="2" charset="2"/>
              <a:buAutoNum type="arabicPeriod"/>
            </a:pPr>
            <a:r>
              <a:rPr lang="en-US" sz="3200" i="1" dirty="0" err="1" smtClean="0"/>
              <a:t>Hoarsenes</a:t>
            </a:r>
            <a:r>
              <a:rPr lang="en-US" sz="3200" i="1" dirty="0" smtClean="0"/>
              <a:t> of voice.</a:t>
            </a:r>
          </a:p>
          <a:p>
            <a:pPr marL="609600" indent="-609600" eaLnBrk="1" hangingPunct="1">
              <a:buFont typeface="Wingdings" pitchFamily="2" charset="2"/>
              <a:buNone/>
            </a:pPr>
            <a:endParaRPr lang="en-US" sz="3600" i="1" dirty="0" smtClean="0"/>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53536"/>
            <a:ext cx="8229600" cy="1143000"/>
          </a:xfrm>
        </p:spPr>
        <p:txBody>
          <a:bodyPr/>
          <a:lstStyle/>
          <a:p>
            <a:pPr marL="54864" algn="ctr" eaLnBrk="1" fontAlgn="auto" hangingPunct="1">
              <a:spcAft>
                <a:spcPts val="0"/>
              </a:spcAft>
              <a:defRPr/>
            </a:pPr>
            <a:r>
              <a:rPr lang="en-US" dirty="0" smtClean="0">
                <a:solidFill>
                  <a:schemeClr val="tx2">
                    <a:tint val="100000"/>
                    <a:shade val="90000"/>
                    <a:satMod val="250000"/>
                    <a:alpha val="100000"/>
                  </a:schemeClr>
                </a:solidFill>
              </a:rPr>
              <a:t>1. WHEEZING</a:t>
            </a:r>
          </a:p>
        </p:txBody>
      </p:sp>
      <p:sp>
        <p:nvSpPr>
          <p:cNvPr id="90115" name="Rectangle 3"/>
          <p:cNvSpPr>
            <a:spLocks noGrp="1" noChangeArrowheads="1"/>
          </p:cNvSpPr>
          <p:nvPr>
            <p:ph idx="1"/>
          </p:nvPr>
        </p:nvSpPr>
        <p:spPr/>
        <p:txBody>
          <a:bodyPr/>
          <a:lstStyle/>
          <a:p>
            <a:pPr marL="609600" indent="-609600" eaLnBrk="1" hangingPunct="1"/>
            <a:r>
              <a:rPr lang="en-US" sz="4000" smtClean="0"/>
              <a:t>Whistling or musical sound produced by narrowing of the airways:</a:t>
            </a:r>
          </a:p>
          <a:p>
            <a:pPr marL="1371600" lvl="2" indent="-457200" eaLnBrk="1" hangingPunct="1">
              <a:buFont typeface="Wingdings" pitchFamily="2" charset="2"/>
              <a:buNone/>
            </a:pPr>
            <a:r>
              <a:rPr lang="en-US" sz="3200" smtClean="0"/>
              <a:t>– spasm</a:t>
            </a:r>
          </a:p>
          <a:p>
            <a:pPr marL="1371600" lvl="2" indent="-457200" eaLnBrk="1" hangingPunct="1">
              <a:buFont typeface="Wingdings" pitchFamily="2" charset="2"/>
              <a:buNone/>
            </a:pPr>
            <a:r>
              <a:rPr lang="en-US" sz="3200" smtClean="0"/>
              <a:t>– edema</a:t>
            </a:r>
          </a:p>
          <a:p>
            <a:pPr marL="1371600" lvl="2" indent="-457200" eaLnBrk="1" hangingPunct="1">
              <a:buFont typeface="Wingdings" pitchFamily="2" charset="2"/>
              <a:buNone/>
            </a:pPr>
            <a:r>
              <a:rPr lang="en-US" sz="3200" smtClean="0"/>
              <a:t>– plugging</a:t>
            </a:r>
          </a:p>
          <a:p>
            <a:pPr marL="1371600" lvl="2" indent="-457200" eaLnBrk="1" hangingPunct="1">
              <a:buFont typeface="Wingdings" pitchFamily="2" charset="2"/>
              <a:buNone/>
            </a:pPr>
            <a:r>
              <a:rPr lang="en-US" sz="3200" smtClean="0"/>
              <a:t>– pressure from surrounding lung</a:t>
            </a:r>
          </a:p>
          <a:p>
            <a:pPr marL="609600" indent="-609600" eaLnBrk="1" hangingPunct="1">
              <a:buFont typeface="Wingdings" pitchFamily="2" charset="2"/>
              <a:buNone/>
            </a:pPr>
            <a:endParaRPr lang="en-US" sz="4000" i="1" smtClean="0"/>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53536"/>
            <a:ext cx="8229600" cy="1143000"/>
          </a:xfrm>
        </p:spPr>
        <p:txBody>
          <a:bodyPr/>
          <a:lstStyle/>
          <a:p>
            <a:pPr marL="54864" algn="ctr" eaLnBrk="1" fontAlgn="auto" hangingPunct="1">
              <a:spcAft>
                <a:spcPts val="0"/>
              </a:spcAft>
              <a:defRPr/>
            </a:pPr>
            <a:r>
              <a:rPr lang="en-US" dirty="0" smtClean="0">
                <a:solidFill>
                  <a:schemeClr val="tx2">
                    <a:tint val="100000"/>
                    <a:shade val="90000"/>
                    <a:satMod val="250000"/>
                    <a:alpha val="100000"/>
                  </a:schemeClr>
                </a:solidFill>
              </a:rPr>
              <a:t>1. WHEEZING</a:t>
            </a:r>
          </a:p>
        </p:txBody>
      </p:sp>
      <p:sp>
        <p:nvSpPr>
          <p:cNvPr id="91139" name="Rectangle 3"/>
          <p:cNvSpPr>
            <a:spLocks noGrp="1" noChangeArrowheads="1"/>
          </p:cNvSpPr>
          <p:nvPr>
            <p:ph idx="1"/>
          </p:nvPr>
        </p:nvSpPr>
        <p:spPr>
          <a:xfrm>
            <a:off x="0" y="1981200"/>
            <a:ext cx="9036050" cy="4616450"/>
          </a:xfrm>
        </p:spPr>
        <p:txBody>
          <a:bodyPr/>
          <a:lstStyle/>
          <a:p>
            <a:pPr marL="609600" indent="-609600" eaLnBrk="1" hangingPunct="1"/>
            <a:r>
              <a:rPr lang="en-US" sz="4000" dirty="0" smtClean="0"/>
              <a:t>Normally heard on exhalation</a:t>
            </a:r>
          </a:p>
          <a:p>
            <a:pPr marL="1371600" lvl="2" indent="-457200" eaLnBrk="1" hangingPunct="1">
              <a:buFont typeface="Wingdings" pitchFamily="2" charset="2"/>
              <a:buNone/>
            </a:pPr>
            <a:r>
              <a:rPr lang="en-US" sz="3200" dirty="0" smtClean="0"/>
              <a:t>– may be heard on inspiration and expiration  in patients with severe asthma attack.</a:t>
            </a:r>
          </a:p>
          <a:p>
            <a:pPr marL="1371600" lvl="2" indent="-457200" eaLnBrk="1" hangingPunct="1">
              <a:buFont typeface="Wingdings" pitchFamily="2" charset="2"/>
              <a:buNone/>
            </a:pPr>
            <a:endParaRPr lang="en-US" sz="3200" dirty="0" smtClean="0"/>
          </a:p>
          <a:p>
            <a:pPr marL="609600" indent="-609600" eaLnBrk="1" hangingPunct="1"/>
            <a:r>
              <a:rPr lang="en-US" sz="4000" dirty="0" smtClean="0"/>
              <a:t>Normally heard with a stethoscope but may be heard without.</a:t>
            </a:r>
          </a:p>
          <a:p>
            <a:pPr marL="609600" indent="-609600" eaLnBrk="1" hangingPunct="1">
              <a:buFont typeface="Wingdings" pitchFamily="2" charset="2"/>
              <a:buNone/>
            </a:pPr>
            <a:endParaRPr lang="en-US" sz="4000" i="1" dirty="0" smtClean="0"/>
          </a:p>
        </p:txBody>
      </p:sp>
    </p:spTree>
  </p:cSld>
  <p:clrMapOvr>
    <a:masterClrMapping/>
  </p:clrMapOvr>
  <p:transition>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53536"/>
            <a:ext cx="8229600" cy="1143000"/>
          </a:xfrm>
        </p:spPr>
        <p:txBody>
          <a:bodyPr/>
          <a:lstStyle/>
          <a:p>
            <a:pPr marL="54864" algn="ctr" eaLnBrk="1" fontAlgn="auto" hangingPunct="1">
              <a:spcAft>
                <a:spcPts val="0"/>
              </a:spcAft>
              <a:defRPr/>
            </a:pPr>
            <a:r>
              <a:rPr lang="en-US" dirty="0" smtClean="0">
                <a:solidFill>
                  <a:schemeClr val="tx2">
                    <a:tint val="100000"/>
                    <a:shade val="90000"/>
                    <a:satMod val="250000"/>
                    <a:alpha val="100000"/>
                  </a:schemeClr>
                </a:solidFill>
              </a:rPr>
              <a:t>1. WHEEZING</a:t>
            </a:r>
          </a:p>
        </p:txBody>
      </p:sp>
      <p:sp>
        <p:nvSpPr>
          <p:cNvPr id="92163" name="Rectangle 3"/>
          <p:cNvSpPr>
            <a:spLocks noGrp="1" noChangeArrowheads="1"/>
          </p:cNvSpPr>
          <p:nvPr>
            <p:ph idx="1"/>
          </p:nvPr>
        </p:nvSpPr>
        <p:spPr>
          <a:xfrm>
            <a:off x="251520" y="1700808"/>
            <a:ext cx="8640960" cy="4824536"/>
          </a:xfrm>
        </p:spPr>
        <p:txBody>
          <a:bodyPr/>
          <a:lstStyle/>
          <a:p>
            <a:pPr marL="609600" indent="-609600" eaLnBrk="1" hangingPunct="1">
              <a:lnSpc>
                <a:spcPct val="80000"/>
              </a:lnSpc>
            </a:pPr>
            <a:r>
              <a:rPr lang="en-US" sz="3600" dirty="0" smtClean="0"/>
              <a:t>Indicates disease of the lower airways.</a:t>
            </a:r>
          </a:p>
          <a:p>
            <a:pPr marL="609600" indent="-609600" eaLnBrk="1" hangingPunct="1">
              <a:lnSpc>
                <a:spcPct val="80000"/>
              </a:lnSpc>
              <a:buFont typeface="Wingdings" pitchFamily="2" charset="2"/>
              <a:buNone/>
            </a:pPr>
            <a:endParaRPr lang="en-US" sz="3600" dirty="0" smtClean="0"/>
          </a:p>
          <a:p>
            <a:pPr marL="609600" indent="-609600" eaLnBrk="1" hangingPunct="1">
              <a:lnSpc>
                <a:spcPct val="80000"/>
              </a:lnSpc>
            </a:pPr>
            <a:r>
              <a:rPr lang="en-US" sz="3600" dirty="0" smtClean="0"/>
              <a:t>Normally results from </a:t>
            </a:r>
            <a:r>
              <a:rPr lang="en-US" sz="3600" dirty="0" err="1" smtClean="0"/>
              <a:t>bronchospasm</a:t>
            </a:r>
            <a:r>
              <a:rPr lang="en-US" sz="3600" dirty="0" smtClean="0"/>
              <a:t> or excess mucus or fluid.</a:t>
            </a:r>
          </a:p>
          <a:p>
            <a:pPr marL="609600" indent="-609600" eaLnBrk="1" hangingPunct="1">
              <a:lnSpc>
                <a:spcPct val="80000"/>
              </a:lnSpc>
              <a:buFont typeface="Wingdings" pitchFamily="2" charset="2"/>
              <a:buNone/>
            </a:pPr>
            <a:endParaRPr lang="en-US" sz="3600" dirty="0" smtClean="0"/>
          </a:p>
          <a:p>
            <a:pPr marL="609600" indent="-609600" eaLnBrk="1" hangingPunct="1">
              <a:lnSpc>
                <a:spcPct val="80000"/>
              </a:lnSpc>
            </a:pPr>
            <a:r>
              <a:rPr lang="en-US" sz="3600" dirty="0" smtClean="0"/>
              <a:t>Normally asthma but </a:t>
            </a:r>
          </a:p>
          <a:p>
            <a:pPr marL="609600" indent="-609600" eaLnBrk="1" hangingPunct="1">
              <a:lnSpc>
                <a:spcPct val="80000"/>
              </a:lnSpc>
              <a:buFont typeface="Wingdings" pitchFamily="2" charset="2"/>
              <a:buNone/>
            </a:pPr>
            <a:r>
              <a:rPr lang="en-US" sz="3600" i="1" dirty="0" smtClean="0">
                <a:solidFill>
                  <a:schemeClr val="folHlink"/>
                </a:solidFill>
              </a:rPr>
              <a:t>	“NOT ALL WHEEZING IS ASTHMA”</a:t>
            </a:r>
            <a:endParaRPr lang="en-US" sz="3600" dirty="0" smtClean="0"/>
          </a:p>
          <a:p>
            <a:pPr marL="609600" indent="-609600" eaLnBrk="1" hangingPunct="1">
              <a:lnSpc>
                <a:spcPct val="80000"/>
              </a:lnSpc>
              <a:buFont typeface="Wingdings" pitchFamily="2" charset="2"/>
              <a:buNone/>
            </a:pPr>
            <a:endParaRPr lang="en-US" sz="3600" dirty="0" smtClean="0"/>
          </a:p>
          <a:p>
            <a:pPr marL="609600" indent="-609600" eaLnBrk="1" hangingPunct="1">
              <a:lnSpc>
                <a:spcPct val="80000"/>
              </a:lnSpc>
            </a:pPr>
            <a:r>
              <a:rPr lang="en-US" sz="3600" dirty="0" smtClean="0"/>
              <a:t>May occur in CHF - “cardiac wheezing”.</a:t>
            </a:r>
          </a:p>
          <a:p>
            <a:pPr marL="609600" indent="-609600" eaLnBrk="1" hangingPunct="1">
              <a:lnSpc>
                <a:spcPct val="80000"/>
              </a:lnSpc>
              <a:buFont typeface="Wingdings" pitchFamily="2" charset="2"/>
              <a:buNone/>
            </a:pPr>
            <a:endParaRPr lang="en-US" sz="3600" i="1" dirty="0" smtClean="0"/>
          </a:p>
        </p:txBody>
      </p:sp>
    </p:spTree>
  </p:cSld>
  <p:clrMapOvr>
    <a:masterClrMapping/>
  </p:clrMapOvr>
  <p:transition>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253536"/>
            <a:ext cx="8229600" cy="1143000"/>
          </a:xfrm>
        </p:spPr>
        <p:txBody>
          <a:bodyPr/>
          <a:lstStyle/>
          <a:p>
            <a:pPr marL="54864" algn="ctr" eaLnBrk="1" fontAlgn="auto" hangingPunct="1">
              <a:spcAft>
                <a:spcPts val="0"/>
              </a:spcAft>
              <a:defRPr/>
            </a:pPr>
            <a:r>
              <a:rPr lang="en-US" dirty="0" smtClean="0">
                <a:solidFill>
                  <a:schemeClr val="tx2">
                    <a:tint val="100000"/>
                    <a:shade val="90000"/>
                    <a:satMod val="250000"/>
                    <a:alpha val="100000"/>
                  </a:schemeClr>
                </a:solidFill>
              </a:rPr>
              <a:t>1. WHEEZING</a:t>
            </a:r>
          </a:p>
        </p:txBody>
      </p:sp>
      <p:sp>
        <p:nvSpPr>
          <p:cNvPr id="93187" name="Rectangle 3"/>
          <p:cNvSpPr>
            <a:spLocks noGrp="1" noChangeArrowheads="1"/>
          </p:cNvSpPr>
          <p:nvPr>
            <p:ph idx="1"/>
          </p:nvPr>
        </p:nvSpPr>
        <p:spPr>
          <a:xfrm>
            <a:off x="179388" y="2205038"/>
            <a:ext cx="8507412" cy="4537075"/>
          </a:xfrm>
        </p:spPr>
        <p:txBody>
          <a:bodyPr/>
          <a:lstStyle/>
          <a:p>
            <a:pPr marL="609600" indent="-609600" eaLnBrk="1" hangingPunct="1"/>
            <a:r>
              <a:rPr lang="en-US" sz="4400" dirty="0" smtClean="0"/>
              <a:t>When associated with asthma a decrease in wheezing may be a </a:t>
            </a:r>
            <a:r>
              <a:rPr lang="en-US" sz="4400" b="1" i="1" dirty="0" smtClean="0">
                <a:solidFill>
                  <a:srgbClr val="FFC000"/>
                </a:solidFill>
              </a:rPr>
              <a:t>significant sign</a:t>
            </a:r>
            <a:r>
              <a:rPr lang="en-US" sz="4400" b="1" dirty="0" smtClean="0">
                <a:solidFill>
                  <a:srgbClr val="FFC000"/>
                </a:solidFill>
              </a:rPr>
              <a:t> </a:t>
            </a:r>
            <a:r>
              <a:rPr lang="en-US" sz="4400" dirty="0" smtClean="0"/>
              <a:t>that the patient is tiring or a worsening of the obstruction.</a:t>
            </a:r>
          </a:p>
          <a:p>
            <a:pPr marL="609600" indent="-609600" eaLnBrk="1" hangingPunct="1">
              <a:buFont typeface="Wingdings" pitchFamily="2" charset="2"/>
              <a:buNone/>
            </a:pPr>
            <a:endParaRPr lang="en-US" sz="4400" i="1" dirty="0" smtClean="0"/>
          </a:p>
        </p:txBody>
      </p:sp>
    </p:spTree>
  </p:cSld>
  <p:clrMapOvr>
    <a:masterClrMapping/>
  </p:clrMapOvr>
  <p:transition>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95288" y="0"/>
            <a:ext cx="8229600" cy="1031875"/>
          </a:xfrm>
        </p:spPr>
        <p:txBody>
          <a:bodyPr/>
          <a:lstStyle/>
          <a:p>
            <a:pPr marL="54864" algn="ctr" eaLnBrk="1" fontAlgn="auto" hangingPunct="1">
              <a:spcAft>
                <a:spcPts val="0"/>
              </a:spcAft>
              <a:defRPr/>
            </a:pPr>
            <a:r>
              <a:rPr lang="en-US" dirty="0" smtClean="0">
                <a:solidFill>
                  <a:schemeClr val="tx2">
                    <a:tint val="100000"/>
                    <a:shade val="90000"/>
                    <a:satMod val="250000"/>
                    <a:alpha val="100000"/>
                  </a:schemeClr>
                </a:solidFill>
              </a:rPr>
              <a:t>2. STRIDOR</a:t>
            </a:r>
          </a:p>
        </p:txBody>
      </p:sp>
      <p:sp>
        <p:nvSpPr>
          <p:cNvPr id="94211" name="Rectangle 3"/>
          <p:cNvSpPr>
            <a:spLocks noGrp="1" noChangeArrowheads="1"/>
          </p:cNvSpPr>
          <p:nvPr>
            <p:ph idx="1"/>
          </p:nvPr>
        </p:nvSpPr>
        <p:spPr>
          <a:xfrm>
            <a:off x="0" y="1124744"/>
            <a:ext cx="8686800" cy="5876925"/>
          </a:xfrm>
        </p:spPr>
        <p:txBody>
          <a:bodyPr/>
          <a:lstStyle/>
          <a:p>
            <a:pPr eaLnBrk="1" hangingPunct="1"/>
            <a:r>
              <a:rPr lang="en-US" sz="3600" dirty="0" smtClean="0"/>
              <a:t>Harsh crowing or snoring sound heard </a:t>
            </a:r>
            <a:r>
              <a:rPr lang="en-US" sz="2800" dirty="0" smtClean="0"/>
              <a:t>– generally on inspiration</a:t>
            </a:r>
          </a:p>
          <a:p>
            <a:pPr lvl="2" eaLnBrk="1" hangingPunct="1">
              <a:buFont typeface="Wingdings" pitchFamily="2" charset="2"/>
              <a:buNone/>
            </a:pPr>
            <a:endParaRPr lang="en-US" sz="2800" dirty="0" smtClean="0"/>
          </a:p>
          <a:p>
            <a:pPr eaLnBrk="1" hangingPunct="1"/>
            <a:r>
              <a:rPr lang="en-US" sz="3600" dirty="0" smtClean="0"/>
              <a:t>Obstruction of upper airway - trachea or  larynx:</a:t>
            </a:r>
          </a:p>
          <a:p>
            <a:pPr lvl="2" eaLnBrk="1" hangingPunct="1">
              <a:buFont typeface="Wingdings" pitchFamily="2" charset="2"/>
              <a:buNone/>
            </a:pPr>
            <a:r>
              <a:rPr lang="en-US" sz="2800" dirty="0" smtClean="0"/>
              <a:t>– tumor</a:t>
            </a:r>
          </a:p>
          <a:p>
            <a:pPr lvl="2" eaLnBrk="1" hangingPunct="1">
              <a:buFont typeface="Wingdings" pitchFamily="2" charset="2"/>
              <a:buNone/>
            </a:pPr>
            <a:r>
              <a:rPr lang="en-US" sz="2800" dirty="0" smtClean="0"/>
              <a:t>– foreign object</a:t>
            </a:r>
          </a:p>
          <a:p>
            <a:pPr lvl="2" eaLnBrk="1" hangingPunct="1">
              <a:buFont typeface="Wingdings" pitchFamily="2" charset="2"/>
              <a:buNone/>
            </a:pPr>
            <a:r>
              <a:rPr lang="en-US" sz="2800" dirty="0" smtClean="0"/>
              <a:t>– edema - croup or epiglottis</a:t>
            </a:r>
          </a:p>
        </p:txBody>
      </p:sp>
    </p:spTree>
  </p:cSld>
  <p:clrMapOvr>
    <a:masterClrMapping/>
  </p:clrMapOvr>
  <p:transition>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53536"/>
            <a:ext cx="8229600" cy="1143000"/>
          </a:xfrm>
        </p:spPr>
        <p:txBody>
          <a:bodyPr/>
          <a:lstStyle/>
          <a:p>
            <a:pPr marL="54864" algn="ctr" eaLnBrk="1" fontAlgn="auto" hangingPunct="1">
              <a:spcAft>
                <a:spcPts val="0"/>
              </a:spcAft>
              <a:defRPr/>
            </a:pPr>
            <a:r>
              <a:rPr lang="en-US" dirty="0" smtClean="0">
                <a:solidFill>
                  <a:schemeClr val="tx2">
                    <a:tint val="100000"/>
                    <a:shade val="90000"/>
                    <a:satMod val="250000"/>
                    <a:alpha val="100000"/>
                  </a:schemeClr>
                </a:solidFill>
              </a:rPr>
              <a:t>2. STRIDOR</a:t>
            </a:r>
          </a:p>
        </p:txBody>
      </p:sp>
      <p:sp>
        <p:nvSpPr>
          <p:cNvPr id="95235" name="Rectangle 3"/>
          <p:cNvSpPr>
            <a:spLocks noGrp="1" noChangeArrowheads="1"/>
          </p:cNvSpPr>
          <p:nvPr>
            <p:ph idx="1"/>
          </p:nvPr>
        </p:nvSpPr>
        <p:spPr>
          <a:xfrm>
            <a:off x="179388" y="1844675"/>
            <a:ext cx="8964612" cy="4259263"/>
          </a:xfrm>
        </p:spPr>
        <p:txBody>
          <a:bodyPr/>
          <a:lstStyle/>
          <a:p>
            <a:pPr eaLnBrk="1" hangingPunct="1"/>
            <a:r>
              <a:rPr lang="en-US" sz="4000" smtClean="0"/>
              <a:t>May see it when an ET tube is removed.</a:t>
            </a:r>
          </a:p>
          <a:p>
            <a:pPr eaLnBrk="1" hangingPunct="1">
              <a:buFont typeface="Wingdings" pitchFamily="2" charset="2"/>
              <a:buNone/>
            </a:pPr>
            <a:endParaRPr lang="en-US" sz="4000" smtClean="0"/>
          </a:p>
          <a:p>
            <a:pPr eaLnBrk="1" hangingPunct="1"/>
            <a:r>
              <a:rPr lang="en-US" sz="4000" smtClean="0"/>
              <a:t>Can be a medical emergency:</a:t>
            </a:r>
          </a:p>
          <a:p>
            <a:pPr lvl="2" eaLnBrk="1" hangingPunct="1">
              <a:buFont typeface="Wingdings" pitchFamily="2" charset="2"/>
              <a:buNone/>
            </a:pPr>
            <a:r>
              <a:rPr lang="en-US" sz="3200" smtClean="0"/>
              <a:t>– may be absent if obstruction is complete.</a:t>
            </a:r>
          </a:p>
          <a:p>
            <a:pPr eaLnBrk="1" hangingPunct="1">
              <a:buFont typeface="Wingdings" pitchFamily="2" charset="2"/>
              <a:buNone/>
            </a:pPr>
            <a:endParaRPr lang="en-US" sz="4000" smtClean="0"/>
          </a:p>
        </p:txBody>
      </p:sp>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idx="1"/>
          </p:nvPr>
        </p:nvSpPr>
        <p:spPr>
          <a:xfrm>
            <a:off x="323850" y="620713"/>
            <a:ext cx="8445500" cy="5876925"/>
          </a:xfrm>
        </p:spPr>
        <p:txBody>
          <a:bodyPr>
            <a:normAutofit lnSpcReduction="10000"/>
          </a:bodyPr>
          <a:lstStyle/>
          <a:p>
            <a:pPr marL="660400" indent="-660400" eaLnBrk="1" fontAlgn="auto" hangingPunct="1">
              <a:lnSpc>
                <a:spcPct val="80000"/>
              </a:lnSpc>
              <a:spcBef>
                <a:spcPts val="0"/>
              </a:spcBef>
              <a:spcAft>
                <a:spcPts val="0"/>
              </a:spcAft>
              <a:buSzPct val="130000"/>
              <a:buFont typeface="Wingdings" pitchFamily="2" charset="2"/>
              <a:buChar char="§"/>
              <a:defRPr/>
            </a:pPr>
            <a:r>
              <a:rPr lang="en-US" sz="2800" dirty="0" smtClean="0"/>
              <a:t>Each must be explored in detail in terms of:</a:t>
            </a:r>
          </a:p>
          <a:p>
            <a:pPr marL="1409700" lvl="2" indent="-495300" eaLnBrk="1" fontAlgn="auto" hangingPunct="1">
              <a:lnSpc>
                <a:spcPct val="80000"/>
              </a:lnSpc>
              <a:spcAft>
                <a:spcPts val="0"/>
              </a:spcAft>
              <a:buClr>
                <a:schemeClr val="folHlink"/>
              </a:buClr>
              <a:buSzTx/>
              <a:buFont typeface="Wingdings" pitchFamily="2" charset="2"/>
              <a:buAutoNum type="arabicPeriod"/>
              <a:defRPr/>
            </a:pPr>
            <a:r>
              <a:rPr lang="en-US" sz="2800" b="1" dirty="0" smtClean="0">
                <a:solidFill>
                  <a:srgbClr val="FFFF00"/>
                </a:solidFill>
              </a:rPr>
              <a:t>When</a:t>
            </a:r>
            <a:r>
              <a:rPr lang="en-US" dirty="0" smtClean="0"/>
              <a:t> did it begin (</a:t>
            </a:r>
            <a:r>
              <a:rPr lang="en-US" i="1" dirty="0" smtClean="0">
                <a:solidFill>
                  <a:srgbClr val="FF6600"/>
                </a:solidFill>
              </a:rPr>
              <a:t>Time of onset</a:t>
            </a:r>
            <a:r>
              <a:rPr lang="en-US" dirty="0" smtClean="0"/>
              <a:t>: circumstances, </a:t>
            </a:r>
            <a:r>
              <a:rPr lang="en-US" u="sng" dirty="0" smtClean="0"/>
              <a:t>when does it occur now:</a:t>
            </a:r>
            <a:r>
              <a:rPr lang="en-US" dirty="0" smtClean="0"/>
              <a:t> night, awakening, exercise).</a:t>
            </a:r>
          </a:p>
          <a:p>
            <a:pPr marL="1784350" lvl="3" indent="-412750" eaLnBrk="1" fontAlgn="auto" hangingPunct="1">
              <a:lnSpc>
                <a:spcPct val="80000"/>
              </a:lnSpc>
              <a:spcAft>
                <a:spcPts val="0"/>
              </a:spcAft>
              <a:buClr>
                <a:schemeClr val="accent3"/>
              </a:buClr>
              <a:buSzTx/>
              <a:buFont typeface="Wingdings" pitchFamily="2" charset="2"/>
              <a:buNone/>
              <a:defRPr/>
            </a:pPr>
            <a:r>
              <a:rPr lang="en-US" sz="2400" i="1" dirty="0" smtClean="0">
                <a:solidFill>
                  <a:srgbClr val="FF6600"/>
                </a:solidFill>
              </a:rPr>
              <a:t>Time-course</a:t>
            </a:r>
            <a:r>
              <a:rPr lang="en-US" sz="2400" dirty="0" smtClean="0"/>
              <a:t> after onset (intermittent, </a:t>
            </a:r>
            <a:r>
              <a:rPr lang="en-US" sz="2400" dirty="0" err="1" smtClean="0"/>
              <a:t>progressive,remission</a:t>
            </a:r>
            <a:r>
              <a:rPr lang="en-US" sz="2400" dirty="0" smtClean="0"/>
              <a:t> and exacerbation) and </a:t>
            </a:r>
            <a:r>
              <a:rPr lang="en-US" sz="2400" i="1" dirty="0" smtClean="0">
                <a:solidFill>
                  <a:srgbClr val="FF6600"/>
                </a:solidFill>
              </a:rPr>
              <a:t>duration of illness</a:t>
            </a:r>
            <a:r>
              <a:rPr lang="en-US" sz="2400" dirty="0" smtClean="0"/>
              <a:t> :Provides clues to etiology.</a:t>
            </a:r>
            <a:endParaRPr lang="en-US" dirty="0" smtClean="0"/>
          </a:p>
          <a:p>
            <a:pPr marL="1409700" lvl="2" indent="-495300" eaLnBrk="1" fontAlgn="auto" hangingPunct="1">
              <a:lnSpc>
                <a:spcPct val="80000"/>
              </a:lnSpc>
              <a:spcAft>
                <a:spcPts val="0"/>
              </a:spcAft>
              <a:buClr>
                <a:schemeClr val="folHlink"/>
              </a:buClr>
              <a:buSzTx/>
              <a:buFont typeface="Wingdings" pitchFamily="2" charset="2"/>
              <a:buAutoNum type="arabicPeriod"/>
              <a:defRPr/>
            </a:pPr>
            <a:r>
              <a:rPr lang="en-US" sz="2800" b="1" dirty="0" smtClean="0">
                <a:solidFill>
                  <a:srgbClr val="FFFF00"/>
                </a:solidFill>
              </a:rPr>
              <a:t>What:</a:t>
            </a:r>
          </a:p>
          <a:p>
            <a:pPr marL="1784350" lvl="3" indent="-412750" eaLnBrk="1" fontAlgn="auto" hangingPunct="1">
              <a:lnSpc>
                <a:spcPct val="80000"/>
              </a:lnSpc>
              <a:spcAft>
                <a:spcPts val="0"/>
              </a:spcAft>
              <a:buClr>
                <a:schemeClr val="accent3"/>
              </a:buClr>
              <a:buSzTx/>
              <a:buFont typeface="Wingdings" pitchFamily="2" charset="2"/>
              <a:buAutoNum type="romanLcPeriod"/>
              <a:defRPr/>
            </a:pPr>
            <a:r>
              <a:rPr lang="en-US" sz="2400" dirty="0" smtClean="0"/>
              <a:t>Brought the symptom to begin with?</a:t>
            </a:r>
          </a:p>
          <a:p>
            <a:pPr marL="1784350" lvl="3" indent="-412750" eaLnBrk="1" fontAlgn="auto" hangingPunct="1">
              <a:lnSpc>
                <a:spcPct val="80000"/>
              </a:lnSpc>
              <a:spcAft>
                <a:spcPts val="0"/>
              </a:spcAft>
              <a:buClr>
                <a:schemeClr val="accent3"/>
              </a:buClr>
              <a:buSzTx/>
              <a:buFont typeface="Wingdings" pitchFamily="2" charset="2"/>
              <a:buAutoNum type="romanLcPeriod"/>
              <a:defRPr/>
            </a:pPr>
            <a:r>
              <a:rPr lang="en-US" sz="2400" dirty="0" smtClean="0"/>
              <a:t>Makes it worse or relieves?</a:t>
            </a:r>
          </a:p>
          <a:p>
            <a:pPr marL="1409700" lvl="2" indent="-495300" eaLnBrk="1" fontAlgn="auto" hangingPunct="1">
              <a:lnSpc>
                <a:spcPct val="80000"/>
              </a:lnSpc>
              <a:spcAft>
                <a:spcPts val="0"/>
              </a:spcAft>
              <a:buClr>
                <a:schemeClr val="folHlink"/>
              </a:buClr>
              <a:buSzTx/>
              <a:buFont typeface="Wingdings" pitchFamily="2" charset="2"/>
              <a:buAutoNum type="arabicPeriod"/>
              <a:defRPr/>
            </a:pPr>
            <a:r>
              <a:rPr lang="en-US" sz="2800" b="1" dirty="0" smtClean="0">
                <a:solidFill>
                  <a:srgbClr val="FFFF00"/>
                </a:solidFill>
              </a:rPr>
              <a:t>How</a:t>
            </a:r>
            <a:r>
              <a:rPr lang="en-US" b="1" dirty="0" smtClean="0"/>
              <a:t> </a:t>
            </a:r>
            <a:r>
              <a:rPr lang="en-US" dirty="0" smtClean="0"/>
              <a:t>the symptom is affecting the patient’s life style:</a:t>
            </a:r>
          </a:p>
          <a:p>
            <a:pPr marL="1784350" lvl="3" indent="-412750" eaLnBrk="1" fontAlgn="auto" hangingPunct="1">
              <a:lnSpc>
                <a:spcPct val="80000"/>
              </a:lnSpc>
              <a:spcAft>
                <a:spcPts val="0"/>
              </a:spcAft>
              <a:buClr>
                <a:schemeClr val="accent3"/>
              </a:buClr>
              <a:buSzTx/>
              <a:buFont typeface="Wingdings" pitchFamily="2" charset="2"/>
              <a:buAutoNum type="romanLcPeriod"/>
              <a:defRPr/>
            </a:pPr>
            <a:r>
              <a:rPr lang="en-US" sz="2400" dirty="0" smtClean="0"/>
              <a:t>daily activities restricted</a:t>
            </a:r>
          </a:p>
          <a:p>
            <a:pPr marL="1784350" lvl="3" indent="-412750" eaLnBrk="1" fontAlgn="auto" hangingPunct="1">
              <a:lnSpc>
                <a:spcPct val="80000"/>
              </a:lnSpc>
              <a:spcAft>
                <a:spcPts val="0"/>
              </a:spcAft>
              <a:buClr>
                <a:schemeClr val="accent3"/>
              </a:buClr>
              <a:buSzTx/>
              <a:buFont typeface="Wingdings" pitchFamily="2" charset="2"/>
              <a:buAutoNum type="romanLcPeriod"/>
              <a:defRPr/>
            </a:pPr>
            <a:r>
              <a:rPr lang="en-US" sz="2400" dirty="0" smtClean="0"/>
              <a:t>going to work</a:t>
            </a:r>
          </a:p>
          <a:p>
            <a:pPr marL="1784350" lvl="3" indent="-412750" eaLnBrk="1" fontAlgn="auto" hangingPunct="1">
              <a:lnSpc>
                <a:spcPct val="80000"/>
              </a:lnSpc>
              <a:spcAft>
                <a:spcPts val="0"/>
              </a:spcAft>
              <a:buClr>
                <a:schemeClr val="accent3"/>
              </a:buClr>
              <a:buSzTx/>
              <a:buFont typeface="Wingdings" pitchFamily="2" charset="2"/>
              <a:buAutoNum type="romanLcPeriod"/>
              <a:defRPr/>
            </a:pPr>
            <a:r>
              <a:rPr lang="en-US" sz="2400" dirty="0" smtClean="0"/>
              <a:t>attending school</a:t>
            </a:r>
          </a:p>
          <a:p>
            <a:pPr marL="1784350" lvl="3" indent="-412750" eaLnBrk="1" fontAlgn="auto" hangingPunct="1">
              <a:lnSpc>
                <a:spcPct val="80000"/>
              </a:lnSpc>
              <a:spcAft>
                <a:spcPts val="0"/>
              </a:spcAft>
              <a:buClr>
                <a:schemeClr val="accent3"/>
              </a:buClr>
              <a:buSzTx/>
              <a:buFont typeface="Wingdings" pitchFamily="2" charset="2"/>
              <a:buAutoNum type="romanLcPeriod"/>
              <a:defRPr/>
            </a:pPr>
            <a:r>
              <a:rPr lang="en-US" sz="2400" dirty="0" smtClean="0"/>
              <a:t>shopping </a:t>
            </a:r>
          </a:p>
          <a:p>
            <a:pPr marL="1784350" lvl="3" indent="-412750" eaLnBrk="1" fontAlgn="auto" hangingPunct="1">
              <a:lnSpc>
                <a:spcPct val="80000"/>
              </a:lnSpc>
              <a:spcAft>
                <a:spcPts val="0"/>
              </a:spcAft>
              <a:buClr>
                <a:schemeClr val="accent3"/>
              </a:buClr>
              <a:buSzTx/>
              <a:buFont typeface="Wingdings" pitchFamily="2" charset="2"/>
              <a:buAutoNum type="romanLcPeriod"/>
              <a:defRPr/>
            </a:pPr>
            <a:r>
              <a:rPr lang="en-US" sz="2400" dirty="0" smtClean="0"/>
              <a:t>other household tasks</a:t>
            </a:r>
            <a:endParaRPr lang="en-US" dirty="0" smtClean="0"/>
          </a:p>
          <a:p>
            <a:pPr marL="1409700" lvl="2" indent="-495300" eaLnBrk="1" fontAlgn="auto" hangingPunct="1">
              <a:lnSpc>
                <a:spcPct val="80000"/>
              </a:lnSpc>
              <a:spcAft>
                <a:spcPts val="0"/>
              </a:spcAft>
              <a:buClr>
                <a:schemeClr val="folHlink"/>
              </a:buClr>
              <a:buSzTx/>
              <a:buFont typeface="Wingdings" pitchFamily="2" charset="2"/>
              <a:buAutoNum type="arabicPeriod" startAt="4"/>
              <a:defRPr/>
            </a:pPr>
            <a:r>
              <a:rPr lang="en-US" sz="2800" b="1" dirty="0" smtClean="0">
                <a:solidFill>
                  <a:srgbClr val="FFFF00"/>
                </a:solidFill>
              </a:rPr>
              <a:t>Severity/intensity/character of </a:t>
            </a:r>
            <a:r>
              <a:rPr lang="en-US" sz="2800" b="1" dirty="0" err="1" smtClean="0">
                <a:solidFill>
                  <a:srgbClr val="FFFF00"/>
                </a:solidFill>
              </a:rPr>
              <a:t>Sx</a:t>
            </a:r>
            <a:r>
              <a:rPr lang="en-US" b="1" dirty="0" smtClean="0">
                <a:solidFill>
                  <a:schemeClr val="folHlink"/>
                </a:solidFill>
              </a:rPr>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23528" y="0"/>
            <a:ext cx="8229600" cy="980728"/>
          </a:xfrm>
        </p:spPr>
        <p:txBody>
          <a:bodyPr>
            <a:normAutofit/>
          </a:bodyPr>
          <a:lstStyle/>
          <a:p>
            <a:pPr marL="54864" algn="ctr" eaLnBrk="1" fontAlgn="auto" hangingPunct="1">
              <a:spcAft>
                <a:spcPts val="0"/>
              </a:spcAft>
              <a:defRPr/>
            </a:pPr>
            <a:r>
              <a:rPr lang="en-US" sz="2800" dirty="0" smtClean="0">
                <a:solidFill>
                  <a:srgbClr val="FFC000"/>
                </a:solidFill>
              </a:rPr>
              <a:t>3. SNORING AND SLEEP</a:t>
            </a:r>
            <a:br>
              <a:rPr lang="en-US" sz="2800" dirty="0" smtClean="0">
                <a:solidFill>
                  <a:srgbClr val="FFC000"/>
                </a:solidFill>
              </a:rPr>
            </a:br>
            <a:r>
              <a:rPr lang="en-US" sz="2800" dirty="0" smtClean="0">
                <a:solidFill>
                  <a:srgbClr val="FFC000"/>
                </a:solidFill>
              </a:rPr>
              <a:t>APNEA</a:t>
            </a:r>
          </a:p>
        </p:txBody>
      </p:sp>
      <p:pic>
        <p:nvPicPr>
          <p:cNvPr id="130050" name="Picture 2" descr="http://www.sleep-apnea-guide.com/images/sleep-apnea-symptom-circle.gif"/>
          <p:cNvPicPr>
            <a:picLocks noChangeAspect="1" noChangeArrowheads="1"/>
          </p:cNvPicPr>
          <p:nvPr/>
        </p:nvPicPr>
        <p:blipFill>
          <a:blip r:embed="rId3" cstate="print"/>
          <a:srcRect/>
          <a:stretch>
            <a:fillRect/>
          </a:stretch>
        </p:blipFill>
        <p:spPr bwMode="auto">
          <a:xfrm>
            <a:off x="4355976" y="1052736"/>
            <a:ext cx="4547872" cy="3312368"/>
          </a:xfrm>
          <a:prstGeom prst="rect">
            <a:avLst/>
          </a:prstGeom>
          <a:noFill/>
        </p:spPr>
      </p:pic>
      <p:pic>
        <p:nvPicPr>
          <p:cNvPr id="130052" name="Picture 4" descr="http://pacificdentalcare.org/images/Effects-Sleep-Apnea.jpg"/>
          <p:cNvPicPr>
            <a:picLocks noChangeAspect="1" noChangeArrowheads="1"/>
          </p:cNvPicPr>
          <p:nvPr/>
        </p:nvPicPr>
        <p:blipFill>
          <a:blip r:embed="rId4" cstate="print"/>
          <a:srcRect/>
          <a:stretch>
            <a:fillRect/>
          </a:stretch>
        </p:blipFill>
        <p:spPr bwMode="auto">
          <a:xfrm>
            <a:off x="179512" y="2598752"/>
            <a:ext cx="4032448" cy="4050095"/>
          </a:xfrm>
          <a:prstGeom prst="rect">
            <a:avLst/>
          </a:prstGeom>
          <a:noFill/>
        </p:spPr>
      </p:pic>
    </p:spTree>
  </p:cSld>
  <p:clrMapOvr>
    <a:masterClrMapping/>
  </p:clrMapOvr>
  <p:transition>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395288" y="381000"/>
            <a:ext cx="8291512" cy="671513"/>
          </a:xfrm>
        </p:spPr>
        <p:txBody>
          <a:bodyPr>
            <a:normAutofit fontScale="90000"/>
          </a:bodyPr>
          <a:lstStyle/>
          <a:p>
            <a:pPr marL="54864" algn="ctr" eaLnBrk="1" fontAlgn="auto" hangingPunct="1">
              <a:spcAft>
                <a:spcPts val="0"/>
              </a:spcAft>
              <a:defRPr/>
            </a:pPr>
            <a:r>
              <a:rPr lang="en-US" sz="4000" b="1" dirty="0" smtClean="0">
                <a:solidFill>
                  <a:srgbClr val="FF6600"/>
                </a:solidFill>
              </a:rPr>
              <a:t>Secondary Symptoms</a:t>
            </a:r>
          </a:p>
        </p:txBody>
      </p:sp>
      <p:sp>
        <p:nvSpPr>
          <p:cNvPr id="97283" name="Rectangle 3"/>
          <p:cNvSpPr>
            <a:spLocks noGrp="1" noChangeArrowheads="1"/>
          </p:cNvSpPr>
          <p:nvPr>
            <p:ph idx="1"/>
          </p:nvPr>
        </p:nvSpPr>
        <p:spPr>
          <a:xfrm>
            <a:off x="107950" y="1412875"/>
            <a:ext cx="8856663" cy="4608513"/>
          </a:xfrm>
        </p:spPr>
        <p:txBody>
          <a:bodyPr/>
          <a:lstStyle/>
          <a:p>
            <a:pPr lvl="1" eaLnBrk="1" hangingPunct="1">
              <a:buFont typeface="Wingdings" pitchFamily="2" charset="2"/>
              <a:buNone/>
            </a:pPr>
            <a:endParaRPr lang="en-US" sz="3600" dirty="0" smtClean="0"/>
          </a:p>
          <a:p>
            <a:pPr lvl="1" eaLnBrk="1" hangingPunct="1">
              <a:buClr>
                <a:schemeClr val="hlink"/>
              </a:buClr>
              <a:buSzTx/>
              <a:buFont typeface="Wingdings" pitchFamily="2" charset="2"/>
              <a:buChar char="§"/>
            </a:pPr>
            <a:r>
              <a:rPr lang="en-US" sz="4400" dirty="0" smtClean="0"/>
              <a:t>syncope/dizziness/fainting</a:t>
            </a:r>
          </a:p>
          <a:p>
            <a:pPr lvl="1" eaLnBrk="1" hangingPunct="1">
              <a:buClr>
                <a:schemeClr val="hlink"/>
              </a:buClr>
              <a:buSzTx/>
              <a:buFont typeface="Wingdings" pitchFamily="2" charset="2"/>
              <a:buChar char="§"/>
            </a:pPr>
            <a:r>
              <a:rPr lang="en-US" sz="4400" dirty="0" smtClean="0"/>
              <a:t>ankle swelling (peripheral edema)</a:t>
            </a:r>
          </a:p>
          <a:p>
            <a:pPr lvl="1" eaLnBrk="1" hangingPunct="1">
              <a:buClr>
                <a:schemeClr val="hlink"/>
              </a:buClr>
              <a:buSzTx/>
              <a:buFont typeface="Wingdings" pitchFamily="2" charset="2"/>
              <a:buChar char="§"/>
            </a:pPr>
            <a:r>
              <a:rPr lang="en-US" sz="4400" dirty="0" smtClean="0"/>
              <a:t>fever, chills, night sweats</a:t>
            </a:r>
          </a:p>
          <a:p>
            <a:pPr lvl="1" eaLnBrk="1" hangingPunct="1">
              <a:buClr>
                <a:schemeClr val="hlink"/>
              </a:buClr>
              <a:buSzTx/>
              <a:buFont typeface="Wingdings" pitchFamily="2" charset="2"/>
              <a:buChar char="§"/>
            </a:pPr>
            <a:r>
              <a:rPr lang="en-US" sz="4400" dirty="0" smtClean="0"/>
              <a:t>long bone, joint, muscle pain</a:t>
            </a:r>
          </a:p>
          <a:p>
            <a:pPr eaLnBrk="1" hangingPunct="1">
              <a:buFont typeface="Wingdings" pitchFamily="2" charset="2"/>
              <a:buNone/>
            </a:pPr>
            <a:endParaRPr lang="en-US" sz="4400" dirty="0" smtClean="0"/>
          </a:p>
        </p:txBody>
      </p:sp>
    </p:spTree>
  </p:cSld>
  <p:clrMapOvr>
    <a:masterClrMapping/>
  </p:clrMapOvr>
  <p:transition>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95536" y="260648"/>
            <a:ext cx="8362950" cy="455613"/>
          </a:xfrm>
        </p:spPr>
        <p:txBody>
          <a:bodyPr>
            <a:normAutofit fontScale="90000"/>
          </a:bodyPr>
          <a:lstStyle/>
          <a:p>
            <a:pPr marL="54864" algn="ctr" eaLnBrk="1" fontAlgn="auto" hangingPunct="1">
              <a:spcAft>
                <a:spcPts val="0"/>
              </a:spcAft>
              <a:defRPr/>
            </a:pPr>
            <a:r>
              <a:rPr lang="en-US" sz="4000" dirty="0" smtClean="0">
                <a:solidFill>
                  <a:srgbClr val="FFC000"/>
                </a:solidFill>
              </a:rPr>
              <a:t>SYNCOPE</a:t>
            </a:r>
          </a:p>
        </p:txBody>
      </p:sp>
      <p:sp>
        <p:nvSpPr>
          <p:cNvPr id="98307" name="Rectangle 3"/>
          <p:cNvSpPr>
            <a:spLocks noGrp="1" noChangeArrowheads="1"/>
          </p:cNvSpPr>
          <p:nvPr>
            <p:ph idx="1"/>
          </p:nvPr>
        </p:nvSpPr>
        <p:spPr>
          <a:xfrm>
            <a:off x="323850" y="765175"/>
            <a:ext cx="8640763" cy="5976938"/>
          </a:xfrm>
        </p:spPr>
        <p:txBody>
          <a:bodyPr/>
          <a:lstStyle/>
          <a:p>
            <a:pPr eaLnBrk="1" hangingPunct="1"/>
            <a:r>
              <a:rPr lang="en-US" dirty="0" smtClean="0"/>
              <a:t>Temporary loss of consciousness caused by a loss of blood flow to the brain.</a:t>
            </a:r>
          </a:p>
          <a:p>
            <a:pPr eaLnBrk="1" hangingPunct="1">
              <a:buFont typeface="Wingdings" pitchFamily="2" charset="2"/>
              <a:buNone/>
            </a:pPr>
            <a:endParaRPr lang="en-US" dirty="0" smtClean="0"/>
          </a:p>
          <a:p>
            <a:pPr eaLnBrk="1" hangingPunct="1"/>
            <a:r>
              <a:rPr lang="en-US" dirty="0" smtClean="0"/>
              <a:t>Causes of syncope.</a:t>
            </a:r>
          </a:p>
          <a:p>
            <a:pPr eaLnBrk="1" hangingPunct="1">
              <a:buFont typeface="Wingdings" pitchFamily="2" charset="2"/>
              <a:buNone/>
            </a:pPr>
            <a:endParaRPr lang="en-US" dirty="0" smtClean="0"/>
          </a:p>
          <a:p>
            <a:pPr eaLnBrk="1" hangingPunct="1"/>
            <a:r>
              <a:rPr lang="en-US" dirty="0" smtClean="0"/>
              <a:t>Know:</a:t>
            </a:r>
          </a:p>
          <a:p>
            <a:pPr lvl="2" eaLnBrk="1" hangingPunct="1">
              <a:buFont typeface="Wingdings" pitchFamily="2" charset="2"/>
              <a:buNone/>
            </a:pPr>
            <a:r>
              <a:rPr lang="en-US" dirty="0" smtClean="0"/>
              <a:t>– </a:t>
            </a:r>
            <a:r>
              <a:rPr lang="en-US" sz="3200" dirty="0" err="1" smtClean="0"/>
              <a:t>vasovagal</a:t>
            </a:r>
            <a:r>
              <a:rPr lang="en-US" sz="3200" dirty="0" smtClean="0"/>
              <a:t> syncope</a:t>
            </a:r>
          </a:p>
          <a:p>
            <a:pPr lvl="2" eaLnBrk="1" hangingPunct="1">
              <a:buFont typeface="Wingdings" pitchFamily="2" charset="2"/>
              <a:buNone/>
            </a:pPr>
            <a:r>
              <a:rPr lang="en-US" sz="3200" dirty="0" smtClean="0"/>
              <a:t>– orthostatic hypotension</a:t>
            </a:r>
          </a:p>
          <a:p>
            <a:pPr lvl="2" eaLnBrk="1" hangingPunct="1">
              <a:buFont typeface="Wingdings" pitchFamily="2" charset="2"/>
              <a:buNone/>
            </a:pPr>
            <a:r>
              <a:rPr lang="en-US" sz="3200" dirty="0" smtClean="0"/>
              <a:t>– cough syncope</a:t>
            </a:r>
          </a:p>
          <a:p>
            <a:pPr lvl="2" eaLnBrk="1" hangingPunct="1">
              <a:buFont typeface="Wingdings" pitchFamily="2" charset="2"/>
              <a:buNone/>
            </a:pPr>
            <a:r>
              <a:rPr lang="en-US" sz="3200" dirty="0" smtClean="0"/>
              <a:t>- Low cardiac output</a:t>
            </a:r>
          </a:p>
        </p:txBody>
      </p:sp>
    </p:spTree>
  </p:cSld>
  <p:clrMapOvr>
    <a:masterClrMapping/>
  </p:clrMapOvr>
  <p:transition>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53536"/>
            <a:ext cx="8229600" cy="727192"/>
          </a:xfrm>
        </p:spPr>
        <p:txBody>
          <a:bodyPr>
            <a:normAutofit fontScale="90000"/>
          </a:bodyPr>
          <a:lstStyle/>
          <a:p>
            <a:pPr marL="54864" algn="ctr" eaLnBrk="1" fontAlgn="auto" hangingPunct="1">
              <a:spcAft>
                <a:spcPts val="0"/>
              </a:spcAft>
              <a:defRPr/>
            </a:pPr>
            <a:r>
              <a:rPr lang="en-US" dirty="0" smtClean="0">
                <a:solidFill>
                  <a:srgbClr val="FFC000"/>
                </a:solidFill>
              </a:rPr>
              <a:t>DEPENDENT EDEMA</a:t>
            </a:r>
          </a:p>
        </p:txBody>
      </p:sp>
      <p:sp>
        <p:nvSpPr>
          <p:cNvPr id="99331" name="Rectangle 3"/>
          <p:cNvSpPr>
            <a:spLocks noGrp="1" noChangeArrowheads="1"/>
          </p:cNvSpPr>
          <p:nvPr>
            <p:ph idx="1"/>
          </p:nvPr>
        </p:nvSpPr>
        <p:spPr>
          <a:xfrm>
            <a:off x="179512" y="1169368"/>
            <a:ext cx="8712968" cy="5688632"/>
          </a:xfrm>
        </p:spPr>
        <p:txBody>
          <a:bodyPr/>
          <a:lstStyle/>
          <a:p>
            <a:pPr eaLnBrk="1" hangingPunct="1">
              <a:lnSpc>
                <a:spcPct val="150000"/>
              </a:lnSpc>
            </a:pPr>
            <a:r>
              <a:rPr lang="en-US" sz="2800" dirty="0" smtClean="0"/>
              <a:t>Swelling of the ankles due to an abnormal accumulation of fluid.</a:t>
            </a:r>
          </a:p>
          <a:p>
            <a:pPr eaLnBrk="1" hangingPunct="1">
              <a:lnSpc>
                <a:spcPct val="150000"/>
              </a:lnSpc>
            </a:pPr>
            <a:r>
              <a:rPr lang="en-US" sz="2800" dirty="0" smtClean="0">
                <a:solidFill>
                  <a:srgbClr val="00B0F0"/>
                </a:solidFill>
              </a:rPr>
              <a:t>Description</a:t>
            </a:r>
          </a:p>
          <a:p>
            <a:pPr eaLnBrk="1" hangingPunct="1">
              <a:lnSpc>
                <a:spcPct val="150000"/>
              </a:lnSpc>
              <a:buNone/>
            </a:pPr>
            <a:r>
              <a:rPr lang="en-US" sz="2800" dirty="0" smtClean="0">
                <a:solidFill>
                  <a:srgbClr val="00B0F0"/>
                </a:solidFill>
              </a:rPr>
              <a:t>    </a:t>
            </a:r>
            <a:r>
              <a:rPr lang="en-US" sz="2800" dirty="0" smtClean="0"/>
              <a:t>unilateral or bilateral</a:t>
            </a:r>
          </a:p>
          <a:p>
            <a:pPr eaLnBrk="1" hangingPunct="1">
              <a:lnSpc>
                <a:spcPct val="150000"/>
              </a:lnSpc>
              <a:buNone/>
            </a:pPr>
            <a:r>
              <a:rPr lang="en-US" sz="2800" dirty="0" smtClean="0"/>
              <a:t>     Pitting or non-pitting</a:t>
            </a:r>
          </a:p>
          <a:p>
            <a:pPr eaLnBrk="1" hangingPunct="1">
              <a:lnSpc>
                <a:spcPct val="150000"/>
              </a:lnSpc>
              <a:buNone/>
            </a:pPr>
            <a:r>
              <a:rPr lang="en-US" sz="2800" dirty="0" smtClean="0"/>
              <a:t>     Painful or painless</a:t>
            </a:r>
          </a:p>
        </p:txBody>
      </p:sp>
    </p:spTree>
  </p:cSld>
  <p:clrMapOvr>
    <a:masterClrMapping/>
  </p:clrMapOvr>
  <p:transition>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589640" cy="5976664"/>
          </a:xfrm>
        </p:spPr>
        <p:txBody>
          <a:bodyPr>
            <a:noAutofit/>
          </a:bodyPr>
          <a:lstStyle/>
          <a:p>
            <a:pPr algn="l" eaLnBrk="1" hangingPunct="1">
              <a:lnSpc>
                <a:spcPct val="150000"/>
              </a:lnSpc>
            </a:pPr>
            <a:r>
              <a:rPr lang="en-US" sz="3200" dirty="0" smtClean="0">
                <a:solidFill>
                  <a:srgbClr val="FFC000"/>
                </a:solidFill>
              </a:rPr>
              <a:t>Unilateral edema </a:t>
            </a:r>
            <a:r>
              <a:rPr lang="en-US" sz="3200" dirty="0" smtClean="0"/>
              <a:t>usually caused by some type  of venous obstruction:</a:t>
            </a:r>
            <a:br>
              <a:rPr lang="en-US" sz="3200" dirty="0" smtClean="0"/>
            </a:br>
            <a:r>
              <a:rPr lang="en-US" sz="2400" dirty="0" smtClean="0"/>
              <a:t>– may be a sign of deep vein thrombosis.</a:t>
            </a:r>
            <a:br>
              <a:rPr lang="en-US" sz="2400" dirty="0" smtClean="0"/>
            </a:br>
            <a:r>
              <a:rPr lang="en-US" sz="2400" dirty="0" smtClean="0"/>
              <a:t/>
            </a:r>
            <a:br>
              <a:rPr lang="en-US" sz="2400" dirty="0" smtClean="0"/>
            </a:br>
            <a:r>
              <a:rPr lang="en-US" sz="2400" dirty="0" smtClean="0"/>
              <a:t/>
            </a:r>
            <a:br>
              <a:rPr lang="en-US" sz="2400" dirty="0" smtClean="0"/>
            </a:br>
            <a:r>
              <a:rPr lang="en-US" sz="3200" dirty="0" smtClean="0">
                <a:solidFill>
                  <a:srgbClr val="FFC000"/>
                </a:solidFill>
              </a:rPr>
              <a:t>Bilateral </a:t>
            </a:r>
            <a:r>
              <a:rPr lang="en-US" sz="3200" dirty="0" err="1" smtClean="0">
                <a:solidFill>
                  <a:srgbClr val="FFC000"/>
                </a:solidFill>
              </a:rPr>
              <a:t>oedema</a:t>
            </a:r>
            <a:r>
              <a:rPr lang="en-US" sz="3200" dirty="0" smtClean="0">
                <a:solidFill>
                  <a:srgbClr val="FFC000"/>
                </a:solidFill>
              </a:rPr>
              <a:t> </a:t>
            </a:r>
            <a:r>
              <a:rPr lang="en-US" sz="3200" dirty="0" smtClean="0"/>
              <a:t>usually caused by pulmonary hypertension </a:t>
            </a:r>
            <a:r>
              <a:rPr lang="en-US" sz="3200" dirty="0" smtClean="0">
                <a:sym typeface="Wingdings" pitchFamily="2" charset="2"/>
              </a:rPr>
              <a:t></a:t>
            </a:r>
            <a:r>
              <a:rPr lang="en-US" sz="3200" b="1" dirty="0" smtClean="0"/>
              <a:t> </a:t>
            </a:r>
            <a:r>
              <a:rPr lang="en-US" sz="3200" dirty="0" smtClean="0"/>
              <a:t>right failure </a:t>
            </a:r>
            <a:r>
              <a:rPr lang="en-US" sz="3200" dirty="0" smtClean="0">
                <a:sym typeface="Wingdings" pitchFamily="2" charset="2"/>
              </a:rPr>
              <a:t></a:t>
            </a:r>
            <a:r>
              <a:rPr lang="en-US" sz="3200" b="1" dirty="0" smtClean="0"/>
              <a:t> </a:t>
            </a:r>
            <a:r>
              <a:rPr lang="en-US" sz="3200" dirty="0" smtClean="0"/>
              <a:t>venous insufficiency.</a:t>
            </a:r>
            <a:br>
              <a:rPr lang="en-US" sz="3200" dirty="0" smtClean="0"/>
            </a:br>
            <a:endParaRPr lang="en-US" sz="3200" dirty="0"/>
          </a:p>
        </p:txBody>
      </p:sp>
    </p:spTree>
  </p:cSld>
  <p:clrMapOvr>
    <a:masterClrMapping/>
  </p:clrMapOvr>
  <p:transition>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23850" y="381000"/>
            <a:ext cx="8424863" cy="1371600"/>
          </a:xfrm>
        </p:spPr>
        <p:txBody>
          <a:bodyPr/>
          <a:lstStyle/>
          <a:p>
            <a:pPr marL="54864" algn="ctr" eaLnBrk="1" fontAlgn="auto" hangingPunct="1">
              <a:spcAft>
                <a:spcPts val="0"/>
              </a:spcAft>
              <a:defRPr/>
            </a:pPr>
            <a:r>
              <a:rPr lang="en-US" sz="3200" dirty="0" smtClean="0">
                <a:solidFill>
                  <a:srgbClr val="FFC000"/>
                </a:solidFill>
              </a:rPr>
              <a:t>HEADACHE, ALTERED MENTAL STATUS &amp;</a:t>
            </a:r>
            <a:br>
              <a:rPr lang="en-US" sz="3200" dirty="0" smtClean="0">
                <a:solidFill>
                  <a:srgbClr val="FFC000"/>
                </a:solidFill>
              </a:rPr>
            </a:br>
            <a:r>
              <a:rPr lang="en-US" sz="3200" dirty="0" smtClean="0">
                <a:solidFill>
                  <a:srgbClr val="FFC000"/>
                </a:solidFill>
              </a:rPr>
              <a:t>PERSONALITY CHANGES</a:t>
            </a:r>
          </a:p>
        </p:txBody>
      </p:sp>
      <p:sp>
        <p:nvSpPr>
          <p:cNvPr id="103427" name="Rectangle 3"/>
          <p:cNvSpPr>
            <a:spLocks noGrp="1" noChangeArrowheads="1"/>
          </p:cNvSpPr>
          <p:nvPr>
            <p:ph idx="1"/>
          </p:nvPr>
        </p:nvSpPr>
        <p:spPr>
          <a:xfrm>
            <a:off x="457200" y="2420938"/>
            <a:ext cx="8229600" cy="3960812"/>
          </a:xfrm>
        </p:spPr>
        <p:txBody>
          <a:bodyPr/>
          <a:lstStyle/>
          <a:p>
            <a:pPr eaLnBrk="1" hangingPunct="1"/>
            <a:r>
              <a:rPr lang="en-US" sz="4400" smtClean="0"/>
              <a:t>Headache can occur due to hypoxemia &amp;/or hypercapnia:</a:t>
            </a:r>
          </a:p>
          <a:p>
            <a:pPr lvl="2" eaLnBrk="1" hangingPunct="1">
              <a:buFont typeface="Wingdings" pitchFamily="2" charset="2"/>
              <a:buNone/>
            </a:pPr>
            <a:r>
              <a:rPr lang="en-US" sz="3600" smtClean="0"/>
              <a:t>– early morning headache may be first indication of retaining high amounts of carbon dioxide</a:t>
            </a:r>
          </a:p>
          <a:p>
            <a:pPr eaLnBrk="1" hangingPunct="1">
              <a:buFont typeface="Wingdings" pitchFamily="2" charset="2"/>
              <a:buNone/>
            </a:pPr>
            <a:endParaRPr lang="en-US" sz="4400" smtClean="0"/>
          </a:p>
        </p:txBody>
      </p:sp>
    </p:spTree>
  </p:cSld>
  <p:clrMapOvr>
    <a:masterClrMapping/>
  </p:clrMapOvr>
  <p:transition>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http://3.bp.blogspot.com/-W7owIhWL-6Q/Tb5WfQ0vwyI/AAAAAAAAAB0/gTSBKSYuILg/s1600/thankyou.jpg"/>
          <p:cNvPicPr>
            <a:picLocks noChangeAspect="1" noChangeArrowheads="1"/>
          </p:cNvPicPr>
          <p:nvPr/>
        </p:nvPicPr>
        <p:blipFill>
          <a:blip r:embed="rId3" cstate="print"/>
          <a:srcRect/>
          <a:stretch>
            <a:fillRect/>
          </a:stretch>
        </p:blipFill>
        <p:spPr bwMode="auto">
          <a:xfrm>
            <a:off x="251520" y="1052736"/>
            <a:ext cx="8640960" cy="452760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image1.slideserve.com/3410464/concept-n.jpg"/>
          <p:cNvPicPr>
            <a:picLocks noChangeAspect="1" noChangeArrowheads="1"/>
          </p:cNvPicPr>
          <p:nvPr/>
        </p:nvPicPr>
        <p:blipFill>
          <a:blip r:embed="rId2" cstate="print"/>
          <a:srcRect r="6667" b="15556"/>
          <a:stretch>
            <a:fillRect/>
          </a:stretch>
        </p:blipFill>
        <p:spPr bwMode="auto">
          <a:xfrm>
            <a:off x="136358" y="296636"/>
            <a:ext cx="8883316" cy="602796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age.slidesharecdn.com/cough-140405151733-phpapp02/95/coughaccp-9-638.jpg?cb=1442659816"/>
          <p:cNvPicPr>
            <a:picLocks noChangeAspect="1" noChangeArrowheads="1"/>
          </p:cNvPicPr>
          <p:nvPr/>
        </p:nvPicPr>
        <p:blipFill>
          <a:blip r:embed="rId2" cstate="print"/>
          <a:srcRect t="7649"/>
          <a:stretch>
            <a:fillRect/>
          </a:stretch>
        </p:blipFill>
        <p:spPr bwMode="auto">
          <a:xfrm>
            <a:off x="113724" y="304800"/>
            <a:ext cx="8990449" cy="632877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o.quizlet.com/XImoeam.QEJG77aRe7S2ug.png"/>
          <p:cNvPicPr>
            <a:picLocks noChangeAspect="1" noChangeArrowheads="1"/>
          </p:cNvPicPr>
          <p:nvPr/>
        </p:nvPicPr>
        <p:blipFill>
          <a:blip r:embed="rId2" cstate="print"/>
          <a:srcRect/>
          <a:stretch>
            <a:fillRect/>
          </a:stretch>
        </p:blipFill>
        <p:spPr bwMode="auto">
          <a:xfrm>
            <a:off x="120650" y="333375"/>
            <a:ext cx="8966200" cy="6296025"/>
          </a:xfrm>
          <a:prstGeom prst="rect">
            <a:avLst/>
          </a:prstGeom>
          <a:noFill/>
          <a:ln w="76200">
            <a:solidFill>
              <a:schemeClr val="accent5">
                <a:lumMod val="75000"/>
              </a:schemeClr>
            </a:solidFill>
            <a:miter lim="800000"/>
            <a:headEnd/>
            <a:tailEnd/>
          </a:ln>
          <a:effectLst>
            <a:glow rad="228600">
              <a:schemeClr val="accent4">
                <a:satMod val="175000"/>
                <a:alpha val="40000"/>
              </a:schemeClr>
            </a:glo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m2.wyanokecdn.com/68e5191c2a165052e600860afe776e0d.jpg"/>
          <p:cNvPicPr>
            <a:picLocks noChangeAspect="1" noChangeArrowheads="1"/>
          </p:cNvPicPr>
          <p:nvPr/>
        </p:nvPicPr>
        <p:blipFill>
          <a:blip r:embed="rId2" cstate="print"/>
          <a:srcRect l="2500" t="15130" r="5000" b="5511"/>
          <a:stretch>
            <a:fillRect/>
          </a:stretch>
        </p:blipFill>
        <p:spPr bwMode="auto">
          <a:xfrm>
            <a:off x="228600" y="228600"/>
            <a:ext cx="8742218" cy="6172200"/>
          </a:xfrm>
          <a:prstGeom prst="rect">
            <a:avLst/>
          </a:prstGeom>
          <a:noFill/>
          <a:ln w="76200">
            <a:solidFill>
              <a:srgbClr val="C00000"/>
            </a:solidFill>
            <a:miter lim="800000"/>
            <a:headEnd/>
            <a:tailEnd/>
          </a:ln>
          <a:effectLst>
            <a:glow rad="228600">
              <a:schemeClr val="accent2">
                <a:satMod val="175000"/>
                <a:alpha val="40000"/>
              </a:schemeClr>
            </a:glow>
          </a:effectLst>
        </p:spPr>
      </p:pic>
    </p:spTree>
    <p:extLst>
      <p:ext uri="{BB962C8B-B14F-4D97-AF65-F5344CB8AC3E}">
        <p14:creationId xmlns:p14="http://schemas.microsoft.com/office/powerpoint/2010/main" val="39024335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D038223EA4B048BFB7C0E417E82C9B" ma:contentTypeVersion="2" ma:contentTypeDescription="Create a new document." ma:contentTypeScope="" ma:versionID="9845d7830d9a6d0cb1e07dad673584bc">
  <xsd:schema xmlns:xsd="http://www.w3.org/2001/XMLSchema" xmlns:xs="http://www.w3.org/2001/XMLSchema" xmlns:p="http://schemas.microsoft.com/office/2006/metadata/properties" xmlns:ns2="45500715-b3f9-42b0-bc72-b20bef4117f8" targetNamespace="http://schemas.microsoft.com/office/2006/metadata/properties" ma:root="true" ma:fieldsID="2352974ad68c12dd0c96eee9e3b4cff5" ns2:_="">
    <xsd:import namespace="45500715-b3f9-42b0-bc72-b20bef4117f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500715-b3f9-42b0-bc72-b20bef4117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2BF86B-D77E-4ED6-8B7C-95B37C001E2E}"/>
</file>

<file path=customXml/itemProps2.xml><?xml version="1.0" encoding="utf-8"?>
<ds:datastoreItem xmlns:ds="http://schemas.openxmlformats.org/officeDocument/2006/customXml" ds:itemID="{3826AFAF-3D10-41AA-86D8-44A7385F70C7}"/>
</file>

<file path=customXml/itemProps3.xml><?xml version="1.0" encoding="utf-8"?>
<ds:datastoreItem xmlns:ds="http://schemas.openxmlformats.org/officeDocument/2006/customXml" ds:itemID="{363BEEF7-526B-484A-A446-BDB6965AA40B}"/>
</file>

<file path=docProps/app.xml><?xml version="1.0" encoding="utf-8"?>
<Properties xmlns="http://schemas.openxmlformats.org/officeDocument/2006/extended-properties" xmlns:vt="http://schemas.openxmlformats.org/officeDocument/2006/docPropsVTypes">
  <Template>Foundry</Template>
  <TotalTime>1942</TotalTime>
  <Words>1483</Words>
  <Application>Microsoft Office PowerPoint</Application>
  <PresentationFormat>عرض على الشاشة (3:4)‏</PresentationFormat>
  <Paragraphs>351</Paragraphs>
  <Slides>56</Slides>
  <Notes>47</Notes>
  <HiddenSlides>0</HiddenSlides>
  <MMClips>0</MMClips>
  <ScaleCrop>false</ScaleCrop>
  <HeadingPairs>
    <vt:vector size="4" baseType="variant">
      <vt:variant>
        <vt:lpstr>نسق</vt:lpstr>
      </vt:variant>
      <vt:variant>
        <vt:i4>1</vt:i4>
      </vt:variant>
      <vt:variant>
        <vt:lpstr>عناوين الشرائح</vt:lpstr>
      </vt:variant>
      <vt:variant>
        <vt:i4>56</vt:i4>
      </vt:variant>
    </vt:vector>
  </HeadingPairs>
  <TitlesOfParts>
    <vt:vector size="57" baseType="lpstr">
      <vt:lpstr>Foundry</vt:lpstr>
      <vt:lpstr>عرض تقديمي في PowerPoint</vt:lpstr>
      <vt:lpstr>عرض تقديمي في PowerPoint</vt:lpstr>
      <vt:lpstr> COMMON SYMPTOMS OF PULMONARY DISORDERS</vt:lpstr>
      <vt:lpstr>Analysis of the complaint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COUGH  Analysis</vt:lpstr>
      <vt:lpstr>عرض تقديمي في PowerPoint</vt:lpstr>
      <vt:lpstr>COUGH</vt:lpstr>
      <vt:lpstr>Expectoration</vt:lpstr>
      <vt:lpstr>SPUTUM PRODUCTION</vt:lpstr>
      <vt:lpstr>عرض تقديمي في PowerPoint</vt:lpstr>
      <vt:lpstr>Types of sputum </vt:lpstr>
      <vt:lpstr>عرض تقديمي في PowerPoint</vt:lpstr>
      <vt:lpstr>-Odor … fetid in Anaerobic infections due to release of indole and skatol metabolites from tryptophan metabolism  -Relation to posture  -Amount- duration curve,for D.D. of: 1-Acute,chronic lung abscess 2-bronchiectasis,infected cystic lung 3-Empyema with bronchopleural fistula  </vt:lpstr>
      <vt:lpstr>عرض تقديمي في PowerPoint</vt:lpstr>
      <vt:lpstr>HEMOPTYSIS</vt:lpstr>
      <vt:lpstr>HEMOPTYSIS causes</vt:lpstr>
      <vt:lpstr>       </vt:lpstr>
      <vt:lpstr> Assessment of severity of hemoptysis: - Mild  occasionally blood-streaked sputum. - Moderate  persistent blood-streaked. - Massive  coughing up 150 cc or more at once.     400 cc or more within 3 hours.     600 cc or more within 24 hours  </vt:lpstr>
      <vt:lpstr>SHORTNESS OF BREATH (DYSPNEA)</vt:lpstr>
      <vt:lpstr>   MECHANISMS OF DYSPNEA</vt:lpstr>
      <vt:lpstr>عرض تقديمي في PowerPoint</vt:lpstr>
      <vt:lpstr>Shortness of Breath: Common Causes</vt:lpstr>
      <vt:lpstr>عرض تقديمي في PowerPoint</vt:lpstr>
      <vt:lpstr>Mode of onset and course: 1- Sudden onset  pulmonary embolism, pneumothorax. 2- Acute  inhalation of fumes. 3- Subacute  (progressive over weeks)  pleural effusion. 4- Chronic (progressive over months or years)  COPD, IPF and Primary pulmonary hypertension. 5- Paroxysmal (intermittent)  in asthma.</vt:lpstr>
      <vt:lpstr>                                 Postural Dyspnea Orthopnea is the sensation of breathlessness in the recumbent position, relieved immediately by sitting or standing.   1. In the horizontal position there is redistribution of blood volume from the lower extremities and splanchnic beds to the lungs. In patients with congestive heart failure:   ► the pulmonary circulation may already be overloaded   ►  the additional volume cannot be pumped out by the left ventricle because of disease,  ► there is a significant reduction in vital capacity and pulmonary compliance with resultant shortness of breath  2. Pulmonary congestion decreases when the patient assumes a more erect position, and this is accompanied by an improvement in symptoms.  3. Patients with orthopnea are functionally classified into NYHA class IV </vt:lpstr>
      <vt:lpstr>عرض تقديمي في PowerPoint</vt:lpstr>
      <vt:lpstr>Trepopnea is dyspnea that occurs in one lateral decubitus position as opposed to the other .   may occur with asymmetric lung disease when the patient lies with the more affected lung down because of gravitational redistribution of blood flow.   Platypnea refers to breathlessness that occurs in the upright position and is relieved with recumbency, was originally described in:   ►chronic obstructive pulmonary disease   ► Bilateral basal A-V malformations  </vt:lpstr>
      <vt:lpstr>     The modified Medical Research Council (mMRC) scale                   The modified Medical Research Council (mMRC) scale is the most commonly used validated scale to assess dyspnea in daily living in chronic respiratory diseases</vt:lpstr>
      <vt:lpstr>CHEST PAIN</vt:lpstr>
      <vt:lpstr>CHEST PAIN</vt:lpstr>
      <vt:lpstr>CHEST PAIN</vt:lpstr>
      <vt:lpstr>CHEST PAIN</vt:lpstr>
      <vt:lpstr>In some cases of pleurisy, when pleural effusion develops  →  pleuritic pain lessens or disappears because the two layers of pleura are no longer in contact.   A large amount of fluid in the pleural space can create pressure, compressing your lung to the point that it partially or completely collapses. </vt:lpstr>
      <vt:lpstr>CHEST PAIN</vt:lpstr>
      <vt:lpstr>NOISY BREATHING AND VOICE CHANGES</vt:lpstr>
      <vt:lpstr>1. WHEEZING</vt:lpstr>
      <vt:lpstr>1. WHEEZING</vt:lpstr>
      <vt:lpstr>1. WHEEZING</vt:lpstr>
      <vt:lpstr>1. WHEEZING</vt:lpstr>
      <vt:lpstr>2. STRIDOR</vt:lpstr>
      <vt:lpstr>2. STRIDOR</vt:lpstr>
      <vt:lpstr>3. SNORING AND SLEEP APNEA</vt:lpstr>
      <vt:lpstr>Secondary Symptoms</vt:lpstr>
      <vt:lpstr>SYNCOPE</vt:lpstr>
      <vt:lpstr>DEPENDENT EDEMA</vt:lpstr>
      <vt:lpstr>Unilateral edema usually caused by some type  of venous obstruction: – may be a sign of deep vein thrombosis.   Bilateral oedema usually caused by pulmonary hypertension  right failure  venous insufficiency. </vt:lpstr>
      <vt:lpstr>HEADACHE, ALTERED MENTAL STATUS &amp; PERSONALITY CHANGES</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Interviewing and Respiratory History</dc:title>
  <dc:creator>User</dc:creator>
  <cp:lastModifiedBy>MCC</cp:lastModifiedBy>
  <cp:revision>453</cp:revision>
  <dcterms:created xsi:type="dcterms:W3CDTF">2007-11-09T13:07:33Z</dcterms:created>
  <dcterms:modified xsi:type="dcterms:W3CDTF">2021-07-25T15:29:27Z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0x010100F9D038223EA4B048BFB7C0E417E82C9B</vt:lpwstr>
  </property>
</Properties>
</file>