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4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59.xml" ContentType="application/vnd.openxmlformats-officedocument.presentationml.slide+xml"/>
  <Override PartName="/ppt/slides/slide58.xml" ContentType="application/vnd.openxmlformats-officedocument.presentationml.slide+xml"/>
  <Override PartName="/ppt/slides/slide57.xml" ContentType="application/vnd.openxmlformats-officedocument.presentationml.slide+xml"/>
  <Override PartName="/ppt/slides/slide56.xml" ContentType="application/vnd.openxmlformats-officedocument.presentationml.slide+xml"/>
  <Override PartName="/ppt/slides/slide55.xml" ContentType="application/vnd.openxmlformats-officedocument.presentationml.slide+xml"/>
  <Override PartName="/ppt/slides/slide54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7.xml" ContentType="application/vnd.openxmlformats-officedocument.presentationml.slide+xml"/>
  <Override PartName="/ppt/slides/slide66.xml" ContentType="application/vnd.openxmlformats-officedocument.presentationml.slide+xml"/>
  <Override PartName="/ppt/slides/slide65.xml" ContentType="application/vnd.openxmlformats-officedocument.presentationml.slide+xml"/>
  <Override PartName="/ppt/slides/slide64.xml" ContentType="application/vnd.openxmlformats-officedocument.presentationml.slide+xml"/>
  <Override PartName="/ppt/slides/slide63.xml" ContentType="application/vnd.openxmlformats-officedocument.presentationml.slide+xml"/>
  <Override PartName="/ppt/slides/slide53.xml" ContentType="application/vnd.openxmlformats-officedocument.presentationml.slide+xml"/>
  <Override PartName="/ppt/slides/slide52.xml" ContentType="application/vnd.openxmlformats-officedocument.presentationml.slide+xml"/>
  <Override PartName="/ppt/slides/slide5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5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50.xml" ContentType="application/vnd.openxmlformats-officedocument.presentationml.slide+xml"/>
  <Override PartName="/ppt/slides/slide49.xml" ContentType="application/vnd.openxmlformats-officedocument.presentationml.slide+xml"/>
  <Override PartName="/ppt/slides/slide48.xml" ContentType="application/vnd.openxmlformats-officedocument.presentationml.slide+xml"/>
  <Override PartName="/ppt/slides/slide47.xml" ContentType="application/vnd.openxmlformats-officedocument.presentationml.slide+xml"/>
  <Override PartName="/ppt/slides/slide46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301" r:id="rId5"/>
    <p:sldId id="302" r:id="rId6"/>
    <p:sldId id="259" r:id="rId7"/>
    <p:sldId id="262" r:id="rId8"/>
    <p:sldId id="263" r:id="rId9"/>
    <p:sldId id="264" r:id="rId10"/>
    <p:sldId id="265" r:id="rId11"/>
    <p:sldId id="313" r:id="rId12"/>
    <p:sldId id="314" r:id="rId13"/>
    <p:sldId id="315" r:id="rId14"/>
    <p:sldId id="345" r:id="rId15"/>
    <p:sldId id="348" r:id="rId16"/>
    <p:sldId id="347" r:id="rId17"/>
    <p:sldId id="349" r:id="rId18"/>
    <p:sldId id="350" r:id="rId19"/>
    <p:sldId id="266" r:id="rId20"/>
    <p:sldId id="304" r:id="rId21"/>
    <p:sldId id="308" r:id="rId22"/>
    <p:sldId id="306" r:id="rId23"/>
    <p:sldId id="307" r:id="rId24"/>
    <p:sldId id="271" r:id="rId25"/>
    <p:sldId id="303" r:id="rId26"/>
    <p:sldId id="317" r:id="rId27"/>
    <p:sldId id="311" r:id="rId28"/>
    <p:sldId id="351" r:id="rId29"/>
    <p:sldId id="277" r:id="rId30"/>
    <p:sldId id="278" r:id="rId31"/>
    <p:sldId id="279" r:id="rId32"/>
    <p:sldId id="282" r:id="rId33"/>
    <p:sldId id="283" r:id="rId34"/>
    <p:sldId id="284" r:id="rId35"/>
    <p:sldId id="325" r:id="rId36"/>
    <p:sldId id="335" r:id="rId37"/>
    <p:sldId id="336" r:id="rId38"/>
    <p:sldId id="326" r:id="rId39"/>
    <p:sldId id="337" r:id="rId40"/>
    <p:sldId id="338" r:id="rId41"/>
    <p:sldId id="327" r:id="rId42"/>
    <p:sldId id="339" r:id="rId43"/>
    <p:sldId id="340" r:id="rId44"/>
    <p:sldId id="328" r:id="rId45"/>
    <p:sldId id="333" r:id="rId46"/>
    <p:sldId id="334" r:id="rId47"/>
    <p:sldId id="331" r:id="rId48"/>
    <p:sldId id="332" r:id="rId49"/>
    <p:sldId id="341" r:id="rId50"/>
    <p:sldId id="342" r:id="rId51"/>
    <p:sldId id="286" r:id="rId52"/>
    <p:sldId id="353" r:id="rId53"/>
    <p:sldId id="352" r:id="rId54"/>
    <p:sldId id="321" r:id="rId55"/>
    <p:sldId id="322" r:id="rId56"/>
    <p:sldId id="354" r:id="rId57"/>
    <p:sldId id="323" r:id="rId58"/>
    <p:sldId id="356" r:id="rId59"/>
    <p:sldId id="355" r:id="rId60"/>
    <p:sldId id="324" r:id="rId61"/>
    <p:sldId id="358" r:id="rId62"/>
    <p:sldId id="357" r:id="rId63"/>
    <p:sldId id="343" r:id="rId64"/>
    <p:sldId id="344" r:id="rId65"/>
    <p:sldId id="329" r:id="rId66"/>
    <p:sldId id="330" r:id="rId67"/>
    <p:sldId id="316" r:id="rId6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E626"/>
    <a:srgbClr val="FFFF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74" d="100"/>
          <a:sy n="74" d="100"/>
        </p:scale>
        <p:origin x="-124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customXml" Target="../customXml/item2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75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2021/1/19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2021/1/19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2021/1/19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2021/1/19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2021/1/19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2021/1/19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2021/1/19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13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13" Type="http://schemas.openxmlformats.org/officeDocument/2006/relationships/image" Target="../media/image55.jpeg"/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12" Type="http://schemas.openxmlformats.org/officeDocument/2006/relationships/image" Target="../media/image54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53.jpeg"/><Relationship Id="rId5" Type="http://schemas.openxmlformats.org/officeDocument/2006/relationships/image" Target="../media/image13.jpeg"/><Relationship Id="rId10" Type="http://schemas.openxmlformats.org/officeDocument/2006/relationships/image" Target="../media/image52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13.jpeg"/><Relationship Id="rId10" Type="http://schemas.openxmlformats.org/officeDocument/2006/relationships/image" Target="../media/image16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59.jpeg"/><Relationship Id="rId7" Type="http://schemas.openxmlformats.org/officeDocument/2006/relationships/image" Target="../media/image14.jpeg"/><Relationship Id="rId12" Type="http://schemas.openxmlformats.org/officeDocument/2006/relationships/image" Target="../media/image62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61.jpeg"/><Relationship Id="rId5" Type="http://schemas.openxmlformats.org/officeDocument/2006/relationships/image" Target="../media/image13.jpeg"/><Relationship Id="rId10" Type="http://schemas.openxmlformats.org/officeDocument/2006/relationships/image" Target="../media/image60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13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8.jpeg"/><Relationship Id="rId7" Type="http://schemas.openxmlformats.org/officeDocument/2006/relationships/image" Target="../media/image14.jpeg"/><Relationship Id="rId12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21.jpeg"/><Relationship Id="rId5" Type="http://schemas.openxmlformats.org/officeDocument/2006/relationships/image" Target="../media/image13.jpeg"/><Relationship Id="rId10" Type="http://schemas.openxmlformats.org/officeDocument/2006/relationships/image" Target="../media/image20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67.jpeg"/><Relationship Id="rId7" Type="http://schemas.openxmlformats.org/officeDocument/2006/relationships/image" Target="../media/image14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13.jpeg"/><Relationship Id="rId10" Type="http://schemas.openxmlformats.org/officeDocument/2006/relationships/image" Target="../media/image68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13" Type="http://schemas.openxmlformats.org/officeDocument/2006/relationships/image" Target="../media/image80.jpeg"/><Relationship Id="rId3" Type="http://schemas.openxmlformats.org/officeDocument/2006/relationships/image" Target="../media/image70.jpeg"/><Relationship Id="rId7" Type="http://schemas.openxmlformats.org/officeDocument/2006/relationships/image" Target="../media/image74.jpeg"/><Relationship Id="rId12" Type="http://schemas.openxmlformats.org/officeDocument/2006/relationships/image" Target="../media/image79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jpeg"/><Relationship Id="rId11" Type="http://schemas.openxmlformats.org/officeDocument/2006/relationships/image" Target="../media/image78.jpeg"/><Relationship Id="rId5" Type="http://schemas.openxmlformats.org/officeDocument/2006/relationships/image" Target="../media/image72.jpeg"/><Relationship Id="rId15" Type="http://schemas.openxmlformats.org/officeDocument/2006/relationships/image" Target="../media/image82.jpeg"/><Relationship Id="rId10" Type="http://schemas.openxmlformats.org/officeDocument/2006/relationships/image" Target="../media/image77.jpeg"/><Relationship Id="rId4" Type="http://schemas.openxmlformats.org/officeDocument/2006/relationships/image" Target="../media/image71.jpeg"/><Relationship Id="rId9" Type="http://schemas.openxmlformats.org/officeDocument/2006/relationships/image" Target="../media/image76.jpeg"/><Relationship Id="rId14" Type="http://schemas.openxmlformats.org/officeDocument/2006/relationships/image" Target="../media/image81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jpeg"/><Relationship Id="rId3" Type="http://schemas.openxmlformats.org/officeDocument/2006/relationships/image" Target="../media/image84.jpeg"/><Relationship Id="rId7" Type="http://schemas.openxmlformats.org/officeDocument/2006/relationships/image" Target="../media/image87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90.jpeg"/><Relationship Id="rId5" Type="http://schemas.openxmlformats.org/officeDocument/2006/relationships/image" Target="../media/image86.jpeg"/><Relationship Id="rId10" Type="http://schemas.openxmlformats.org/officeDocument/2006/relationships/image" Target="../media/image89.jpeg"/><Relationship Id="rId4" Type="http://schemas.openxmlformats.org/officeDocument/2006/relationships/image" Target="../media/image85.jpeg"/><Relationship Id="rId9" Type="http://schemas.openxmlformats.org/officeDocument/2006/relationships/image" Target="../media/image8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jpeg"/><Relationship Id="rId3" Type="http://schemas.openxmlformats.org/officeDocument/2006/relationships/image" Target="../media/image92.jpeg"/><Relationship Id="rId7" Type="http://schemas.openxmlformats.org/officeDocument/2006/relationships/image" Target="../media/image95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98.jpeg"/><Relationship Id="rId5" Type="http://schemas.openxmlformats.org/officeDocument/2006/relationships/image" Target="../media/image94.jpeg"/><Relationship Id="rId10" Type="http://schemas.openxmlformats.org/officeDocument/2006/relationships/image" Target="../media/image97.jpeg"/><Relationship Id="rId4" Type="http://schemas.openxmlformats.org/officeDocument/2006/relationships/image" Target="../media/image93.jpeg"/><Relationship Id="rId9" Type="http://schemas.openxmlformats.org/officeDocument/2006/relationships/image" Target="../media/image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7" Type="http://schemas.openxmlformats.org/officeDocument/2006/relationships/image" Target="../media/image102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101.jpeg"/><Relationship Id="rId4" Type="http://schemas.openxmlformats.org/officeDocument/2006/relationships/image" Target="../media/image5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13.jpeg"/><Relationship Id="rId10" Type="http://schemas.openxmlformats.org/officeDocument/2006/relationships/image" Target="../media/image2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13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2.jpeg"/><Relationship Id="rId7" Type="http://schemas.openxmlformats.org/officeDocument/2006/relationships/image" Target="../media/image34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33.jpeg"/><Relationship Id="rId4" Type="http://schemas.openxmlformats.org/officeDocument/2006/relationships/image" Target="../media/image3.jpeg"/><Relationship Id="rId9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40.jpeg"/><Relationship Id="rId5" Type="http://schemas.openxmlformats.org/officeDocument/2006/relationships/image" Target="../media/image13.jpeg"/><Relationship Id="rId10" Type="http://schemas.openxmlformats.org/officeDocument/2006/relationships/image" Target="../media/image3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  <a:noFill/>
        </p:spPr>
      </p:pic>
      <p:sp>
        <p:nvSpPr>
          <p:cNvPr id="3" name="Path3"/>
          <p:cNvSpPr/>
          <p:nvPr/>
        </p:nvSpPr>
        <p:spPr>
          <a:xfrm>
            <a:off x="3010" y="3555"/>
            <a:ext cx="819949" cy="819404"/>
          </a:xfrm>
          <a:custGeom>
            <a:avLst/>
            <a:gdLst/>
            <a:ahLst/>
            <a:cxnLst/>
            <a:rect l="l" t="t" r="r" b="b"/>
            <a:pathLst>
              <a:path w="819949" h="819404">
                <a:moveTo>
                  <a:pt x="819950" y="0"/>
                </a:moveTo>
                <a:cubicBezTo>
                  <a:pt x="819950" y="452502"/>
                  <a:pt x="453072" y="819404"/>
                  <a:pt x="505" y="819404"/>
                </a:cubicBezTo>
                <a:cubicBezTo>
                  <a:pt x="337" y="819404"/>
                  <a:pt x="168" y="819404"/>
                  <a:pt x="0" y="819404"/>
                </a:cubicBezTo>
                <a:lnTo>
                  <a:pt x="0" y="819404"/>
                </a:lnTo>
                <a:lnTo>
                  <a:pt x="507" y="0"/>
                </a:lnTo>
                <a:close/>
              </a:path>
            </a:pathLst>
          </a:custGeom>
          <a:solidFill>
            <a:srgbClr val="FEFAF4">
              <a:alpha val="32941"/>
            </a:srgbClr>
          </a:solidFill>
          <a:ln w="0" cap="sq">
            <a:solidFill>
              <a:srgbClr val="FEFAF4">
                <a:alpha val="100000"/>
              </a:srgbClr>
            </a:solidFill>
            <a:prstDash val="solid"/>
            <a:miter lim="10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4" name="Path4"/>
          <p:cNvSpPr/>
          <p:nvPr/>
        </p:nvSpPr>
        <p:spPr>
          <a:xfrm>
            <a:off x="-9689" y="-9144"/>
            <a:ext cx="845349" cy="844804"/>
          </a:xfrm>
          <a:custGeom>
            <a:avLst/>
            <a:gdLst/>
            <a:ahLst/>
            <a:cxnLst/>
            <a:rect l="l" t="t" r="r" b="b"/>
            <a:pathLst>
              <a:path w="845349" h="844804">
                <a:moveTo>
                  <a:pt x="832649" y="12699"/>
                </a:moveTo>
                <a:cubicBezTo>
                  <a:pt x="832649" y="465201"/>
                  <a:pt x="465771" y="832103"/>
                  <a:pt x="13204" y="832103"/>
                </a:cubicBezTo>
                <a:cubicBezTo>
                  <a:pt x="13036" y="832103"/>
                  <a:pt x="12867" y="832103"/>
                  <a:pt x="12699" y="832103"/>
                </a:cubicBezTo>
                <a:lnTo>
                  <a:pt x="12699" y="832103"/>
                </a:lnTo>
                <a:lnTo>
                  <a:pt x="13206" y="12699"/>
                </a:lnTo>
                <a:close/>
              </a:path>
            </a:pathLst>
          </a:custGeom>
          <a:solidFill>
            <a:srgbClr val="FEFAF4">
              <a:alpha val="0"/>
            </a:srgbClr>
          </a:solidFill>
          <a:ln w="12700" cap="rnd">
            <a:solidFill>
              <a:srgbClr val="D2C39E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5" name="Image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16" y="6095"/>
            <a:ext cx="1784604" cy="1783080"/>
          </a:xfrm>
          <a:prstGeom prst="rect">
            <a:avLst/>
          </a:prstGeom>
          <a:noFill/>
        </p:spPr>
      </p:pic>
      <p:pic>
        <p:nvPicPr>
          <p:cNvPr id="6" name="Image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123" y="870203"/>
            <a:ext cx="54863" cy="54864"/>
          </a:xfrm>
          <a:prstGeom prst="rect">
            <a:avLst/>
          </a:prstGeom>
          <a:noFill/>
        </p:spPr>
      </p:pic>
      <p:sp>
        <p:nvSpPr>
          <p:cNvPr id="7" name="Path7"/>
          <p:cNvSpPr/>
          <p:nvPr/>
        </p:nvSpPr>
        <p:spPr>
          <a:xfrm>
            <a:off x="141516" y="21082"/>
            <a:ext cx="1756752" cy="1729485"/>
          </a:xfrm>
          <a:custGeom>
            <a:avLst/>
            <a:gdLst/>
            <a:ahLst/>
            <a:cxnLst/>
            <a:rect l="l" t="t" r="r" b="b"/>
            <a:pathLst>
              <a:path w="1756752" h="1729485">
                <a:moveTo>
                  <a:pt x="27305" y="851154"/>
                </a:moveTo>
                <a:cubicBezTo>
                  <a:pt x="27305" y="381127"/>
                  <a:pt x="408343" y="0"/>
                  <a:pt x="878395" y="0"/>
                </a:cubicBezTo>
                <a:cubicBezTo>
                  <a:pt x="878395" y="0"/>
                  <a:pt x="878395" y="0"/>
                  <a:pt x="878395" y="0"/>
                </a:cubicBezTo>
                <a:lnTo>
                  <a:pt x="878395" y="0"/>
                </a:lnTo>
                <a:cubicBezTo>
                  <a:pt x="1348448" y="0"/>
                  <a:pt x="1729448" y="381127"/>
                  <a:pt x="1729448" y="851154"/>
                </a:cubicBezTo>
                <a:cubicBezTo>
                  <a:pt x="1729448" y="851154"/>
                  <a:pt x="1729448" y="851154"/>
                  <a:pt x="1729448" y="851154"/>
                </a:cubicBezTo>
                <a:lnTo>
                  <a:pt x="1729448" y="851154"/>
                </a:lnTo>
                <a:cubicBezTo>
                  <a:pt x="1729448" y="1321181"/>
                  <a:pt x="1348448" y="1702181"/>
                  <a:pt x="878395" y="1702181"/>
                </a:cubicBezTo>
                <a:cubicBezTo>
                  <a:pt x="878395" y="1702181"/>
                  <a:pt x="878395" y="1702181"/>
                  <a:pt x="878395" y="1702181"/>
                </a:cubicBezTo>
                <a:lnTo>
                  <a:pt x="878395" y="1702181"/>
                </a:lnTo>
                <a:cubicBezTo>
                  <a:pt x="408343" y="1702181"/>
                  <a:pt x="27305" y="1321181"/>
                  <a:pt x="27305" y="851154"/>
                </a:cubicBezTo>
                <a:cubicBezTo>
                  <a:pt x="27305" y="851154"/>
                  <a:pt x="27305" y="851154"/>
                  <a:pt x="27305" y="851154"/>
                </a:cubicBezTo>
              </a:path>
            </a:pathLst>
          </a:custGeom>
          <a:solidFill>
            <a:srgbClr val="FEFAF4">
              <a:alpha val="0"/>
            </a:srgbClr>
          </a:solidFill>
          <a:ln w="27304" cap="rnd">
            <a:solidFill>
              <a:srgbClr val="FFF6DB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8" name="Image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164" y="1043940"/>
            <a:ext cx="1159764" cy="1153668"/>
          </a:xfrm>
          <a:prstGeom prst="rect">
            <a:avLst/>
          </a:prstGeom>
          <a:noFill/>
        </p:spPr>
      </p:pic>
      <p:pic>
        <p:nvPicPr>
          <p:cNvPr id="9" name="Image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568" y="1606296"/>
            <a:ext cx="30480" cy="30479"/>
          </a:xfrm>
          <a:prstGeom prst="rect">
            <a:avLst/>
          </a:prstGeom>
          <a:noFill/>
        </p:spPr>
      </p:pic>
      <p:pic>
        <p:nvPicPr>
          <p:cNvPr id="10" name="Image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514" y="1050543"/>
            <a:ext cx="1116422" cy="1111707"/>
          </a:xfrm>
          <a:prstGeom prst="rect">
            <a:avLst/>
          </a:prstGeom>
          <a:noFill/>
        </p:spPr>
      </p:pic>
      <p:sp>
        <p:nvSpPr>
          <p:cNvPr id="11" name="Path11"/>
          <p:cNvSpPr/>
          <p:nvPr/>
        </p:nvSpPr>
        <p:spPr>
          <a:xfrm>
            <a:off x="115882" y="981582"/>
            <a:ext cx="1259654" cy="1249680"/>
          </a:xfrm>
          <a:custGeom>
            <a:avLst/>
            <a:gdLst/>
            <a:ahLst/>
            <a:cxnLst/>
            <a:rect l="l" t="t" r="r" b="b"/>
            <a:pathLst>
              <a:path w="1259654" h="1249680">
                <a:moveTo>
                  <a:pt x="189934" y="273686"/>
                </a:moveTo>
                <a:cubicBezTo>
                  <a:pt x="379875" y="35688"/>
                  <a:pt x="730814" y="0"/>
                  <a:pt x="973765" y="193930"/>
                </a:cubicBezTo>
                <a:cubicBezTo>
                  <a:pt x="973765" y="193930"/>
                  <a:pt x="973765" y="193930"/>
                  <a:pt x="973765" y="193930"/>
                </a:cubicBezTo>
                <a:lnTo>
                  <a:pt x="973765" y="193930"/>
                </a:lnTo>
                <a:cubicBezTo>
                  <a:pt x="1216729" y="387858"/>
                  <a:pt x="1259655" y="737997"/>
                  <a:pt x="1069777" y="975869"/>
                </a:cubicBezTo>
                <a:cubicBezTo>
                  <a:pt x="1069777" y="975869"/>
                  <a:pt x="1069777" y="975869"/>
                  <a:pt x="1069777" y="975869"/>
                </a:cubicBezTo>
                <a:lnTo>
                  <a:pt x="1069777" y="975869"/>
                </a:lnTo>
                <a:cubicBezTo>
                  <a:pt x="879836" y="1213867"/>
                  <a:pt x="528909" y="1249681"/>
                  <a:pt x="285946" y="1055752"/>
                </a:cubicBezTo>
                <a:cubicBezTo>
                  <a:pt x="285946" y="1055752"/>
                  <a:pt x="285946" y="1055752"/>
                  <a:pt x="285946" y="1055752"/>
                </a:cubicBezTo>
                <a:lnTo>
                  <a:pt x="285946" y="1055752"/>
                </a:lnTo>
                <a:cubicBezTo>
                  <a:pt x="42982" y="861823"/>
                  <a:pt x="0" y="511684"/>
                  <a:pt x="189934" y="273686"/>
                </a:cubicBezTo>
                <a:cubicBezTo>
                  <a:pt x="189934" y="273686"/>
                  <a:pt x="189934" y="273686"/>
                  <a:pt x="189934" y="273686"/>
                </a:cubicBezTo>
                <a:moveTo>
                  <a:pt x="291914" y="355093"/>
                </a:moveTo>
                <a:cubicBezTo>
                  <a:pt x="146931" y="536703"/>
                  <a:pt x="180701" y="804800"/>
                  <a:pt x="367340" y="953770"/>
                </a:cubicBezTo>
                <a:lnTo>
                  <a:pt x="367340" y="953770"/>
                </a:lnTo>
                <a:cubicBezTo>
                  <a:pt x="553979" y="1102742"/>
                  <a:pt x="822813" y="1076199"/>
                  <a:pt x="967796" y="894588"/>
                </a:cubicBezTo>
                <a:cubicBezTo>
                  <a:pt x="967796" y="894588"/>
                  <a:pt x="967796" y="894588"/>
                  <a:pt x="967796" y="894588"/>
                </a:cubicBezTo>
                <a:lnTo>
                  <a:pt x="967796" y="894588"/>
                </a:lnTo>
                <a:cubicBezTo>
                  <a:pt x="1112792" y="712852"/>
                  <a:pt x="1079023" y="444882"/>
                  <a:pt x="892383" y="295911"/>
                </a:cubicBezTo>
                <a:cubicBezTo>
                  <a:pt x="892383" y="295911"/>
                  <a:pt x="892383" y="295911"/>
                  <a:pt x="892383" y="295911"/>
                </a:cubicBezTo>
                <a:lnTo>
                  <a:pt x="892383" y="295911"/>
                </a:lnTo>
                <a:cubicBezTo>
                  <a:pt x="705731" y="146939"/>
                  <a:pt x="436898" y="173483"/>
                  <a:pt x="291914" y="355093"/>
                </a:cubicBezTo>
              </a:path>
            </a:pathLst>
          </a:custGeom>
          <a:solidFill>
            <a:srgbClr val="FEFAF4">
              <a:alpha val="0"/>
            </a:srgbClr>
          </a:solidFill>
          <a:ln w="12700" cap="rnd">
            <a:solidFill>
              <a:srgbClr val="C7B791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2" name="Path12"/>
          <p:cNvSpPr/>
          <p:nvPr/>
        </p:nvSpPr>
        <p:spPr>
          <a:xfrm>
            <a:off x="1012875" y="0"/>
            <a:ext cx="8131124" cy="6845300"/>
          </a:xfrm>
          <a:custGeom>
            <a:avLst/>
            <a:gdLst/>
            <a:ahLst/>
            <a:cxnLst/>
            <a:rect l="l" t="t" r="r" b="b"/>
            <a:pathLst>
              <a:path w="8131124" h="6845300">
                <a:moveTo>
                  <a:pt x="0" y="6845300"/>
                </a:moveTo>
                <a:lnTo>
                  <a:pt x="0" y="0"/>
                </a:lnTo>
                <a:lnTo>
                  <a:pt x="8131125" y="0"/>
                </a:lnTo>
                <a:lnTo>
                  <a:pt x="8131125" y="68453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13" name="Image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5736" y="0"/>
            <a:ext cx="155447" cy="6858000"/>
          </a:xfrm>
          <a:prstGeom prst="rect">
            <a:avLst/>
          </a:prstGeom>
          <a:noFill/>
        </p:spPr>
      </p:pic>
      <p:pic>
        <p:nvPicPr>
          <p:cNvPr id="14" name="Image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7176" y="3387851"/>
            <a:ext cx="82296" cy="82296"/>
          </a:xfrm>
          <a:prstGeom prst="rect">
            <a:avLst/>
          </a:prstGeom>
          <a:noFill/>
        </p:spPr>
      </p:pic>
      <p:sp>
        <p:nvSpPr>
          <p:cNvPr id="15" name="Path15"/>
          <p:cNvSpPr/>
          <p:nvPr/>
        </p:nvSpPr>
        <p:spPr>
          <a:xfrm>
            <a:off x="1014984" y="0"/>
            <a:ext cx="73152" cy="6845300"/>
          </a:xfrm>
          <a:custGeom>
            <a:avLst/>
            <a:gdLst/>
            <a:ahLst/>
            <a:cxnLst/>
            <a:rect l="l" t="t" r="r" b="b"/>
            <a:pathLst>
              <a:path w="73152" h="6845300">
                <a:moveTo>
                  <a:pt x="0" y="6845300"/>
                </a:moveTo>
                <a:lnTo>
                  <a:pt x="0" y="0"/>
                </a:lnTo>
                <a:lnTo>
                  <a:pt x="73152" y="0"/>
                </a:lnTo>
                <a:lnTo>
                  <a:pt x="73152" y="68453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8" name="Path18"/>
          <p:cNvSpPr/>
          <p:nvPr/>
        </p:nvSpPr>
        <p:spPr>
          <a:xfrm>
            <a:off x="1144473" y="1345057"/>
            <a:ext cx="89408" cy="76708"/>
          </a:xfrm>
          <a:custGeom>
            <a:avLst/>
            <a:gdLst/>
            <a:ahLst/>
            <a:cxnLst/>
            <a:rect l="l" t="t" r="r" b="b"/>
            <a:pathLst>
              <a:path w="89408" h="76708">
                <a:moveTo>
                  <a:pt x="12700" y="32003"/>
                </a:moveTo>
                <a:cubicBezTo>
                  <a:pt x="12700" y="14224"/>
                  <a:pt x="27025" y="0"/>
                  <a:pt x="44704" y="0"/>
                </a:cubicBezTo>
                <a:cubicBezTo>
                  <a:pt x="44704" y="0"/>
                  <a:pt x="44704" y="0"/>
                  <a:pt x="44704" y="0"/>
                </a:cubicBezTo>
                <a:lnTo>
                  <a:pt x="44704" y="0"/>
                </a:lnTo>
                <a:cubicBezTo>
                  <a:pt x="62382" y="0"/>
                  <a:pt x="76708" y="14224"/>
                  <a:pt x="76708" y="32003"/>
                </a:cubicBezTo>
                <a:cubicBezTo>
                  <a:pt x="76708" y="32003"/>
                  <a:pt x="76708" y="32003"/>
                  <a:pt x="76708" y="32003"/>
                </a:cubicBezTo>
                <a:lnTo>
                  <a:pt x="76708" y="32003"/>
                </a:lnTo>
                <a:cubicBezTo>
                  <a:pt x="76708" y="49657"/>
                  <a:pt x="62382" y="64008"/>
                  <a:pt x="44704" y="64008"/>
                </a:cubicBezTo>
                <a:cubicBezTo>
                  <a:pt x="44704" y="64008"/>
                  <a:pt x="44704" y="64008"/>
                  <a:pt x="44704" y="64008"/>
                </a:cubicBezTo>
                <a:lnTo>
                  <a:pt x="44704" y="64008"/>
                </a:lnTo>
                <a:cubicBezTo>
                  <a:pt x="27025" y="64008"/>
                  <a:pt x="12700" y="49657"/>
                  <a:pt x="12700" y="32003"/>
                </a:cubicBezTo>
                <a:cubicBezTo>
                  <a:pt x="12700" y="32003"/>
                  <a:pt x="12700" y="32003"/>
                  <a:pt x="12700" y="32003"/>
                </a:cubicBezTo>
              </a:path>
            </a:pathLst>
          </a:custGeom>
          <a:solidFill>
            <a:srgbClr val="FEFAF4">
              <a:alpha val="0"/>
            </a:srgbClr>
          </a:solidFill>
          <a:ln w="12700" cap="rnd">
            <a:solidFill>
              <a:srgbClr val="307F93">
                <a:alpha val="6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19" name="Image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73480" y="1132332"/>
            <a:ext cx="7970519" cy="1115568"/>
          </a:xfrm>
          <a:prstGeom prst="rect">
            <a:avLst/>
          </a:prstGeom>
          <a:noFill/>
        </p:spPr>
      </p:pic>
      <p:pic>
        <p:nvPicPr>
          <p:cNvPr id="20" name="Image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94916" y="1955291"/>
            <a:ext cx="6160007" cy="1115568"/>
          </a:xfrm>
          <a:prstGeom prst="rect">
            <a:avLst/>
          </a:prstGeom>
          <a:noFill/>
        </p:spPr>
      </p:pic>
      <p:sp>
        <p:nvSpPr>
          <p:cNvPr id="21" name="Text Box21"/>
          <p:cNvSpPr txBox="1"/>
          <p:nvPr/>
        </p:nvSpPr>
        <p:spPr>
          <a:xfrm>
            <a:off x="1628266" y="1243152"/>
            <a:ext cx="6889547" cy="90045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5400" b="1" spc="37" dirty="0" smtClean="0">
                <a:solidFill>
                  <a:srgbClr val="FF0000"/>
                </a:solidFill>
                <a:latin typeface="Arial Black"/>
                <a:ea typeface="Arial Black"/>
                <a:cs typeface="Arial Black"/>
              </a:rPr>
              <a:t>Arterial</a:t>
            </a:r>
            <a:r>
              <a:rPr lang="en-US" altLang="zh-CN" sz="5400" b="1" spc="-48" dirty="0" smtClean="0">
                <a:solidFill>
                  <a:srgbClr val="FF000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lang="en-US" altLang="zh-CN" sz="5400" b="1" spc="7" dirty="0" smtClean="0">
                <a:solidFill>
                  <a:srgbClr val="FF0000"/>
                </a:solidFill>
                <a:latin typeface="Arial Black"/>
                <a:ea typeface="Arial Black"/>
                <a:cs typeface="Arial Black"/>
              </a:rPr>
              <a:t>Blood</a:t>
            </a:r>
            <a:r>
              <a:rPr lang="en-US" altLang="zh-CN" sz="5400" b="1" spc="-48" dirty="0" smtClean="0">
                <a:solidFill>
                  <a:srgbClr val="FF000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lang="en-US" altLang="zh-CN" sz="5400" b="1" spc="5" dirty="0" smtClean="0">
                <a:solidFill>
                  <a:srgbClr val="FF0000"/>
                </a:solidFill>
                <a:latin typeface="Arial Black"/>
                <a:ea typeface="Arial Black"/>
                <a:cs typeface="Arial Black"/>
              </a:rPr>
              <a:t>Gas</a:t>
            </a:r>
          </a:p>
        </p:txBody>
      </p:sp>
      <p:sp>
        <p:nvSpPr>
          <p:cNvPr id="22" name="Text Box22"/>
          <p:cNvSpPr txBox="1"/>
          <p:nvPr/>
        </p:nvSpPr>
        <p:spPr>
          <a:xfrm>
            <a:off x="2449703" y="2066157"/>
            <a:ext cx="5250073" cy="90085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5402" b="1" spc="17" dirty="0" smtClean="0">
                <a:solidFill>
                  <a:srgbClr val="FF0000"/>
                </a:solidFill>
                <a:latin typeface="Arial Black"/>
                <a:ea typeface="Arial Black"/>
                <a:cs typeface="Arial Black"/>
              </a:rPr>
              <a:t>Interpretation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114800" y="4648200"/>
            <a:ext cx="4419600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B050"/>
                </a:solidFill>
                <a:latin typeface="AR JULIAN" pitchFamily="2" charset="0"/>
              </a:rPr>
              <a:t>Associate Professor</a:t>
            </a:r>
          </a:p>
          <a:p>
            <a:pPr algn="ctr"/>
            <a:r>
              <a:rPr lang="en-US" sz="3200" dirty="0" smtClean="0">
                <a:solidFill>
                  <a:srgbClr val="00B050"/>
                </a:solidFill>
                <a:latin typeface="AR JULIAN" pitchFamily="2" charset="0"/>
              </a:rPr>
              <a:t>Dr. </a:t>
            </a:r>
            <a:r>
              <a:rPr lang="en-US" sz="3200" dirty="0" err="1" smtClean="0">
                <a:solidFill>
                  <a:srgbClr val="00B050"/>
                </a:solidFill>
                <a:latin typeface="AR JULIAN" pitchFamily="2" charset="0"/>
              </a:rPr>
              <a:t>Samah</a:t>
            </a:r>
            <a:r>
              <a:rPr lang="en-US" sz="3200" dirty="0" smtClean="0">
                <a:solidFill>
                  <a:srgbClr val="00B050"/>
                </a:solidFill>
                <a:latin typeface="AR JULI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AR JULIAN" pitchFamily="2" charset="0"/>
              </a:rPr>
              <a:t>Shehata</a:t>
            </a:r>
            <a:endParaRPr lang="en-US" sz="3200" dirty="0">
              <a:solidFill>
                <a:srgbClr val="00B050"/>
              </a:solidFill>
              <a:latin typeface="AR JULIAN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  <a:noFill/>
        </p:spPr>
      </p:pic>
      <p:sp>
        <p:nvSpPr>
          <p:cNvPr id="3" name="Path3"/>
          <p:cNvSpPr/>
          <p:nvPr/>
        </p:nvSpPr>
        <p:spPr>
          <a:xfrm>
            <a:off x="3010" y="3555"/>
            <a:ext cx="819949" cy="819404"/>
          </a:xfrm>
          <a:custGeom>
            <a:avLst/>
            <a:gdLst/>
            <a:ahLst/>
            <a:cxnLst/>
            <a:rect l="l" t="t" r="r" b="b"/>
            <a:pathLst>
              <a:path w="819949" h="819404">
                <a:moveTo>
                  <a:pt x="819950" y="0"/>
                </a:moveTo>
                <a:cubicBezTo>
                  <a:pt x="819950" y="452502"/>
                  <a:pt x="453072" y="819404"/>
                  <a:pt x="505" y="819404"/>
                </a:cubicBezTo>
                <a:cubicBezTo>
                  <a:pt x="337" y="819404"/>
                  <a:pt x="168" y="819404"/>
                  <a:pt x="0" y="819404"/>
                </a:cubicBezTo>
                <a:lnTo>
                  <a:pt x="0" y="819404"/>
                </a:lnTo>
                <a:lnTo>
                  <a:pt x="507" y="0"/>
                </a:lnTo>
                <a:close/>
              </a:path>
            </a:pathLst>
          </a:custGeom>
          <a:solidFill>
            <a:srgbClr val="FEFAF4">
              <a:alpha val="32941"/>
            </a:srgbClr>
          </a:solidFill>
          <a:ln w="0" cap="sq">
            <a:solidFill>
              <a:srgbClr val="FEFAF4">
                <a:alpha val="100000"/>
              </a:srgbClr>
            </a:solidFill>
            <a:prstDash val="solid"/>
            <a:miter lim="10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4" name="Path4"/>
          <p:cNvSpPr/>
          <p:nvPr/>
        </p:nvSpPr>
        <p:spPr>
          <a:xfrm>
            <a:off x="-9689" y="-9144"/>
            <a:ext cx="845349" cy="844804"/>
          </a:xfrm>
          <a:custGeom>
            <a:avLst/>
            <a:gdLst/>
            <a:ahLst/>
            <a:cxnLst/>
            <a:rect l="l" t="t" r="r" b="b"/>
            <a:pathLst>
              <a:path w="845349" h="844804">
                <a:moveTo>
                  <a:pt x="832649" y="12699"/>
                </a:moveTo>
                <a:cubicBezTo>
                  <a:pt x="832649" y="465201"/>
                  <a:pt x="465771" y="832103"/>
                  <a:pt x="13204" y="832103"/>
                </a:cubicBezTo>
                <a:cubicBezTo>
                  <a:pt x="13036" y="832103"/>
                  <a:pt x="12867" y="832103"/>
                  <a:pt x="12699" y="832103"/>
                </a:cubicBezTo>
                <a:lnTo>
                  <a:pt x="12699" y="832103"/>
                </a:lnTo>
                <a:lnTo>
                  <a:pt x="13206" y="12699"/>
                </a:lnTo>
                <a:close/>
              </a:path>
            </a:pathLst>
          </a:custGeom>
          <a:solidFill>
            <a:srgbClr val="FEFAF4">
              <a:alpha val="0"/>
            </a:srgbClr>
          </a:solidFill>
          <a:ln w="12700" cap="rnd">
            <a:solidFill>
              <a:srgbClr val="D2C39E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5" name="Image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16" y="6095"/>
            <a:ext cx="1784604" cy="1783080"/>
          </a:xfrm>
          <a:prstGeom prst="rect">
            <a:avLst/>
          </a:prstGeom>
          <a:noFill/>
        </p:spPr>
      </p:pic>
      <p:pic>
        <p:nvPicPr>
          <p:cNvPr id="6" name="Image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123" y="870203"/>
            <a:ext cx="54863" cy="54864"/>
          </a:xfrm>
          <a:prstGeom prst="rect">
            <a:avLst/>
          </a:prstGeom>
          <a:noFill/>
        </p:spPr>
      </p:pic>
      <p:sp>
        <p:nvSpPr>
          <p:cNvPr id="7" name="Path7"/>
          <p:cNvSpPr/>
          <p:nvPr/>
        </p:nvSpPr>
        <p:spPr>
          <a:xfrm>
            <a:off x="141516" y="21082"/>
            <a:ext cx="1756752" cy="1729485"/>
          </a:xfrm>
          <a:custGeom>
            <a:avLst/>
            <a:gdLst/>
            <a:ahLst/>
            <a:cxnLst/>
            <a:rect l="l" t="t" r="r" b="b"/>
            <a:pathLst>
              <a:path w="1756752" h="1729485">
                <a:moveTo>
                  <a:pt x="27305" y="851154"/>
                </a:moveTo>
                <a:cubicBezTo>
                  <a:pt x="27305" y="381127"/>
                  <a:pt x="408343" y="0"/>
                  <a:pt x="878395" y="0"/>
                </a:cubicBezTo>
                <a:cubicBezTo>
                  <a:pt x="878395" y="0"/>
                  <a:pt x="878395" y="0"/>
                  <a:pt x="878395" y="0"/>
                </a:cubicBezTo>
                <a:lnTo>
                  <a:pt x="878395" y="0"/>
                </a:lnTo>
                <a:cubicBezTo>
                  <a:pt x="1348448" y="0"/>
                  <a:pt x="1729448" y="381127"/>
                  <a:pt x="1729448" y="851154"/>
                </a:cubicBezTo>
                <a:cubicBezTo>
                  <a:pt x="1729448" y="851154"/>
                  <a:pt x="1729448" y="851154"/>
                  <a:pt x="1729448" y="851154"/>
                </a:cubicBezTo>
                <a:lnTo>
                  <a:pt x="1729448" y="851154"/>
                </a:lnTo>
                <a:cubicBezTo>
                  <a:pt x="1729448" y="1321181"/>
                  <a:pt x="1348448" y="1702181"/>
                  <a:pt x="878395" y="1702181"/>
                </a:cubicBezTo>
                <a:cubicBezTo>
                  <a:pt x="878395" y="1702181"/>
                  <a:pt x="878395" y="1702181"/>
                  <a:pt x="878395" y="1702181"/>
                </a:cubicBezTo>
                <a:lnTo>
                  <a:pt x="878395" y="1702181"/>
                </a:lnTo>
                <a:cubicBezTo>
                  <a:pt x="408343" y="1702181"/>
                  <a:pt x="27305" y="1321181"/>
                  <a:pt x="27305" y="851154"/>
                </a:cubicBezTo>
                <a:cubicBezTo>
                  <a:pt x="27305" y="851154"/>
                  <a:pt x="27305" y="851154"/>
                  <a:pt x="27305" y="851154"/>
                </a:cubicBezTo>
              </a:path>
            </a:pathLst>
          </a:custGeom>
          <a:solidFill>
            <a:srgbClr val="FEFAF4">
              <a:alpha val="0"/>
            </a:srgbClr>
          </a:solidFill>
          <a:ln w="27304" cap="rnd">
            <a:solidFill>
              <a:srgbClr val="FFF6DB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8" name="Image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164" y="1043940"/>
            <a:ext cx="1159764" cy="1153668"/>
          </a:xfrm>
          <a:prstGeom prst="rect">
            <a:avLst/>
          </a:prstGeom>
          <a:noFill/>
        </p:spPr>
      </p:pic>
      <p:pic>
        <p:nvPicPr>
          <p:cNvPr id="9" name="Image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568" y="1606296"/>
            <a:ext cx="30480" cy="30479"/>
          </a:xfrm>
          <a:prstGeom prst="rect">
            <a:avLst/>
          </a:prstGeom>
          <a:noFill/>
        </p:spPr>
      </p:pic>
      <p:pic>
        <p:nvPicPr>
          <p:cNvPr id="10" name="Image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514" y="1050543"/>
            <a:ext cx="1116422" cy="1111707"/>
          </a:xfrm>
          <a:prstGeom prst="rect">
            <a:avLst/>
          </a:prstGeom>
          <a:noFill/>
        </p:spPr>
      </p:pic>
      <p:sp>
        <p:nvSpPr>
          <p:cNvPr id="11" name="Path11"/>
          <p:cNvSpPr/>
          <p:nvPr/>
        </p:nvSpPr>
        <p:spPr>
          <a:xfrm>
            <a:off x="115882" y="981582"/>
            <a:ext cx="1259654" cy="1249680"/>
          </a:xfrm>
          <a:custGeom>
            <a:avLst/>
            <a:gdLst/>
            <a:ahLst/>
            <a:cxnLst/>
            <a:rect l="l" t="t" r="r" b="b"/>
            <a:pathLst>
              <a:path w="1259654" h="1249680">
                <a:moveTo>
                  <a:pt x="189934" y="273686"/>
                </a:moveTo>
                <a:cubicBezTo>
                  <a:pt x="379875" y="35688"/>
                  <a:pt x="730814" y="0"/>
                  <a:pt x="973765" y="193930"/>
                </a:cubicBezTo>
                <a:cubicBezTo>
                  <a:pt x="973765" y="193930"/>
                  <a:pt x="973765" y="193930"/>
                  <a:pt x="973765" y="193930"/>
                </a:cubicBezTo>
                <a:lnTo>
                  <a:pt x="973765" y="193930"/>
                </a:lnTo>
                <a:cubicBezTo>
                  <a:pt x="1216729" y="387858"/>
                  <a:pt x="1259655" y="737997"/>
                  <a:pt x="1069777" y="975869"/>
                </a:cubicBezTo>
                <a:cubicBezTo>
                  <a:pt x="1069777" y="975869"/>
                  <a:pt x="1069777" y="975869"/>
                  <a:pt x="1069777" y="975869"/>
                </a:cubicBezTo>
                <a:lnTo>
                  <a:pt x="1069777" y="975869"/>
                </a:lnTo>
                <a:cubicBezTo>
                  <a:pt x="879836" y="1213867"/>
                  <a:pt x="528909" y="1249681"/>
                  <a:pt x="285946" y="1055752"/>
                </a:cubicBezTo>
                <a:cubicBezTo>
                  <a:pt x="285946" y="1055752"/>
                  <a:pt x="285946" y="1055752"/>
                  <a:pt x="285946" y="1055752"/>
                </a:cubicBezTo>
                <a:lnTo>
                  <a:pt x="285946" y="1055752"/>
                </a:lnTo>
                <a:cubicBezTo>
                  <a:pt x="42982" y="861823"/>
                  <a:pt x="0" y="511684"/>
                  <a:pt x="189934" y="273686"/>
                </a:cubicBezTo>
                <a:cubicBezTo>
                  <a:pt x="189934" y="273686"/>
                  <a:pt x="189934" y="273686"/>
                  <a:pt x="189934" y="273686"/>
                </a:cubicBezTo>
                <a:moveTo>
                  <a:pt x="291914" y="355093"/>
                </a:moveTo>
                <a:cubicBezTo>
                  <a:pt x="146931" y="536703"/>
                  <a:pt x="180701" y="804800"/>
                  <a:pt x="367340" y="953770"/>
                </a:cubicBezTo>
                <a:lnTo>
                  <a:pt x="367340" y="953770"/>
                </a:lnTo>
                <a:cubicBezTo>
                  <a:pt x="553979" y="1102742"/>
                  <a:pt x="822813" y="1076199"/>
                  <a:pt x="967796" y="894588"/>
                </a:cubicBezTo>
                <a:cubicBezTo>
                  <a:pt x="967796" y="894588"/>
                  <a:pt x="967796" y="894588"/>
                  <a:pt x="967796" y="894588"/>
                </a:cubicBezTo>
                <a:lnTo>
                  <a:pt x="967796" y="894588"/>
                </a:lnTo>
                <a:cubicBezTo>
                  <a:pt x="1112792" y="712852"/>
                  <a:pt x="1079023" y="444882"/>
                  <a:pt x="892383" y="295911"/>
                </a:cubicBezTo>
                <a:cubicBezTo>
                  <a:pt x="892383" y="295911"/>
                  <a:pt x="892383" y="295911"/>
                  <a:pt x="892383" y="295911"/>
                </a:cubicBezTo>
                <a:lnTo>
                  <a:pt x="892383" y="295911"/>
                </a:lnTo>
                <a:cubicBezTo>
                  <a:pt x="705731" y="146939"/>
                  <a:pt x="436898" y="173483"/>
                  <a:pt x="291914" y="355093"/>
                </a:cubicBezTo>
              </a:path>
            </a:pathLst>
          </a:custGeom>
          <a:solidFill>
            <a:srgbClr val="FEFAF4">
              <a:alpha val="0"/>
            </a:srgbClr>
          </a:solidFill>
          <a:ln w="12700" cap="rnd">
            <a:solidFill>
              <a:srgbClr val="C7B791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2" name="Path12"/>
          <p:cNvSpPr/>
          <p:nvPr/>
        </p:nvSpPr>
        <p:spPr>
          <a:xfrm>
            <a:off x="1012875" y="0"/>
            <a:ext cx="8131124" cy="6845300"/>
          </a:xfrm>
          <a:custGeom>
            <a:avLst/>
            <a:gdLst/>
            <a:ahLst/>
            <a:cxnLst/>
            <a:rect l="l" t="t" r="r" b="b"/>
            <a:pathLst>
              <a:path w="8131124" h="6845300">
                <a:moveTo>
                  <a:pt x="0" y="6845300"/>
                </a:moveTo>
                <a:lnTo>
                  <a:pt x="0" y="0"/>
                </a:lnTo>
                <a:lnTo>
                  <a:pt x="8131125" y="0"/>
                </a:lnTo>
                <a:lnTo>
                  <a:pt x="8131125" y="68453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13" name="Image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5736" y="0"/>
            <a:ext cx="155447" cy="6858000"/>
          </a:xfrm>
          <a:prstGeom prst="rect">
            <a:avLst/>
          </a:prstGeom>
          <a:noFill/>
        </p:spPr>
      </p:pic>
      <p:pic>
        <p:nvPicPr>
          <p:cNvPr id="14" name="Image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7176" y="3387851"/>
            <a:ext cx="82296" cy="82296"/>
          </a:xfrm>
          <a:prstGeom prst="rect">
            <a:avLst/>
          </a:prstGeom>
          <a:noFill/>
        </p:spPr>
      </p:pic>
      <p:sp>
        <p:nvSpPr>
          <p:cNvPr id="15" name="Path15"/>
          <p:cNvSpPr/>
          <p:nvPr/>
        </p:nvSpPr>
        <p:spPr>
          <a:xfrm>
            <a:off x="1014984" y="0"/>
            <a:ext cx="73152" cy="6845300"/>
          </a:xfrm>
          <a:custGeom>
            <a:avLst/>
            <a:gdLst/>
            <a:ahLst/>
            <a:cxnLst/>
            <a:rect l="l" t="t" r="r" b="b"/>
            <a:pathLst>
              <a:path w="73152" h="6845300">
                <a:moveTo>
                  <a:pt x="0" y="6845300"/>
                </a:moveTo>
                <a:lnTo>
                  <a:pt x="0" y="0"/>
                </a:lnTo>
                <a:lnTo>
                  <a:pt x="73152" y="0"/>
                </a:lnTo>
                <a:lnTo>
                  <a:pt x="73152" y="68453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6" name="Path16"/>
          <p:cNvSpPr/>
          <p:nvPr/>
        </p:nvSpPr>
        <p:spPr>
          <a:xfrm>
            <a:off x="1905000" y="3200400"/>
            <a:ext cx="1131570" cy="762000"/>
          </a:xfrm>
          <a:custGeom>
            <a:avLst/>
            <a:gdLst/>
            <a:ahLst/>
            <a:cxnLst/>
            <a:rect l="l" t="t" r="r" b="b"/>
            <a:pathLst>
              <a:path w="1131570" h="762000">
                <a:moveTo>
                  <a:pt x="0" y="762000"/>
                </a:moveTo>
                <a:lnTo>
                  <a:pt x="1131570" y="762000"/>
                </a:lnTo>
                <a:lnTo>
                  <a:pt x="1131570" y="0"/>
                </a:lnTo>
                <a:lnTo>
                  <a:pt x="0" y="0"/>
                </a:lnTo>
                <a:close/>
              </a:path>
            </a:pathLst>
          </a:custGeom>
          <a:solidFill>
            <a:srgbClr val="F5E8E8">
              <a:alpha val="100000"/>
            </a:srgbClr>
          </a:solidFill>
          <a:ln w="0" cap="rnd">
            <a:solidFill>
              <a:srgbClr val="F5E8E8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7" name="Path17"/>
          <p:cNvSpPr/>
          <p:nvPr/>
        </p:nvSpPr>
        <p:spPr>
          <a:xfrm>
            <a:off x="3036570" y="3200400"/>
            <a:ext cx="1916429" cy="762000"/>
          </a:xfrm>
          <a:custGeom>
            <a:avLst/>
            <a:gdLst/>
            <a:ahLst/>
            <a:cxnLst/>
            <a:rect l="l" t="t" r="r" b="b"/>
            <a:pathLst>
              <a:path w="1916429" h="762000">
                <a:moveTo>
                  <a:pt x="0" y="762000"/>
                </a:moveTo>
                <a:lnTo>
                  <a:pt x="1916430" y="762000"/>
                </a:lnTo>
                <a:lnTo>
                  <a:pt x="1916430" y="0"/>
                </a:lnTo>
                <a:lnTo>
                  <a:pt x="0" y="0"/>
                </a:lnTo>
                <a:close/>
              </a:path>
            </a:pathLst>
          </a:custGeom>
          <a:solidFill>
            <a:srgbClr val="F5E8E8">
              <a:alpha val="100000"/>
            </a:srgbClr>
          </a:solidFill>
          <a:ln w="0" cap="rnd">
            <a:solidFill>
              <a:srgbClr val="F5E8E8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8" name="Path18"/>
          <p:cNvSpPr/>
          <p:nvPr/>
        </p:nvSpPr>
        <p:spPr>
          <a:xfrm>
            <a:off x="4953000" y="3200400"/>
            <a:ext cx="1981200" cy="762000"/>
          </a:xfrm>
          <a:custGeom>
            <a:avLst/>
            <a:gdLst/>
            <a:ahLst/>
            <a:cxnLst/>
            <a:rect l="l" t="t" r="r" b="b"/>
            <a:pathLst>
              <a:path w="1981200" h="762000">
                <a:moveTo>
                  <a:pt x="0" y="762000"/>
                </a:moveTo>
                <a:lnTo>
                  <a:pt x="1981200" y="762000"/>
                </a:lnTo>
                <a:lnTo>
                  <a:pt x="1981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5E8E8">
              <a:alpha val="100000"/>
            </a:srgbClr>
          </a:solidFill>
          <a:ln w="0" cap="rnd">
            <a:solidFill>
              <a:srgbClr val="F5E8E8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9" name="Path19"/>
          <p:cNvSpPr/>
          <p:nvPr/>
        </p:nvSpPr>
        <p:spPr>
          <a:xfrm>
            <a:off x="1905000" y="3962400"/>
            <a:ext cx="1131570" cy="762000"/>
          </a:xfrm>
          <a:custGeom>
            <a:avLst/>
            <a:gdLst/>
            <a:ahLst/>
            <a:cxnLst/>
            <a:rect l="l" t="t" r="r" b="b"/>
            <a:pathLst>
              <a:path w="1131570" h="762000">
                <a:moveTo>
                  <a:pt x="0" y="762000"/>
                </a:moveTo>
                <a:lnTo>
                  <a:pt x="1131570" y="762000"/>
                </a:lnTo>
                <a:lnTo>
                  <a:pt x="1131570" y="0"/>
                </a:lnTo>
                <a:lnTo>
                  <a:pt x="0" y="0"/>
                </a:lnTo>
                <a:close/>
              </a:path>
            </a:pathLst>
          </a:custGeom>
          <a:solidFill>
            <a:srgbClr val="E9CDCD">
              <a:alpha val="100000"/>
            </a:srgbClr>
          </a:solidFill>
          <a:ln w="0" cap="rnd">
            <a:solidFill>
              <a:srgbClr val="E9CDCD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0" name="Path20"/>
          <p:cNvSpPr/>
          <p:nvPr/>
        </p:nvSpPr>
        <p:spPr>
          <a:xfrm>
            <a:off x="3036570" y="3962400"/>
            <a:ext cx="1916429" cy="762000"/>
          </a:xfrm>
          <a:custGeom>
            <a:avLst/>
            <a:gdLst/>
            <a:ahLst/>
            <a:cxnLst/>
            <a:rect l="l" t="t" r="r" b="b"/>
            <a:pathLst>
              <a:path w="1916429" h="762000">
                <a:moveTo>
                  <a:pt x="0" y="762000"/>
                </a:moveTo>
                <a:lnTo>
                  <a:pt x="1916430" y="762000"/>
                </a:lnTo>
                <a:lnTo>
                  <a:pt x="1916430" y="0"/>
                </a:lnTo>
                <a:lnTo>
                  <a:pt x="0" y="0"/>
                </a:lnTo>
                <a:close/>
              </a:path>
            </a:pathLst>
          </a:custGeom>
          <a:solidFill>
            <a:srgbClr val="E9CDCD">
              <a:alpha val="100000"/>
            </a:srgbClr>
          </a:solidFill>
          <a:ln w="0" cap="rnd">
            <a:solidFill>
              <a:srgbClr val="E9CDCD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1" name="Path21"/>
          <p:cNvSpPr/>
          <p:nvPr/>
        </p:nvSpPr>
        <p:spPr>
          <a:xfrm>
            <a:off x="4953000" y="3962400"/>
            <a:ext cx="1981200" cy="762000"/>
          </a:xfrm>
          <a:custGeom>
            <a:avLst/>
            <a:gdLst/>
            <a:ahLst/>
            <a:cxnLst/>
            <a:rect l="l" t="t" r="r" b="b"/>
            <a:pathLst>
              <a:path w="1981200" h="762000">
                <a:moveTo>
                  <a:pt x="0" y="762000"/>
                </a:moveTo>
                <a:lnTo>
                  <a:pt x="1981200" y="762000"/>
                </a:lnTo>
                <a:lnTo>
                  <a:pt x="1981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9CDCD">
              <a:alpha val="100000"/>
            </a:srgbClr>
          </a:solidFill>
          <a:ln w="0" cap="rnd">
            <a:solidFill>
              <a:srgbClr val="E9CDCD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2" name="Path22"/>
          <p:cNvSpPr/>
          <p:nvPr/>
        </p:nvSpPr>
        <p:spPr>
          <a:xfrm>
            <a:off x="1905000" y="4724400"/>
            <a:ext cx="1131570" cy="762000"/>
          </a:xfrm>
          <a:custGeom>
            <a:avLst/>
            <a:gdLst/>
            <a:ahLst/>
            <a:cxnLst/>
            <a:rect l="l" t="t" r="r" b="b"/>
            <a:pathLst>
              <a:path w="1131570" h="762000">
                <a:moveTo>
                  <a:pt x="0" y="762000"/>
                </a:moveTo>
                <a:lnTo>
                  <a:pt x="1131570" y="762000"/>
                </a:lnTo>
                <a:lnTo>
                  <a:pt x="1131570" y="0"/>
                </a:lnTo>
                <a:lnTo>
                  <a:pt x="0" y="0"/>
                </a:lnTo>
                <a:close/>
              </a:path>
            </a:pathLst>
          </a:custGeom>
          <a:solidFill>
            <a:srgbClr val="F5E8E8">
              <a:alpha val="100000"/>
            </a:srgbClr>
          </a:solidFill>
          <a:ln w="0" cap="rnd">
            <a:solidFill>
              <a:srgbClr val="F5E8E8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3" name="Path23"/>
          <p:cNvSpPr/>
          <p:nvPr/>
        </p:nvSpPr>
        <p:spPr>
          <a:xfrm>
            <a:off x="3036570" y="4724400"/>
            <a:ext cx="1916429" cy="762000"/>
          </a:xfrm>
          <a:custGeom>
            <a:avLst/>
            <a:gdLst/>
            <a:ahLst/>
            <a:cxnLst/>
            <a:rect l="l" t="t" r="r" b="b"/>
            <a:pathLst>
              <a:path w="1916429" h="762000">
                <a:moveTo>
                  <a:pt x="0" y="762000"/>
                </a:moveTo>
                <a:lnTo>
                  <a:pt x="1916430" y="762000"/>
                </a:lnTo>
                <a:lnTo>
                  <a:pt x="1916430" y="0"/>
                </a:lnTo>
                <a:lnTo>
                  <a:pt x="0" y="0"/>
                </a:lnTo>
                <a:close/>
              </a:path>
            </a:pathLst>
          </a:custGeom>
          <a:solidFill>
            <a:srgbClr val="F5E8E8">
              <a:alpha val="100000"/>
            </a:srgbClr>
          </a:solidFill>
          <a:ln w="0" cap="rnd">
            <a:solidFill>
              <a:srgbClr val="F5E8E8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4" name="Path24"/>
          <p:cNvSpPr/>
          <p:nvPr/>
        </p:nvSpPr>
        <p:spPr>
          <a:xfrm>
            <a:off x="4953000" y="4724400"/>
            <a:ext cx="1981200" cy="762000"/>
          </a:xfrm>
          <a:custGeom>
            <a:avLst/>
            <a:gdLst/>
            <a:ahLst/>
            <a:cxnLst/>
            <a:rect l="l" t="t" r="r" b="b"/>
            <a:pathLst>
              <a:path w="1981200" h="762000">
                <a:moveTo>
                  <a:pt x="0" y="762000"/>
                </a:moveTo>
                <a:lnTo>
                  <a:pt x="1981200" y="762000"/>
                </a:lnTo>
                <a:lnTo>
                  <a:pt x="1981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5E8E8">
              <a:alpha val="100000"/>
            </a:srgbClr>
          </a:solidFill>
          <a:ln w="0" cap="rnd">
            <a:solidFill>
              <a:srgbClr val="F5E8E8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5" name="Path25"/>
          <p:cNvSpPr/>
          <p:nvPr/>
        </p:nvSpPr>
        <p:spPr>
          <a:xfrm>
            <a:off x="1905000" y="5486400"/>
            <a:ext cx="1131570" cy="1005840"/>
          </a:xfrm>
          <a:custGeom>
            <a:avLst/>
            <a:gdLst/>
            <a:ahLst/>
            <a:cxnLst/>
            <a:rect l="l" t="t" r="r" b="b"/>
            <a:pathLst>
              <a:path w="1131570" h="1005840">
                <a:moveTo>
                  <a:pt x="0" y="1005840"/>
                </a:moveTo>
                <a:lnTo>
                  <a:pt x="1131570" y="1005840"/>
                </a:lnTo>
                <a:lnTo>
                  <a:pt x="1131570" y="0"/>
                </a:lnTo>
                <a:lnTo>
                  <a:pt x="0" y="0"/>
                </a:lnTo>
                <a:close/>
              </a:path>
            </a:pathLst>
          </a:custGeom>
          <a:solidFill>
            <a:srgbClr val="E9CDCD">
              <a:alpha val="100000"/>
            </a:srgbClr>
          </a:solidFill>
          <a:ln w="0" cap="rnd">
            <a:solidFill>
              <a:srgbClr val="E9CDCD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6" name="Path26"/>
          <p:cNvSpPr/>
          <p:nvPr/>
        </p:nvSpPr>
        <p:spPr>
          <a:xfrm>
            <a:off x="3036570" y="5486400"/>
            <a:ext cx="1916429" cy="1005840"/>
          </a:xfrm>
          <a:custGeom>
            <a:avLst/>
            <a:gdLst/>
            <a:ahLst/>
            <a:cxnLst/>
            <a:rect l="l" t="t" r="r" b="b"/>
            <a:pathLst>
              <a:path w="1916429" h="1005840">
                <a:moveTo>
                  <a:pt x="0" y="1005840"/>
                </a:moveTo>
                <a:lnTo>
                  <a:pt x="1916430" y="1005840"/>
                </a:lnTo>
                <a:lnTo>
                  <a:pt x="1916430" y="0"/>
                </a:lnTo>
                <a:lnTo>
                  <a:pt x="0" y="0"/>
                </a:lnTo>
                <a:close/>
              </a:path>
            </a:pathLst>
          </a:custGeom>
          <a:solidFill>
            <a:srgbClr val="E9CDCD">
              <a:alpha val="100000"/>
            </a:srgbClr>
          </a:solidFill>
          <a:ln w="0" cap="rnd">
            <a:solidFill>
              <a:srgbClr val="E9CDCD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7" name="Path27"/>
          <p:cNvSpPr/>
          <p:nvPr/>
        </p:nvSpPr>
        <p:spPr>
          <a:xfrm>
            <a:off x="4953000" y="5486400"/>
            <a:ext cx="1981200" cy="1005840"/>
          </a:xfrm>
          <a:custGeom>
            <a:avLst/>
            <a:gdLst/>
            <a:ahLst/>
            <a:cxnLst/>
            <a:rect l="l" t="t" r="r" b="b"/>
            <a:pathLst>
              <a:path w="1981200" h="1005840">
                <a:moveTo>
                  <a:pt x="0" y="1005840"/>
                </a:moveTo>
                <a:lnTo>
                  <a:pt x="1981200" y="1005840"/>
                </a:lnTo>
                <a:lnTo>
                  <a:pt x="1981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9CDCD">
              <a:alpha val="100000"/>
            </a:srgbClr>
          </a:solidFill>
          <a:ln w="0" cap="rnd">
            <a:solidFill>
              <a:srgbClr val="E9CDCD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8" name="Path28"/>
          <p:cNvSpPr/>
          <p:nvPr/>
        </p:nvSpPr>
        <p:spPr>
          <a:xfrm>
            <a:off x="3429000" y="5715000"/>
            <a:ext cx="228600" cy="457200"/>
          </a:xfrm>
          <a:custGeom>
            <a:avLst/>
            <a:gdLst/>
            <a:ahLst/>
            <a:cxnLst/>
            <a:rect l="l" t="t" r="r" b="b"/>
            <a:pathLst>
              <a:path w="228600" h="457200">
                <a:moveTo>
                  <a:pt x="0" y="114300"/>
                </a:moveTo>
                <a:lnTo>
                  <a:pt x="114300" y="0"/>
                </a:lnTo>
                <a:lnTo>
                  <a:pt x="228600" y="114300"/>
                </a:lnTo>
                <a:lnTo>
                  <a:pt x="171450" y="114300"/>
                </a:lnTo>
                <a:lnTo>
                  <a:pt x="171450" y="457200"/>
                </a:lnTo>
                <a:lnTo>
                  <a:pt x="57150" y="457200"/>
                </a:lnTo>
                <a:lnTo>
                  <a:pt x="57150" y="114300"/>
                </a:lnTo>
                <a:close/>
              </a:path>
            </a:pathLst>
          </a:custGeom>
          <a:solidFill>
            <a:srgbClr val="4F271C">
              <a:alpha val="100000"/>
            </a:srgbClr>
          </a:solidFill>
          <a:ln w="0" cap="sq">
            <a:solidFill>
              <a:srgbClr val="4F271C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9" name="Path29"/>
          <p:cNvSpPr/>
          <p:nvPr/>
        </p:nvSpPr>
        <p:spPr>
          <a:xfrm>
            <a:off x="3393079" y="5679079"/>
            <a:ext cx="325842" cy="518521"/>
          </a:xfrm>
          <a:custGeom>
            <a:avLst/>
            <a:gdLst/>
            <a:ahLst/>
            <a:cxnLst/>
            <a:rect l="l" t="t" r="r" b="b"/>
            <a:pathLst>
              <a:path w="325842" h="518521">
                <a:moveTo>
                  <a:pt x="35921" y="150221"/>
                </a:moveTo>
                <a:lnTo>
                  <a:pt x="150221" y="35921"/>
                </a:lnTo>
                <a:lnTo>
                  <a:pt x="264521" y="150221"/>
                </a:lnTo>
                <a:lnTo>
                  <a:pt x="207371" y="150221"/>
                </a:lnTo>
                <a:lnTo>
                  <a:pt x="207371" y="493121"/>
                </a:lnTo>
                <a:lnTo>
                  <a:pt x="93071" y="493121"/>
                </a:lnTo>
                <a:lnTo>
                  <a:pt x="93071" y="150221"/>
                </a:lnTo>
                <a:close/>
              </a:path>
            </a:pathLst>
          </a:custGeom>
          <a:solidFill>
            <a:srgbClr val="4F271C">
              <a:alpha val="0"/>
            </a:srgbClr>
          </a:solidFill>
          <a:ln w="25400" cap="sq">
            <a:solidFill>
              <a:srgbClr val="4F271C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0" name="Path30"/>
          <p:cNvSpPr/>
          <p:nvPr/>
        </p:nvSpPr>
        <p:spPr>
          <a:xfrm>
            <a:off x="6324600" y="5715000"/>
            <a:ext cx="228600" cy="457200"/>
          </a:xfrm>
          <a:custGeom>
            <a:avLst/>
            <a:gdLst/>
            <a:ahLst/>
            <a:cxnLst/>
            <a:rect l="l" t="t" r="r" b="b"/>
            <a:pathLst>
              <a:path w="228600" h="457200">
                <a:moveTo>
                  <a:pt x="0" y="342900"/>
                </a:moveTo>
                <a:lnTo>
                  <a:pt x="57150" y="342900"/>
                </a:lnTo>
                <a:lnTo>
                  <a:pt x="57150" y="0"/>
                </a:lnTo>
                <a:lnTo>
                  <a:pt x="171450" y="0"/>
                </a:lnTo>
                <a:lnTo>
                  <a:pt x="171450" y="342900"/>
                </a:lnTo>
                <a:lnTo>
                  <a:pt x="228600" y="342900"/>
                </a:lnTo>
                <a:lnTo>
                  <a:pt x="114300" y="457200"/>
                </a:lnTo>
                <a:close/>
              </a:path>
            </a:pathLst>
          </a:custGeom>
          <a:solidFill>
            <a:srgbClr val="4F271C">
              <a:alpha val="100000"/>
            </a:srgbClr>
          </a:solidFill>
          <a:ln w="0" cap="sq">
            <a:solidFill>
              <a:srgbClr val="4F271C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1" name="Path31"/>
          <p:cNvSpPr/>
          <p:nvPr/>
        </p:nvSpPr>
        <p:spPr>
          <a:xfrm>
            <a:off x="6288679" y="5689600"/>
            <a:ext cx="325842" cy="518521"/>
          </a:xfrm>
          <a:custGeom>
            <a:avLst/>
            <a:gdLst/>
            <a:ahLst/>
            <a:cxnLst/>
            <a:rect l="l" t="t" r="r" b="b"/>
            <a:pathLst>
              <a:path w="325842" h="518521">
                <a:moveTo>
                  <a:pt x="35921" y="368300"/>
                </a:moveTo>
                <a:lnTo>
                  <a:pt x="93071" y="368300"/>
                </a:lnTo>
                <a:lnTo>
                  <a:pt x="93071" y="25400"/>
                </a:lnTo>
                <a:lnTo>
                  <a:pt x="207371" y="25400"/>
                </a:lnTo>
                <a:lnTo>
                  <a:pt x="207371" y="368300"/>
                </a:lnTo>
                <a:lnTo>
                  <a:pt x="264521" y="368300"/>
                </a:lnTo>
                <a:lnTo>
                  <a:pt x="150221" y="482600"/>
                </a:lnTo>
                <a:close/>
              </a:path>
            </a:pathLst>
          </a:custGeom>
          <a:solidFill>
            <a:srgbClr val="4F271C">
              <a:alpha val="0"/>
            </a:srgbClr>
          </a:solidFill>
          <a:ln w="25400" cap="sq">
            <a:solidFill>
              <a:srgbClr val="4F271C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2" name="Text Box32"/>
          <p:cNvSpPr txBox="1"/>
          <p:nvPr/>
        </p:nvSpPr>
        <p:spPr>
          <a:xfrm>
            <a:off x="1316990" y="381139"/>
            <a:ext cx="5000054" cy="52200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206" b="1" spc="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PO</a:t>
            </a:r>
            <a:r>
              <a:rPr lang="en-US" altLang="zh-CN" sz="3206" b="1" spc="-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135" b="1" spc="-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en-US" altLang="zh-CN" sz="3206" b="1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</a:t>
            </a:r>
            <a:r>
              <a:rPr lang="en-US" altLang="zh-CN" sz="3206" b="1" spc="-3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6" b="1" spc="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FiO</a:t>
            </a:r>
            <a:r>
              <a:rPr lang="en-US" altLang="zh-CN" sz="3206" b="1" spc="-79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135" b="1" spc="-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en-US" altLang="zh-CN" sz="2135" b="1" spc="249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6" b="1" spc="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ratio</a:t>
            </a:r>
            <a:r>
              <a:rPr lang="en-US" altLang="zh-CN" sz="3206" b="1" spc="78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6" b="1" spc="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(</a:t>
            </a:r>
            <a:r>
              <a:rPr lang="en-US" altLang="zh-CN" sz="3206" b="1" spc="-19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6" b="1" spc="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P:F</a:t>
            </a:r>
            <a:r>
              <a:rPr lang="en-US" altLang="zh-CN" sz="3206" b="1" spc="-12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6" b="1" spc="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Ratio</a:t>
            </a:r>
            <a:r>
              <a:rPr lang="en-US" altLang="zh-CN" sz="3206" b="1" spc="-3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6" b="1" spc="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)</a:t>
            </a:r>
          </a:p>
        </p:txBody>
      </p:sp>
      <p:sp>
        <p:nvSpPr>
          <p:cNvPr id="33" name="Text Box33"/>
          <p:cNvSpPr txBox="1"/>
          <p:nvPr/>
        </p:nvSpPr>
        <p:spPr>
          <a:xfrm>
            <a:off x="1637029" y="934771"/>
            <a:ext cx="6884823" cy="112399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spc="0" dirty="0" smtClean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</a:t>
            </a:r>
            <a:r>
              <a:rPr lang="en-US" altLang="zh-CN" sz="2400" spc="-2385" dirty="0" smtClean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Gives</a:t>
            </a:r>
            <a:r>
              <a:rPr lang="en-US" altLang="zh-CN" sz="2400" spc="-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understanding</a:t>
            </a:r>
            <a:r>
              <a:rPr lang="en-US" altLang="zh-CN" sz="2400" spc="-3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that</a:t>
            </a:r>
            <a:r>
              <a:rPr lang="en-US" altLang="zh-CN" sz="2400" spc="-19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the</a:t>
            </a:r>
            <a:r>
              <a:rPr lang="en-US" altLang="zh-CN" sz="2400" spc="-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patients</a:t>
            </a:r>
          </a:p>
          <a:p>
            <a:pPr marL="237744">
              <a:lnSpc>
                <a:spcPts val="2879"/>
              </a:lnSpc>
            </a:pPr>
            <a:r>
              <a:rPr lang="en-US" altLang="zh-CN" sz="2400" spc="-26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OXYGENATION</a:t>
            </a:r>
            <a:r>
              <a:rPr lang="en-US" altLang="zh-CN" sz="2400" spc="4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with respect</a:t>
            </a:r>
            <a:r>
              <a:rPr lang="en-US" altLang="zh-CN" sz="2400" spc="-3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to </a:t>
            </a:r>
            <a:r>
              <a:rPr lang="en-US" altLang="zh-CN" sz="2400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OXYGEN</a:t>
            </a:r>
            <a:r>
              <a:rPr lang="en-US" altLang="zh-CN" sz="2400" spc="2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delivered</a:t>
            </a:r>
          </a:p>
          <a:p>
            <a:pPr marL="237744">
              <a:lnSpc>
                <a:spcPts val="3294"/>
              </a:lnSpc>
            </a:pPr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is</a:t>
            </a:r>
            <a:r>
              <a:rPr lang="en-US" altLang="zh-CN" sz="2400" spc="-16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-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more</a:t>
            </a:r>
            <a:r>
              <a:rPr lang="en-US" altLang="zh-CN" sz="2400" spc="1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important</a:t>
            </a:r>
            <a:r>
              <a:rPr lang="en-US" altLang="zh-CN" sz="2400" spc="-19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than</a:t>
            </a:r>
            <a:r>
              <a:rPr lang="en-US" altLang="zh-CN" sz="2400" spc="-1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simply</a:t>
            </a:r>
            <a:r>
              <a:rPr lang="en-US" altLang="zh-CN" sz="2400" spc="-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the</a:t>
            </a:r>
            <a:r>
              <a:rPr lang="en-US" altLang="zh-CN" sz="2400" spc="-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PO</a:t>
            </a:r>
            <a:r>
              <a:rPr lang="en-US" altLang="zh-CN" sz="2400" spc="-58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596" spc="-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en-US" altLang="zh-CN" sz="1596" spc="219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value.</a:t>
            </a:r>
          </a:p>
        </p:txBody>
      </p:sp>
      <p:sp>
        <p:nvSpPr>
          <p:cNvPr id="34" name="Text Box34"/>
          <p:cNvSpPr txBox="1"/>
          <p:nvPr/>
        </p:nvSpPr>
        <p:spPr>
          <a:xfrm>
            <a:off x="1524000" y="2362200"/>
            <a:ext cx="1364284" cy="53860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200" b="1" spc="-3" dirty="0" smtClean="0">
                <a:solidFill>
                  <a:srgbClr val="FF0000"/>
                </a:solidFill>
                <a:latin typeface="Monotype Corsiva" pitchFamily="66" charset="0"/>
                <a:ea typeface="Times New Roman"/>
                <a:cs typeface="Times New Roman"/>
              </a:rPr>
              <a:t>Example,</a:t>
            </a:r>
          </a:p>
        </p:txBody>
      </p:sp>
      <p:graphicFrame>
        <p:nvGraphicFramePr>
          <p:cNvPr id="35" name="Table35"/>
          <p:cNvGraphicFramePr>
            <a:graphicFrameLocks noGrp="1"/>
          </p:cNvGraphicFramePr>
          <p:nvPr/>
        </p:nvGraphicFramePr>
        <p:xfrm>
          <a:off x="1905000" y="3200400"/>
          <a:ext cx="5029199" cy="3291839"/>
        </p:xfrm>
        <a:graphic>
          <a:graphicData uri="http://schemas.openxmlformats.org/drawingml/2006/table">
            <a:tbl>
              <a:tblPr/>
              <a:tblGrid>
                <a:gridCol w="1131570"/>
                <a:gridCol w="1916429"/>
                <a:gridCol w="1981200"/>
              </a:tblGrid>
              <a:tr h="762000">
                <a:tc>
                  <a:txBody>
                    <a:bodyPr/>
                    <a:lstStyle/>
                    <a:p>
                      <a:endParaRPr/>
                    </a:p>
                  </a:txBody>
                  <a:tcPr marL="63500" marR="0" marT="0" marB="0">
                    <a:lnL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4" b="1" spc="2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Patient</a:t>
                      </a:r>
                      <a:r>
                        <a:rPr lang="en-US" altLang="zh-CN" sz="2004" b="1" spc="-4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2004" b="1" spc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  <a:p>
                      <a:r>
                        <a:rPr lang="en-US" altLang="zh-CN" sz="2004" b="1" spc="2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On</a:t>
                      </a:r>
                      <a:r>
                        <a:rPr lang="en-US" altLang="zh-CN" sz="2004" b="1" spc="-18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2004" b="1" spc="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Room</a:t>
                      </a:r>
                      <a:r>
                        <a:rPr lang="en-US" altLang="zh-CN" sz="2004" b="1" spc="-136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2004" b="1" spc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Air</a:t>
                      </a:r>
                    </a:p>
                  </a:txBody>
                  <a:tcPr marL="63500" marR="0" marT="0" marB="0">
                    <a:lnL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4" b="1" spc="2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Patient</a:t>
                      </a:r>
                      <a:r>
                        <a:rPr lang="en-US" altLang="zh-CN" sz="2004" b="1" spc="-37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2004" b="1" spc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  <a:p>
                      <a:r>
                        <a:rPr lang="en-US" altLang="zh-CN" sz="2004" b="1" spc="2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On</a:t>
                      </a:r>
                      <a:r>
                        <a:rPr lang="en-US" altLang="zh-CN" sz="2004" b="1" spc="-18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2004" b="1" spc="3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MV</a:t>
                      </a:r>
                    </a:p>
                  </a:txBody>
                  <a:tcPr marL="63500" marR="0" marT="0" marB="0">
                    <a:lnL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r>
                        <a:rPr lang="en-US" altLang="zh-CN" sz="2004" spc="3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PO2</a:t>
                      </a:r>
                    </a:p>
                  </a:txBody>
                  <a:tcPr marL="63500" marR="0" marT="0" marB="0">
                    <a:lnL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4" spc="4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68</a:t>
                      </a:r>
                    </a:p>
                  </a:txBody>
                  <a:tcPr marL="63500" marR="0" marT="0" marB="0">
                    <a:lnL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4" spc="4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90</a:t>
                      </a:r>
                    </a:p>
                  </a:txBody>
                  <a:tcPr marL="63500" marR="0" marT="0" marB="0">
                    <a:lnL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r>
                        <a:rPr lang="en-US" altLang="zh-CN" sz="2004" spc="2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FiO2</a:t>
                      </a:r>
                    </a:p>
                  </a:txBody>
                  <a:tcPr marL="63500" marR="0" marT="0" marB="0">
                    <a:lnL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4" spc="6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21%</a:t>
                      </a:r>
                      <a:r>
                        <a:rPr lang="en-US" altLang="zh-CN" sz="2004" spc="-34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2004" spc="3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(0.21)</a:t>
                      </a:r>
                    </a:p>
                  </a:txBody>
                  <a:tcPr marL="63500" marR="0" marT="0" marB="0">
                    <a:lnL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4" spc="6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50%</a:t>
                      </a:r>
                      <a:r>
                        <a:rPr lang="en-US" altLang="zh-CN" sz="2004" spc="-34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2004" spc="3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(0.50)</a:t>
                      </a:r>
                    </a:p>
                  </a:txBody>
                  <a:tcPr marL="63500" marR="0" marT="0" marB="0">
                    <a:lnL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  <a:tr h="1005839">
                <a:tc>
                  <a:txBody>
                    <a:bodyPr/>
                    <a:lstStyle/>
                    <a:p>
                      <a:r>
                        <a:rPr lang="en-US" altLang="zh-CN" sz="2004" spc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P:F</a:t>
                      </a:r>
                    </a:p>
                    <a:p>
                      <a:r>
                        <a:rPr lang="en-US" altLang="zh-CN" sz="2004" spc="-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Ratio</a:t>
                      </a:r>
                    </a:p>
                  </a:txBody>
                  <a:tcPr marL="63500" marR="0" marT="0" marB="0">
                    <a:lnL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4" spc="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324</a:t>
                      </a:r>
                    </a:p>
                  </a:txBody>
                  <a:tcPr marL="63500" marR="0" marT="0" marB="0">
                    <a:lnL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4" spc="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180</a:t>
                      </a:r>
                    </a:p>
                  </a:txBody>
                  <a:tcPr marL="63500" marR="0" marT="0" marB="0">
                    <a:lnL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hypoxemia defini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"/>
            <a:ext cx="8610600" cy="6772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70313"/>
            <a:ext cx="8686800" cy="65219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Image result for hypoxemia definition"/>
          <p:cNvPicPr>
            <a:picLocks noChangeAspect="1" noChangeArrowheads="1"/>
          </p:cNvPicPr>
          <p:nvPr/>
        </p:nvPicPr>
        <p:blipFill>
          <a:blip r:embed="rId2"/>
          <a:srcRect b="6269"/>
          <a:stretch>
            <a:fillRect/>
          </a:stretch>
        </p:blipFill>
        <p:spPr bwMode="auto">
          <a:xfrm>
            <a:off x="381000" y="209550"/>
            <a:ext cx="8458200" cy="5886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Imbalance between perfusion and ventilation is called ventilation perfusion mismatch. This illustration compares shunt, the perfusion of poorly ventilated alveoli; and Physiologic dead space: the ventilation of poor perfused alveoli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609600"/>
            <a:ext cx="8420100" cy="449072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09600" y="5334000"/>
            <a:ext cx="8001000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latin typeface="Bahnschrift SemiCondensed" pitchFamily="34" charset="0"/>
              </a:rPr>
              <a:t>Shunt is perfusion of poorly ventilated alveoli. Physiologic dead space is ventilation of poor </a:t>
            </a:r>
            <a:r>
              <a:rPr lang="en-US" sz="2800" dirty="0" err="1" smtClean="0">
                <a:solidFill>
                  <a:srgbClr val="C00000"/>
                </a:solidFill>
                <a:latin typeface="Bahnschrift SemiCondensed" pitchFamily="34" charset="0"/>
              </a:rPr>
              <a:t>perfused</a:t>
            </a:r>
            <a:r>
              <a:rPr lang="en-US" sz="2800" dirty="0" smtClean="0">
                <a:solidFill>
                  <a:srgbClr val="C00000"/>
                </a:solidFill>
                <a:latin typeface="Bahnschrift SemiCondensed" pitchFamily="34" charset="0"/>
              </a:rPr>
              <a:t> alveoli.</a:t>
            </a:r>
            <a:endParaRPr lang="en-US" sz="2800" dirty="0">
              <a:solidFill>
                <a:srgbClr val="C00000"/>
              </a:solidFill>
              <a:latin typeface="Bahnschrift SemiCondensed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Image result for v/q mismatch vs shunt&quot;"/>
          <p:cNvPicPr>
            <a:picLocks noChangeAspect="1" noChangeArrowheads="1"/>
          </p:cNvPicPr>
          <p:nvPr/>
        </p:nvPicPr>
        <p:blipFill>
          <a:blip r:embed="rId2"/>
          <a:srcRect l="7524" t="5310" r="8464" b="36283"/>
          <a:stretch>
            <a:fillRect/>
          </a:stretch>
        </p:blipFill>
        <p:spPr bwMode="auto">
          <a:xfrm>
            <a:off x="203201" y="1600200"/>
            <a:ext cx="8509000" cy="419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Image result for v/q mismatch vs shunt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2064" y="761999"/>
            <a:ext cx="8174736" cy="48813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Image result for alveolar arterial gradi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 descr="Image result for alveolar arterial gradient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09550"/>
            <a:ext cx="8458198" cy="6343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alveolar arterial gradient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14400"/>
            <a:ext cx="9086850" cy="4953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  <a:noFill/>
        </p:spPr>
      </p:pic>
      <p:sp>
        <p:nvSpPr>
          <p:cNvPr id="3" name="Path3"/>
          <p:cNvSpPr/>
          <p:nvPr/>
        </p:nvSpPr>
        <p:spPr>
          <a:xfrm>
            <a:off x="3010" y="3555"/>
            <a:ext cx="819949" cy="819404"/>
          </a:xfrm>
          <a:custGeom>
            <a:avLst/>
            <a:gdLst/>
            <a:ahLst/>
            <a:cxnLst/>
            <a:rect l="l" t="t" r="r" b="b"/>
            <a:pathLst>
              <a:path w="819949" h="819404">
                <a:moveTo>
                  <a:pt x="819950" y="0"/>
                </a:moveTo>
                <a:cubicBezTo>
                  <a:pt x="819950" y="452502"/>
                  <a:pt x="453072" y="819404"/>
                  <a:pt x="505" y="819404"/>
                </a:cubicBezTo>
                <a:cubicBezTo>
                  <a:pt x="337" y="819404"/>
                  <a:pt x="168" y="819404"/>
                  <a:pt x="0" y="819404"/>
                </a:cubicBezTo>
                <a:lnTo>
                  <a:pt x="0" y="819404"/>
                </a:lnTo>
                <a:lnTo>
                  <a:pt x="507" y="0"/>
                </a:lnTo>
                <a:close/>
              </a:path>
            </a:pathLst>
          </a:custGeom>
          <a:solidFill>
            <a:srgbClr val="FEFAF4">
              <a:alpha val="32941"/>
            </a:srgbClr>
          </a:solidFill>
          <a:ln w="0" cap="sq">
            <a:solidFill>
              <a:srgbClr val="FEFAF4">
                <a:alpha val="100000"/>
              </a:srgbClr>
            </a:solidFill>
            <a:prstDash val="solid"/>
            <a:miter lim="10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4" name="Path4"/>
          <p:cNvSpPr/>
          <p:nvPr/>
        </p:nvSpPr>
        <p:spPr>
          <a:xfrm>
            <a:off x="-9689" y="-9144"/>
            <a:ext cx="845349" cy="844804"/>
          </a:xfrm>
          <a:custGeom>
            <a:avLst/>
            <a:gdLst/>
            <a:ahLst/>
            <a:cxnLst/>
            <a:rect l="l" t="t" r="r" b="b"/>
            <a:pathLst>
              <a:path w="845349" h="844804">
                <a:moveTo>
                  <a:pt x="832649" y="12699"/>
                </a:moveTo>
                <a:cubicBezTo>
                  <a:pt x="832649" y="465201"/>
                  <a:pt x="465771" y="832103"/>
                  <a:pt x="13204" y="832103"/>
                </a:cubicBezTo>
                <a:cubicBezTo>
                  <a:pt x="13036" y="832103"/>
                  <a:pt x="12867" y="832103"/>
                  <a:pt x="12699" y="832103"/>
                </a:cubicBezTo>
                <a:lnTo>
                  <a:pt x="12699" y="832103"/>
                </a:lnTo>
                <a:lnTo>
                  <a:pt x="13206" y="12699"/>
                </a:lnTo>
                <a:close/>
              </a:path>
            </a:pathLst>
          </a:custGeom>
          <a:solidFill>
            <a:srgbClr val="FEFAF4">
              <a:alpha val="0"/>
            </a:srgbClr>
          </a:solidFill>
          <a:ln w="12700" cap="rnd">
            <a:solidFill>
              <a:srgbClr val="D2C39E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5" name="Image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16" y="6095"/>
            <a:ext cx="1784604" cy="1783080"/>
          </a:xfrm>
          <a:prstGeom prst="rect">
            <a:avLst/>
          </a:prstGeom>
          <a:noFill/>
        </p:spPr>
      </p:pic>
      <p:pic>
        <p:nvPicPr>
          <p:cNvPr id="6" name="Image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123" y="870203"/>
            <a:ext cx="54863" cy="54864"/>
          </a:xfrm>
          <a:prstGeom prst="rect">
            <a:avLst/>
          </a:prstGeom>
          <a:noFill/>
        </p:spPr>
      </p:pic>
      <p:sp>
        <p:nvSpPr>
          <p:cNvPr id="7" name="Path7"/>
          <p:cNvSpPr/>
          <p:nvPr/>
        </p:nvSpPr>
        <p:spPr>
          <a:xfrm>
            <a:off x="141516" y="21082"/>
            <a:ext cx="1756752" cy="1729485"/>
          </a:xfrm>
          <a:custGeom>
            <a:avLst/>
            <a:gdLst/>
            <a:ahLst/>
            <a:cxnLst/>
            <a:rect l="l" t="t" r="r" b="b"/>
            <a:pathLst>
              <a:path w="1756752" h="1729485">
                <a:moveTo>
                  <a:pt x="27305" y="851154"/>
                </a:moveTo>
                <a:cubicBezTo>
                  <a:pt x="27305" y="381127"/>
                  <a:pt x="408343" y="0"/>
                  <a:pt x="878395" y="0"/>
                </a:cubicBezTo>
                <a:cubicBezTo>
                  <a:pt x="878395" y="0"/>
                  <a:pt x="878395" y="0"/>
                  <a:pt x="878395" y="0"/>
                </a:cubicBezTo>
                <a:lnTo>
                  <a:pt x="878395" y="0"/>
                </a:lnTo>
                <a:cubicBezTo>
                  <a:pt x="1348448" y="0"/>
                  <a:pt x="1729448" y="381127"/>
                  <a:pt x="1729448" y="851154"/>
                </a:cubicBezTo>
                <a:cubicBezTo>
                  <a:pt x="1729448" y="851154"/>
                  <a:pt x="1729448" y="851154"/>
                  <a:pt x="1729448" y="851154"/>
                </a:cubicBezTo>
                <a:lnTo>
                  <a:pt x="1729448" y="851154"/>
                </a:lnTo>
                <a:cubicBezTo>
                  <a:pt x="1729448" y="1321181"/>
                  <a:pt x="1348448" y="1702181"/>
                  <a:pt x="878395" y="1702181"/>
                </a:cubicBezTo>
                <a:cubicBezTo>
                  <a:pt x="878395" y="1702181"/>
                  <a:pt x="878395" y="1702181"/>
                  <a:pt x="878395" y="1702181"/>
                </a:cubicBezTo>
                <a:lnTo>
                  <a:pt x="878395" y="1702181"/>
                </a:lnTo>
                <a:cubicBezTo>
                  <a:pt x="408343" y="1702181"/>
                  <a:pt x="27305" y="1321181"/>
                  <a:pt x="27305" y="851154"/>
                </a:cubicBezTo>
                <a:cubicBezTo>
                  <a:pt x="27305" y="851154"/>
                  <a:pt x="27305" y="851154"/>
                  <a:pt x="27305" y="851154"/>
                </a:cubicBezTo>
              </a:path>
            </a:pathLst>
          </a:custGeom>
          <a:solidFill>
            <a:srgbClr val="FEFAF4">
              <a:alpha val="0"/>
            </a:srgbClr>
          </a:solidFill>
          <a:ln w="27304" cap="rnd">
            <a:solidFill>
              <a:srgbClr val="FFF6DB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8" name="Image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164" y="1043940"/>
            <a:ext cx="1159764" cy="1153668"/>
          </a:xfrm>
          <a:prstGeom prst="rect">
            <a:avLst/>
          </a:prstGeom>
          <a:noFill/>
        </p:spPr>
      </p:pic>
      <p:pic>
        <p:nvPicPr>
          <p:cNvPr id="9" name="Image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568" y="1606296"/>
            <a:ext cx="30480" cy="30479"/>
          </a:xfrm>
          <a:prstGeom prst="rect">
            <a:avLst/>
          </a:prstGeom>
          <a:noFill/>
        </p:spPr>
      </p:pic>
      <p:pic>
        <p:nvPicPr>
          <p:cNvPr id="10" name="Image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514" y="1050543"/>
            <a:ext cx="1116422" cy="1111707"/>
          </a:xfrm>
          <a:prstGeom prst="rect">
            <a:avLst/>
          </a:prstGeom>
          <a:noFill/>
        </p:spPr>
      </p:pic>
      <p:sp>
        <p:nvSpPr>
          <p:cNvPr id="11" name="Path11"/>
          <p:cNvSpPr/>
          <p:nvPr/>
        </p:nvSpPr>
        <p:spPr>
          <a:xfrm>
            <a:off x="115882" y="981582"/>
            <a:ext cx="1259654" cy="1249680"/>
          </a:xfrm>
          <a:custGeom>
            <a:avLst/>
            <a:gdLst/>
            <a:ahLst/>
            <a:cxnLst/>
            <a:rect l="l" t="t" r="r" b="b"/>
            <a:pathLst>
              <a:path w="1259654" h="1249680">
                <a:moveTo>
                  <a:pt x="189934" y="273686"/>
                </a:moveTo>
                <a:cubicBezTo>
                  <a:pt x="379875" y="35688"/>
                  <a:pt x="730814" y="0"/>
                  <a:pt x="973765" y="193930"/>
                </a:cubicBezTo>
                <a:cubicBezTo>
                  <a:pt x="973765" y="193930"/>
                  <a:pt x="973765" y="193930"/>
                  <a:pt x="973765" y="193930"/>
                </a:cubicBezTo>
                <a:lnTo>
                  <a:pt x="973765" y="193930"/>
                </a:lnTo>
                <a:cubicBezTo>
                  <a:pt x="1216729" y="387858"/>
                  <a:pt x="1259655" y="737997"/>
                  <a:pt x="1069777" y="975869"/>
                </a:cubicBezTo>
                <a:cubicBezTo>
                  <a:pt x="1069777" y="975869"/>
                  <a:pt x="1069777" y="975869"/>
                  <a:pt x="1069777" y="975869"/>
                </a:cubicBezTo>
                <a:lnTo>
                  <a:pt x="1069777" y="975869"/>
                </a:lnTo>
                <a:cubicBezTo>
                  <a:pt x="879836" y="1213867"/>
                  <a:pt x="528909" y="1249681"/>
                  <a:pt x="285946" y="1055752"/>
                </a:cubicBezTo>
                <a:cubicBezTo>
                  <a:pt x="285946" y="1055752"/>
                  <a:pt x="285946" y="1055752"/>
                  <a:pt x="285946" y="1055752"/>
                </a:cubicBezTo>
                <a:lnTo>
                  <a:pt x="285946" y="1055752"/>
                </a:lnTo>
                <a:cubicBezTo>
                  <a:pt x="42982" y="861823"/>
                  <a:pt x="0" y="511684"/>
                  <a:pt x="189934" y="273686"/>
                </a:cubicBezTo>
                <a:cubicBezTo>
                  <a:pt x="189934" y="273686"/>
                  <a:pt x="189934" y="273686"/>
                  <a:pt x="189934" y="273686"/>
                </a:cubicBezTo>
                <a:moveTo>
                  <a:pt x="291914" y="355093"/>
                </a:moveTo>
                <a:cubicBezTo>
                  <a:pt x="146931" y="536703"/>
                  <a:pt x="180701" y="804800"/>
                  <a:pt x="367340" y="953770"/>
                </a:cubicBezTo>
                <a:lnTo>
                  <a:pt x="367340" y="953770"/>
                </a:lnTo>
                <a:cubicBezTo>
                  <a:pt x="553979" y="1102742"/>
                  <a:pt x="822813" y="1076199"/>
                  <a:pt x="967796" y="894588"/>
                </a:cubicBezTo>
                <a:cubicBezTo>
                  <a:pt x="967796" y="894588"/>
                  <a:pt x="967796" y="894588"/>
                  <a:pt x="967796" y="894588"/>
                </a:cubicBezTo>
                <a:lnTo>
                  <a:pt x="967796" y="894588"/>
                </a:lnTo>
                <a:cubicBezTo>
                  <a:pt x="1112792" y="712852"/>
                  <a:pt x="1079023" y="444882"/>
                  <a:pt x="892383" y="295911"/>
                </a:cubicBezTo>
                <a:cubicBezTo>
                  <a:pt x="892383" y="295911"/>
                  <a:pt x="892383" y="295911"/>
                  <a:pt x="892383" y="295911"/>
                </a:cubicBezTo>
                <a:lnTo>
                  <a:pt x="892383" y="295911"/>
                </a:lnTo>
                <a:cubicBezTo>
                  <a:pt x="705731" y="146939"/>
                  <a:pt x="436898" y="173483"/>
                  <a:pt x="291914" y="355093"/>
                </a:cubicBezTo>
              </a:path>
            </a:pathLst>
          </a:custGeom>
          <a:solidFill>
            <a:srgbClr val="FEFAF4">
              <a:alpha val="0"/>
            </a:srgbClr>
          </a:solidFill>
          <a:ln w="12700" cap="rnd">
            <a:solidFill>
              <a:srgbClr val="C7B791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2" name="Path12"/>
          <p:cNvSpPr/>
          <p:nvPr/>
        </p:nvSpPr>
        <p:spPr>
          <a:xfrm>
            <a:off x="1012875" y="0"/>
            <a:ext cx="8131124" cy="6845300"/>
          </a:xfrm>
          <a:custGeom>
            <a:avLst/>
            <a:gdLst/>
            <a:ahLst/>
            <a:cxnLst/>
            <a:rect l="l" t="t" r="r" b="b"/>
            <a:pathLst>
              <a:path w="8131124" h="6845300">
                <a:moveTo>
                  <a:pt x="0" y="6845300"/>
                </a:moveTo>
                <a:lnTo>
                  <a:pt x="0" y="0"/>
                </a:lnTo>
                <a:lnTo>
                  <a:pt x="8131125" y="0"/>
                </a:lnTo>
                <a:lnTo>
                  <a:pt x="8131125" y="68453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13" name="Image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5736" y="0"/>
            <a:ext cx="155447" cy="6858000"/>
          </a:xfrm>
          <a:prstGeom prst="rect">
            <a:avLst/>
          </a:prstGeom>
          <a:noFill/>
        </p:spPr>
      </p:pic>
      <p:pic>
        <p:nvPicPr>
          <p:cNvPr id="14" name="Image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7176" y="3387851"/>
            <a:ext cx="82296" cy="82296"/>
          </a:xfrm>
          <a:prstGeom prst="rect">
            <a:avLst/>
          </a:prstGeom>
          <a:noFill/>
        </p:spPr>
      </p:pic>
      <p:sp>
        <p:nvSpPr>
          <p:cNvPr id="15" name="Path15"/>
          <p:cNvSpPr/>
          <p:nvPr/>
        </p:nvSpPr>
        <p:spPr>
          <a:xfrm>
            <a:off x="1014984" y="0"/>
            <a:ext cx="73152" cy="6845300"/>
          </a:xfrm>
          <a:custGeom>
            <a:avLst/>
            <a:gdLst/>
            <a:ahLst/>
            <a:cxnLst/>
            <a:rect l="l" t="t" r="r" b="b"/>
            <a:pathLst>
              <a:path w="73152" h="6845300">
                <a:moveTo>
                  <a:pt x="0" y="6845300"/>
                </a:moveTo>
                <a:lnTo>
                  <a:pt x="0" y="0"/>
                </a:lnTo>
                <a:lnTo>
                  <a:pt x="73152" y="0"/>
                </a:lnTo>
                <a:lnTo>
                  <a:pt x="73152" y="68453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16" name="Image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04744" y="35052"/>
            <a:ext cx="4552188" cy="815339"/>
          </a:xfrm>
          <a:prstGeom prst="rect">
            <a:avLst/>
          </a:prstGeom>
          <a:noFill/>
        </p:spPr>
      </p:pic>
      <p:pic>
        <p:nvPicPr>
          <p:cNvPr id="17" name="Image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66800" y="3352800"/>
            <a:ext cx="1628775" cy="2514600"/>
          </a:xfrm>
          <a:prstGeom prst="rect">
            <a:avLst/>
          </a:prstGeom>
          <a:noFill/>
        </p:spPr>
      </p:pic>
      <p:sp>
        <p:nvSpPr>
          <p:cNvPr id="18" name="Path18"/>
          <p:cNvSpPr/>
          <p:nvPr/>
        </p:nvSpPr>
        <p:spPr>
          <a:xfrm>
            <a:off x="3048000" y="4572000"/>
            <a:ext cx="685800" cy="457200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114300"/>
                </a:moveTo>
                <a:lnTo>
                  <a:pt x="457200" y="114300"/>
                </a:lnTo>
                <a:lnTo>
                  <a:pt x="457200" y="0"/>
                </a:lnTo>
                <a:lnTo>
                  <a:pt x="685800" y="228600"/>
                </a:lnTo>
                <a:lnTo>
                  <a:pt x="457200" y="457200"/>
                </a:lnTo>
                <a:lnTo>
                  <a:pt x="457200" y="342900"/>
                </a:lnTo>
                <a:lnTo>
                  <a:pt x="0" y="3429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0" cap="rnd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9" name="Path19"/>
          <p:cNvSpPr/>
          <p:nvPr/>
        </p:nvSpPr>
        <p:spPr>
          <a:xfrm>
            <a:off x="3022600" y="4510679"/>
            <a:ext cx="747121" cy="579842"/>
          </a:xfrm>
          <a:custGeom>
            <a:avLst/>
            <a:gdLst/>
            <a:ahLst/>
            <a:cxnLst/>
            <a:rect l="l" t="t" r="r" b="b"/>
            <a:pathLst>
              <a:path w="747121" h="579842">
                <a:moveTo>
                  <a:pt x="25400" y="175621"/>
                </a:moveTo>
                <a:lnTo>
                  <a:pt x="482600" y="175621"/>
                </a:lnTo>
                <a:lnTo>
                  <a:pt x="482600" y="61321"/>
                </a:lnTo>
                <a:lnTo>
                  <a:pt x="711200" y="289921"/>
                </a:lnTo>
                <a:lnTo>
                  <a:pt x="482600" y="518521"/>
                </a:lnTo>
                <a:lnTo>
                  <a:pt x="482600" y="404221"/>
                </a:lnTo>
                <a:lnTo>
                  <a:pt x="25400" y="404221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5400" cap="sq">
            <a:solidFill>
              <a:srgbClr val="000000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20" name="Image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86200" y="3276600"/>
            <a:ext cx="1828800" cy="2667000"/>
          </a:xfrm>
          <a:prstGeom prst="rect">
            <a:avLst/>
          </a:prstGeom>
          <a:noFill/>
        </p:spPr>
      </p:pic>
      <p:sp>
        <p:nvSpPr>
          <p:cNvPr id="21" name="Path21"/>
          <p:cNvSpPr/>
          <p:nvPr/>
        </p:nvSpPr>
        <p:spPr>
          <a:xfrm>
            <a:off x="5791200" y="4495800"/>
            <a:ext cx="762000" cy="533400"/>
          </a:xfrm>
          <a:custGeom>
            <a:avLst/>
            <a:gdLst/>
            <a:ahLst/>
            <a:cxnLst/>
            <a:rect l="l" t="t" r="r" b="b"/>
            <a:pathLst>
              <a:path w="762000" h="533400">
                <a:moveTo>
                  <a:pt x="0" y="133350"/>
                </a:moveTo>
                <a:lnTo>
                  <a:pt x="495300" y="133350"/>
                </a:lnTo>
                <a:lnTo>
                  <a:pt x="495300" y="0"/>
                </a:lnTo>
                <a:lnTo>
                  <a:pt x="762000" y="266700"/>
                </a:lnTo>
                <a:lnTo>
                  <a:pt x="495300" y="533400"/>
                </a:lnTo>
                <a:lnTo>
                  <a:pt x="495300" y="400050"/>
                </a:lnTo>
                <a:lnTo>
                  <a:pt x="0" y="40005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0" cap="sq">
            <a:solidFill>
              <a:srgbClr val="000000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2" name="Path22"/>
          <p:cNvSpPr/>
          <p:nvPr/>
        </p:nvSpPr>
        <p:spPr>
          <a:xfrm>
            <a:off x="5765800" y="4434479"/>
            <a:ext cx="823321" cy="656042"/>
          </a:xfrm>
          <a:custGeom>
            <a:avLst/>
            <a:gdLst/>
            <a:ahLst/>
            <a:cxnLst/>
            <a:rect l="l" t="t" r="r" b="b"/>
            <a:pathLst>
              <a:path w="823321" h="656042">
                <a:moveTo>
                  <a:pt x="25400" y="194671"/>
                </a:moveTo>
                <a:lnTo>
                  <a:pt x="520700" y="194671"/>
                </a:lnTo>
                <a:lnTo>
                  <a:pt x="520700" y="61321"/>
                </a:lnTo>
                <a:lnTo>
                  <a:pt x="787400" y="328021"/>
                </a:lnTo>
                <a:lnTo>
                  <a:pt x="520700" y="594721"/>
                </a:lnTo>
                <a:lnTo>
                  <a:pt x="520700" y="461371"/>
                </a:lnTo>
                <a:lnTo>
                  <a:pt x="25400" y="461371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5400" cap="sq">
            <a:solidFill>
              <a:srgbClr val="000000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23" name="Image2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05600" y="3581400"/>
            <a:ext cx="2057400" cy="2286000"/>
          </a:xfrm>
          <a:prstGeom prst="rect">
            <a:avLst/>
          </a:prstGeom>
          <a:noFill/>
        </p:spPr>
      </p:pic>
      <p:sp>
        <p:nvSpPr>
          <p:cNvPr id="24" name="Text Box24"/>
          <p:cNvSpPr txBox="1"/>
          <p:nvPr/>
        </p:nvSpPr>
        <p:spPr>
          <a:xfrm>
            <a:off x="320040" y="465254"/>
            <a:ext cx="366629" cy="56213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998" b="1" spc="-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A</a:t>
            </a:r>
          </a:p>
        </p:txBody>
      </p:sp>
      <p:sp>
        <p:nvSpPr>
          <p:cNvPr id="25" name="Text Box25"/>
          <p:cNvSpPr txBox="1"/>
          <p:nvPr/>
        </p:nvSpPr>
        <p:spPr>
          <a:xfrm>
            <a:off x="320040" y="1075126"/>
            <a:ext cx="366409" cy="56179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996" b="1" spc="-2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</a:t>
            </a:r>
          </a:p>
        </p:txBody>
      </p:sp>
      <p:sp>
        <p:nvSpPr>
          <p:cNvPr id="26" name="Text Box26"/>
          <p:cNvSpPr txBox="1"/>
          <p:nvPr/>
        </p:nvSpPr>
        <p:spPr>
          <a:xfrm>
            <a:off x="320040" y="1684726"/>
            <a:ext cx="197414" cy="56179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996" b="1" spc="-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I</a:t>
            </a:r>
          </a:p>
        </p:txBody>
      </p:sp>
      <p:sp>
        <p:nvSpPr>
          <p:cNvPr id="27" name="Text Box27"/>
          <p:cNvSpPr txBox="1"/>
          <p:nvPr/>
        </p:nvSpPr>
        <p:spPr>
          <a:xfrm>
            <a:off x="320040" y="2294436"/>
            <a:ext cx="366629" cy="56213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998" b="1" spc="-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D</a:t>
            </a:r>
          </a:p>
        </p:txBody>
      </p:sp>
      <p:sp>
        <p:nvSpPr>
          <p:cNvPr id="28" name="Text Box28"/>
          <p:cNvSpPr txBox="1"/>
          <p:nvPr/>
        </p:nvSpPr>
        <p:spPr>
          <a:xfrm>
            <a:off x="320040" y="3513890"/>
            <a:ext cx="338700" cy="56213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998" b="1" spc="-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B</a:t>
            </a:r>
          </a:p>
        </p:txBody>
      </p:sp>
      <p:sp>
        <p:nvSpPr>
          <p:cNvPr id="29" name="Text Box29"/>
          <p:cNvSpPr txBox="1"/>
          <p:nvPr/>
        </p:nvSpPr>
        <p:spPr>
          <a:xfrm>
            <a:off x="320040" y="4123761"/>
            <a:ext cx="366409" cy="56179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996" b="1" spc="-2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A</a:t>
            </a:r>
          </a:p>
        </p:txBody>
      </p:sp>
      <p:sp>
        <p:nvSpPr>
          <p:cNvPr id="30" name="Text Box30"/>
          <p:cNvSpPr txBox="1"/>
          <p:nvPr/>
        </p:nvSpPr>
        <p:spPr>
          <a:xfrm>
            <a:off x="320040" y="4733361"/>
            <a:ext cx="282165" cy="56179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996" b="1" spc="-2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S</a:t>
            </a:r>
          </a:p>
        </p:txBody>
      </p:sp>
      <p:sp>
        <p:nvSpPr>
          <p:cNvPr id="31" name="Text Box31"/>
          <p:cNvSpPr txBox="1"/>
          <p:nvPr/>
        </p:nvSpPr>
        <p:spPr>
          <a:xfrm>
            <a:off x="320040" y="5343020"/>
            <a:ext cx="338700" cy="56213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998" b="1" spc="-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E</a:t>
            </a:r>
          </a:p>
        </p:txBody>
      </p:sp>
      <p:sp>
        <p:nvSpPr>
          <p:cNvPr id="32" name="Text Box32"/>
          <p:cNvSpPr txBox="1"/>
          <p:nvPr/>
        </p:nvSpPr>
        <p:spPr>
          <a:xfrm>
            <a:off x="3048000" y="152400"/>
            <a:ext cx="4540154" cy="646331"/>
          </a:xfrm>
          <a:prstGeom prst="rect">
            <a:avLst/>
          </a:prstGeom>
          <a:solidFill>
            <a:srgbClr val="FFFF00"/>
          </a:solidFill>
        </p:spPr>
        <p:txBody>
          <a:bodyPr wrap="none" lIns="0" tIns="0" rIns="0" rtlCol="0">
            <a:spAutoFit/>
          </a:bodyPr>
          <a:lstStyle/>
          <a:p>
            <a:r>
              <a:rPr lang="en-US" altLang="zh-CN" sz="3900" b="1" spc="0" dirty="0" smtClean="0">
                <a:solidFill>
                  <a:srgbClr val="C00000"/>
                </a:solidFill>
                <a:latin typeface="Rockwell" pitchFamily="18" charset="0"/>
                <a:ea typeface="Times New Roman"/>
                <a:cs typeface="Times New Roman"/>
              </a:rPr>
              <a:t>Acid</a:t>
            </a:r>
            <a:r>
              <a:rPr lang="en-US" altLang="zh-CN" sz="3900" b="1" spc="-23" dirty="0" smtClean="0">
                <a:solidFill>
                  <a:srgbClr val="C00000"/>
                </a:solidFill>
                <a:latin typeface="Rockwell" pitchFamily="18" charset="0"/>
                <a:ea typeface="Times New Roman"/>
                <a:cs typeface="Times New Roman"/>
              </a:rPr>
              <a:t> </a:t>
            </a:r>
            <a:r>
              <a:rPr lang="en-US" altLang="zh-CN" sz="3900" b="1" spc="0" dirty="0" smtClean="0">
                <a:solidFill>
                  <a:srgbClr val="C00000"/>
                </a:solidFill>
                <a:latin typeface="Rockwell" pitchFamily="18" charset="0"/>
                <a:ea typeface="Times New Roman"/>
                <a:cs typeface="Times New Roman"/>
              </a:rPr>
              <a:t>Base</a:t>
            </a:r>
            <a:r>
              <a:rPr lang="en-US" altLang="zh-CN" sz="3900" b="1" spc="-11" dirty="0" smtClean="0">
                <a:solidFill>
                  <a:srgbClr val="C00000"/>
                </a:solidFill>
                <a:latin typeface="Rockwell" pitchFamily="18" charset="0"/>
                <a:ea typeface="Times New Roman"/>
                <a:cs typeface="Times New Roman"/>
              </a:rPr>
              <a:t> </a:t>
            </a:r>
            <a:r>
              <a:rPr lang="en-US" altLang="zh-CN" sz="3900" b="1" spc="0" dirty="0" smtClean="0">
                <a:solidFill>
                  <a:srgbClr val="C00000"/>
                </a:solidFill>
                <a:latin typeface="Rockwell" pitchFamily="18" charset="0"/>
                <a:ea typeface="Times New Roman"/>
                <a:cs typeface="Times New Roman"/>
              </a:rPr>
              <a:t>Balance</a:t>
            </a:r>
          </a:p>
        </p:txBody>
      </p:sp>
      <p:sp>
        <p:nvSpPr>
          <p:cNvPr id="33" name="Text Box33"/>
          <p:cNvSpPr txBox="1"/>
          <p:nvPr/>
        </p:nvSpPr>
        <p:spPr>
          <a:xfrm>
            <a:off x="1240840" y="838611"/>
            <a:ext cx="5965812" cy="93812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556" spc="4" dirty="0" smtClean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</a:t>
            </a:r>
            <a:r>
              <a:rPr lang="en-US" altLang="zh-CN" sz="2556" spc="-2353" dirty="0" smtClean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altLang="zh-CN" sz="3204" spc="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</a:t>
            </a:r>
            <a:r>
              <a:rPr lang="en-US" altLang="zh-CN" sz="3204" spc="118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4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ion</a:t>
            </a:r>
            <a:r>
              <a:rPr lang="en-US" altLang="zh-CN" sz="3204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4" spc="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concentration</a:t>
            </a:r>
            <a:r>
              <a:rPr lang="en-US" altLang="zh-CN" sz="3204" spc="-5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4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in</a:t>
            </a:r>
            <a:r>
              <a:rPr lang="en-US" altLang="zh-CN" sz="3204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4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the</a:t>
            </a:r>
            <a:r>
              <a:rPr lang="en-US" altLang="zh-CN" sz="3204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4" spc="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body</a:t>
            </a:r>
            <a:r>
              <a:rPr lang="en-US" altLang="zh-CN" sz="3204" spc="-2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4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is</a:t>
            </a:r>
          </a:p>
          <a:p>
            <a:pPr marL="283413">
              <a:lnSpc>
                <a:spcPts val="3839"/>
              </a:lnSpc>
            </a:pPr>
            <a:r>
              <a:rPr lang="en-US" altLang="zh-CN" sz="3204" spc="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precisely</a:t>
            </a:r>
            <a:r>
              <a:rPr lang="en-US" altLang="zh-CN" sz="3204" spc="-4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4" spc="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regulated</a:t>
            </a:r>
          </a:p>
        </p:txBody>
      </p:sp>
      <p:sp>
        <p:nvSpPr>
          <p:cNvPr id="34" name="Text Box34"/>
          <p:cNvSpPr txBox="1"/>
          <p:nvPr/>
        </p:nvSpPr>
        <p:spPr>
          <a:xfrm>
            <a:off x="1240840" y="1890171"/>
            <a:ext cx="7360765" cy="142618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556" spc="4" dirty="0" smtClean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</a:t>
            </a:r>
            <a:r>
              <a:rPr lang="en-US" altLang="zh-CN" sz="2556" spc="-2353" dirty="0" smtClean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altLang="zh-CN" sz="3204" spc="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The</a:t>
            </a:r>
            <a:r>
              <a:rPr lang="en-US" altLang="zh-CN" sz="3204" spc="-2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4" spc="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body</a:t>
            </a:r>
            <a:r>
              <a:rPr lang="en-US" altLang="zh-CN" sz="3204" spc="-2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4" spc="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understands</a:t>
            </a:r>
            <a:r>
              <a:rPr lang="en-US" altLang="zh-CN" sz="3204" spc="-3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4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the</a:t>
            </a:r>
            <a:r>
              <a:rPr lang="en-US" altLang="zh-CN" sz="3204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4" spc="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importance</a:t>
            </a:r>
            <a:r>
              <a:rPr lang="en-US" altLang="zh-CN" sz="3204" spc="-5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4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of</a:t>
            </a:r>
            <a:r>
              <a:rPr lang="en-US" altLang="zh-CN" sz="3204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4" spc="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</a:t>
            </a:r>
          </a:p>
          <a:p>
            <a:pPr marL="283413">
              <a:lnSpc>
                <a:spcPts val="3842"/>
              </a:lnSpc>
            </a:pPr>
            <a:r>
              <a:rPr lang="en-US" altLang="zh-CN" sz="3204" spc="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and</a:t>
            </a:r>
            <a:r>
              <a:rPr lang="en-US" altLang="zh-CN" sz="3204" spc="-2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4" spc="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hence</a:t>
            </a:r>
            <a:r>
              <a:rPr lang="en-US" altLang="zh-CN" sz="3204" spc="-16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4" spc="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devised</a:t>
            </a:r>
            <a:r>
              <a:rPr lang="en-US" altLang="zh-CN" sz="3204" spc="-2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4" spc="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DEFENCES</a:t>
            </a:r>
            <a:r>
              <a:rPr lang="en-US" altLang="zh-CN" sz="3204" spc="-3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4" spc="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against</a:t>
            </a:r>
            <a:r>
              <a:rPr lang="en-US" altLang="zh-CN" sz="3204" spc="-3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4" spc="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any</a:t>
            </a:r>
          </a:p>
          <a:p>
            <a:pPr marL="283413">
              <a:lnSpc>
                <a:spcPts val="3839"/>
              </a:lnSpc>
            </a:pPr>
            <a:r>
              <a:rPr lang="en-US" altLang="zh-CN" sz="3204" spc="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change</a:t>
            </a:r>
            <a:r>
              <a:rPr lang="en-US" altLang="zh-CN" sz="3204" spc="-3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4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in</a:t>
            </a:r>
            <a:r>
              <a:rPr lang="en-US" altLang="zh-CN" sz="3204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4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its</a:t>
            </a:r>
            <a:r>
              <a:rPr lang="en-US" altLang="zh-CN" sz="3204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4" spc="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concentration-</a:t>
            </a:r>
          </a:p>
        </p:txBody>
      </p:sp>
      <p:sp>
        <p:nvSpPr>
          <p:cNvPr id="35" name="Text Box35"/>
          <p:cNvSpPr txBox="1"/>
          <p:nvPr/>
        </p:nvSpPr>
        <p:spPr>
          <a:xfrm>
            <a:off x="1082344" y="5931636"/>
            <a:ext cx="1682496" cy="25306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b="1" spc="-1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BICARBONATE</a:t>
            </a:r>
          </a:p>
        </p:txBody>
      </p:sp>
      <p:sp>
        <p:nvSpPr>
          <p:cNvPr id="36" name="Text Box36"/>
          <p:cNvSpPr txBox="1"/>
          <p:nvPr/>
        </p:nvSpPr>
        <p:spPr>
          <a:xfrm>
            <a:off x="1082344" y="6205956"/>
            <a:ext cx="1907438" cy="25306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b="1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BUFFER</a:t>
            </a:r>
            <a:r>
              <a:rPr lang="en-US" altLang="zh-CN" sz="1800" b="1" spc="-1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800" b="1" spc="-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SYSTEM</a:t>
            </a:r>
          </a:p>
        </p:txBody>
      </p:sp>
      <p:sp>
        <p:nvSpPr>
          <p:cNvPr id="37" name="Text Box37"/>
          <p:cNvSpPr txBox="1"/>
          <p:nvPr/>
        </p:nvSpPr>
        <p:spPr>
          <a:xfrm>
            <a:off x="1082344" y="6476318"/>
            <a:ext cx="1467653" cy="19738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404" b="1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Acts</a:t>
            </a:r>
            <a:r>
              <a:rPr lang="en-US" altLang="zh-CN" sz="1404" b="1" spc="-9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404" b="1" spc="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in</a:t>
            </a:r>
            <a:r>
              <a:rPr lang="en-US" altLang="zh-CN" sz="1404" b="1" spc="-1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404" b="1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few</a:t>
            </a:r>
            <a:r>
              <a:rPr lang="en-US" altLang="zh-CN" sz="1404" b="1" spc="-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404" b="1" spc="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seconds</a:t>
            </a:r>
          </a:p>
        </p:txBody>
      </p:sp>
      <p:sp>
        <p:nvSpPr>
          <p:cNvPr id="38" name="Text Box38"/>
          <p:cNvSpPr txBox="1"/>
          <p:nvPr/>
        </p:nvSpPr>
        <p:spPr>
          <a:xfrm>
            <a:off x="3978275" y="6007836"/>
            <a:ext cx="1632889" cy="25306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b="1" spc="-2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RESPIRATORY</a:t>
            </a:r>
          </a:p>
        </p:txBody>
      </p:sp>
      <p:sp>
        <p:nvSpPr>
          <p:cNvPr id="39" name="Text Box39"/>
          <p:cNvSpPr txBox="1"/>
          <p:nvPr/>
        </p:nvSpPr>
        <p:spPr>
          <a:xfrm>
            <a:off x="3978275" y="6282156"/>
            <a:ext cx="1544421" cy="25306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b="1" spc="-1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REGULATION</a:t>
            </a:r>
          </a:p>
        </p:txBody>
      </p:sp>
      <p:sp>
        <p:nvSpPr>
          <p:cNvPr id="40" name="Text Box40"/>
          <p:cNvSpPr txBox="1"/>
          <p:nvPr/>
        </p:nvSpPr>
        <p:spPr>
          <a:xfrm>
            <a:off x="3978275" y="6552518"/>
            <a:ext cx="1484592" cy="19738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404" b="1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Acts</a:t>
            </a:r>
            <a:r>
              <a:rPr lang="en-US" altLang="zh-CN" sz="1404" b="1" spc="-9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404" b="1" spc="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in</a:t>
            </a:r>
            <a:r>
              <a:rPr lang="en-US" altLang="zh-CN" sz="1404" b="1" spc="-1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404" b="1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few</a:t>
            </a:r>
            <a:r>
              <a:rPr lang="en-US" altLang="zh-CN" sz="1404" b="1" spc="-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404" b="1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minutes</a:t>
            </a:r>
          </a:p>
        </p:txBody>
      </p:sp>
      <p:sp>
        <p:nvSpPr>
          <p:cNvPr id="41" name="Text Box41"/>
          <p:cNvSpPr txBox="1"/>
          <p:nvPr/>
        </p:nvSpPr>
        <p:spPr>
          <a:xfrm>
            <a:off x="6797929" y="6007836"/>
            <a:ext cx="799185" cy="25306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b="1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RENAL</a:t>
            </a:r>
          </a:p>
        </p:txBody>
      </p:sp>
      <p:sp>
        <p:nvSpPr>
          <p:cNvPr id="42" name="Text Box42"/>
          <p:cNvSpPr txBox="1"/>
          <p:nvPr/>
        </p:nvSpPr>
        <p:spPr>
          <a:xfrm>
            <a:off x="6797929" y="6282156"/>
            <a:ext cx="1590506" cy="46774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b="1" spc="-1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REGULATION</a:t>
            </a:r>
          </a:p>
          <a:p>
            <a:pPr>
              <a:lnSpc>
                <a:spcPts val="1690"/>
              </a:lnSpc>
            </a:pPr>
            <a:r>
              <a:rPr lang="en-US" altLang="zh-CN" sz="1404" b="1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Acts</a:t>
            </a:r>
            <a:r>
              <a:rPr lang="en-US" altLang="zh-CN" sz="1404" b="1" spc="-9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404" b="1" spc="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in</a:t>
            </a:r>
            <a:r>
              <a:rPr lang="en-US" altLang="zh-CN" sz="1404" b="1" spc="-1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404" b="1" spc="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hours</a:t>
            </a:r>
            <a:r>
              <a:rPr lang="en-US" altLang="zh-CN" sz="1404" b="1" spc="-1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404" b="1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to</a:t>
            </a:r>
            <a:r>
              <a:rPr lang="en-US" altLang="zh-CN" sz="1404" b="1" spc="-9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404" b="1" spc="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days</a:t>
            </a:r>
          </a:p>
        </p:txBody>
      </p:sp>
      <p:sp>
        <p:nvSpPr>
          <p:cNvPr id="43" name="Text Box43"/>
          <p:cNvSpPr txBox="1"/>
          <p:nvPr/>
        </p:nvSpPr>
        <p:spPr>
          <a:xfrm>
            <a:off x="1818386" y="837542"/>
            <a:ext cx="152997" cy="30029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35" spc="-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+</a:t>
            </a:r>
          </a:p>
        </p:txBody>
      </p:sp>
      <p:sp>
        <p:nvSpPr>
          <p:cNvPr id="44" name="Text Box44"/>
          <p:cNvSpPr txBox="1"/>
          <p:nvPr/>
        </p:nvSpPr>
        <p:spPr>
          <a:xfrm>
            <a:off x="8479282" y="1889102"/>
            <a:ext cx="152997" cy="30029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35" spc="-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+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  <a:noFill/>
        </p:spPr>
      </p:pic>
      <p:sp>
        <p:nvSpPr>
          <p:cNvPr id="3" name="Path3"/>
          <p:cNvSpPr/>
          <p:nvPr/>
        </p:nvSpPr>
        <p:spPr>
          <a:xfrm>
            <a:off x="3010" y="3555"/>
            <a:ext cx="819949" cy="819404"/>
          </a:xfrm>
          <a:custGeom>
            <a:avLst/>
            <a:gdLst/>
            <a:ahLst/>
            <a:cxnLst/>
            <a:rect l="l" t="t" r="r" b="b"/>
            <a:pathLst>
              <a:path w="819949" h="819404">
                <a:moveTo>
                  <a:pt x="819950" y="0"/>
                </a:moveTo>
                <a:cubicBezTo>
                  <a:pt x="819950" y="452502"/>
                  <a:pt x="453072" y="819404"/>
                  <a:pt x="505" y="819404"/>
                </a:cubicBezTo>
                <a:cubicBezTo>
                  <a:pt x="337" y="819404"/>
                  <a:pt x="168" y="819404"/>
                  <a:pt x="0" y="819404"/>
                </a:cubicBezTo>
                <a:lnTo>
                  <a:pt x="0" y="819404"/>
                </a:lnTo>
                <a:lnTo>
                  <a:pt x="507" y="0"/>
                </a:lnTo>
                <a:close/>
              </a:path>
            </a:pathLst>
          </a:custGeom>
          <a:solidFill>
            <a:srgbClr val="FEFAF4">
              <a:alpha val="32941"/>
            </a:srgbClr>
          </a:solidFill>
          <a:ln w="0" cap="sq">
            <a:solidFill>
              <a:srgbClr val="FEFAF4">
                <a:alpha val="100000"/>
              </a:srgbClr>
            </a:solidFill>
            <a:prstDash val="solid"/>
            <a:miter lim="10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4" name="Path4"/>
          <p:cNvSpPr/>
          <p:nvPr/>
        </p:nvSpPr>
        <p:spPr>
          <a:xfrm>
            <a:off x="-9689" y="-9144"/>
            <a:ext cx="845349" cy="844804"/>
          </a:xfrm>
          <a:custGeom>
            <a:avLst/>
            <a:gdLst/>
            <a:ahLst/>
            <a:cxnLst/>
            <a:rect l="l" t="t" r="r" b="b"/>
            <a:pathLst>
              <a:path w="845349" h="844804">
                <a:moveTo>
                  <a:pt x="832649" y="12699"/>
                </a:moveTo>
                <a:cubicBezTo>
                  <a:pt x="832649" y="465201"/>
                  <a:pt x="465771" y="832103"/>
                  <a:pt x="13204" y="832103"/>
                </a:cubicBezTo>
                <a:cubicBezTo>
                  <a:pt x="13036" y="832103"/>
                  <a:pt x="12867" y="832103"/>
                  <a:pt x="12699" y="832103"/>
                </a:cubicBezTo>
                <a:lnTo>
                  <a:pt x="12699" y="832103"/>
                </a:lnTo>
                <a:lnTo>
                  <a:pt x="13206" y="12699"/>
                </a:lnTo>
                <a:close/>
              </a:path>
            </a:pathLst>
          </a:custGeom>
          <a:solidFill>
            <a:srgbClr val="FEFAF4">
              <a:alpha val="0"/>
            </a:srgbClr>
          </a:solidFill>
          <a:ln w="12700" cap="rnd">
            <a:solidFill>
              <a:srgbClr val="D2C39E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5" name="Image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16" y="6095"/>
            <a:ext cx="1784604" cy="1783080"/>
          </a:xfrm>
          <a:prstGeom prst="rect">
            <a:avLst/>
          </a:prstGeom>
          <a:noFill/>
        </p:spPr>
      </p:pic>
      <p:pic>
        <p:nvPicPr>
          <p:cNvPr id="6" name="Image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123" y="870203"/>
            <a:ext cx="54863" cy="54864"/>
          </a:xfrm>
          <a:prstGeom prst="rect">
            <a:avLst/>
          </a:prstGeom>
          <a:noFill/>
        </p:spPr>
      </p:pic>
      <p:sp>
        <p:nvSpPr>
          <p:cNvPr id="7" name="Path7"/>
          <p:cNvSpPr/>
          <p:nvPr/>
        </p:nvSpPr>
        <p:spPr>
          <a:xfrm>
            <a:off x="141516" y="21082"/>
            <a:ext cx="1756752" cy="1729485"/>
          </a:xfrm>
          <a:custGeom>
            <a:avLst/>
            <a:gdLst/>
            <a:ahLst/>
            <a:cxnLst/>
            <a:rect l="l" t="t" r="r" b="b"/>
            <a:pathLst>
              <a:path w="1756752" h="1729485">
                <a:moveTo>
                  <a:pt x="27305" y="851154"/>
                </a:moveTo>
                <a:cubicBezTo>
                  <a:pt x="27305" y="381127"/>
                  <a:pt x="408343" y="0"/>
                  <a:pt x="878395" y="0"/>
                </a:cubicBezTo>
                <a:cubicBezTo>
                  <a:pt x="878395" y="0"/>
                  <a:pt x="878395" y="0"/>
                  <a:pt x="878395" y="0"/>
                </a:cubicBezTo>
                <a:lnTo>
                  <a:pt x="878395" y="0"/>
                </a:lnTo>
                <a:cubicBezTo>
                  <a:pt x="1348448" y="0"/>
                  <a:pt x="1729448" y="381127"/>
                  <a:pt x="1729448" y="851154"/>
                </a:cubicBezTo>
                <a:cubicBezTo>
                  <a:pt x="1729448" y="851154"/>
                  <a:pt x="1729448" y="851154"/>
                  <a:pt x="1729448" y="851154"/>
                </a:cubicBezTo>
                <a:lnTo>
                  <a:pt x="1729448" y="851154"/>
                </a:lnTo>
                <a:cubicBezTo>
                  <a:pt x="1729448" y="1321181"/>
                  <a:pt x="1348448" y="1702181"/>
                  <a:pt x="878395" y="1702181"/>
                </a:cubicBezTo>
                <a:cubicBezTo>
                  <a:pt x="878395" y="1702181"/>
                  <a:pt x="878395" y="1702181"/>
                  <a:pt x="878395" y="1702181"/>
                </a:cubicBezTo>
                <a:lnTo>
                  <a:pt x="878395" y="1702181"/>
                </a:lnTo>
                <a:cubicBezTo>
                  <a:pt x="408343" y="1702181"/>
                  <a:pt x="27305" y="1321181"/>
                  <a:pt x="27305" y="851154"/>
                </a:cubicBezTo>
                <a:cubicBezTo>
                  <a:pt x="27305" y="851154"/>
                  <a:pt x="27305" y="851154"/>
                  <a:pt x="27305" y="851154"/>
                </a:cubicBezTo>
              </a:path>
            </a:pathLst>
          </a:custGeom>
          <a:solidFill>
            <a:srgbClr val="FEFAF4">
              <a:alpha val="0"/>
            </a:srgbClr>
          </a:solidFill>
          <a:ln w="27304" cap="rnd">
            <a:solidFill>
              <a:srgbClr val="FFF6DB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8" name="Image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164" y="1043940"/>
            <a:ext cx="1159764" cy="1153668"/>
          </a:xfrm>
          <a:prstGeom prst="rect">
            <a:avLst/>
          </a:prstGeom>
          <a:noFill/>
        </p:spPr>
      </p:pic>
      <p:pic>
        <p:nvPicPr>
          <p:cNvPr id="9" name="Image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568" y="1606296"/>
            <a:ext cx="30480" cy="30479"/>
          </a:xfrm>
          <a:prstGeom prst="rect">
            <a:avLst/>
          </a:prstGeom>
          <a:noFill/>
        </p:spPr>
      </p:pic>
      <p:pic>
        <p:nvPicPr>
          <p:cNvPr id="10" name="Image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514" y="1050543"/>
            <a:ext cx="1116422" cy="1111707"/>
          </a:xfrm>
          <a:prstGeom prst="rect">
            <a:avLst/>
          </a:prstGeom>
          <a:noFill/>
        </p:spPr>
      </p:pic>
      <p:sp>
        <p:nvSpPr>
          <p:cNvPr id="11" name="Path11"/>
          <p:cNvSpPr/>
          <p:nvPr/>
        </p:nvSpPr>
        <p:spPr>
          <a:xfrm>
            <a:off x="115882" y="981582"/>
            <a:ext cx="1259654" cy="1249680"/>
          </a:xfrm>
          <a:custGeom>
            <a:avLst/>
            <a:gdLst/>
            <a:ahLst/>
            <a:cxnLst/>
            <a:rect l="l" t="t" r="r" b="b"/>
            <a:pathLst>
              <a:path w="1259654" h="1249680">
                <a:moveTo>
                  <a:pt x="189934" y="273686"/>
                </a:moveTo>
                <a:cubicBezTo>
                  <a:pt x="379875" y="35688"/>
                  <a:pt x="730814" y="0"/>
                  <a:pt x="973765" y="193930"/>
                </a:cubicBezTo>
                <a:cubicBezTo>
                  <a:pt x="973765" y="193930"/>
                  <a:pt x="973765" y="193930"/>
                  <a:pt x="973765" y="193930"/>
                </a:cubicBezTo>
                <a:lnTo>
                  <a:pt x="973765" y="193930"/>
                </a:lnTo>
                <a:cubicBezTo>
                  <a:pt x="1216729" y="387858"/>
                  <a:pt x="1259655" y="737997"/>
                  <a:pt x="1069777" y="975869"/>
                </a:cubicBezTo>
                <a:cubicBezTo>
                  <a:pt x="1069777" y="975869"/>
                  <a:pt x="1069777" y="975869"/>
                  <a:pt x="1069777" y="975869"/>
                </a:cubicBezTo>
                <a:lnTo>
                  <a:pt x="1069777" y="975869"/>
                </a:lnTo>
                <a:cubicBezTo>
                  <a:pt x="879836" y="1213867"/>
                  <a:pt x="528909" y="1249681"/>
                  <a:pt x="285946" y="1055752"/>
                </a:cubicBezTo>
                <a:cubicBezTo>
                  <a:pt x="285946" y="1055752"/>
                  <a:pt x="285946" y="1055752"/>
                  <a:pt x="285946" y="1055752"/>
                </a:cubicBezTo>
                <a:lnTo>
                  <a:pt x="285946" y="1055752"/>
                </a:lnTo>
                <a:cubicBezTo>
                  <a:pt x="42982" y="861823"/>
                  <a:pt x="0" y="511684"/>
                  <a:pt x="189934" y="273686"/>
                </a:cubicBezTo>
                <a:cubicBezTo>
                  <a:pt x="189934" y="273686"/>
                  <a:pt x="189934" y="273686"/>
                  <a:pt x="189934" y="273686"/>
                </a:cubicBezTo>
                <a:moveTo>
                  <a:pt x="291914" y="355093"/>
                </a:moveTo>
                <a:cubicBezTo>
                  <a:pt x="146931" y="536703"/>
                  <a:pt x="180701" y="804800"/>
                  <a:pt x="367340" y="953770"/>
                </a:cubicBezTo>
                <a:lnTo>
                  <a:pt x="367340" y="953770"/>
                </a:lnTo>
                <a:cubicBezTo>
                  <a:pt x="553979" y="1102742"/>
                  <a:pt x="822813" y="1076199"/>
                  <a:pt x="967796" y="894588"/>
                </a:cubicBezTo>
                <a:cubicBezTo>
                  <a:pt x="967796" y="894588"/>
                  <a:pt x="967796" y="894588"/>
                  <a:pt x="967796" y="894588"/>
                </a:cubicBezTo>
                <a:lnTo>
                  <a:pt x="967796" y="894588"/>
                </a:lnTo>
                <a:cubicBezTo>
                  <a:pt x="1112792" y="712852"/>
                  <a:pt x="1079023" y="444882"/>
                  <a:pt x="892383" y="295911"/>
                </a:cubicBezTo>
                <a:cubicBezTo>
                  <a:pt x="892383" y="295911"/>
                  <a:pt x="892383" y="295911"/>
                  <a:pt x="892383" y="295911"/>
                </a:cubicBezTo>
                <a:lnTo>
                  <a:pt x="892383" y="295911"/>
                </a:lnTo>
                <a:cubicBezTo>
                  <a:pt x="705731" y="146939"/>
                  <a:pt x="436898" y="173483"/>
                  <a:pt x="291914" y="355093"/>
                </a:cubicBezTo>
              </a:path>
            </a:pathLst>
          </a:custGeom>
          <a:solidFill>
            <a:srgbClr val="FEFAF4">
              <a:alpha val="0"/>
            </a:srgbClr>
          </a:solidFill>
          <a:ln w="12700" cap="rnd">
            <a:solidFill>
              <a:srgbClr val="C7B791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2" name="Path12"/>
          <p:cNvSpPr/>
          <p:nvPr/>
        </p:nvSpPr>
        <p:spPr>
          <a:xfrm>
            <a:off x="1012875" y="0"/>
            <a:ext cx="8131124" cy="6845300"/>
          </a:xfrm>
          <a:custGeom>
            <a:avLst/>
            <a:gdLst/>
            <a:ahLst/>
            <a:cxnLst/>
            <a:rect l="l" t="t" r="r" b="b"/>
            <a:pathLst>
              <a:path w="8131124" h="6845300">
                <a:moveTo>
                  <a:pt x="0" y="6845300"/>
                </a:moveTo>
                <a:lnTo>
                  <a:pt x="0" y="0"/>
                </a:lnTo>
                <a:lnTo>
                  <a:pt x="8131125" y="0"/>
                </a:lnTo>
                <a:lnTo>
                  <a:pt x="8131125" y="684530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0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 sz="2000" b="1" dirty="0">
              <a:latin typeface="Elephant" pitchFamily="18" charset="0"/>
            </a:endParaRPr>
          </a:p>
        </p:txBody>
      </p:sp>
      <p:pic>
        <p:nvPicPr>
          <p:cNvPr id="13" name="Image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5736" y="0"/>
            <a:ext cx="155447" cy="6858000"/>
          </a:xfrm>
          <a:prstGeom prst="rect">
            <a:avLst/>
          </a:prstGeom>
          <a:noFill/>
        </p:spPr>
      </p:pic>
      <p:pic>
        <p:nvPicPr>
          <p:cNvPr id="14" name="Image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7176" y="3387851"/>
            <a:ext cx="82296" cy="82296"/>
          </a:xfrm>
          <a:prstGeom prst="rect">
            <a:avLst/>
          </a:prstGeom>
          <a:noFill/>
        </p:spPr>
      </p:pic>
      <p:sp>
        <p:nvSpPr>
          <p:cNvPr id="15" name="Path15"/>
          <p:cNvSpPr/>
          <p:nvPr/>
        </p:nvSpPr>
        <p:spPr>
          <a:xfrm>
            <a:off x="1014984" y="0"/>
            <a:ext cx="73152" cy="6845300"/>
          </a:xfrm>
          <a:custGeom>
            <a:avLst/>
            <a:gdLst/>
            <a:ahLst/>
            <a:cxnLst/>
            <a:rect l="l" t="t" r="r" b="b"/>
            <a:pathLst>
              <a:path w="73152" h="6845300">
                <a:moveTo>
                  <a:pt x="0" y="6845300"/>
                </a:moveTo>
                <a:lnTo>
                  <a:pt x="0" y="0"/>
                </a:lnTo>
                <a:lnTo>
                  <a:pt x="73152" y="0"/>
                </a:lnTo>
                <a:lnTo>
                  <a:pt x="73152" y="68453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16" name="Image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50692" y="0"/>
            <a:ext cx="3587495" cy="774191"/>
          </a:xfrm>
          <a:prstGeom prst="rect">
            <a:avLst/>
          </a:prstGeom>
          <a:noFill/>
        </p:spPr>
      </p:pic>
      <p:sp>
        <p:nvSpPr>
          <p:cNvPr id="17" name="Text Box17"/>
          <p:cNvSpPr txBox="1"/>
          <p:nvPr/>
        </p:nvSpPr>
        <p:spPr>
          <a:xfrm>
            <a:off x="1316990" y="1147369"/>
            <a:ext cx="1256233" cy="5061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880" spc="-15" dirty="0" smtClean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</a:t>
            </a:r>
            <a:r>
              <a:rPr lang="en-US" altLang="zh-CN" sz="2880" spc="-2874" dirty="0" smtClean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altLang="zh-CN" sz="36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ABG</a:t>
            </a:r>
          </a:p>
        </p:txBody>
      </p:sp>
      <p:sp>
        <p:nvSpPr>
          <p:cNvPr id="18" name="Text Box18"/>
          <p:cNvSpPr txBox="1"/>
          <p:nvPr/>
        </p:nvSpPr>
        <p:spPr>
          <a:xfrm>
            <a:off x="3585083" y="159143"/>
            <a:ext cx="3034164" cy="72327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4400" spc="1" dirty="0" smtClean="0">
                <a:solidFill>
                  <a:srgbClr val="FF0000"/>
                </a:solidFill>
                <a:latin typeface="Berlin Sans FB Demi" pitchFamily="34" charset="0"/>
                <a:ea typeface="Times New Roman"/>
                <a:cs typeface="Times New Roman"/>
              </a:rPr>
              <a:t>OBJECTIVES</a:t>
            </a:r>
          </a:p>
        </p:txBody>
      </p:sp>
      <p:sp>
        <p:nvSpPr>
          <p:cNvPr id="19" name="Text Box19"/>
          <p:cNvSpPr txBox="1"/>
          <p:nvPr/>
        </p:nvSpPr>
        <p:spPr>
          <a:xfrm>
            <a:off x="2685694" y="1147369"/>
            <a:ext cx="1751075" cy="5061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600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Sampling</a:t>
            </a:r>
          </a:p>
        </p:txBody>
      </p:sp>
      <p:sp>
        <p:nvSpPr>
          <p:cNvPr id="20" name="Text Box20"/>
          <p:cNvSpPr txBox="1"/>
          <p:nvPr/>
        </p:nvSpPr>
        <p:spPr>
          <a:xfrm>
            <a:off x="1316990" y="2397430"/>
            <a:ext cx="4328617" cy="5061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880" spc="-15" dirty="0" smtClean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</a:t>
            </a:r>
            <a:r>
              <a:rPr lang="en-US" altLang="zh-CN" sz="2880" spc="-2874" dirty="0" smtClean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altLang="zh-CN" sz="3600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Interpretation</a:t>
            </a:r>
            <a:r>
              <a:rPr lang="en-US" altLang="zh-CN" sz="36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of</a:t>
            </a:r>
            <a:r>
              <a:rPr lang="en-US" altLang="zh-CN" sz="3600" spc="-18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6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ABG</a:t>
            </a:r>
          </a:p>
        </p:txBody>
      </p:sp>
      <p:sp>
        <p:nvSpPr>
          <p:cNvPr id="21" name="Text Box21"/>
          <p:cNvSpPr txBox="1"/>
          <p:nvPr/>
        </p:nvSpPr>
        <p:spPr>
          <a:xfrm>
            <a:off x="1637029" y="3018612"/>
            <a:ext cx="3753612" cy="50977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600" spc="0" dirty="0" smtClean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</a:t>
            </a:r>
            <a:r>
              <a:rPr lang="en-US" altLang="zh-CN" sz="3600" spc="-3376" dirty="0" smtClean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altLang="zh-CN" sz="36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Oxygenation </a:t>
            </a:r>
            <a:r>
              <a:rPr lang="en-US" altLang="zh-CN" sz="3600" spc="-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status</a:t>
            </a:r>
          </a:p>
        </p:txBody>
      </p:sp>
      <p:sp>
        <p:nvSpPr>
          <p:cNvPr id="22" name="Text Box22"/>
          <p:cNvSpPr txBox="1"/>
          <p:nvPr/>
        </p:nvSpPr>
        <p:spPr>
          <a:xfrm>
            <a:off x="1637029" y="3643432"/>
            <a:ext cx="3285184" cy="51011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602" spc="1" dirty="0" smtClean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</a:t>
            </a:r>
            <a:r>
              <a:rPr lang="en-US" altLang="zh-CN" sz="3602" spc="-3380" dirty="0" smtClean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altLang="zh-CN" sz="3602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Acid</a:t>
            </a:r>
            <a:r>
              <a:rPr lang="en-US" altLang="zh-CN" sz="3602" spc="-1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602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Base</a:t>
            </a:r>
            <a:r>
              <a:rPr lang="en-US" altLang="zh-CN" sz="3602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status</a:t>
            </a:r>
          </a:p>
        </p:txBody>
      </p:sp>
      <p:sp>
        <p:nvSpPr>
          <p:cNvPr id="23" name="Text Box23"/>
          <p:cNvSpPr txBox="1"/>
          <p:nvPr/>
        </p:nvSpPr>
        <p:spPr>
          <a:xfrm>
            <a:off x="1316990" y="4897043"/>
            <a:ext cx="1179880" cy="5061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880" spc="-15" dirty="0" smtClean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</a:t>
            </a:r>
            <a:r>
              <a:rPr lang="en-US" altLang="zh-CN" sz="2880" spc="-2874" dirty="0" smtClean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altLang="zh-CN" sz="36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Case</a:t>
            </a:r>
          </a:p>
        </p:txBody>
      </p:sp>
      <p:sp>
        <p:nvSpPr>
          <p:cNvPr id="24" name="Text Box24"/>
          <p:cNvSpPr txBox="1"/>
          <p:nvPr/>
        </p:nvSpPr>
        <p:spPr>
          <a:xfrm>
            <a:off x="2609342" y="4897043"/>
            <a:ext cx="1777593" cy="5061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6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Scenarios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Image result for compensatory mechanisms for acidosis"/>
          <p:cNvPicPr>
            <a:picLocks noChangeAspect="1" noChangeArrowheads="1"/>
          </p:cNvPicPr>
          <p:nvPr/>
        </p:nvPicPr>
        <p:blipFill>
          <a:blip r:embed="rId2"/>
          <a:srcRect r="61864"/>
          <a:stretch>
            <a:fillRect/>
          </a:stretch>
        </p:blipFill>
        <p:spPr bwMode="auto">
          <a:xfrm>
            <a:off x="381000" y="228600"/>
            <a:ext cx="8382000" cy="6563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Image result for compensatory mechanisms for acidosis"/>
          <p:cNvPicPr>
            <a:picLocks noChangeAspect="1" noChangeArrowheads="1"/>
          </p:cNvPicPr>
          <p:nvPr/>
        </p:nvPicPr>
        <p:blipFill>
          <a:blip r:embed="rId2"/>
          <a:srcRect l="37288"/>
          <a:stretch>
            <a:fillRect/>
          </a:stretch>
        </p:blipFill>
        <p:spPr bwMode="auto">
          <a:xfrm>
            <a:off x="168728" y="150340"/>
            <a:ext cx="8670472" cy="6561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Image result for compensatory mechanisms for alkalosis"/>
          <p:cNvPicPr>
            <a:picLocks noChangeAspect="1" noChangeArrowheads="1"/>
          </p:cNvPicPr>
          <p:nvPr/>
        </p:nvPicPr>
        <p:blipFill>
          <a:blip r:embed="rId2"/>
          <a:srcRect r="59101"/>
          <a:stretch>
            <a:fillRect/>
          </a:stretch>
        </p:blipFill>
        <p:spPr bwMode="auto">
          <a:xfrm>
            <a:off x="381000" y="134647"/>
            <a:ext cx="8458200" cy="65348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Image result for compensatory mechanisms for alkalosis"/>
          <p:cNvPicPr>
            <a:picLocks noChangeAspect="1" noChangeArrowheads="1"/>
          </p:cNvPicPr>
          <p:nvPr/>
        </p:nvPicPr>
        <p:blipFill>
          <a:blip r:embed="rId2"/>
          <a:srcRect l="39186"/>
          <a:stretch>
            <a:fillRect/>
          </a:stretch>
        </p:blipFill>
        <p:spPr bwMode="auto">
          <a:xfrm>
            <a:off x="381000" y="228063"/>
            <a:ext cx="8382000" cy="63412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  <a:noFill/>
        </p:spPr>
      </p:pic>
      <p:sp>
        <p:nvSpPr>
          <p:cNvPr id="3" name="Path3"/>
          <p:cNvSpPr/>
          <p:nvPr/>
        </p:nvSpPr>
        <p:spPr>
          <a:xfrm>
            <a:off x="3010" y="3555"/>
            <a:ext cx="819949" cy="819404"/>
          </a:xfrm>
          <a:custGeom>
            <a:avLst/>
            <a:gdLst/>
            <a:ahLst/>
            <a:cxnLst/>
            <a:rect l="l" t="t" r="r" b="b"/>
            <a:pathLst>
              <a:path w="819949" h="819404">
                <a:moveTo>
                  <a:pt x="819950" y="0"/>
                </a:moveTo>
                <a:cubicBezTo>
                  <a:pt x="819950" y="452502"/>
                  <a:pt x="453072" y="819404"/>
                  <a:pt x="505" y="819404"/>
                </a:cubicBezTo>
                <a:cubicBezTo>
                  <a:pt x="337" y="819404"/>
                  <a:pt x="168" y="819404"/>
                  <a:pt x="0" y="819404"/>
                </a:cubicBezTo>
                <a:lnTo>
                  <a:pt x="0" y="819404"/>
                </a:lnTo>
                <a:lnTo>
                  <a:pt x="507" y="0"/>
                </a:lnTo>
                <a:close/>
              </a:path>
            </a:pathLst>
          </a:custGeom>
          <a:solidFill>
            <a:srgbClr val="FEFAF4">
              <a:alpha val="32941"/>
            </a:srgbClr>
          </a:solidFill>
          <a:ln w="0" cap="sq">
            <a:solidFill>
              <a:srgbClr val="FEFAF4">
                <a:alpha val="100000"/>
              </a:srgbClr>
            </a:solidFill>
            <a:prstDash val="solid"/>
            <a:miter lim="10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4" name="Path4"/>
          <p:cNvSpPr/>
          <p:nvPr/>
        </p:nvSpPr>
        <p:spPr>
          <a:xfrm>
            <a:off x="-9689" y="-9144"/>
            <a:ext cx="845349" cy="844804"/>
          </a:xfrm>
          <a:custGeom>
            <a:avLst/>
            <a:gdLst/>
            <a:ahLst/>
            <a:cxnLst/>
            <a:rect l="l" t="t" r="r" b="b"/>
            <a:pathLst>
              <a:path w="845349" h="844804">
                <a:moveTo>
                  <a:pt x="832649" y="12699"/>
                </a:moveTo>
                <a:cubicBezTo>
                  <a:pt x="832649" y="465201"/>
                  <a:pt x="465771" y="832103"/>
                  <a:pt x="13204" y="832103"/>
                </a:cubicBezTo>
                <a:cubicBezTo>
                  <a:pt x="13036" y="832103"/>
                  <a:pt x="12867" y="832103"/>
                  <a:pt x="12699" y="832103"/>
                </a:cubicBezTo>
                <a:lnTo>
                  <a:pt x="12699" y="832103"/>
                </a:lnTo>
                <a:lnTo>
                  <a:pt x="13206" y="12699"/>
                </a:lnTo>
                <a:close/>
              </a:path>
            </a:pathLst>
          </a:custGeom>
          <a:solidFill>
            <a:srgbClr val="FEFAF4">
              <a:alpha val="0"/>
            </a:srgbClr>
          </a:solidFill>
          <a:ln w="12700" cap="rnd">
            <a:solidFill>
              <a:srgbClr val="D2C39E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5" name="Image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16" y="6095"/>
            <a:ext cx="1784604" cy="1783080"/>
          </a:xfrm>
          <a:prstGeom prst="rect">
            <a:avLst/>
          </a:prstGeom>
          <a:noFill/>
        </p:spPr>
      </p:pic>
      <p:pic>
        <p:nvPicPr>
          <p:cNvPr id="6" name="Image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123" y="870203"/>
            <a:ext cx="54863" cy="54864"/>
          </a:xfrm>
          <a:prstGeom prst="rect">
            <a:avLst/>
          </a:prstGeom>
          <a:noFill/>
        </p:spPr>
      </p:pic>
      <p:sp>
        <p:nvSpPr>
          <p:cNvPr id="7" name="Path7"/>
          <p:cNvSpPr/>
          <p:nvPr/>
        </p:nvSpPr>
        <p:spPr>
          <a:xfrm>
            <a:off x="141516" y="21082"/>
            <a:ext cx="1756752" cy="1729485"/>
          </a:xfrm>
          <a:custGeom>
            <a:avLst/>
            <a:gdLst/>
            <a:ahLst/>
            <a:cxnLst/>
            <a:rect l="l" t="t" r="r" b="b"/>
            <a:pathLst>
              <a:path w="1756752" h="1729485">
                <a:moveTo>
                  <a:pt x="27305" y="851154"/>
                </a:moveTo>
                <a:cubicBezTo>
                  <a:pt x="27305" y="381127"/>
                  <a:pt x="408343" y="0"/>
                  <a:pt x="878395" y="0"/>
                </a:cubicBezTo>
                <a:cubicBezTo>
                  <a:pt x="878395" y="0"/>
                  <a:pt x="878395" y="0"/>
                  <a:pt x="878395" y="0"/>
                </a:cubicBezTo>
                <a:lnTo>
                  <a:pt x="878395" y="0"/>
                </a:lnTo>
                <a:cubicBezTo>
                  <a:pt x="1348448" y="0"/>
                  <a:pt x="1729448" y="381127"/>
                  <a:pt x="1729448" y="851154"/>
                </a:cubicBezTo>
                <a:cubicBezTo>
                  <a:pt x="1729448" y="851154"/>
                  <a:pt x="1729448" y="851154"/>
                  <a:pt x="1729448" y="851154"/>
                </a:cubicBezTo>
                <a:lnTo>
                  <a:pt x="1729448" y="851154"/>
                </a:lnTo>
                <a:cubicBezTo>
                  <a:pt x="1729448" y="1321181"/>
                  <a:pt x="1348448" y="1702181"/>
                  <a:pt x="878395" y="1702181"/>
                </a:cubicBezTo>
                <a:cubicBezTo>
                  <a:pt x="878395" y="1702181"/>
                  <a:pt x="878395" y="1702181"/>
                  <a:pt x="878395" y="1702181"/>
                </a:cubicBezTo>
                <a:lnTo>
                  <a:pt x="878395" y="1702181"/>
                </a:lnTo>
                <a:cubicBezTo>
                  <a:pt x="408343" y="1702181"/>
                  <a:pt x="27305" y="1321181"/>
                  <a:pt x="27305" y="851154"/>
                </a:cubicBezTo>
                <a:cubicBezTo>
                  <a:pt x="27305" y="851154"/>
                  <a:pt x="27305" y="851154"/>
                  <a:pt x="27305" y="851154"/>
                </a:cubicBezTo>
              </a:path>
            </a:pathLst>
          </a:custGeom>
          <a:solidFill>
            <a:srgbClr val="FEFAF4">
              <a:alpha val="0"/>
            </a:srgbClr>
          </a:solidFill>
          <a:ln w="27304" cap="rnd">
            <a:solidFill>
              <a:srgbClr val="FFF6DB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8" name="Image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164" y="1043940"/>
            <a:ext cx="1159764" cy="1153668"/>
          </a:xfrm>
          <a:prstGeom prst="rect">
            <a:avLst/>
          </a:prstGeom>
          <a:noFill/>
        </p:spPr>
      </p:pic>
      <p:pic>
        <p:nvPicPr>
          <p:cNvPr id="9" name="Image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568" y="1606296"/>
            <a:ext cx="30480" cy="30479"/>
          </a:xfrm>
          <a:prstGeom prst="rect">
            <a:avLst/>
          </a:prstGeom>
          <a:noFill/>
        </p:spPr>
      </p:pic>
      <p:pic>
        <p:nvPicPr>
          <p:cNvPr id="10" name="Image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514" y="1050543"/>
            <a:ext cx="1116422" cy="1111707"/>
          </a:xfrm>
          <a:prstGeom prst="rect">
            <a:avLst/>
          </a:prstGeom>
          <a:noFill/>
        </p:spPr>
      </p:pic>
      <p:sp>
        <p:nvSpPr>
          <p:cNvPr id="11" name="Path11"/>
          <p:cNvSpPr/>
          <p:nvPr/>
        </p:nvSpPr>
        <p:spPr>
          <a:xfrm>
            <a:off x="115882" y="981582"/>
            <a:ext cx="1259654" cy="1249680"/>
          </a:xfrm>
          <a:custGeom>
            <a:avLst/>
            <a:gdLst/>
            <a:ahLst/>
            <a:cxnLst/>
            <a:rect l="l" t="t" r="r" b="b"/>
            <a:pathLst>
              <a:path w="1259654" h="1249680">
                <a:moveTo>
                  <a:pt x="189934" y="273686"/>
                </a:moveTo>
                <a:cubicBezTo>
                  <a:pt x="379875" y="35688"/>
                  <a:pt x="730814" y="0"/>
                  <a:pt x="973765" y="193930"/>
                </a:cubicBezTo>
                <a:cubicBezTo>
                  <a:pt x="973765" y="193930"/>
                  <a:pt x="973765" y="193930"/>
                  <a:pt x="973765" y="193930"/>
                </a:cubicBezTo>
                <a:lnTo>
                  <a:pt x="973765" y="193930"/>
                </a:lnTo>
                <a:cubicBezTo>
                  <a:pt x="1216729" y="387858"/>
                  <a:pt x="1259655" y="737997"/>
                  <a:pt x="1069777" y="975869"/>
                </a:cubicBezTo>
                <a:cubicBezTo>
                  <a:pt x="1069777" y="975869"/>
                  <a:pt x="1069777" y="975869"/>
                  <a:pt x="1069777" y="975869"/>
                </a:cubicBezTo>
                <a:lnTo>
                  <a:pt x="1069777" y="975869"/>
                </a:lnTo>
                <a:cubicBezTo>
                  <a:pt x="879836" y="1213867"/>
                  <a:pt x="528909" y="1249681"/>
                  <a:pt x="285946" y="1055752"/>
                </a:cubicBezTo>
                <a:cubicBezTo>
                  <a:pt x="285946" y="1055752"/>
                  <a:pt x="285946" y="1055752"/>
                  <a:pt x="285946" y="1055752"/>
                </a:cubicBezTo>
                <a:lnTo>
                  <a:pt x="285946" y="1055752"/>
                </a:lnTo>
                <a:cubicBezTo>
                  <a:pt x="42982" y="861823"/>
                  <a:pt x="0" y="511684"/>
                  <a:pt x="189934" y="273686"/>
                </a:cubicBezTo>
                <a:cubicBezTo>
                  <a:pt x="189934" y="273686"/>
                  <a:pt x="189934" y="273686"/>
                  <a:pt x="189934" y="273686"/>
                </a:cubicBezTo>
                <a:moveTo>
                  <a:pt x="291914" y="355093"/>
                </a:moveTo>
                <a:cubicBezTo>
                  <a:pt x="146931" y="536703"/>
                  <a:pt x="180701" y="804800"/>
                  <a:pt x="367340" y="953770"/>
                </a:cubicBezTo>
                <a:lnTo>
                  <a:pt x="367340" y="953770"/>
                </a:lnTo>
                <a:cubicBezTo>
                  <a:pt x="553979" y="1102742"/>
                  <a:pt x="822813" y="1076199"/>
                  <a:pt x="967796" y="894588"/>
                </a:cubicBezTo>
                <a:cubicBezTo>
                  <a:pt x="967796" y="894588"/>
                  <a:pt x="967796" y="894588"/>
                  <a:pt x="967796" y="894588"/>
                </a:cubicBezTo>
                <a:lnTo>
                  <a:pt x="967796" y="894588"/>
                </a:lnTo>
                <a:cubicBezTo>
                  <a:pt x="1112792" y="712852"/>
                  <a:pt x="1079023" y="444882"/>
                  <a:pt x="892383" y="295911"/>
                </a:cubicBezTo>
                <a:cubicBezTo>
                  <a:pt x="892383" y="295911"/>
                  <a:pt x="892383" y="295911"/>
                  <a:pt x="892383" y="295911"/>
                </a:cubicBezTo>
                <a:lnTo>
                  <a:pt x="892383" y="295911"/>
                </a:lnTo>
                <a:cubicBezTo>
                  <a:pt x="705731" y="146939"/>
                  <a:pt x="436898" y="173483"/>
                  <a:pt x="291914" y="355093"/>
                </a:cubicBezTo>
              </a:path>
            </a:pathLst>
          </a:custGeom>
          <a:solidFill>
            <a:srgbClr val="FEFAF4">
              <a:alpha val="0"/>
            </a:srgbClr>
          </a:solidFill>
          <a:ln w="12700" cap="rnd">
            <a:solidFill>
              <a:srgbClr val="C7B791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2" name="Path12"/>
          <p:cNvSpPr/>
          <p:nvPr/>
        </p:nvSpPr>
        <p:spPr>
          <a:xfrm>
            <a:off x="1012875" y="0"/>
            <a:ext cx="8131124" cy="6845300"/>
          </a:xfrm>
          <a:custGeom>
            <a:avLst/>
            <a:gdLst/>
            <a:ahLst/>
            <a:cxnLst/>
            <a:rect l="l" t="t" r="r" b="b"/>
            <a:pathLst>
              <a:path w="8131124" h="6845300">
                <a:moveTo>
                  <a:pt x="0" y="6845300"/>
                </a:moveTo>
                <a:lnTo>
                  <a:pt x="0" y="0"/>
                </a:lnTo>
                <a:lnTo>
                  <a:pt x="8131125" y="0"/>
                </a:lnTo>
                <a:lnTo>
                  <a:pt x="8131125" y="68453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13" name="Image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5736" y="0"/>
            <a:ext cx="155447" cy="6858000"/>
          </a:xfrm>
          <a:prstGeom prst="rect">
            <a:avLst/>
          </a:prstGeom>
          <a:noFill/>
        </p:spPr>
      </p:pic>
      <p:pic>
        <p:nvPicPr>
          <p:cNvPr id="14" name="Image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7176" y="3387851"/>
            <a:ext cx="82296" cy="82296"/>
          </a:xfrm>
          <a:prstGeom prst="rect">
            <a:avLst/>
          </a:prstGeom>
          <a:noFill/>
        </p:spPr>
      </p:pic>
      <p:sp>
        <p:nvSpPr>
          <p:cNvPr id="15" name="Path15"/>
          <p:cNvSpPr/>
          <p:nvPr/>
        </p:nvSpPr>
        <p:spPr>
          <a:xfrm>
            <a:off x="1014984" y="0"/>
            <a:ext cx="73152" cy="6845300"/>
          </a:xfrm>
          <a:custGeom>
            <a:avLst/>
            <a:gdLst/>
            <a:ahLst/>
            <a:cxnLst/>
            <a:rect l="l" t="t" r="r" b="b"/>
            <a:pathLst>
              <a:path w="73152" h="6845300">
                <a:moveTo>
                  <a:pt x="0" y="6845300"/>
                </a:moveTo>
                <a:lnTo>
                  <a:pt x="0" y="0"/>
                </a:lnTo>
                <a:lnTo>
                  <a:pt x="73152" y="0"/>
                </a:lnTo>
                <a:lnTo>
                  <a:pt x="73152" y="68453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16" name="Image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7928" y="12192"/>
            <a:ext cx="7952231" cy="815339"/>
          </a:xfrm>
          <a:prstGeom prst="rect">
            <a:avLst/>
          </a:prstGeom>
          <a:noFill/>
        </p:spPr>
      </p:pic>
      <p:pic>
        <p:nvPicPr>
          <p:cNvPr id="17" name="Image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31874" y="2512187"/>
            <a:ext cx="429767" cy="434340"/>
          </a:xfrm>
          <a:prstGeom prst="rect">
            <a:avLst/>
          </a:prstGeom>
          <a:noFill/>
        </p:spPr>
      </p:pic>
      <p:pic>
        <p:nvPicPr>
          <p:cNvPr id="18" name="Image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36090" y="3365627"/>
            <a:ext cx="429767" cy="434340"/>
          </a:xfrm>
          <a:prstGeom prst="rect">
            <a:avLst/>
          </a:prstGeom>
          <a:noFill/>
        </p:spPr>
      </p:pic>
      <p:sp>
        <p:nvSpPr>
          <p:cNvPr id="19" name="Text Box19"/>
          <p:cNvSpPr txBox="1"/>
          <p:nvPr/>
        </p:nvSpPr>
        <p:spPr>
          <a:xfrm>
            <a:off x="1281938" y="212483"/>
            <a:ext cx="7574574" cy="64633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900" b="1" spc="-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Assessment</a:t>
            </a:r>
            <a:r>
              <a:rPr lang="en-US" altLang="zh-CN" sz="3900" b="1" spc="-19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900" b="1" spc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of</a:t>
            </a:r>
            <a:r>
              <a:rPr lang="en-US" altLang="zh-CN" sz="3900" b="1" spc="-214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900" b="1" spc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ACID BASE </a:t>
            </a:r>
            <a:r>
              <a:rPr lang="en-US" altLang="zh-CN" sz="3900" b="1" spc="-2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Balance</a:t>
            </a:r>
          </a:p>
        </p:txBody>
      </p:sp>
      <p:sp>
        <p:nvSpPr>
          <p:cNvPr id="20" name="Text Box20"/>
          <p:cNvSpPr txBox="1"/>
          <p:nvPr/>
        </p:nvSpPr>
        <p:spPr>
          <a:xfrm>
            <a:off x="2469134" y="1079918"/>
            <a:ext cx="179834" cy="34019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556" spc="3" dirty="0" smtClean="0">
                <a:solidFill>
                  <a:srgbClr val="3891A7"/>
                </a:solidFill>
                <a:latin typeface="Wingdings 2"/>
                <a:ea typeface="Wingdings 2"/>
                <a:cs typeface="Wingdings 2"/>
              </a:rPr>
              <a:t></a:t>
            </a:r>
          </a:p>
        </p:txBody>
      </p:sp>
      <p:sp>
        <p:nvSpPr>
          <p:cNvPr id="21" name="Text Box21"/>
          <p:cNvSpPr txBox="1"/>
          <p:nvPr/>
        </p:nvSpPr>
        <p:spPr>
          <a:xfrm>
            <a:off x="2752598" y="991011"/>
            <a:ext cx="4707925" cy="45044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204" spc="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Definitions</a:t>
            </a:r>
            <a:r>
              <a:rPr lang="en-US" altLang="zh-CN" sz="3204" spc="-3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4" spc="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and</a:t>
            </a:r>
            <a:r>
              <a:rPr lang="en-US" altLang="zh-CN" sz="3204" spc="-7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4" spc="-1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Terminology</a:t>
            </a:r>
          </a:p>
        </p:txBody>
      </p:sp>
      <p:sp>
        <p:nvSpPr>
          <p:cNvPr id="22" name="Text Box22"/>
          <p:cNvSpPr txBox="1"/>
          <p:nvPr/>
        </p:nvSpPr>
        <p:spPr>
          <a:xfrm>
            <a:off x="1088440" y="2081228"/>
            <a:ext cx="7546414" cy="39342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244" spc="-5" dirty="0" smtClean="0">
                <a:solidFill>
                  <a:srgbClr val="FEB80A"/>
                </a:solidFill>
                <a:latin typeface="Wingdings"/>
                <a:ea typeface="Wingdings"/>
                <a:cs typeface="Wingdings"/>
              </a:rPr>
              <a:t></a:t>
            </a:r>
            <a:r>
              <a:rPr lang="en-US" altLang="zh-CN" sz="2244" spc="-2011" dirty="0" smtClean="0">
                <a:solidFill>
                  <a:srgbClr val="FEB80A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altLang="zh-CN" sz="2798" b="1" spc="-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ACIDOSIS</a:t>
            </a:r>
            <a:r>
              <a:rPr lang="en-US" altLang="zh-CN" sz="2798" b="1" spc="2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8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–</a:t>
            </a:r>
            <a:r>
              <a:rPr lang="en-US" altLang="zh-CN" sz="2798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8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presence</a:t>
            </a:r>
            <a:r>
              <a:rPr lang="en-US" altLang="zh-CN" sz="2798" spc="-2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8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of</a:t>
            </a:r>
            <a:r>
              <a:rPr lang="en-US" altLang="zh-CN" sz="2798" spc="1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8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</a:t>
            </a:r>
            <a:r>
              <a:rPr lang="en-US" altLang="zh-CN" sz="2798" spc="-1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8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process</a:t>
            </a:r>
            <a:r>
              <a:rPr lang="en-US" altLang="zh-CN" sz="2798" spc="-16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8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which</a:t>
            </a:r>
            <a:r>
              <a:rPr lang="en-US" altLang="zh-CN" sz="2798" spc="1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8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tends</a:t>
            </a:r>
            <a:r>
              <a:rPr lang="en-US" altLang="zh-CN" sz="2798" spc="-1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8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to</a:t>
            </a:r>
          </a:p>
        </p:txBody>
      </p:sp>
      <p:sp>
        <p:nvSpPr>
          <p:cNvPr id="23" name="Text Box23"/>
          <p:cNvSpPr txBox="1"/>
          <p:nvPr/>
        </p:nvSpPr>
        <p:spPr>
          <a:xfrm>
            <a:off x="1088440" y="2552416"/>
            <a:ext cx="7536266" cy="86095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marL="746709"/>
            <a:r>
              <a:rPr lang="en-US" altLang="zh-CN" sz="2796" spc="-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</a:t>
            </a:r>
            <a:r>
              <a:rPr lang="en-US" altLang="zh-CN" sz="2796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by</a:t>
            </a:r>
            <a:r>
              <a:rPr lang="en-US" altLang="zh-CN" sz="2796" spc="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virtue</a:t>
            </a:r>
            <a:r>
              <a:rPr lang="en-US" altLang="zh-CN" sz="2796" spc="-19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of</a:t>
            </a:r>
            <a:r>
              <a:rPr lang="en-US" altLang="zh-CN" sz="2796" spc="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gain</a:t>
            </a:r>
            <a:r>
              <a:rPr lang="en-US" altLang="zh-CN" sz="2796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of</a:t>
            </a:r>
            <a:r>
              <a:rPr lang="en-US" altLang="zh-CN" sz="2796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</a:t>
            </a:r>
            <a:r>
              <a:rPr lang="en-US" altLang="zh-CN" sz="2796" spc="247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or</a:t>
            </a:r>
            <a:r>
              <a:rPr lang="en-US" altLang="zh-CN" sz="2796" spc="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loss</a:t>
            </a:r>
            <a:r>
              <a:rPr lang="en-US" altLang="zh-CN" sz="2796" spc="-1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of</a:t>
            </a:r>
            <a:r>
              <a:rPr lang="en-US" altLang="zh-CN" sz="2796" spc="70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HCO</a:t>
            </a:r>
            <a:r>
              <a:rPr lang="en-US" altLang="zh-CN" sz="2796" spc="-696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872" spc="1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</a:t>
            </a:r>
          </a:p>
          <a:p>
            <a:pPr>
              <a:lnSpc>
                <a:spcPts val="3199"/>
              </a:lnSpc>
            </a:pPr>
            <a:r>
              <a:rPr lang="en-US" altLang="zh-CN" sz="2244" spc="-5" dirty="0" smtClean="0">
                <a:solidFill>
                  <a:srgbClr val="FEB80A"/>
                </a:solidFill>
                <a:latin typeface="Wingdings"/>
                <a:ea typeface="Wingdings"/>
                <a:cs typeface="Wingdings"/>
              </a:rPr>
              <a:t></a:t>
            </a:r>
            <a:r>
              <a:rPr lang="en-US" altLang="zh-CN" sz="2244" spc="-2011" dirty="0" smtClean="0">
                <a:solidFill>
                  <a:srgbClr val="FEB80A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altLang="zh-CN" sz="2796" b="1" spc="-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ALKALOSIS</a:t>
            </a:r>
            <a:r>
              <a:rPr lang="en-US" altLang="zh-CN" sz="2796" b="1" spc="3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–</a:t>
            </a:r>
            <a:r>
              <a:rPr lang="en-US" altLang="zh-CN" sz="2796" spc="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presence</a:t>
            </a:r>
            <a:r>
              <a:rPr lang="en-US" altLang="zh-CN" sz="2796" spc="-1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of</a:t>
            </a:r>
            <a:r>
              <a:rPr lang="en-US" altLang="zh-CN" sz="2796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</a:t>
            </a:r>
            <a:r>
              <a:rPr lang="en-US" altLang="zh-CN" sz="2796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process</a:t>
            </a:r>
            <a:r>
              <a:rPr lang="en-US" altLang="zh-CN" sz="2796" spc="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which</a:t>
            </a:r>
            <a:r>
              <a:rPr lang="en-US" altLang="zh-CN" sz="2796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tends</a:t>
            </a:r>
          </a:p>
        </p:txBody>
      </p:sp>
      <p:sp>
        <p:nvSpPr>
          <p:cNvPr id="24" name="Text Box24"/>
          <p:cNvSpPr txBox="1"/>
          <p:nvPr/>
        </p:nvSpPr>
        <p:spPr>
          <a:xfrm>
            <a:off x="1371854" y="3405856"/>
            <a:ext cx="6784339" cy="45460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796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to</a:t>
            </a:r>
            <a:r>
              <a:rPr lang="en-US" altLang="zh-CN" sz="2796" spc="238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</a:t>
            </a:r>
            <a:r>
              <a:rPr lang="en-US" altLang="zh-CN" sz="2796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by</a:t>
            </a:r>
            <a:r>
              <a:rPr lang="en-US" altLang="zh-CN" sz="2796" spc="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virtue</a:t>
            </a:r>
            <a:r>
              <a:rPr lang="en-US" altLang="zh-CN" sz="2796" spc="-19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of</a:t>
            </a:r>
            <a:r>
              <a:rPr lang="en-US" altLang="zh-CN" sz="2796" spc="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loss</a:t>
            </a:r>
            <a:r>
              <a:rPr lang="en-US" altLang="zh-CN" sz="2796" spc="-1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of</a:t>
            </a:r>
            <a:r>
              <a:rPr lang="en-US" altLang="zh-CN" sz="2796" spc="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</a:t>
            </a:r>
            <a:r>
              <a:rPr lang="en-US" altLang="zh-CN" sz="2796" spc="108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or</a:t>
            </a:r>
            <a:r>
              <a:rPr lang="en-US" altLang="zh-CN" sz="2796" spc="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gain</a:t>
            </a:r>
            <a:r>
              <a:rPr lang="en-US" altLang="zh-CN" sz="2796" spc="-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of</a:t>
            </a:r>
            <a:r>
              <a:rPr lang="en-US" altLang="zh-CN" sz="2796" spc="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6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HCO</a:t>
            </a:r>
            <a:r>
              <a:rPr lang="en-US" altLang="zh-CN" sz="2796" spc="-69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872" spc="1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</a:t>
            </a:r>
          </a:p>
        </p:txBody>
      </p:sp>
      <p:sp>
        <p:nvSpPr>
          <p:cNvPr id="25" name="Text Box25"/>
          <p:cNvSpPr txBox="1"/>
          <p:nvPr/>
        </p:nvSpPr>
        <p:spPr>
          <a:xfrm>
            <a:off x="1088440" y="4187922"/>
            <a:ext cx="7687663" cy="86247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796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If</a:t>
            </a:r>
            <a:r>
              <a:rPr lang="en-US" altLang="zh-CN" sz="2796" spc="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these</a:t>
            </a:r>
            <a:r>
              <a:rPr lang="en-US" altLang="zh-CN" sz="2796" spc="-16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changes,</a:t>
            </a:r>
            <a:r>
              <a:rPr lang="en-US" altLang="zh-CN" sz="2796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change</a:t>
            </a:r>
            <a:r>
              <a:rPr lang="en-US" altLang="zh-CN" sz="2796" spc="-1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pH,</a:t>
            </a:r>
            <a:r>
              <a:rPr lang="en-US" altLang="zh-CN" sz="2796" spc="19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suffix</a:t>
            </a:r>
            <a:r>
              <a:rPr lang="en-US" altLang="zh-CN" sz="2796" spc="-16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‘</a:t>
            </a:r>
            <a:r>
              <a:rPr lang="en-US" altLang="zh-CN" sz="2796" spc="-68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6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emia</a:t>
            </a:r>
            <a:r>
              <a:rPr lang="en-US" altLang="zh-CN" sz="2796" spc="-69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’</a:t>
            </a:r>
            <a:r>
              <a:rPr lang="en-US" altLang="zh-CN" sz="2796" spc="-17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is</a:t>
            </a:r>
            <a:r>
              <a:rPr lang="en-US" altLang="zh-CN" sz="2796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added</a:t>
            </a:r>
          </a:p>
          <a:p>
            <a:pPr>
              <a:lnSpc>
                <a:spcPts val="3695"/>
              </a:lnSpc>
            </a:pPr>
            <a:r>
              <a:rPr lang="en-US" altLang="zh-CN" sz="2244" spc="-4" dirty="0" smtClean="0">
                <a:solidFill>
                  <a:srgbClr val="FEB80A"/>
                </a:solidFill>
                <a:latin typeface="Wingdings"/>
                <a:ea typeface="Wingdings"/>
                <a:cs typeface="Wingdings"/>
              </a:rPr>
              <a:t></a:t>
            </a:r>
            <a:r>
              <a:rPr lang="en-US" altLang="zh-CN" sz="2244" spc="-1688" dirty="0" smtClean="0">
                <a:solidFill>
                  <a:srgbClr val="FEB80A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altLang="zh-CN" sz="2796" b="1" spc="-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ACIDEMIA</a:t>
            </a:r>
            <a:r>
              <a:rPr lang="en-US" altLang="zh-CN" sz="2796" b="1" spc="2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–</a:t>
            </a:r>
            <a:r>
              <a:rPr lang="en-US" altLang="zh-CN" sz="2796" spc="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reduction</a:t>
            </a:r>
            <a:r>
              <a:rPr lang="en-US" altLang="zh-CN" sz="2796" spc="-19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in</a:t>
            </a:r>
            <a:r>
              <a:rPr lang="en-US" altLang="zh-CN" sz="2796" spc="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arterial</a:t>
            </a:r>
            <a:r>
              <a:rPr lang="en-US" altLang="zh-CN" sz="2796" spc="-16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</a:t>
            </a:r>
            <a:r>
              <a:rPr lang="en-US" altLang="zh-CN" sz="2796" spc="212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(pH&lt;7.35)</a:t>
            </a:r>
          </a:p>
        </p:txBody>
      </p:sp>
      <p:sp>
        <p:nvSpPr>
          <p:cNvPr id="26" name="Text Box26"/>
          <p:cNvSpPr txBox="1"/>
          <p:nvPr/>
        </p:nvSpPr>
        <p:spPr>
          <a:xfrm>
            <a:off x="1088440" y="5126706"/>
            <a:ext cx="2509839" cy="39308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244" spc="-4" dirty="0" smtClean="0">
                <a:solidFill>
                  <a:srgbClr val="FEB80A"/>
                </a:solidFill>
                <a:latin typeface="Wingdings"/>
                <a:ea typeface="Wingdings"/>
                <a:cs typeface="Wingdings"/>
              </a:rPr>
              <a:t></a:t>
            </a:r>
            <a:r>
              <a:rPr lang="en-US" altLang="zh-CN" sz="2244" spc="-1688" dirty="0" smtClean="0">
                <a:solidFill>
                  <a:srgbClr val="FEB80A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altLang="zh-CN" sz="2796" b="1" spc="-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ALKALEMIA</a:t>
            </a:r>
          </a:p>
        </p:txBody>
      </p:sp>
      <p:sp>
        <p:nvSpPr>
          <p:cNvPr id="27" name="Text Box27"/>
          <p:cNvSpPr txBox="1"/>
          <p:nvPr/>
        </p:nvSpPr>
        <p:spPr>
          <a:xfrm>
            <a:off x="3690239" y="5126706"/>
            <a:ext cx="4992975" cy="39308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796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–</a:t>
            </a:r>
            <a:r>
              <a:rPr lang="en-US" altLang="zh-CN" sz="2796" spc="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increase</a:t>
            </a:r>
            <a:r>
              <a:rPr lang="en-US" altLang="zh-CN" sz="2796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in</a:t>
            </a:r>
            <a:r>
              <a:rPr lang="en-US" altLang="zh-CN" sz="2796" spc="-1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arterial</a:t>
            </a:r>
            <a:r>
              <a:rPr lang="en-US" altLang="zh-CN" sz="2796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</a:t>
            </a:r>
            <a:r>
              <a:rPr lang="en-US" altLang="zh-CN" sz="2796" spc="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(pH&gt;7.45)</a:t>
            </a:r>
          </a:p>
        </p:txBody>
      </p:sp>
      <p:sp>
        <p:nvSpPr>
          <p:cNvPr id="28" name="Text Box28"/>
          <p:cNvSpPr txBox="1"/>
          <p:nvPr/>
        </p:nvSpPr>
        <p:spPr>
          <a:xfrm>
            <a:off x="5539105" y="2550293"/>
            <a:ext cx="2758741" cy="26318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72" spc="1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+</a:t>
            </a:r>
            <a:r>
              <a:rPr lang="en-US" altLang="zh-CN" sz="1872" spc="1957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872" spc="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</a:t>
            </a:r>
          </a:p>
        </p:txBody>
      </p:sp>
      <p:sp>
        <p:nvSpPr>
          <p:cNvPr id="29" name="Text Box29"/>
          <p:cNvSpPr txBox="1"/>
          <p:nvPr/>
        </p:nvSpPr>
        <p:spPr>
          <a:xfrm>
            <a:off x="5593969" y="3403733"/>
            <a:ext cx="2641394" cy="26318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72" spc="1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+</a:t>
            </a:r>
            <a:r>
              <a:rPr lang="en-US" altLang="zh-CN" sz="1872" spc="1865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872" spc="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compensatory mechanisms for acidos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67200" y="1524000"/>
            <a:ext cx="4648200" cy="46767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compensatory mechanisms for acidos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مستطيل 1"/>
          <p:cNvSpPr/>
          <p:nvPr/>
        </p:nvSpPr>
        <p:spPr>
          <a:xfrm>
            <a:off x="6781800" y="5638800"/>
            <a:ext cx="1295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secretion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Image result for causes of metabolic alkalosis"/>
          <p:cNvPicPr>
            <a:picLocks noChangeAspect="1" noChangeArrowheads="1"/>
          </p:cNvPicPr>
          <p:nvPr/>
        </p:nvPicPr>
        <p:blipFill>
          <a:blip r:embed="rId2"/>
          <a:srcRect l="4924" t="4779" r="5382" b="5621"/>
          <a:stretch>
            <a:fillRect/>
          </a:stretch>
        </p:blipFill>
        <p:spPr bwMode="auto">
          <a:xfrm>
            <a:off x="228600" y="190500"/>
            <a:ext cx="8686800" cy="6419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Image result for hyperventilation vs hypoventilation causes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0"/>
            <a:ext cx="8940799" cy="67056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  <a:noFill/>
        </p:spPr>
      </p:pic>
      <p:sp>
        <p:nvSpPr>
          <p:cNvPr id="3" name="Path3"/>
          <p:cNvSpPr/>
          <p:nvPr/>
        </p:nvSpPr>
        <p:spPr>
          <a:xfrm>
            <a:off x="3010" y="3555"/>
            <a:ext cx="819949" cy="819404"/>
          </a:xfrm>
          <a:custGeom>
            <a:avLst/>
            <a:gdLst/>
            <a:ahLst/>
            <a:cxnLst/>
            <a:rect l="l" t="t" r="r" b="b"/>
            <a:pathLst>
              <a:path w="819949" h="819404">
                <a:moveTo>
                  <a:pt x="819950" y="0"/>
                </a:moveTo>
                <a:cubicBezTo>
                  <a:pt x="819950" y="452502"/>
                  <a:pt x="453072" y="819404"/>
                  <a:pt x="505" y="819404"/>
                </a:cubicBezTo>
                <a:cubicBezTo>
                  <a:pt x="337" y="819404"/>
                  <a:pt x="168" y="819404"/>
                  <a:pt x="0" y="819404"/>
                </a:cubicBezTo>
                <a:lnTo>
                  <a:pt x="0" y="819404"/>
                </a:lnTo>
                <a:lnTo>
                  <a:pt x="507" y="0"/>
                </a:lnTo>
                <a:close/>
              </a:path>
            </a:pathLst>
          </a:custGeom>
          <a:solidFill>
            <a:srgbClr val="FEFAF4">
              <a:alpha val="32941"/>
            </a:srgbClr>
          </a:solidFill>
          <a:ln w="0" cap="sq">
            <a:solidFill>
              <a:srgbClr val="FEFAF4">
                <a:alpha val="100000"/>
              </a:srgbClr>
            </a:solidFill>
            <a:prstDash val="solid"/>
            <a:miter lim="10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4" name="Path4"/>
          <p:cNvSpPr/>
          <p:nvPr/>
        </p:nvSpPr>
        <p:spPr>
          <a:xfrm>
            <a:off x="-9689" y="-9144"/>
            <a:ext cx="845349" cy="844804"/>
          </a:xfrm>
          <a:custGeom>
            <a:avLst/>
            <a:gdLst/>
            <a:ahLst/>
            <a:cxnLst/>
            <a:rect l="l" t="t" r="r" b="b"/>
            <a:pathLst>
              <a:path w="845349" h="844804">
                <a:moveTo>
                  <a:pt x="832649" y="12699"/>
                </a:moveTo>
                <a:cubicBezTo>
                  <a:pt x="832649" y="465201"/>
                  <a:pt x="465771" y="832103"/>
                  <a:pt x="13204" y="832103"/>
                </a:cubicBezTo>
                <a:cubicBezTo>
                  <a:pt x="13036" y="832103"/>
                  <a:pt x="12867" y="832103"/>
                  <a:pt x="12699" y="832103"/>
                </a:cubicBezTo>
                <a:lnTo>
                  <a:pt x="12699" y="832103"/>
                </a:lnTo>
                <a:lnTo>
                  <a:pt x="13206" y="12699"/>
                </a:lnTo>
                <a:close/>
              </a:path>
            </a:pathLst>
          </a:custGeom>
          <a:solidFill>
            <a:srgbClr val="FEFAF4">
              <a:alpha val="0"/>
            </a:srgbClr>
          </a:solidFill>
          <a:ln w="12700" cap="rnd">
            <a:solidFill>
              <a:srgbClr val="D2C39E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5" name="Image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16" y="6095"/>
            <a:ext cx="1784604" cy="1783080"/>
          </a:xfrm>
          <a:prstGeom prst="rect">
            <a:avLst/>
          </a:prstGeom>
          <a:noFill/>
        </p:spPr>
      </p:pic>
      <p:pic>
        <p:nvPicPr>
          <p:cNvPr id="6" name="Image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123" y="870203"/>
            <a:ext cx="54863" cy="54864"/>
          </a:xfrm>
          <a:prstGeom prst="rect">
            <a:avLst/>
          </a:prstGeom>
          <a:noFill/>
        </p:spPr>
      </p:pic>
      <p:sp>
        <p:nvSpPr>
          <p:cNvPr id="7" name="Path7"/>
          <p:cNvSpPr/>
          <p:nvPr/>
        </p:nvSpPr>
        <p:spPr>
          <a:xfrm>
            <a:off x="141516" y="21082"/>
            <a:ext cx="1756752" cy="1729485"/>
          </a:xfrm>
          <a:custGeom>
            <a:avLst/>
            <a:gdLst/>
            <a:ahLst/>
            <a:cxnLst/>
            <a:rect l="l" t="t" r="r" b="b"/>
            <a:pathLst>
              <a:path w="1756752" h="1729485">
                <a:moveTo>
                  <a:pt x="27305" y="851154"/>
                </a:moveTo>
                <a:cubicBezTo>
                  <a:pt x="27305" y="381127"/>
                  <a:pt x="408343" y="0"/>
                  <a:pt x="878395" y="0"/>
                </a:cubicBezTo>
                <a:cubicBezTo>
                  <a:pt x="878395" y="0"/>
                  <a:pt x="878395" y="0"/>
                  <a:pt x="878395" y="0"/>
                </a:cubicBezTo>
                <a:lnTo>
                  <a:pt x="878395" y="0"/>
                </a:lnTo>
                <a:cubicBezTo>
                  <a:pt x="1348448" y="0"/>
                  <a:pt x="1729448" y="381127"/>
                  <a:pt x="1729448" y="851154"/>
                </a:cubicBezTo>
                <a:cubicBezTo>
                  <a:pt x="1729448" y="851154"/>
                  <a:pt x="1729448" y="851154"/>
                  <a:pt x="1729448" y="851154"/>
                </a:cubicBezTo>
                <a:lnTo>
                  <a:pt x="1729448" y="851154"/>
                </a:lnTo>
                <a:cubicBezTo>
                  <a:pt x="1729448" y="1321181"/>
                  <a:pt x="1348448" y="1702181"/>
                  <a:pt x="878395" y="1702181"/>
                </a:cubicBezTo>
                <a:cubicBezTo>
                  <a:pt x="878395" y="1702181"/>
                  <a:pt x="878395" y="1702181"/>
                  <a:pt x="878395" y="1702181"/>
                </a:cubicBezTo>
                <a:lnTo>
                  <a:pt x="878395" y="1702181"/>
                </a:lnTo>
                <a:cubicBezTo>
                  <a:pt x="408343" y="1702181"/>
                  <a:pt x="27305" y="1321181"/>
                  <a:pt x="27305" y="851154"/>
                </a:cubicBezTo>
                <a:cubicBezTo>
                  <a:pt x="27305" y="851154"/>
                  <a:pt x="27305" y="851154"/>
                  <a:pt x="27305" y="851154"/>
                </a:cubicBezTo>
              </a:path>
            </a:pathLst>
          </a:custGeom>
          <a:solidFill>
            <a:srgbClr val="FEFAF4">
              <a:alpha val="0"/>
            </a:srgbClr>
          </a:solidFill>
          <a:ln w="27304" cap="rnd">
            <a:solidFill>
              <a:srgbClr val="FFF6DB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8" name="Image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164" y="1043940"/>
            <a:ext cx="1159764" cy="1153668"/>
          </a:xfrm>
          <a:prstGeom prst="rect">
            <a:avLst/>
          </a:prstGeom>
          <a:noFill/>
        </p:spPr>
      </p:pic>
      <p:pic>
        <p:nvPicPr>
          <p:cNvPr id="9" name="Image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568" y="1606296"/>
            <a:ext cx="30480" cy="30479"/>
          </a:xfrm>
          <a:prstGeom prst="rect">
            <a:avLst/>
          </a:prstGeom>
          <a:noFill/>
        </p:spPr>
      </p:pic>
      <p:pic>
        <p:nvPicPr>
          <p:cNvPr id="10" name="Image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514" y="1050543"/>
            <a:ext cx="1116422" cy="1111707"/>
          </a:xfrm>
          <a:prstGeom prst="rect">
            <a:avLst/>
          </a:prstGeom>
          <a:noFill/>
        </p:spPr>
      </p:pic>
      <p:sp>
        <p:nvSpPr>
          <p:cNvPr id="11" name="Path11"/>
          <p:cNvSpPr/>
          <p:nvPr/>
        </p:nvSpPr>
        <p:spPr>
          <a:xfrm>
            <a:off x="115882" y="981582"/>
            <a:ext cx="1259654" cy="1249680"/>
          </a:xfrm>
          <a:custGeom>
            <a:avLst/>
            <a:gdLst/>
            <a:ahLst/>
            <a:cxnLst/>
            <a:rect l="l" t="t" r="r" b="b"/>
            <a:pathLst>
              <a:path w="1259654" h="1249680">
                <a:moveTo>
                  <a:pt x="189934" y="273686"/>
                </a:moveTo>
                <a:cubicBezTo>
                  <a:pt x="379875" y="35688"/>
                  <a:pt x="730814" y="0"/>
                  <a:pt x="973765" y="193930"/>
                </a:cubicBezTo>
                <a:cubicBezTo>
                  <a:pt x="973765" y="193930"/>
                  <a:pt x="973765" y="193930"/>
                  <a:pt x="973765" y="193930"/>
                </a:cubicBezTo>
                <a:lnTo>
                  <a:pt x="973765" y="193930"/>
                </a:lnTo>
                <a:cubicBezTo>
                  <a:pt x="1216729" y="387858"/>
                  <a:pt x="1259655" y="737997"/>
                  <a:pt x="1069777" y="975869"/>
                </a:cubicBezTo>
                <a:cubicBezTo>
                  <a:pt x="1069777" y="975869"/>
                  <a:pt x="1069777" y="975869"/>
                  <a:pt x="1069777" y="975869"/>
                </a:cubicBezTo>
                <a:lnTo>
                  <a:pt x="1069777" y="975869"/>
                </a:lnTo>
                <a:cubicBezTo>
                  <a:pt x="879836" y="1213867"/>
                  <a:pt x="528909" y="1249681"/>
                  <a:pt x="285946" y="1055752"/>
                </a:cubicBezTo>
                <a:cubicBezTo>
                  <a:pt x="285946" y="1055752"/>
                  <a:pt x="285946" y="1055752"/>
                  <a:pt x="285946" y="1055752"/>
                </a:cubicBezTo>
                <a:lnTo>
                  <a:pt x="285946" y="1055752"/>
                </a:lnTo>
                <a:cubicBezTo>
                  <a:pt x="42982" y="861823"/>
                  <a:pt x="0" y="511684"/>
                  <a:pt x="189934" y="273686"/>
                </a:cubicBezTo>
                <a:cubicBezTo>
                  <a:pt x="189934" y="273686"/>
                  <a:pt x="189934" y="273686"/>
                  <a:pt x="189934" y="273686"/>
                </a:cubicBezTo>
                <a:moveTo>
                  <a:pt x="291914" y="355093"/>
                </a:moveTo>
                <a:cubicBezTo>
                  <a:pt x="146931" y="536703"/>
                  <a:pt x="180701" y="804800"/>
                  <a:pt x="367340" y="953770"/>
                </a:cubicBezTo>
                <a:lnTo>
                  <a:pt x="367340" y="953770"/>
                </a:lnTo>
                <a:cubicBezTo>
                  <a:pt x="553979" y="1102742"/>
                  <a:pt x="822813" y="1076199"/>
                  <a:pt x="967796" y="894588"/>
                </a:cubicBezTo>
                <a:cubicBezTo>
                  <a:pt x="967796" y="894588"/>
                  <a:pt x="967796" y="894588"/>
                  <a:pt x="967796" y="894588"/>
                </a:cubicBezTo>
                <a:lnTo>
                  <a:pt x="967796" y="894588"/>
                </a:lnTo>
                <a:cubicBezTo>
                  <a:pt x="1112792" y="712852"/>
                  <a:pt x="1079023" y="444882"/>
                  <a:pt x="892383" y="295911"/>
                </a:cubicBezTo>
                <a:cubicBezTo>
                  <a:pt x="892383" y="295911"/>
                  <a:pt x="892383" y="295911"/>
                  <a:pt x="892383" y="295911"/>
                </a:cubicBezTo>
                <a:lnTo>
                  <a:pt x="892383" y="295911"/>
                </a:lnTo>
                <a:cubicBezTo>
                  <a:pt x="705731" y="146939"/>
                  <a:pt x="436898" y="173483"/>
                  <a:pt x="291914" y="355093"/>
                </a:cubicBezTo>
              </a:path>
            </a:pathLst>
          </a:custGeom>
          <a:solidFill>
            <a:srgbClr val="FEFAF4">
              <a:alpha val="0"/>
            </a:srgbClr>
          </a:solidFill>
          <a:ln w="12700" cap="rnd">
            <a:solidFill>
              <a:srgbClr val="C7B791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2" name="Path12"/>
          <p:cNvSpPr/>
          <p:nvPr/>
        </p:nvSpPr>
        <p:spPr>
          <a:xfrm>
            <a:off x="1012875" y="0"/>
            <a:ext cx="8131124" cy="6845300"/>
          </a:xfrm>
          <a:custGeom>
            <a:avLst/>
            <a:gdLst/>
            <a:ahLst/>
            <a:cxnLst/>
            <a:rect l="l" t="t" r="r" b="b"/>
            <a:pathLst>
              <a:path w="8131124" h="6845300">
                <a:moveTo>
                  <a:pt x="0" y="6845300"/>
                </a:moveTo>
                <a:lnTo>
                  <a:pt x="0" y="0"/>
                </a:lnTo>
                <a:lnTo>
                  <a:pt x="8131125" y="0"/>
                </a:lnTo>
                <a:lnTo>
                  <a:pt x="8131125" y="68453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13" name="Image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5736" y="0"/>
            <a:ext cx="155447" cy="6858000"/>
          </a:xfrm>
          <a:prstGeom prst="rect">
            <a:avLst/>
          </a:prstGeom>
          <a:noFill/>
        </p:spPr>
      </p:pic>
      <p:pic>
        <p:nvPicPr>
          <p:cNvPr id="14" name="Image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7176" y="3387851"/>
            <a:ext cx="82296" cy="82296"/>
          </a:xfrm>
          <a:prstGeom prst="rect">
            <a:avLst/>
          </a:prstGeom>
          <a:noFill/>
        </p:spPr>
      </p:pic>
      <p:sp>
        <p:nvSpPr>
          <p:cNvPr id="15" name="Path15"/>
          <p:cNvSpPr/>
          <p:nvPr/>
        </p:nvSpPr>
        <p:spPr>
          <a:xfrm>
            <a:off x="1014984" y="0"/>
            <a:ext cx="73152" cy="6845300"/>
          </a:xfrm>
          <a:custGeom>
            <a:avLst/>
            <a:gdLst/>
            <a:ahLst/>
            <a:cxnLst/>
            <a:rect l="l" t="t" r="r" b="b"/>
            <a:pathLst>
              <a:path w="73152" h="6845300">
                <a:moveTo>
                  <a:pt x="0" y="6845300"/>
                </a:moveTo>
                <a:lnTo>
                  <a:pt x="0" y="0"/>
                </a:lnTo>
                <a:lnTo>
                  <a:pt x="73152" y="0"/>
                </a:lnTo>
                <a:lnTo>
                  <a:pt x="73152" y="68453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6" name="Text Box16"/>
          <p:cNvSpPr txBox="1"/>
          <p:nvPr/>
        </p:nvSpPr>
        <p:spPr>
          <a:xfrm>
            <a:off x="1643506" y="1538884"/>
            <a:ext cx="6796431" cy="67482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4800" b="1" spc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STEP</a:t>
            </a:r>
            <a:r>
              <a:rPr lang="en-US" altLang="zh-CN" sz="4800" b="1" spc="-35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4800" b="1" spc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WISE</a:t>
            </a:r>
            <a:r>
              <a:rPr lang="en-US" altLang="zh-CN" sz="4800" b="1" spc="-273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4800" b="1" spc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APPROACH</a:t>
            </a:r>
          </a:p>
        </p:txBody>
      </p:sp>
      <p:sp>
        <p:nvSpPr>
          <p:cNvPr id="17" name="Text Box17"/>
          <p:cNvSpPr txBox="1"/>
          <p:nvPr/>
        </p:nvSpPr>
        <p:spPr>
          <a:xfrm>
            <a:off x="4787773" y="2346714"/>
            <a:ext cx="507644" cy="67516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4802" b="1" spc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to</a:t>
            </a:r>
          </a:p>
        </p:txBody>
      </p:sp>
      <p:sp>
        <p:nvSpPr>
          <p:cNvPr id="18" name="Text Box18"/>
          <p:cNvSpPr txBox="1"/>
          <p:nvPr/>
        </p:nvSpPr>
        <p:spPr>
          <a:xfrm>
            <a:off x="2771267" y="3154705"/>
            <a:ext cx="4542129" cy="67482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4800" b="1" spc="-5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Interpretation</a:t>
            </a:r>
            <a:r>
              <a:rPr lang="en-US" altLang="zh-CN" sz="4800" b="1" spc="-19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4800" b="1" spc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Of</a:t>
            </a:r>
          </a:p>
        </p:txBody>
      </p:sp>
      <p:sp>
        <p:nvSpPr>
          <p:cNvPr id="19" name="Text Box19"/>
          <p:cNvSpPr txBox="1"/>
          <p:nvPr/>
        </p:nvSpPr>
        <p:spPr>
          <a:xfrm>
            <a:off x="3362833" y="3962679"/>
            <a:ext cx="3358286" cy="67482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4800" b="1" spc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ABG </a:t>
            </a:r>
            <a:r>
              <a:rPr lang="en-US" altLang="zh-CN" sz="4800" b="1" spc="-12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reports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  <a:noFill/>
        </p:spPr>
      </p:pic>
      <p:sp>
        <p:nvSpPr>
          <p:cNvPr id="3" name="Path3"/>
          <p:cNvSpPr/>
          <p:nvPr/>
        </p:nvSpPr>
        <p:spPr>
          <a:xfrm>
            <a:off x="3010" y="3555"/>
            <a:ext cx="819949" cy="819404"/>
          </a:xfrm>
          <a:custGeom>
            <a:avLst/>
            <a:gdLst/>
            <a:ahLst/>
            <a:cxnLst/>
            <a:rect l="l" t="t" r="r" b="b"/>
            <a:pathLst>
              <a:path w="819949" h="819404">
                <a:moveTo>
                  <a:pt x="819950" y="0"/>
                </a:moveTo>
                <a:cubicBezTo>
                  <a:pt x="819950" y="452502"/>
                  <a:pt x="453072" y="819404"/>
                  <a:pt x="505" y="819404"/>
                </a:cubicBezTo>
                <a:cubicBezTo>
                  <a:pt x="337" y="819404"/>
                  <a:pt x="168" y="819404"/>
                  <a:pt x="0" y="819404"/>
                </a:cubicBezTo>
                <a:lnTo>
                  <a:pt x="0" y="819404"/>
                </a:lnTo>
                <a:lnTo>
                  <a:pt x="507" y="0"/>
                </a:lnTo>
                <a:close/>
              </a:path>
            </a:pathLst>
          </a:custGeom>
          <a:solidFill>
            <a:srgbClr val="FEFAF4">
              <a:alpha val="32941"/>
            </a:srgbClr>
          </a:solidFill>
          <a:ln w="0" cap="sq">
            <a:solidFill>
              <a:srgbClr val="FEFAF4">
                <a:alpha val="100000"/>
              </a:srgbClr>
            </a:solidFill>
            <a:prstDash val="solid"/>
            <a:miter lim="10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4" name="Path4"/>
          <p:cNvSpPr/>
          <p:nvPr/>
        </p:nvSpPr>
        <p:spPr>
          <a:xfrm>
            <a:off x="-9689" y="-9144"/>
            <a:ext cx="845349" cy="844804"/>
          </a:xfrm>
          <a:custGeom>
            <a:avLst/>
            <a:gdLst/>
            <a:ahLst/>
            <a:cxnLst/>
            <a:rect l="l" t="t" r="r" b="b"/>
            <a:pathLst>
              <a:path w="845349" h="844804">
                <a:moveTo>
                  <a:pt x="832649" y="12699"/>
                </a:moveTo>
                <a:cubicBezTo>
                  <a:pt x="832649" y="465201"/>
                  <a:pt x="465771" y="832103"/>
                  <a:pt x="13204" y="832103"/>
                </a:cubicBezTo>
                <a:cubicBezTo>
                  <a:pt x="13036" y="832103"/>
                  <a:pt x="12867" y="832103"/>
                  <a:pt x="12699" y="832103"/>
                </a:cubicBezTo>
                <a:lnTo>
                  <a:pt x="12699" y="832103"/>
                </a:lnTo>
                <a:lnTo>
                  <a:pt x="13206" y="12699"/>
                </a:lnTo>
                <a:close/>
              </a:path>
            </a:pathLst>
          </a:custGeom>
          <a:solidFill>
            <a:srgbClr val="FEFAF4">
              <a:alpha val="0"/>
            </a:srgbClr>
          </a:solidFill>
          <a:ln w="12700" cap="rnd">
            <a:solidFill>
              <a:srgbClr val="D2C39E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5" name="Image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16" y="6095"/>
            <a:ext cx="1784604" cy="1783080"/>
          </a:xfrm>
          <a:prstGeom prst="rect">
            <a:avLst/>
          </a:prstGeom>
          <a:noFill/>
        </p:spPr>
      </p:pic>
      <p:pic>
        <p:nvPicPr>
          <p:cNvPr id="6" name="Image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123" y="870203"/>
            <a:ext cx="54863" cy="54864"/>
          </a:xfrm>
          <a:prstGeom prst="rect">
            <a:avLst/>
          </a:prstGeom>
          <a:noFill/>
        </p:spPr>
      </p:pic>
      <p:sp>
        <p:nvSpPr>
          <p:cNvPr id="7" name="Path7"/>
          <p:cNvSpPr/>
          <p:nvPr/>
        </p:nvSpPr>
        <p:spPr>
          <a:xfrm>
            <a:off x="141516" y="21082"/>
            <a:ext cx="1756752" cy="1729485"/>
          </a:xfrm>
          <a:custGeom>
            <a:avLst/>
            <a:gdLst/>
            <a:ahLst/>
            <a:cxnLst/>
            <a:rect l="l" t="t" r="r" b="b"/>
            <a:pathLst>
              <a:path w="1756752" h="1729485">
                <a:moveTo>
                  <a:pt x="27305" y="851154"/>
                </a:moveTo>
                <a:cubicBezTo>
                  <a:pt x="27305" y="381127"/>
                  <a:pt x="408343" y="0"/>
                  <a:pt x="878395" y="0"/>
                </a:cubicBezTo>
                <a:cubicBezTo>
                  <a:pt x="878395" y="0"/>
                  <a:pt x="878395" y="0"/>
                  <a:pt x="878395" y="0"/>
                </a:cubicBezTo>
                <a:lnTo>
                  <a:pt x="878395" y="0"/>
                </a:lnTo>
                <a:cubicBezTo>
                  <a:pt x="1348448" y="0"/>
                  <a:pt x="1729448" y="381127"/>
                  <a:pt x="1729448" y="851154"/>
                </a:cubicBezTo>
                <a:cubicBezTo>
                  <a:pt x="1729448" y="851154"/>
                  <a:pt x="1729448" y="851154"/>
                  <a:pt x="1729448" y="851154"/>
                </a:cubicBezTo>
                <a:lnTo>
                  <a:pt x="1729448" y="851154"/>
                </a:lnTo>
                <a:cubicBezTo>
                  <a:pt x="1729448" y="1321181"/>
                  <a:pt x="1348448" y="1702181"/>
                  <a:pt x="878395" y="1702181"/>
                </a:cubicBezTo>
                <a:cubicBezTo>
                  <a:pt x="878395" y="1702181"/>
                  <a:pt x="878395" y="1702181"/>
                  <a:pt x="878395" y="1702181"/>
                </a:cubicBezTo>
                <a:lnTo>
                  <a:pt x="878395" y="1702181"/>
                </a:lnTo>
                <a:cubicBezTo>
                  <a:pt x="408343" y="1702181"/>
                  <a:pt x="27305" y="1321181"/>
                  <a:pt x="27305" y="851154"/>
                </a:cubicBezTo>
                <a:cubicBezTo>
                  <a:pt x="27305" y="851154"/>
                  <a:pt x="27305" y="851154"/>
                  <a:pt x="27305" y="851154"/>
                </a:cubicBezTo>
              </a:path>
            </a:pathLst>
          </a:custGeom>
          <a:solidFill>
            <a:srgbClr val="FEFAF4">
              <a:alpha val="0"/>
            </a:srgbClr>
          </a:solidFill>
          <a:ln w="27304" cap="rnd">
            <a:solidFill>
              <a:srgbClr val="FFF6DB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8" name="Image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164" y="1043940"/>
            <a:ext cx="1159764" cy="1153668"/>
          </a:xfrm>
          <a:prstGeom prst="rect">
            <a:avLst/>
          </a:prstGeom>
          <a:noFill/>
        </p:spPr>
      </p:pic>
      <p:pic>
        <p:nvPicPr>
          <p:cNvPr id="9" name="Image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568" y="1606296"/>
            <a:ext cx="30480" cy="30479"/>
          </a:xfrm>
          <a:prstGeom prst="rect">
            <a:avLst/>
          </a:prstGeom>
          <a:noFill/>
        </p:spPr>
      </p:pic>
      <p:pic>
        <p:nvPicPr>
          <p:cNvPr id="10" name="Image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514" y="1050543"/>
            <a:ext cx="1116422" cy="1111707"/>
          </a:xfrm>
          <a:prstGeom prst="rect">
            <a:avLst/>
          </a:prstGeom>
          <a:noFill/>
        </p:spPr>
      </p:pic>
      <p:sp>
        <p:nvSpPr>
          <p:cNvPr id="11" name="Path11"/>
          <p:cNvSpPr/>
          <p:nvPr/>
        </p:nvSpPr>
        <p:spPr>
          <a:xfrm>
            <a:off x="115882" y="981582"/>
            <a:ext cx="1259654" cy="1249680"/>
          </a:xfrm>
          <a:custGeom>
            <a:avLst/>
            <a:gdLst/>
            <a:ahLst/>
            <a:cxnLst/>
            <a:rect l="l" t="t" r="r" b="b"/>
            <a:pathLst>
              <a:path w="1259654" h="1249680">
                <a:moveTo>
                  <a:pt x="189934" y="273686"/>
                </a:moveTo>
                <a:cubicBezTo>
                  <a:pt x="379875" y="35688"/>
                  <a:pt x="730814" y="0"/>
                  <a:pt x="973765" y="193930"/>
                </a:cubicBezTo>
                <a:cubicBezTo>
                  <a:pt x="973765" y="193930"/>
                  <a:pt x="973765" y="193930"/>
                  <a:pt x="973765" y="193930"/>
                </a:cubicBezTo>
                <a:lnTo>
                  <a:pt x="973765" y="193930"/>
                </a:lnTo>
                <a:cubicBezTo>
                  <a:pt x="1216729" y="387858"/>
                  <a:pt x="1259655" y="737997"/>
                  <a:pt x="1069777" y="975869"/>
                </a:cubicBezTo>
                <a:cubicBezTo>
                  <a:pt x="1069777" y="975869"/>
                  <a:pt x="1069777" y="975869"/>
                  <a:pt x="1069777" y="975869"/>
                </a:cubicBezTo>
                <a:lnTo>
                  <a:pt x="1069777" y="975869"/>
                </a:lnTo>
                <a:cubicBezTo>
                  <a:pt x="879836" y="1213867"/>
                  <a:pt x="528909" y="1249681"/>
                  <a:pt x="285946" y="1055752"/>
                </a:cubicBezTo>
                <a:cubicBezTo>
                  <a:pt x="285946" y="1055752"/>
                  <a:pt x="285946" y="1055752"/>
                  <a:pt x="285946" y="1055752"/>
                </a:cubicBezTo>
                <a:lnTo>
                  <a:pt x="285946" y="1055752"/>
                </a:lnTo>
                <a:cubicBezTo>
                  <a:pt x="42982" y="861823"/>
                  <a:pt x="0" y="511684"/>
                  <a:pt x="189934" y="273686"/>
                </a:cubicBezTo>
                <a:cubicBezTo>
                  <a:pt x="189934" y="273686"/>
                  <a:pt x="189934" y="273686"/>
                  <a:pt x="189934" y="273686"/>
                </a:cubicBezTo>
                <a:moveTo>
                  <a:pt x="291914" y="355093"/>
                </a:moveTo>
                <a:cubicBezTo>
                  <a:pt x="146931" y="536703"/>
                  <a:pt x="180701" y="804800"/>
                  <a:pt x="367340" y="953770"/>
                </a:cubicBezTo>
                <a:lnTo>
                  <a:pt x="367340" y="953770"/>
                </a:lnTo>
                <a:cubicBezTo>
                  <a:pt x="553979" y="1102742"/>
                  <a:pt x="822813" y="1076199"/>
                  <a:pt x="967796" y="894588"/>
                </a:cubicBezTo>
                <a:cubicBezTo>
                  <a:pt x="967796" y="894588"/>
                  <a:pt x="967796" y="894588"/>
                  <a:pt x="967796" y="894588"/>
                </a:cubicBezTo>
                <a:lnTo>
                  <a:pt x="967796" y="894588"/>
                </a:lnTo>
                <a:cubicBezTo>
                  <a:pt x="1112792" y="712852"/>
                  <a:pt x="1079023" y="444882"/>
                  <a:pt x="892383" y="295911"/>
                </a:cubicBezTo>
                <a:cubicBezTo>
                  <a:pt x="892383" y="295911"/>
                  <a:pt x="892383" y="295911"/>
                  <a:pt x="892383" y="295911"/>
                </a:cubicBezTo>
                <a:lnTo>
                  <a:pt x="892383" y="295911"/>
                </a:lnTo>
                <a:cubicBezTo>
                  <a:pt x="705731" y="146939"/>
                  <a:pt x="436898" y="173483"/>
                  <a:pt x="291914" y="355093"/>
                </a:cubicBezTo>
              </a:path>
            </a:pathLst>
          </a:custGeom>
          <a:solidFill>
            <a:srgbClr val="FEFAF4">
              <a:alpha val="0"/>
            </a:srgbClr>
          </a:solidFill>
          <a:ln w="12700" cap="rnd">
            <a:solidFill>
              <a:srgbClr val="C7B791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2" name="Path12"/>
          <p:cNvSpPr/>
          <p:nvPr/>
        </p:nvSpPr>
        <p:spPr>
          <a:xfrm>
            <a:off x="1012875" y="0"/>
            <a:ext cx="8131124" cy="6845300"/>
          </a:xfrm>
          <a:custGeom>
            <a:avLst/>
            <a:gdLst/>
            <a:ahLst/>
            <a:cxnLst/>
            <a:rect l="l" t="t" r="r" b="b"/>
            <a:pathLst>
              <a:path w="8131124" h="6845300">
                <a:moveTo>
                  <a:pt x="0" y="6845300"/>
                </a:moveTo>
                <a:lnTo>
                  <a:pt x="0" y="0"/>
                </a:lnTo>
                <a:lnTo>
                  <a:pt x="8131125" y="0"/>
                </a:lnTo>
                <a:lnTo>
                  <a:pt x="8131125" y="68453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13" name="Image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5736" y="0"/>
            <a:ext cx="155447" cy="6858000"/>
          </a:xfrm>
          <a:prstGeom prst="rect">
            <a:avLst/>
          </a:prstGeom>
          <a:noFill/>
        </p:spPr>
      </p:pic>
      <p:pic>
        <p:nvPicPr>
          <p:cNvPr id="14" name="Image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7176" y="3387851"/>
            <a:ext cx="82296" cy="82296"/>
          </a:xfrm>
          <a:prstGeom prst="rect">
            <a:avLst/>
          </a:prstGeom>
          <a:noFill/>
        </p:spPr>
      </p:pic>
      <p:sp>
        <p:nvSpPr>
          <p:cNvPr id="15" name="Path15"/>
          <p:cNvSpPr/>
          <p:nvPr/>
        </p:nvSpPr>
        <p:spPr>
          <a:xfrm>
            <a:off x="1014984" y="0"/>
            <a:ext cx="73152" cy="6845300"/>
          </a:xfrm>
          <a:custGeom>
            <a:avLst/>
            <a:gdLst/>
            <a:ahLst/>
            <a:cxnLst/>
            <a:rect l="l" t="t" r="r" b="b"/>
            <a:pathLst>
              <a:path w="73152" h="6845300">
                <a:moveTo>
                  <a:pt x="0" y="6845300"/>
                </a:moveTo>
                <a:lnTo>
                  <a:pt x="0" y="0"/>
                </a:lnTo>
                <a:lnTo>
                  <a:pt x="73152" y="0"/>
                </a:lnTo>
                <a:lnTo>
                  <a:pt x="73152" y="68453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16" name="Image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2896" y="0"/>
            <a:ext cx="1834895" cy="697991"/>
          </a:xfrm>
          <a:prstGeom prst="rect">
            <a:avLst/>
          </a:prstGeom>
          <a:noFill/>
        </p:spPr>
      </p:pic>
      <p:pic>
        <p:nvPicPr>
          <p:cNvPr id="17" name="Image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40280" y="0"/>
            <a:ext cx="915923" cy="697991"/>
          </a:xfrm>
          <a:prstGeom prst="rect">
            <a:avLst/>
          </a:prstGeom>
          <a:noFill/>
        </p:spPr>
      </p:pic>
      <p:pic>
        <p:nvPicPr>
          <p:cNvPr id="18" name="Image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10612" y="0"/>
            <a:ext cx="5946648" cy="697991"/>
          </a:xfrm>
          <a:prstGeom prst="rect">
            <a:avLst/>
          </a:prstGeom>
          <a:noFill/>
        </p:spPr>
      </p:pic>
      <p:sp>
        <p:nvSpPr>
          <p:cNvPr id="20" name="Path20"/>
          <p:cNvSpPr/>
          <p:nvPr/>
        </p:nvSpPr>
        <p:spPr>
          <a:xfrm>
            <a:off x="990600" y="3810000"/>
            <a:ext cx="173442" cy="518521"/>
          </a:xfrm>
          <a:custGeom>
            <a:avLst/>
            <a:gdLst/>
            <a:ahLst/>
            <a:cxnLst/>
            <a:rect l="l" t="t" r="r" b="b"/>
            <a:pathLst>
              <a:path w="173442" h="518521">
                <a:moveTo>
                  <a:pt x="35922" y="74021"/>
                </a:moveTo>
                <a:lnTo>
                  <a:pt x="74022" y="35921"/>
                </a:lnTo>
                <a:lnTo>
                  <a:pt x="112122" y="74021"/>
                </a:lnTo>
                <a:lnTo>
                  <a:pt x="93072" y="74021"/>
                </a:lnTo>
                <a:lnTo>
                  <a:pt x="93072" y="493121"/>
                </a:lnTo>
                <a:lnTo>
                  <a:pt x="54972" y="493121"/>
                </a:lnTo>
                <a:lnTo>
                  <a:pt x="54972" y="74021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5400" cap="sq">
            <a:solidFill>
              <a:srgbClr val="000000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2" name="Path22"/>
          <p:cNvSpPr/>
          <p:nvPr/>
        </p:nvSpPr>
        <p:spPr>
          <a:xfrm>
            <a:off x="3276600" y="3962400"/>
            <a:ext cx="173442" cy="518521"/>
          </a:xfrm>
          <a:custGeom>
            <a:avLst/>
            <a:gdLst/>
            <a:ahLst/>
            <a:cxnLst/>
            <a:rect l="l" t="t" r="r" b="b"/>
            <a:pathLst>
              <a:path w="173442" h="518521">
                <a:moveTo>
                  <a:pt x="35921" y="74021"/>
                </a:moveTo>
                <a:lnTo>
                  <a:pt x="74021" y="35921"/>
                </a:lnTo>
                <a:lnTo>
                  <a:pt x="112121" y="74021"/>
                </a:lnTo>
                <a:lnTo>
                  <a:pt x="93071" y="74021"/>
                </a:lnTo>
                <a:lnTo>
                  <a:pt x="93071" y="493121"/>
                </a:lnTo>
                <a:lnTo>
                  <a:pt x="54971" y="493121"/>
                </a:lnTo>
                <a:lnTo>
                  <a:pt x="54971" y="74021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5400" cap="sq">
            <a:solidFill>
              <a:srgbClr val="000000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4" name="Path24"/>
          <p:cNvSpPr/>
          <p:nvPr/>
        </p:nvSpPr>
        <p:spPr>
          <a:xfrm>
            <a:off x="6705600" y="4419600"/>
            <a:ext cx="173441" cy="442321"/>
          </a:xfrm>
          <a:custGeom>
            <a:avLst/>
            <a:gdLst/>
            <a:ahLst/>
            <a:cxnLst/>
            <a:rect l="l" t="t" r="r" b="b"/>
            <a:pathLst>
              <a:path w="173441" h="442321">
                <a:moveTo>
                  <a:pt x="35921" y="368300"/>
                </a:moveTo>
                <a:lnTo>
                  <a:pt x="54971" y="368300"/>
                </a:lnTo>
                <a:lnTo>
                  <a:pt x="54971" y="25400"/>
                </a:lnTo>
                <a:lnTo>
                  <a:pt x="93071" y="25400"/>
                </a:lnTo>
                <a:lnTo>
                  <a:pt x="93071" y="368300"/>
                </a:lnTo>
                <a:lnTo>
                  <a:pt x="112121" y="368300"/>
                </a:lnTo>
                <a:lnTo>
                  <a:pt x="74021" y="406400"/>
                </a:lnTo>
                <a:close/>
              </a:path>
            </a:pathLst>
          </a:custGeom>
          <a:solidFill>
            <a:srgbClr val="FF0000">
              <a:alpha val="0"/>
            </a:srgbClr>
          </a:solidFill>
          <a:ln w="25400" cap="sq">
            <a:solidFill>
              <a:srgbClr val="FF0000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6" name="Path26"/>
          <p:cNvSpPr/>
          <p:nvPr/>
        </p:nvSpPr>
        <p:spPr>
          <a:xfrm>
            <a:off x="6781800" y="3886200"/>
            <a:ext cx="173441" cy="442321"/>
          </a:xfrm>
          <a:custGeom>
            <a:avLst/>
            <a:gdLst/>
            <a:ahLst/>
            <a:cxnLst/>
            <a:rect l="l" t="t" r="r" b="b"/>
            <a:pathLst>
              <a:path w="173441" h="442321">
                <a:moveTo>
                  <a:pt x="35921" y="368300"/>
                </a:moveTo>
                <a:lnTo>
                  <a:pt x="54971" y="368300"/>
                </a:lnTo>
                <a:lnTo>
                  <a:pt x="54971" y="25400"/>
                </a:lnTo>
                <a:lnTo>
                  <a:pt x="93071" y="25400"/>
                </a:lnTo>
                <a:lnTo>
                  <a:pt x="93071" y="368300"/>
                </a:lnTo>
                <a:lnTo>
                  <a:pt x="112121" y="368300"/>
                </a:lnTo>
                <a:lnTo>
                  <a:pt x="74021" y="406400"/>
                </a:lnTo>
                <a:close/>
              </a:path>
            </a:pathLst>
          </a:custGeom>
          <a:solidFill>
            <a:srgbClr val="FF0000">
              <a:alpha val="0"/>
            </a:srgbClr>
          </a:solidFill>
          <a:ln w="25400" cap="sq">
            <a:solidFill>
              <a:srgbClr val="FF0000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8" name="Path28"/>
          <p:cNvSpPr/>
          <p:nvPr/>
        </p:nvSpPr>
        <p:spPr>
          <a:xfrm>
            <a:off x="2514600" y="4038600"/>
            <a:ext cx="670921" cy="275042"/>
          </a:xfrm>
          <a:custGeom>
            <a:avLst/>
            <a:gdLst/>
            <a:ahLst/>
            <a:cxnLst/>
            <a:rect l="l" t="t" r="r" b="b"/>
            <a:pathLst>
              <a:path w="670921" h="275042">
                <a:moveTo>
                  <a:pt x="25400" y="99421"/>
                </a:moveTo>
                <a:lnTo>
                  <a:pt x="558800" y="99421"/>
                </a:lnTo>
                <a:lnTo>
                  <a:pt x="558800" y="61321"/>
                </a:lnTo>
                <a:lnTo>
                  <a:pt x="635000" y="137521"/>
                </a:lnTo>
                <a:lnTo>
                  <a:pt x="558800" y="213721"/>
                </a:lnTo>
                <a:lnTo>
                  <a:pt x="558800" y="175621"/>
                </a:lnTo>
                <a:lnTo>
                  <a:pt x="25400" y="175621"/>
                </a:lnTo>
                <a:close/>
              </a:path>
            </a:pathLst>
          </a:custGeom>
          <a:solidFill>
            <a:srgbClr val="3891A7">
              <a:alpha val="0"/>
            </a:srgbClr>
          </a:solidFill>
          <a:ln w="25400" cap="sq">
            <a:solidFill>
              <a:srgbClr val="26697A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0" name="Path30"/>
          <p:cNvSpPr/>
          <p:nvPr/>
        </p:nvSpPr>
        <p:spPr>
          <a:xfrm>
            <a:off x="5867400" y="3962400"/>
            <a:ext cx="670921" cy="275042"/>
          </a:xfrm>
          <a:custGeom>
            <a:avLst/>
            <a:gdLst/>
            <a:ahLst/>
            <a:cxnLst/>
            <a:rect l="l" t="t" r="r" b="b"/>
            <a:pathLst>
              <a:path w="670921" h="275042">
                <a:moveTo>
                  <a:pt x="25400" y="99421"/>
                </a:moveTo>
                <a:lnTo>
                  <a:pt x="558800" y="99421"/>
                </a:lnTo>
                <a:lnTo>
                  <a:pt x="558800" y="61321"/>
                </a:lnTo>
                <a:lnTo>
                  <a:pt x="635000" y="137521"/>
                </a:lnTo>
                <a:lnTo>
                  <a:pt x="558800" y="213721"/>
                </a:lnTo>
                <a:lnTo>
                  <a:pt x="558800" y="175621"/>
                </a:lnTo>
                <a:lnTo>
                  <a:pt x="25400" y="175621"/>
                </a:lnTo>
                <a:close/>
              </a:path>
            </a:pathLst>
          </a:custGeom>
          <a:solidFill>
            <a:srgbClr val="3891A7">
              <a:alpha val="0"/>
            </a:srgbClr>
          </a:solidFill>
          <a:ln w="25400" cap="sq">
            <a:solidFill>
              <a:srgbClr val="26697A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1" name="Text Box31"/>
          <p:cNvSpPr txBox="1"/>
          <p:nvPr/>
        </p:nvSpPr>
        <p:spPr>
          <a:xfrm>
            <a:off x="1164640" y="82943"/>
            <a:ext cx="7123425" cy="1069524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marL="242265"/>
            <a:r>
              <a:rPr lang="en-US" altLang="zh-CN" sz="3900" spc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ABG</a:t>
            </a:r>
            <a:r>
              <a:rPr lang="en-US" altLang="zh-CN" sz="3900" spc="-15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900" spc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–</a:t>
            </a:r>
            <a:r>
              <a:rPr lang="en-US" altLang="zh-CN" sz="3900" spc="-5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900" spc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Procedure</a:t>
            </a:r>
            <a:r>
              <a:rPr lang="en-US" altLang="zh-CN" sz="3900" spc="-19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900" spc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and </a:t>
            </a:r>
            <a:r>
              <a:rPr lang="en-US" altLang="zh-CN" sz="3900" spc="-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Precautions</a:t>
            </a:r>
          </a:p>
          <a:p>
            <a:pPr>
              <a:lnSpc>
                <a:spcPts val="3337"/>
              </a:lnSpc>
            </a:pPr>
            <a:endParaRPr lang="en-US" altLang="zh-CN" sz="2400" spc="0" dirty="0" smtClean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34" name="Text Box34"/>
          <p:cNvSpPr txBox="1"/>
          <p:nvPr/>
        </p:nvSpPr>
        <p:spPr>
          <a:xfrm>
            <a:off x="1066800" y="1066800"/>
            <a:ext cx="5165988" cy="33775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922" spc="17" dirty="0" smtClean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</a:t>
            </a:r>
            <a:r>
              <a:rPr lang="en-US" altLang="zh-CN" sz="1922" spc="-1217" dirty="0" smtClean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altLang="zh-CN" sz="2402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Ideally</a:t>
            </a:r>
            <a:r>
              <a:rPr lang="en-US" altLang="zh-CN" sz="2402" spc="-4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2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</a:t>
            </a:r>
            <a:r>
              <a:rPr lang="en-US" altLang="zh-CN" sz="2402" spc="60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2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Pre-heparinised</a:t>
            </a:r>
            <a:r>
              <a:rPr lang="en-US" altLang="zh-CN" sz="2402" spc="-169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2" spc="-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ABG</a:t>
            </a:r>
            <a:r>
              <a:rPr lang="en-US" altLang="zh-CN" sz="2402" spc="1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2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syringes</a:t>
            </a:r>
          </a:p>
        </p:txBody>
      </p:sp>
      <p:sp>
        <p:nvSpPr>
          <p:cNvPr id="35" name="Text Box35"/>
          <p:cNvSpPr txBox="1"/>
          <p:nvPr/>
        </p:nvSpPr>
        <p:spPr>
          <a:xfrm>
            <a:off x="2209800" y="1600200"/>
            <a:ext cx="5364505" cy="33741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</a:t>
            </a:r>
            <a:r>
              <a:rPr lang="en-US" altLang="zh-CN" sz="2400" spc="60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Syringe</a:t>
            </a:r>
            <a:r>
              <a:rPr lang="en-US" altLang="zh-CN" sz="2400" spc="-9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should</a:t>
            </a:r>
            <a:r>
              <a:rPr lang="en-US" altLang="zh-CN" sz="2400" spc="-1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be</a:t>
            </a:r>
            <a:r>
              <a:rPr lang="en-US" altLang="zh-CN" sz="2400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b="1" spc="-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FLUSHED</a:t>
            </a:r>
            <a:r>
              <a:rPr lang="en-US" altLang="zh-CN" sz="2400" b="1" spc="2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with </a:t>
            </a:r>
            <a:r>
              <a:rPr lang="en-US" altLang="zh-CN" sz="2400" spc="-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0.5ml</a:t>
            </a:r>
          </a:p>
        </p:txBody>
      </p:sp>
      <p:sp>
        <p:nvSpPr>
          <p:cNvPr id="36" name="Text Box36"/>
          <p:cNvSpPr txBox="1"/>
          <p:nvPr/>
        </p:nvSpPr>
        <p:spPr>
          <a:xfrm>
            <a:off x="2057400" y="2133600"/>
            <a:ext cx="4938064" cy="33741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of</a:t>
            </a:r>
            <a:r>
              <a:rPr lang="en-US" altLang="zh-CN" sz="2400" spc="-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1:1000 Heparin</a:t>
            </a:r>
            <a:r>
              <a:rPr lang="en-US" altLang="zh-CN" sz="2400" spc="-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solution</a:t>
            </a:r>
            <a:r>
              <a:rPr lang="en-US" altLang="zh-CN" sz="2400" spc="-3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and emptied.</a:t>
            </a:r>
          </a:p>
        </p:txBody>
      </p:sp>
      <p:sp>
        <p:nvSpPr>
          <p:cNvPr id="37" name="Text Box37"/>
          <p:cNvSpPr txBox="1"/>
          <p:nvPr/>
        </p:nvSpPr>
        <p:spPr>
          <a:xfrm>
            <a:off x="1905000" y="2743200"/>
            <a:ext cx="6671462" cy="33741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b="1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DO NOT</a:t>
            </a:r>
            <a:r>
              <a:rPr lang="en-US" altLang="zh-CN" sz="2400" b="1" spc="-4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b="1" spc="-6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LEAVE</a:t>
            </a:r>
            <a:r>
              <a:rPr lang="en-US" altLang="zh-CN" sz="2400" b="1" spc="2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b="1" spc="-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EXCESSIVE</a:t>
            </a:r>
            <a:r>
              <a:rPr lang="en-US" altLang="zh-CN" sz="2400" b="1" spc="4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b="1" spc="-2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HEPARIN</a:t>
            </a:r>
            <a:r>
              <a:rPr lang="en-US" altLang="zh-CN" sz="2400" b="1" spc="19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b="1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IN</a:t>
            </a:r>
            <a:r>
              <a:rPr lang="en-US" altLang="zh-CN" sz="2400" b="1" spc="-3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b="1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THE</a:t>
            </a:r>
          </a:p>
        </p:txBody>
      </p:sp>
      <p:sp>
        <p:nvSpPr>
          <p:cNvPr id="38" name="Text Box38"/>
          <p:cNvSpPr txBox="1"/>
          <p:nvPr/>
        </p:nvSpPr>
        <p:spPr>
          <a:xfrm>
            <a:off x="4191000" y="3276600"/>
            <a:ext cx="1387311" cy="33775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2" b="1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SYRINGE</a:t>
            </a:r>
          </a:p>
        </p:txBody>
      </p:sp>
      <p:sp>
        <p:nvSpPr>
          <p:cNvPr id="39" name="Text Box39"/>
          <p:cNvSpPr txBox="1"/>
          <p:nvPr/>
        </p:nvSpPr>
        <p:spPr>
          <a:xfrm>
            <a:off x="1143000" y="3886200"/>
            <a:ext cx="6861251" cy="39003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spc="-3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HEPARIN</a:t>
            </a:r>
            <a:r>
              <a:rPr lang="en-US" altLang="zh-CN" sz="2400" spc="9009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DILUTIONAL</a:t>
            </a:r>
            <a:r>
              <a:rPr lang="en-US" altLang="zh-CN" sz="2400" spc="1314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-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HCO</a:t>
            </a:r>
            <a:r>
              <a:rPr lang="en-US" altLang="zh-CN" sz="2400" spc="-59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596" spc="-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</a:t>
            </a:r>
          </a:p>
        </p:txBody>
      </p:sp>
      <p:sp>
        <p:nvSpPr>
          <p:cNvPr id="40" name="Text Box40"/>
          <p:cNvSpPr txBox="1"/>
          <p:nvPr/>
        </p:nvSpPr>
        <p:spPr>
          <a:xfrm>
            <a:off x="3733800" y="4343400"/>
            <a:ext cx="3997324" cy="39003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spc="-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EFFECT</a:t>
            </a:r>
            <a:r>
              <a:rPr lang="en-US" altLang="zh-CN" sz="2400" spc="16759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PCO</a:t>
            </a:r>
            <a:r>
              <a:rPr lang="en-US" altLang="zh-CN" sz="2400" spc="-59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596" spc="-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</a:p>
        </p:txBody>
      </p:sp>
      <p:sp>
        <p:nvSpPr>
          <p:cNvPr id="41" name="Text Box41"/>
          <p:cNvSpPr txBox="1"/>
          <p:nvPr/>
        </p:nvSpPr>
        <p:spPr>
          <a:xfrm>
            <a:off x="1066800" y="5428214"/>
            <a:ext cx="7924800" cy="826188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rtlCol="0">
            <a:spAutoFit/>
          </a:bodyPr>
          <a:lstStyle/>
          <a:p>
            <a:r>
              <a:rPr lang="en-US" altLang="zh-CN" sz="2402" spc="1" dirty="0" smtClean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</a:t>
            </a:r>
            <a:r>
              <a:rPr lang="en-US" altLang="zh-CN" sz="2402" spc="-2398" dirty="0" smtClean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altLang="zh-CN" sz="2402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Only</a:t>
            </a:r>
            <a:r>
              <a:rPr lang="en-US" altLang="zh-CN" sz="2402" spc="-9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2" spc="-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small</a:t>
            </a:r>
            <a:r>
              <a:rPr lang="en-US" altLang="zh-CN" sz="2402" spc="-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2" spc="-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0.5ml</a:t>
            </a:r>
            <a:r>
              <a:rPr lang="en-US" altLang="zh-CN" sz="2402" spc="1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2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Heparin</a:t>
            </a:r>
            <a:r>
              <a:rPr lang="en-US" altLang="zh-CN" sz="2402" spc="-2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2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for</a:t>
            </a:r>
            <a:r>
              <a:rPr lang="en-US" altLang="zh-CN" sz="2402" spc="1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2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flushing</a:t>
            </a:r>
            <a:r>
              <a:rPr lang="en-US" altLang="zh-CN" sz="2402" spc="-1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2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and</a:t>
            </a:r>
            <a:r>
              <a:rPr lang="en-US" altLang="zh-CN" sz="2402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2" spc="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discard</a:t>
            </a:r>
            <a:r>
              <a:rPr lang="en-US" altLang="zh-CN" sz="2402" spc="-26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2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it</a:t>
            </a:r>
          </a:p>
          <a:p>
            <a:pPr>
              <a:lnSpc>
                <a:spcPts val="3191"/>
              </a:lnSpc>
            </a:pPr>
            <a:r>
              <a:rPr lang="en-US" altLang="zh-CN" sz="2400" spc="0" dirty="0" smtClean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</a:t>
            </a:r>
            <a:r>
              <a:rPr lang="en-US" altLang="zh-CN" sz="2400" spc="-2397" dirty="0" smtClean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Syringes</a:t>
            </a:r>
            <a:r>
              <a:rPr lang="en-US" altLang="zh-CN" sz="2400" spc="-19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-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must</a:t>
            </a:r>
            <a:r>
              <a:rPr lang="en-US" altLang="zh-CN" sz="2400" spc="16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have</a:t>
            </a:r>
            <a:r>
              <a:rPr lang="en-US" altLang="zh-CN" sz="2400" spc="-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&gt;</a:t>
            </a:r>
            <a:r>
              <a:rPr lang="en-US" altLang="zh-CN" sz="2400" spc="-9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50% </a:t>
            </a:r>
            <a:r>
              <a:rPr lang="en-US" altLang="zh-CN" sz="2400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blood.</a:t>
            </a:r>
            <a:r>
              <a:rPr lang="en-US" altLang="zh-CN" sz="2400" spc="-1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Use only </a:t>
            </a:r>
            <a:r>
              <a:rPr lang="en-US" altLang="zh-CN" sz="2400" spc="-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2ml</a:t>
            </a:r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or</a:t>
            </a:r>
            <a:r>
              <a:rPr lang="en-US" altLang="zh-CN" sz="2400" spc="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less syringe  </a:t>
            </a:r>
          </a:p>
        </p:txBody>
      </p:sp>
      <p:sp>
        <p:nvSpPr>
          <p:cNvPr id="42" name="Text Box42"/>
          <p:cNvSpPr txBox="1"/>
          <p:nvPr/>
        </p:nvSpPr>
        <p:spPr>
          <a:xfrm>
            <a:off x="1722374" y="6165494"/>
            <a:ext cx="64120" cy="35458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004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  <a:noFill/>
        </p:spPr>
      </p:pic>
      <p:sp>
        <p:nvSpPr>
          <p:cNvPr id="3" name="Path3"/>
          <p:cNvSpPr/>
          <p:nvPr/>
        </p:nvSpPr>
        <p:spPr>
          <a:xfrm>
            <a:off x="3010" y="3555"/>
            <a:ext cx="819949" cy="819404"/>
          </a:xfrm>
          <a:custGeom>
            <a:avLst/>
            <a:gdLst/>
            <a:ahLst/>
            <a:cxnLst/>
            <a:rect l="l" t="t" r="r" b="b"/>
            <a:pathLst>
              <a:path w="819949" h="819404">
                <a:moveTo>
                  <a:pt x="819950" y="0"/>
                </a:moveTo>
                <a:cubicBezTo>
                  <a:pt x="819950" y="452502"/>
                  <a:pt x="453072" y="819404"/>
                  <a:pt x="505" y="819404"/>
                </a:cubicBezTo>
                <a:cubicBezTo>
                  <a:pt x="337" y="819404"/>
                  <a:pt x="168" y="819404"/>
                  <a:pt x="0" y="819404"/>
                </a:cubicBezTo>
                <a:lnTo>
                  <a:pt x="0" y="819404"/>
                </a:lnTo>
                <a:lnTo>
                  <a:pt x="507" y="0"/>
                </a:lnTo>
                <a:close/>
              </a:path>
            </a:pathLst>
          </a:custGeom>
          <a:solidFill>
            <a:srgbClr val="FEFAF4">
              <a:alpha val="32941"/>
            </a:srgbClr>
          </a:solidFill>
          <a:ln w="0" cap="sq">
            <a:solidFill>
              <a:srgbClr val="FEFAF4">
                <a:alpha val="100000"/>
              </a:srgbClr>
            </a:solidFill>
            <a:prstDash val="solid"/>
            <a:miter lim="10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4" name="Path4"/>
          <p:cNvSpPr/>
          <p:nvPr/>
        </p:nvSpPr>
        <p:spPr>
          <a:xfrm>
            <a:off x="-9689" y="-9144"/>
            <a:ext cx="845349" cy="844804"/>
          </a:xfrm>
          <a:custGeom>
            <a:avLst/>
            <a:gdLst/>
            <a:ahLst/>
            <a:cxnLst/>
            <a:rect l="l" t="t" r="r" b="b"/>
            <a:pathLst>
              <a:path w="845349" h="844804">
                <a:moveTo>
                  <a:pt x="832649" y="12699"/>
                </a:moveTo>
                <a:cubicBezTo>
                  <a:pt x="832649" y="465201"/>
                  <a:pt x="465771" y="832103"/>
                  <a:pt x="13204" y="832103"/>
                </a:cubicBezTo>
                <a:cubicBezTo>
                  <a:pt x="13036" y="832103"/>
                  <a:pt x="12867" y="832103"/>
                  <a:pt x="12699" y="832103"/>
                </a:cubicBezTo>
                <a:lnTo>
                  <a:pt x="12699" y="832103"/>
                </a:lnTo>
                <a:lnTo>
                  <a:pt x="13206" y="12699"/>
                </a:lnTo>
                <a:close/>
              </a:path>
            </a:pathLst>
          </a:custGeom>
          <a:solidFill>
            <a:srgbClr val="FEFAF4">
              <a:alpha val="0"/>
            </a:srgbClr>
          </a:solidFill>
          <a:ln w="12700" cap="rnd">
            <a:solidFill>
              <a:srgbClr val="D2C39E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5" name="Image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16" y="6095"/>
            <a:ext cx="1784604" cy="1783080"/>
          </a:xfrm>
          <a:prstGeom prst="rect">
            <a:avLst/>
          </a:prstGeom>
          <a:noFill/>
        </p:spPr>
      </p:pic>
      <p:pic>
        <p:nvPicPr>
          <p:cNvPr id="6" name="Image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123" y="870203"/>
            <a:ext cx="54863" cy="54864"/>
          </a:xfrm>
          <a:prstGeom prst="rect">
            <a:avLst/>
          </a:prstGeom>
          <a:noFill/>
        </p:spPr>
      </p:pic>
      <p:sp>
        <p:nvSpPr>
          <p:cNvPr id="7" name="Path7"/>
          <p:cNvSpPr/>
          <p:nvPr/>
        </p:nvSpPr>
        <p:spPr>
          <a:xfrm>
            <a:off x="141516" y="21082"/>
            <a:ext cx="1756752" cy="1729485"/>
          </a:xfrm>
          <a:custGeom>
            <a:avLst/>
            <a:gdLst/>
            <a:ahLst/>
            <a:cxnLst/>
            <a:rect l="l" t="t" r="r" b="b"/>
            <a:pathLst>
              <a:path w="1756752" h="1729485">
                <a:moveTo>
                  <a:pt x="27305" y="851154"/>
                </a:moveTo>
                <a:cubicBezTo>
                  <a:pt x="27305" y="381127"/>
                  <a:pt x="408343" y="0"/>
                  <a:pt x="878395" y="0"/>
                </a:cubicBezTo>
                <a:cubicBezTo>
                  <a:pt x="878395" y="0"/>
                  <a:pt x="878395" y="0"/>
                  <a:pt x="878395" y="0"/>
                </a:cubicBezTo>
                <a:lnTo>
                  <a:pt x="878395" y="0"/>
                </a:lnTo>
                <a:cubicBezTo>
                  <a:pt x="1348448" y="0"/>
                  <a:pt x="1729448" y="381127"/>
                  <a:pt x="1729448" y="851154"/>
                </a:cubicBezTo>
                <a:cubicBezTo>
                  <a:pt x="1729448" y="851154"/>
                  <a:pt x="1729448" y="851154"/>
                  <a:pt x="1729448" y="851154"/>
                </a:cubicBezTo>
                <a:lnTo>
                  <a:pt x="1729448" y="851154"/>
                </a:lnTo>
                <a:cubicBezTo>
                  <a:pt x="1729448" y="1321181"/>
                  <a:pt x="1348448" y="1702181"/>
                  <a:pt x="878395" y="1702181"/>
                </a:cubicBezTo>
                <a:cubicBezTo>
                  <a:pt x="878395" y="1702181"/>
                  <a:pt x="878395" y="1702181"/>
                  <a:pt x="878395" y="1702181"/>
                </a:cubicBezTo>
                <a:lnTo>
                  <a:pt x="878395" y="1702181"/>
                </a:lnTo>
                <a:cubicBezTo>
                  <a:pt x="408343" y="1702181"/>
                  <a:pt x="27305" y="1321181"/>
                  <a:pt x="27305" y="851154"/>
                </a:cubicBezTo>
                <a:cubicBezTo>
                  <a:pt x="27305" y="851154"/>
                  <a:pt x="27305" y="851154"/>
                  <a:pt x="27305" y="851154"/>
                </a:cubicBezTo>
              </a:path>
            </a:pathLst>
          </a:custGeom>
          <a:solidFill>
            <a:srgbClr val="FEFAF4">
              <a:alpha val="0"/>
            </a:srgbClr>
          </a:solidFill>
          <a:ln w="27304" cap="rnd">
            <a:solidFill>
              <a:srgbClr val="FFF6DB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8" name="Image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164" y="1043940"/>
            <a:ext cx="1159764" cy="1153668"/>
          </a:xfrm>
          <a:prstGeom prst="rect">
            <a:avLst/>
          </a:prstGeom>
          <a:noFill/>
        </p:spPr>
      </p:pic>
      <p:pic>
        <p:nvPicPr>
          <p:cNvPr id="9" name="Image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568" y="1606296"/>
            <a:ext cx="30480" cy="30479"/>
          </a:xfrm>
          <a:prstGeom prst="rect">
            <a:avLst/>
          </a:prstGeom>
          <a:noFill/>
        </p:spPr>
      </p:pic>
      <p:pic>
        <p:nvPicPr>
          <p:cNvPr id="10" name="Image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514" y="1050543"/>
            <a:ext cx="1116422" cy="1111707"/>
          </a:xfrm>
          <a:prstGeom prst="rect">
            <a:avLst/>
          </a:prstGeom>
          <a:noFill/>
        </p:spPr>
      </p:pic>
      <p:sp>
        <p:nvSpPr>
          <p:cNvPr id="11" name="Path11"/>
          <p:cNvSpPr/>
          <p:nvPr/>
        </p:nvSpPr>
        <p:spPr>
          <a:xfrm>
            <a:off x="115882" y="981582"/>
            <a:ext cx="1259654" cy="1249680"/>
          </a:xfrm>
          <a:custGeom>
            <a:avLst/>
            <a:gdLst/>
            <a:ahLst/>
            <a:cxnLst/>
            <a:rect l="l" t="t" r="r" b="b"/>
            <a:pathLst>
              <a:path w="1259654" h="1249680">
                <a:moveTo>
                  <a:pt x="189934" y="273686"/>
                </a:moveTo>
                <a:cubicBezTo>
                  <a:pt x="379875" y="35688"/>
                  <a:pt x="730814" y="0"/>
                  <a:pt x="973765" y="193930"/>
                </a:cubicBezTo>
                <a:cubicBezTo>
                  <a:pt x="973765" y="193930"/>
                  <a:pt x="973765" y="193930"/>
                  <a:pt x="973765" y="193930"/>
                </a:cubicBezTo>
                <a:lnTo>
                  <a:pt x="973765" y="193930"/>
                </a:lnTo>
                <a:cubicBezTo>
                  <a:pt x="1216729" y="387858"/>
                  <a:pt x="1259655" y="737997"/>
                  <a:pt x="1069777" y="975869"/>
                </a:cubicBezTo>
                <a:cubicBezTo>
                  <a:pt x="1069777" y="975869"/>
                  <a:pt x="1069777" y="975869"/>
                  <a:pt x="1069777" y="975869"/>
                </a:cubicBezTo>
                <a:lnTo>
                  <a:pt x="1069777" y="975869"/>
                </a:lnTo>
                <a:cubicBezTo>
                  <a:pt x="879836" y="1213867"/>
                  <a:pt x="528909" y="1249681"/>
                  <a:pt x="285946" y="1055752"/>
                </a:cubicBezTo>
                <a:cubicBezTo>
                  <a:pt x="285946" y="1055752"/>
                  <a:pt x="285946" y="1055752"/>
                  <a:pt x="285946" y="1055752"/>
                </a:cubicBezTo>
                <a:lnTo>
                  <a:pt x="285946" y="1055752"/>
                </a:lnTo>
                <a:cubicBezTo>
                  <a:pt x="42982" y="861823"/>
                  <a:pt x="0" y="511684"/>
                  <a:pt x="189934" y="273686"/>
                </a:cubicBezTo>
                <a:cubicBezTo>
                  <a:pt x="189934" y="273686"/>
                  <a:pt x="189934" y="273686"/>
                  <a:pt x="189934" y="273686"/>
                </a:cubicBezTo>
                <a:moveTo>
                  <a:pt x="291914" y="355093"/>
                </a:moveTo>
                <a:cubicBezTo>
                  <a:pt x="146931" y="536703"/>
                  <a:pt x="180701" y="804800"/>
                  <a:pt x="367340" y="953770"/>
                </a:cubicBezTo>
                <a:lnTo>
                  <a:pt x="367340" y="953770"/>
                </a:lnTo>
                <a:cubicBezTo>
                  <a:pt x="553979" y="1102742"/>
                  <a:pt x="822813" y="1076199"/>
                  <a:pt x="967796" y="894588"/>
                </a:cubicBezTo>
                <a:cubicBezTo>
                  <a:pt x="967796" y="894588"/>
                  <a:pt x="967796" y="894588"/>
                  <a:pt x="967796" y="894588"/>
                </a:cubicBezTo>
                <a:lnTo>
                  <a:pt x="967796" y="894588"/>
                </a:lnTo>
                <a:cubicBezTo>
                  <a:pt x="1112792" y="712852"/>
                  <a:pt x="1079023" y="444882"/>
                  <a:pt x="892383" y="295911"/>
                </a:cubicBezTo>
                <a:cubicBezTo>
                  <a:pt x="892383" y="295911"/>
                  <a:pt x="892383" y="295911"/>
                  <a:pt x="892383" y="295911"/>
                </a:cubicBezTo>
                <a:lnTo>
                  <a:pt x="892383" y="295911"/>
                </a:lnTo>
                <a:cubicBezTo>
                  <a:pt x="705731" y="146939"/>
                  <a:pt x="436898" y="173483"/>
                  <a:pt x="291914" y="355093"/>
                </a:cubicBezTo>
              </a:path>
            </a:pathLst>
          </a:custGeom>
          <a:solidFill>
            <a:srgbClr val="FEFAF4">
              <a:alpha val="0"/>
            </a:srgbClr>
          </a:solidFill>
          <a:ln w="12700" cap="rnd">
            <a:solidFill>
              <a:srgbClr val="C7B791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2" name="Path12"/>
          <p:cNvSpPr/>
          <p:nvPr/>
        </p:nvSpPr>
        <p:spPr>
          <a:xfrm>
            <a:off x="1012875" y="0"/>
            <a:ext cx="8131124" cy="6845300"/>
          </a:xfrm>
          <a:custGeom>
            <a:avLst/>
            <a:gdLst/>
            <a:ahLst/>
            <a:cxnLst/>
            <a:rect l="l" t="t" r="r" b="b"/>
            <a:pathLst>
              <a:path w="8131124" h="6845300">
                <a:moveTo>
                  <a:pt x="0" y="6845300"/>
                </a:moveTo>
                <a:lnTo>
                  <a:pt x="0" y="0"/>
                </a:lnTo>
                <a:lnTo>
                  <a:pt x="8131125" y="0"/>
                </a:lnTo>
                <a:lnTo>
                  <a:pt x="8131125" y="68453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13" name="Image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5736" y="0"/>
            <a:ext cx="155447" cy="6858000"/>
          </a:xfrm>
          <a:prstGeom prst="rect">
            <a:avLst/>
          </a:prstGeom>
          <a:noFill/>
        </p:spPr>
      </p:pic>
      <p:pic>
        <p:nvPicPr>
          <p:cNvPr id="14" name="Image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7176" y="3387851"/>
            <a:ext cx="82296" cy="82296"/>
          </a:xfrm>
          <a:prstGeom prst="rect">
            <a:avLst/>
          </a:prstGeom>
          <a:noFill/>
        </p:spPr>
      </p:pic>
      <p:sp>
        <p:nvSpPr>
          <p:cNvPr id="15" name="Path15"/>
          <p:cNvSpPr/>
          <p:nvPr/>
        </p:nvSpPr>
        <p:spPr>
          <a:xfrm>
            <a:off x="1014984" y="0"/>
            <a:ext cx="73152" cy="6845300"/>
          </a:xfrm>
          <a:custGeom>
            <a:avLst/>
            <a:gdLst/>
            <a:ahLst/>
            <a:cxnLst/>
            <a:rect l="l" t="t" r="r" b="b"/>
            <a:pathLst>
              <a:path w="73152" h="6845300">
                <a:moveTo>
                  <a:pt x="0" y="6845300"/>
                </a:moveTo>
                <a:lnTo>
                  <a:pt x="0" y="0"/>
                </a:lnTo>
                <a:lnTo>
                  <a:pt x="73152" y="0"/>
                </a:lnTo>
                <a:lnTo>
                  <a:pt x="73152" y="68453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16" name="Image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43072" y="172211"/>
            <a:ext cx="3881628" cy="815339"/>
          </a:xfrm>
          <a:prstGeom prst="rect">
            <a:avLst/>
          </a:prstGeom>
          <a:noFill/>
        </p:spPr>
      </p:pic>
      <p:sp>
        <p:nvSpPr>
          <p:cNvPr id="17" name="Path17"/>
          <p:cNvSpPr/>
          <p:nvPr/>
        </p:nvSpPr>
        <p:spPr>
          <a:xfrm>
            <a:off x="1447800" y="1066800"/>
            <a:ext cx="2298700" cy="676275"/>
          </a:xfrm>
          <a:custGeom>
            <a:avLst/>
            <a:gdLst/>
            <a:ahLst/>
            <a:cxnLst/>
            <a:rect l="l" t="t" r="r" b="b"/>
            <a:pathLst>
              <a:path w="2298700" h="676275">
                <a:moveTo>
                  <a:pt x="0" y="676275"/>
                </a:moveTo>
                <a:lnTo>
                  <a:pt x="2298700" y="676275"/>
                </a:lnTo>
                <a:lnTo>
                  <a:pt x="2298700" y="0"/>
                </a:lnTo>
                <a:lnTo>
                  <a:pt x="0" y="0"/>
                </a:lnTo>
                <a:close/>
              </a:path>
            </a:pathLst>
          </a:custGeom>
          <a:solidFill>
            <a:srgbClr val="964305">
              <a:alpha val="100000"/>
            </a:srgbClr>
          </a:solidFill>
          <a:ln w="0" cap="rnd">
            <a:solidFill>
              <a:srgbClr val="964305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8" name="Path18"/>
          <p:cNvSpPr/>
          <p:nvPr/>
        </p:nvSpPr>
        <p:spPr>
          <a:xfrm>
            <a:off x="3746500" y="1066800"/>
            <a:ext cx="3124200" cy="676275"/>
          </a:xfrm>
          <a:custGeom>
            <a:avLst/>
            <a:gdLst/>
            <a:ahLst/>
            <a:cxnLst/>
            <a:rect l="l" t="t" r="r" b="b"/>
            <a:pathLst>
              <a:path w="3124200" h="676275">
                <a:moveTo>
                  <a:pt x="0" y="676275"/>
                </a:moveTo>
                <a:lnTo>
                  <a:pt x="3124200" y="676275"/>
                </a:lnTo>
                <a:lnTo>
                  <a:pt x="3124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964305">
              <a:alpha val="100000"/>
            </a:srgbClr>
          </a:solidFill>
          <a:ln w="0" cap="rnd">
            <a:solidFill>
              <a:srgbClr val="964305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9" name="Path19"/>
          <p:cNvSpPr/>
          <p:nvPr/>
        </p:nvSpPr>
        <p:spPr>
          <a:xfrm>
            <a:off x="6870700" y="1066800"/>
            <a:ext cx="2076450" cy="676275"/>
          </a:xfrm>
          <a:custGeom>
            <a:avLst/>
            <a:gdLst/>
            <a:ahLst/>
            <a:cxnLst/>
            <a:rect l="l" t="t" r="r" b="b"/>
            <a:pathLst>
              <a:path w="2076450" h="676275">
                <a:moveTo>
                  <a:pt x="0" y="676275"/>
                </a:moveTo>
                <a:lnTo>
                  <a:pt x="2076450" y="676275"/>
                </a:lnTo>
                <a:lnTo>
                  <a:pt x="2076450" y="0"/>
                </a:lnTo>
                <a:lnTo>
                  <a:pt x="0" y="0"/>
                </a:lnTo>
                <a:close/>
              </a:path>
            </a:pathLst>
          </a:custGeom>
          <a:solidFill>
            <a:srgbClr val="964305">
              <a:alpha val="100000"/>
            </a:srgbClr>
          </a:solidFill>
          <a:ln w="0" cap="rnd">
            <a:solidFill>
              <a:srgbClr val="964305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0" name="Path20"/>
          <p:cNvSpPr/>
          <p:nvPr/>
        </p:nvSpPr>
        <p:spPr>
          <a:xfrm>
            <a:off x="1447800" y="1743075"/>
            <a:ext cx="2298700" cy="676275"/>
          </a:xfrm>
          <a:custGeom>
            <a:avLst/>
            <a:gdLst/>
            <a:ahLst/>
            <a:cxnLst/>
            <a:rect l="l" t="t" r="r" b="b"/>
            <a:pathLst>
              <a:path w="2298700" h="676275">
                <a:moveTo>
                  <a:pt x="0" y="676275"/>
                </a:moveTo>
                <a:lnTo>
                  <a:pt x="2298700" y="676275"/>
                </a:lnTo>
                <a:lnTo>
                  <a:pt x="22987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DCFCC">
              <a:alpha val="100000"/>
            </a:srgbClr>
          </a:solidFill>
          <a:ln w="0" cap="rnd">
            <a:solidFill>
              <a:srgbClr val="DDCFCC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1" name="Path21"/>
          <p:cNvSpPr/>
          <p:nvPr/>
        </p:nvSpPr>
        <p:spPr>
          <a:xfrm>
            <a:off x="3746500" y="1743075"/>
            <a:ext cx="3124200" cy="676275"/>
          </a:xfrm>
          <a:custGeom>
            <a:avLst/>
            <a:gdLst/>
            <a:ahLst/>
            <a:cxnLst/>
            <a:rect l="l" t="t" r="r" b="b"/>
            <a:pathLst>
              <a:path w="3124200" h="676275">
                <a:moveTo>
                  <a:pt x="0" y="676275"/>
                </a:moveTo>
                <a:lnTo>
                  <a:pt x="3124200" y="676275"/>
                </a:lnTo>
                <a:lnTo>
                  <a:pt x="3124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DCFCC">
              <a:alpha val="100000"/>
            </a:srgbClr>
          </a:solidFill>
          <a:ln w="0" cap="rnd">
            <a:solidFill>
              <a:srgbClr val="DDCFCC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2" name="Path22"/>
          <p:cNvSpPr/>
          <p:nvPr/>
        </p:nvSpPr>
        <p:spPr>
          <a:xfrm>
            <a:off x="6870700" y="1743075"/>
            <a:ext cx="2076450" cy="676275"/>
          </a:xfrm>
          <a:custGeom>
            <a:avLst/>
            <a:gdLst/>
            <a:ahLst/>
            <a:cxnLst/>
            <a:rect l="l" t="t" r="r" b="b"/>
            <a:pathLst>
              <a:path w="2076450" h="676275">
                <a:moveTo>
                  <a:pt x="0" y="676275"/>
                </a:moveTo>
                <a:lnTo>
                  <a:pt x="2076450" y="676275"/>
                </a:lnTo>
                <a:lnTo>
                  <a:pt x="2076450" y="0"/>
                </a:lnTo>
                <a:lnTo>
                  <a:pt x="0" y="0"/>
                </a:lnTo>
                <a:close/>
              </a:path>
            </a:pathLst>
          </a:custGeom>
          <a:solidFill>
            <a:srgbClr val="DDCFCC">
              <a:alpha val="100000"/>
            </a:srgbClr>
          </a:solidFill>
          <a:ln w="0" cap="rnd">
            <a:solidFill>
              <a:srgbClr val="DDCFCC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3" name="Path23"/>
          <p:cNvSpPr/>
          <p:nvPr/>
        </p:nvSpPr>
        <p:spPr>
          <a:xfrm>
            <a:off x="1447800" y="2419350"/>
            <a:ext cx="2298700" cy="676275"/>
          </a:xfrm>
          <a:custGeom>
            <a:avLst/>
            <a:gdLst/>
            <a:ahLst/>
            <a:cxnLst/>
            <a:rect l="l" t="t" r="r" b="b"/>
            <a:pathLst>
              <a:path w="2298700" h="676275">
                <a:moveTo>
                  <a:pt x="0" y="676275"/>
                </a:moveTo>
                <a:lnTo>
                  <a:pt x="2298700" y="676275"/>
                </a:lnTo>
                <a:lnTo>
                  <a:pt x="22987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FE9E7">
              <a:alpha val="100000"/>
            </a:srgbClr>
          </a:solidFill>
          <a:ln w="0" cap="rnd">
            <a:solidFill>
              <a:srgbClr val="EFE9E7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4" name="Path24"/>
          <p:cNvSpPr/>
          <p:nvPr/>
        </p:nvSpPr>
        <p:spPr>
          <a:xfrm>
            <a:off x="3746500" y="2419350"/>
            <a:ext cx="3124200" cy="676275"/>
          </a:xfrm>
          <a:custGeom>
            <a:avLst/>
            <a:gdLst/>
            <a:ahLst/>
            <a:cxnLst/>
            <a:rect l="l" t="t" r="r" b="b"/>
            <a:pathLst>
              <a:path w="3124200" h="676275">
                <a:moveTo>
                  <a:pt x="0" y="676275"/>
                </a:moveTo>
                <a:lnTo>
                  <a:pt x="3124200" y="676275"/>
                </a:lnTo>
                <a:lnTo>
                  <a:pt x="3124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FE9E7">
              <a:alpha val="100000"/>
            </a:srgbClr>
          </a:solidFill>
          <a:ln w="0" cap="rnd">
            <a:solidFill>
              <a:srgbClr val="EFE9E7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5" name="Path25"/>
          <p:cNvSpPr/>
          <p:nvPr/>
        </p:nvSpPr>
        <p:spPr>
          <a:xfrm>
            <a:off x="6870700" y="2419350"/>
            <a:ext cx="2076450" cy="676275"/>
          </a:xfrm>
          <a:custGeom>
            <a:avLst/>
            <a:gdLst/>
            <a:ahLst/>
            <a:cxnLst/>
            <a:rect l="l" t="t" r="r" b="b"/>
            <a:pathLst>
              <a:path w="2076450" h="676275">
                <a:moveTo>
                  <a:pt x="0" y="676275"/>
                </a:moveTo>
                <a:lnTo>
                  <a:pt x="2076450" y="676275"/>
                </a:lnTo>
                <a:lnTo>
                  <a:pt x="2076450" y="0"/>
                </a:lnTo>
                <a:lnTo>
                  <a:pt x="0" y="0"/>
                </a:lnTo>
                <a:close/>
              </a:path>
            </a:pathLst>
          </a:custGeom>
          <a:solidFill>
            <a:srgbClr val="EFE9E7">
              <a:alpha val="100000"/>
            </a:srgbClr>
          </a:solidFill>
          <a:ln w="0" cap="rnd">
            <a:solidFill>
              <a:srgbClr val="EFE9E7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6" name="Path26"/>
          <p:cNvSpPr/>
          <p:nvPr/>
        </p:nvSpPr>
        <p:spPr>
          <a:xfrm>
            <a:off x="1447800" y="3095625"/>
            <a:ext cx="2298700" cy="676275"/>
          </a:xfrm>
          <a:custGeom>
            <a:avLst/>
            <a:gdLst/>
            <a:ahLst/>
            <a:cxnLst/>
            <a:rect l="l" t="t" r="r" b="b"/>
            <a:pathLst>
              <a:path w="2298700" h="676275">
                <a:moveTo>
                  <a:pt x="0" y="676275"/>
                </a:moveTo>
                <a:lnTo>
                  <a:pt x="2298700" y="676275"/>
                </a:lnTo>
                <a:lnTo>
                  <a:pt x="22987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DCFCC">
              <a:alpha val="100000"/>
            </a:srgbClr>
          </a:solidFill>
          <a:ln w="0" cap="rnd">
            <a:solidFill>
              <a:srgbClr val="DDCFCC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7" name="Path27"/>
          <p:cNvSpPr/>
          <p:nvPr/>
        </p:nvSpPr>
        <p:spPr>
          <a:xfrm>
            <a:off x="3746500" y="3095625"/>
            <a:ext cx="3124200" cy="676275"/>
          </a:xfrm>
          <a:custGeom>
            <a:avLst/>
            <a:gdLst/>
            <a:ahLst/>
            <a:cxnLst/>
            <a:rect l="l" t="t" r="r" b="b"/>
            <a:pathLst>
              <a:path w="3124200" h="676275">
                <a:moveTo>
                  <a:pt x="0" y="676275"/>
                </a:moveTo>
                <a:lnTo>
                  <a:pt x="3124200" y="676275"/>
                </a:lnTo>
                <a:lnTo>
                  <a:pt x="3124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DCFCC">
              <a:alpha val="100000"/>
            </a:srgbClr>
          </a:solidFill>
          <a:ln w="0" cap="rnd">
            <a:solidFill>
              <a:srgbClr val="DDCFCC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8" name="Path28"/>
          <p:cNvSpPr/>
          <p:nvPr/>
        </p:nvSpPr>
        <p:spPr>
          <a:xfrm>
            <a:off x="6870700" y="3095625"/>
            <a:ext cx="2076450" cy="676275"/>
          </a:xfrm>
          <a:custGeom>
            <a:avLst/>
            <a:gdLst/>
            <a:ahLst/>
            <a:cxnLst/>
            <a:rect l="l" t="t" r="r" b="b"/>
            <a:pathLst>
              <a:path w="2076450" h="676275">
                <a:moveTo>
                  <a:pt x="0" y="676275"/>
                </a:moveTo>
                <a:lnTo>
                  <a:pt x="2076450" y="676275"/>
                </a:lnTo>
                <a:lnTo>
                  <a:pt x="2076450" y="0"/>
                </a:lnTo>
                <a:lnTo>
                  <a:pt x="0" y="0"/>
                </a:lnTo>
                <a:close/>
              </a:path>
            </a:pathLst>
          </a:custGeom>
          <a:solidFill>
            <a:srgbClr val="DDCFCC">
              <a:alpha val="100000"/>
            </a:srgbClr>
          </a:solidFill>
          <a:ln w="0" cap="rnd">
            <a:solidFill>
              <a:srgbClr val="DDCFCC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9" name="Path29"/>
          <p:cNvSpPr/>
          <p:nvPr/>
        </p:nvSpPr>
        <p:spPr>
          <a:xfrm>
            <a:off x="1447800" y="3771900"/>
            <a:ext cx="2298700" cy="676275"/>
          </a:xfrm>
          <a:custGeom>
            <a:avLst/>
            <a:gdLst/>
            <a:ahLst/>
            <a:cxnLst/>
            <a:rect l="l" t="t" r="r" b="b"/>
            <a:pathLst>
              <a:path w="2298700" h="676275">
                <a:moveTo>
                  <a:pt x="0" y="676275"/>
                </a:moveTo>
                <a:lnTo>
                  <a:pt x="2298700" y="676275"/>
                </a:lnTo>
                <a:lnTo>
                  <a:pt x="22987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FE9E7">
              <a:alpha val="100000"/>
            </a:srgbClr>
          </a:solidFill>
          <a:ln w="0" cap="rnd">
            <a:solidFill>
              <a:srgbClr val="EFE9E7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0" name="Path30"/>
          <p:cNvSpPr/>
          <p:nvPr/>
        </p:nvSpPr>
        <p:spPr>
          <a:xfrm>
            <a:off x="3746500" y="3771900"/>
            <a:ext cx="3124200" cy="676275"/>
          </a:xfrm>
          <a:custGeom>
            <a:avLst/>
            <a:gdLst/>
            <a:ahLst/>
            <a:cxnLst/>
            <a:rect l="l" t="t" r="r" b="b"/>
            <a:pathLst>
              <a:path w="3124200" h="676275">
                <a:moveTo>
                  <a:pt x="0" y="676275"/>
                </a:moveTo>
                <a:lnTo>
                  <a:pt x="3124200" y="676275"/>
                </a:lnTo>
                <a:lnTo>
                  <a:pt x="3124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FE9E7">
              <a:alpha val="100000"/>
            </a:srgbClr>
          </a:solidFill>
          <a:ln w="0" cap="rnd">
            <a:solidFill>
              <a:srgbClr val="EFE9E7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1" name="Path31"/>
          <p:cNvSpPr/>
          <p:nvPr/>
        </p:nvSpPr>
        <p:spPr>
          <a:xfrm>
            <a:off x="6870700" y="3771900"/>
            <a:ext cx="2076450" cy="676275"/>
          </a:xfrm>
          <a:custGeom>
            <a:avLst/>
            <a:gdLst/>
            <a:ahLst/>
            <a:cxnLst/>
            <a:rect l="l" t="t" r="r" b="b"/>
            <a:pathLst>
              <a:path w="2076450" h="676275">
                <a:moveTo>
                  <a:pt x="0" y="676275"/>
                </a:moveTo>
                <a:lnTo>
                  <a:pt x="2076450" y="676275"/>
                </a:lnTo>
                <a:lnTo>
                  <a:pt x="2076450" y="0"/>
                </a:lnTo>
                <a:lnTo>
                  <a:pt x="0" y="0"/>
                </a:lnTo>
                <a:close/>
              </a:path>
            </a:pathLst>
          </a:custGeom>
          <a:solidFill>
            <a:srgbClr val="EFE9E7">
              <a:alpha val="100000"/>
            </a:srgbClr>
          </a:solidFill>
          <a:ln w="0" cap="rnd">
            <a:solidFill>
              <a:srgbClr val="EFE9E7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2" name="Path32"/>
          <p:cNvSpPr/>
          <p:nvPr/>
        </p:nvSpPr>
        <p:spPr>
          <a:xfrm>
            <a:off x="1447800" y="4448175"/>
            <a:ext cx="2298700" cy="676275"/>
          </a:xfrm>
          <a:custGeom>
            <a:avLst/>
            <a:gdLst/>
            <a:ahLst/>
            <a:cxnLst/>
            <a:rect l="l" t="t" r="r" b="b"/>
            <a:pathLst>
              <a:path w="2298700" h="676275">
                <a:moveTo>
                  <a:pt x="0" y="676275"/>
                </a:moveTo>
                <a:lnTo>
                  <a:pt x="2298700" y="676275"/>
                </a:lnTo>
                <a:lnTo>
                  <a:pt x="22987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DCFCC">
              <a:alpha val="100000"/>
            </a:srgbClr>
          </a:solidFill>
          <a:ln w="0" cap="rnd">
            <a:solidFill>
              <a:srgbClr val="DDCFCC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3" name="Path33"/>
          <p:cNvSpPr/>
          <p:nvPr/>
        </p:nvSpPr>
        <p:spPr>
          <a:xfrm>
            <a:off x="3746500" y="4448175"/>
            <a:ext cx="3124200" cy="676275"/>
          </a:xfrm>
          <a:custGeom>
            <a:avLst/>
            <a:gdLst/>
            <a:ahLst/>
            <a:cxnLst/>
            <a:rect l="l" t="t" r="r" b="b"/>
            <a:pathLst>
              <a:path w="3124200" h="676275">
                <a:moveTo>
                  <a:pt x="0" y="676275"/>
                </a:moveTo>
                <a:lnTo>
                  <a:pt x="3124200" y="676275"/>
                </a:lnTo>
                <a:lnTo>
                  <a:pt x="3124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DCFCC">
              <a:alpha val="100000"/>
            </a:srgbClr>
          </a:solidFill>
          <a:ln w="0" cap="rnd">
            <a:solidFill>
              <a:srgbClr val="DDCFCC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4" name="Path34"/>
          <p:cNvSpPr/>
          <p:nvPr/>
        </p:nvSpPr>
        <p:spPr>
          <a:xfrm>
            <a:off x="6870700" y="4448175"/>
            <a:ext cx="2076450" cy="676275"/>
          </a:xfrm>
          <a:custGeom>
            <a:avLst/>
            <a:gdLst/>
            <a:ahLst/>
            <a:cxnLst/>
            <a:rect l="l" t="t" r="r" b="b"/>
            <a:pathLst>
              <a:path w="2076450" h="676275">
                <a:moveTo>
                  <a:pt x="0" y="676275"/>
                </a:moveTo>
                <a:lnTo>
                  <a:pt x="2076450" y="676275"/>
                </a:lnTo>
                <a:lnTo>
                  <a:pt x="2076450" y="0"/>
                </a:lnTo>
                <a:lnTo>
                  <a:pt x="0" y="0"/>
                </a:lnTo>
                <a:close/>
              </a:path>
            </a:pathLst>
          </a:custGeom>
          <a:solidFill>
            <a:srgbClr val="DDCFCC">
              <a:alpha val="100000"/>
            </a:srgbClr>
          </a:solidFill>
          <a:ln w="0" cap="rnd">
            <a:solidFill>
              <a:srgbClr val="DDCFCC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5" name="Path35"/>
          <p:cNvSpPr/>
          <p:nvPr/>
        </p:nvSpPr>
        <p:spPr>
          <a:xfrm>
            <a:off x="1447800" y="5124450"/>
            <a:ext cx="2298700" cy="676275"/>
          </a:xfrm>
          <a:custGeom>
            <a:avLst/>
            <a:gdLst/>
            <a:ahLst/>
            <a:cxnLst/>
            <a:rect l="l" t="t" r="r" b="b"/>
            <a:pathLst>
              <a:path w="2298700" h="676275">
                <a:moveTo>
                  <a:pt x="0" y="676275"/>
                </a:moveTo>
                <a:lnTo>
                  <a:pt x="2298700" y="676275"/>
                </a:lnTo>
                <a:lnTo>
                  <a:pt x="22987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FE9E7">
              <a:alpha val="100000"/>
            </a:srgbClr>
          </a:solidFill>
          <a:ln w="0" cap="rnd">
            <a:solidFill>
              <a:srgbClr val="EFE9E7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6" name="Path36"/>
          <p:cNvSpPr/>
          <p:nvPr/>
        </p:nvSpPr>
        <p:spPr>
          <a:xfrm>
            <a:off x="3746500" y="5124450"/>
            <a:ext cx="3124200" cy="676275"/>
          </a:xfrm>
          <a:custGeom>
            <a:avLst/>
            <a:gdLst/>
            <a:ahLst/>
            <a:cxnLst/>
            <a:rect l="l" t="t" r="r" b="b"/>
            <a:pathLst>
              <a:path w="3124200" h="676275">
                <a:moveTo>
                  <a:pt x="0" y="676275"/>
                </a:moveTo>
                <a:lnTo>
                  <a:pt x="3124200" y="676275"/>
                </a:lnTo>
                <a:lnTo>
                  <a:pt x="3124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FE9E7">
              <a:alpha val="100000"/>
            </a:srgbClr>
          </a:solidFill>
          <a:ln w="0" cap="rnd">
            <a:solidFill>
              <a:srgbClr val="EFE9E7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7" name="Path37"/>
          <p:cNvSpPr/>
          <p:nvPr/>
        </p:nvSpPr>
        <p:spPr>
          <a:xfrm>
            <a:off x="6870700" y="5124450"/>
            <a:ext cx="2076450" cy="676275"/>
          </a:xfrm>
          <a:custGeom>
            <a:avLst/>
            <a:gdLst/>
            <a:ahLst/>
            <a:cxnLst/>
            <a:rect l="l" t="t" r="r" b="b"/>
            <a:pathLst>
              <a:path w="2076450" h="676275">
                <a:moveTo>
                  <a:pt x="0" y="676275"/>
                </a:moveTo>
                <a:lnTo>
                  <a:pt x="2076450" y="676275"/>
                </a:lnTo>
                <a:lnTo>
                  <a:pt x="2076450" y="0"/>
                </a:lnTo>
                <a:lnTo>
                  <a:pt x="0" y="0"/>
                </a:lnTo>
                <a:close/>
              </a:path>
            </a:pathLst>
          </a:custGeom>
          <a:solidFill>
            <a:srgbClr val="EFE9E7">
              <a:alpha val="100000"/>
            </a:srgbClr>
          </a:solidFill>
          <a:ln w="0" cap="rnd">
            <a:solidFill>
              <a:srgbClr val="EFE9E7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8" name="Path38"/>
          <p:cNvSpPr/>
          <p:nvPr/>
        </p:nvSpPr>
        <p:spPr>
          <a:xfrm>
            <a:off x="1447800" y="5800725"/>
            <a:ext cx="2298700" cy="676275"/>
          </a:xfrm>
          <a:custGeom>
            <a:avLst/>
            <a:gdLst/>
            <a:ahLst/>
            <a:cxnLst/>
            <a:rect l="l" t="t" r="r" b="b"/>
            <a:pathLst>
              <a:path w="2298700" h="676275">
                <a:moveTo>
                  <a:pt x="0" y="676275"/>
                </a:moveTo>
                <a:lnTo>
                  <a:pt x="2298700" y="676275"/>
                </a:lnTo>
                <a:lnTo>
                  <a:pt x="22987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DCFCC">
              <a:alpha val="100000"/>
            </a:srgbClr>
          </a:solidFill>
          <a:ln w="0" cap="rnd">
            <a:solidFill>
              <a:srgbClr val="DDCFCC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9" name="Path39"/>
          <p:cNvSpPr/>
          <p:nvPr/>
        </p:nvSpPr>
        <p:spPr>
          <a:xfrm>
            <a:off x="3746500" y="5800725"/>
            <a:ext cx="3124200" cy="676275"/>
          </a:xfrm>
          <a:custGeom>
            <a:avLst/>
            <a:gdLst/>
            <a:ahLst/>
            <a:cxnLst/>
            <a:rect l="l" t="t" r="r" b="b"/>
            <a:pathLst>
              <a:path w="3124200" h="676275">
                <a:moveTo>
                  <a:pt x="0" y="676275"/>
                </a:moveTo>
                <a:lnTo>
                  <a:pt x="3124200" y="676275"/>
                </a:lnTo>
                <a:lnTo>
                  <a:pt x="3124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DCFCC">
              <a:alpha val="100000"/>
            </a:srgbClr>
          </a:solidFill>
          <a:ln w="0" cap="rnd">
            <a:solidFill>
              <a:srgbClr val="DDCFCC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40" name="Path40"/>
          <p:cNvSpPr/>
          <p:nvPr/>
        </p:nvSpPr>
        <p:spPr>
          <a:xfrm>
            <a:off x="6870700" y="5800725"/>
            <a:ext cx="2076450" cy="676275"/>
          </a:xfrm>
          <a:custGeom>
            <a:avLst/>
            <a:gdLst/>
            <a:ahLst/>
            <a:cxnLst/>
            <a:rect l="l" t="t" r="r" b="b"/>
            <a:pathLst>
              <a:path w="2076450" h="676275">
                <a:moveTo>
                  <a:pt x="0" y="676275"/>
                </a:moveTo>
                <a:lnTo>
                  <a:pt x="2076450" y="676275"/>
                </a:lnTo>
                <a:lnTo>
                  <a:pt x="2076450" y="0"/>
                </a:lnTo>
                <a:lnTo>
                  <a:pt x="0" y="0"/>
                </a:lnTo>
                <a:close/>
              </a:path>
            </a:pathLst>
          </a:custGeom>
          <a:solidFill>
            <a:srgbClr val="DDCFCC">
              <a:alpha val="100000"/>
            </a:srgbClr>
          </a:solidFill>
          <a:ln w="0" cap="rnd">
            <a:solidFill>
              <a:srgbClr val="DDCFCC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41" name="Path41"/>
          <p:cNvSpPr/>
          <p:nvPr/>
        </p:nvSpPr>
        <p:spPr>
          <a:xfrm>
            <a:off x="5298567" y="5497830"/>
            <a:ext cx="172211" cy="15240"/>
          </a:xfrm>
          <a:custGeom>
            <a:avLst/>
            <a:gdLst/>
            <a:ahLst/>
            <a:cxnLst/>
            <a:rect l="l" t="t" r="r" b="b"/>
            <a:pathLst>
              <a:path w="172211" h="15240">
                <a:moveTo>
                  <a:pt x="0" y="15240"/>
                </a:moveTo>
                <a:lnTo>
                  <a:pt x="172212" y="15240"/>
                </a:lnTo>
                <a:lnTo>
                  <a:pt x="17221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0" cap="sq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42" name="Text Box42"/>
          <p:cNvSpPr txBox="1"/>
          <p:nvPr/>
        </p:nvSpPr>
        <p:spPr>
          <a:xfrm>
            <a:off x="3577463" y="368871"/>
            <a:ext cx="3211525" cy="55225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900" spc="1" dirty="0" smtClean="0">
                <a:solidFill>
                  <a:srgbClr val="572314"/>
                </a:solidFill>
                <a:latin typeface="Arial"/>
                <a:ea typeface="Arial"/>
                <a:cs typeface="Arial"/>
              </a:rPr>
              <a:t>Normal</a:t>
            </a:r>
            <a:r>
              <a:rPr lang="en-US" altLang="zh-CN" sz="3900" spc="0" dirty="0" smtClean="0">
                <a:solidFill>
                  <a:srgbClr val="572314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3900" spc="-48" dirty="0" smtClean="0">
                <a:solidFill>
                  <a:srgbClr val="572314"/>
                </a:solidFill>
                <a:latin typeface="Arial"/>
                <a:ea typeface="Arial"/>
                <a:cs typeface="Arial"/>
              </a:rPr>
              <a:t>Values</a:t>
            </a:r>
          </a:p>
        </p:txBody>
      </p:sp>
      <p:graphicFrame>
        <p:nvGraphicFramePr>
          <p:cNvPr id="43" name="Table43"/>
          <p:cNvGraphicFramePr>
            <a:graphicFrameLocks noGrp="1"/>
          </p:cNvGraphicFramePr>
          <p:nvPr/>
        </p:nvGraphicFramePr>
        <p:xfrm>
          <a:off x="1447800" y="1066800"/>
          <a:ext cx="7499350" cy="5410200"/>
        </p:xfrm>
        <a:graphic>
          <a:graphicData uri="http://schemas.openxmlformats.org/drawingml/2006/table">
            <a:tbl>
              <a:tblPr/>
              <a:tblGrid>
                <a:gridCol w="2298700"/>
                <a:gridCol w="3124200"/>
                <a:gridCol w="2076450"/>
              </a:tblGrid>
              <a:tr h="676275">
                <a:tc>
                  <a:txBody>
                    <a:bodyPr/>
                    <a:lstStyle/>
                    <a:p>
                      <a:r>
                        <a:rPr lang="en-US" altLang="zh-CN" sz="2400" b="1" spc="-34" dirty="0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ANALYTE</a:t>
                      </a:r>
                    </a:p>
                  </a:txBody>
                  <a:tcPr marL="63500" marR="0" marT="0" marB="0">
                    <a:lnL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spc="0" dirty="0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Normal</a:t>
                      </a:r>
                      <a:r>
                        <a:rPr lang="en-US" altLang="zh-CN" sz="2400" b="1" spc="-49" dirty="0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2400" b="1" spc="-44" dirty="0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Value</a:t>
                      </a:r>
                    </a:p>
                  </a:txBody>
                  <a:tcPr marL="63500" marR="0" marT="0" marB="0">
                    <a:lnL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spc="0" dirty="0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Units</a:t>
                      </a:r>
                    </a:p>
                  </a:txBody>
                  <a:tcPr marL="63500" marR="0" marT="0" marB="0">
                    <a:lnL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  <a:tr h="676275">
                <a:tc>
                  <a:txBody>
                    <a:bodyPr/>
                    <a:lstStyle/>
                    <a:p>
                      <a:r>
                        <a:rPr lang="en-US" altLang="zh-CN" sz="2400" spc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pH</a:t>
                      </a:r>
                    </a:p>
                  </a:txBody>
                  <a:tcPr marL="63500" marR="0" marT="0" marB="0">
                    <a:lnL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spc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7.35</a:t>
                      </a:r>
                      <a:r>
                        <a:rPr lang="en-US" altLang="zh-CN" sz="2400" spc="-1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2400" spc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altLang="zh-CN" sz="2400" spc="4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2400" spc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7.45</a:t>
                      </a:r>
                    </a:p>
                  </a:txBody>
                  <a:tcPr marL="63500" marR="0" marT="0" marB="0">
                    <a:lnL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63500" marR="0" marT="0" marB="0">
                    <a:lnL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  <a:tr h="676275">
                <a:tc>
                  <a:txBody>
                    <a:bodyPr/>
                    <a:lstStyle/>
                    <a:p>
                      <a:r>
                        <a:rPr lang="en-US" altLang="zh-CN" sz="2400" spc="-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PCO2</a:t>
                      </a:r>
                    </a:p>
                  </a:txBody>
                  <a:tcPr marL="63500" marR="0" marT="0" marB="0">
                    <a:lnL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spc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r>
                        <a:rPr lang="en-US" altLang="zh-CN" sz="2400" spc="-1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2400" spc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altLang="zh-CN" sz="2400" spc="4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2400" spc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45</a:t>
                      </a:r>
                    </a:p>
                  </a:txBody>
                  <a:tcPr marL="63500" marR="0" marT="0" marB="0">
                    <a:lnL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spc="-9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mm</a:t>
                      </a:r>
                      <a:r>
                        <a:rPr lang="en-US" altLang="zh-CN" sz="2400" spc="-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2400" spc="-2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Hg</a:t>
                      </a:r>
                    </a:p>
                  </a:txBody>
                  <a:tcPr marL="63500" marR="0" marT="0" marB="0">
                    <a:lnL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  <a:tr h="676275">
                <a:tc>
                  <a:txBody>
                    <a:bodyPr/>
                    <a:lstStyle/>
                    <a:p>
                      <a:r>
                        <a:rPr lang="en-US" altLang="zh-CN" sz="2400" spc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PO2</a:t>
                      </a:r>
                    </a:p>
                  </a:txBody>
                  <a:tcPr marL="63500" marR="0" marT="0" marB="0">
                    <a:lnL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spc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80</a:t>
                      </a:r>
                      <a:r>
                        <a:rPr lang="en-US" altLang="zh-CN" sz="2400" spc="-12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2400" spc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– 100</a:t>
                      </a:r>
                    </a:p>
                  </a:txBody>
                  <a:tcPr marL="63500" marR="0" marT="0" marB="0">
                    <a:lnL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spc="-9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mm</a:t>
                      </a:r>
                      <a:r>
                        <a:rPr lang="en-US" altLang="zh-CN" sz="2400" spc="-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2400" spc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Hg`</a:t>
                      </a:r>
                    </a:p>
                  </a:txBody>
                  <a:tcPr marL="63500" marR="0" marT="0" marB="0">
                    <a:lnL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  <a:tr h="676275">
                <a:tc>
                  <a:txBody>
                    <a:bodyPr/>
                    <a:lstStyle/>
                    <a:p>
                      <a:r>
                        <a:rPr lang="en-US" altLang="zh-CN" sz="2402" spc="-3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[HCO3]</a:t>
                      </a:r>
                    </a:p>
                  </a:txBody>
                  <a:tcPr marL="63500" marR="0" marT="0" marB="0">
                    <a:lnL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2" spc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r>
                        <a:rPr lang="en-US" altLang="zh-CN" sz="2402" spc="-13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2402" spc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r>
                        <a:rPr lang="en-US" altLang="zh-CN" sz="2402" spc="-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2402" spc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</a:p>
                  </a:txBody>
                  <a:tcPr marL="63500" marR="0" marT="0" marB="0">
                    <a:lnL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2" spc="-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meq/L</a:t>
                      </a:r>
                    </a:p>
                  </a:txBody>
                  <a:tcPr marL="63500" marR="0" marT="0" marB="0">
                    <a:lnL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  <a:tr h="676275">
                <a:tc>
                  <a:txBody>
                    <a:bodyPr/>
                    <a:lstStyle/>
                    <a:p>
                      <a:r>
                        <a:rPr lang="en-US" altLang="zh-CN" sz="2400" spc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SaO2</a:t>
                      </a:r>
                    </a:p>
                  </a:txBody>
                  <a:tcPr marL="63500" marR="0" marT="0" marB="0">
                    <a:lnL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spc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95-100</a:t>
                      </a:r>
                    </a:p>
                  </a:txBody>
                  <a:tcPr marL="63500" marR="0" marT="0" marB="0">
                    <a:lnL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spc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63500" marR="0" marT="0" marB="0">
                    <a:lnL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  <a:tr h="676275">
                <a:tc>
                  <a:txBody>
                    <a:bodyPr/>
                    <a:lstStyle/>
                    <a:p>
                      <a:r>
                        <a:rPr lang="en-US" altLang="zh-CN" sz="2400" spc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Anion</a:t>
                      </a:r>
                      <a:r>
                        <a:rPr lang="en-US" altLang="zh-CN" sz="2400" spc="-1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2400" spc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Gap</a:t>
                      </a:r>
                    </a:p>
                  </a:txBody>
                  <a:tcPr marL="63500" marR="0" marT="0" marB="0">
                    <a:lnL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spc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5-11 </a:t>
                      </a:r>
                      <a:r>
                        <a:rPr lang="en-US" altLang="zh-CN" sz="2800" b="1" spc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(12 ± 4)</a:t>
                      </a:r>
                    </a:p>
                  </a:txBody>
                  <a:tcPr marL="63500" marR="0" marT="0" marB="0">
                    <a:lnL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spc="-2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meq/L</a:t>
                      </a:r>
                    </a:p>
                  </a:txBody>
                  <a:tcPr marL="63500" marR="0" marT="0" marB="0">
                    <a:lnL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  <a:tr h="676275">
                <a:tc>
                  <a:txBody>
                    <a:bodyPr/>
                    <a:lstStyle/>
                    <a:p>
                      <a:r>
                        <a:rPr lang="en-US" altLang="zh-CN" sz="2400" spc="-3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∆HCO3</a:t>
                      </a:r>
                    </a:p>
                  </a:txBody>
                  <a:tcPr marL="63500" marR="0" marT="0" marB="0">
                    <a:lnL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spc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+2</a:t>
                      </a:r>
                      <a:r>
                        <a:rPr lang="en-US" altLang="zh-CN" sz="2400" spc="-23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2400" spc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to</a:t>
                      </a:r>
                      <a:r>
                        <a:rPr lang="en-US" altLang="zh-CN" sz="2400" spc="7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2400" spc="2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-2</a:t>
                      </a:r>
                    </a:p>
                  </a:txBody>
                  <a:tcPr marL="63500" marR="0" marT="0" marB="0">
                    <a:lnL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spc="-2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meq/L</a:t>
                      </a:r>
                    </a:p>
                  </a:txBody>
                  <a:tcPr marL="63500" marR="0" marT="0" marB="0">
                    <a:lnL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  <a:noFill/>
        </p:spPr>
      </p:pic>
      <p:sp>
        <p:nvSpPr>
          <p:cNvPr id="3" name="Path3"/>
          <p:cNvSpPr/>
          <p:nvPr/>
        </p:nvSpPr>
        <p:spPr>
          <a:xfrm>
            <a:off x="3010" y="3555"/>
            <a:ext cx="819949" cy="819404"/>
          </a:xfrm>
          <a:custGeom>
            <a:avLst/>
            <a:gdLst/>
            <a:ahLst/>
            <a:cxnLst/>
            <a:rect l="l" t="t" r="r" b="b"/>
            <a:pathLst>
              <a:path w="819949" h="819404">
                <a:moveTo>
                  <a:pt x="819950" y="0"/>
                </a:moveTo>
                <a:cubicBezTo>
                  <a:pt x="819950" y="452502"/>
                  <a:pt x="453072" y="819404"/>
                  <a:pt x="505" y="819404"/>
                </a:cubicBezTo>
                <a:cubicBezTo>
                  <a:pt x="337" y="819404"/>
                  <a:pt x="168" y="819404"/>
                  <a:pt x="0" y="819404"/>
                </a:cubicBezTo>
                <a:lnTo>
                  <a:pt x="0" y="819404"/>
                </a:lnTo>
                <a:lnTo>
                  <a:pt x="507" y="0"/>
                </a:lnTo>
                <a:close/>
              </a:path>
            </a:pathLst>
          </a:custGeom>
          <a:solidFill>
            <a:srgbClr val="FEFAF4">
              <a:alpha val="32941"/>
            </a:srgbClr>
          </a:solidFill>
          <a:ln w="0" cap="sq">
            <a:solidFill>
              <a:srgbClr val="FEFAF4">
                <a:alpha val="100000"/>
              </a:srgbClr>
            </a:solidFill>
            <a:prstDash val="solid"/>
            <a:miter lim="10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4" name="Path4"/>
          <p:cNvSpPr/>
          <p:nvPr/>
        </p:nvSpPr>
        <p:spPr>
          <a:xfrm>
            <a:off x="-9689" y="-9144"/>
            <a:ext cx="845349" cy="844804"/>
          </a:xfrm>
          <a:custGeom>
            <a:avLst/>
            <a:gdLst/>
            <a:ahLst/>
            <a:cxnLst/>
            <a:rect l="l" t="t" r="r" b="b"/>
            <a:pathLst>
              <a:path w="845349" h="844804">
                <a:moveTo>
                  <a:pt x="832649" y="12699"/>
                </a:moveTo>
                <a:cubicBezTo>
                  <a:pt x="832649" y="465201"/>
                  <a:pt x="465771" y="832103"/>
                  <a:pt x="13204" y="832103"/>
                </a:cubicBezTo>
                <a:cubicBezTo>
                  <a:pt x="13036" y="832103"/>
                  <a:pt x="12867" y="832103"/>
                  <a:pt x="12699" y="832103"/>
                </a:cubicBezTo>
                <a:lnTo>
                  <a:pt x="12699" y="832103"/>
                </a:lnTo>
                <a:lnTo>
                  <a:pt x="13206" y="12699"/>
                </a:lnTo>
                <a:close/>
              </a:path>
            </a:pathLst>
          </a:custGeom>
          <a:solidFill>
            <a:srgbClr val="FEFAF4">
              <a:alpha val="0"/>
            </a:srgbClr>
          </a:solidFill>
          <a:ln w="12700" cap="rnd">
            <a:solidFill>
              <a:srgbClr val="D2C39E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6" name="Image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123" y="870203"/>
            <a:ext cx="54863" cy="54864"/>
          </a:xfrm>
          <a:prstGeom prst="rect">
            <a:avLst/>
          </a:prstGeom>
          <a:noFill/>
        </p:spPr>
      </p:pic>
      <p:pic>
        <p:nvPicPr>
          <p:cNvPr id="8" name="Image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164" y="1043940"/>
            <a:ext cx="1159764" cy="1153668"/>
          </a:xfrm>
          <a:prstGeom prst="rect">
            <a:avLst/>
          </a:prstGeom>
          <a:noFill/>
        </p:spPr>
      </p:pic>
      <p:pic>
        <p:nvPicPr>
          <p:cNvPr id="9" name="Image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568" y="1606296"/>
            <a:ext cx="30480" cy="30479"/>
          </a:xfrm>
          <a:prstGeom prst="rect">
            <a:avLst/>
          </a:prstGeom>
          <a:noFill/>
        </p:spPr>
      </p:pic>
      <p:sp>
        <p:nvSpPr>
          <p:cNvPr id="11" name="Path11"/>
          <p:cNvSpPr/>
          <p:nvPr/>
        </p:nvSpPr>
        <p:spPr>
          <a:xfrm>
            <a:off x="115882" y="981582"/>
            <a:ext cx="1259654" cy="1249680"/>
          </a:xfrm>
          <a:custGeom>
            <a:avLst/>
            <a:gdLst/>
            <a:ahLst/>
            <a:cxnLst/>
            <a:rect l="l" t="t" r="r" b="b"/>
            <a:pathLst>
              <a:path w="1259654" h="1249680">
                <a:moveTo>
                  <a:pt x="189934" y="273686"/>
                </a:moveTo>
                <a:cubicBezTo>
                  <a:pt x="379875" y="35688"/>
                  <a:pt x="730814" y="0"/>
                  <a:pt x="973765" y="193930"/>
                </a:cubicBezTo>
                <a:cubicBezTo>
                  <a:pt x="973765" y="193930"/>
                  <a:pt x="973765" y="193930"/>
                  <a:pt x="973765" y="193930"/>
                </a:cubicBezTo>
                <a:lnTo>
                  <a:pt x="973765" y="193930"/>
                </a:lnTo>
                <a:cubicBezTo>
                  <a:pt x="1216729" y="387858"/>
                  <a:pt x="1259655" y="737997"/>
                  <a:pt x="1069777" y="975869"/>
                </a:cubicBezTo>
                <a:cubicBezTo>
                  <a:pt x="1069777" y="975869"/>
                  <a:pt x="1069777" y="975869"/>
                  <a:pt x="1069777" y="975869"/>
                </a:cubicBezTo>
                <a:lnTo>
                  <a:pt x="1069777" y="975869"/>
                </a:lnTo>
                <a:cubicBezTo>
                  <a:pt x="879836" y="1213867"/>
                  <a:pt x="528909" y="1249681"/>
                  <a:pt x="285946" y="1055752"/>
                </a:cubicBezTo>
                <a:cubicBezTo>
                  <a:pt x="285946" y="1055752"/>
                  <a:pt x="285946" y="1055752"/>
                  <a:pt x="285946" y="1055752"/>
                </a:cubicBezTo>
                <a:lnTo>
                  <a:pt x="285946" y="1055752"/>
                </a:lnTo>
                <a:cubicBezTo>
                  <a:pt x="42982" y="861823"/>
                  <a:pt x="0" y="511684"/>
                  <a:pt x="189934" y="273686"/>
                </a:cubicBezTo>
                <a:cubicBezTo>
                  <a:pt x="189934" y="273686"/>
                  <a:pt x="189934" y="273686"/>
                  <a:pt x="189934" y="273686"/>
                </a:cubicBezTo>
                <a:moveTo>
                  <a:pt x="291914" y="355093"/>
                </a:moveTo>
                <a:cubicBezTo>
                  <a:pt x="146931" y="536703"/>
                  <a:pt x="180701" y="804800"/>
                  <a:pt x="367340" y="953770"/>
                </a:cubicBezTo>
                <a:lnTo>
                  <a:pt x="367340" y="953770"/>
                </a:lnTo>
                <a:cubicBezTo>
                  <a:pt x="553979" y="1102742"/>
                  <a:pt x="822813" y="1076199"/>
                  <a:pt x="967796" y="894588"/>
                </a:cubicBezTo>
                <a:cubicBezTo>
                  <a:pt x="967796" y="894588"/>
                  <a:pt x="967796" y="894588"/>
                  <a:pt x="967796" y="894588"/>
                </a:cubicBezTo>
                <a:lnTo>
                  <a:pt x="967796" y="894588"/>
                </a:lnTo>
                <a:cubicBezTo>
                  <a:pt x="1112792" y="712852"/>
                  <a:pt x="1079023" y="444882"/>
                  <a:pt x="892383" y="295911"/>
                </a:cubicBezTo>
                <a:cubicBezTo>
                  <a:pt x="892383" y="295911"/>
                  <a:pt x="892383" y="295911"/>
                  <a:pt x="892383" y="295911"/>
                </a:cubicBezTo>
                <a:lnTo>
                  <a:pt x="892383" y="295911"/>
                </a:lnTo>
                <a:cubicBezTo>
                  <a:pt x="705731" y="146939"/>
                  <a:pt x="436898" y="173483"/>
                  <a:pt x="291914" y="355093"/>
                </a:cubicBezTo>
              </a:path>
            </a:pathLst>
          </a:custGeom>
          <a:solidFill>
            <a:srgbClr val="FEFAF4">
              <a:alpha val="0"/>
            </a:srgbClr>
          </a:solidFill>
          <a:ln w="12700" cap="rnd">
            <a:solidFill>
              <a:srgbClr val="C7B791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2" name="Path12"/>
          <p:cNvSpPr/>
          <p:nvPr/>
        </p:nvSpPr>
        <p:spPr>
          <a:xfrm>
            <a:off x="1012876" y="-228600"/>
            <a:ext cx="8131124" cy="6845300"/>
          </a:xfrm>
          <a:custGeom>
            <a:avLst/>
            <a:gdLst/>
            <a:ahLst/>
            <a:cxnLst/>
            <a:rect l="l" t="t" r="r" b="b"/>
            <a:pathLst>
              <a:path w="8131124" h="6845300">
                <a:moveTo>
                  <a:pt x="0" y="6845300"/>
                </a:moveTo>
                <a:lnTo>
                  <a:pt x="0" y="0"/>
                </a:lnTo>
                <a:lnTo>
                  <a:pt x="8131125" y="0"/>
                </a:lnTo>
                <a:lnTo>
                  <a:pt x="8131125" y="68453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13" name="Image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5736" y="0"/>
            <a:ext cx="155447" cy="6858000"/>
          </a:xfrm>
          <a:prstGeom prst="rect">
            <a:avLst/>
          </a:prstGeom>
          <a:noFill/>
        </p:spPr>
      </p:pic>
      <p:pic>
        <p:nvPicPr>
          <p:cNvPr id="14" name="Image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7176" y="3387851"/>
            <a:ext cx="82296" cy="82296"/>
          </a:xfrm>
          <a:prstGeom prst="rect">
            <a:avLst/>
          </a:prstGeom>
          <a:noFill/>
        </p:spPr>
      </p:pic>
      <p:sp>
        <p:nvSpPr>
          <p:cNvPr id="15" name="Path15"/>
          <p:cNvSpPr/>
          <p:nvPr/>
        </p:nvSpPr>
        <p:spPr>
          <a:xfrm>
            <a:off x="1014984" y="0"/>
            <a:ext cx="73152" cy="6845300"/>
          </a:xfrm>
          <a:custGeom>
            <a:avLst/>
            <a:gdLst/>
            <a:ahLst/>
            <a:cxnLst/>
            <a:rect l="l" t="t" r="r" b="b"/>
            <a:pathLst>
              <a:path w="73152" h="6845300">
                <a:moveTo>
                  <a:pt x="0" y="6845300"/>
                </a:moveTo>
                <a:lnTo>
                  <a:pt x="0" y="0"/>
                </a:lnTo>
                <a:lnTo>
                  <a:pt x="73152" y="0"/>
                </a:lnTo>
                <a:lnTo>
                  <a:pt x="73152" y="68453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18" name="Image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304925"/>
            <a:ext cx="1790700" cy="1066800"/>
          </a:xfrm>
          <a:prstGeom prst="rect">
            <a:avLst/>
          </a:prstGeom>
          <a:noFill/>
        </p:spPr>
      </p:pic>
      <p:pic>
        <p:nvPicPr>
          <p:cNvPr id="19" name="Image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38300" y="1333500"/>
            <a:ext cx="7296150" cy="647700"/>
          </a:xfrm>
          <a:prstGeom prst="rect">
            <a:avLst/>
          </a:prstGeom>
          <a:noFill/>
        </p:spPr>
      </p:pic>
      <p:pic>
        <p:nvPicPr>
          <p:cNvPr id="20" name="Image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2143125"/>
            <a:ext cx="1800225" cy="1066800"/>
          </a:xfrm>
          <a:prstGeom prst="rect">
            <a:avLst/>
          </a:prstGeom>
          <a:noFill/>
        </p:spPr>
      </p:pic>
      <p:pic>
        <p:nvPicPr>
          <p:cNvPr id="21" name="Image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38300" y="2095500"/>
            <a:ext cx="6677025" cy="647700"/>
          </a:xfrm>
          <a:prstGeom prst="rect">
            <a:avLst/>
          </a:prstGeom>
          <a:noFill/>
        </p:spPr>
      </p:pic>
      <p:pic>
        <p:nvPicPr>
          <p:cNvPr id="22" name="Image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2981325"/>
            <a:ext cx="1828800" cy="1066800"/>
          </a:xfrm>
          <a:prstGeom prst="rect">
            <a:avLst/>
          </a:prstGeom>
          <a:noFill/>
        </p:spPr>
      </p:pic>
      <p:pic>
        <p:nvPicPr>
          <p:cNvPr id="23" name="Image2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00200" y="2895600"/>
            <a:ext cx="7684994" cy="685800"/>
          </a:xfrm>
          <a:prstGeom prst="rect">
            <a:avLst/>
          </a:prstGeom>
          <a:noFill/>
        </p:spPr>
      </p:pic>
      <p:pic>
        <p:nvPicPr>
          <p:cNvPr id="24" name="Image2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3743325"/>
            <a:ext cx="1800225" cy="1066800"/>
          </a:xfrm>
          <a:prstGeom prst="rect">
            <a:avLst/>
          </a:prstGeom>
          <a:noFill/>
        </p:spPr>
      </p:pic>
      <p:pic>
        <p:nvPicPr>
          <p:cNvPr id="25" name="Image2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638300" y="3771900"/>
            <a:ext cx="5981700" cy="647700"/>
          </a:xfrm>
          <a:prstGeom prst="rect">
            <a:avLst/>
          </a:prstGeom>
          <a:noFill/>
        </p:spPr>
      </p:pic>
      <p:sp>
        <p:nvSpPr>
          <p:cNvPr id="31" name="Text Box31"/>
          <p:cNvSpPr txBox="1"/>
          <p:nvPr/>
        </p:nvSpPr>
        <p:spPr>
          <a:xfrm>
            <a:off x="174040" y="1575973"/>
            <a:ext cx="1298850" cy="45044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204" b="1" spc="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STEP</a:t>
            </a:r>
            <a:r>
              <a:rPr lang="en-US" altLang="zh-CN" sz="3204" b="1" spc="-189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4" b="1" spc="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</a:t>
            </a:r>
          </a:p>
        </p:txBody>
      </p:sp>
      <p:sp>
        <p:nvSpPr>
          <p:cNvPr id="32" name="Text Box32"/>
          <p:cNvSpPr txBox="1"/>
          <p:nvPr/>
        </p:nvSpPr>
        <p:spPr>
          <a:xfrm>
            <a:off x="181965" y="2413901"/>
            <a:ext cx="1299008" cy="45078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206" b="1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STEP</a:t>
            </a:r>
            <a:r>
              <a:rPr lang="en-US" altLang="zh-CN" sz="3206" b="1" spc="-18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6" b="1" spc="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</a:p>
        </p:txBody>
      </p:sp>
      <p:sp>
        <p:nvSpPr>
          <p:cNvPr id="33" name="Text Box33"/>
          <p:cNvSpPr txBox="1"/>
          <p:nvPr/>
        </p:nvSpPr>
        <p:spPr>
          <a:xfrm>
            <a:off x="210616" y="3252627"/>
            <a:ext cx="1298850" cy="45044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204" b="1" spc="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STEP</a:t>
            </a:r>
            <a:r>
              <a:rPr lang="en-US" altLang="zh-CN" sz="3204" b="1" spc="-189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4" b="1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</a:t>
            </a:r>
          </a:p>
        </p:txBody>
      </p:sp>
      <p:sp>
        <p:nvSpPr>
          <p:cNvPr id="34" name="Text Box34"/>
          <p:cNvSpPr txBox="1"/>
          <p:nvPr/>
        </p:nvSpPr>
        <p:spPr>
          <a:xfrm>
            <a:off x="184708" y="4014355"/>
            <a:ext cx="1299008" cy="45078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206" b="1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STEP</a:t>
            </a:r>
            <a:r>
              <a:rPr lang="en-US" altLang="zh-CN" sz="3206" b="1" spc="-18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6" b="1" spc="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4</a:t>
            </a:r>
          </a:p>
        </p:txBody>
      </p:sp>
      <p:sp>
        <p:nvSpPr>
          <p:cNvPr id="38" name="Text Box38"/>
          <p:cNvSpPr txBox="1"/>
          <p:nvPr/>
        </p:nvSpPr>
        <p:spPr>
          <a:xfrm>
            <a:off x="1904365" y="1420271"/>
            <a:ext cx="5616193" cy="45044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204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•</a:t>
            </a:r>
            <a:r>
              <a:rPr lang="en-US" altLang="zh-CN" sz="3204" spc="33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4" spc="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ACIDEMIA</a:t>
            </a:r>
            <a:r>
              <a:rPr lang="en-US" altLang="zh-CN" sz="3204" spc="59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4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or</a:t>
            </a:r>
            <a:r>
              <a:rPr lang="en-US" altLang="zh-CN" sz="3204" spc="62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4" spc="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ALKALEMIA?</a:t>
            </a:r>
          </a:p>
        </p:txBody>
      </p:sp>
      <p:sp>
        <p:nvSpPr>
          <p:cNvPr id="39" name="Text Box39"/>
          <p:cNvSpPr txBox="1"/>
          <p:nvPr/>
        </p:nvSpPr>
        <p:spPr>
          <a:xfrm>
            <a:off x="1904365" y="2182525"/>
            <a:ext cx="6238762" cy="45044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204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•</a:t>
            </a:r>
            <a:r>
              <a:rPr lang="en-US" altLang="zh-CN" sz="3204" spc="33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4" spc="-5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RESPIRATORY</a:t>
            </a:r>
            <a:r>
              <a:rPr lang="en-US" altLang="zh-CN" sz="3204" spc="66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4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or</a:t>
            </a:r>
            <a:r>
              <a:rPr lang="en-US" altLang="zh-CN" sz="3204" spc="80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4" spc="-2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METABOLIC?</a:t>
            </a:r>
          </a:p>
        </p:txBody>
      </p:sp>
      <p:sp>
        <p:nvSpPr>
          <p:cNvPr id="40" name="Text Box40"/>
          <p:cNvSpPr txBox="1"/>
          <p:nvPr/>
        </p:nvSpPr>
        <p:spPr>
          <a:xfrm>
            <a:off x="1676400" y="3048000"/>
            <a:ext cx="7704621" cy="1308692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r>
              <a:rPr lang="en-US" altLang="zh-CN" sz="3204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•</a:t>
            </a:r>
            <a:r>
              <a:rPr lang="en-US" altLang="zh-CN" sz="3204" spc="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Compensation </a:t>
            </a:r>
            <a:r>
              <a:rPr lang="en-US" altLang="zh-CN" sz="3204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or</a:t>
            </a:r>
            <a:r>
              <a:rPr lang="en-US" altLang="zh-CN" sz="3204" spc="-9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4" spc="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second acid/base disorder?</a:t>
            </a:r>
          </a:p>
          <a:p>
            <a:pPr>
              <a:lnSpc>
                <a:spcPts val="6001"/>
              </a:lnSpc>
            </a:pPr>
            <a:r>
              <a:rPr lang="en-US" altLang="zh-CN" sz="3204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•</a:t>
            </a:r>
            <a:r>
              <a:rPr lang="en-US" altLang="zh-CN" sz="3204" spc="33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4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If</a:t>
            </a:r>
            <a:r>
              <a:rPr lang="en-US" altLang="zh-CN" sz="3204" spc="-19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4" spc="-26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METABOLIC</a:t>
            </a:r>
            <a:r>
              <a:rPr lang="en-US" altLang="zh-CN" sz="3204" spc="-1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4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–</a:t>
            </a:r>
            <a:r>
              <a:rPr lang="en-US" altLang="zh-CN" sz="3204" spc="-18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4" spc="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ANION</a:t>
            </a:r>
            <a:r>
              <a:rPr lang="en-US" altLang="zh-CN" sz="3204" spc="-1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4" spc="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GAP</a:t>
            </a:r>
            <a:r>
              <a:rPr lang="en-US" altLang="zh-CN" sz="3204" spc="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?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  <a:noFill/>
        </p:spPr>
      </p:pic>
      <p:sp>
        <p:nvSpPr>
          <p:cNvPr id="3" name="Path3"/>
          <p:cNvSpPr/>
          <p:nvPr/>
        </p:nvSpPr>
        <p:spPr>
          <a:xfrm>
            <a:off x="3010" y="3555"/>
            <a:ext cx="819949" cy="819404"/>
          </a:xfrm>
          <a:custGeom>
            <a:avLst/>
            <a:gdLst/>
            <a:ahLst/>
            <a:cxnLst/>
            <a:rect l="l" t="t" r="r" b="b"/>
            <a:pathLst>
              <a:path w="819949" h="819404">
                <a:moveTo>
                  <a:pt x="819950" y="0"/>
                </a:moveTo>
                <a:cubicBezTo>
                  <a:pt x="819950" y="452502"/>
                  <a:pt x="453072" y="819404"/>
                  <a:pt x="505" y="819404"/>
                </a:cubicBezTo>
                <a:cubicBezTo>
                  <a:pt x="337" y="819404"/>
                  <a:pt x="168" y="819404"/>
                  <a:pt x="0" y="819404"/>
                </a:cubicBezTo>
                <a:lnTo>
                  <a:pt x="0" y="819404"/>
                </a:lnTo>
                <a:lnTo>
                  <a:pt x="507" y="0"/>
                </a:lnTo>
                <a:close/>
              </a:path>
            </a:pathLst>
          </a:custGeom>
          <a:solidFill>
            <a:srgbClr val="FEFAF4">
              <a:alpha val="32941"/>
            </a:srgbClr>
          </a:solidFill>
          <a:ln w="0" cap="sq">
            <a:solidFill>
              <a:srgbClr val="FEFAF4">
                <a:alpha val="100000"/>
              </a:srgbClr>
            </a:solidFill>
            <a:prstDash val="solid"/>
            <a:miter lim="10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4" name="Path4"/>
          <p:cNvSpPr/>
          <p:nvPr/>
        </p:nvSpPr>
        <p:spPr>
          <a:xfrm>
            <a:off x="-9689" y="-9144"/>
            <a:ext cx="845349" cy="844804"/>
          </a:xfrm>
          <a:custGeom>
            <a:avLst/>
            <a:gdLst/>
            <a:ahLst/>
            <a:cxnLst/>
            <a:rect l="l" t="t" r="r" b="b"/>
            <a:pathLst>
              <a:path w="845349" h="844804">
                <a:moveTo>
                  <a:pt x="832649" y="12699"/>
                </a:moveTo>
                <a:cubicBezTo>
                  <a:pt x="832649" y="465201"/>
                  <a:pt x="465771" y="832103"/>
                  <a:pt x="13204" y="832103"/>
                </a:cubicBezTo>
                <a:cubicBezTo>
                  <a:pt x="13036" y="832103"/>
                  <a:pt x="12867" y="832103"/>
                  <a:pt x="12699" y="832103"/>
                </a:cubicBezTo>
                <a:lnTo>
                  <a:pt x="12699" y="832103"/>
                </a:lnTo>
                <a:lnTo>
                  <a:pt x="13206" y="12699"/>
                </a:lnTo>
                <a:close/>
              </a:path>
            </a:pathLst>
          </a:custGeom>
          <a:solidFill>
            <a:srgbClr val="FEFAF4">
              <a:alpha val="0"/>
            </a:srgbClr>
          </a:solidFill>
          <a:ln w="12700" cap="rnd">
            <a:solidFill>
              <a:srgbClr val="D2C39E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5" name="Image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16" y="6095"/>
            <a:ext cx="1784604" cy="1783080"/>
          </a:xfrm>
          <a:prstGeom prst="rect">
            <a:avLst/>
          </a:prstGeom>
          <a:noFill/>
        </p:spPr>
      </p:pic>
      <p:pic>
        <p:nvPicPr>
          <p:cNvPr id="6" name="Image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123" y="870203"/>
            <a:ext cx="54863" cy="54864"/>
          </a:xfrm>
          <a:prstGeom prst="rect">
            <a:avLst/>
          </a:prstGeom>
          <a:noFill/>
        </p:spPr>
      </p:pic>
      <p:sp>
        <p:nvSpPr>
          <p:cNvPr id="7" name="Path7"/>
          <p:cNvSpPr/>
          <p:nvPr/>
        </p:nvSpPr>
        <p:spPr>
          <a:xfrm>
            <a:off x="141516" y="21082"/>
            <a:ext cx="1756752" cy="1729485"/>
          </a:xfrm>
          <a:custGeom>
            <a:avLst/>
            <a:gdLst/>
            <a:ahLst/>
            <a:cxnLst/>
            <a:rect l="l" t="t" r="r" b="b"/>
            <a:pathLst>
              <a:path w="1756752" h="1729485">
                <a:moveTo>
                  <a:pt x="27305" y="851154"/>
                </a:moveTo>
                <a:cubicBezTo>
                  <a:pt x="27305" y="381127"/>
                  <a:pt x="408343" y="0"/>
                  <a:pt x="878395" y="0"/>
                </a:cubicBezTo>
                <a:cubicBezTo>
                  <a:pt x="878395" y="0"/>
                  <a:pt x="878395" y="0"/>
                  <a:pt x="878395" y="0"/>
                </a:cubicBezTo>
                <a:lnTo>
                  <a:pt x="878395" y="0"/>
                </a:lnTo>
                <a:cubicBezTo>
                  <a:pt x="1348448" y="0"/>
                  <a:pt x="1729448" y="381127"/>
                  <a:pt x="1729448" y="851154"/>
                </a:cubicBezTo>
                <a:cubicBezTo>
                  <a:pt x="1729448" y="851154"/>
                  <a:pt x="1729448" y="851154"/>
                  <a:pt x="1729448" y="851154"/>
                </a:cubicBezTo>
                <a:lnTo>
                  <a:pt x="1729448" y="851154"/>
                </a:lnTo>
                <a:cubicBezTo>
                  <a:pt x="1729448" y="1321181"/>
                  <a:pt x="1348448" y="1702181"/>
                  <a:pt x="878395" y="1702181"/>
                </a:cubicBezTo>
                <a:cubicBezTo>
                  <a:pt x="878395" y="1702181"/>
                  <a:pt x="878395" y="1702181"/>
                  <a:pt x="878395" y="1702181"/>
                </a:cubicBezTo>
                <a:lnTo>
                  <a:pt x="878395" y="1702181"/>
                </a:lnTo>
                <a:cubicBezTo>
                  <a:pt x="408343" y="1702181"/>
                  <a:pt x="27305" y="1321181"/>
                  <a:pt x="27305" y="851154"/>
                </a:cubicBezTo>
                <a:cubicBezTo>
                  <a:pt x="27305" y="851154"/>
                  <a:pt x="27305" y="851154"/>
                  <a:pt x="27305" y="851154"/>
                </a:cubicBezTo>
              </a:path>
            </a:pathLst>
          </a:custGeom>
          <a:solidFill>
            <a:srgbClr val="FEFAF4">
              <a:alpha val="0"/>
            </a:srgbClr>
          </a:solidFill>
          <a:ln w="27304" cap="rnd">
            <a:solidFill>
              <a:srgbClr val="FFF6DB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8" name="Image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164" y="1043940"/>
            <a:ext cx="1159764" cy="1153668"/>
          </a:xfrm>
          <a:prstGeom prst="rect">
            <a:avLst/>
          </a:prstGeom>
          <a:noFill/>
        </p:spPr>
      </p:pic>
      <p:pic>
        <p:nvPicPr>
          <p:cNvPr id="9" name="Image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568" y="1606296"/>
            <a:ext cx="30480" cy="30479"/>
          </a:xfrm>
          <a:prstGeom prst="rect">
            <a:avLst/>
          </a:prstGeom>
          <a:noFill/>
        </p:spPr>
      </p:pic>
      <p:pic>
        <p:nvPicPr>
          <p:cNvPr id="10" name="Image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514" y="1050543"/>
            <a:ext cx="1116422" cy="1111707"/>
          </a:xfrm>
          <a:prstGeom prst="rect">
            <a:avLst/>
          </a:prstGeom>
          <a:noFill/>
        </p:spPr>
      </p:pic>
      <p:sp>
        <p:nvSpPr>
          <p:cNvPr id="11" name="Path11"/>
          <p:cNvSpPr/>
          <p:nvPr/>
        </p:nvSpPr>
        <p:spPr>
          <a:xfrm>
            <a:off x="115882" y="981582"/>
            <a:ext cx="1259654" cy="1249680"/>
          </a:xfrm>
          <a:custGeom>
            <a:avLst/>
            <a:gdLst/>
            <a:ahLst/>
            <a:cxnLst/>
            <a:rect l="l" t="t" r="r" b="b"/>
            <a:pathLst>
              <a:path w="1259654" h="1249680">
                <a:moveTo>
                  <a:pt x="189934" y="273686"/>
                </a:moveTo>
                <a:cubicBezTo>
                  <a:pt x="379875" y="35688"/>
                  <a:pt x="730814" y="0"/>
                  <a:pt x="973765" y="193930"/>
                </a:cubicBezTo>
                <a:cubicBezTo>
                  <a:pt x="973765" y="193930"/>
                  <a:pt x="973765" y="193930"/>
                  <a:pt x="973765" y="193930"/>
                </a:cubicBezTo>
                <a:lnTo>
                  <a:pt x="973765" y="193930"/>
                </a:lnTo>
                <a:cubicBezTo>
                  <a:pt x="1216729" y="387858"/>
                  <a:pt x="1259655" y="737997"/>
                  <a:pt x="1069777" y="975869"/>
                </a:cubicBezTo>
                <a:cubicBezTo>
                  <a:pt x="1069777" y="975869"/>
                  <a:pt x="1069777" y="975869"/>
                  <a:pt x="1069777" y="975869"/>
                </a:cubicBezTo>
                <a:lnTo>
                  <a:pt x="1069777" y="975869"/>
                </a:lnTo>
                <a:cubicBezTo>
                  <a:pt x="879836" y="1213867"/>
                  <a:pt x="528909" y="1249681"/>
                  <a:pt x="285946" y="1055752"/>
                </a:cubicBezTo>
                <a:cubicBezTo>
                  <a:pt x="285946" y="1055752"/>
                  <a:pt x="285946" y="1055752"/>
                  <a:pt x="285946" y="1055752"/>
                </a:cubicBezTo>
                <a:lnTo>
                  <a:pt x="285946" y="1055752"/>
                </a:lnTo>
                <a:cubicBezTo>
                  <a:pt x="42982" y="861823"/>
                  <a:pt x="0" y="511684"/>
                  <a:pt x="189934" y="273686"/>
                </a:cubicBezTo>
                <a:cubicBezTo>
                  <a:pt x="189934" y="273686"/>
                  <a:pt x="189934" y="273686"/>
                  <a:pt x="189934" y="273686"/>
                </a:cubicBezTo>
                <a:moveTo>
                  <a:pt x="291914" y="355093"/>
                </a:moveTo>
                <a:cubicBezTo>
                  <a:pt x="146931" y="536703"/>
                  <a:pt x="180701" y="804800"/>
                  <a:pt x="367340" y="953770"/>
                </a:cubicBezTo>
                <a:lnTo>
                  <a:pt x="367340" y="953770"/>
                </a:lnTo>
                <a:cubicBezTo>
                  <a:pt x="553979" y="1102742"/>
                  <a:pt x="822813" y="1076199"/>
                  <a:pt x="967796" y="894588"/>
                </a:cubicBezTo>
                <a:cubicBezTo>
                  <a:pt x="967796" y="894588"/>
                  <a:pt x="967796" y="894588"/>
                  <a:pt x="967796" y="894588"/>
                </a:cubicBezTo>
                <a:lnTo>
                  <a:pt x="967796" y="894588"/>
                </a:lnTo>
                <a:cubicBezTo>
                  <a:pt x="1112792" y="712852"/>
                  <a:pt x="1079023" y="444882"/>
                  <a:pt x="892383" y="295911"/>
                </a:cubicBezTo>
                <a:cubicBezTo>
                  <a:pt x="892383" y="295911"/>
                  <a:pt x="892383" y="295911"/>
                  <a:pt x="892383" y="295911"/>
                </a:cubicBezTo>
                <a:lnTo>
                  <a:pt x="892383" y="295911"/>
                </a:lnTo>
                <a:cubicBezTo>
                  <a:pt x="705731" y="146939"/>
                  <a:pt x="436898" y="173483"/>
                  <a:pt x="291914" y="355093"/>
                </a:cubicBezTo>
              </a:path>
            </a:pathLst>
          </a:custGeom>
          <a:solidFill>
            <a:srgbClr val="FEFAF4">
              <a:alpha val="0"/>
            </a:srgbClr>
          </a:solidFill>
          <a:ln w="12700" cap="rnd">
            <a:solidFill>
              <a:srgbClr val="C7B791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2" name="Path12"/>
          <p:cNvSpPr/>
          <p:nvPr/>
        </p:nvSpPr>
        <p:spPr>
          <a:xfrm>
            <a:off x="1012875" y="0"/>
            <a:ext cx="8131124" cy="6845300"/>
          </a:xfrm>
          <a:custGeom>
            <a:avLst/>
            <a:gdLst/>
            <a:ahLst/>
            <a:cxnLst/>
            <a:rect l="l" t="t" r="r" b="b"/>
            <a:pathLst>
              <a:path w="8131124" h="6845300">
                <a:moveTo>
                  <a:pt x="0" y="6845300"/>
                </a:moveTo>
                <a:lnTo>
                  <a:pt x="0" y="0"/>
                </a:lnTo>
                <a:lnTo>
                  <a:pt x="8131125" y="0"/>
                </a:lnTo>
                <a:lnTo>
                  <a:pt x="8131125" y="68453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13" name="Image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5736" y="0"/>
            <a:ext cx="155447" cy="6858000"/>
          </a:xfrm>
          <a:prstGeom prst="rect">
            <a:avLst/>
          </a:prstGeom>
          <a:noFill/>
        </p:spPr>
      </p:pic>
      <p:pic>
        <p:nvPicPr>
          <p:cNvPr id="14" name="Image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7176" y="3387851"/>
            <a:ext cx="82296" cy="82296"/>
          </a:xfrm>
          <a:prstGeom prst="rect">
            <a:avLst/>
          </a:prstGeom>
          <a:noFill/>
        </p:spPr>
      </p:pic>
      <p:sp>
        <p:nvSpPr>
          <p:cNvPr id="15" name="Path15"/>
          <p:cNvSpPr/>
          <p:nvPr/>
        </p:nvSpPr>
        <p:spPr>
          <a:xfrm>
            <a:off x="1014984" y="0"/>
            <a:ext cx="73152" cy="6845300"/>
          </a:xfrm>
          <a:custGeom>
            <a:avLst/>
            <a:gdLst/>
            <a:ahLst/>
            <a:cxnLst/>
            <a:rect l="l" t="t" r="r" b="b"/>
            <a:pathLst>
              <a:path w="73152" h="6845300">
                <a:moveTo>
                  <a:pt x="0" y="6845300"/>
                </a:moveTo>
                <a:lnTo>
                  <a:pt x="0" y="0"/>
                </a:lnTo>
                <a:lnTo>
                  <a:pt x="73152" y="0"/>
                </a:lnTo>
                <a:lnTo>
                  <a:pt x="73152" y="68453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16" name="Image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1435" y="1413764"/>
            <a:ext cx="210311" cy="210311"/>
          </a:xfrm>
          <a:prstGeom prst="rect">
            <a:avLst/>
          </a:prstGeom>
          <a:noFill/>
        </p:spPr>
      </p:pic>
      <p:sp>
        <p:nvSpPr>
          <p:cNvPr id="17" name="Path17"/>
          <p:cNvSpPr/>
          <p:nvPr/>
        </p:nvSpPr>
        <p:spPr>
          <a:xfrm>
            <a:off x="908735" y="1413764"/>
            <a:ext cx="235711" cy="223011"/>
          </a:xfrm>
          <a:custGeom>
            <a:avLst/>
            <a:gdLst/>
            <a:ahLst/>
            <a:cxnLst/>
            <a:rect l="l" t="t" r="r" b="b"/>
            <a:pathLst>
              <a:path w="235711" h="223011">
                <a:moveTo>
                  <a:pt x="12700" y="105156"/>
                </a:moveTo>
                <a:cubicBezTo>
                  <a:pt x="12700" y="47117"/>
                  <a:pt x="59779" y="0"/>
                  <a:pt x="117856" y="0"/>
                </a:cubicBezTo>
                <a:cubicBezTo>
                  <a:pt x="117856" y="0"/>
                  <a:pt x="117856" y="0"/>
                  <a:pt x="117856" y="0"/>
                </a:cubicBezTo>
                <a:lnTo>
                  <a:pt x="117856" y="0"/>
                </a:lnTo>
                <a:cubicBezTo>
                  <a:pt x="175934" y="0"/>
                  <a:pt x="223012" y="47117"/>
                  <a:pt x="223012" y="105156"/>
                </a:cubicBezTo>
                <a:cubicBezTo>
                  <a:pt x="223012" y="105156"/>
                  <a:pt x="223012" y="105156"/>
                  <a:pt x="223012" y="105156"/>
                </a:cubicBezTo>
                <a:lnTo>
                  <a:pt x="223012" y="105156"/>
                </a:lnTo>
                <a:cubicBezTo>
                  <a:pt x="223012" y="163322"/>
                  <a:pt x="175934" y="210312"/>
                  <a:pt x="117856" y="210312"/>
                </a:cubicBezTo>
                <a:cubicBezTo>
                  <a:pt x="117856" y="210312"/>
                  <a:pt x="117856" y="210312"/>
                  <a:pt x="117856" y="210312"/>
                </a:cubicBezTo>
                <a:lnTo>
                  <a:pt x="117856" y="210312"/>
                </a:lnTo>
                <a:cubicBezTo>
                  <a:pt x="59779" y="210312"/>
                  <a:pt x="12700" y="163322"/>
                  <a:pt x="12700" y="105156"/>
                </a:cubicBezTo>
                <a:cubicBezTo>
                  <a:pt x="12700" y="105156"/>
                  <a:pt x="12700" y="105156"/>
                  <a:pt x="12700" y="105156"/>
                </a:cubicBezTo>
              </a:path>
            </a:pathLst>
          </a:custGeom>
          <a:solidFill>
            <a:srgbClr val="FEFAF4">
              <a:alpha val="0"/>
            </a:srgbClr>
          </a:solidFill>
          <a:ln w="12700" cap="rnd">
            <a:solidFill>
              <a:srgbClr val="308DA5">
                <a:alpha val="6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8" name="Path18"/>
          <p:cNvSpPr/>
          <p:nvPr/>
        </p:nvSpPr>
        <p:spPr>
          <a:xfrm>
            <a:off x="1144473" y="1345057"/>
            <a:ext cx="89408" cy="76708"/>
          </a:xfrm>
          <a:custGeom>
            <a:avLst/>
            <a:gdLst/>
            <a:ahLst/>
            <a:cxnLst/>
            <a:rect l="l" t="t" r="r" b="b"/>
            <a:pathLst>
              <a:path w="89408" h="76708">
                <a:moveTo>
                  <a:pt x="12700" y="32003"/>
                </a:moveTo>
                <a:cubicBezTo>
                  <a:pt x="12700" y="14224"/>
                  <a:pt x="27025" y="0"/>
                  <a:pt x="44704" y="0"/>
                </a:cubicBezTo>
                <a:cubicBezTo>
                  <a:pt x="44704" y="0"/>
                  <a:pt x="44704" y="0"/>
                  <a:pt x="44704" y="0"/>
                </a:cubicBezTo>
                <a:lnTo>
                  <a:pt x="44704" y="0"/>
                </a:lnTo>
                <a:cubicBezTo>
                  <a:pt x="62382" y="0"/>
                  <a:pt x="76708" y="14224"/>
                  <a:pt x="76708" y="32003"/>
                </a:cubicBezTo>
                <a:cubicBezTo>
                  <a:pt x="76708" y="32003"/>
                  <a:pt x="76708" y="32003"/>
                  <a:pt x="76708" y="32003"/>
                </a:cubicBezTo>
                <a:lnTo>
                  <a:pt x="76708" y="32003"/>
                </a:lnTo>
                <a:cubicBezTo>
                  <a:pt x="76708" y="49657"/>
                  <a:pt x="62382" y="64008"/>
                  <a:pt x="44704" y="64008"/>
                </a:cubicBezTo>
                <a:cubicBezTo>
                  <a:pt x="44704" y="64008"/>
                  <a:pt x="44704" y="64008"/>
                  <a:pt x="44704" y="64008"/>
                </a:cubicBezTo>
                <a:lnTo>
                  <a:pt x="44704" y="64008"/>
                </a:lnTo>
                <a:cubicBezTo>
                  <a:pt x="27025" y="64008"/>
                  <a:pt x="12700" y="49657"/>
                  <a:pt x="12700" y="32003"/>
                </a:cubicBezTo>
                <a:cubicBezTo>
                  <a:pt x="12700" y="32003"/>
                  <a:pt x="12700" y="32003"/>
                  <a:pt x="12700" y="32003"/>
                </a:cubicBezTo>
              </a:path>
            </a:pathLst>
          </a:custGeom>
          <a:solidFill>
            <a:srgbClr val="FEFAF4">
              <a:alpha val="0"/>
            </a:srgbClr>
          </a:solidFill>
          <a:ln w="12700" cap="rnd">
            <a:solidFill>
              <a:srgbClr val="307F93">
                <a:alpha val="6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19" name="Image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2876" y="158495"/>
            <a:ext cx="8046719" cy="1792224"/>
          </a:xfrm>
          <a:prstGeom prst="rect">
            <a:avLst/>
          </a:prstGeom>
          <a:noFill/>
        </p:spPr>
      </p:pic>
      <p:sp>
        <p:nvSpPr>
          <p:cNvPr id="20" name="Path20"/>
          <p:cNvSpPr/>
          <p:nvPr/>
        </p:nvSpPr>
        <p:spPr>
          <a:xfrm>
            <a:off x="990600" y="228600"/>
            <a:ext cx="7886192" cy="1600200"/>
          </a:xfrm>
          <a:custGeom>
            <a:avLst/>
            <a:gdLst/>
            <a:ahLst/>
            <a:cxnLst/>
            <a:rect l="l" t="t" r="r" b="b"/>
            <a:pathLst>
              <a:path w="7886192" h="1600200">
                <a:moveTo>
                  <a:pt x="0" y="400050"/>
                </a:moveTo>
                <a:lnTo>
                  <a:pt x="7086092" y="400050"/>
                </a:lnTo>
                <a:lnTo>
                  <a:pt x="7086092" y="0"/>
                </a:lnTo>
                <a:lnTo>
                  <a:pt x="7886192" y="800100"/>
                </a:lnTo>
                <a:lnTo>
                  <a:pt x="7086092" y="1600200"/>
                </a:lnTo>
                <a:lnTo>
                  <a:pt x="7086092" y="1200150"/>
                </a:lnTo>
                <a:lnTo>
                  <a:pt x="0" y="120015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1" name="Path21"/>
          <p:cNvSpPr/>
          <p:nvPr/>
        </p:nvSpPr>
        <p:spPr>
          <a:xfrm>
            <a:off x="965200" y="167279"/>
            <a:ext cx="7947512" cy="1722841"/>
          </a:xfrm>
          <a:custGeom>
            <a:avLst/>
            <a:gdLst/>
            <a:ahLst/>
            <a:cxnLst/>
            <a:rect l="l" t="t" r="r" b="b"/>
            <a:pathLst>
              <a:path w="7947512" h="1722841">
                <a:moveTo>
                  <a:pt x="25400" y="461371"/>
                </a:moveTo>
                <a:lnTo>
                  <a:pt x="7111492" y="461371"/>
                </a:lnTo>
                <a:lnTo>
                  <a:pt x="7111492" y="61321"/>
                </a:lnTo>
                <a:lnTo>
                  <a:pt x="7911592" y="861421"/>
                </a:lnTo>
                <a:lnTo>
                  <a:pt x="7111492" y="1661521"/>
                </a:lnTo>
                <a:lnTo>
                  <a:pt x="7111492" y="1261471"/>
                </a:lnTo>
                <a:lnTo>
                  <a:pt x="25400" y="1261471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 w="25400" cap="sq">
            <a:solidFill>
              <a:srgbClr val="873C04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2" name="Text Box22"/>
          <p:cNvSpPr txBox="1"/>
          <p:nvPr/>
        </p:nvSpPr>
        <p:spPr>
          <a:xfrm>
            <a:off x="1270381" y="800705"/>
            <a:ext cx="1081610" cy="39308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796" spc="-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STEP</a:t>
            </a:r>
            <a:r>
              <a:rPr lang="en-US" altLang="zh-CN" sz="2796" spc="-106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</a:t>
            </a:r>
          </a:p>
        </p:txBody>
      </p:sp>
      <p:sp>
        <p:nvSpPr>
          <p:cNvPr id="23" name="Text Box23"/>
          <p:cNvSpPr txBox="1"/>
          <p:nvPr/>
        </p:nvSpPr>
        <p:spPr>
          <a:xfrm>
            <a:off x="3208655" y="800705"/>
            <a:ext cx="4950337" cy="39308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796" b="1" spc="-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ACIDEMIA</a:t>
            </a:r>
            <a:r>
              <a:rPr lang="en-US" altLang="zh-CN" sz="2796" b="1" spc="-13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b="1" spc="-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OR</a:t>
            </a:r>
            <a:r>
              <a:rPr lang="en-US" altLang="zh-CN" sz="2796" b="1" spc="-15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b="1" spc="-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ALKALEMIA?</a:t>
            </a:r>
          </a:p>
        </p:txBody>
      </p:sp>
      <p:sp>
        <p:nvSpPr>
          <p:cNvPr id="24" name="Text Box24"/>
          <p:cNvSpPr txBox="1"/>
          <p:nvPr/>
        </p:nvSpPr>
        <p:spPr>
          <a:xfrm>
            <a:off x="1082344" y="2297636"/>
            <a:ext cx="2133996" cy="39342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246" spc="-2" dirty="0" smtClean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</a:t>
            </a:r>
            <a:r>
              <a:rPr lang="en-US" altLang="zh-CN" sz="2246" spc="37" dirty="0" smtClean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altLang="zh-CN" sz="2798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Look</a:t>
            </a:r>
            <a:r>
              <a:rPr lang="en-US" altLang="zh-CN" sz="2798" spc="-1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8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at pH</a:t>
            </a:r>
          </a:p>
        </p:txBody>
      </p:sp>
      <p:sp>
        <p:nvSpPr>
          <p:cNvPr id="25" name="Text Box25"/>
          <p:cNvSpPr txBox="1"/>
          <p:nvPr/>
        </p:nvSpPr>
        <p:spPr>
          <a:xfrm>
            <a:off x="2911094" y="2800828"/>
            <a:ext cx="2396159" cy="39308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796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&lt;7.35 -</a:t>
            </a:r>
            <a:r>
              <a:rPr lang="en-US" altLang="zh-CN" sz="2796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acidemia</a:t>
            </a:r>
          </a:p>
        </p:txBody>
      </p:sp>
      <p:sp>
        <p:nvSpPr>
          <p:cNvPr id="26" name="Text Box26"/>
          <p:cNvSpPr txBox="1"/>
          <p:nvPr/>
        </p:nvSpPr>
        <p:spPr>
          <a:xfrm>
            <a:off x="2911094" y="3303748"/>
            <a:ext cx="2555020" cy="39308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796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&gt;7.45 –</a:t>
            </a:r>
            <a:r>
              <a:rPr lang="en-US" altLang="zh-CN" sz="2796" spc="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alkalemia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  <a:noFill/>
        </p:spPr>
      </p:pic>
      <p:sp>
        <p:nvSpPr>
          <p:cNvPr id="3" name="Path3"/>
          <p:cNvSpPr/>
          <p:nvPr/>
        </p:nvSpPr>
        <p:spPr>
          <a:xfrm>
            <a:off x="3010" y="3555"/>
            <a:ext cx="819949" cy="819404"/>
          </a:xfrm>
          <a:custGeom>
            <a:avLst/>
            <a:gdLst/>
            <a:ahLst/>
            <a:cxnLst/>
            <a:rect l="l" t="t" r="r" b="b"/>
            <a:pathLst>
              <a:path w="819949" h="819404">
                <a:moveTo>
                  <a:pt x="819950" y="0"/>
                </a:moveTo>
                <a:cubicBezTo>
                  <a:pt x="819950" y="452502"/>
                  <a:pt x="453072" y="819404"/>
                  <a:pt x="505" y="819404"/>
                </a:cubicBezTo>
                <a:cubicBezTo>
                  <a:pt x="337" y="819404"/>
                  <a:pt x="168" y="819404"/>
                  <a:pt x="0" y="819404"/>
                </a:cubicBezTo>
                <a:lnTo>
                  <a:pt x="0" y="819404"/>
                </a:lnTo>
                <a:lnTo>
                  <a:pt x="507" y="0"/>
                </a:lnTo>
                <a:close/>
              </a:path>
            </a:pathLst>
          </a:custGeom>
          <a:solidFill>
            <a:srgbClr val="FEFAF4">
              <a:alpha val="32941"/>
            </a:srgbClr>
          </a:solidFill>
          <a:ln w="0" cap="sq">
            <a:solidFill>
              <a:srgbClr val="FEFAF4">
                <a:alpha val="100000"/>
              </a:srgbClr>
            </a:solidFill>
            <a:prstDash val="solid"/>
            <a:miter lim="10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4" name="Path4"/>
          <p:cNvSpPr/>
          <p:nvPr/>
        </p:nvSpPr>
        <p:spPr>
          <a:xfrm>
            <a:off x="-9689" y="-9144"/>
            <a:ext cx="845349" cy="844804"/>
          </a:xfrm>
          <a:custGeom>
            <a:avLst/>
            <a:gdLst/>
            <a:ahLst/>
            <a:cxnLst/>
            <a:rect l="l" t="t" r="r" b="b"/>
            <a:pathLst>
              <a:path w="845349" h="844804">
                <a:moveTo>
                  <a:pt x="832649" y="12699"/>
                </a:moveTo>
                <a:cubicBezTo>
                  <a:pt x="832649" y="465201"/>
                  <a:pt x="465771" y="832103"/>
                  <a:pt x="13204" y="832103"/>
                </a:cubicBezTo>
                <a:cubicBezTo>
                  <a:pt x="13036" y="832103"/>
                  <a:pt x="12867" y="832103"/>
                  <a:pt x="12699" y="832103"/>
                </a:cubicBezTo>
                <a:lnTo>
                  <a:pt x="12699" y="832103"/>
                </a:lnTo>
                <a:lnTo>
                  <a:pt x="13206" y="12699"/>
                </a:lnTo>
                <a:close/>
              </a:path>
            </a:pathLst>
          </a:custGeom>
          <a:solidFill>
            <a:srgbClr val="FEFAF4">
              <a:alpha val="0"/>
            </a:srgbClr>
          </a:solidFill>
          <a:ln w="12700" cap="rnd">
            <a:solidFill>
              <a:srgbClr val="D2C39E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5" name="Image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16" y="6095"/>
            <a:ext cx="1784604" cy="1783080"/>
          </a:xfrm>
          <a:prstGeom prst="rect">
            <a:avLst/>
          </a:prstGeom>
          <a:noFill/>
        </p:spPr>
      </p:pic>
      <p:pic>
        <p:nvPicPr>
          <p:cNvPr id="6" name="Image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123" y="870203"/>
            <a:ext cx="54863" cy="54864"/>
          </a:xfrm>
          <a:prstGeom prst="rect">
            <a:avLst/>
          </a:prstGeom>
          <a:noFill/>
        </p:spPr>
      </p:pic>
      <p:sp>
        <p:nvSpPr>
          <p:cNvPr id="7" name="Path7"/>
          <p:cNvSpPr/>
          <p:nvPr/>
        </p:nvSpPr>
        <p:spPr>
          <a:xfrm>
            <a:off x="141516" y="21082"/>
            <a:ext cx="1756752" cy="1729485"/>
          </a:xfrm>
          <a:custGeom>
            <a:avLst/>
            <a:gdLst/>
            <a:ahLst/>
            <a:cxnLst/>
            <a:rect l="l" t="t" r="r" b="b"/>
            <a:pathLst>
              <a:path w="1756752" h="1729485">
                <a:moveTo>
                  <a:pt x="27305" y="851154"/>
                </a:moveTo>
                <a:cubicBezTo>
                  <a:pt x="27305" y="381127"/>
                  <a:pt x="408343" y="0"/>
                  <a:pt x="878395" y="0"/>
                </a:cubicBezTo>
                <a:cubicBezTo>
                  <a:pt x="878395" y="0"/>
                  <a:pt x="878395" y="0"/>
                  <a:pt x="878395" y="0"/>
                </a:cubicBezTo>
                <a:lnTo>
                  <a:pt x="878395" y="0"/>
                </a:lnTo>
                <a:cubicBezTo>
                  <a:pt x="1348448" y="0"/>
                  <a:pt x="1729448" y="381127"/>
                  <a:pt x="1729448" y="851154"/>
                </a:cubicBezTo>
                <a:cubicBezTo>
                  <a:pt x="1729448" y="851154"/>
                  <a:pt x="1729448" y="851154"/>
                  <a:pt x="1729448" y="851154"/>
                </a:cubicBezTo>
                <a:lnTo>
                  <a:pt x="1729448" y="851154"/>
                </a:lnTo>
                <a:cubicBezTo>
                  <a:pt x="1729448" y="1321181"/>
                  <a:pt x="1348448" y="1702181"/>
                  <a:pt x="878395" y="1702181"/>
                </a:cubicBezTo>
                <a:cubicBezTo>
                  <a:pt x="878395" y="1702181"/>
                  <a:pt x="878395" y="1702181"/>
                  <a:pt x="878395" y="1702181"/>
                </a:cubicBezTo>
                <a:lnTo>
                  <a:pt x="878395" y="1702181"/>
                </a:lnTo>
                <a:cubicBezTo>
                  <a:pt x="408343" y="1702181"/>
                  <a:pt x="27305" y="1321181"/>
                  <a:pt x="27305" y="851154"/>
                </a:cubicBezTo>
                <a:cubicBezTo>
                  <a:pt x="27305" y="851154"/>
                  <a:pt x="27305" y="851154"/>
                  <a:pt x="27305" y="851154"/>
                </a:cubicBezTo>
              </a:path>
            </a:pathLst>
          </a:custGeom>
          <a:solidFill>
            <a:srgbClr val="FEFAF4">
              <a:alpha val="0"/>
            </a:srgbClr>
          </a:solidFill>
          <a:ln w="27304" cap="rnd">
            <a:solidFill>
              <a:srgbClr val="FFF6DB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8" name="Image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164" y="1043940"/>
            <a:ext cx="1159764" cy="1153668"/>
          </a:xfrm>
          <a:prstGeom prst="rect">
            <a:avLst/>
          </a:prstGeom>
          <a:noFill/>
        </p:spPr>
      </p:pic>
      <p:pic>
        <p:nvPicPr>
          <p:cNvPr id="9" name="Image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568" y="1606296"/>
            <a:ext cx="30480" cy="30479"/>
          </a:xfrm>
          <a:prstGeom prst="rect">
            <a:avLst/>
          </a:prstGeom>
          <a:noFill/>
        </p:spPr>
      </p:pic>
      <p:pic>
        <p:nvPicPr>
          <p:cNvPr id="10" name="Image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514" y="1050543"/>
            <a:ext cx="1116422" cy="1111707"/>
          </a:xfrm>
          <a:prstGeom prst="rect">
            <a:avLst/>
          </a:prstGeom>
          <a:noFill/>
        </p:spPr>
      </p:pic>
      <p:sp>
        <p:nvSpPr>
          <p:cNvPr id="11" name="Path11"/>
          <p:cNvSpPr/>
          <p:nvPr/>
        </p:nvSpPr>
        <p:spPr>
          <a:xfrm>
            <a:off x="115882" y="981582"/>
            <a:ext cx="1259654" cy="1249680"/>
          </a:xfrm>
          <a:custGeom>
            <a:avLst/>
            <a:gdLst/>
            <a:ahLst/>
            <a:cxnLst/>
            <a:rect l="l" t="t" r="r" b="b"/>
            <a:pathLst>
              <a:path w="1259654" h="1249680">
                <a:moveTo>
                  <a:pt x="189934" y="273686"/>
                </a:moveTo>
                <a:cubicBezTo>
                  <a:pt x="379875" y="35688"/>
                  <a:pt x="730814" y="0"/>
                  <a:pt x="973765" y="193930"/>
                </a:cubicBezTo>
                <a:cubicBezTo>
                  <a:pt x="973765" y="193930"/>
                  <a:pt x="973765" y="193930"/>
                  <a:pt x="973765" y="193930"/>
                </a:cubicBezTo>
                <a:lnTo>
                  <a:pt x="973765" y="193930"/>
                </a:lnTo>
                <a:cubicBezTo>
                  <a:pt x="1216729" y="387858"/>
                  <a:pt x="1259655" y="737997"/>
                  <a:pt x="1069777" y="975869"/>
                </a:cubicBezTo>
                <a:cubicBezTo>
                  <a:pt x="1069777" y="975869"/>
                  <a:pt x="1069777" y="975869"/>
                  <a:pt x="1069777" y="975869"/>
                </a:cubicBezTo>
                <a:lnTo>
                  <a:pt x="1069777" y="975869"/>
                </a:lnTo>
                <a:cubicBezTo>
                  <a:pt x="879836" y="1213867"/>
                  <a:pt x="528909" y="1249681"/>
                  <a:pt x="285946" y="1055752"/>
                </a:cubicBezTo>
                <a:cubicBezTo>
                  <a:pt x="285946" y="1055752"/>
                  <a:pt x="285946" y="1055752"/>
                  <a:pt x="285946" y="1055752"/>
                </a:cubicBezTo>
                <a:lnTo>
                  <a:pt x="285946" y="1055752"/>
                </a:lnTo>
                <a:cubicBezTo>
                  <a:pt x="42982" y="861823"/>
                  <a:pt x="0" y="511684"/>
                  <a:pt x="189934" y="273686"/>
                </a:cubicBezTo>
                <a:cubicBezTo>
                  <a:pt x="189934" y="273686"/>
                  <a:pt x="189934" y="273686"/>
                  <a:pt x="189934" y="273686"/>
                </a:cubicBezTo>
                <a:moveTo>
                  <a:pt x="291914" y="355093"/>
                </a:moveTo>
                <a:cubicBezTo>
                  <a:pt x="146931" y="536703"/>
                  <a:pt x="180701" y="804800"/>
                  <a:pt x="367340" y="953770"/>
                </a:cubicBezTo>
                <a:lnTo>
                  <a:pt x="367340" y="953770"/>
                </a:lnTo>
                <a:cubicBezTo>
                  <a:pt x="553979" y="1102742"/>
                  <a:pt x="822813" y="1076199"/>
                  <a:pt x="967796" y="894588"/>
                </a:cubicBezTo>
                <a:cubicBezTo>
                  <a:pt x="967796" y="894588"/>
                  <a:pt x="967796" y="894588"/>
                  <a:pt x="967796" y="894588"/>
                </a:cubicBezTo>
                <a:lnTo>
                  <a:pt x="967796" y="894588"/>
                </a:lnTo>
                <a:cubicBezTo>
                  <a:pt x="1112792" y="712852"/>
                  <a:pt x="1079023" y="444882"/>
                  <a:pt x="892383" y="295911"/>
                </a:cubicBezTo>
                <a:cubicBezTo>
                  <a:pt x="892383" y="295911"/>
                  <a:pt x="892383" y="295911"/>
                  <a:pt x="892383" y="295911"/>
                </a:cubicBezTo>
                <a:lnTo>
                  <a:pt x="892383" y="295911"/>
                </a:lnTo>
                <a:cubicBezTo>
                  <a:pt x="705731" y="146939"/>
                  <a:pt x="436898" y="173483"/>
                  <a:pt x="291914" y="355093"/>
                </a:cubicBezTo>
              </a:path>
            </a:pathLst>
          </a:custGeom>
          <a:solidFill>
            <a:srgbClr val="FEFAF4">
              <a:alpha val="0"/>
            </a:srgbClr>
          </a:solidFill>
          <a:ln w="12700" cap="rnd">
            <a:solidFill>
              <a:srgbClr val="C7B791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2" name="Path12"/>
          <p:cNvSpPr/>
          <p:nvPr/>
        </p:nvSpPr>
        <p:spPr>
          <a:xfrm>
            <a:off x="1012875" y="0"/>
            <a:ext cx="8131124" cy="6845300"/>
          </a:xfrm>
          <a:custGeom>
            <a:avLst/>
            <a:gdLst/>
            <a:ahLst/>
            <a:cxnLst/>
            <a:rect l="l" t="t" r="r" b="b"/>
            <a:pathLst>
              <a:path w="8131124" h="6845300">
                <a:moveTo>
                  <a:pt x="0" y="6845300"/>
                </a:moveTo>
                <a:lnTo>
                  <a:pt x="0" y="0"/>
                </a:lnTo>
                <a:lnTo>
                  <a:pt x="8131125" y="0"/>
                </a:lnTo>
                <a:lnTo>
                  <a:pt x="8131125" y="68453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13" name="Image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5736" y="0"/>
            <a:ext cx="155447" cy="6858000"/>
          </a:xfrm>
          <a:prstGeom prst="rect">
            <a:avLst/>
          </a:prstGeom>
          <a:noFill/>
        </p:spPr>
      </p:pic>
      <p:pic>
        <p:nvPicPr>
          <p:cNvPr id="14" name="Image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7176" y="3387851"/>
            <a:ext cx="82296" cy="82296"/>
          </a:xfrm>
          <a:prstGeom prst="rect">
            <a:avLst/>
          </a:prstGeom>
          <a:noFill/>
        </p:spPr>
      </p:pic>
      <p:sp>
        <p:nvSpPr>
          <p:cNvPr id="15" name="Path15"/>
          <p:cNvSpPr/>
          <p:nvPr/>
        </p:nvSpPr>
        <p:spPr>
          <a:xfrm>
            <a:off x="1014984" y="0"/>
            <a:ext cx="73152" cy="6845300"/>
          </a:xfrm>
          <a:custGeom>
            <a:avLst/>
            <a:gdLst/>
            <a:ahLst/>
            <a:cxnLst/>
            <a:rect l="l" t="t" r="r" b="b"/>
            <a:pathLst>
              <a:path w="73152" h="6845300">
                <a:moveTo>
                  <a:pt x="0" y="6845300"/>
                </a:moveTo>
                <a:lnTo>
                  <a:pt x="0" y="0"/>
                </a:lnTo>
                <a:lnTo>
                  <a:pt x="73152" y="0"/>
                </a:lnTo>
                <a:lnTo>
                  <a:pt x="73152" y="68453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16" name="Image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1435" y="1413764"/>
            <a:ext cx="210311" cy="210311"/>
          </a:xfrm>
          <a:prstGeom prst="rect">
            <a:avLst/>
          </a:prstGeom>
          <a:noFill/>
        </p:spPr>
      </p:pic>
      <p:sp>
        <p:nvSpPr>
          <p:cNvPr id="17" name="Path17"/>
          <p:cNvSpPr/>
          <p:nvPr/>
        </p:nvSpPr>
        <p:spPr>
          <a:xfrm>
            <a:off x="908735" y="1413764"/>
            <a:ext cx="235711" cy="223011"/>
          </a:xfrm>
          <a:custGeom>
            <a:avLst/>
            <a:gdLst/>
            <a:ahLst/>
            <a:cxnLst/>
            <a:rect l="l" t="t" r="r" b="b"/>
            <a:pathLst>
              <a:path w="235711" h="223011">
                <a:moveTo>
                  <a:pt x="12700" y="105156"/>
                </a:moveTo>
                <a:cubicBezTo>
                  <a:pt x="12700" y="47117"/>
                  <a:pt x="59779" y="0"/>
                  <a:pt x="117856" y="0"/>
                </a:cubicBezTo>
                <a:cubicBezTo>
                  <a:pt x="117856" y="0"/>
                  <a:pt x="117856" y="0"/>
                  <a:pt x="117856" y="0"/>
                </a:cubicBezTo>
                <a:lnTo>
                  <a:pt x="117856" y="0"/>
                </a:lnTo>
                <a:cubicBezTo>
                  <a:pt x="175934" y="0"/>
                  <a:pt x="223012" y="47117"/>
                  <a:pt x="223012" y="105156"/>
                </a:cubicBezTo>
                <a:cubicBezTo>
                  <a:pt x="223012" y="105156"/>
                  <a:pt x="223012" y="105156"/>
                  <a:pt x="223012" y="105156"/>
                </a:cubicBezTo>
                <a:lnTo>
                  <a:pt x="223012" y="105156"/>
                </a:lnTo>
                <a:cubicBezTo>
                  <a:pt x="223012" y="163322"/>
                  <a:pt x="175934" y="210312"/>
                  <a:pt x="117856" y="210312"/>
                </a:cubicBezTo>
                <a:cubicBezTo>
                  <a:pt x="117856" y="210312"/>
                  <a:pt x="117856" y="210312"/>
                  <a:pt x="117856" y="210312"/>
                </a:cubicBezTo>
                <a:lnTo>
                  <a:pt x="117856" y="210312"/>
                </a:lnTo>
                <a:cubicBezTo>
                  <a:pt x="59779" y="210312"/>
                  <a:pt x="12700" y="163322"/>
                  <a:pt x="12700" y="105156"/>
                </a:cubicBezTo>
                <a:cubicBezTo>
                  <a:pt x="12700" y="105156"/>
                  <a:pt x="12700" y="105156"/>
                  <a:pt x="12700" y="105156"/>
                </a:cubicBezTo>
              </a:path>
            </a:pathLst>
          </a:custGeom>
          <a:solidFill>
            <a:srgbClr val="FEFAF4">
              <a:alpha val="0"/>
            </a:srgbClr>
          </a:solidFill>
          <a:ln w="12700" cap="rnd">
            <a:solidFill>
              <a:srgbClr val="308DA5">
                <a:alpha val="6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8" name="Path18"/>
          <p:cNvSpPr/>
          <p:nvPr/>
        </p:nvSpPr>
        <p:spPr>
          <a:xfrm>
            <a:off x="1144473" y="1345057"/>
            <a:ext cx="89408" cy="76708"/>
          </a:xfrm>
          <a:custGeom>
            <a:avLst/>
            <a:gdLst/>
            <a:ahLst/>
            <a:cxnLst/>
            <a:rect l="l" t="t" r="r" b="b"/>
            <a:pathLst>
              <a:path w="89408" h="76708">
                <a:moveTo>
                  <a:pt x="12700" y="32003"/>
                </a:moveTo>
                <a:cubicBezTo>
                  <a:pt x="12700" y="14224"/>
                  <a:pt x="27025" y="0"/>
                  <a:pt x="44704" y="0"/>
                </a:cubicBezTo>
                <a:cubicBezTo>
                  <a:pt x="44704" y="0"/>
                  <a:pt x="44704" y="0"/>
                  <a:pt x="44704" y="0"/>
                </a:cubicBezTo>
                <a:lnTo>
                  <a:pt x="44704" y="0"/>
                </a:lnTo>
                <a:cubicBezTo>
                  <a:pt x="62382" y="0"/>
                  <a:pt x="76708" y="14224"/>
                  <a:pt x="76708" y="32003"/>
                </a:cubicBezTo>
                <a:cubicBezTo>
                  <a:pt x="76708" y="32003"/>
                  <a:pt x="76708" y="32003"/>
                  <a:pt x="76708" y="32003"/>
                </a:cubicBezTo>
                <a:lnTo>
                  <a:pt x="76708" y="32003"/>
                </a:lnTo>
                <a:cubicBezTo>
                  <a:pt x="76708" y="49657"/>
                  <a:pt x="62382" y="64008"/>
                  <a:pt x="44704" y="64008"/>
                </a:cubicBezTo>
                <a:cubicBezTo>
                  <a:pt x="44704" y="64008"/>
                  <a:pt x="44704" y="64008"/>
                  <a:pt x="44704" y="64008"/>
                </a:cubicBezTo>
                <a:lnTo>
                  <a:pt x="44704" y="64008"/>
                </a:lnTo>
                <a:cubicBezTo>
                  <a:pt x="27025" y="64008"/>
                  <a:pt x="12700" y="49657"/>
                  <a:pt x="12700" y="32003"/>
                </a:cubicBezTo>
                <a:cubicBezTo>
                  <a:pt x="12700" y="32003"/>
                  <a:pt x="12700" y="32003"/>
                  <a:pt x="12700" y="32003"/>
                </a:cubicBezTo>
              </a:path>
            </a:pathLst>
          </a:custGeom>
          <a:solidFill>
            <a:srgbClr val="FEFAF4">
              <a:alpha val="0"/>
            </a:srgbClr>
          </a:solidFill>
          <a:ln w="12700" cap="rnd">
            <a:solidFill>
              <a:srgbClr val="307F93">
                <a:alpha val="6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19" name="Image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1164" y="82295"/>
            <a:ext cx="8048244" cy="1792224"/>
          </a:xfrm>
          <a:prstGeom prst="rect">
            <a:avLst/>
          </a:prstGeom>
          <a:noFill/>
        </p:spPr>
      </p:pic>
      <p:sp>
        <p:nvSpPr>
          <p:cNvPr id="20" name="Path20"/>
          <p:cNvSpPr/>
          <p:nvPr/>
        </p:nvSpPr>
        <p:spPr>
          <a:xfrm>
            <a:off x="1009903" y="152400"/>
            <a:ext cx="7886192" cy="1600200"/>
          </a:xfrm>
          <a:custGeom>
            <a:avLst/>
            <a:gdLst/>
            <a:ahLst/>
            <a:cxnLst/>
            <a:rect l="l" t="t" r="r" b="b"/>
            <a:pathLst>
              <a:path w="7886192" h="1600200">
                <a:moveTo>
                  <a:pt x="0" y="400050"/>
                </a:moveTo>
                <a:lnTo>
                  <a:pt x="7086093" y="400050"/>
                </a:lnTo>
                <a:lnTo>
                  <a:pt x="7086093" y="0"/>
                </a:lnTo>
                <a:lnTo>
                  <a:pt x="7886194" y="800100"/>
                </a:lnTo>
                <a:lnTo>
                  <a:pt x="7086093" y="1600200"/>
                </a:lnTo>
                <a:lnTo>
                  <a:pt x="7086093" y="1200150"/>
                </a:lnTo>
                <a:lnTo>
                  <a:pt x="0" y="120015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1" name="Path21"/>
          <p:cNvSpPr/>
          <p:nvPr/>
        </p:nvSpPr>
        <p:spPr>
          <a:xfrm>
            <a:off x="984503" y="91079"/>
            <a:ext cx="7947512" cy="1722841"/>
          </a:xfrm>
          <a:custGeom>
            <a:avLst/>
            <a:gdLst/>
            <a:ahLst/>
            <a:cxnLst/>
            <a:rect l="l" t="t" r="r" b="b"/>
            <a:pathLst>
              <a:path w="7947512" h="1722841">
                <a:moveTo>
                  <a:pt x="25400" y="461371"/>
                </a:moveTo>
                <a:lnTo>
                  <a:pt x="7111493" y="461371"/>
                </a:lnTo>
                <a:lnTo>
                  <a:pt x="7111493" y="61321"/>
                </a:lnTo>
                <a:lnTo>
                  <a:pt x="7911594" y="861421"/>
                </a:lnTo>
                <a:lnTo>
                  <a:pt x="7111493" y="1661521"/>
                </a:lnTo>
                <a:lnTo>
                  <a:pt x="7111493" y="1261471"/>
                </a:lnTo>
                <a:lnTo>
                  <a:pt x="25400" y="1261471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 w="25400" cap="sq">
            <a:solidFill>
              <a:srgbClr val="873C04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2" name="Path22"/>
          <p:cNvSpPr/>
          <p:nvPr/>
        </p:nvSpPr>
        <p:spPr>
          <a:xfrm>
            <a:off x="1752600" y="3124200"/>
            <a:ext cx="228600" cy="381000"/>
          </a:xfrm>
          <a:custGeom>
            <a:avLst/>
            <a:gdLst/>
            <a:ahLst/>
            <a:cxnLst/>
            <a:rect l="l" t="t" r="r" b="b"/>
            <a:pathLst>
              <a:path w="228600" h="381000">
                <a:moveTo>
                  <a:pt x="0" y="114300"/>
                </a:moveTo>
                <a:lnTo>
                  <a:pt x="114300" y="0"/>
                </a:lnTo>
                <a:lnTo>
                  <a:pt x="228600" y="114300"/>
                </a:lnTo>
                <a:lnTo>
                  <a:pt x="171450" y="114300"/>
                </a:lnTo>
                <a:lnTo>
                  <a:pt x="171450" y="381000"/>
                </a:lnTo>
                <a:lnTo>
                  <a:pt x="57150" y="381000"/>
                </a:lnTo>
                <a:lnTo>
                  <a:pt x="57150" y="1143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0" cap="sq">
            <a:solidFill>
              <a:srgbClr val="000000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3" name="Path23"/>
          <p:cNvSpPr/>
          <p:nvPr/>
        </p:nvSpPr>
        <p:spPr>
          <a:xfrm>
            <a:off x="1716678" y="3088279"/>
            <a:ext cx="325842" cy="442321"/>
          </a:xfrm>
          <a:custGeom>
            <a:avLst/>
            <a:gdLst/>
            <a:ahLst/>
            <a:cxnLst/>
            <a:rect l="l" t="t" r="r" b="b"/>
            <a:pathLst>
              <a:path w="325842" h="442321">
                <a:moveTo>
                  <a:pt x="35922" y="150221"/>
                </a:moveTo>
                <a:lnTo>
                  <a:pt x="150222" y="35921"/>
                </a:lnTo>
                <a:lnTo>
                  <a:pt x="264522" y="150221"/>
                </a:lnTo>
                <a:lnTo>
                  <a:pt x="207372" y="150221"/>
                </a:lnTo>
                <a:lnTo>
                  <a:pt x="207372" y="416921"/>
                </a:lnTo>
                <a:lnTo>
                  <a:pt x="93072" y="416921"/>
                </a:lnTo>
                <a:lnTo>
                  <a:pt x="93072" y="150221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5400" cap="sq">
            <a:solidFill>
              <a:srgbClr val="000000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4" name="Path24"/>
          <p:cNvSpPr/>
          <p:nvPr/>
        </p:nvSpPr>
        <p:spPr>
          <a:xfrm>
            <a:off x="2819400" y="3124200"/>
            <a:ext cx="228600" cy="381000"/>
          </a:xfrm>
          <a:custGeom>
            <a:avLst/>
            <a:gdLst/>
            <a:ahLst/>
            <a:cxnLst/>
            <a:rect l="l" t="t" r="r" b="b"/>
            <a:pathLst>
              <a:path w="228600" h="381000">
                <a:moveTo>
                  <a:pt x="0" y="114300"/>
                </a:moveTo>
                <a:lnTo>
                  <a:pt x="114300" y="0"/>
                </a:lnTo>
                <a:lnTo>
                  <a:pt x="228600" y="114300"/>
                </a:lnTo>
                <a:lnTo>
                  <a:pt x="171450" y="114300"/>
                </a:lnTo>
                <a:lnTo>
                  <a:pt x="171450" y="381000"/>
                </a:lnTo>
                <a:lnTo>
                  <a:pt x="57150" y="381000"/>
                </a:lnTo>
                <a:lnTo>
                  <a:pt x="57150" y="1143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0" cap="sq">
            <a:solidFill>
              <a:srgbClr val="000000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5" name="Path25"/>
          <p:cNvSpPr/>
          <p:nvPr/>
        </p:nvSpPr>
        <p:spPr>
          <a:xfrm>
            <a:off x="2783479" y="3088279"/>
            <a:ext cx="325842" cy="442321"/>
          </a:xfrm>
          <a:custGeom>
            <a:avLst/>
            <a:gdLst/>
            <a:ahLst/>
            <a:cxnLst/>
            <a:rect l="l" t="t" r="r" b="b"/>
            <a:pathLst>
              <a:path w="325842" h="442321">
                <a:moveTo>
                  <a:pt x="35921" y="150221"/>
                </a:moveTo>
                <a:lnTo>
                  <a:pt x="150221" y="35921"/>
                </a:lnTo>
                <a:lnTo>
                  <a:pt x="264521" y="150221"/>
                </a:lnTo>
                <a:lnTo>
                  <a:pt x="207371" y="150221"/>
                </a:lnTo>
                <a:lnTo>
                  <a:pt x="207371" y="416921"/>
                </a:lnTo>
                <a:lnTo>
                  <a:pt x="93071" y="416921"/>
                </a:lnTo>
                <a:lnTo>
                  <a:pt x="93071" y="150221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5400" cap="sq">
            <a:solidFill>
              <a:srgbClr val="000000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6" name="Path26"/>
          <p:cNvSpPr/>
          <p:nvPr/>
        </p:nvSpPr>
        <p:spPr>
          <a:xfrm>
            <a:off x="1752600" y="4038600"/>
            <a:ext cx="228600" cy="381000"/>
          </a:xfrm>
          <a:custGeom>
            <a:avLst/>
            <a:gdLst/>
            <a:ahLst/>
            <a:cxnLst/>
            <a:rect l="l" t="t" r="r" b="b"/>
            <a:pathLst>
              <a:path w="228600" h="381000">
                <a:moveTo>
                  <a:pt x="0" y="114300"/>
                </a:moveTo>
                <a:lnTo>
                  <a:pt x="114300" y="0"/>
                </a:lnTo>
                <a:lnTo>
                  <a:pt x="228600" y="114300"/>
                </a:lnTo>
                <a:lnTo>
                  <a:pt x="171450" y="114300"/>
                </a:lnTo>
                <a:lnTo>
                  <a:pt x="171450" y="381000"/>
                </a:lnTo>
                <a:lnTo>
                  <a:pt x="57150" y="381000"/>
                </a:lnTo>
                <a:lnTo>
                  <a:pt x="57150" y="1143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0" cap="sq">
            <a:solidFill>
              <a:srgbClr val="000000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7" name="Path27"/>
          <p:cNvSpPr/>
          <p:nvPr/>
        </p:nvSpPr>
        <p:spPr>
          <a:xfrm>
            <a:off x="1716678" y="4002679"/>
            <a:ext cx="325842" cy="442321"/>
          </a:xfrm>
          <a:custGeom>
            <a:avLst/>
            <a:gdLst/>
            <a:ahLst/>
            <a:cxnLst/>
            <a:rect l="l" t="t" r="r" b="b"/>
            <a:pathLst>
              <a:path w="325842" h="442321">
                <a:moveTo>
                  <a:pt x="35922" y="150221"/>
                </a:moveTo>
                <a:lnTo>
                  <a:pt x="150222" y="35921"/>
                </a:lnTo>
                <a:lnTo>
                  <a:pt x="264522" y="150221"/>
                </a:lnTo>
                <a:lnTo>
                  <a:pt x="207372" y="150221"/>
                </a:lnTo>
                <a:lnTo>
                  <a:pt x="207372" y="416921"/>
                </a:lnTo>
                <a:lnTo>
                  <a:pt x="93072" y="416921"/>
                </a:lnTo>
                <a:lnTo>
                  <a:pt x="93072" y="150221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5400" cap="sq">
            <a:solidFill>
              <a:srgbClr val="000000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8" name="Path28"/>
          <p:cNvSpPr/>
          <p:nvPr/>
        </p:nvSpPr>
        <p:spPr>
          <a:xfrm>
            <a:off x="5562600" y="4038600"/>
            <a:ext cx="228600" cy="381000"/>
          </a:xfrm>
          <a:custGeom>
            <a:avLst/>
            <a:gdLst/>
            <a:ahLst/>
            <a:cxnLst/>
            <a:rect l="l" t="t" r="r" b="b"/>
            <a:pathLst>
              <a:path w="228600" h="381000">
                <a:moveTo>
                  <a:pt x="0" y="114300"/>
                </a:moveTo>
                <a:lnTo>
                  <a:pt x="114300" y="0"/>
                </a:lnTo>
                <a:lnTo>
                  <a:pt x="228600" y="114300"/>
                </a:lnTo>
                <a:lnTo>
                  <a:pt x="171450" y="114300"/>
                </a:lnTo>
                <a:lnTo>
                  <a:pt x="171450" y="381000"/>
                </a:lnTo>
                <a:lnTo>
                  <a:pt x="57150" y="381000"/>
                </a:lnTo>
                <a:lnTo>
                  <a:pt x="57150" y="1143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0" cap="sq">
            <a:solidFill>
              <a:srgbClr val="000000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9" name="Path29"/>
          <p:cNvSpPr/>
          <p:nvPr/>
        </p:nvSpPr>
        <p:spPr>
          <a:xfrm>
            <a:off x="5526679" y="4002679"/>
            <a:ext cx="325842" cy="442321"/>
          </a:xfrm>
          <a:custGeom>
            <a:avLst/>
            <a:gdLst/>
            <a:ahLst/>
            <a:cxnLst/>
            <a:rect l="l" t="t" r="r" b="b"/>
            <a:pathLst>
              <a:path w="325842" h="442321">
                <a:moveTo>
                  <a:pt x="35921" y="150221"/>
                </a:moveTo>
                <a:lnTo>
                  <a:pt x="150221" y="35921"/>
                </a:lnTo>
                <a:lnTo>
                  <a:pt x="264521" y="150221"/>
                </a:lnTo>
                <a:lnTo>
                  <a:pt x="207371" y="150221"/>
                </a:lnTo>
                <a:lnTo>
                  <a:pt x="207371" y="416921"/>
                </a:lnTo>
                <a:lnTo>
                  <a:pt x="93071" y="416921"/>
                </a:lnTo>
                <a:lnTo>
                  <a:pt x="93071" y="150221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5400" cap="sq">
            <a:solidFill>
              <a:srgbClr val="000000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0" name="Path30"/>
          <p:cNvSpPr/>
          <p:nvPr/>
        </p:nvSpPr>
        <p:spPr>
          <a:xfrm>
            <a:off x="4343400" y="3124200"/>
            <a:ext cx="228600" cy="381000"/>
          </a:xfrm>
          <a:custGeom>
            <a:avLst/>
            <a:gdLst/>
            <a:ahLst/>
            <a:cxnLst/>
            <a:rect l="l" t="t" r="r" b="b"/>
            <a:pathLst>
              <a:path w="228600" h="381000">
                <a:moveTo>
                  <a:pt x="0" y="266700"/>
                </a:moveTo>
                <a:lnTo>
                  <a:pt x="57150" y="266700"/>
                </a:lnTo>
                <a:lnTo>
                  <a:pt x="57150" y="0"/>
                </a:lnTo>
                <a:lnTo>
                  <a:pt x="171450" y="0"/>
                </a:lnTo>
                <a:lnTo>
                  <a:pt x="171450" y="266700"/>
                </a:lnTo>
                <a:lnTo>
                  <a:pt x="228600" y="266700"/>
                </a:lnTo>
                <a:lnTo>
                  <a:pt x="114300" y="3810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0" cap="sq">
            <a:solidFill>
              <a:srgbClr val="000000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1" name="Path31"/>
          <p:cNvSpPr/>
          <p:nvPr/>
        </p:nvSpPr>
        <p:spPr>
          <a:xfrm>
            <a:off x="4307479" y="3098800"/>
            <a:ext cx="325842" cy="442321"/>
          </a:xfrm>
          <a:custGeom>
            <a:avLst/>
            <a:gdLst/>
            <a:ahLst/>
            <a:cxnLst/>
            <a:rect l="l" t="t" r="r" b="b"/>
            <a:pathLst>
              <a:path w="325842" h="442321">
                <a:moveTo>
                  <a:pt x="35921" y="292100"/>
                </a:moveTo>
                <a:lnTo>
                  <a:pt x="93071" y="292100"/>
                </a:lnTo>
                <a:lnTo>
                  <a:pt x="93071" y="25400"/>
                </a:lnTo>
                <a:lnTo>
                  <a:pt x="207371" y="25400"/>
                </a:lnTo>
                <a:lnTo>
                  <a:pt x="207371" y="292100"/>
                </a:lnTo>
                <a:lnTo>
                  <a:pt x="264521" y="292100"/>
                </a:lnTo>
                <a:lnTo>
                  <a:pt x="150221" y="4064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5400" cap="sq">
            <a:solidFill>
              <a:srgbClr val="000000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2" name="Path32"/>
          <p:cNvSpPr/>
          <p:nvPr/>
        </p:nvSpPr>
        <p:spPr>
          <a:xfrm>
            <a:off x="5562600" y="3124200"/>
            <a:ext cx="228600" cy="381000"/>
          </a:xfrm>
          <a:custGeom>
            <a:avLst/>
            <a:gdLst/>
            <a:ahLst/>
            <a:cxnLst/>
            <a:rect l="l" t="t" r="r" b="b"/>
            <a:pathLst>
              <a:path w="228600" h="381000">
                <a:moveTo>
                  <a:pt x="0" y="266700"/>
                </a:moveTo>
                <a:lnTo>
                  <a:pt x="57150" y="266700"/>
                </a:lnTo>
                <a:lnTo>
                  <a:pt x="57150" y="0"/>
                </a:lnTo>
                <a:lnTo>
                  <a:pt x="171450" y="0"/>
                </a:lnTo>
                <a:lnTo>
                  <a:pt x="171450" y="266700"/>
                </a:lnTo>
                <a:lnTo>
                  <a:pt x="228600" y="266700"/>
                </a:lnTo>
                <a:lnTo>
                  <a:pt x="114300" y="3810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0" cap="sq">
            <a:solidFill>
              <a:srgbClr val="000000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3" name="Path33"/>
          <p:cNvSpPr/>
          <p:nvPr/>
        </p:nvSpPr>
        <p:spPr>
          <a:xfrm>
            <a:off x="5526679" y="3098800"/>
            <a:ext cx="325842" cy="442321"/>
          </a:xfrm>
          <a:custGeom>
            <a:avLst/>
            <a:gdLst/>
            <a:ahLst/>
            <a:cxnLst/>
            <a:rect l="l" t="t" r="r" b="b"/>
            <a:pathLst>
              <a:path w="325842" h="442321">
                <a:moveTo>
                  <a:pt x="35921" y="292100"/>
                </a:moveTo>
                <a:lnTo>
                  <a:pt x="93071" y="292100"/>
                </a:lnTo>
                <a:lnTo>
                  <a:pt x="93071" y="25400"/>
                </a:lnTo>
                <a:lnTo>
                  <a:pt x="207371" y="25400"/>
                </a:lnTo>
                <a:lnTo>
                  <a:pt x="207371" y="292100"/>
                </a:lnTo>
                <a:lnTo>
                  <a:pt x="264521" y="292100"/>
                </a:lnTo>
                <a:lnTo>
                  <a:pt x="150221" y="4064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5400" cap="sq">
            <a:solidFill>
              <a:srgbClr val="000000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4" name="Path34"/>
          <p:cNvSpPr/>
          <p:nvPr/>
        </p:nvSpPr>
        <p:spPr>
          <a:xfrm>
            <a:off x="2819400" y="4114800"/>
            <a:ext cx="228600" cy="381000"/>
          </a:xfrm>
          <a:custGeom>
            <a:avLst/>
            <a:gdLst/>
            <a:ahLst/>
            <a:cxnLst/>
            <a:rect l="l" t="t" r="r" b="b"/>
            <a:pathLst>
              <a:path w="228600" h="381000">
                <a:moveTo>
                  <a:pt x="0" y="266700"/>
                </a:moveTo>
                <a:lnTo>
                  <a:pt x="57150" y="266700"/>
                </a:lnTo>
                <a:lnTo>
                  <a:pt x="57150" y="0"/>
                </a:lnTo>
                <a:lnTo>
                  <a:pt x="171450" y="0"/>
                </a:lnTo>
                <a:lnTo>
                  <a:pt x="171450" y="266700"/>
                </a:lnTo>
                <a:lnTo>
                  <a:pt x="228600" y="266700"/>
                </a:lnTo>
                <a:lnTo>
                  <a:pt x="114300" y="3810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0" cap="sq">
            <a:solidFill>
              <a:srgbClr val="000000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5" name="Path35"/>
          <p:cNvSpPr/>
          <p:nvPr/>
        </p:nvSpPr>
        <p:spPr>
          <a:xfrm>
            <a:off x="2783479" y="4089400"/>
            <a:ext cx="325842" cy="442321"/>
          </a:xfrm>
          <a:custGeom>
            <a:avLst/>
            <a:gdLst/>
            <a:ahLst/>
            <a:cxnLst/>
            <a:rect l="l" t="t" r="r" b="b"/>
            <a:pathLst>
              <a:path w="325842" h="442321">
                <a:moveTo>
                  <a:pt x="35921" y="292100"/>
                </a:moveTo>
                <a:lnTo>
                  <a:pt x="93071" y="292100"/>
                </a:lnTo>
                <a:lnTo>
                  <a:pt x="93071" y="25400"/>
                </a:lnTo>
                <a:lnTo>
                  <a:pt x="207371" y="25400"/>
                </a:lnTo>
                <a:lnTo>
                  <a:pt x="207371" y="292100"/>
                </a:lnTo>
                <a:lnTo>
                  <a:pt x="264521" y="292100"/>
                </a:lnTo>
                <a:lnTo>
                  <a:pt x="150221" y="4064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5400" cap="sq">
            <a:solidFill>
              <a:srgbClr val="000000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6" name="Path36"/>
          <p:cNvSpPr/>
          <p:nvPr/>
        </p:nvSpPr>
        <p:spPr>
          <a:xfrm>
            <a:off x="4343400" y="4114800"/>
            <a:ext cx="228600" cy="381000"/>
          </a:xfrm>
          <a:custGeom>
            <a:avLst/>
            <a:gdLst/>
            <a:ahLst/>
            <a:cxnLst/>
            <a:rect l="l" t="t" r="r" b="b"/>
            <a:pathLst>
              <a:path w="228600" h="381000">
                <a:moveTo>
                  <a:pt x="0" y="266700"/>
                </a:moveTo>
                <a:lnTo>
                  <a:pt x="57150" y="266700"/>
                </a:lnTo>
                <a:lnTo>
                  <a:pt x="57150" y="0"/>
                </a:lnTo>
                <a:lnTo>
                  <a:pt x="171450" y="0"/>
                </a:lnTo>
                <a:lnTo>
                  <a:pt x="171450" y="266700"/>
                </a:lnTo>
                <a:lnTo>
                  <a:pt x="228600" y="266700"/>
                </a:lnTo>
                <a:lnTo>
                  <a:pt x="114300" y="3810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0" cap="sq">
            <a:solidFill>
              <a:srgbClr val="000000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7" name="Path37"/>
          <p:cNvSpPr/>
          <p:nvPr/>
        </p:nvSpPr>
        <p:spPr>
          <a:xfrm>
            <a:off x="4307479" y="4089400"/>
            <a:ext cx="325842" cy="442321"/>
          </a:xfrm>
          <a:custGeom>
            <a:avLst/>
            <a:gdLst/>
            <a:ahLst/>
            <a:cxnLst/>
            <a:rect l="l" t="t" r="r" b="b"/>
            <a:pathLst>
              <a:path w="325842" h="442321">
                <a:moveTo>
                  <a:pt x="35921" y="292100"/>
                </a:moveTo>
                <a:lnTo>
                  <a:pt x="93071" y="292100"/>
                </a:lnTo>
                <a:lnTo>
                  <a:pt x="93071" y="25400"/>
                </a:lnTo>
                <a:lnTo>
                  <a:pt x="207371" y="25400"/>
                </a:lnTo>
                <a:lnTo>
                  <a:pt x="207371" y="292100"/>
                </a:lnTo>
                <a:lnTo>
                  <a:pt x="264521" y="292100"/>
                </a:lnTo>
                <a:lnTo>
                  <a:pt x="150221" y="4064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5400" cap="sq">
            <a:solidFill>
              <a:srgbClr val="000000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8" name="Path38"/>
          <p:cNvSpPr/>
          <p:nvPr/>
        </p:nvSpPr>
        <p:spPr>
          <a:xfrm>
            <a:off x="5943600" y="3276600"/>
            <a:ext cx="457200" cy="152400"/>
          </a:xfrm>
          <a:custGeom>
            <a:avLst/>
            <a:gdLst/>
            <a:ahLst/>
            <a:cxnLst/>
            <a:rect l="l" t="t" r="r" b="b"/>
            <a:pathLst>
              <a:path w="457200" h="152400">
                <a:moveTo>
                  <a:pt x="0" y="38100"/>
                </a:moveTo>
                <a:lnTo>
                  <a:pt x="381000" y="38100"/>
                </a:lnTo>
                <a:lnTo>
                  <a:pt x="381000" y="0"/>
                </a:lnTo>
                <a:lnTo>
                  <a:pt x="457200" y="76200"/>
                </a:lnTo>
                <a:lnTo>
                  <a:pt x="381000" y="152400"/>
                </a:lnTo>
                <a:lnTo>
                  <a:pt x="381000" y="114300"/>
                </a:lnTo>
                <a:lnTo>
                  <a:pt x="0" y="114300"/>
                </a:lnTo>
                <a:close/>
              </a:path>
            </a:pathLst>
          </a:custGeom>
          <a:solidFill>
            <a:srgbClr val="3891A7">
              <a:alpha val="100000"/>
            </a:srgbClr>
          </a:solidFill>
          <a:ln w="0" cap="sq">
            <a:solidFill>
              <a:srgbClr val="3891A7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9" name="Path39"/>
          <p:cNvSpPr/>
          <p:nvPr/>
        </p:nvSpPr>
        <p:spPr>
          <a:xfrm>
            <a:off x="5918200" y="3215279"/>
            <a:ext cx="518521" cy="275042"/>
          </a:xfrm>
          <a:custGeom>
            <a:avLst/>
            <a:gdLst/>
            <a:ahLst/>
            <a:cxnLst/>
            <a:rect l="l" t="t" r="r" b="b"/>
            <a:pathLst>
              <a:path w="518521" h="275042">
                <a:moveTo>
                  <a:pt x="25400" y="99421"/>
                </a:moveTo>
                <a:lnTo>
                  <a:pt x="406400" y="99421"/>
                </a:lnTo>
                <a:lnTo>
                  <a:pt x="406400" y="61321"/>
                </a:lnTo>
                <a:lnTo>
                  <a:pt x="482600" y="137521"/>
                </a:lnTo>
                <a:lnTo>
                  <a:pt x="406400" y="213721"/>
                </a:lnTo>
                <a:lnTo>
                  <a:pt x="406400" y="175621"/>
                </a:lnTo>
                <a:lnTo>
                  <a:pt x="25400" y="175621"/>
                </a:lnTo>
                <a:close/>
              </a:path>
            </a:pathLst>
          </a:custGeom>
          <a:solidFill>
            <a:srgbClr val="3891A7">
              <a:alpha val="0"/>
            </a:srgbClr>
          </a:solidFill>
          <a:ln w="25400" cap="sq">
            <a:solidFill>
              <a:srgbClr val="26697A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40" name="Path40"/>
          <p:cNvSpPr/>
          <p:nvPr/>
        </p:nvSpPr>
        <p:spPr>
          <a:xfrm>
            <a:off x="5943600" y="4191000"/>
            <a:ext cx="457200" cy="152400"/>
          </a:xfrm>
          <a:custGeom>
            <a:avLst/>
            <a:gdLst/>
            <a:ahLst/>
            <a:cxnLst/>
            <a:rect l="l" t="t" r="r" b="b"/>
            <a:pathLst>
              <a:path w="457200" h="152400">
                <a:moveTo>
                  <a:pt x="0" y="38100"/>
                </a:moveTo>
                <a:lnTo>
                  <a:pt x="381000" y="38100"/>
                </a:lnTo>
                <a:lnTo>
                  <a:pt x="381000" y="0"/>
                </a:lnTo>
                <a:lnTo>
                  <a:pt x="457200" y="76200"/>
                </a:lnTo>
                <a:lnTo>
                  <a:pt x="381000" y="152400"/>
                </a:lnTo>
                <a:lnTo>
                  <a:pt x="381000" y="114300"/>
                </a:lnTo>
                <a:lnTo>
                  <a:pt x="0" y="114300"/>
                </a:lnTo>
                <a:close/>
              </a:path>
            </a:pathLst>
          </a:custGeom>
          <a:solidFill>
            <a:srgbClr val="3891A7">
              <a:alpha val="100000"/>
            </a:srgbClr>
          </a:solidFill>
          <a:ln w="0" cap="sq">
            <a:solidFill>
              <a:srgbClr val="3891A7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41" name="Path41"/>
          <p:cNvSpPr/>
          <p:nvPr/>
        </p:nvSpPr>
        <p:spPr>
          <a:xfrm>
            <a:off x="5918200" y="4129679"/>
            <a:ext cx="518521" cy="275042"/>
          </a:xfrm>
          <a:custGeom>
            <a:avLst/>
            <a:gdLst/>
            <a:ahLst/>
            <a:cxnLst/>
            <a:rect l="l" t="t" r="r" b="b"/>
            <a:pathLst>
              <a:path w="518521" h="275042">
                <a:moveTo>
                  <a:pt x="25400" y="99421"/>
                </a:moveTo>
                <a:lnTo>
                  <a:pt x="406400" y="99421"/>
                </a:lnTo>
                <a:lnTo>
                  <a:pt x="406400" y="61321"/>
                </a:lnTo>
                <a:lnTo>
                  <a:pt x="482600" y="137521"/>
                </a:lnTo>
                <a:lnTo>
                  <a:pt x="406400" y="213721"/>
                </a:lnTo>
                <a:lnTo>
                  <a:pt x="406400" y="175621"/>
                </a:lnTo>
                <a:lnTo>
                  <a:pt x="25400" y="175621"/>
                </a:lnTo>
                <a:close/>
              </a:path>
            </a:pathLst>
          </a:custGeom>
          <a:solidFill>
            <a:srgbClr val="3891A7">
              <a:alpha val="0"/>
            </a:srgbClr>
          </a:solidFill>
          <a:ln w="25400" cap="sq">
            <a:solidFill>
              <a:srgbClr val="26697A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42" name="Text Box42"/>
          <p:cNvSpPr txBox="1"/>
          <p:nvPr/>
        </p:nvSpPr>
        <p:spPr>
          <a:xfrm>
            <a:off x="1214628" y="719933"/>
            <a:ext cx="1081610" cy="39308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796" spc="-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STEP</a:t>
            </a:r>
            <a:r>
              <a:rPr lang="en-US" altLang="zh-CN" sz="2796" spc="-106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</a:p>
        </p:txBody>
      </p:sp>
      <p:sp>
        <p:nvSpPr>
          <p:cNvPr id="43" name="Text Box43"/>
          <p:cNvSpPr txBox="1"/>
          <p:nvPr/>
        </p:nvSpPr>
        <p:spPr>
          <a:xfrm>
            <a:off x="2724277" y="699867"/>
            <a:ext cx="5393847" cy="39308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796" b="1" spc="-3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RESPIRATORY</a:t>
            </a:r>
            <a:r>
              <a:rPr lang="en-US" altLang="zh-CN" sz="2796" b="1" spc="-8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b="1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or</a:t>
            </a:r>
            <a:r>
              <a:rPr lang="en-US" altLang="zh-CN" sz="2796" b="1" spc="-4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b="1" spc="-2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METABOLIC?</a:t>
            </a:r>
          </a:p>
        </p:txBody>
      </p:sp>
      <p:sp>
        <p:nvSpPr>
          <p:cNvPr id="44" name="Text Box44"/>
          <p:cNvSpPr txBox="1"/>
          <p:nvPr/>
        </p:nvSpPr>
        <p:spPr>
          <a:xfrm>
            <a:off x="1033576" y="1775409"/>
            <a:ext cx="6512052" cy="7036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IS</a:t>
            </a:r>
            <a:r>
              <a:rPr lang="en-US" altLang="zh-CN" sz="2400" spc="-9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-2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PRIMARY</a:t>
            </a:r>
            <a:r>
              <a:rPr lang="en-US" altLang="zh-CN" sz="2400" spc="-6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-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DISTURBANCE</a:t>
            </a:r>
            <a:r>
              <a:rPr lang="en-US" altLang="zh-CN" sz="2400" spc="3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-4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RESPIRATORY</a:t>
            </a:r>
            <a:r>
              <a:rPr lang="en-US" altLang="zh-CN" sz="2400" spc="-4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OR</a:t>
            </a:r>
          </a:p>
          <a:p>
            <a:pPr>
              <a:lnSpc>
                <a:spcPts val="2883"/>
              </a:lnSpc>
            </a:pPr>
            <a:r>
              <a:rPr lang="en-US" altLang="zh-CN" sz="2402" spc="-2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METABOLIC?</a:t>
            </a:r>
          </a:p>
        </p:txBody>
      </p:sp>
      <p:sp>
        <p:nvSpPr>
          <p:cNvPr id="45" name="Text Box45"/>
          <p:cNvSpPr txBox="1"/>
          <p:nvPr/>
        </p:nvSpPr>
        <p:spPr>
          <a:xfrm>
            <a:off x="1033576" y="3057250"/>
            <a:ext cx="614437" cy="36609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076" spc="-19" dirty="0" smtClean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</a:t>
            </a:r>
            <a:r>
              <a:rPr lang="en-US" altLang="zh-CN" sz="2076" spc="-2068" dirty="0" smtClean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altLang="zh-CN" sz="2604" spc="2" dirty="0" smtClean="0">
                <a:solidFill>
                  <a:srgbClr val="320E04"/>
                </a:solidFill>
                <a:latin typeface="Times New Roman"/>
                <a:ea typeface="Times New Roman"/>
                <a:cs typeface="Times New Roman"/>
              </a:rPr>
              <a:t>pH</a:t>
            </a:r>
          </a:p>
        </p:txBody>
      </p:sp>
      <p:sp>
        <p:nvSpPr>
          <p:cNvPr id="46" name="Text Box46"/>
          <p:cNvSpPr txBox="1"/>
          <p:nvPr/>
        </p:nvSpPr>
        <p:spPr>
          <a:xfrm>
            <a:off x="2058091" y="3057250"/>
            <a:ext cx="1358987" cy="42283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604" spc="2" dirty="0" smtClean="0">
                <a:solidFill>
                  <a:srgbClr val="320E04"/>
                </a:solidFill>
                <a:latin typeface="Times New Roman"/>
                <a:ea typeface="Times New Roman"/>
                <a:cs typeface="Times New Roman"/>
              </a:rPr>
              <a:t>PCO</a:t>
            </a:r>
            <a:r>
              <a:rPr lang="en-US" altLang="zh-CN" sz="2604" spc="-643" dirty="0" smtClean="0">
                <a:solidFill>
                  <a:srgbClr val="320E04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728" spc="-11" dirty="0" smtClean="0">
                <a:solidFill>
                  <a:srgbClr val="320E04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en-US" altLang="zh-CN" sz="1728" spc="2163" dirty="0" smtClean="0">
                <a:solidFill>
                  <a:srgbClr val="320E04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604" spc="1" dirty="0" smtClean="0">
                <a:solidFill>
                  <a:srgbClr val="320E04"/>
                </a:solidFill>
                <a:latin typeface="Times New Roman"/>
                <a:ea typeface="Times New Roman"/>
                <a:cs typeface="Times New Roman"/>
              </a:rPr>
              <a:t>or</a:t>
            </a:r>
          </a:p>
        </p:txBody>
      </p:sp>
      <p:sp>
        <p:nvSpPr>
          <p:cNvPr id="47" name="Text Box47"/>
          <p:cNvSpPr txBox="1"/>
          <p:nvPr/>
        </p:nvSpPr>
        <p:spPr>
          <a:xfrm>
            <a:off x="3828810" y="3057250"/>
            <a:ext cx="404125" cy="36609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604" spc="2" dirty="0" smtClean="0">
                <a:solidFill>
                  <a:srgbClr val="320E04"/>
                </a:solidFill>
                <a:latin typeface="Times New Roman"/>
                <a:ea typeface="Times New Roman"/>
                <a:cs typeface="Times New Roman"/>
              </a:rPr>
              <a:t>pH</a:t>
            </a:r>
          </a:p>
        </p:txBody>
      </p:sp>
      <p:sp>
        <p:nvSpPr>
          <p:cNvPr id="48" name="Text Box48"/>
          <p:cNvSpPr txBox="1"/>
          <p:nvPr/>
        </p:nvSpPr>
        <p:spPr>
          <a:xfrm>
            <a:off x="4644336" y="3057250"/>
            <a:ext cx="754560" cy="42283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604" spc="2" dirty="0" smtClean="0">
                <a:solidFill>
                  <a:srgbClr val="320E04"/>
                </a:solidFill>
                <a:latin typeface="Times New Roman"/>
                <a:ea typeface="Times New Roman"/>
                <a:cs typeface="Times New Roman"/>
              </a:rPr>
              <a:t>PCO</a:t>
            </a:r>
            <a:r>
              <a:rPr lang="en-US" altLang="zh-CN" sz="2604" spc="-638" dirty="0" smtClean="0">
                <a:solidFill>
                  <a:srgbClr val="320E04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728" spc="-10" dirty="0" smtClean="0">
                <a:solidFill>
                  <a:srgbClr val="320E04"/>
                </a:solidFill>
                <a:latin typeface="Times New Roman"/>
                <a:ea typeface="Times New Roman"/>
                <a:cs typeface="Times New Roman"/>
              </a:rPr>
              <a:t>2</a:t>
            </a:r>
          </a:p>
        </p:txBody>
      </p:sp>
      <p:sp>
        <p:nvSpPr>
          <p:cNvPr id="49" name="Text Box49"/>
          <p:cNvSpPr txBox="1"/>
          <p:nvPr/>
        </p:nvSpPr>
        <p:spPr>
          <a:xfrm>
            <a:off x="6552565" y="3057250"/>
            <a:ext cx="1905538" cy="36609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604" spc="-17" dirty="0" smtClean="0">
                <a:solidFill>
                  <a:srgbClr val="320E04"/>
                </a:solidFill>
                <a:latin typeface="Times New Roman"/>
                <a:ea typeface="Times New Roman"/>
                <a:cs typeface="Times New Roman"/>
              </a:rPr>
              <a:t>METABOLIC</a:t>
            </a:r>
          </a:p>
        </p:txBody>
      </p:sp>
      <p:sp>
        <p:nvSpPr>
          <p:cNvPr id="50" name="Text Box50"/>
          <p:cNvSpPr txBox="1"/>
          <p:nvPr/>
        </p:nvSpPr>
        <p:spPr>
          <a:xfrm>
            <a:off x="1033576" y="4002384"/>
            <a:ext cx="614437" cy="36609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076" spc="-19" dirty="0" smtClean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</a:t>
            </a:r>
            <a:r>
              <a:rPr lang="en-US" altLang="zh-CN" sz="2076" spc="-2068" dirty="0" smtClean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altLang="zh-CN" sz="2604" spc="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</a:t>
            </a:r>
          </a:p>
        </p:txBody>
      </p:sp>
      <p:sp>
        <p:nvSpPr>
          <p:cNvPr id="51" name="Text Box51"/>
          <p:cNvSpPr txBox="1"/>
          <p:nvPr/>
        </p:nvSpPr>
        <p:spPr>
          <a:xfrm>
            <a:off x="2058091" y="4002384"/>
            <a:ext cx="2092828" cy="42283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604" spc="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PCO</a:t>
            </a:r>
            <a:r>
              <a:rPr lang="en-US" altLang="zh-CN" sz="2604" spc="-64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728" spc="-1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en-US" altLang="zh-CN" sz="1728" spc="216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604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or</a:t>
            </a:r>
            <a:r>
              <a:rPr lang="en-US" altLang="zh-CN" sz="2604" spc="1939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604" spc="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</a:t>
            </a:r>
          </a:p>
        </p:txBody>
      </p:sp>
      <p:sp>
        <p:nvSpPr>
          <p:cNvPr id="52" name="Text Box52"/>
          <p:cNvSpPr txBox="1"/>
          <p:nvPr/>
        </p:nvSpPr>
        <p:spPr>
          <a:xfrm>
            <a:off x="4643675" y="4002384"/>
            <a:ext cx="755222" cy="42283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604" spc="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PCO</a:t>
            </a:r>
            <a:r>
              <a:rPr lang="en-US" altLang="zh-CN" sz="2604" spc="-63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728" spc="-1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</a:p>
        </p:txBody>
      </p:sp>
      <p:sp>
        <p:nvSpPr>
          <p:cNvPr id="53" name="Text Box53"/>
          <p:cNvSpPr txBox="1"/>
          <p:nvPr/>
        </p:nvSpPr>
        <p:spPr>
          <a:xfrm>
            <a:off x="6552565" y="4002384"/>
            <a:ext cx="2202185" cy="36609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604" spc="-3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RESPIRATORY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th3"/>
          <p:cNvSpPr/>
          <p:nvPr/>
        </p:nvSpPr>
        <p:spPr>
          <a:xfrm>
            <a:off x="3010" y="3555"/>
            <a:ext cx="819949" cy="819404"/>
          </a:xfrm>
          <a:custGeom>
            <a:avLst/>
            <a:gdLst/>
            <a:ahLst/>
            <a:cxnLst/>
            <a:rect l="l" t="t" r="r" b="b"/>
            <a:pathLst>
              <a:path w="819949" h="819404">
                <a:moveTo>
                  <a:pt x="819950" y="0"/>
                </a:moveTo>
                <a:cubicBezTo>
                  <a:pt x="819950" y="452502"/>
                  <a:pt x="453072" y="819404"/>
                  <a:pt x="505" y="819404"/>
                </a:cubicBezTo>
                <a:cubicBezTo>
                  <a:pt x="337" y="819404"/>
                  <a:pt x="168" y="819404"/>
                  <a:pt x="0" y="819404"/>
                </a:cubicBezTo>
                <a:lnTo>
                  <a:pt x="0" y="819404"/>
                </a:lnTo>
                <a:lnTo>
                  <a:pt x="507" y="0"/>
                </a:lnTo>
                <a:close/>
              </a:path>
            </a:pathLst>
          </a:custGeom>
          <a:solidFill>
            <a:srgbClr val="FEFAF4">
              <a:alpha val="32941"/>
            </a:srgbClr>
          </a:solidFill>
          <a:ln w="0" cap="sq">
            <a:solidFill>
              <a:srgbClr val="FEFAF4">
                <a:alpha val="100000"/>
              </a:srgbClr>
            </a:solidFill>
            <a:prstDash val="solid"/>
            <a:miter lim="10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4" name="Path4"/>
          <p:cNvSpPr/>
          <p:nvPr/>
        </p:nvSpPr>
        <p:spPr>
          <a:xfrm>
            <a:off x="-9689" y="-9144"/>
            <a:ext cx="845349" cy="844804"/>
          </a:xfrm>
          <a:custGeom>
            <a:avLst/>
            <a:gdLst/>
            <a:ahLst/>
            <a:cxnLst/>
            <a:rect l="l" t="t" r="r" b="b"/>
            <a:pathLst>
              <a:path w="845349" h="844804">
                <a:moveTo>
                  <a:pt x="832649" y="12699"/>
                </a:moveTo>
                <a:cubicBezTo>
                  <a:pt x="832649" y="465201"/>
                  <a:pt x="465771" y="832103"/>
                  <a:pt x="13204" y="832103"/>
                </a:cubicBezTo>
                <a:cubicBezTo>
                  <a:pt x="13036" y="832103"/>
                  <a:pt x="12867" y="832103"/>
                  <a:pt x="12699" y="832103"/>
                </a:cubicBezTo>
                <a:lnTo>
                  <a:pt x="12699" y="832103"/>
                </a:lnTo>
                <a:lnTo>
                  <a:pt x="13206" y="12699"/>
                </a:lnTo>
                <a:close/>
              </a:path>
            </a:pathLst>
          </a:custGeom>
          <a:solidFill>
            <a:srgbClr val="FEFAF4">
              <a:alpha val="0"/>
            </a:srgbClr>
          </a:solidFill>
          <a:ln w="12700" cap="rnd">
            <a:solidFill>
              <a:srgbClr val="D2C39E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6" name="Image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123" y="870203"/>
            <a:ext cx="54863" cy="54864"/>
          </a:xfrm>
          <a:prstGeom prst="rect">
            <a:avLst/>
          </a:prstGeom>
          <a:noFill/>
        </p:spPr>
      </p:pic>
      <p:sp>
        <p:nvSpPr>
          <p:cNvPr id="7" name="Path7"/>
          <p:cNvSpPr/>
          <p:nvPr/>
        </p:nvSpPr>
        <p:spPr>
          <a:xfrm>
            <a:off x="228600" y="1905000"/>
            <a:ext cx="1756752" cy="1729485"/>
          </a:xfrm>
          <a:custGeom>
            <a:avLst/>
            <a:gdLst/>
            <a:ahLst/>
            <a:cxnLst/>
            <a:rect l="l" t="t" r="r" b="b"/>
            <a:pathLst>
              <a:path w="1756752" h="1729485">
                <a:moveTo>
                  <a:pt x="27305" y="851154"/>
                </a:moveTo>
                <a:cubicBezTo>
                  <a:pt x="27305" y="381127"/>
                  <a:pt x="408343" y="0"/>
                  <a:pt x="878395" y="0"/>
                </a:cubicBezTo>
                <a:cubicBezTo>
                  <a:pt x="878395" y="0"/>
                  <a:pt x="878395" y="0"/>
                  <a:pt x="878395" y="0"/>
                </a:cubicBezTo>
                <a:lnTo>
                  <a:pt x="878395" y="0"/>
                </a:lnTo>
                <a:cubicBezTo>
                  <a:pt x="1348448" y="0"/>
                  <a:pt x="1729448" y="381127"/>
                  <a:pt x="1729448" y="851154"/>
                </a:cubicBezTo>
                <a:cubicBezTo>
                  <a:pt x="1729448" y="851154"/>
                  <a:pt x="1729448" y="851154"/>
                  <a:pt x="1729448" y="851154"/>
                </a:cubicBezTo>
                <a:lnTo>
                  <a:pt x="1729448" y="851154"/>
                </a:lnTo>
                <a:cubicBezTo>
                  <a:pt x="1729448" y="1321181"/>
                  <a:pt x="1348448" y="1702181"/>
                  <a:pt x="878395" y="1702181"/>
                </a:cubicBezTo>
                <a:cubicBezTo>
                  <a:pt x="878395" y="1702181"/>
                  <a:pt x="878395" y="1702181"/>
                  <a:pt x="878395" y="1702181"/>
                </a:cubicBezTo>
                <a:lnTo>
                  <a:pt x="878395" y="1702181"/>
                </a:lnTo>
                <a:cubicBezTo>
                  <a:pt x="408343" y="1702181"/>
                  <a:pt x="27305" y="1321181"/>
                  <a:pt x="27305" y="851154"/>
                </a:cubicBezTo>
                <a:cubicBezTo>
                  <a:pt x="27305" y="851154"/>
                  <a:pt x="27305" y="851154"/>
                  <a:pt x="27305" y="851154"/>
                </a:cubicBezTo>
              </a:path>
            </a:pathLst>
          </a:custGeom>
          <a:solidFill>
            <a:srgbClr val="FEFAF4">
              <a:alpha val="0"/>
            </a:srgbClr>
          </a:solidFill>
          <a:ln w="27304" cap="rnd">
            <a:solidFill>
              <a:srgbClr val="FFF6DB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8" name="Image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4" y="1043940"/>
            <a:ext cx="1159764" cy="1153668"/>
          </a:xfrm>
          <a:prstGeom prst="rect">
            <a:avLst/>
          </a:prstGeom>
          <a:noFill/>
        </p:spPr>
      </p:pic>
      <p:pic>
        <p:nvPicPr>
          <p:cNvPr id="9" name="Image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568" y="1606296"/>
            <a:ext cx="30480" cy="30479"/>
          </a:xfrm>
          <a:prstGeom prst="rect">
            <a:avLst/>
          </a:prstGeom>
          <a:noFill/>
        </p:spPr>
      </p:pic>
      <p:sp>
        <p:nvSpPr>
          <p:cNvPr id="11" name="Path11"/>
          <p:cNvSpPr/>
          <p:nvPr/>
        </p:nvSpPr>
        <p:spPr>
          <a:xfrm>
            <a:off x="115882" y="981582"/>
            <a:ext cx="1259654" cy="1249680"/>
          </a:xfrm>
          <a:custGeom>
            <a:avLst/>
            <a:gdLst/>
            <a:ahLst/>
            <a:cxnLst/>
            <a:rect l="l" t="t" r="r" b="b"/>
            <a:pathLst>
              <a:path w="1259654" h="1249680">
                <a:moveTo>
                  <a:pt x="189934" y="273686"/>
                </a:moveTo>
                <a:cubicBezTo>
                  <a:pt x="379875" y="35688"/>
                  <a:pt x="730814" y="0"/>
                  <a:pt x="973765" y="193930"/>
                </a:cubicBezTo>
                <a:cubicBezTo>
                  <a:pt x="973765" y="193930"/>
                  <a:pt x="973765" y="193930"/>
                  <a:pt x="973765" y="193930"/>
                </a:cubicBezTo>
                <a:lnTo>
                  <a:pt x="973765" y="193930"/>
                </a:lnTo>
                <a:cubicBezTo>
                  <a:pt x="1216729" y="387858"/>
                  <a:pt x="1259655" y="737997"/>
                  <a:pt x="1069777" y="975869"/>
                </a:cubicBezTo>
                <a:cubicBezTo>
                  <a:pt x="1069777" y="975869"/>
                  <a:pt x="1069777" y="975869"/>
                  <a:pt x="1069777" y="975869"/>
                </a:cubicBezTo>
                <a:lnTo>
                  <a:pt x="1069777" y="975869"/>
                </a:lnTo>
                <a:cubicBezTo>
                  <a:pt x="879836" y="1213867"/>
                  <a:pt x="528909" y="1249681"/>
                  <a:pt x="285946" y="1055752"/>
                </a:cubicBezTo>
                <a:cubicBezTo>
                  <a:pt x="285946" y="1055752"/>
                  <a:pt x="285946" y="1055752"/>
                  <a:pt x="285946" y="1055752"/>
                </a:cubicBezTo>
                <a:lnTo>
                  <a:pt x="285946" y="1055752"/>
                </a:lnTo>
                <a:cubicBezTo>
                  <a:pt x="42982" y="861823"/>
                  <a:pt x="0" y="511684"/>
                  <a:pt x="189934" y="273686"/>
                </a:cubicBezTo>
                <a:cubicBezTo>
                  <a:pt x="189934" y="273686"/>
                  <a:pt x="189934" y="273686"/>
                  <a:pt x="189934" y="273686"/>
                </a:cubicBezTo>
                <a:moveTo>
                  <a:pt x="291914" y="355093"/>
                </a:moveTo>
                <a:cubicBezTo>
                  <a:pt x="146931" y="536703"/>
                  <a:pt x="180701" y="804800"/>
                  <a:pt x="367340" y="953770"/>
                </a:cubicBezTo>
                <a:lnTo>
                  <a:pt x="367340" y="953770"/>
                </a:lnTo>
                <a:cubicBezTo>
                  <a:pt x="553979" y="1102742"/>
                  <a:pt x="822813" y="1076199"/>
                  <a:pt x="967796" y="894588"/>
                </a:cubicBezTo>
                <a:cubicBezTo>
                  <a:pt x="967796" y="894588"/>
                  <a:pt x="967796" y="894588"/>
                  <a:pt x="967796" y="894588"/>
                </a:cubicBezTo>
                <a:lnTo>
                  <a:pt x="967796" y="894588"/>
                </a:lnTo>
                <a:cubicBezTo>
                  <a:pt x="1112792" y="712852"/>
                  <a:pt x="1079023" y="444882"/>
                  <a:pt x="892383" y="295911"/>
                </a:cubicBezTo>
                <a:cubicBezTo>
                  <a:pt x="892383" y="295911"/>
                  <a:pt x="892383" y="295911"/>
                  <a:pt x="892383" y="295911"/>
                </a:cubicBezTo>
                <a:lnTo>
                  <a:pt x="892383" y="295911"/>
                </a:lnTo>
                <a:cubicBezTo>
                  <a:pt x="705731" y="146939"/>
                  <a:pt x="436898" y="173483"/>
                  <a:pt x="291914" y="355093"/>
                </a:cubicBezTo>
              </a:path>
            </a:pathLst>
          </a:custGeom>
          <a:solidFill>
            <a:srgbClr val="FEFAF4">
              <a:alpha val="0"/>
            </a:srgbClr>
          </a:solidFill>
          <a:ln w="12700" cap="rnd">
            <a:solidFill>
              <a:srgbClr val="C7B791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13" name="Image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5736" y="0"/>
            <a:ext cx="6227064" cy="6858000"/>
          </a:xfrm>
          <a:prstGeom prst="rect">
            <a:avLst/>
          </a:prstGeom>
          <a:noFill/>
        </p:spPr>
      </p:pic>
      <p:pic>
        <p:nvPicPr>
          <p:cNvPr id="14" name="Image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7176" y="3387851"/>
            <a:ext cx="82296" cy="82296"/>
          </a:xfrm>
          <a:prstGeom prst="rect">
            <a:avLst/>
          </a:prstGeom>
          <a:noFill/>
        </p:spPr>
      </p:pic>
      <p:pic>
        <p:nvPicPr>
          <p:cNvPr id="16" name="Image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1435" y="1413764"/>
            <a:ext cx="210311" cy="210311"/>
          </a:xfrm>
          <a:prstGeom prst="rect">
            <a:avLst/>
          </a:prstGeom>
          <a:noFill/>
        </p:spPr>
      </p:pic>
      <p:sp>
        <p:nvSpPr>
          <p:cNvPr id="17" name="Path17"/>
          <p:cNvSpPr/>
          <p:nvPr/>
        </p:nvSpPr>
        <p:spPr>
          <a:xfrm>
            <a:off x="908735" y="1413764"/>
            <a:ext cx="235711" cy="223011"/>
          </a:xfrm>
          <a:custGeom>
            <a:avLst/>
            <a:gdLst/>
            <a:ahLst/>
            <a:cxnLst/>
            <a:rect l="l" t="t" r="r" b="b"/>
            <a:pathLst>
              <a:path w="235711" h="223011">
                <a:moveTo>
                  <a:pt x="12700" y="105156"/>
                </a:moveTo>
                <a:cubicBezTo>
                  <a:pt x="12700" y="47117"/>
                  <a:pt x="59779" y="0"/>
                  <a:pt x="117856" y="0"/>
                </a:cubicBezTo>
                <a:cubicBezTo>
                  <a:pt x="117856" y="0"/>
                  <a:pt x="117856" y="0"/>
                  <a:pt x="117856" y="0"/>
                </a:cubicBezTo>
                <a:lnTo>
                  <a:pt x="117856" y="0"/>
                </a:lnTo>
                <a:cubicBezTo>
                  <a:pt x="175934" y="0"/>
                  <a:pt x="223012" y="47117"/>
                  <a:pt x="223012" y="105156"/>
                </a:cubicBezTo>
                <a:cubicBezTo>
                  <a:pt x="223012" y="105156"/>
                  <a:pt x="223012" y="105156"/>
                  <a:pt x="223012" y="105156"/>
                </a:cubicBezTo>
                <a:lnTo>
                  <a:pt x="223012" y="105156"/>
                </a:lnTo>
                <a:cubicBezTo>
                  <a:pt x="223012" y="163322"/>
                  <a:pt x="175934" y="210312"/>
                  <a:pt x="117856" y="210312"/>
                </a:cubicBezTo>
                <a:cubicBezTo>
                  <a:pt x="117856" y="210312"/>
                  <a:pt x="117856" y="210312"/>
                  <a:pt x="117856" y="210312"/>
                </a:cubicBezTo>
                <a:lnTo>
                  <a:pt x="117856" y="210312"/>
                </a:lnTo>
                <a:cubicBezTo>
                  <a:pt x="59779" y="210312"/>
                  <a:pt x="12700" y="163322"/>
                  <a:pt x="12700" y="105156"/>
                </a:cubicBezTo>
                <a:cubicBezTo>
                  <a:pt x="12700" y="105156"/>
                  <a:pt x="12700" y="105156"/>
                  <a:pt x="12700" y="105156"/>
                </a:cubicBezTo>
              </a:path>
            </a:pathLst>
          </a:custGeom>
          <a:solidFill>
            <a:srgbClr val="FEFAF4">
              <a:alpha val="0"/>
            </a:srgbClr>
          </a:solidFill>
          <a:ln w="12700" cap="rnd">
            <a:solidFill>
              <a:srgbClr val="308DA5">
                <a:alpha val="6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8" name="Path18"/>
          <p:cNvSpPr/>
          <p:nvPr/>
        </p:nvSpPr>
        <p:spPr>
          <a:xfrm>
            <a:off x="1144473" y="1345057"/>
            <a:ext cx="89408" cy="76708"/>
          </a:xfrm>
          <a:custGeom>
            <a:avLst/>
            <a:gdLst/>
            <a:ahLst/>
            <a:cxnLst/>
            <a:rect l="l" t="t" r="r" b="b"/>
            <a:pathLst>
              <a:path w="89408" h="76708">
                <a:moveTo>
                  <a:pt x="12700" y="32003"/>
                </a:moveTo>
                <a:cubicBezTo>
                  <a:pt x="12700" y="14224"/>
                  <a:pt x="27025" y="0"/>
                  <a:pt x="44704" y="0"/>
                </a:cubicBezTo>
                <a:cubicBezTo>
                  <a:pt x="44704" y="0"/>
                  <a:pt x="44704" y="0"/>
                  <a:pt x="44704" y="0"/>
                </a:cubicBezTo>
                <a:lnTo>
                  <a:pt x="44704" y="0"/>
                </a:lnTo>
                <a:cubicBezTo>
                  <a:pt x="62382" y="0"/>
                  <a:pt x="76708" y="14224"/>
                  <a:pt x="76708" y="32003"/>
                </a:cubicBezTo>
                <a:cubicBezTo>
                  <a:pt x="76708" y="32003"/>
                  <a:pt x="76708" y="32003"/>
                  <a:pt x="76708" y="32003"/>
                </a:cubicBezTo>
                <a:lnTo>
                  <a:pt x="76708" y="32003"/>
                </a:lnTo>
                <a:cubicBezTo>
                  <a:pt x="76708" y="49657"/>
                  <a:pt x="62382" y="64008"/>
                  <a:pt x="44704" y="64008"/>
                </a:cubicBezTo>
                <a:cubicBezTo>
                  <a:pt x="44704" y="64008"/>
                  <a:pt x="44704" y="64008"/>
                  <a:pt x="44704" y="64008"/>
                </a:cubicBezTo>
                <a:lnTo>
                  <a:pt x="44704" y="64008"/>
                </a:lnTo>
                <a:cubicBezTo>
                  <a:pt x="27025" y="64008"/>
                  <a:pt x="12700" y="49657"/>
                  <a:pt x="12700" y="32003"/>
                </a:cubicBezTo>
                <a:cubicBezTo>
                  <a:pt x="12700" y="32003"/>
                  <a:pt x="12700" y="32003"/>
                  <a:pt x="12700" y="32003"/>
                </a:cubicBezTo>
              </a:path>
            </a:pathLst>
          </a:custGeom>
          <a:solidFill>
            <a:srgbClr val="FEFAF4">
              <a:alpha val="0"/>
            </a:srgbClr>
          </a:solidFill>
          <a:ln w="12700" cap="rnd">
            <a:solidFill>
              <a:srgbClr val="307F93">
                <a:alpha val="6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0" name="Path20"/>
          <p:cNvSpPr/>
          <p:nvPr/>
        </p:nvSpPr>
        <p:spPr>
          <a:xfrm>
            <a:off x="685800" y="2057400"/>
            <a:ext cx="7961948" cy="1676400"/>
          </a:xfrm>
          <a:custGeom>
            <a:avLst/>
            <a:gdLst/>
            <a:ahLst/>
            <a:cxnLst/>
            <a:rect l="l" t="t" r="r" b="b"/>
            <a:pathLst>
              <a:path w="7961948" h="1676400">
                <a:moveTo>
                  <a:pt x="0" y="419100"/>
                </a:moveTo>
                <a:lnTo>
                  <a:pt x="7123748" y="419100"/>
                </a:lnTo>
                <a:lnTo>
                  <a:pt x="7123748" y="0"/>
                </a:lnTo>
                <a:lnTo>
                  <a:pt x="7961948" y="838200"/>
                </a:lnTo>
                <a:lnTo>
                  <a:pt x="7123748" y="1676400"/>
                </a:lnTo>
                <a:lnTo>
                  <a:pt x="7123748" y="1257300"/>
                </a:lnTo>
                <a:lnTo>
                  <a:pt x="0" y="12573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1" name="Path21"/>
          <p:cNvSpPr/>
          <p:nvPr/>
        </p:nvSpPr>
        <p:spPr>
          <a:xfrm>
            <a:off x="838200" y="2057400"/>
            <a:ext cx="8023268" cy="1799041"/>
          </a:xfrm>
          <a:custGeom>
            <a:avLst/>
            <a:gdLst/>
            <a:ahLst/>
            <a:cxnLst/>
            <a:rect l="l" t="t" r="r" b="b"/>
            <a:pathLst>
              <a:path w="8023268" h="1799041">
                <a:moveTo>
                  <a:pt x="25400" y="480421"/>
                </a:moveTo>
                <a:lnTo>
                  <a:pt x="7149148" y="480421"/>
                </a:lnTo>
                <a:lnTo>
                  <a:pt x="7149148" y="61321"/>
                </a:lnTo>
                <a:lnTo>
                  <a:pt x="7987348" y="899521"/>
                </a:lnTo>
                <a:lnTo>
                  <a:pt x="7149148" y="1737721"/>
                </a:lnTo>
                <a:lnTo>
                  <a:pt x="7149148" y="1318621"/>
                </a:lnTo>
                <a:lnTo>
                  <a:pt x="25400" y="1318621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 w="25400" cap="sq">
            <a:solidFill>
              <a:srgbClr val="873C04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7" name="Text Box27"/>
          <p:cNvSpPr txBox="1"/>
          <p:nvPr/>
        </p:nvSpPr>
        <p:spPr>
          <a:xfrm>
            <a:off x="1066800" y="2743200"/>
            <a:ext cx="1132298" cy="47705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800" b="1" spc="-2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STEP</a:t>
            </a:r>
            <a:r>
              <a:rPr lang="en-US" altLang="zh-CN" sz="2800" b="1" spc="-106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800" b="1" spc="-2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3</a:t>
            </a:r>
          </a:p>
        </p:txBody>
      </p:sp>
      <p:sp>
        <p:nvSpPr>
          <p:cNvPr id="29" name="Text Box29"/>
          <p:cNvSpPr txBox="1"/>
          <p:nvPr/>
        </p:nvSpPr>
        <p:spPr>
          <a:xfrm>
            <a:off x="2667000" y="2667000"/>
            <a:ext cx="4951548" cy="6617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4000" b="1" spc="-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Compensation/Mixed?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t="87997" r="777"/>
          <a:stretch>
            <a:fillRect/>
          </a:stretch>
        </p:blipFill>
        <p:spPr bwMode="auto">
          <a:xfrm>
            <a:off x="0" y="5715000"/>
            <a:ext cx="8561814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r="1661" b="12003"/>
          <a:stretch>
            <a:fillRect/>
          </a:stretch>
        </p:blipFill>
        <p:spPr bwMode="auto">
          <a:xfrm>
            <a:off x="201186" y="382558"/>
            <a:ext cx="8485614" cy="5027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6629400" y="5903893"/>
            <a:ext cx="251460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 ESSENCE" pitchFamily="2" charset="0"/>
              </a:rPr>
              <a:t>For any metabolic disorder</a:t>
            </a:r>
            <a:endParaRPr lang="en-US" sz="2800" b="1" dirty="0">
              <a:solidFill>
                <a:srgbClr val="FF0000"/>
              </a:solidFill>
              <a:latin typeface="AR ESSENCE" pitchFamily="2" charset="0"/>
            </a:endParaRPr>
          </a:p>
        </p:txBody>
      </p:sp>
      <p:sp>
        <p:nvSpPr>
          <p:cNvPr id="5" name="Curved Down Arrow 4"/>
          <p:cNvSpPr/>
          <p:nvPr/>
        </p:nvSpPr>
        <p:spPr>
          <a:xfrm>
            <a:off x="6324600" y="5410200"/>
            <a:ext cx="1524000" cy="457200"/>
          </a:xfrm>
          <a:prstGeom prst="curvedDownArrow">
            <a:avLst/>
          </a:prstGeom>
          <a:solidFill>
            <a:srgbClr val="3DE6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 t="13397"/>
          <a:stretch>
            <a:fillRect/>
          </a:stretch>
        </p:blipFill>
        <p:spPr bwMode="auto">
          <a:xfrm>
            <a:off x="152400" y="1600200"/>
            <a:ext cx="868680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" y="1752600"/>
            <a:ext cx="8982075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667000" y="304800"/>
            <a:ext cx="3352800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latin typeface="Bahnschrift SemiCondensed" pitchFamily="34" charset="0"/>
              </a:rPr>
              <a:t>Analysis</a:t>
            </a:r>
            <a:endParaRPr lang="en-US" sz="4800" dirty="0">
              <a:solidFill>
                <a:srgbClr val="FF0000"/>
              </a:solidFill>
              <a:latin typeface="Bahnschrift SemiCondensed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506489"/>
            <a:ext cx="8760053" cy="5894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362200"/>
            <a:ext cx="85344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67600" cy="71596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b="1" u="sng" dirty="0" smtClean="0">
                <a:solidFill>
                  <a:srgbClr val="FF0000"/>
                </a:solidFill>
              </a:rPr>
              <a:t>Sites for obtaining ABG</a:t>
            </a:r>
            <a:endParaRPr lang="en-US" sz="3600" b="1" u="sng" dirty="0">
              <a:solidFill>
                <a:srgbClr val="FF0000"/>
              </a:solidFill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648200" cy="1524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2400" b="1" dirty="0" smtClean="0">
                <a:latin typeface="Comic Sans MS" pitchFamily="66" charset="0"/>
              </a:rPr>
              <a:t>Radial artery ( most common )</a:t>
            </a:r>
          </a:p>
          <a:p>
            <a:pPr eaLnBrk="1" hangingPunct="1"/>
            <a:r>
              <a:rPr lang="en-US" sz="2400" b="1" dirty="0" smtClean="0">
                <a:latin typeface="Comic Sans MS" pitchFamily="66" charset="0"/>
              </a:rPr>
              <a:t>Brachial artery</a:t>
            </a:r>
          </a:p>
          <a:p>
            <a:pPr eaLnBrk="1" hangingPunct="1"/>
            <a:r>
              <a:rPr lang="en-US" sz="2400" b="1" dirty="0" smtClean="0">
                <a:latin typeface="Comic Sans MS" pitchFamily="66" charset="0"/>
              </a:rPr>
              <a:t>Femoral artery</a:t>
            </a:r>
          </a:p>
          <a:p>
            <a:pPr eaLnBrk="1" hangingPunct="1">
              <a:buFont typeface="Wingdings" pitchFamily="2" charset="2"/>
              <a:buNone/>
            </a:pPr>
            <a:endParaRPr lang="en-US" sz="2400" b="1" dirty="0" smtClean="0">
              <a:latin typeface="Comic Sans MS" pitchFamily="66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400" b="1" dirty="0" smtClean="0">
                <a:latin typeface="Comic Sans MS" pitchFamily="66" charset="0"/>
              </a:rPr>
              <a:t>Radial is the </a:t>
            </a:r>
            <a:r>
              <a:rPr lang="en-US" sz="2400" b="1" u="sng" dirty="0" smtClean="0">
                <a:latin typeface="Comic Sans MS" pitchFamily="66" charset="0"/>
              </a:rPr>
              <a:t>most preferable </a:t>
            </a:r>
            <a:r>
              <a:rPr lang="en-US" sz="2400" b="1" dirty="0" smtClean="0">
                <a:latin typeface="Comic Sans MS" pitchFamily="66" charset="0"/>
              </a:rPr>
              <a:t>site used because:</a:t>
            </a:r>
          </a:p>
          <a:p>
            <a:pPr eaLnBrk="1" hangingPunct="1"/>
            <a:r>
              <a:rPr lang="en-US" sz="2400" b="1" dirty="0" smtClean="0">
                <a:latin typeface="Comic Sans MS" pitchFamily="66" charset="0"/>
              </a:rPr>
              <a:t>It is easy to access</a:t>
            </a:r>
          </a:p>
          <a:p>
            <a:pPr eaLnBrk="1" hangingPunct="1"/>
            <a:r>
              <a:rPr lang="en-US" sz="2400" b="1" dirty="0" smtClean="0">
                <a:latin typeface="Comic Sans MS" pitchFamily="66" charset="0"/>
              </a:rPr>
              <a:t>It is not a deep artery which facilitate palpation, stabilization and puncturing </a:t>
            </a:r>
          </a:p>
          <a:p>
            <a:pPr eaLnBrk="1" hangingPunct="1"/>
            <a:r>
              <a:rPr lang="en-US" sz="2400" b="1" dirty="0" smtClean="0">
                <a:latin typeface="Comic Sans MS" pitchFamily="66" charset="0"/>
              </a:rPr>
              <a:t>The artery has a collateral blood circulation</a:t>
            </a:r>
          </a:p>
          <a:p>
            <a:pPr eaLnBrk="1" hangingPunct="1">
              <a:buFont typeface="Wingdings" pitchFamily="2" charset="2"/>
              <a:buNone/>
            </a:pPr>
            <a:endParaRPr lang="en-US" sz="2400" b="1" dirty="0" smtClean="0">
              <a:latin typeface="Corbel" pitchFamily="34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5A4E41B0-C5CF-41D4-A606-6D6E3C4B8170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8437" name="Footer Placeholder 4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b="1" smtClean="0"/>
              <a:t>A.Y.T</a:t>
            </a:r>
          </a:p>
        </p:txBody>
      </p:sp>
      <p:pic>
        <p:nvPicPr>
          <p:cNvPr id="18438" name="Picture 6" descr="C:\Users\Afnan\Desktop\critical labs\critical\blood-gases-te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3733800"/>
            <a:ext cx="3276600" cy="262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7" descr="C:\Users\Afnan\Desktop\critical labs\critical\907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990600"/>
            <a:ext cx="3200400" cy="256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900" decel="100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435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1" y="685800"/>
            <a:ext cx="7924800" cy="1494091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28600" y="2667000"/>
            <a:ext cx="8763000" cy="3662541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 smtClean="0">
                <a:latin typeface="Bahnschrift SemiCondensed" pitchFamily="34" charset="0"/>
              </a:rPr>
              <a:t> Every 1 </a:t>
            </a:r>
            <a:r>
              <a:rPr lang="en-US" sz="2800" dirty="0" err="1" smtClean="0">
                <a:latin typeface="Bahnschrift SemiCondensed" pitchFamily="34" charset="0"/>
              </a:rPr>
              <a:t>mEq</a:t>
            </a:r>
            <a:r>
              <a:rPr lang="en-US" sz="2800" dirty="0" smtClean="0">
                <a:latin typeface="Bahnschrift SemiCondensed" pitchFamily="34" charset="0"/>
              </a:rPr>
              <a:t> change in Hco3 will change PaCo2   0.6 </a:t>
            </a:r>
            <a:r>
              <a:rPr lang="en-US" sz="2800" dirty="0" smtClean="0">
                <a:solidFill>
                  <a:srgbClr val="FF0000"/>
                </a:solidFill>
                <a:latin typeface="Bahnschrift SemiCondensed" pitchFamily="34" charset="0"/>
              </a:rPr>
              <a:t>(OR 0.7) 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latin typeface="Bahnschrift SemiCondensed" pitchFamily="34" charset="0"/>
              </a:rPr>
              <a:t>Change in Hco3 = 34-24 = 10 </a:t>
            </a:r>
            <a:r>
              <a:rPr lang="en-US" sz="2800" dirty="0" err="1" smtClean="0">
                <a:latin typeface="Bahnschrift SemiCondensed" pitchFamily="34" charset="0"/>
              </a:rPr>
              <a:t>mEq</a:t>
            </a:r>
            <a:r>
              <a:rPr lang="en-US" sz="2800" dirty="0" smtClean="0">
                <a:latin typeface="Bahnschrift SemiCondensed" pitchFamily="34" charset="0"/>
              </a:rPr>
              <a:t>/L</a:t>
            </a:r>
          </a:p>
          <a:p>
            <a:r>
              <a:rPr lang="en-US" sz="2800" dirty="0" err="1" smtClean="0">
                <a:latin typeface="Bahnschrift SemiCondensed" pitchFamily="34" charset="0"/>
              </a:rPr>
              <a:t>So,Change</a:t>
            </a:r>
            <a:r>
              <a:rPr lang="en-US" sz="2800" dirty="0" smtClean="0">
                <a:latin typeface="Bahnschrift SemiCondensed" pitchFamily="34" charset="0"/>
              </a:rPr>
              <a:t> in PaCo2 = 40 + (10x 0.6) = 46 mmHg, </a:t>
            </a:r>
            <a:r>
              <a:rPr lang="en-US" sz="2800" dirty="0" smtClean="0"/>
              <a:t>which almost matches with actual PaCO2 which is 48 </a:t>
            </a:r>
            <a:r>
              <a:rPr lang="en-US" sz="2800" dirty="0" err="1" smtClean="0"/>
              <a:t>mEq</a:t>
            </a:r>
            <a:r>
              <a:rPr lang="en-US" sz="2800" dirty="0" smtClean="0"/>
              <a:t>/L, Suggestive of simple ABD.</a:t>
            </a:r>
          </a:p>
          <a:p>
            <a:endParaRPr lang="en-US" sz="2800" dirty="0" smtClean="0"/>
          </a:p>
          <a:p>
            <a:r>
              <a:rPr lang="en-US" sz="2800" dirty="0" smtClean="0"/>
              <a:t>• </a:t>
            </a:r>
            <a:r>
              <a:rPr lang="en-US" sz="3200" dirty="0" smtClean="0">
                <a:solidFill>
                  <a:srgbClr val="FF0000"/>
                </a:solidFill>
              </a:rPr>
              <a:t>So patient has </a:t>
            </a:r>
            <a:r>
              <a:rPr lang="en-US" sz="3200" b="1" dirty="0" smtClean="0">
                <a:solidFill>
                  <a:srgbClr val="FF0000"/>
                </a:solidFill>
              </a:rPr>
              <a:t>primary metabolic alkalosis due to diuretics.</a:t>
            </a:r>
            <a:endParaRPr lang="en-US" sz="2800" dirty="0">
              <a:solidFill>
                <a:srgbClr val="FF0000"/>
              </a:solidFill>
              <a:latin typeface="Bahnschrift SemiCondensed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49793"/>
            <a:ext cx="8458200" cy="6012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9583293"/>
              </p:ext>
            </p:extLst>
          </p:nvPr>
        </p:nvGraphicFramePr>
        <p:xfrm>
          <a:off x="5867400" y="5410200"/>
          <a:ext cx="3138153" cy="13260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6051"/>
                <a:gridCol w="1046051"/>
                <a:gridCol w="1046051"/>
              </a:tblGrid>
              <a:tr h="5945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acidosis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alkalosis</a:t>
                      </a:r>
                      <a:endParaRPr lang="en-US" dirty="0"/>
                    </a:p>
                  </a:txBody>
                  <a:tcPr/>
                </a:tc>
              </a:tr>
              <a:tr h="339716">
                <a:tc>
                  <a:txBody>
                    <a:bodyPr/>
                    <a:lstStyle/>
                    <a:p>
                      <a:r>
                        <a:rPr lang="en-US" dirty="0" smtClean="0"/>
                        <a:t>acute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39716">
                <a:tc>
                  <a:txBody>
                    <a:bodyPr/>
                    <a:lstStyle/>
                    <a:p>
                      <a:r>
                        <a:rPr lang="en-US" dirty="0" smtClean="0"/>
                        <a:t>chronic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  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0"/>
            <a:ext cx="8534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81000"/>
            <a:ext cx="7543800" cy="1386582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52400" y="2133600"/>
            <a:ext cx="8229600" cy="175432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Bahnschrift Light" pitchFamily="34" charset="0"/>
              </a:rPr>
              <a:t>Is it Acute OR chronic respiratory disorder???</a:t>
            </a:r>
          </a:p>
          <a:p>
            <a:r>
              <a:rPr lang="en-US" sz="2000" b="1" dirty="0" smtClean="0">
                <a:latin typeface="Bahnschrift Light" pitchFamily="34" charset="0"/>
              </a:rPr>
              <a:t>Acute: Every  10  mmHg change in PaCo2 leads to change pH  0.08.</a:t>
            </a:r>
          </a:p>
          <a:p>
            <a:r>
              <a:rPr lang="en-US" sz="2000" b="1" dirty="0" smtClean="0">
                <a:latin typeface="Bahnschrift Light" pitchFamily="34" charset="0"/>
              </a:rPr>
              <a:t> Chronic: Every  10  mmHg change in PaCo2 leads to change pH  0.03.</a:t>
            </a:r>
          </a:p>
          <a:p>
            <a:endParaRPr lang="en-US" sz="2000" b="1" dirty="0" smtClean="0">
              <a:latin typeface="Bahnschrift Light" pitchFamily="34" charset="0"/>
            </a:endParaRPr>
          </a:p>
          <a:p>
            <a:r>
              <a:rPr lang="en-US" sz="2400" b="1" dirty="0" smtClean="0">
                <a:solidFill>
                  <a:srgbClr val="7030A0"/>
                </a:solidFill>
                <a:latin typeface="Bahnschrift Light" pitchFamily="34" charset="0"/>
              </a:rPr>
              <a:t>Δ pH = 7.4 – 7.1 = 0.3………. So It is Acute Disorder</a:t>
            </a:r>
            <a:endParaRPr lang="en-US" sz="2000" b="1" dirty="0">
              <a:solidFill>
                <a:srgbClr val="7030A0"/>
              </a:solidFill>
              <a:latin typeface="Bahnschrift Ligh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4114800"/>
            <a:ext cx="8671560" cy="246888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tIns="0" bIns="0" rtlCol="0">
            <a:spAutoFit/>
          </a:bodyPr>
          <a:lstStyle/>
          <a:p>
            <a:endParaRPr lang="en-US" sz="2000" dirty="0" smtClean="0">
              <a:ln>
                <a:solidFill>
                  <a:schemeClr val="accent3">
                    <a:lumMod val="50000"/>
                  </a:schemeClr>
                </a:solidFill>
              </a:ln>
              <a:latin typeface="Bahnschrift SemiCondensed" pitchFamily="34" charset="0"/>
            </a:endParaRPr>
          </a:p>
          <a:p>
            <a:r>
              <a:rPr lang="en-US" sz="20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Bahnschrift SemiCondensed" pitchFamily="34" charset="0"/>
              </a:rPr>
              <a:t>Expected Hco3  :  Every   Co2  (10 mmHg)  leads to    Hco3   ( 1 </a:t>
            </a:r>
            <a:r>
              <a:rPr lang="en-US" sz="2000" dirty="0" err="1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Bahnschrift SemiCondensed" pitchFamily="34" charset="0"/>
              </a:rPr>
              <a:t>mEq</a:t>
            </a:r>
            <a:r>
              <a:rPr lang="en-US" sz="20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Bahnschrift SemiCondensed" pitchFamily="34" charset="0"/>
              </a:rPr>
              <a:t> )</a:t>
            </a:r>
          </a:p>
          <a:p>
            <a:r>
              <a:rPr lang="en-US" sz="20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Bahnschrift SemiCondensed" pitchFamily="34" charset="0"/>
              </a:rPr>
              <a:t>                              =  24 + 4 = 28 </a:t>
            </a:r>
            <a:r>
              <a:rPr lang="en-US" sz="2000" dirty="0" err="1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Bahnschrift SemiCondensed" pitchFamily="34" charset="0"/>
              </a:rPr>
              <a:t>mEq</a:t>
            </a:r>
            <a:r>
              <a:rPr lang="en-US" sz="20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Bahnschrift SemiCondensed" pitchFamily="34" charset="0"/>
              </a:rPr>
              <a:t>/ L  which matches with actual HCO3,    </a:t>
            </a:r>
          </a:p>
          <a:p>
            <a:r>
              <a:rPr lang="en-US" sz="20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Bahnschrift SemiCondensed" pitchFamily="34" charset="0"/>
              </a:rPr>
              <a:t>                              which is 28mEq/l, suggestive of simple ABD.</a:t>
            </a:r>
          </a:p>
          <a:p>
            <a:endParaRPr lang="en-US" sz="2000" dirty="0" smtClean="0">
              <a:ln>
                <a:solidFill>
                  <a:schemeClr val="accent3">
                    <a:lumMod val="50000"/>
                  </a:schemeClr>
                </a:solidFill>
              </a:ln>
              <a:latin typeface="Bahnschrift SemiCondensed" pitchFamily="34" charset="0"/>
            </a:endParaRPr>
          </a:p>
          <a:p>
            <a:r>
              <a:rPr lang="en-US" sz="20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Bahnschrift SemiCondensed" pitchFamily="34" charset="0"/>
              </a:rPr>
              <a:t>• </a:t>
            </a:r>
            <a:r>
              <a:rPr lang="en-US" sz="24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FF0000"/>
                </a:solidFill>
              </a:rPr>
              <a:t>So, the patient has </a:t>
            </a:r>
            <a:r>
              <a:rPr lang="en-US" sz="24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Calibri,Bold"/>
              </a:rPr>
              <a:t>primary respiratory acidosis </a:t>
            </a:r>
            <a:r>
              <a:rPr lang="en-US" sz="24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FF0000"/>
                </a:solidFill>
              </a:rPr>
              <a:t>due to respiratory failure, </a:t>
            </a:r>
            <a:r>
              <a:rPr lang="en-US" sz="24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FF0000"/>
                </a:solidFill>
              </a:rPr>
              <a:t>due to sleeping pills.</a:t>
            </a:r>
            <a:endParaRPr lang="en-US" sz="2000" dirty="0" smtClean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FF0000"/>
              </a:solidFill>
              <a:latin typeface="Bahnschrift SemiCondensed" pitchFamily="34" charset="0"/>
            </a:endParaRPr>
          </a:p>
          <a:p>
            <a:endParaRPr lang="en-US" sz="2000" dirty="0" smtClean="0">
              <a:ln>
                <a:solidFill>
                  <a:schemeClr val="accent3">
                    <a:lumMod val="50000"/>
                  </a:schemeClr>
                </a:solidFill>
              </a:ln>
              <a:latin typeface="Bahnschrift SemiCondensed" pitchFamily="34" charset="0"/>
            </a:endParaRPr>
          </a:p>
          <a:p>
            <a:endParaRPr lang="en-US" sz="2000" dirty="0" smtClean="0">
              <a:ln>
                <a:solidFill>
                  <a:schemeClr val="accent3">
                    <a:lumMod val="50000"/>
                  </a:schemeClr>
                </a:solidFill>
              </a:ln>
              <a:latin typeface="Bahnschrift SemiCondensed" pitchFamily="34" charset="0"/>
            </a:endParaRPr>
          </a:p>
          <a:p>
            <a:endParaRPr lang="en-US" sz="2000" dirty="0" smtClean="0">
              <a:ln>
                <a:solidFill>
                  <a:schemeClr val="accent3">
                    <a:lumMod val="50000"/>
                  </a:schemeClr>
                </a:solidFill>
              </a:ln>
              <a:latin typeface="Bahnschrift SemiCondensed" pitchFamily="34" charset="0"/>
            </a:endParaRPr>
          </a:p>
          <a:p>
            <a:endParaRPr lang="en-US" sz="2000" dirty="0">
              <a:ln>
                <a:solidFill>
                  <a:schemeClr val="accent3">
                    <a:lumMod val="50000"/>
                  </a:schemeClr>
                </a:solidFill>
              </a:ln>
              <a:latin typeface="Bahnschrift SemiCondensed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rot="5400000" flipH="1" flipV="1">
            <a:off x="2439194" y="4495006"/>
            <a:ext cx="4572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 flipH="1" flipV="1">
            <a:off x="5106194" y="4495006"/>
            <a:ext cx="4572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452" y="533400"/>
            <a:ext cx="8817612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 t="5307" r="6719"/>
          <a:stretch>
            <a:fillRect/>
          </a:stretch>
        </p:blipFill>
        <p:spPr bwMode="auto">
          <a:xfrm>
            <a:off x="0" y="1905000"/>
            <a:ext cx="8991600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 b="42857"/>
          <a:stretch>
            <a:fillRect/>
          </a:stretch>
        </p:blipFill>
        <p:spPr bwMode="auto">
          <a:xfrm>
            <a:off x="533400" y="228600"/>
            <a:ext cx="7924800" cy="1538147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28600" y="1905000"/>
            <a:ext cx="8458200" cy="175432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Bahnschrift Light" pitchFamily="34" charset="0"/>
              </a:rPr>
              <a:t>Is it Acute OR chronic respiratory disorder???</a:t>
            </a:r>
          </a:p>
          <a:p>
            <a:r>
              <a:rPr lang="en-US" sz="2000" b="1" dirty="0" smtClean="0">
                <a:latin typeface="Bahnschrift Light" pitchFamily="34" charset="0"/>
              </a:rPr>
              <a:t>Acute: Every  10  mmHg change in PaCo2 leads to change pH  0.08.</a:t>
            </a:r>
          </a:p>
          <a:p>
            <a:r>
              <a:rPr lang="en-US" sz="2000" b="1" dirty="0" smtClean="0">
                <a:latin typeface="Bahnschrift Light" pitchFamily="34" charset="0"/>
              </a:rPr>
              <a:t> Chronic: Every  10  mmHg change in PaCo2 leads to change pH  0.03.</a:t>
            </a:r>
          </a:p>
          <a:p>
            <a:endParaRPr lang="en-US" sz="2000" b="1" dirty="0" smtClean="0">
              <a:latin typeface="Bahnschrift Light" pitchFamily="34" charset="0"/>
            </a:endParaRPr>
          </a:p>
          <a:p>
            <a:r>
              <a:rPr lang="en-US" sz="2400" b="1" dirty="0" smtClean="0">
                <a:solidFill>
                  <a:srgbClr val="7030A0"/>
                </a:solidFill>
                <a:latin typeface="Bahnschrift Light" pitchFamily="34" charset="0"/>
              </a:rPr>
              <a:t>Δ pH = 7.54 – 7.40 = 0.14………. So It is Acute Disorder</a:t>
            </a:r>
            <a:endParaRPr lang="en-US" sz="2000" b="1" dirty="0">
              <a:solidFill>
                <a:srgbClr val="7030A0"/>
              </a:solidFill>
              <a:latin typeface="Bahnschrift Ligh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3962401"/>
            <a:ext cx="8686800" cy="237744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tIns="0" bIns="0" rtlCol="0">
            <a:spAutoFit/>
          </a:bodyPr>
          <a:lstStyle/>
          <a:p>
            <a:endParaRPr lang="en-US" sz="2000" dirty="0" smtClean="0">
              <a:latin typeface="Bahnschrift SemiCondensed" pitchFamily="34" charset="0"/>
            </a:endParaRPr>
          </a:p>
          <a:p>
            <a:r>
              <a:rPr lang="en-US" sz="2000" dirty="0" smtClean="0">
                <a:latin typeface="Bahnschrift SemiCondensed" pitchFamily="34" charset="0"/>
              </a:rPr>
              <a:t>Expected Hco3  :  Every ↓ Co2  (10 mmHg)  leads to ↓ Hco3   ( 2 </a:t>
            </a:r>
            <a:r>
              <a:rPr lang="en-US" sz="2000" dirty="0" err="1" smtClean="0">
                <a:latin typeface="Bahnschrift SemiCondensed" pitchFamily="34" charset="0"/>
              </a:rPr>
              <a:t>mEq</a:t>
            </a:r>
            <a:r>
              <a:rPr lang="en-US" sz="2000" dirty="0" smtClean="0">
                <a:latin typeface="Bahnschrift SemiCondensed" pitchFamily="34" charset="0"/>
              </a:rPr>
              <a:t> )</a:t>
            </a:r>
          </a:p>
          <a:p>
            <a:r>
              <a:rPr lang="en-US" sz="2000" dirty="0" smtClean="0">
                <a:latin typeface="Bahnschrift SemiCondensed" pitchFamily="34" charset="0"/>
              </a:rPr>
              <a:t>                              =  24 – 4 = 20 </a:t>
            </a:r>
            <a:r>
              <a:rPr lang="en-US" sz="2000" dirty="0" err="1" smtClean="0">
                <a:latin typeface="Bahnschrift SemiCondensed" pitchFamily="34" charset="0"/>
              </a:rPr>
              <a:t>mEq</a:t>
            </a:r>
            <a:r>
              <a:rPr lang="en-US" sz="2000" dirty="0" smtClean="0">
                <a:latin typeface="Bahnschrift SemiCondensed" pitchFamily="34" charset="0"/>
              </a:rPr>
              <a:t>/ L  which almost matches with actual HCO3,    </a:t>
            </a:r>
          </a:p>
          <a:p>
            <a:r>
              <a:rPr lang="en-US" sz="2000" dirty="0" smtClean="0">
                <a:latin typeface="Bahnschrift SemiCondensed" pitchFamily="34" charset="0"/>
              </a:rPr>
              <a:t>                              which is 21 </a:t>
            </a:r>
            <a:r>
              <a:rPr lang="en-US" sz="2000" dirty="0" err="1" smtClean="0">
                <a:latin typeface="Bahnschrift SemiCondensed" pitchFamily="34" charset="0"/>
              </a:rPr>
              <a:t>mEq</a:t>
            </a:r>
            <a:r>
              <a:rPr lang="en-US" sz="2000" dirty="0" smtClean="0">
                <a:latin typeface="Bahnschrift SemiCondensed" pitchFamily="34" charset="0"/>
              </a:rPr>
              <a:t>/l, suggestive of simple ABD.</a:t>
            </a:r>
          </a:p>
          <a:p>
            <a:endParaRPr lang="en-US" sz="2000" dirty="0" smtClean="0">
              <a:latin typeface="Bahnschrift SemiCondensed" pitchFamily="34" charset="0"/>
            </a:endParaRPr>
          </a:p>
          <a:p>
            <a:r>
              <a:rPr lang="en-US" sz="2000" dirty="0" smtClean="0">
                <a:latin typeface="Bahnschrift SemiCondensed" pitchFamily="34" charset="0"/>
              </a:rPr>
              <a:t>• </a:t>
            </a:r>
            <a:r>
              <a:rPr lang="en-US" sz="2400" dirty="0" smtClean="0">
                <a:solidFill>
                  <a:srgbClr val="FF0000"/>
                </a:solidFill>
                <a:latin typeface="Bahnschrift SemiCondensed" pitchFamily="34" charset="0"/>
              </a:rPr>
              <a:t>So the patient has primary respiratory alkalosis due to anxiety.</a:t>
            </a:r>
            <a:endParaRPr lang="en-US" sz="2000" dirty="0" smtClean="0">
              <a:solidFill>
                <a:srgbClr val="FF0000"/>
              </a:solidFill>
              <a:latin typeface="Bahnschrift SemiCondensed" pitchFamily="34" charset="0"/>
            </a:endParaRPr>
          </a:p>
          <a:p>
            <a:endParaRPr lang="en-US" sz="2000" dirty="0" smtClean="0">
              <a:latin typeface="Bahnschrift SemiCondensed" pitchFamily="34" charset="0"/>
            </a:endParaRPr>
          </a:p>
          <a:p>
            <a:endParaRPr lang="en-US" sz="2000" dirty="0" smtClean="0">
              <a:latin typeface="Bahnschrift SemiCondensed" pitchFamily="34" charset="0"/>
            </a:endParaRPr>
          </a:p>
          <a:p>
            <a:endParaRPr lang="en-US" sz="2000" dirty="0" smtClean="0">
              <a:latin typeface="Bahnschrift SemiCondensed" pitchFamily="34" charset="0"/>
            </a:endParaRPr>
          </a:p>
          <a:p>
            <a:endParaRPr lang="en-US" sz="2000" dirty="0">
              <a:latin typeface="Bahnschrift SemiCondensed" pitchFamily="34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782845" cy="633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196" y="762000"/>
            <a:ext cx="8811679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9" y="2204549"/>
            <a:ext cx="8686801" cy="2515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71600" y="304800"/>
            <a:ext cx="6172200" cy="750888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u="sng" cap="small" dirty="0">
                <a:solidFill>
                  <a:schemeClr val="tx2"/>
                </a:solidFill>
                <a:latin typeface="Century Schoolbook" pitchFamily="18" charset="0"/>
                <a:ea typeface="+mj-ea"/>
                <a:cs typeface="+mj-cs"/>
              </a:rPr>
              <a:t>Allen’s test</a:t>
            </a:r>
          </a:p>
        </p:txBody>
      </p:sp>
      <p:sp>
        <p:nvSpPr>
          <p:cNvPr id="17411" name="Subtitle 2"/>
          <p:cNvSpPr txBox="1">
            <a:spLocks/>
          </p:cNvSpPr>
          <p:nvPr/>
        </p:nvSpPr>
        <p:spPr bwMode="auto">
          <a:xfrm>
            <a:off x="1143000" y="1219200"/>
            <a:ext cx="6629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ctr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en-US" sz="2400" b="1" dirty="0">
                <a:latin typeface="Comic Sans MS" pitchFamily="66" charset="0"/>
              </a:rPr>
              <a:t>It is a test done to determine that collateral circulation is present from the </a:t>
            </a:r>
            <a:r>
              <a:rPr lang="en-US" sz="2400" b="1" dirty="0" err="1">
                <a:latin typeface="Comic Sans MS" pitchFamily="66" charset="0"/>
              </a:rPr>
              <a:t>ulnar</a:t>
            </a:r>
            <a:r>
              <a:rPr lang="en-US" sz="2400" b="1" dirty="0">
                <a:latin typeface="Comic Sans MS" pitchFamily="66" charset="0"/>
              </a:rPr>
              <a:t>  artery </a:t>
            </a:r>
          </a:p>
        </p:txBody>
      </p:sp>
      <p:pic>
        <p:nvPicPr>
          <p:cNvPr id="17412" name="Picture 2" descr="C:\Users\Afnan\Desktop\critical labs\allen's%20test_edit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348" y="2590800"/>
            <a:ext cx="3975652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2" descr="C:\Users\Afnan\Desktop\critical labs\allen's%20test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2558716"/>
            <a:ext cx="3962400" cy="3892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A94C4CDB-782C-4E02-8BBF-9F34E826334D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41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533400"/>
            <a:ext cx="8686800" cy="5539978"/>
          </a:xfrm>
          <a:prstGeom prst="rect">
            <a:avLst/>
          </a:prstGeom>
          <a:ln w="571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smtClean="0">
                <a:latin typeface="Bahnschrift SemiCondensed" pitchFamily="34" charset="0"/>
              </a:rPr>
              <a:t>pH is high so patient has alkalosis. HCO3 is high S/O metabolic alkalosis </a:t>
            </a:r>
            <a:r>
              <a:rPr lang="en-US" sz="2000" dirty="0" smtClean="0">
                <a:latin typeface="Bahnschrift SemiCondensed" pitchFamily="34" charset="0"/>
              </a:rPr>
              <a:t>(due to vomiting). PaCO2 is high suggestive of compensation (follows same direction rule)</a:t>
            </a:r>
          </a:p>
          <a:p>
            <a:pPr algn="just">
              <a:lnSpc>
                <a:spcPct val="150000"/>
              </a:lnSpc>
            </a:pPr>
            <a:endParaRPr lang="en-US" sz="2000" dirty="0" smtClean="0">
              <a:latin typeface="Bahnschrift SemiCondensed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Bahnschrift SemiCondensed" pitchFamily="34" charset="0"/>
              </a:rPr>
              <a:t>• Expected compensation (rise in PaCO2) will be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Bahnschrift SemiCondensed" pitchFamily="34" charset="0"/>
              </a:rPr>
              <a:t>Rise in PaCO2= 0.6 X rise in HCO3= 0.6 X (38-24) =0.6 X14=8.4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Bahnschrift SemiCondensed" pitchFamily="34" charset="0"/>
              </a:rPr>
              <a:t>• So expected PaCO2 will be 40+8.4 =48.4 </a:t>
            </a:r>
            <a:r>
              <a:rPr lang="en-US" sz="2000" dirty="0" err="1" smtClean="0">
                <a:latin typeface="Bahnschrift SemiCondensed" pitchFamily="34" charset="0"/>
              </a:rPr>
              <a:t>mmhg</a:t>
            </a:r>
            <a:r>
              <a:rPr lang="en-US" sz="2000" dirty="0" smtClean="0">
                <a:latin typeface="Bahnschrift SemiCondensed" pitchFamily="34" charset="0"/>
              </a:rPr>
              <a:t>. But actual value of PaCO2 is lesser than expected PaCO2 (44 </a:t>
            </a:r>
            <a:r>
              <a:rPr lang="en-US" sz="2000" dirty="0" err="1" smtClean="0">
                <a:latin typeface="Bahnschrift SemiCondensed" pitchFamily="34" charset="0"/>
              </a:rPr>
              <a:t>vs</a:t>
            </a:r>
            <a:r>
              <a:rPr lang="en-US" sz="2000" dirty="0" smtClean="0">
                <a:latin typeface="Bahnschrift SemiCondensed" pitchFamily="34" charset="0"/>
              </a:rPr>
              <a:t> 48.4 </a:t>
            </a:r>
            <a:r>
              <a:rPr lang="en-US" sz="2000" dirty="0" err="1" smtClean="0">
                <a:latin typeface="Bahnschrift SemiCondensed" pitchFamily="34" charset="0"/>
              </a:rPr>
              <a:t>mmhg</a:t>
            </a:r>
            <a:r>
              <a:rPr lang="en-US" sz="2000" dirty="0" smtClean="0">
                <a:latin typeface="Bahnschrift SemiCondensed" pitchFamily="34" charset="0"/>
              </a:rPr>
              <a:t>) which suggests presence of additional respiratory alkalosis (hepatic failure can cause respiratory alkalosis).</a:t>
            </a:r>
          </a:p>
          <a:p>
            <a:pPr algn="just">
              <a:lnSpc>
                <a:spcPct val="150000"/>
              </a:lnSpc>
            </a:pPr>
            <a:endParaRPr lang="en-US" sz="2000" dirty="0" smtClean="0">
              <a:latin typeface="Bahnschrift SemiCondensed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FF0000"/>
                </a:solidFill>
                <a:latin typeface="Bahnschrift SemiCondensed" pitchFamily="34" charset="0"/>
              </a:rPr>
              <a:t>• So, patient has mixed disorder, </a:t>
            </a:r>
            <a:r>
              <a:rPr lang="en-US" sz="2800" b="1" dirty="0" smtClean="0">
                <a:solidFill>
                  <a:srgbClr val="FF0000"/>
                </a:solidFill>
                <a:latin typeface="Bahnschrift SemiCondensed" pitchFamily="34" charset="0"/>
              </a:rPr>
              <a:t>metabolic alkalosis with respiratory alkalosis.</a:t>
            </a:r>
            <a:endParaRPr lang="en-US" sz="2800" dirty="0">
              <a:solidFill>
                <a:srgbClr val="FF0000"/>
              </a:solidFill>
              <a:latin typeface="Bahnschrift SemiCondensed" pitchFamily="34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9144000" cy="4495800"/>
          </a:xfrm>
          <a:prstGeom prst="rect">
            <a:avLst/>
          </a:prstGeom>
          <a:noFill/>
        </p:spPr>
      </p:pic>
      <p:sp>
        <p:nvSpPr>
          <p:cNvPr id="9" name="Text Box9"/>
          <p:cNvSpPr txBox="1"/>
          <p:nvPr/>
        </p:nvSpPr>
        <p:spPr>
          <a:xfrm>
            <a:off x="228600" y="2971800"/>
            <a:ext cx="1447800" cy="5392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rtlCol="0">
            <a:spAutoFit/>
          </a:bodyPr>
          <a:lstStyle/>
          <a:p>
            <a:r>
              <a:rPr lang="en-US" altLang="zh-CN" sz="3204" b="1" spc="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STEP</a:t>
            </a:r>
            <a:r>
              <a:rPr lang="en-US" altLang="zh-CN" sz="3204" b="1" spc="-189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4" b="1" spc="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4</a:t>
            </a:r>
          </a:p>
        </p:txBody>
      </p:sp>
      <p:sp>
        <p:nvSpPr>
          <p:cNvPr id="15" name="Text Box15"/>
          <p:cNvSpPr txBox="1"/>
          <p:nvPr/>
        </p:nvSpPr>
        <p:spPr>
          <a:xfrm>
            <a:off x="1905000" y="3581400"/>
            <a:ext cx="6082254" cy="45044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204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•</a:t>
            </a:r>
            <a:r>
              <a:rPr lang="en-US" altLang="zh-CN" sz="3204" spc="33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4" b="1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If</a:t>
            </a:r>
            <a:r>
              <a:rPr lang="en-US" altLang="zh-CN" sz="3204" b="1" spc="-19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4" b="1" spc="-2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METABOLIC</a:t>
            </a:r>
            <a:r>
              <a:rPr lang="en-US" altLang="zh-CN" sz="3204" b="1" spc="-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4" b="1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–</a:t>
            </a:r>
            <a:r>
              <a:rPr lang="en-US" altLang="zh-CN" sz="3204" b="1" spc="-18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4" b="1" spc="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ANION</a:t>
            </a:r>
            <a:r>
              <a:rPr lang="en-US" altLang="zh-CN" sz="3204" b="1" spc="-19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4" b="1" spc="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GAP?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1869"/>
            <a:ext cx="8077200" cy="6026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808874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92" y="304800"/>
            <a:ext cx="8620523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046" y="5529262"/>
            <a:ext cx="5840413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144871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47" y="432650"/>
            <a:ext cx="8799653" cy="5817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32537"/>
            <a:ext cx="8458199" cy="6249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0678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989519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747" y="304800"/>
            <a:ext cx="9090568" cy="657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175808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7" r="6766" b="17326"/>
          <a:stretch/>
        </p:blipFill>
        <p:spPr bwMode="auto">
          <a:xfrm>
            <a:off x="762000" y="685800"/>
            <a:ext cx="7685877" cy="5321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2642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  <a:noFill/>
        </p:spPr>
      </p:pic>
      <p:sp>
        <p:nvSpPr>
          <p:cNvPr id="3" name="Path3"/>
          <p:cNvSpPr/>
          <p:nvPr/>
        </p:nvSpPr>
        <p:spPr>
          <a:xfrm>
            <a:off x="3010" y="3555"/>
            <a:ext cx="819949" cy="819404"/>
          </a:xfrm>
          <a:custGeom>
            <a:avLst/>
            <a:gdLst/>
            <a:ahLst/>
            <a:cxnLst/>
            <a:rect l="l" t="t" r="r" b="b"/>
            <a:pathLst>
              <a:path w="819949" h="819404">
                <a:moveTo>
                  <a:pt x="819950" y="0"/>
                </a:moveTo>
                <a:cubicBezTo>
                  <a:pt x="819950" y="452502"/>
                  <a:pt x="453072" y="819404"/>
                  <a:pt x="505" y="819404"/>
                </a:cubicBezTo>
                <a:cubicBezTo>
                  <a:pt x="337" y="819404"/>
                  <a:pt x="168" y="819404"/>
                  <a:pt x="0" y="819404"/>
                </a:cubicBezTo>
                <a:lnTo>
                  <a:pt x="0" y="819404"/>
                </a:lnTo>
                <a:lnTo>
                  <a:pt x="507" y="0"/>
                </a:lnTo>
                <a:close/>
              </a:path>
            </a:pathLst>
          </a:custGeom>
          <a:solidFill>
            <a:srgbClr val="FEFAF4">
              <a:alpha val="32941"/>
            </a:srgbClr>
          </a:solidFill>
          <a:ln w="0" cap="sq">
            <a:solidFill>
              <a:srgbClr val="FEFAF4">
                <a:alpha val="100000"/>
              </a:srgbClr>
            </a:solidFill>
            <a:prstDash val="solid"/>
            <a:miter lim="10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4" name="Path4"/>
          <p:cNvSpPr/>
          <p:nvPr/>
        </p:nvSpPr>
        <p:spPr>
          <a:xfrm>
            <a:off x="-9689" y="-9144"/>
            <a:ext cx="845349" cy="844804"/>
          </a:xfrm>
          <a:custGeom>
            <a:avLst/>
            <a:gdLst/>
            <a:ahLst/>
            <a:cxnLst/>
            <a:rect l="l" t="t" r="r" b="b"/>
            <a:pathLst>
              <a:path w="845349" h="844804">
                <a:moveTo>
                  <a:pt x="832649" y="12699"/>
                </a:moveTo>
                <a:cubicBezTo>
                  <a:pt x="832649" y="465201"/>
                  <a:pt x="465771" y="832103"/>
                  <a:pt x="13204" y="832103"/>
                </a:cubicBezTo>
                <a:cubicBezTo>
                  <a:pt x="13036" y="832103"/>
                  <a:pt x="12867" y="832103"/>
                  <a:pt x="12699" y="832103"/>
                </a:cubicBezTo>
                <a:lnTo>
                  <a:pt x="12699" y="832103"/>
                </a:lnTo>
                <a:lnTo>
                  <a:pt x="13206" y="12699"/>
                </a:lnTo>
                <a:close/>
              </a:path>
            </a:pathLst>
          </a:custGeom>
          <a:solidFill>
            <a:srgbClr val="FEFAF4">
              <a:alpha val="0"/>
            </a:srgbClr>
          </a:solidFill>
          <a:ln w="12700" cap="rnd">
            <a:solidFill>
              <a:srgbClr val="D2C39E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5" name="Image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16" y="6095"/>
            <a:ext cx="1784604" cy="1783080"/>
          </a:xfrm>
          <a:prstGeom prst="rect">
            <a:avLst/>
          </a:prstGeom>
          <a:noFill/>
        </p:spPr>
      </p:pic>
      <p:pic>
        <p:nvPicPr>
          <p:cNvPr id="6" name="Image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123" y="870203"/>
            <a:ext cx="54863" cy="54864"/>
          </a:xfrm>
          <a:prstGeom prst="rect">
            <a:avLst/>
          </a:prstGeom>
          <a:noFill/>
        </p:spPr>
      </p:pic>
      <p:sp>
        <p:nvSpPr>
          <p:cNvPr id="7" name="Path7"/>
          <p:cNvSpPr/>
          <p:nvPr/>
        </p:nvSpPr>
        <p:spPr>
          <a:xfrm>
            <a:off x="141516" y="21082"/>
            <a:ext cx="1756752" cy="1729485"/>
          </a:xfrm>
          <a:custGeom>
            <a:avLst/>
            <a:gdLst/>
            <a:ahLst/>
            <a:cxnLst/>
            <a:rect l="l" t="t" r="r" b="b"/>
            <a:pathLst>
              <a:path w="1756752" h="1729485">
                <a:moveTo>
                  <a:pt x="27305" y="851154"/>
                </a:moveTo>
                <a:cubicBezTo>
                  <a:pt x="27305" y="381127"/>
                  <a:pt x="408343" y="0"/>
                  <a:pt x="878395" y="0"/>
                </a:cubicBezTo>
                <a:cubicBezTo>
                  <a:pt x="878395" y="0"/>
                  <a:pt x="878395" y="0"/>
                  <a:pt x="878395" y="0"/>
                </a:cubicBezTo>
                <a:lnTo>
                  <a:pt x="878395" y="0"/>
                </a:lnTo>
                <a:cubicBezTo>
                  <a:pt x="1348448" y="0"/>
                  <a:pt x="1729448" y="381127"/>
                  <a:pt x="1729448" y="851154"/>
                </a:cubicBezTo>
                <a:cubicBezTo>
                  <a:pt x="1729448" y="851154"/>
                  <a:pt x="1729448" y="851154"/>
                  <a:pt x="1729448" y="851154"/>
                </a:cubicBezTo>
                <a:lnTo>
                  <a:pt x="1729448" y="851154"/>
                </a:lnTo>
                <a:cubicBezTo>
                  <a:pt x="1729448" y="1321181"/>
                  <a:pt x="1348448" y="1702181"/>
                  <a:pt x="878395" y="1702181"/>
                </a:cubicBezTo>
                <a:cubicBezTo>
                  <a:pt x="878395" y="1702181"/>
                  <a:pt x="878395" y="1702181"/>
                  <a:pt x="878395" y="1702181"/>
                </a:cubicBezTo>
                <a:lnTo>
                  <a:pt x="878395" y="1702181"/>
                </a:lnTo>
                <a:cubicBezTo>
                  <a:pt x="408343" y="1702181"/>
                  <a:pt x="27305" y="1321181"/>
                  <a:pt x="27305" y="851154"/>
                </a:cubicBezTo>
                <a:cubicBezTo>
                  <a:pt x="27305" y="851154"/>
                  <a:pt x="27305" y="851154"/>
                  <a:pt x="27305" y="851154"/>
                </a:cubicBezTo>
              </a:path>
            </a:pathLst>
          </a:custGeom>
          <a:solidFill>
            <a:srgbClr val="FEFAF4">
              <a:alpha val="0"/>
            </a:srgbClr>
          </a:solidFill>
          <a:ln w="27304" cap="rnd">
            <a:solidFill>
              <a:srgbClr val="FFF6DB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8" name="Image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164" y="1043940"/>
            <a:ext cx="1159764" cy="1153668"/>
          </a:xfrm>
          <a:prstGeom prst="rect">
            <a:avLst/>
          </a:prstGeom>
          <a:noFill/>
        </p:spPr>
      </p:pic>
      <p:pic>
        <p:nvPicPr>
          <p:cNvPr id="9" name="Image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568" y="1606296"/>
            <a:ext cx="30480" cy="30479"/>
          </a:xfrm>
          <a:prstGeom prst="rect">
            <a:avLst/>
          </a:prstGeom>
          <a:noFill/>
        </p:spPr>
      </p:pic>
      <p:pic>
        <p:nvPicPr>
          <p:cNvPr id="10" name="Image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514" y="1050543"/>
            <a:ext cx="1116422" cy="1111707"/>
          </a:xfrm>
          <a:prstGeom prst="rect">
            <a:avLst/>
          </a:prstGeom>
          <a:noFill/>
        </p:spPr>
      </p:pic>
      <p:sp>
        <p:nvSpPr>
          <p:cNvPr id="11" name="Path11"/>
          <p:cNvSpPr/>
          <p:nvPr/>
        </p:nvSpPr>
        <p:spPr>
          <a:xfrm>
            <a:off x="115882" y="981582"/>
            <a:ext cx="1259654" cy="1249680"/>
          </a:xfrm>
          <a:custGeom>
            <a:avLst/>
            <a:gdLst/>
            <a:ahLst/>
            <a:cxnLst/>
            <a:rect l="l" t="t" r="r" b="b"/>
            <a:pathLst>
              <a:path w="1259654" h="1249680">
                <a:moveTo>
                  <a:pt x="189934" y="273686"/>
                </a:moveTo>
                <a:cubicBezTo>
                  <a:pt x="379875" y="35688"/>
                  <a:pt x="730814" y="0"/>
                  <a:pt x="973765" y="193930"/>
                </a:cubicBezTo>
                <a:cubicBezTo>
                  <a:pt x="973765" y="193930"/>
                  <a:pt x="973765" y="193930"/>
                  <a:pt x="973765" y="193930"/>
                </a:cubicBezTo>
                <a:lnTo>
                  <a:pt x="973765" y="193930"/>
                </a:lnTo>
                <a:cubicBezTo>
                  <a:pt x="1216729" y="387858"/>
                  <a:pt x="1259655" y="737997"/>
                  <a:pt x="1069777" y="975869"/>
                </a:cubicBezTo>
                <a:cubicBezTo>
                  <a:pt x="1069777" y="975869"/>
                  <a:pt x="1069777" y="975869"/>
                  <a:pt x="1069777" y="975869"/>
                </a:cubicBezTo>
                <a:lnTo>
                  <a:pt x="1069777" y="975869"/>
                </a:lnTo>
                <a:cubicBezTo>
                  <a:pt x="879836" y="1213867"/>
                  <a:pt x="528909" y="1249681"/>
                  <a:pt x="285946" y="1055752"/>
                </a:cubicBezTo>
                <a:cubicBezTo>
                  <a:pt x="285946" y="1055752"/>
                  <a:pt x="285946" y="1055752"/>
                  <a:pt x="285946" y="1055752"/>
                </a:cubicBezTo>
                <a:lnTo>
                  <a:pt x="285946" y="1055752"/>
                </a:lnTo>
                <a:cubicBezTo>
                  <a:pt x="42982" y="861823"/>
                  <a:pt x="0" y="511684"/>
                  <a:pt x="189934" y="273686"/>
                </a:cubicBezTo>
                <a:cubicBezTo>
                  <a:pt x="189934" y="273686"/>
                  <a:pt x="189934" y="273686"/>
                  <a:pt x="189934" y="273686"/>
                </a:cubicBezTo>
                <a:moveTo>
                  <a:pt x="291914" y="355093"/>
                </a:moveTo>
                <a:cubicBezTo>
                  <a:pt x="146931" y="536703"/>
                  <a:pt x="180701" y="804800"/>
                  <a:pt x="367340" y="953770"/>
                </a:cubicBezTo>
                <a:lnTo>
                  <a:pt x="367340" y="953770"/>
                </a:lnTo>
                <a:cubicBezTo>
                  <a:pt x="553979" y="1102742"/>
                  <a:pt x="822813" y="1076199"/>
                  <a:pt x="967796" y="894588"/>
                </a:cubicBezTo>
                <a:cubicBezTo>
                  <a:pt x="967796" y="894588"/>
                  <a:pt x="967796" y="894588"/>
                  <a:pt x="967796" y="894588"/>
                </a:cubicBezTo>
                <a:lnTo>
                  <a:pt x="967796" y="894588"/>
                </a:lnTo>
                <a:cubicBezTo>
                  <a:pt x="1112792" y="712852"/>
                  <a:pt x="1079023" y="444882"/>
                  <a:pt x="892383" y="295911"/>
                </a:cubicBezTo>
                <a:cubicBezTo>
                  <a:pt x="892383" y="295911"/>
                  <a:pt x="892383" y="295911"/>
                  <a:pt x="892383" y="295911"/>
                </a:cubicBezTo>
                <a:lnTo>
                  <a:pt x="892383" y="295911"/>
                </a:lnTo>
                <a:cubicBezTo>
                  <a:pt x="705731" y="146939"/>
                  <a:pt x="436898" y="173483"/>
                  <a:pt x="291914" y="355093"/>
                </a:cubicBezTo>
              </a:path>
            </a:pathLst>
          </a:custGeom>
          <a:solidFill>
            <a:srgbClr val="FEFAF4">
              <a:alpha val="0"/>
            </a:srgbClr>
          </a:solidFill>
          <a:ln w="12700" cap="rnd">
            <a:solidFill>
              <a:srgbClr val="C7B791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2" name="Path12"/>
          <p:cNvSpPr/>
          <p:nvPr/>
        </p:nvSpPr>
        <p:spPr>
          <a:xfrm>
            <a:off x="1012875" y="0"/>
            <a:ext cx="8131124" cy="6845300"/>
          </a:xfrm>
          <a:custGeom>
            <a:avLst/>
            <a:gdLst/>
            <a:ahLst/>
            <a:cxnLst/>
            <a:rect l="l" t="t" r="r" b="b"/>
            <a:pathLst>
              <a:path w="8131124" h="6845300">
                <a:moveTo>
                  <a:pt x="0" y="6845300"/>
                </a:moveTo>
                <a:lnTo>
                  <a:pt x="0" y="0"/>
                </a:lnTo>
                <a:lnTo>
                  <a:pt x="8131125" y="0"/>
                </a:lnTo>
                <a:lnTo>
                  <a:pt x="8131125" y="68453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13" name="Image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5736" y="0"/>
            <a:ext cx="155447" cy="6858000"/>
          </a:xfrm>
          <a:prstGeom prst="rect">
            <a:avLst/>
          </a:prstGeom>
          <a:noFill/>
        </p:spPr>
      </p:pic>
      <p:pic>
        <p:nvPicPr>
          <p:cNvPr id="14" name="Image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7176" y="3387851"/>
            <a:ext cx="82296" cy="82296"/>
          </a:xfrm>
          <a:prstGeom prst="rect">
            <a:avLst/>
          </a:prstGeom>
          <a:noFill/>
        </p:spPr>
      </p:pic>
      <p:sp>
        <p:nvSpPr>
          <p:cNvPr id="15" name="Path15"/>
          <p:cNvSpPr/>
          <p:nvPr/>
        </p:nvSpPr>
        <p:spPr>
          <a:xfrm>
            <a:off x="1014984" y="0"/>
            <a:ext cx="73152" cy="6845300"/>
          </a:xfrm>
          <a:custGeom>
            <a:avLst/>
            <a:gdLst/>
            <a:ahLst/>
            <a:cxnLst/>
            <a:rect l="l" t="t" r="r" b="b"/>
            <a:pathLst>
              <a:path w="73152" h="6845300">
                <a:moveTo>
                  <a:pt x="0" y="6845300"/>
                </a:moveTo>
                <a:lnTo>
                  <a:pt x="0" y="0"/>
                </a:lnTo>
                <a:lnTo>
                  <a:pt x="73152" y="0"/>
                </a:lnTo>
                <a:lnTo>
                  <a:pt x="73152" y="68453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6" name="Path16"/>
          <p:cNvSpPr/>
          <p:nvPr/>
        </p:nvSpPr>
        <p:spPr>
          <a:xfrm>
            <a:off x="4191000" y="2133600"/>
            <a:ext cx="152400" cy="381000"/>
          </a:xfrm>
          <a:custGeom>
            <a:avLst/>
            <a:gdLst/>
            <a:ahLst/>
            <a:cxnLst/>
            <a:rect l="l" t="t" r="r" b="b"/>
            <a:pathLst>
              <a:path w="152400" h="381000">
                <a:moveTo>
                  <a:pt x="0" y="76200"/>
                </a:moveTo>
                <a:lnTo>
                  <a:pt x="76200" y="0"/>
                </a:lnTo>
                <a:lnTo>
                  <a:pt x="152400" y="76200"/>
                </a:lnTo>
                <a:lnTo>
                  <a:pt x="114300" y="76200"/>
                </a:lnTo>
                <a:lnTo>
                  <a:pt x="114300" y="381000"/>
                </a:lnTo>
                <a:lnTo>
                  <a:pt x="38100" y="381000"/>
                </a:lnTo>
                <a:lnTo>
                  <a:pt x="38100" y="76200"/>
                </a:lnTo>
                <a:close/>
              </a:path>
            </a:pathLst>
          </a:custGeom>
          <a:solidFill>
            <a:srgbClr val="FF0000">
              <a:alpha val="100000"/>
            </a:srgbClr>
          </a:solidFill>
          <a:ln w="0" cap="rnd">
            <a:solidFill>
              <a:srgbClr val="FF0000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7" name="Path17"/>
          <p:cNvSpPr/>
          <p:nvPr/>
        </p:nvSpPr>
        <p:spPr>
          <a:xfrm>
            <a:off x="4155079" y="2097679"/>
            <a:ext cx="249642" cy="442321"/>
          </a:xfrm>
          <a:custGeom>
            <a:avLst/>
            <a:gdLst/>
            <a:ahLst/>
            <a:cxnLst/>
            <a:rect l="l" t="t" r="r" b="b"/>
            <a:pathLst>
              <a:path w="249642" h="442321">
                <a:moveTo>
                  <a:pt x="35921" y="112121"/>
                </a:moveTo>
                <a:lnTo>
                  <a:pt x="112121" y="35921"/>
                </a:lnTo>
                <a:lnTo>
                  <a:pt x="188321" y="112121"/>
                </a:lnTo>
                <a:lnTo>
                  <a:pt x="150221" y="112121"/>
                </a:lnTo>
                <a:lnTo>
                  <a:pt x="150221" y="416921"/>
                </a:lnTo>
                <a:lnTo>
                  <a:pt x="74021" y="416921"/>
                </a:lnTo>
                <a:lnTo>
                  <a:pt x="74021" y="112121"/>
                </a:lnTo>
                <a:close/>
              </a:path>
            </a:pathLst>
          </a:custGeom>
          <a:solidFill>
            <a:srgbClr val="FF0000">
              <a:alpha val="0"/>
            </a:srgbClr>
          </a:solidFill>
          <a:ln w="25400" cap="sq">
            <a:solidFill>
              <a:srgbClr val="FF0000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8" name="Path18"/>
          <p:cNvSpPr/>
          <p:nvPr/>
        </p:nvSpPr>
        <p:spPr>
          <a:xfrm>
            <a:off x="5257800" y="2133600"/>
            <a:ext cx="152400" cy="381000"/>
          </a:xfrm>
          <a:custGeom>
            <a:avLst/>
            <a:gdLst/>
            <a:ahLst/>
            <a:cxnLst/>
            <a:rect l="l" t="t" r="r" b="b"/>
            <a:pathLst>
              <a:path w="152400" h="381000">
                <a:moveTo>
                  <a:pt x="0" y="304800"/>
                </a:moveTo>
                <a:lnTo>
                  <a:pt x="38100" y="304800"/>
                </a:lnTo>
                <a:lnTo>
                  <a:pt x="38100" y="0"/>
                </a:lnTo>
                <a:lnTo>
                  <a:pt x="114300" y="0"/>
                </a:lnTo>
                <a:lnTo>
                  <a:pt x="114300" y="304800"/>
                </a:lnTo>
                <a:lnTo>
                  <a:pt x="152400" y="304800"/>
                </a:lnTo>
                <a:lnTo>
                  <a:pt x="76200" y="381000"/>
                </a:lnTo>
                <a:close/>
              </a:path>
            </a:pathLst>
          </a:custGeom>
          <a:solidFill>
            <a:srgbClr val="FF0000">
              <a:alpha val="100000"/>
            </a:srgbClr>
          </a:solidFill>
          <a:ln w="0" cap="sq">
            <a:solidFill>
              <a:srgbClr val="FF0000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9" name="Path19"/>
          <p:cNvSpPr/>
          <p:nvPr/>
        </p:nvSpPr>
        <p:spPr>
          <a:xfrm>
            <a:off x="5221879" y="2108200"/>
            <a:ext cx="249642" cy="442321"/>
          </a:xfrm>
          <a:custGeom>
            <a:avLst/>
            <a:gdLst/>
            <a:ahLst/>
            <a:cxnLst/>
            <a:rect l="l" t="t" r="r" b="b"/>
            <a:pathLst>
              <a:path w="249642" h="442321">
                <a:moveTo>
                  <a:pt x="35921" y="330200"/>
                </a:moveTo>
                <a:lnTo>
                  <a:pt x="74021" y="330200"/>
                </a:lnTo>
                <a:lnTo>
                  <a:pt x="74021" y="25400"/>
                </a:lnTo>
                <a:lnTo>
                  <a:pt x="150221" y="25400"/>
                </a:lnTo>
                <a:lnTo>
                  <a:pt x="150221" y="330200"/>
                </a:lnTo>
                <a:lnTo>
                  <a:pt x="188321" y="330200"/>
                </a:lnTo>
                <a:lnTo>
                  <a:pt x="112121" y="406400"/>
                </a:lnTo>
                <a:close/>
              </a:path>
            </a:pathLst>
          </a:custGeom>
          <a:solidFill>
            <a:srgbClr val="FF0000">
              <a:alpha val="0"/>
            </a:srgbClr>
          </a:solidFill>
          <a:ln w="25400" cap="sq">
            <a:solidFill>
              <a:srgbClr val="FF0000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20" name="Image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1169" y="4114838"/>
            <a:ext cx="8222830" cy="2529586"/>
          </a:xfrm>
          <a:prstGeom prst="rect">
            <a:avLst/>
          </a:prstGeom>
          <a:noFill/>
        </p:spPr>
      </p:pic>
      <p:sp>
        <p:nvSpPr>
          <p:cNvPr id="21" name="Text Box21"/>
          <p:cNvSpPr txBox="1"/>
          <p:nvPr/>
        </p:nvSpPr>
        <p:spPr>
          <a:xfrm>
            <a:off x="1088440" y="449274"/>
            <a:ext cx="7682738" cy="70342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920" spc="15" dirty="0" smtClean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</a:t>
            </a:r>
            <a:r>
              <a:rPr lang="en-US" altLang="zh-CN" sz="1920" spc="-1212" dirty="0" smtClean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Ensure</a:t>
            </a:r>
            <a:r>
              <a:rPr lang="en-US" altLang="zh-CN" sz="2400" spc="-19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No</a:t>
            </a:r>
            <a:r>
              <a:rPr lang="en-US" altLang="zh-CN" sz="2400" spc="-12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Air Bubbles.</a:t>
            </a:r>
            <a:r>
              <a:rPr lang="en-US" altLang="zh-CN" sz="2400" spc="-9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Syringe</a:t>
            </a:r>
            <a:r>
              <a:rPr lang="en-US" altLang="zh-CN" sz="2400" spc="-9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-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must</a:t>
            </a:r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be</a:t>
            </a:r>
            <a:r>
              <a:rPr lang="en-US" altLang="zh-CN" sz="2400" spc="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sealed</a:t>
            </a:r>
            <a:r>
              <a:rPr lang="en-US" altLang="zh-CN" sz="2400" spc="-2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immediately</a:t>
            </a:r>
          </a:p>
          <a:p>
            <a:pPr marL="283413">
              <a:lnSpc>
                <a:spcPts val="2882"/>
              </a:lnSpc>
            </a:pPr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after</a:t>
            </a:r>
            <a:r>
              <a:rPr lang="en-US" altLang="zh-CN" sz="2400" spc="-19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withdrawing</a:t>
            </a:r>
            <a:r>
              <a:rPr lang="en-US" altLang="zh-CN" sz="2400" spc="-2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sample.</a:t>
            </a:r>
          </a:p>
        </p:txBody>
      </p:sp>
      <p:sp>
        <p:nvSpPr>
          <p:cNvPr id="22" name="Text Box22"/>
          <p:cNvSpPr txBox="1"/>
          <p:nvPr/>
        </p:nvSpPr>
        <p:spPr>
          <a:xfrm>
            <a:off x="1408430" y="1222502"/>
            <a:ext cx="4019702" cy="372160"/>
          </a:xfrm>
          <a:prstGeom prst="rect">
            <a:avLst/>
          </a:prstGeom>
          <a:solidFill>
            <a:srgbClr val="FFC000"/>
          </a:solidFill>
        </p:spPr>
        <p:txBody>
          <a:bodyPr wrap="none" lIns="0" tIns="0" rIns="0" rtlCol="0">
            <a:spAutoFit/>
          </a:bodyPr>
          <a:lstStyle/>
          <a:p>
            <a:r>
              <a:rPr lang="en-US" altLang="zh-CN" sz="2400" spc="-2" dirty="0" smtClean="0">
                <a:solidFill>
                  <a:srgbClr val="3891A7"/>
                </a:solidFill>
                <a:latin typeface="Verdana"/>
                <a:ea typeface="Verdana"/>
                <a:cs typeface="Verdana"/>
              </a:rPr>
              <a:t>◦</a:t>
            </a:r>
            <a:r>
              <a:rPr lang="en-US" altLang="zh-CN" sz="2400" spc="177" dirty="0" smtClean="0">
                <a:solidFill>
                  <a:srgbClr val="3891A7"/>
                </a:solidFill>
                <a:latin typeface="Verdana"/>
                <a:ea typeface="Verdana"/>
                <a:cs typeface="Verdana"/>
              </a:rPr>
              <a:t> </a:t>
            </a:r>
            <a:r>
              <a:rPr lang="en-US" altLang="zh-CN" sz="2400" b="1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Contact </a:t>
            </a:r>
            <a:r>
              <a:rPr lang="en-US" altLang="zh-CN" sz="2400" b="1" spc="-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with</a:t>
            </a:r>
            <a:r>
              <a:rPr lang="en-US" altLang="zh-CN" sz="2400" b="1" spc="-12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b="1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AIR</a:t>
            </a:r>
            <a:r>
              <a:rPr lang="en-US" altLang="zh-CN" sz="2400" b="1" spc="1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b="1" spc="-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BUBBLES</a:t>
            </a:r>
          </a:p>
        </p:txBody>
      </p:sp>
      <p:sp>
        <p:nvSpPr>
          <p:cNvPr id="23" name="Text Box23"/>
          <p:cNvSpPr txBox="1"/>
          <p:nvPr/>
        </p:nvSpPr>
        <p:spPr>
          <a:xfrm>
            <a:off x="1408430" y="1699209"/>
            <a:ext cx="6037504" cy="39003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Air </a:t>
            </a:r>
            <a:r>
              <a:rPr lang="en-US" altLang="zh-CN" sz="2400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bubble</a:t>
            </a:r>
            <a:r>
              <a:rPr lang="en-US" altLang="zh-CN" sz="2400" spc="58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=</a:t>
            </a:r>
            <a:r>
              <a:rPr lang="en-US" altLang="zh-CN" sz="2400" spc="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PO</a:t>
            </a:r>
            <a:r>
              <a:rPr lang="en-US" altLang="zh-CN" sz="2400" spc="-59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596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en-US" altLang="zh-CN" sz="1596" spc="21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150 </a:t>
            </a:r>
            <a:r>
              <a:rPr lang="en-US" altLang="zh-CN" sz="2400" spc="-9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mm</a:t>
            </a:r>
            <a:r>
              <a:rPr lang="en-US" altLang="zh-CN" sz="2400" spc="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Hg</a:t>
            </a:r>
            <a:r>
              <a:rPr lang="en-US" altLang="zh-CN" sz="2400" spc="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altLang="zh-CN" sz="2400" spc="-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PCO</a:t>
            </a:r>
            <a:r>
              <a:rPr lang="en-US" altLang="zh-CN" sz="2400" spc="-59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596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en-US" altLang="zh-CN" sz="1596" spc="81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0 </a:t>
            </a:r>
            <a:r>
              <a:rPr lang="en-US" altLang="zh-CN" sz="2400" spc="-9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mm</a:t>
            </a:r>
            <a:r>
              <a:rPr lang="en-US" altLang="zh-CN" sz="2400" spc="1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Hg</a:t>
            </a:r>
          </a:p>
        </p:txBody>
      </p:sp>
      <p:sp>
        <p:nvSpPr>
          <p:cNvPr id="24" name="Text Box24"/>
          <p:cNvSpPr txBox="1"/>
          <p:nvPr/>
        </p:nvSpPr>
        <p:spPr>
          <a:xfrm>
            <a:off x="1408430" y="2141278"/>
            <a:ext cx="4776089" cy="39030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2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Air</a:t>
            </a:r>
            <a:r>
              <a:rPr lang="en-US" altLang="zh-CN" sz="2402" spc="-1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2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Bubble</a:t>
            </a:r>
            <a:r>
              <a:rPr lang="en-US" altLang="zh-CN" sz="2402" spc="-9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2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+</a:t>
            </a:r>
            <a:r>
              <a:rPr lang="en-US" altLang="zh-CN" sz="2402" spc="-1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2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Blood</a:t>
            </a:r>
            <a:r>
              <a:rPr lang="en-US" altLang="zh-CN" sz="2402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2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=</a:t>
            </a:r>
            <a:r>
              <a:rPr lang="en-US" altLang="zh-CN" sz="2402" spc="238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2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PO</a:t>
            </a:r>
            <a:r>
              <a:rPr lang="en-US" altLang="zh-CN" sz="2402" spc="-59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596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en-US" altLang="zh-CN" sz="1596" spc="382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2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PCO</a:t>
            </a:r>
            <a:r>
              <a:rPr lang="en-US" altLang="zh-CN" sz="2402" spc="-59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596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</a:p>
        </p:txBody>
      </p:sp>
      <p:sp>
        <p:nvSpPr>
          <p:cNvPr id="25" name="Text Box25"/>
          <p:cNvSpPr txBox="1"/>
          <p:nvPr/>
        </p:nvSpPr>
        <p:spPr>
          <a:xfrm>
            <a:off x="1088440" y="3025470"/>
            <a:ext cx="6944722" cy="78739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920" spc="15" dirty="0" smtClean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</a:t>
            </a:r>
            <a:r>
              <a:rPr lang="en-US" altLang="zh-CN" sz="1920" spc="-1212" dirty="0" smtClean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altLang="zh-CN" sz="2400" spc="-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ABG</a:t>
            </a:r>
            <a:r>
              <a:rPr lang="en-US" altLang="zh-CN" sz="2400" spc="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Syringe</a:t>
            </a:r>
            <a:r>
              <a:rPr lang="en-US" altLang="zh-CN" sz="2400" spc="-9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-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must</a:t>
            </a:r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be</a:t>
            </a:r>
            <a:r>
              <a:rPr lang="en-US" altLang="zh-CN" sz="2400" spc="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transported</a:t>
            </a:r>
            <a:r>
              <a:rPr lang="en-US" altLang="zh-CN" sz="2400" spc="-3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at</a:t>
            </a:r>
            <a:r>
              <a:rPr lang="en-US" altLang="zh-CN" sz="2400" spc="-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the</a:t>
            </a:r>
            <a:r>
              <a:rPr lang="en-US" altLang="zh-CN" sz="2400" spc="-19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earliest</a:t>
            </a:r>
            <a:r>
              <a:rPr lang="en-US" altLang="zh-CN" sz="2400" spc="-4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to </a:t>
            </a:r>
            <a:r>
              <a:rPr lang="en-US" altLang="zh-CN" sz="2400" spc="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the</a:t>
            </a:r>
          </a:p>
          <a:p>
            <a:pPr marL="283413">
              <a:lnSpc>
                <a:spcPts val="2879"/>
              </a:lnSpc>
            </a:pPr>
            <a:r>
              <a:rPr lang="en-US" altLang="zh-CN" sz="2400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laboratory</a:t>
            </a:r>
            <a:r>
              <a:rPr lang="en-US" altLang="zh-CN" sz="2400" spc="-4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for</a:t>
            </a:r>
            <a:r>
              <a:rPr lang="en-US" altLang="zh-CN" sz="2400" spc="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b="1" spc="-4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EARLY</a:t>
            </a:r>
            <a:r>
              <a:rPr lang="en-US" altLang="zh-CN" sz="2400" b="1" spc="3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analysis</a:t>
            </a:r>
            <a:r>
              <a:rPr lang="en-US" altLang="zh-CN" sz="2400" spc="-16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via</a:t>
            </a:r>
            <a:r>
              <a:rPr lang="en-US" altLang="zh-CN" sz="2400" spc="-1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b="1" spc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COLD CHAIN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1500188"/>
            <a:ext cx="9134475" cy="459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Bevel 3"/>
          <p:cNvSpPr/>
          <p:nvPr/>
        </p:nvSpPr>
        <p:spPr>
          <a:xfrm>
            <a:off x="2438400" y="228600"/>
            <a:ext cx="4191000" cy="1066800"/>
          </a:xfrm>
          <a:prstGeom prst="beve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0" y="381000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  <a:latin typeface="AR ESSENCE" pitchFamily="2" charset="0"/>
              </a:rPr>
              <a:t>GAP-GAP</a:t>
            </a:r>
            <a:endParaRPr lang="en-US" sz="4800" b="1" dirty="0">
              <a:solidFill>
                <a:srgbClr val="C00000"/>
              </a:solidFill>
              <a:latin typeface="AR ESSENCE" pitchFamily="2" charset="0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441772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902"/>
          <a:stretch/>
        </p:blipFill>
        <p:spPr bwMode="auto">
          <a:xfrm>
            <a:off x="152400" y="440453"/>
            <a:ext cx="8686800" cy="235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56"/>
          <a:stretch/>
        </p:blipFill>
        <p:spPr bwMode="auto">
          <a:xfrm>
            <a:off x="152401" y="3352800"/>
            <a:ext cx="8686799" cy="2961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040135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189070"/>
            <a:ext cx="6553200" cy="6668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28600" y="2743200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Bahnschrift SemiCondensed" pitchFamily="34" charset="0"/>
              </a:rPr>
              <a:t>On 10 liters o2 simple face mask</a:t>
            </a:r>
            <a:endParaRPr lang="en-US" sz="2400" dirty="0">
              <a:solidFill>
                <a:srgbClr val="FF0000"/>
              </a:solidFill>
              <a:latin typeface="Bahnschrift SemiCondensed" pitchFamily="34" charset="0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8458200" cy="2381251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sz="2400" dirty="0" smtClean="0"/>
              <a:t>1. Metabolic acidosis.</a:t>
            </a:r>
            <a:br>
              <a:rPr lang="en-US" sz="2400" dirty="0" smtClean="0"/>
            </a:br>
            <a:r>
              <a:rPr lang="en-US" sz="2400" dirty="0" smtClean="0"/>
              <a:t>2. Expected PaCo2 = (1.5 x Hco3)+ 8</a:t>
            </a:r>
            <a:br>
              <a:rPr lang="en-US" sz="2400" dirty="0" smtClean="0"/>
            </a:br>
            <a:r>
              <a:rPr lang="en-US" sz="2400" dirty="0" smtClean="0"/>
              <a:t>                                  = 32</a:t>
            </a:r>
            <a:br>
              <a:rPr lang="en-US" sz="2400" dirty="0" smtClean="0"/>
            </a:br>
            <a:r>
              <a:rPr lang="en-US" sz="2400" dirty="0" smtClean="0"/>
              <a:t>Actual Paco2 = 33 mmHg, So it is metabolic acidosis compensated by respiratory alkalosis 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458200" cy="274320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3. Anion gap = (</a:t>
            </a:r>
            <a:r>
              <a:rPr lang="en-US" sz="24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Na+K</a:t>
            </a:r>
            <a:r>
              <a:rPr lang="en-US" sz="2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)- (Hco3 +</a:t>
            </a:r>
            <a:r>
              <a:rPr lang="en-US" sz="24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Cl</a:t>
            </a:r>
            <a:r>
              <a:rPr lang="en-US" sz="2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) = 27.4, So High anion gap metabolic acidosis. 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4. Rise in AG= 27.4 -12 =15.4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 Fall of Hco3 = 24- 16.2 = 7.8, So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Gap-Gap = Rise in AG - Fall of Hco3 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             = 7.6  , So there is associated metabolic alkalosis</a:t>
            </a:r>
          </a:p>
        </p:txBody>
      </p:sp>
      <p:sp>
        <p:nvSpPr>
          <p:cNvPr id="4" name="Bevel 3"/>
          <p:cNvSpPr/>
          <p:nvPr/>
        </p:nvSpPr>
        <p:spPr>
          <a:xfrm>
            <a:off x="228600" y="5638800"/>
            <a:ext cx="8458200" cy="1066800"/>
          </a:xfrm>
          <a:prstGeom prst="bevel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FF00"/>
                </a:solidFill>
                <a:latin typeface="Bahnschrift SemiCondensed" pitchFamily="34" charset="0"/>
              </a:rPr>
              <a:t>Diagnosis is  High anion gap  metabolic acidosis combined with metabolic alkalosis </a:t>
            </a:r>
            <a:endParaRPr lang="en-US" sz="2800" dirty="0">
              <a:solidFill>
                <a:srgbClr val="FFFF00"/>
              </a:solidFill>
              <a:latin typeface="Bahnschrift SemiCondensed" pitchFamily="34" charset="0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71357"/>
            <a:ext cx="8153400" cy="6374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550859"/>
            <a:ext cx="8581382" cy="6002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AutoShape 2" descr="Image result for thank yo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0" name="AutoShape 4" descr="Image result for thank yo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2" name="AutoShape 6" descr="Image result for thank yo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5304" name="Picture 8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752600"/>
            <a:ext cx="72390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  <a:noFill/>
        </p:spPr>
      </p:pic>
      <p:sp>
        <p:nvSpPr>
          <p:cNvPr id="3" name="Path3"/>
          <p:cNvSpPr/>
          <p:nvPr/>
        </p:nvSpPr>
        <p:spPr>
          <a:xfrm>
            <a:off x="3010" y="3555"/>
            <a:ext cx="819949" cy="819404"/>
          </a:xfrm>
          <a:custGeom>
            <a:avLst/>
            <a:gdLst/>
            <a:ahLst/>
            <a:cxnLst/>
            <a:rect l="l" t="t" r="r" b="b"/>
            <a:pathLst>
              <a:path w="819949" h="819404">
                <a:moveTo>
                  <a:pt x="819950" y="0"/>
                </a:moveTo>
                <a:cubicBezTo>
                  <a:pt x="819950" y="452502"/>
                  <a:pt x="453072" y="819404"/>
                  <a:pt x="505" y="819404"/>
                </a:cubicBezTo>
                <a:cubicBezTo>
                  <a:pt x="337" y="819404"/>
                  <a:pt x="168" y="819404"/>
                  <a:pt x="0" y="819404"/>
                </a:cubicBezTo>
                <a:lnTo>
                  <a:pt x="0" y="819404"/>
                </a:lnTo>
                <a:lnTo>
                  <a:pt x="507" y="0"/>
                </a:lnTo>
                <a:close/>
              </a:path>
            </a:pathLst>
          </a:custGeom>
          <a:solidFill>
            <a:srgbClr val="FEFAF4">
              <a:alpha val="32941"/>
            </a:srgbClr>
          </a:solidFill>
          <a:ln w="0" cap="sq">
            <a:solidFill>
              <a:srgbClr val="FEFAF4">
                <a:alpha val="100000"/>
              </a:srgbClr>
            </a:solidFill>
            <a:prstDash val="solid"/>
            <a:miter lim="10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4" name="Path4"/>
          <p:cNvSpPr/>
          <p:nvPr/>
        </p:nvSpPr>
        <p:spPr>
          <a:xfrm>
            <a:off x="-9689" y="-9144"/>
            <a:ext cx="845349" cy="844804"/>
          </a:xfrm>
          <a:custGeom>
            <a:avLst/>
            <a:gdLst/>
            <a:ahLst/>
            <a:cxnLst/>
            <a:rect l="l" t="t" r="r" b="b"/>
            <a:pathLst>
              <a:path w="845349" h="844804">
                <a:moveTo>
                  <a:pt x="832649" y="12699"/>
                </a:moveTo>
                <a:cubicBezTo>
                  <a:pt x="832649" y="465201"/>
                  <a:pt x="465771" y="832103"/>
                  <a:pt x="13204" y="832103"/>
                </a:cubicBezTo>
                <a:cubicBezTo>
                  <a:pt x="13036" y="832103"/>
                  <a:pt x="12867" y="832103"/>
                  <a:pt x="12699" y="832103"/>
                </a:cubicBezTo>
                <a:lnTo>
                  <a:pt x="12699" y="832103"/>
                </a:lnTo>
                <a:lnTo>
                  <a:pt x="13206" y="12699"/>
                </a:lnTo>
                <a:close/>
              </a:path>
            </a:pathLst>
          </a:custGeom>
          <a:solidFill>
            <a:srgbClr val="FEFAF4">
              <a:alpha val="0"/>
            </a:srgbClr>
          </a:solidFill>
          <a:ln w="12700" cap="rnd">
            <a:solidFill>
              <a:srgbClr val="D2C39E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5" name="Image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16" y="6095"/>
            <a:ext cx="1784604" cy="1783080"/>
          </a:xfrm>
          <a:prstGeom prst="rect">
            <a:avLst/>
          </a:prstGeom>
          <a:noFill/>
        </p:spPr>
      </p:pic>
      <p:pic>
        <p:nvPicPr>
          <p:cNvPr id="6" name="Image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123" y="870203"/>
            <a:ext cx="54863" cy="54864"/>
          </a:xfrm>
          <a:prstGeom prst="rect">
            <a:avLst/>
          </a:prstGeom>
          <a:noFill/>
        </p:spPr>
      </p:pic>
      <p:sp>
        <p:nvSpPr>
          <p:cNvPr id="7" name="Path7"/>
          <p:cNvSpPr/>
          <p:nvPr/>
        </p:nvSpPr>
        <p:spPr>
          <a:xfrm>
            <a:off x="141516" y="21082"/>
            <a:ext cx="1756752" cy="1729485"/>
          </a:xfrm>
          <a:custGeom>
            <a:avLst/>
            <a:gdLst/>
            <a:ahLst/>
            <a:cxnLst/>
            <a:rect l="l" t="t" r="r" b="b"/>
            <a:pathLst>
              <a:path w="1756752" h="1729485">
                <a:moveTo>
                  <a:pt x="27305" y="851154"/>
                </a:moveTo>
                <a:cubicBezTo>
                  <a:pt x="27305" y="381127"/>
                  <a:pt x="408343" y="0"/>
                  <a:pt x="878395" y="0"/>
                </a:cubicBezTo>
                <a:cubicBezTo>
                  <a:pt x="878395" y="0"/>
                  <a:pt x="878395" y="0"/>
                  <a:pt x="878395" y="0"/>
                </a:cubicBezTo>
                <a:lnTo>
                  <a:pt x="878395" y="0"/>
                </a:lnTo>
                <a:cubicBezTo>
                  <a:pt x="1348448" y="0"/>
                  <a:pt x="1729448" y="381127"/>
                  <a:pt x="1729448" y="851154"/>
                </a:cubicBezTo>
                <a:cubicBezTo>
                  <a:pt x="1729448" y="851154"/>
                  <a:pt x="1729448" y="851154"/>
                  <a:pt x="1729448" y="851154"/>
                </a:cubicBezTo>
                <a:lnTo>
                  <a:pt x="1729448" y="851154"/>
                </a:lnTo>
                <a:cubicBezTo>
                  <a:pt x="1729448" y="1321181"/>
                  <a:pt x="1348448" y="1702181"/>
                  <a:pt x="878395" y="1702181"/>
                </a:cubicBezTo>
                <a:cubicBezTo>
                  <a:pt x="878395" y="1702181"/>
                  <a:pt x="878395" y="1702181"/>
                  <a:pt x="878395" y="1702181"/>
                </a:cubicBezTo>
                <a:lnTo>
                  <a:pt x="878395" y="1702181"/>
                </a:lnTo>
                <a:cubicBezTo>
                  <a:pt x="408343" y="1702181"/>
                  <a:pt x="27305" y="1321181"/>
                  <a:pt x="27305" y="851154"/>
                </a:cubicBezTo>
                <a:cubicBezTo>
                  <a:pt x="27305" y="851154"/>
                  <a:pt x="27305" y="851154"/>
                  <a:pt x="27305" y="851154"/>
                </a:cubicBezTo>
              </a:path>
            </a:pathLst>
          </a:custGeom>
          <a:solidFill>
            <a:srgbClr val="FEFAF4">
              <a:alpha val="0"/>
            </a:srgbClr>
          </a:solidFill>
          <a:ln w="27304" cap="rnd">
            <a:solidFill>
              <a:srgbClr val="FFF6DB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8" name="Image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164" y="1043940"/>
            <a:ext cx="1159764" cy="1153668"/>
          </a:xfrm>
          <a:prstGeom prst="rect">
            <a:avLst/>
          </a:prstGeom>
          <a:noFill/>
        </p:spPr>
      </p:pic>
      <p:pic>
        <p:nvPicPr>
          <p:cNvPr id="9" name="Image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568" y="1606296"/>
            <a:ext cx="30480" cy="30479"/>
          </a:xfrm>
          <a:prstGeom prst="rect">
            <a:avLst/>
          </a:prstGeom>
          <a:noFill/>
        </p:spPr>
      </p:pic>
      <p:pic>
        <p:nvPicPr>
          <p:cNvPr id="10" name="Image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514" y="1050543"/>
            <a:ext cx="1116422" cy="1111707"/>
          </a:xfrm>
          <a:prstGeom prst="rect">
            <a:avLst/>
          </a:prstGeom>
          <a:noFill/>
        </p:spPr>
      </p:pic>
      <p:sp>
        <p:nvSpPr>
          <p:cNvPr id="11" name="Path11"/>
          <p:cNvSpPr/>
          <p:nvPr/>
        </p:nvSpPr>
        <p:spPr>
          <a:xfrm>
            <a:off x="115882" y="981582"/>
            <a:ext cx="1259654" cy="1249680"/>
          </a:xfrm>
          <a:custGeom>
            <a:avLst/>
            <a:gdLst/>
            <a:ahLst/>
            <a:cxnLst/>
            <a:rect l="l" t="t" r="r" b="b"/>
            <a:pathLst>
              <a:path w="1259654" h="1249680">
                <a:moveTo>
                  <a:pt x="189934" y="273686"/>
                </a:moveTo>
                <a:cubicBezTo>
                  <a:pt x="379875" y="35688"/>
                  <a:pt x="730814" y="0"/>
                  <a:pt x="973765" y="193930"/>
                </a:cubicBezTo>
                <a:cubicBezTo>
                  <a:pt x="973765" y="193930"/>
                  <a:pt x="973765" y="193930"/>
                  <a:pt x="973765" y="193930"/>
                </a:cubicBezTo>
                <a:lnTo>
                  <a:pt x="973765" y="193930"/>
                </a:lnTo>
                <a:cubicBezTo>
                  <a:pt x="1216729" y="387858"/>
                  <a:pt x="1259655" y="737997"/>
                  <a:pt x="1069777" y="975869"/>
                </a:cubicBezTo>
                <a:cubicBezTo>
                  <a:pt x="1069777" y="975869"/>
                  <a:pt x="1069777" y="975869"/>
                  <a:pt x="1069777" y="975869"/>
                </a:cubicBezTo>
                <a:lnTo>
                  <a:pt x="1069777" y="975869"/>
                </a:lnTo>
                <a:cubicBezTo>
                  <a:pt x="879836" y="1213867"/>
                  <a:pt x="528909" y="1249681"/>
                  <a:pt x="285946" y="1055752"/>
                </a:cubicBezTo>
                <a:cubicBezTo>
                  <a:pt x="285946" y="1055752"/>
                  <a:pt x="285946" y="1055752"/>
                  <a:pt x="285946" y="1055752"/>
                </a:cubicBezTo>
                <a:lnTo>
                  <a:pt x="285946" y="1055752"/>
                </a:lnTo>
                <a:cubicBezTo>
                  <a:pt x="42982" y="861823"/>
                  <a:pt x="0" y="511684"/>
                  <a:pt x="189934" y="273686"/>
                </a:cubicBezTo>
                <a:cubicBezTo>
                  <a:pt x="189934" y="273686"/>
                  <a:pt x="189934" y="273686"/>
                  <a:pt x="189934" y="273686"/>
                </a:cubicBezTo>
                <a:moveTo>
                  <a:pt x="291914" y="355093"/>
                </a:moveTo>
                <a:cubicBezTo>
                  <a:pt x="146931" y="536703"/>
                  <a:pt x="180701" y="804800"/>
                  <a:pt x="367340" y="953770"/>
                </a:cubicBezTo>
                <a:lnTo>
                  <a:pt x="367340" y="953770"/>
                </a:lnTo>
                <a:cubicBezTo>
                  <a:pt x="553979" y="1102742"/>
                  <a:pt x="822813" y="1076199"/>
                  <a:pt x="967796" y="894588"/>
                </a:cubicBezTo>
                <a:cubicBezTo>
                  <a:pt x="967796" y="894588"/>
                  <a:pt x="967796" y="894588"/>
                  <a:pt x="967796" y="894588"/>
                </a:cubicBezTo>
                <a:lnTo>
                  <a:pt x="967796" y="894588"/>
                </a:lnTo>
                <a:cubicBezTo>
                  <a:pt x="1112792" y="712852"/>
                  <a:pt x="1079023" y="444882"/>
                  <a:pt x="892383" y="295911"/>
                </a:cubicBezTo>
                <a:cubicBezTo>
                  <a:pt x="892383" y="295911"/>
                  <a:pt x="892383" y="295911"/>
                  <a:pt x="892383" y="295911"/>
                </a:cubicBezTo>
                <a:lnTo>
                  <a:pt x="892383" y="295911"/>
                </a:lnTo>
                <a:cubicBezTo>
                  <a:pt x="705731" y="146939"/>
                  <a:pt x="436898" y="173483"/>
                  <a:pt x="291914" y="355093"/>
                </a:cubicBezTo>
              </a:path>
            </a:pathLst>
          </a:custGeom>
          <a:solidFill>
            <a:srgbClr val="FEFAF4">
              <a:alpha val="0"/>
            </a:srgbClr>
          </a:solidFill>
          <a:ln w="12700" cap="rnd">
            <a:solidFill>
              <a:srgbClr val="C7B791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2" name="Path12"/>
          <p:cNvSpPr/>
          <p:nvPr/>
        </p:nvSpPr>
        <p:spPr>
          <a:xfrm>
            <a:off x="1012875" y="0"/>
            <a:ext cx="8131124" cy="6845300"/>
          </a:xfrm>
          <a:custGeom>
            <a:avLst/>
            <a:gdLst/>
            <a:ahLst/>
            <a:cxnLst/>
            <a:rect l="l" t="t" r="r" b="b"/>
            <a:pathLst>
              <a:path w="8131124" h="6845300">
                <a:moveTo>
                  <a:pt x="0" y="6845300"/>
                </a:moveTo>
                <a:lnTo>
                  <a:pt x="0" y="0"/>
                </a:lnTo>
                <a:lnTo>
                  <a:pt x="8131125" y="0"/>
                </a:lnTo>
                <a:lnTo>
                  <a:pt x="8131125" y="68453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13" name="Image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5736" y="0"/>
            <a:ext cx="155447" cy="6858000"/>
          </a:xfrm>
          <a:prstGeom prst="rect">
            <a:avLst/>
          </a:prstGeom>
          <a:noFill/>
        </p:spPr>
      </p:pic>
      <p:pic>
        <p:nvPicPr>
          <p:cNvPr id="14" name="Image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7176" y="3387851"/>
            <a:ext cx="82296" cy="82296"/>
          </a:xfrm>
          <a:prstGeom prst="rect">
            <a:avLst/>
          </a:prstGeom>
          <a:noFill/>
        </p:spPr>
      </p:pic>
      <p:sp>
        <p:nvSpPr>
          <p:cNvPr id="15" name="Path15"/>
          <p:cNvSpPr/>
          <p:nvPr/>
        </p:nvSpPr>
        <p:spPr>
          <a:xfrm>
            <a:off x="1014984" y="0"/>
            <a:ext cx="73152" cy="6845300"/>
          </a:xfrm>
          <a:custGeom>
            <a:avLst/>
            <a:gdLst/>
            <a:ahLst/>
            <a:cxnLst/>
            <a:rect l="l" t="t" r="r" b="b"/>
            <a:pathLst>
              <a:path w="73152" h="6845300">
                <a:moveTo>
                  <a:pt x="0" y="6845300"/>
                </a:moveTo>
                <a:lnTo>
                  <a:pt x="0" y="0"/>
                </a:lnTo>
                <a:lnTo>
                  <a:pt x="73152" y="0"/>
                </a:lnTo>
                <a:lnTo>
                  <a:pt x="73152" y="68453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6" name="Text Box16"/>
          <p:cNvSpPr txBox="1"/>
          <p:nvPr/>
        </p:nvSpPr>
        <p:spPr>
          <a:xfrm>
            <a:off x="1926590" y="1691284"/>
            <a:ext cx="5811926" cy="67482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4800" b="1" spc="-5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Interpretation</a:t>
            </a:r>
            <a:r>
              <a:rPr lang="en-US" altLang="zh-CN" sz="4800" b="1" spc="-19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4800" b="1" spc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of</a:t>
            </a:r>
            <a:r>
              <a:rPr lang="en-US" altLang="zh-CN" sz="4800" b="1" spc="-268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4800" b="1" spc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ABG</a:t>
            </a:r>
          </a:p>
        </p:txBody>
      </p:sp>
      <p:sp>
        <p:nvSpPr>
          <p:cNvPr id="17" name="Text Box17"/>
          <p:cNvSpPr txBox="1"/>
          <p:nvPr/>
        </p:nvSpPr>
        <p:spPr>
          <a:xfrm>
            <a:off x="1926590" y="2499385"/>
            <a:ext cx="5215433" cy="67482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840" spc="-8" dirty="0" smtClean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</a:t>
            </a:r>
            <a:r>
              <a:rPr lang="en-US" altLang="zh-CN" sz="3840" spc="-2641" dirty="0" smtClean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altLang="zh-CN" sz="4800" b="1" spc="-32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OXYGENATION</a:t>
            </a:r>
          </a:p>
        </p:txBody>
      </p:sp>
      <p:sp>
        <p:nvSpPr>
          <p:cNvPr id="18" name="Text Box18"/>
          <p:cNvSpPr txBox="1"/>
          <p:nvPr/>
        </p:nvSpPr>
        <p:spPr>
          <a:xfrm>
            <a:off x="1926590" y="3307105"/>
            <a:ext cx="2110740" cy="67482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840" spc="-8" dirty="0" smtClean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</a:t>
            </a:r>
            <a:r>
              <a:rPr lang="en-US" altLang="zh-CN" sz="3840" spc="-2905" dirty="0" smtClean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altLang="zh-CN" sz="4800" b="1" spc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ACID</a:t>
            </a:r>
          </a:p>
        </p:txBody>
      </p:sp>
      <p:sp>
        <p:nvSpPr>
          <p:cNvPr id="19" name="Text Box19"/>
          <p:cNvSpPr txBox="1"/>
          <p:nvPr/>
        </p:nvSpPr>
        <p:spPr>
          <a:xfrm>
            <a:off x="4189729" y="3307105"/>
            <a:ext cx="1592275" cy="67482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4800" b="1" spc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BASE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  <a:noFill/>
        </p:spPr>
      </p:pic>
      <p:sp>
        <p:nvSpPr>
          <p:cNvPr id="3" name="Path3"/>
          <p:cNvSpPr/>
          <p:nvPr/>
        </p:nvSpPr>
        <p:spPr>
          <a:xfrm>
            <a:off x="3010" y="3555"/>
            <a:ext cx="819949" cy="819404"/>
          </a:xfrm>
          <a:custGeom>
            <a:avLst/>
            <a:gdLst/>
            <a:ahLst/>
            <a:cxnLst/>
            <a:rect l="l" t="t" r="r" b="b"/>
            <a:pathLst>
              <a:path w="819949" h="819404">
                <a:moveTo>
                  <a:pt x="819950" y="0"/>
                </a:moveTo>
                <a:cubicBezTo>
                  <a:pt x="819950" y="452502"/>
                  <a:pt x="453072" y="819404"/>
                  <a:pt x="505" y="819404"/>
                </a:cubicBezTo>
                <a:cubicBezTo>
                  <a:pt x="337" y="819404"/>
                  <a:pt x="168" y="819404"/>
                  <a:pt x="0" y="819404"/>
                </a:cubicBezTo>
                <a:lnTo>
                  <a:pt x="0" y="819404"/>
                </a:lnTo>
                <a:lnTo>
                  <a:pt x="507" y="0"/>
                </a:lnTo>
                <a:close/>
              </a:path>
            </a:pathLst>
          </a:custGeom>
          <a:solidFill>
            <a:srgbClr val="FEFAF4">
              <a:alpha val="32941"/>
            </a:srgbClr>
          </a:solidFill>
          <a:ln w="0" cap="sq">
            <a:solidFill>
              <a:srgbClr val="FEFAF4">
                <a:alpha val="100000"/>
              </a:srgbClr>
            </a:solidFill>
            <a:prstDash val="solid"/>
            <a:miter lim="10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4" name="Path4"/>
          <p:cNvSpPr/>
          <p:nvPr/>
        </p:nvSpPr>
        <p:spPr>
          <a:xfrm>
            <a:off x="-9689" y="-9144"/>
            <a:ext cx="845349" cy="844804"/>
          </a:xfrm>
          <a:custGeom>
            <a:avLst/>
            <a:gdLst/>
            <a:ahLst/>
            <a:cxnLst/>
            <a:rect l="l" t="t" r="r" b="b"/>
            <a:pathLst>
              <a:path w="845349" h="844804">
                <a:moveTo>
                  <a:pt x="832649" y="12699"/>
                </a:moveTo>
                <a:cubicBezTo>
                  <a:pt x="832649" y="465201"/>
                  <a:pt x="465771" y="832103"/>
                  <a:pt x="13204" y="832103"/>
                </a:cubicBezTo>
                <a:cubicBezTo>
                  <a:pt x="13036" y="832103"/>
                  <a:pt x="12867" y="832103"/>
                  <a:pt x="12699" y="832103"/>
                </a:cubicBezTo>
                <a:lnTo>
                  <a:pt x="12699" y="832103"/>
                </a:lnTo>
                <a:lnTo>
                  <a:pt x="13206" y="12699"/>
                </a:lnTo>
                <a:close/>
              </a:path>
            </a:pathLst>
          </a:custGeom>
          <a:solidFill>
            <a:srgbClr val="FEFAF4">
              <a:alpha val="0"/>
            </a:srgbClr>
          </a:solidFill>
          <a:ln w="12700" cap="rnd">
            <a:solidFill>
              <a:srgbClr val="D2C39E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5" name="Image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16" y="6095"/>
            <a:ext cx="1784604" cy="1783080"/>
          </a:xfrm>
          <a:prstGeom prst="rect">
            <a:avLst/>
          </a:prstGeom>
          <a:noFill/>
        </p:spPr>
      </p:pic>
      <p:pic>
        <p:nvPicPr>
          <p:cNvPr id="6" name="Image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123" y="870203"/>
            <a:ext cx="54863" cy="54864"/>
          </a:xfrm>
          <a:prstGeom prst="rect">
            <a:avLst/>
          </a:prstGeom>
          <a:noFill/>
        </p:spPr>
      </p:pic>
      <p:sp>
        <p:nvSpPr>
          <p:cNvPr id="7" name="Path7"/>
          <p:cNvSpPr/>
          <p:nvPr/>
        </p:nvSpPr>
        <p:spPr>
          <a:xfrm>
            <a:off x="141516" y="21082"/>
            <a:ext cx="1756752" cy="1729485"/>
          </a:xfrm>
          <a:custGeom>
            <a:avLst/>
            <a:gdLst/>
            <a:ahLst/>
            <a:cxnLst/>
            <a:rect l="l" t="t" r="r" b="b"/>
            <a:pathLst>
              <a:path w="1756752" h="1729485">
                <a:moveTo>
                  <a:pt x="27305" y="851154"/>
                </a:moveTo>
                <a:cubicBezTo>
                  <a:pt x="27305" y="381127"/>
                  <a:pt x="408343" y="0"/>
                  <a:pt x="878395" y="0"/>
                </a:cubicBezTo>
                <a:cubicBezTo>
                  <a:pt x="878395" y="0"/>
                  <a:pt x="878395" y="0"/>
                  <a:pt x="878395" y="0"/>
                </a:cubicBezTo>
                <a:lnTo>
                  <a:pt x="878395" y="0"/>
                </a:lnTo>
                <a:cubicBezTo>
                  <a:pt x="1348448" y="0"/>
                  <a:pt x="1729448" y="381127"/>
                  <a:pt x="1729448" y="851154"/>
                </a:cubicBezTo>
                <a:cubicBezTo>
                  <a:pt x="1729448" y="851154"/>
                  <a:pt x="1729448" y="851154"/>
                  <a:pt x="1729448" y="851154"/>
                </a:cubicBezTo>
                <a:lnTo>
                  <a:pt x="1729448" y="851154"/>
                </a:lnTo>
                <a:cubicBezTo>
                  <a:pt x="1729448" y="1321181"/>
                  <a:pt x="1348448" y="1702181"/>
                  <a:pt x="878395" y="1702181"/>
                </a:cubicBezTo>
                <a:cubicBezTo>
                  <a:pt x="878395" y="1702181"/>
                  <a:pt x="878395" y="1702181"/>
                  <a:pt x="878395" y="1702181"/>
                </a:cubicBezTo>
                <a:lnTo>
                  <a:pt x="878395" y="1702181"/>
                </a:lnTo>
                <a:cubicBezTo>
                  <a:pt x="408343" y="1702181"/>
                  <a:pt x="27305" y="1321181"/>
                  <a:pt x="27305" y="851154"/>
                </a:cubicBezTo>
                <a:cubicBezTo>
                  <a:pt x="27305" y="851154"/>
                  <a:pt x="27305" y="851154"/>
                  <a:pt x="27305" y="851154"/>
                </a:cubicBezTo>
              </a:path>
            </a:pathLst>
          </a:custGeom>
          <a:solidFill>
            <a:srgbClr val="FEFAF4">
              <a:alpha val="0"/>
            </a:srgbClr>
          </a:solidFill>
          <a:ln w="27304" cap="rnd">
            <a:solidFill>
              <a:srgbClr val="FFF6DB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8" name="Image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164" y="1043940"/>
            <a:ext cx="1159764" cy="1153668"/>
          </a:xfrm>
          <a:prstGeom prst="rect">
            <a:avLst/>
          </a:prstGeom>
          <a:noFill/>
        </p:spPr>
      </p:pic>
      <p:pic>
        <p:nvPicPr>
          <p:cNvPr id="9" name="Image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568" y="1606296"/>
            <a:ext cx="30480" cy="30479"/>
          </a:xfrm>
          <a:prstGeom prst="rect">
            <a:avLst/>
          </a:prstGeom>
          <a:noFill/>
        </p:spPr>
      </p:pic>
      <p:pic>
        <p:nvPicPr>
          <p:cNvPr id="10" name="Image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514" y="1050543"/>
            <a:ext cx="1116422" cy="1111707"/>
          </a:xfrm>
          <a:prstGeom prst="rect">
            <a:avLst/>
          </a:prstGeom>
          <a:noFill/>
        </p:spPr>
      </p:pic>
      <p:sp>
        <p:nvSpPr>
          <p:cNvPr id="11" name="Path11"/>
          <p:cNvSpPr/>
          <p:nvPr/>
        </p:nvSpPr>
        <p:spPr>
          <a:xfrm>
            <a:off x="115882" y="981582"/>
            <a:ext cx="1259654" cy="1249680"/>
          </a:xfrm>
          <a:custGeom>
            <a:avLst/>
            <a:gdLst/>
            <a:ahLst/>
            <a:cxnLst/>
            <a:rect l="l" t="t" r="r" b="b"/>
            <a:pathLst>
              <a:path w="1259654" h="1249680">
                <a:moveTo>
                  <a:pt x="189934" y="273686"/>
                </a:moveTo>
                <a:cubicBezTo>
                  <a:pt x="379875" y="35688"/>
                  <a:pt x="730814" y="0"/>
                  <a:pt x="973765" y="193930"/>
                </a:cubicBezTo>
                <a:cubicBezTo>
                  <a:pt x="973765" y="193930"/>
                  <a:pt x="973765" y="193930"/>
                  <a:pt x="973765" y="193930"/>
                </a:cubicBezTo>
                <a:lnTo>
                  <a:pt x="973765" y="193930"/>
                </a:lnTo>
                <a:cubicBezTo>
                  <a:pt x="1216729" y="387858"/>
                  <a:pt x="1259655" y="737997"/>
                  <a:pt x="1069777" y="975869"/>
                </a:cubicBezTo>
                <a:cubicBezTo>
                  <a:pt x="1069777" y="975869"/>
                  <a:pt x="1069777" y="975869"/>
                  <a:pt x="1069777" y="975869"/>
                </a:cubicBezTo>
                <a:lnTo>
                  <a:pt x="1069777" y="975869"/>
                </a:lnTo>
                <a:cubicBezTo>
                  <a:pt x="879836" y="1213867"/>
                  <a:pt x="528909" y="1249681"/>
                  <a:pt x="285946" y="1055752"/>
                </a:cubicBezTo>
                <a:cubicBezTo>
                  <a:pt x="285946" y="1055752"/>
                  <a:pt x="285946" y="1055752"/>
                  <a:pt x="285946" y="1055752"/>
                </a:cubicBezTo>
                <a:lnTo>
                  <a:pt x="285946" y="1055752"/>
                </a:lnTo>
                <a:cubicBezTo>
                  <a:pt x="42982" y="861823"/>
                  <a:pt x="0" y="511684"/>
                  <a:pt x="189934" y="273686"/>
                </a:cubicBezTo>
                <a:cubicBezTo>
                  <a:pt x="189934" y="273686"/>
                  <a:pt x="189934" y="273686"/>
                  <a:pt x="189934" y="273686"/>
                </a:cubicBezTo>
                <a:moveTo>
                  <a:pt x="291914" y="355093"/>
                </a:moveTo>
                <a:cubicBezTo>
                  <a:pt x="146931" y="536703"/>
                  <a:pt x="180701" y="804800"/>
                  <a:pt x="367340" y="953770"/>
                </a:cubicBezTo>
                <a:lnTo>
                  <a:pt x="367340" y="953770"/>
                </a:lnTo>
                <a:cubicBezTo>
                  <a:pt x="553979" y="1102742"/>
                  <a:pt x="822813" y="1076199"/>
                  <a:pt x="967796" y="894588"/>
                </a:cubicBezTo>
                <a:cubicBezTo>
                  <a:pt x="967796" y="894588"/>
                  <a:pt x="967796" y="894588"/>
                  <a:pt x="967796" y="894588"/>
                </a:cubicBezTo>
                <a:lnTo>
                  <a:pt x="967796" y="894588"/>
                </a:lnTo>
                <a:cubicBezTo>
                  <a:pt x="1112792" y="712852"/>
                  <a:pt x="1079023" y="444882"/>
                  <a:pt x="892383" y="295911"/>
                </a:cubicBezTo>
                <a:cubicBezTo>
                  <a:pt x="892383" y="295911"/>
                  <a:pt x="892383" y="295911"/>
                  <a:pt x="892383" y="295911"/>
                </a:cubicBezTo>
                <a:lnTo>
                  <a:pt x="892383" y="295911"/>
                </a:lnTo>
                <a:cubicBezTo>
                  <a:pt x="705731" y="146939"/>
                  <a:pt x="436898" y="173483"/>
                  <a:pt x="291914" y="355093"/>
                </a:cubicBezTo>
              </a:path>
            </a:pathLst>
          </a:custGeom>
          <a:solidFill>
            <a:srgbClr val="FEFAF4">
              <a:alpha val="0"/>
            </a:srgbClr>
          </a:solidFill>
          <a:ln w="12700" cap="rnd">
            <a:solidFill>
              <a:srgbClr val="C7B791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2" name="Path12"/>
          <p:cNvSpPr/>
          <p:nvPr/>
        </p:nvSpPr>
        <p:spPr>
          <a:xfrm>
            <a:off x="1012875" y="0"/>
            <a:ext cx="8131124" cy="6845300"/>
          </a:xfrm>
          <a:custGeom>
            <a:avLst/>
            <a:gdLst/>
            <a:ahLst/>
            <a:cxnLst/>
            <a:rect l="l" t="t" r="r" b="b"/>
            <a:pathLst>
              <a:path w="8131124" h="6845300">
                <a:moveTo>
                  <a:pt x="0" y="6845300"/>
                </a:moveTo>
                <a:lnTo>
                  <a:pt x="0" y="0"/>
                </a:lnTo>
                <a:lnTo>
                  <a:pt x="8131125" y="0"/>
                </a:lnTo>
                <a:lnTo>
                  <a:pt x="8131125" y="68453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13" name="Image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5736" y="0"/>
            <a:ext cx="155447" cy="6858000"/>
          </a:xfrm>
          <a:prstGeom prst="rect">
            <a:avLst/>
          </a:prstGeom>
          <a:noFill/>
        </p:spPr>
      </p:pic>
      <p:pic>
        <p:nvPicPr>
          <p:cNvPr id="14" name="Image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7176" y="3387851"/>
            <a:ext cx="82296" cy="82296"/>
          </a:xfrm>
          <a:prstGeom prst="rect">
            <a:avLst/>
          </a:prstGeom>
          <a:noFill/>
        </p:spPr>
      </p:pic>
      <p:sp>
        <p:nvSpPr>
          <p:cNvPr id="15" name="Path15"/>
          <p:cNvSpPr/>
          <p:nvPr/>
        </p:nvSpPr>
        <p:spPr>
          <a:xfrm>
            <a:off x="1014984" y="0"/>
            <a:ext cx="73152" cy="6845300"/>
          </a:xfrm>
          <a:custGeom>
            <a:avLst/>
            <a:gdLst/>
            <a:ahLst/>
            <a:cxnLst/>
            <a:rect l="l" t="t" r="r" b="b"/>
            <a:pathLst>
              <a:path w="73152" h="6845300">
                <a:moveTo>
                  <a:pt x="0" y="6845300"/>
                </a:moveTo>
                <a:lnTo>
                  <a:pt x="0" y="0"/>
                </a:lnTo>
                <a:lnTo>
                  <a:pt x="73152" y="0"/>
                </a:lnTo>
                <a:lnTo>
                  <a:pt x="73152" y="68453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6" name="Path16"/>
          <p:cNvSpPr/>
          <p:nvPr/>
        </p:nvSpPr>
        <p:spPr>
          <a:xfrm>
            <a:off x="4876800" y="1066800"/>
            <a:ext cx="457200" cy="152400"/>
          </a:xfrm>
          <a:custGeom>
            <a:avLst/>
            <a:gdLst/>
            <a:ahLst/>
            <a:cxnLst/>
            <a:rect l="l" t="t" r="r" b="b"/>
            <a:pathLst>
              <a:path w="457200" h="152400">
                <a:moveTo>
                  <a:pt x="0" y="38100"/>
                </a:moveTo>
                <a:lnTo>
                  <a:pt x="381000" y="38100"/>
                </a:lnTo>
                <a:lnTo>
                  <a:pt x="381000" y="0"/>
                </a:lnTo>
                <a:lnTo>
                  <a:pt x="457200" y="76200"/>
                </a:lnTo>
                <a:lnTo>
                  <a:pt x="381000" y="152400"/>
                </a:lnTo>
                <a:lnTo>
                  <a:pt x="381000" y="114300"/>
                </a:lnTo>
                <a:lnTo>
                  <a:pt x="0" y="114300"/>
                </a:lnTo>
                <a:close/>
              </a:path>
            </a:pathLst>
          </a:custGeom>
          <a:solidFill>
            <a:srgbClr val="3891A7">
              <a:alpha val="100000"/>
            </a:srgbClr>
          </a:solidFill>
          <a:ln w="0" cap="rnd">
            <a:solidFill>
              <a:srgbClr val="3891A7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7" name="Path17"/>
          <p:cNvSpPr/>
          <p:nvPr/>
        </p:nvSpPr>
        <p:spPr>
          <a:xfrm>
            <a:off x="4851400" y="1005478"/>
            <a:ext cx="518521" cy="275042"/>
          </a:xfrm>
          <a:custGeom>
            <a:avLst/>
            <a:gdLst/>
            <a:ahLst/>
            <a:cxnLst/>
            <a:rect l="l" t="t" r="r" b="b"/>
            <a:pathLst>
              <a:path w="518521" h="275042">
                <a:moveTo>
                  <a:pt x="25400" y="99422"/>
                </a:moveTo>
                <a:lnTo>
                  <a:pt x="406400" y="99422"/>
                </a:lnTo>
                <a:lnTo>
                  <a:pt x="406400" y="61322"/>
                </a:lnTo>
                <a:lnTo>
                  <a:pt x="482600" y="137522"/>
                </a:lnTo>
                <a:lnTo>
                  <a:pt x="406400" y="213722"/>
                </a:lnTo>
                <a:lnTo>
                  <a:pt x="406400" y="175622"/>
                </a:lnTo>
                <a:lnTo>
                  <a:pt x="25400" y="175622"/>
                </a:lnTo>
                <a:close/>
              </a:path>
            </a:pathLst>
          </a:custGeom>
          <a:solidFill>
            <a:srgbClr val="3891A7">
              <a:alpha val="0"/>
            </a:srgbClr>
          </a:solidFill>
          <a:ln w="25400" cap="sq">
            <a:solidFill>
              <a:srgbClr val="26697A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8" name="Path18"/>
          <p:cNvSpPr/>
          <p:nvPr/>
        </p:nvSpPr>
        <p:spPr>
          <a:xfrm>
            <a:off x="990600" y="1524000"/>
            <a:ext cx="8153400" cy="582676"/>
          </a:xfrm>
          <a:custGeom>
            <a:avLst/>
            <a:gdLst/>
            <a:ahLst/>
            <a:cxnLst/>
            <a:rect l="l" t="t" r="r" b="b"/>
            <a:pathLst>
              <a:path w="8153400" h="582676">
                <a:moveTo>
                  <a:pt x="0" y="97155"/>
                </a:moveTo>
                <a:cubicBezTo>
                  <a:pt x="0" y="43434"/>
                  <a:pt x="43472" y="0"/>
                  <a:pt x="97104" y="0"/>
                </a:cubicBezTo>
                <a:cubicBezTo>
                  <a:pt x="97104" y="0"/>
                  <a:pt x="97104" y="0"/>
                  <a:pt x="97104" y="0"/>
                </a:cubicBezTo>
                <a:lnTo>
                  <a:pt x="97104" y="0"/>
                </a:lnTo>
                <a:lnTo>
                  <a:pt x="8056245" y="0"/>
                </a:lnTo>
                <a:lnTo>
                  <a:pt x="8056245" y="0"/>
                </a:lnTo>
                <a:cubicBezTo>
                  <a:pt x="8109966" y="0"/>
                  <a:pt x="8153400" y="43434"/>
                  <a:pt x="8153400" y="97155"/>
                </a:cubicBezTo>
                <a:cubicBezTo>
                  <a:pt x="8153400" y="97155"/>
                  <a:pt x="8153400" y="97155"/>
                  <a:pt x="8153400" y="97155"/>
                </a:cubicBezTo>
                <a:lnTo>
                  <a:pt x="8153400" y="97155"/>
                </a:lnTo>
                <a:lnTo>
                  <a:pt x="8153400" y="485520"/>
                </a:lnTo>
                <a:lnTo>
                  <a:pt x="8153400" y="485520"/>
                </a:lnTo>
                <a:cubicBezTo>
                  <a:pt x="8153400" y="539115"/>
                  <a:pt x="8109966" y="582676"/>
                  <a:pt x="8056245" y="582676"/>
                </a:cubicBezTo>
                <a:cubicBezTo>
                  <a:pt x="8056245" y="582676"/>
                  <a:pt x="8056245" y="582676"/>
                  <a:pt x="8056245" y="582676"/>
                </a:cubicBezTo>
                <a:lnTo>
                  <a:pt x="8056245" y="582676"/>
                </a:lnTo>
                <a:lnTo>
                  <a:pt x="97104" y="582676"/>
                </a:lnTo>
                <a:lnTo>
                  <a:pt x="97104" y="582676"/>
                </a:lnTo>
                <a:cubicBezTo>
                  <a:pt x="43472" y="582676"/>
                  <a:pt x="0" y="539115"/>
                  <a:pt x="0" y="485520"/>
                </a:cubicBezTo>
                <a:cubicBezTo>
                  <a:pt x="0" y="485520"/>
                  <a:pt x="0" y="485520"/>
                  <a:pt x="0" y="485520"/>
                </a:cubicBezTo>
                <a:close/>
              </a:path>
            </a:pathLst>
          </a:custGeom>
          <a:solidFill>
            <a:srgbClr val="4F271C">
              <a:alpha val="100000"/>
            </a:srgbClr>
          </a:solidFill>
          <a:ln w="0" cap="sq">
            <a:solidFill>
              <a:srgbClr val="4F271C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9" name="Path19"/>
          <p:cNvSpPr/>
          <p:nvPr/>
        </p:nvSpPr>
        <p:spPr>
          <a:xfrm>
            <a:off x="965200" y="1524000"/>
            <a:ext cx="8204200" cy="608076"/>
          </a:xfrm>
          <a:custGeom>
            <a:avLst/>
            <a:gdLst/>
            <a:ahLst/>
            <a:cxnLst/>
            <a:rect l="l" t="t" r="r" b="b"/>
            <a:pathLst>
              <a:path w="8204200" h="608076">
                <a:moveTo>
                  <a:pt x="25400" y="97155"/>
                </a:moveTo>
                <a:cubicBezTo>
                  <a:pt x="25400" y="43434"/>
                  <a:pt x="68872" y="0"/>
                  <a:pt x="122504" y="0"/>
                </a:cubicBezTo>
                <a:cubicBezTo>
                  <a:pt x="122504" y="0"/>
                  <a:pt x="122504" y="0"/>
                  <a:pt x="122504" y="0"/>
                </a:cubicBezTo>
                <a:lnTo>
                  <a:pt x="122504" y="0"/>
                </a:lnTo>
                <a:lnTo>
                  <a:pt x="8081645" y="0"/>
                </a:lnTo>
                <a:lnTo>
                  <a:pt x="8081645" y="0"/>
                </a:lnTo>
                <a:cubicBezTo>
                  <a:pt x="8135366" y="0"/>
                  <a:pt x="8178800" y="43434"/>
                  <a:pt x="8178800" y="97155"/>
                </a:cubicBezTo>
                <a:cubicBezTo>
                  <a:pt x="8178800" y="97155"/>
                  <a:pt x="8178800" y="97155"/>
                  <a:pt x="8178800" y="97155"/>
                </a:cubicBezTo>
                <a:lnTo>
                  <a:pt x="8178800" y="97155"/>
                </a:lnTo>
                <a:lnTo>
                  <a:pt x="8178800" y="485520"/>
                </a:lnTo>
                <a:lnTo>
                  <a:pt x="8178800" y="485520"/>
                </a:lnTo>
                <a:cubicBezTo>
                  <a:pt x="8178800" y="539115"/>
                  <a:pt x="8135366" y="582676"/>
                  <a:pt x="8081645" y="582676"/>
                </a:cubicBezTo>
                <a:cubicBezTo>
                  <a:pt x="8081645" y="582676"/>
                  <a:pt x="8081645" y="582676"/>
                  <a:pt x="8081645" y="582676"/>
                </a:cubicBezTo>
                <a:lnTo>
                  <a:pt x="8081645" y="582676"/>
                </a:lnTo>
                <a:lnTo>
                  <a:pt x="122504" y="582676"/>
                </a:lnTo>
                <a:lnTo>
                  <a:pt x="122504" y="582676"/>
                </a:lnTo>
                <a:cubicBezTo>
                  <a:pt x="68872" y="582676"/>
                  <a:pt x="25400" y="539115"/>
                  <a:pt x="25400" y="485520"/>
                </a:cubicBezTo>
                <a:cubicBezTo>
                  <a:pt x="25400" y="485520"/>
                  <a:pt x="25400" y="485520"/>
                  <a:pt x="25400" y="485520"/>
                </a:cubicBezTo>
                <a:close/>
              </a:path>
            </a:pathLst>
          </a:custGeom>
          <a:solidFill>
            <a:srgbClr val="4F271C">
              <a:alpha val="0"/>
            </a:srgbClr>
          </a:solidFill>
          <a:ln w="25400" cap="sq">
            <a:solidFill>
              <a:srgbClr val="E7DEC9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0" name="Path20"/>
          <p:cNvSpPr/>
          <p:nvPr/>
        </p:nvSpPr>
        <p:spPr>
          <a:xfrm>
            <a:off x="990600" y="3200400"/>
            <a:ext cx="8153400" cy="521081"/>
          </a:xfrm>
          <a:custGeom>
            <a:avLst/>
            <a:gdLst/>
            <a:ahLst/>
            <a:cxnLst/>
            <a:rect l="l" t="t" r="r" b="b"/>
            <a:pathLst>
              <a:path w="8153400" h="521081">
                <a:moveTo>
                  <a:pt x="0" y="86868"/>
                </a:moveTo>
                <a:cubicBezTo>
                  <a:pt x="0" y="38862"/>
                  <a:pt x="38887" y="0"/>
                  <a:pt x="86842" y="0"/>
                </a:cubicBezTo>
                <a:cubicBezTo>
                  <a:pt x="86842" y="0"/>
                  <a:pt x="86842" y="0"/>
                  <a:pt x="86842" y="0"/>
                </a:cubicBezTo>
                <a:lnTo>
                  <a:pt x="86842" y="0"/>
                </a:lnTo>
                <a:lnTo>
                  <a:pt x="8066532" y="0"/>
                </a:lnTo>
                <a:lnTo>
                  <a:pt x="8066532" y="0"/>
                </a:lnTo>
                <a:cubicBezTo>
                  <a:pt x="8114538" y="0"/>
                  <a:pt x="8153400" y="38862"/>
                  <a:pt x="8153400" y="86868"/>
                </a:cubicBezTo>
                <a:cubicBezTo>
                  <a:pt x="8153400" y="86868"/>
                  <a:pt x="8153400" y="86868"/>
                  <a:pt x="8153400" y="86868"/>
                </a:cubicBezTo>
                <a:lnTo>
                  <a:pt x="8153400" y="86868"/>
                </a:lnTo>
                <a:lnTo>
                  <a:pt x="8153400" y="434213"/>
                </a:lnTo>
                <a:lnTo>
                  <a:pt x="8153400" y="434213"/>
                </a:lnTo>
                <a:cubicBezTo>
                  <a:pt x="8153400" y="482219"/>
                  <a:pt x="8114538" y="521081"/>
                  <a:pt x="8066532" y="521081"/>
                </a:cubicBezTo>
                <a:cubicBezTo>
                  <a:pt x="8066532" y="521081"/>
                  <a:pt x="8066532" y="521081"/>
                  <a:pt x="8066532" y="521081"/>
                </a:cubicBezTo>
                <a:lnTo>
                  <a:pt x="8066532" y="521081"/>
                </a:lnTo>
                <a:lnTo>
                  <a:pt x="86842" y="521081"/>
                </a:lnTo>
                <a:lnTo>
                  <a:pt x="86842" y="521081"/>
                </a:lnTo>
                <a:cubicBezTo>
                  <a:pt x="38887" y="521081"/>
                  <a:pt x="0" y="482219"/>
                  <a:pt x="0" y="434213"/>
                </a:cubicBezTo>
                <a:cubicBezTo>
                  <a:pt x="0" y="434213"/>
                  <a:pt x="0" y="434213"/>
                  <a:pt x="0" y="434213"/>
                </a:cubicBezTo>
                <a:close/>
              </a:path>
            </a:pathLst>
          </a:custGeom>
          <a:solidFill>
            <a:srgbClr val="4F271C">
              <a:alpha val="100000"/>
            </a:srgbClr>
          </a:solidFill>
          <a:ln w="0" cap="sq">
            <a:solidFill>
              <a:srgbClr val="4F271C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1" name="Path21"/>
          <p:cNvSpPr/>
          <p:nvPr/>
        </p:nvSpPr>
        <p:spPr>
          <a:xfrm>
            <a:off x="965200" y="3200400"/>
            <a:ext cx="8204200" cy="546481"/>
          </a:xfrm>
          <a:custGeom>
            <a:avLst/>
            <a:gdLst/>
            <a:ahLst/>
            <a:cxnLst/>
            <a:rect l="l" t="t" r="r" b="b"/>
            <a:pathLst>
              <a:path w="8204200" h="546481">
                <a:moveTo>
                  <a:pt x="25400" y="86868"/>
                </a:moveTo>
                <a:cubicBezTo>
                  <a:pt x="25400" y="38862"/>
                  <a:pt x="64287" y="0"/>
                  <a:pt x="112242" y="0"/>
                </a:cubicBezTo>
                <a:cubicBezTo>
                  <a:pt x="112242" y="0"/>
                  <a:pt x="112242" y="0"/>
                  <a:pt x="112242" y="0"/>
                </a:cubicBezTo>
                <a:lnTo>
                  <a:pt x="112242" y="0"/>
                </a:lnTo>
                <a:lnTo>
                  <a:pt x="8091932" y="0"/>
                </a:lnTo>
                <a:lnTo>
                  <a:pt x="8091932" y="0"/>
                </a:lnTo>
                <a:cubicBezTo>
                  <a:pt x="8139938" y="0"/>
                  <a:pt x="8178800" y="38862"/>
                  <a:pt x="8178800" y="86868"/>
                </a:cubicBezTo>
                <a:cubicBezTo>
                  <a:pt x="8178800" y="86868"/>
                  <a:pt x="8178800" y="86868"/>
                  <a:pt x="8178800" y="86868"/>
                </a:cubicBezTo>
                <a:lnTo>
                  <a:pt x="8178800" y="86868"/>
                </a:lnTo>
                <a:lnTo>
                  <a:pt x="8178800" y="434213"/>
                </a:lnTo>
                <a:lnTo>
                  <a:pt x="8178800" y="434213"/>
                </a:lnTo>
                <a:cubicBezTo>
                  <a:pt x="8178800" y="482219"/>
                  <a:pt x="8139938" y="521081"/>
                  <a:pt x="8091932" y="521081"/>
                </a:cubicBezTo>
                <a:cubicBezTo>
                  <a:pt x="8091932" y="521081"/>
                  <a:pt x="8091932" y="521081"/>
                  <a:pt x="8091932" y="521081"/>
                </a:cubicBezTo>
                <a:lnTo>
                  <a:pt x="8091932" y="521081"/>
                </a:lnTo>
                <a:lnTo>
                  <a:pt x="112242" y="521081"/>
                </a:lnTo>
                <a:lnTo>
                  <a:pt x="112242" y="521081"/>
                </a:lnTo>
                <a:cubicBezTo>
                  <a:pt x="64287" y="521081"/>
                  <a:pt x="25400" y="482219"/>
                  <a:pt x="25400" y="434213"/>
                </a:cubicBezTo>
                <a:cubicBezTo>
                  <a:pt x="25400" y="434213"/>
                  <a:pt x="25400" y="434213"/>
                  <a:pt x="25400" y="434213"/>
                </a:cubicBezTo>
                <a:close/>
              </a:path>
            </a:pathLst>
          </a:custGeom>
          <a:solidFill>
            <a:srgbClr val="4F271C">
              <a:alpha val="0"/>
            </a:srgbClr>
          </a:solidFill>
          <a:ln w="25400" cap="sq">
            <a:solidFill>
              <a:srgbClr val="E7DEC9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2" name="Path22"/>
          <p:cNvSpPr/>
          <p:nvPr/>
        </p:nvSpPr>
        <p:spPr>
          <a:xfrm>
            <a:off x="2057400" y="1600200"/>
            <a:ext cx="304800" cy="381000"/>
          </a:xfrm>
          <a:custGeom>
            <a:avLst/>
            <a:gdLst/>
            <a:ahLst/>
            <a:cxnLst/>
            <a:rect l="l" t="t" r="r" b="b"/>
            <a:pathLst>
              <a:path w="304800" h="381000">
                <a:moveTo>
                  <a:pt x="0" y="152400"/>
                </a:moveTo>
                <a:lnTo>
                  <a:pt x="152400" y="0"/>
                </a:lnTo>
                <a:lnTo>
                  <a:pt x="304800" y="152400"/>
                </a:lnTo>
                <a:lnTo>
                  <a:pt x="228600" y="152400"/>
                </a:lnTo>
                <a:lnTo>
                  <a:pt x="228600" y="381000"/>
                </a:lnTo>
                <a:lnTo>
                  <a:pt x="76200" y="381000"/>
                </a:lnTo>
                <a:lnTo>
                  <a:pt x="76200" y="1524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sq">
            <a:solidFill>
              <a:srgbClr val="FFFFFF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3" name="Path23"/>
          <p:cNvSpPr/>
          <p:nvPr/>
        </p:nvSpPr>
        <p:spPr>
          <a:xfrm>
            <a:off x="2021478" y="1564278"/>
            <a:ext cx="402042" cy="442321"/>
          </a:xfrm>
          <a:custGeom>
            <a:avLst/>
            <a:gdLst/>
            <a:ahLst/>
            <a:cxnLst/>
            <a:rect l="l" t="t" r="r" b="b"/>
            <a:pathLst>
              <a:path w="402042" h="442321">
                <a:moveTo>
                  <a:pt x="35922" y="188322"/>
                </a:moveTo>
                <a:lnTo>
                  <a:pt x="188322" y="35922"/>
                </a:lnTo>
                <a:lnTo>
                  <a:pt x="340722" y="188322"/>
                </a:lnTo>
                <a:lnTo>
                  <a:pt x="264522" y="188322"/>
                </a:lnTo>
                <a:lnTo>
                  <a:pt x="264522" y="416922"/>
                </a:lnTo>
                <a:lnTo>
                  <a:pt x="112122" y="416922"/>
                </a:lnTo>
                <a:lnTo>
                  <a:pt x="112122" y="188322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 w="25400" cap="sq">
            <a:solidFill>
              <a:srgbClr val="FFFFFF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4" name="Path24"/>
          <p:cNvSpPr/>
          <p:nvPr/>
        </p:nvSpPr>
        <p:spPr>
          <a:xfrm>
            <a:off x="4876800" y="1676400"/>
            <a:ext cx="304800" cy="381000"/>
          </a:xfrm>
          <a:custGeom>
            <a:avLst/>
            <a:gdLst/>
            <a:ahLst/>
            <a:cxnLst/>
            <a:rect l="l" t="t" r="r" b="b"/>
            <a:pathLst>
              <a:path w="304800" h="381000">
                <a:moveTo>
                  <a:pt x="0" y="228600"/>
                </a:moveTo>
                <a:lnTo>
                  <a:pt x="76200" y="228600"/>
                </a:lnTo>
                <a:lnTo>
                  <a:pt x="76200" y="0"/>
                </a:lnTo>
                <a:lnTo>
                  <a:pt x="228600" y="0"/>
                </a:lnTo>
                <a:lnTo>
                  <a:pt x="228600" y="228600"/>
                </a:lnTo>
                <a:lnTo>
                  <a:pt x="304800" y="228600"/>
                </a:lnTo>
                <a:lnTo>
                  <a:pt x="152400" y="381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sq">
            <a:solidFill>
              <a:srgbClr val="FFFFFF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5" name="Path25"/>
          <p:cNvSpPr/>
          <p:nvPr/>
        </p:nvSpPr>
        <p:spPr>
          <a:xfrm>
            <a:off x="4840879" y="1651000"/>
            <a:ext cx="402042" cy="442321"/>
          </a:xfrm>
          <a:custGeom>
            <a:avLst/>
            <a:gdLst/>
            <a:ahLst/>
            <a:cxnLst/>
            <a:rect l="l" t="t" r="r" b="b"/>
            <a:pathLst>
              <a:path w="402042" h="442321">
                <a:moveTo>
                  <a:pt x="35921" y="254000"/>
                </a:moveTo>
                <a:lnTo>
                  <a:pt x="112121" y="254000"/>
                </a:lnTo>
                <a:lnTo>
                  <a:pt x="112121" y="25400"/>
                </a:lnTo>
                <a:lnTo>
                  <a:pt x="264521" y="25400"/>
                </a:lnTo>
                <a:lnTo>
                  <a:pt x="264521" y="254000"/>
                </a:lnTo>
                <a:lnTo>
                  <a:pt x="340721" y="254000"/>
                </a:lnTo>
                <a:lnTo>
                  <a:pt x="188321" y="406400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 w="25400" cap="sq">
            <a:solidFill>
              <a:srgbClr val="FFFFFF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6" name="Path26"/>
          <p:cNvSpPr/>
          <p:nvPr/>
        </p:nvSpPr>
        <p:spPr>
          <a:xfrm>
            <a:off x="2209800" y="3276600"/>
            <a:ext cx="304800" cy="381000"/>
          </a:xfrm>
          <a:custGeom>
            <a:avLst/>
            <a:gdLst/>
            <a:ahLst/>
            <a:cxnLst/>
            <a:rect l="l" t="t" r="r" b="b"/>
            <a:pathLst>
              <a:path w="304800" h="381000">
                <a:moveTo>
                  <a:pt x="0" y="152400"/>
                </a:moveTo>
                <a:lnTo>
                  <a:pt x="152400" y="0"/>
                </a:lnTo>
                <a:lnTo>
                  <a:pt x="304800" y="152400"/>
                </a:lnTo>
                <a:lnTo>
                  <a:pt x="228600" y="152400"/>
                </a:lnTo>
                <a:lnTo>
                  <a:pt x="228600" y="381000"/>
                </a:lnTo>
                <a:lnTo>
                  <a:pt x="76200" y="381000"/>
                </a:lnTo>
                <a:lnTo>
                  <a:pt x="76200" y="1524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sq">
            <a:solidFill>
              <a:srgbClr val="FFFFFF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7" name="Path27"/>
          <p:cNvSpPr/>
          <p:nvPr/>
        </p:nvSpPr>
        <p:spPr>
          <a:xfrm>
            <a:off x="2173879" y="3240679"/>
            <a:ext cx="402042" cy="442321"/>
          </a:xfrm>
          <a:custGeom>
            <a:avLst/>
            <a:gdLst/>
            <a:ahLst/>
            <a:cxnLst/>
            <a:rect l="l" t="t" r="r" b="b"/>
            <a:pathLst>
              <a:path w="402042" h="442321">
                <a:moveTo>
                  <a:pt x="35921" y="188321"/>
                </a:moveTo>
                <a:lnTo>
                  <a:pt x="188321" y="35921"/>
                </a:lnTo>
                <a:lnTo>
                  <a:pt x="340721" y="188321"/>
                </a:lnTo>
                <a:lnTo>
                  <a:pt x="264521" y="188321"/>
                </a:lnTo>
                <a:lnTo>
                  <a:pt x="264521" y="416921"/>
                </a:lnTo>
                <a:lnTo>
                  <a:pt x="112121" y="416921"/>
                </a:lnTo>
                <a:lnTo>
                  <a:pt x="112121" y="188321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 w="25400" cap="sq">
            <a:solidFill>
              <a:srgbClr val="FFFFFF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8" name="Path28"/>
          <p:cNvSpPr/>
          <p:nvPr/>
        </p:nvSpPr>
        <p:spPr>
          <a:xfrm>
            <a:off x="5105400" y="3276600"/>
            <a:ext cx="304800" cy="381000"/>
          </a:xfrm>
          <a:custGeom>
            <a:avLst/>
            <a:gdLst/>
            <a:ahLst/>
            <a:cxnLst/>
            <a:rect l="l" t="t" r="r" b="b"/>
            <a:pathLst>
              <a:path w="304800" h="381000">
                <a:moveTo>
                  <a:pt x="0" y="152400"/>
                </a:moveTo>
                <a:lnTo>
                  <a:pt x="152400" y="0"/>
                </a:lnTo>
                <a:lnTo>
                  <a:pt x="304800" y="152400"/>
                </a:lnTo>
                <a:lnTo>
                  <a:pt x="228600" y="152400"/>
                </a:lnTo>
                <a:lnTo>
                  <a:pt x="228600" y="381000"/>
                </a:lnTo>
                <a:lnTo>
                  <a:pt x="76200" y="381000"/>
                </a:lnTo>
                <a:lnTo>
                  <a:pt x="76200" y="1524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sq">
            <a:solidFill>
              <a:srgbClr val="FFFFFF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9" name="Path29"/>
          <p:cNvSpPr/>
          <p:nvPr/>
        </p:nvSpPr>
        <p:spPr>
          <a:xfrm>
            <a:off x="5069479" y="3240679"/>
            <a:ext cx="402042" cy="442321"/>
          </a:xfrm>
          <a:custGeom>
            <a:avLst/>
            <a:gdLst/>
            <a:ahLst/>
            <a:cxnLst/>
            <a:rect l="l" t="t" r="r" b="b"/>
            <a:pathLst>
              <a:path w="402042" h="442321">
                <a:moveTo>
                  <a:pt x="35921" y="188321"/>
                </a:moveTo>
                <a:lnTo>
                  <a:pt x="188321" y="35921"/>
                </a:lnTo>
                <a:lnTo>
                  <a:pt x="340721" y="188321"/>
                </a:lnTo>
                <a:lnTo>
                  <a:pt x="264521" y="188321"/>
                </a:lnTo>
                <a:lnTo>
                  <a:pt x="264521" y="416921"/>
                </a:lnTo>
                <a:lnTo>
                  <a:pt x="112121" y="416921"/>
                </a:lnTo>
                <a:lnTo>
                  <a:pt x="112121" y="188321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 w="25400" cap="sq">
            <a:solidFill>
              <a:srgbClr val="FFFFFF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0" name="Text Box30"/>
          <p:cNvSpPr txBox="1"/>
          <p:nvPr/>
        </p:nvSpPr>
        <p:spPr>
          <a:xfrm>
            <a:off x="243840" y="78793"/>
            <a:ext cx="395065" cy="56213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998" b="1" spc="-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O</a:t>
            </a:r>
          </a:p>
        </p:txBody>
      </p:sp>
      <p:sp>
        <p:nvSpPr>
          <p:cNvPr id="31" name="Text Box31"/>
          <p:cNvSpPr txBox="1"/>
          <p:nvPr/>
        </p:nvSpPr>
        <p:spPr>
          <a:xfrm>
            <a:off x="243840" y="688665"/>
            <a:ext cx="366409" cy="56179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996" b="1" spc="-2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X</a:t>
            </a:r>
          </a:p>
        </p:txBody>
      </p:sp>
      <p:sp>
        <p:nvSpPr>
          <p:cNvPr id="32" name="Text Box32"/>
          <p:cNvSpPr txBox="1"/>
          <p:nvPr/>
        </p:nvSpPr>
        <p:spPr>
          <a:xfrm>
            <a:off x="243840" y="1298265"/>
            <a:ext cx="366409" cy="56179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996" b="1" spc="-2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Y</a:t>
            </a:r>
          </a:p>
        </p:txBody>
      </p:sp>
      <p:sp>
        <p:nvSpPr>
          <p:cNvPr id="33" name="Text Box33"/>
          <p:cNvSpPr txBox="1"/>
          <p:nvPr/>
        </p:nvSpPr>
        <p:spPr>
          <a:xfrm>
            <a:off x="243840" y="1907975"/>
            <a:ext cx="395065" cy="56213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998" b="1" spc="-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G</a:t>
            </a:r>
          </a:p>
        </p:txBody>
      </p:sp>
      <p:sp>
        <p:nvSpPr>
          <p:cNvPr id="34" name="Text Box34"/>
          <p:cNvSpPr txBox="1"/>
          <p:nvPr/>
        </p:nvSpPr>
        <p:spPr>
          <a:xfrm>
            <a:off x="243840" y="2517846"/>
            <a:ext cx="338497" cy="56179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996" b="1" spc="-2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E</a:t>
            </a:r>
          </a:p>
        </p:txBody>
      </p:sp>
      <p:sp>
        <p:nvSpPr>
          <p:cNvPr id="35" name="Text Box35"/>
          <p:cNvSpPr txBox="1"/>
          <p:nvPr/>
        </p:nvSpPr>
        <p:spPr>
          <a:xfrm>
            <a:off x="1088440" y="378333"/>
            <a:ext cx="4009211" cy="164823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spc="0" dirty="0" smtClean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</a:t>
            </a:r>
            <a:r>
              <a:rPr lang="en-US" altLang="zh-CN" sz="2400" spc="-2073" dirty="0" smtClean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altLang="zh-CN" sz="3000" b="1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Determination</a:t>
            </a:r>
            <a:r>
              <a:rPr lang="en-US" altLang="zh-CN" sz="3000" b="1" spc="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000" b="1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of PaO</a:t>
            </a:r>
            <a:r>
              <a:rPr lang="en-US" altLang="zh-CN" sz="3000" b="1" spc="-74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4" b="1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</a:p>
          <a:p>
            <a:pPr>
              <a:lnSpc>
                <a:spcPts val="4200"/>
              </a:lnSpc>
            </a:pPr>
            <a:r>
              <a:rPr lang="en-US" altLang="zh-CN" sz="30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PaO</a:t>
            </a:r>
            <a:r>
              <a:rPr lang="en-US" altLang="zh-CN" sz="3000" spc="-74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4" spc="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en-US" altLang="zh-CN" sz="2004" spc="22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0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is dependant</a:t>
            </a:r>
            <a:r>
              <a:rPr lang="en-US" altLang="zh-CN" sz="3000" spc="1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0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upon</a:t>
            </a:r>
          </a:p>
          <a:p>
            <a:pPr marL="22250">
              <a:lnSpc>
                <a:spcPts val="4926"/>
              </a:lnSpc>
            </a:pPr>
            <a:r>
              <a:rPr lang="en-US" altLang="zh-CN" sz="2402" spc="1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As</a:t>
            </a:r>
            <a:r>
              <a:rPr lang="en-US" altLang="zh-CN" sz="2402" spc="-17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2" b="1" spc="-1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Age</a:t>
            </a:r>
            <a:r>
              <a:rPr lang="en-US" altLang="zh-CN" sz="2402" b="1" spc="3002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2" spc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the </a:t>
            </a:r>
            <a:r>
              <a:rPr lang="en-US" altLang="zh-CN" sz="2402" spc="1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expected</a:t>
            </a:r>
            <a:r>
              <a:rPr lang="en-US" altLang="zh-CN" sz="2402" spc="-22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2" b="1" spc="1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PaO</a:t>
            </a:r>
            <a:r>
              <a:rPr lang="en-US" altLang="zh-CN" sz="2402" b="1" spc="-60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598" b="1" spc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2</a:t>
            </a:r>
          </a:p>
        </p:txBody>
      </p:sp>
      <p:sp>
        <p:nvSpPr>
          <p:cNvPr id="36" name="Text Box36"/>
          <p:cNvSpPr txBox="1"/>
          <p:nvPr/>
        </p:nvSpPr>
        <p:spPr>
          <a:xfrm>
            <a:off x="1249680" y="2520412"/>
            <a:ext cx="3781788" cy="45460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•</a:t>
            </a:r>
            <a:r>
              <a:rPr lang="en-US" altLang="zh-CN" sz="2400" spc="94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PaO</a:t>
            </a:r>
            <a:r>
              <a:rPr lang="en-US" altLang="zh-CN" sz="2796" spc="-696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872" spc="1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en-US" altLang="zh-CN" sz="1872" spc="24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=</a:t>
            </a:r>
            <a:r>
              <a:rPr lang="en-US" altLang="zh-CN" sz="2796" spc="69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109</a:t>
            </a:r>
            <a:r>
              <a:rPr lang="en-US" altLang="zh-CN" sz="2796" spc="6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</a:t>
            </a:r>
            <a:r>
              <a:rPr lang="en-US" altLang="zh-CN" sz="2796" spc="69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0.4</a:t>
            </a:r>
            <a:r>
              <a:rPr lang="en-US" altLang="zh-CN" sz="2796" spc="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(Age)</a:t>
            </a:r>
          </a:p>
        </p:txBody>
      </p:sp>
      <p:sp>
        <p:nvSpPr>
          <p:cNvPr id="37" name="Text Box37"/>
          <p:cNvSpPr txBox="1"/>
          <p:nvPr/>
        </p:nvSpPr>
        <p:spPr>
          <a:xfrm>
            <a:off x="5480177" y="911987"/>
            <a:ext cx="2330067" cy="4889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0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Age,</a:t>
            </a:r>
            <a:r>
              <a:rPr lang="en-US" altLang="zh-CN" sz="3000" spc="9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000" spc="-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FiO</a:t>
            </a:r>
            <a:r>
              <a:rPr lang="en-US" altLang="zh-CN" sz="3000" spc="-73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4" spc="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en-US" altLang="zh-CN" sz="2004" spc="-49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0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</a:t>
            </a:r>
            <a:r>
              <a:rPr lang="en-US" altLang="zh-CN" sz="3000" spc="-9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0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</a:t>
            </a:r>
            <a:r>
              <a:rPr lang="en-US" altLang="zh-CN" sz="3000" spc="-749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4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atm</a:t>
            </a:r>
          </a:p>
        </p:txBody>
      </p:sp>
      <p:sp>
        <p:nvSpPr>
          <p:cNvPr id="38" name="Text Box38"/>
          <p:cNvSpPr txBox="1"/>
          <p:nvPr/>
        </p:nvSpPr>
        <p:spPr>
          <a:xfrm>
            <a:off x="243840" y="3127429"/>
            <a:ext cx="366629" cy="56213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998" b="1" spc="-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</a:t>
            </a:r>
          </a:p>
        </p:txBody>
      </p:sp>
      <p:sp>
        <p:nvSpPr>
          <p:cNvPr id="39" name="Text Box39"/>
          <p:cNvSpPr txBox="1"/>
          <p:nvPr/>
        </p:nvSpPr>
        <p:spPr>
          <a:xfrm>
            <a:off x="1107643" y="3282391"/>
            <a:ext cx="1023416" cy="39003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spc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As</a:t>
            </a:r>
            <a:r>
              <a:rPr lang="en-US" altLang="zh-CN" sz="2400" spc="-13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b="1" spc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FiO</a:t>
            </a:r>
            <a:r>
              <a:rPr lang="en-US" altLang="zh-CN" sz="2400" b="1" spc="-592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596" b="1" spc="-2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2</a:t>
            </a:r>
          </a:p>
        </p:txBody>
      </p:sp>
      <p:sp>
        <p:nvSpPr>
          <p:cNvPr id="40" name="Text Box40"/>
          <p:cNvSpPr txBox="1"/>
          <p:nvPr/>
        </p:nvSpPr>
        <p:spPr>
          <a:xfrm>
            <a:off x="2663952" y="3282391"/>
            <a:ext cx="2285492" cy="39003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spc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the</a:t>
            </a:r>
            <a:r>
              <a:rPr lang="en-US" altLang="zh-CN" sz="2400" spc="4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1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expected</a:t>
            </a:r>
            <a:r>
              <a:rPr lang="en-US" altLang="zh-CN" sz="2400" spc="-14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b="1" spc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PaO</a:t>
            </a:r>
            <a:r>
              <a:rPr lang="en-US" altLang="zh-CN" sz="2400" b="1" spc="-597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596" b="1" spc="-1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2</a:t>
            </a:r>
          </a:p>
        </p:txBody>
      </p:sp>
      <p:sp>
        <p:nvSpPr>
          <p:cNvPr id="41" name="Text Box41"/>
          <p:cNvSpPr txBox="1"/>
          <p:nvPr/>
        </p:nvSpPr>
        <p:spPr>
          <a:xfrm>
            <a:off x="243840" y="3737300"/>
            <a:ext cx="366409" cy="56179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996" b="1" spc="-2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A</a:t>
            </a:r>
          </a:p>
        </p:txBody>
      </p:sp>
      <p:sp>
        <p:nvSpPr>
          <p:cNvPr id="42" name="Text Box42"/>
          <p:cNvSpPr txBox="1"/>
          <p:nvPr/>
        </p:nvSpPr>
        <p:spPr>
          <a:xfrm>
            <a:off x="243840" y="4346900"/>
            <a:ext cx="338497" cy="56179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996" b="1" spc="-2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</a:t>
            </a:r>
          </a:p>
        </p:txBody>
      </p:sp>
      <p:sp>
        <p:nvSpPr>
          <p:cNvPr id="43" name="Text Box43"/>
          <p:cNvSpPr txBox="1"/>
          <p:nvPr/>
        </p:nvSpPr>
        <p:spPr>
          <a:xfrm>
            <a:off x="243840" y="4956483"/>
            <a:ext cx="197532" cy="56213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998" b="1" spc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I</a:t>
            </a:r>
          </a:p>
        </p:txBody>
      </p:sp>
      <p:sp>
        <p:nvSpPr>
          <p:cNvPr id="44" name="Text Box44"/>
          <p:cNvSpPr txBox="1"/>
          <p:nvPr/>
        </p:nvSpPr>
        <p:spPr>
          <a:xfrm>
            <a:off x="243840" y="5566405"/>
            <a:ext cx="394828" cy="56179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996" b="1" spc="-3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O</a:t>
            </a:r>
          </a:p>
        </p:txBody>
      </p:sp>
      <p:sp>
        <p:nvSpPr>
          <p:cNvPr id="45" name="Text Box45"/>
          <p:cNvSpPr txBox="1"/>
          <p:nvPr/>
        </p:nvSpPr>
        <p:spPr>
          <a:xfrm>
            <a:off x="243840" y="6176038"/>
            <a:ext cx="366629" cy="56213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998" b="1" spc="-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</a:t>
            </a:r>
          </a:p>
        </p:txBody>
      </p:sp>
      <p:sp>
        <p:nvSpPr>
          <p:cNvPr id="46" name="Text Box46"/>
          <p:cNvSpPr txBox="1"/>
          <p:nvPr/>
        </p:nvSpPr>
        <p:spPr>
          <a:xfrm>
            <a:off x="1249680" y="4125547"/>
            <a:ext cx="3642879" cy="39342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798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•</a:t>
            </a:r>
            <a:r>
              <a:rPr lang="en-US" altLang="zh-CN" sz="2798" spc="576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8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Alveolar </a:t>
            </a:r>
            <a:r>
              <a:rPr lang="en-US" altLang="zh-CN" sz="2798" spc="-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Gas</a:t>
            </a:r>
            <a:r>
              <a:rPr lang="en-US" altLang="zh-CN" sz="2798" spc="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8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Equation:</a:t>
            </a:r>
          </a:p>
        </p:txBody>
      </p:sp>
      <p:sp>
        <p:nvSpPr>
          <p:cNvPr id="47" name="Text Box47"/>
          <p:cNvSpPr txBox="1"/>
          <p:nvPr/>
        </p:nvSpPr>
        <p:spPr>
          <a:xfrm>
            <a:off x="1536192" y="4575653"/>
            <a:ext cx="4986265" cy="45460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796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•</a:t>
            </a:r>
            <a:r>
              <a:rPr lang="en-US" altLang="zh-CN" sz="2796" spc="566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</a:t>
            </a:r>
            <a:r>
              <a:rPr lang="en-US" altLang="zh-CN" sz="2796" spc="-45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872" spc="1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</a:t>
            </a:r>
            <a:r>
              <a:rPr lang="en-US" altLang="zh-CN" sz="1872" spc="-46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O</a:t>
            </a:r>
            <a:r>
              <a:rPr lang="en-US" altLang="zh-CN" sz="2796" spc="-69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872" spc="1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en-US" altLang="zh-CN" sz="2796" spc="-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=</a:t>
            </a:r>
            <a:r>
              <a:rPr lang="en-US" altLang="zh-CN" sz="2796" spc="-19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(P</a:t>
            </a:r>
            <a:r>
              <a:rPr lang="en-US" altLang="zh-CN" sz="2796" spc="-689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872" spc="1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</a:t>
            </a:r>
            <a:r>
              <a:rPr lang="en-US" altLang="zh-CN" sz="1872" spc="-46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-P</a:t>
            </a:r>
            <a:r>
              <a:rPr lang="en-US" altLang="zh-CN" sz="2796" spc="-11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872" spc="1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h2o</a:t>
            </a:r>
            <a:r>
              <a:rPr lang="en-US" altLang="zh-CN" sz="1872" spc="-46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)</a:t>
            </a:r>
            <a:r>
              <a:rPr lang="en-US" altLang="zh-CN" sz="2796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x</a:t>
            </a:r>
            <a:r>
              <a:rPr lang="en-US" altLang="zh-CN" sz="2796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FiO</a:t>
            </a:r>
            <a:r>
              <a:rPr lang="en-US" altLang="zh-CN" sz="2796" spc="-69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872" spc="1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en-US" altLang="zh-CN" sz="1872" spc="-46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</a:t>
            </a:r>
            <a:r>
              <a:rPr lang="en-US" altLang="zh-CN" sz="2796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pCO</a:t>
            </a:r>
            <a:r>
              <a:rPr lang="en-US" altLang="zh-CN" sz="2796" spc="-69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872" spc="1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en-US" altLang="zh-CN" sz="2796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/R</a:t>
            </a:r>
          </a:p>
        </p:txBody>
      </p:sp>
      <p:sp>
        <p:nvSpPr>
          <p:cNvPr id="48" name="Text Box48"/>
          <p:cNvSpPr txBox="1"/>
          <p:nvPr/>
        </p:nvSpPr>
        <p:spPr>
          <a:xfrm>
            <a:off x="1082344" y="5292272"/>
            <a:ext cx="7859291" cy="119611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004" b="1" spc="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</a:t>
            </a:r>
            <a:r>
              <a:rPr lang="en-US" altLang="zh-CN" sz="2004" b="1" spc="-356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332" b="1" spc="-1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</a:t>
            </a:r>
            <a:r>
              <a:rPr lang="en-US" altLang="zh-CN" sz="1332" b="1" spc="-33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4" b="1" spc="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O</a:t>
            </a:r>
            <a:r>
              <a:rPr lang="en-US" altLang="zh-CN" sz="2004" b="1" spc="-5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332" b="1" spc="-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en-US" altLang="zh-CN" sz="1332" b="1" spc="-2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4" spc="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=</a:t>
            </a:r>
            <a:r>
              <a:rPr lang="en-US" altLang="zh-CN" sz="2004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partial</a:t>
            </a:r>
            <a:r>
              <a:rPr lang="en-US" altLang="zh-CN" sz="2004" spc="-3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4" spc="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pressure</a:t>
            </a:r>
            <a:r>
              <a:rPr lang="en-US" altLang="zh-CN" sz="2004" spc="-46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4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of</a:t>
            </a:r>
            <a:r>
              <a:rPr lang="en-US" altLang="zh-CN" sz="2004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4" spc="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oxygen</a:t>
            </a:r>
            <a:r>
              <a:rPr lang="en-US" altLang="zh-CN" sz="2004" spc="-2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4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in</a:t>
            </a:r>
            <a:r>
              <a:rPr lang="en-US" altLang="zh-CN" sz="2004" spc="-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4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alveolar</a:t>
            </a:r>
            <a:r>
              <a:rPr lang="en-US" altLang="zh-CN" sz="2004" spc="-2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4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gas,</a:t>
            </a:r>
            <a:r>
              <a:rPr lang="en-US" altLang="zh-CN" sz="2004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4" b="1" spc="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</a:t>
            </a:r>
            <a:r>
              <a:rPr lang="en-US" altLang="zh-CN" sz="2004" b="1" spc="-5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332" b="1" spc="-1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</a:t>
            </a:r>
            <a:r>
              <a:rPr lang="en-US" altLang="zh-CN" sz="1332" b="1" spc="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4" spc="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=</a:t>
            </a:r>
            <a:r>
              <a:rPr lang="en-US" altLang="zh-CN" sz="2004" spc="49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4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barometric</a:t>
            </a:r>
            <a:r>
              <a:rPr lang="en-US" altLang="zh-CN" sz="2004" spc="-2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4" spc="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pressure</a:t>
            </a:r>
          </a:p>
          <a:p>
            <a:pPr>
              <a:lnSpc>
                <a:spcPts val="2399"/>
              </a:lnSpc>
            </a:pPr>
            <a:r>
              <a:rPr lang="en-US" altLang="zh-CN" sz="2004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(760mmHg),</a:t>
            </a:r>
            <a:r>
              <a:rPr lang="en-US" altLang="zh-CN" sz="2004" spc="-3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4" b="1" spc="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</a:t>
            </a:r>
            <a:r>
              <a:rPr lang="en-US" altLang="zh-CN" sz="2004" b="1" spc="-5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332" b="1" spc="-6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h2o</a:t>
            </a:r>
            <a:r>
              <a:rPr lang="en-US" altLang="zh-CN" sz="1332" b="1" spc="-1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4" spc="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=</a:t>
            </a:r>
            <a:r>
              <a:rPr lang="en-US" altLang="zh-CN" sz="2004" spc="49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4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water</a:t>
            </a:r>
            <a:r>
              <a:rPr lang="en-US" altLang="zh-CN" sz="2004" spc="-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4" spc="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vapor</a:t>
            </a:r>
            <a:r>
              <a:rPr lang="en-US" altLang="zh-CN" sz="2004" spc="-2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4" spc="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pressure</a:t>
            </a:r>
            <a:r>
              <a:rPr lang="en-US" altLang="zh-CN" sz="2004" spc="-46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4" spc="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(47</a:t>
            </a:r>
            <a:r>
              <a:rPr lang="en-US" altLang="zh-CN" sz="2004" spc="-26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4" spc="-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mm</a:t>
            </a:r>
            <a:r>
              <a:rPr lang="en-US" altLang="zh-CN" sz="2004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4" spc="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Hg),</a:t>
            </a:r>
            <a:r>
              <a:rPr lang="en-US" altLang="zh-CN" sz="2004" spc="6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4" b="1" spc="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FiO</a:t>
            </a:r>
            <a:r>
              <a:rPr lang="en-US" altLang="zh-CN" sz="2004" b="1" spc="-496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332" b="1" spc="-9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en-US" altLang="zh-CN" sz="1332" b="1" spc="-1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4" spc="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=</a:t>
            </a:r>
            <a:r>
              <a:rPr lang="en-US" altLang="zh-CN" sz="2004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4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fraction</a:t>
            </a:r>
            <a:r>
              <a:rPr lang="en-US" altLang="zh-CN" sz="2004" spc="-4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4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of</a:t>
            </a:r>
          </a:p>
          <a:p>
            <a:pPr>
              <a:lnSpc>
                <a:spcPts val="2400"/>
              </a:lnSpc>
            </a:pPr>
            <a:r>
              <a:rPr lang="en-US" altLang="zh-CN" sz="2004" spc="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inspired</a:t>
            </a:r>
            <a:r>
              <a:rPr lang="en-US" altLang="zh-CN" sz="2004" spc="-5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4" spc="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oxygen,</a:t>
            </a:r>
            <a:r>
              <a:rPr lang="en-US" altLang="zh-CN" sz="2004" spc="-2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4" b="1" spc="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PCO</a:t>
            </a:r>
            <a:r>
              <a:rPr lang="en-US" altLang="zh-CN" sz="2004" b="1" spc="-49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332" b="1" spc="-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en-US" altLang="zh-CN" sz="1332" b="1" spc="-1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4" spc="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=</a:t>
            </a:r>
            <a:r>
              <a:rPr lang="en-US" altLang="zh-CN" sz="2004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partial</a:t>
            </a:r>
            <a:r>
              <a:rPr lang="en-US" altLang="zh-CN" sz="2004" spc="-26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4" spc="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pressure</a:t>
            </a:r>
            <a:r>
              <a:rPr lang="en-US" altLang="zh-CN" sz="2004" spc="-5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4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of</a:t>
            </a:r>
            <a:r>
              <a:rPr lang="en-US" altLang="zh-CN" sz="2004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4" spc="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CO</a:t>
            </a:r>
            <a:r>
              <a:rPr lang="en-US" altLang="zh-CN" sz="2004" spc="-49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332" spc="-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en-US" altLang="zh-CN" sz="1332" spc="16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4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in</a:t>
            </a:r>
            <a:r>
              <a:rPr lang="en-US" altLang="zh-CN" sz="2004" spc="-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4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the</a:t>
            </a:r>
            <a:r>
              <a:rPr lang="en-US" altLang="zh-CN" sz="2004" spc="-13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4" spc="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ABG,</a:t>
            </a:r>
            <a:r>
              <a:rPr lang="en-US" altLang="zh-CN" sz="2004" spc="1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4" b="1" spc="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</a:t>
            </a:r>
            <a:r>
              <a:rPr lang="en-US" altLang="zh-CN" sz="2004" b="1" spc="-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4" spc="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=</a:t>
            </a:r>
            <a:r>
              <a:rPr lang="en-US" altLang="zh-CN" sz="2004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4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respiratory</a:t>
            </a:r>
          </a:p>
          <a:p>
            <a:pPr>
              <a:lnSpc>
                <a:spcPts val="2053"/>
              </a:lnSpc>
            </a:pPr>
            <a:r>
              <a:rPr lang="en-US" altLang="zh-CN" sz="2004" spc="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quotient</a:t>
            </a:r>
            <a:r>
              <a:rPr lang="en-US" altLang="zh-CN" sz="2004" spc="-6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4" spc="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(0.8)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  <a:noFill/>
        </p:spPr>
      </p:pic>
      <p:sp>
        <p:nvSpPr>
          <p:cNvPr id="3" name="Path3"/>
          <p:cNvSpPr/>
          <p:nvPr/>
        </p:nvSpPr>
        <p:spPr>
          <a:xfrm>
            <a:off x="3010" y="3555"/>
            <a:ext cx="819949" cy="819404"/>
          </a:xfrm>
          <a:custGeom>
            <a:avLst/>
            <a:gdLst/>
            <a:ahLst/>
            <a:cxnLst/>
            <a:rect l="l" t="t" r="r" b="b"/>
            <a:pathLst>
              <a:path w="819949" h="819404">
                <a:moveTo>
                  <a:pt x="819950" y="0"/>
                </a:moveTo>
                <a:cubicBezTo>
                  <a:pt x="819950" y="452502"/>
                  <a:pt x="453072" y="819404"/>
                  <a:pt x="505" y="819404"/>
                </a:cubicBezTo>
                <a:cubicBezTo>
                  <a:pt x="337" y="819404"/>
                  <a:pt x="168" y="819404"/>
                  <a:pt x="0" y="819404"/>
                </a:cubicBezTo>
                <a:lnTo>
                  <a:pt x="0" y="819404"/>
                </a:lnTo>
                <a:lnTo>
                  <a:pt x="507" y="0"/>
                </a:lnTo>
                <a:close/>
              </a:path>
            </a:pathLst>
          </a:custGeom>
          <a:solidFill>
            <a:srgbClr val="FEFAF4">
              <a:alpha val="32941"/>
            </a:srgbClr>
          </a:solidFill>
          <a:ln w="0" cap="sq">
            <a:solidFill>
              <a:srgbClr val="FEFAF4">
                <a:alpha val="100000"/>
              </a:srgbClr>
            </a:solidFill>
            <a:prstDash val="solid"/>
            <a:miter lim="10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4" name="Path4"/>
          <p:cNvSpPr/>
          <p:nvPr/>
        </p:nvSpPr>
        <p:spPr>
          <a:xfrm>
            <a:off x="-9689" y="-9144"/>
            <a:ext cx="845349" cy="844804"/>
          </a:xfrm>
          <a:custGeom>
            <a:avLst/>
            <a:gdLst/>
            <a:ahLst/>
            <a:cxnLst/>
            <a:rect l="l" t="t" r="r" b="b"/>
            <a:pathLst>
              <a:path w="845349" h="844804">
                <a:moveTo>
                  <a:pt x="832649" y="12699"/>
                </a:moveTo>
                <a:cubicBezTo>
                  <a:pt x="832649" y="465201"/>
                  <a:pt x="465771" y="832103"/>
                  <a:pt x="13204" y="832103"/>
                </a:cubicBezTo>
                <a:cubicBezTo>
                  <a:pt x="13036" y="832103"/>
                  <a:pt x="12867" y="832103"/>
                  <a:pt x="12699" y="832103"/>
                </a:cubicBezTo>
                <a:lnTo>
                  <a:pt x="12699" y="832103"/>
                </a:lnTo>
                <a:lnTo>
                  <a:pt x="13206" y="12699"/>
                </a:lnTo>
                <a:close/>
              </a:path>
            </a:pathLst>
          </a:custGeom>
          <a:solidFill>
            <a:srgbClr val="FEFAF4">
              <a:alpha val="0"/>
            </a:srgbClr>
          </a:solidFill>
          <a:ln w="12700" cap="rnd">
            <a:solidFill>
              <a:srgbClr val="D2C39E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5" name="Image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16" y="6095"/>
            <a:ext cx="1784604" cy="1783080"/>
          </a:xfrm>
          <a:prstGeom prst="rect">
            <a:avLst/>
          </a:prstGeom>
          <a:noFill/>
        </p:spPr>
      </p:pic>
      <p:pic>
        <p:nvPicPr>
          <p:cNvPr id="6" name="Image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123" y="870203"/>
            <a:ext cx="54863" cy="54864"/>
          </a:xfrm>
          <a:prstGeom prst="rect">
            <a:avLst/>
          </a:prstGeom>
          <a:noFill/>
        </p:spPr>
      </p:pic>
      <p:sp>
        <p:nvSpPr>
          <p:cNvPr id="7" name="Path7"/>
          <p:cNvSpPr/>
          <p:nvPr/>
        </p:nvSpPr>
        <p:spPr>
          <a:xfrm>
            <a:off x="141516" y="21082"/>
            <a:ext cx="1756752" cy="1729485"/>
          </a:xfrm>
          <a:custGeom>
            <a:avLst/>
            <a:gdLst/>
            <a:ahLst/>
            <a:cxnLst/>
            <a:rect l="l" t="t" r="r" b="b"/>
            <a:pathLst>
              <a:path w="1756752" h="1729485">
                <a:moveTo>
                  <a:pt x="27305" y="851154"/>
                </a:moveTo>
                <a:cubicBezTo>
                  <a:pt x="27305" y="381127"/>
                  <a:pt x="408343" y="0"/>
                  <a:pt x="878395" y="0"/>
                </a:cubicBezTo>
                <a:cubicBezTo>
                  <a:pt x="878395" y="0"/>
                  <a:pt x="878395" y="0"/>
                  <a:pt x="878395" y="0"/>
                </a:cubicBezTo>
                <a:lnTo>
                  <a:pt x="878395" y="0"/>
                </a:lnTo>
                <a:cubicBezTo>
                  <a:pt x="1348448" y="0"/>
                  <a:pt x="1729448" y="381127"/>
                  <a:pt x="1729448" y="851154"/>
                </a:cubicBezTo>
                <a:cubicBezTo>
                  <a:pt x="1729448" y="851154"/>
                  <a:pt x="1729448" y="851154"/>
                  <a:pt x="1729448" y="851154"/>
                </a:cubicBezTo>
                <a:lnTo>
                  <a:pt x="1729448" y="851154"/>
                </a:lnTo>
                <a:cubicBezTo>
                  <a:pt x="1729448" y="1321181"/>
                  <a:pt x="1348448" y="1702181"/>
                  <a:pt x="878395" y="1702181"/>
                </a:cubicBezTo>
                <a:cubicBezTo>
                  <a:pt x="878395" y="1702181"/>
                  <a:pt x="878395" y="1702181"/>
                  <a:pt x="878395" y="1702181"/>
                </a:cubicBezTo>
                <a:lnTo>
                  <a:pt x="878395" y="1702181"/>
                </a:lnTo>
                <a:cubicBezTo>
                  <a:pt x="408343" y="1702181"/>
                  <a:pt x="27305" y="1321181"/>
                  <a:pt x="27305" y="851154"/>
                </a:cubicBezTo>
                <a:cubicBezTo>
                  <a:pt x="27305" y="851154"/>
                  <a:pt x="27305" y="851154"/>
                  <a:pt x="27305" y="851154"/>
                </a:cubicBezTo>
              </a:path>
            </a:pathLst>
          </a:custGeom>
          <a:solidFill>
            <a:srgbClr val="FEFAF4">
              <a:alpha val="0"/>
            </a:srgbClr>
          </a:solidFill>
          <a:ln w="27304" cap="rnd">
            <a:solidFill>
              <a:srgbClr val="FFF6DB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8" name="Image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164" y="1043940"/>
            <a:ext cx="1159764" cy="1153668"/>
          </a:xfrm>
          <a:prstGeom prst="rect">
            <a:avLst/>
          </a:prstGeom>
          <a:noFill/>
        </p:spPr>
      </p:pic>
      <p:pic>
        <p:nvPicPr>
          <p:cNvPr id="9" name="Image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568" y="1606296"/>
            <a:ext cx="30480" cy="30479"/>
          </a:xfrm>
          <a:prstGeom prst="rect">
            <a:avLst/>
          </a:prstGeom>
          <a:noFill/>
        </p:spPr>
      </p:pic>
      <p:pic>
        <p:nvPicPr>
          <p:cNvPr id="10" name="Image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514" y="1050543"/>
            <a:ext cx="1116422" cy="1111707"/>
          </a:xfrm>
          <a:prstGeom prst="rect">
            <a:avLst/>
          </a:prstGeom>
          <a:noFill/>
        </p:spPr>
      </p:pic>
      <p:sp>
        <p:nvSpPr>
          <p:cNvPr id="11" name="Path11"/>
          <p:cNvSpPr/>
          <p:nvPr/>
        </p:nvSpPr>
        <p:spPr>
          <a:xfrm>
            <a:off x="115882" y="981582"/>
            <a:ext cx="1259654" cy="1249680"/>
          </a:xfrm>
          <a:custGeom>
            <a:avLst/>
            <a:gdLst/>
            <a:ahLst/>
            <a:cxnLst/>
            <a:rect l="l" t="t" r="r" b="b"/>
            <a:pathLst>
              <a:path w="1259654" h="1249680">
                <a:moveTo>
                  <a:pt x="189934" y="273686"/>
                </a:moveTo>
                <a:cubicBezTo>
                  <a:pt x="379875" y="35688"/>
                  <a:pt x="730814" y="0"/>
                  <a:pt x="973765" y="193930"/>
                </a:cubicBezTo>
                <a:cubicBezTo>
                  <a:pt x="973765" y="193930"/>
                  <a:pt x="973765" y="193930"/>
                  <a:pt x="973765" y="193930"/>
                </a:cubicBezTo>
                <a:lnTo>
                  <a:pt x="973765" y="193930"/>
                </a:lnTo>
                <a:cubicBezTo>
                  <a:pt x="1216729" y="387858"/>
                  <a:pt x="1259655" y="737997"/>
                  <a:pt x="1069777" y="975869"/>
                </a:cubicBezTo>
                <a:cubicBezTo>
                  <a:pt x="1069777" y="975869"/>
                  <a:pt x="1069777" y="975869"/>
                  <a:pt x="1069777" y="975869"/>
                </a:cubicBezTo>
                <a:lnTo>
                  <a:pt x="1069777" y="975869"/>
                </a:lnTo>
                <a:cubicBezTo>
                  <a:pt x="879836" y="1213867"/>
                  <a:pt x="528909" y="1249681"/>
                  <a:pt x="285946" y="1055752"/>
                </a:cubicBezTo>
                <a:cubicBezTo>
                  <a:pt x="285946" y="1055752"/>
                  <a:pt x="285946" y="1055752"/>
                  <a:pt x="285946" y="1055752"/>
                </a:cubicBezTo>
                <a:lnTo>
                  <a:pt x="285946" y="1055752"/>
                </a:lnTo>
                <a:cubicBezTo>
                  <a:pt x="42982" y="861823"/>
                  <a:pt x="0" y="511684"/>
                  <a:pt x="189934" y="273686"/>
                </a:cubicBezTo>
                <a:cubicBezTo>
                  <a:pt x="189934" y="273686"/>
                  <a:pt x="189934" y="273686"/>
                  <a:pt x="189934" y="273686"/>
                </a:cubicBezTo>
                <a:moveTo>
                  <a:pt x="291914" y="355093"/>
                </a:moveTo>
                <a:cubicBezTo>
                  <a:pt x="146931" y="536703"/>
                  <a:pt x="180701" y="804800"/>
                  <a:pt x="367340" y="953770"/>
                </a:cubicBezTo>
                <a:lnTo>
                  <a:pt x="367340" y="953770"/>
                </a:lnTo>
                <a:cubicBezTo>
                  <a:pt x="553979" y="1102742"/>
                  <a:pt x="822813" y="1076199"/>
                  <a:pt x="967796" y="894588"/>
                </a:cubicBezTo>
                <a:cubicBezTo>
                  <a:pt x="967796" y="894588"/>
                  <a:pt x="967796" y="894588"/>
                  <a:pt x="967796" y="894588"/>
                </a:cubicBezTo>
                <a:lnTo>
                  <a:pt x="967796" y="894588"/>
                </a:lnTo>
                <a:cubicBezTo>
                  <a:pt x="1112792" y="712852"/>
                  <a:pt x="1079023" y="444882"/>
                  <a:pt x="892383" y="295911"/>
                </a:cubicBezTo>
                <a:cubicBezTo>
                  <a:pt x="892383" y="295911"/>
                  <a:pt x="892383" y="295911"/>
                  <a:pt x="892383" y="295911"/>
                </a:cubicBezTo>
                <a:lnTo>
                  <a:pt x="892383" y="295911"/>
                </a:lnTo>
                <a:cubicBezTo>
                  <a:pt x="705731" y="146939"/>
                  <a:pt x="436898" y="173483"/>
                  <a:pt x="291914" y="355093"/>
                </a:cubicBezTo>
              </a:path>
            </a:pathLst>
          </a:custGeom>
          <a:solidFill>
            <a:srgbClr val="FEFAF4">
              <a:alpha val="0"/>
            </a:srgbClr>
          </a:solidFill>
          <a:ln w="12700" cap="rnd">
            <a:solidFill>
              <a:srgbClr val="C7B791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2" name="Path12"/>
          <p:cNvSpPr/>
          <p:nvPr/>
        </p:nvSpPr>
        <p:spPr>
          <a:xfrm>
            <a:off x="1012875" y="0"/>
            <a:ext cx="8131124" cy="6845300"/>
          </a:xfrm>
          <a:custGeom>
            <a:avLst/>
            <a:gdLst/>
            <a:ahLst/>
            <a:cxnLst/>
            <a:rect l="l" t="t" r="r" b="b"/>
            <a:pathLst>
              <a:path w="8131124" h="6845300">
                <a:moveTo>
                  <a:pt x="0" y="6845300"/>
                </a:moveTo>
                <a:lnTo>
                  <a:pt x="0" y="0"/>
                </a:lnTo>
                <a:lnTo>
                  <a:pt x="8131125" y="0"/>
                </a:lnTo>
                <a:lnTo>
                  <a:pt x="8131125" y="68453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13" name="Image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5736" y="0"/>
            <a:ext cx="155447" cy="6858000"/>
          </a:xfrm>
          <a:prstGeom prst="rect">
            <a:avLst/>
          </a:prstGeom>
          <a:noFill/>
        </p:spPr>
      </p:pic>
      <p:pic>
        <p:nvPicPr>
          <p:cNvPr id="14" name="Image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7176" y="3387851"/>
            <a:ext cx="82296" cy="82296"/>
          </a:xfrm>
          <a:prstGeom prst="rect">
            <a:avLst/>
          </a:prstGeom>
          <a:noFill/>
        </p:spPr>
      </p:pic>
      <p:sp>
        <p:nvSpPr>
          <p:cNvPr id="15" name="Path15"/>
          <p:cNvSpPr/>
          <p:nvPr/>
        </p:nvSpPr>
        <p:spPr>
          <a:xfrm>
            <a:off x="1014984" y="0"/>
            <a:ext cx="73152" cy="6845300"/>
          </a:xfrm>
          <a:custGeom>
            <a:avLst/>
            <a:gdLst/>
            <a:ahLst/>
            <a:cxnLst/>
            <a:rect l="l" t="t" r="r" b="b"/>
            <a:pathLst>
              <a:path w="73152" h="6845300">
                <a:moveTo>
                  <a:pt x="0" y="6845300"/>
                </a:moveTo>
                <a:lnTo>
                  <a:pt x="0" y="0"/>
                </a:lnTo>
                <a:lnTo>
                  <a:pt x="73152" y="0"/>
                </a:lnTo>
                <a:lnTo>
                  <a:pt x="73152" y="68453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16" name="Image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67000" y="1447800"/>
            <a:ext cx="5029200" cy="2914650"/>
          </a:xfrm>
          <a:prstGeom prst="rect">
            <a:avLst/>
          </a:prstGeom>
          <a:noFill/>
        </p:spPr>
      </p:pic>
      <p:pic>
        <p:nvPicPr>
          <p:cNvPr id="17" name="Image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90600" y="4495800"/>
            <a:ext cx="7924800" cy="533400"/>
          </a:xfrm>
          <a:prstGeom prst="rect">
            <a:avLst/>
          </a:prstGeom>
          <a:noFill/>
        </p:spPr>
      </p:pic>
      <p:sp>
        <p:nvSpPr>
          <p:cNvPr id="18" name="Path18"/>
          <p:cNvSpPr/>
          <p:nvPr/>
        </p:nvSpPr>
        <p:spPr>
          <a:xfrm>
            <a:off x="965200" y="4470400"/>
            <a:ext cx="7975600" cy="584200"/>
          </a:xfrm>
          <a:custGeom>
            <a:avLst/>
            <a:gdLst/>
            <a:ahLst/>
            <a:cxnLst/>
            <a:rect l="l" t="t" r="r" b="b"/>
            <a:pathLst>
              <a:path w="7975600" h="584200">
                <a:moveTo>
                  <a:pt x="25400" y="558800"/>
                </a:moveTo>
                <a:lnTo>
                  <a:pt x="7950200" y="558800"/>
                </a:lnTo>
                <a:lnTo>
                  <a:pt x="7950200" y="25400"/>
                </a:lnTo>
                <a:lnTo>
                  <a:pt x="25400" y="254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5400" cap="sq">
            <a:solidFill>
              <a:srgbClr val="26697A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0" name="Path20"/>
          <p:cNvSpPr/>
          <p:nvPr/>
        </p:nvSpPr>
        <p:spPr>
          <a:xfrm>
            <a:off x="1828800" y="1447800"/>
            <a:ext cx="457200" cy="1143000"/>
          </a:xfrm>
          <a:custGeom>
            <a:avLst/>
            <a:gdLst/>
            <a:ahLst/>
            <a:cxnLst/>
            <a:rect l="l" t="t" r="r" b="b"/>
            <a:pathLst>
              <a:path w="457200" h="1143000">
                <a:moveTo>
                  <a:pt x="0" y="914400"/>
                </a:moveTo>
                <a:lnTo>
                  <a:pt x="114300" y="914400"/>
                </a:lnTo>
                <a:lnTo>
                  <a:pt x="114300" y="0"/>
                </a:lnTo>
                <a:lnTo>
                  <a:pt x="342900" y="0"/>
                </a:lnTo>
                <a:lnTo>
                  <a:pt x="342900" y="914400"/>
                </a:lnTo>
                <a:lnTo>
                  <a:pt x="457200" y="914400"/>
                </a:lnTo>
                <a:lnTo>
                  <a:pt x="228600" y="1143000"/>
                </a:lnTo>
                <a:close/>
              </a:path>
            </a:pathLst>
          </a:custGeom>
          <a:solidFill>
            <a:srgbClr val="FF0000">
              <a:alpha val="100000"/>
            </a:srgbClr>
          </a:solidFill>
          <a:ln w="0" cap="sq">
            <a:solidFill>
              <a:srgbClr val="FF0000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1" name="Path21"/>
          <p:cNvSpPr/>
          <p:nvPr/>
        </p:nvSpPr>
        <p:spPr>
          <a:xfrm>
            <a:off x="1792878" y="1422400"/>
            <a:ext cx="554442" cy="1204321"/>
          </a:xfrm>
          <a:custGeom>
            <a:avLst/>
            <a:gdLst/>
            <a:ahLst/>
            <a:cxnLst/>
            <a:rect l="l" t="t" r="r" b="b"/>
            <a:pathLst>
              <a:path w="554442" h="1204321">
                <a:moveTo>
                  <a:pt x="35922" y="939800"/>
                </a:moveTo>
                <a:lnTo>
                  <a:pt x="150222" y="939800"/>
                </a:lnTo>
                <a:lnTo>
                  <a:pt x="150222" y="25400"/>
                </a:lnTo>
                <a:lnTo>
                  <a:pt x="378822" y="25400"/>
                </a:lnTo>
                <a:lnTo>
                  <a:pt x="378822" y="939800"/>
                </a:lnTo>
                <a:lnTo>
                  <a:pt x="493122" y="939800"/>
                </a:lnTo>
                <a:lnTo>
                  <a:pt x="264522" y="1168400"/>
                </a:lnTo>
                <a:close/>
              </a:path>
            </a:pathLst>
          </a:custGeom>
          <a:solidFill>
            <a:srgbClr val="FF0000">
              <a:alpha val="0"/>
            </a:srgbClr>
          </a:solidFill>
          <a:ln w="25400" cap="sq">
            <a:solidFill>
              <a:srgbClr val="FF0000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2" name="Path22"/>
          <p:cNvSpPr/>
          <p:nvPr/>
        </p:nvSpPr>
        <p:spPr>
          <a:xfrm>
            <a:off x="1828800" y="3124200"/>
            <a:ext cx="457200" cy="1219200"/>
          </a:xfrm>
          <a:custGeom>
            <a:avLst/>
            <a:gdLst/>
            <a:ahLst/>
            <a:cxnLst/>
            <a:rect l="l" t="t" r="r" b="b"/>
            <a:pathLst>
              <a:path w="457200" h="1219200">
                <a:moveTo>
                  <a:pt x="0" y="990600"/>
                </a:moveTo>
                <a:lnTo>
                  <a:pt x="114300" y="990600"/>
                </a:lnTo>
                <a:lnTo>
                  <a:pt x="114300" y="0"/>
                </a:lnTo>
                <a:lnTo>
                  <a:pt x="342900" y="0"/>
                </a:lnTo>
                <a:lnTo>
                  <a:pt x="342900" y="990600"/>
                </a:lnTo>
                <a:lnTo>
                  <a:pt x="457200" y="990600"/>
                </a:lnTo>
                <a:lnTo>
                  <a:pt x="228600" y="1219200"/>
                </a:lnTo>
                <a:close/>
              </a:path>
            </a:pathLst>
          </a:custGeom>
          <a:solidFill>
            <a:srgbClr val="FF0000">
              <a:alpha val="100000"/>
            </a:srgbClr>
          </a:solidFill>
          <a:ln w="0" cap="sq">
            <a:solidFill>
              <a:srgbClr val="FF0000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3" name="Path23"/>
          <p:cNvSpPr/>
          <p:nvPr/>
        </p:nvSpPr>
        <p:spPr>
          <a:xfrm>
            <a:off x="1792878" y="3098800"/>
            <a:ext cx="554442" cy="1280521"/>
          </a:xfrm>
          <a:custGeom>
            <a:avLst/>
            <a:gdLst/>
            <a:ahLst/>
            <a:cxnLst/>
            <a:rect l="l" t="t" r="r" b="b"/>
            <a:pathLst>
              <a:path w="554442" h="1280521">
                <a:moveTo>
                  <a:pt x="35922" y="1016000"/>
                </a:moveTo>
                <a:lnTo>
                  <a:pt x="150222" y="1016000"/>
                </a:lnTo>
                <a:lnTo>
                  <a:pt x="150222" y="25400"/>
                </a:lnTo>
                <a:lnTo>
                  <a:pt x="378822" y="25400"/>
                </a:lnTo>
                <a:lnTo>
                  <a:pt x="378822" y="1016000"/>
                </a:lnTo>
                <a:lnTo>
                  <a:pt x="493122" y="1016000"/>
                </a:lnTo>
                <a:lnTo>
                  <a:pt x="264522" y="1244600"/>
                </a:lnTo>
                <a:close/>
              </a:path>
            </a:pathLst>
          </a:custGeom>
          <a:solidFill>
            <a:srgbClr val="FF0000">
              <a:alpha val="0"/>
            </a:srgbClr>
          </a:solidFill>
          <a:ln w="25400" cap="sq">
            <a:solidFill>
              <a:srgbClr val="FF0000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4" name="Path24"/>
          <p:cNvSpPr/>
          <p:nvPr/>
        </p:nvSpPr>
        <p:spPr>
          <a:xfrm>
            <a:off x="6172200" y="4219956"/>
            <a:ext cx="792861" cy="638810"/>
          </a:xfrm>
          <a:custGeom>
            <a:avLst/>
            <a:gdLst/>
            <a:ahLst/>
            <a:cxnLst/>
            <a:rect l="l" t="t" r="r" b="b"/>
            <a:pathLst>
              <a:path w="792861" h="638810">
                <a:moveTo>
                  <a:pt x="0" y="470916"/>
                </a:moveTo>
                <a:lnTo>
                  <a:pt x="182880" y="273050"/>
                </a:lnTo>
                <a:lnTo>
                  <a:pt x="182880" y="364490"/>
                </a:lnTo>
                <a:lnTo>
                  <a:pt x="182880" y="364490"/>
                </a:lnTo>
                <a:cubicBezTo>
                  <a:pt x="455167" y="319278"/>
                  <a:pt x="662940" y="177546"/>
                  <a:pt x="717550" y="0"/>
                </a:cubicBezTo>
                <a:lnTo>
                  <a:pt x="717550" y="0"/>
                </a:lnTo>
                <a:cubicBezTo>
                  <a:pt x="792861" y="244856"/>
                  <a:pt x="558292" y="485013"/>
                  <a:pt x="182880" y="547370"/>
                </a:cubicBezTo>
                <a:lnTo>
                  <a:pt x="182880" y="547370"/>
                </a:lnTo>
                <a:lnTo>
                  <a:pt x="182880" y="638810"/>
                </a:lnTo>
                <a:close/>
              </a:path>
            </a:pathLst>
          </a:custGeom>
          <a:solidFill>
            <a:srgbClr val="FF0000">
              <a:alpha val="100000"/>
            </a:srgbClr>
          </a:solidFill>
          <a:ln w="0" cap="sq">
            <a:solidFill>
              <a:srgbClr val="FF0000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5" name="Path25"/>
          <p:cNvSpPr/>
          <p:nvPr/>
        </p:nvSpPr>
        <p:spPr>
          <a:xfrm>
            <a:off x="6172200" y="3657600"/>
            <a:ext cx="731519" cy="653795"/>
          </a:xfrm>
          <a:custGeom>
            <a:avLst/>
            <a:gdLst/>
            <a:ahLst/>
            <a:cxnLst/>
            <a:rect l="l" t="t" r="r" b="b"/>
            <a:pathLst>
              <a:path w="731519" h="653795">
                <a:moveTo>
                  <a:pt x="731519" y="653796"/>
                </a:moveTo>
                <a:cubicBezTo>
                  <a:pt x="731519" y="393700"/>
                  <a:pt x="403987" y="182880"/>
                  <a:pt x="0" y="182880"/>
                </a:cubicBezTo>
                <a:cubicBezTo>
                  <a:pt x="0" y="182880"/>
                  <a:pt x="0" y="182880"/>
                  <a:pt x="0" y="182880"/>
                </a:cubicBezTo>
                <a:lnTo>
                  <a:pt x="0" y="182880"/>
                </a:lnTo>
                <a:lnTo>
                  <a:pt x="0" y="0"/>
                </a:lnTo>
                <a:lnTo>
                  <a:pt x="0" y="0"/>
                </a:lnTo>
                <a:cubicBezTo>
                  <a:pt x="403987" y="0"/>
                  <a:pt x="731519" y="210820"/>
                  <a:pt x="731519" y="470916"/>
                </a:cubicBezTo>
                <a:cubicBezTo>
                  <a:pt x="731519" y="470916"/>
                  <a:pt x="731519" y="470916"/>
                  <a:pt x="731519" y="470916"/>
                </a:cubicBezTo>
                <a:close/>
              </a:path>
            </a:pathLst>
          </a:custGeom>
          <a:solidFill>
            <a:srgbClr val="CD0000">
              <a:alpha val="100000"/>
            </a:srgbClr>
          </a:solidFill>
          <a:ln w="0" cap="sq">
            <a:solidFill>
              <a:srgbClr val="CD0000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6" name="Path26"/>
          <p:cNvSpPr/>
          <p:nvPr/>
        </p:nvSpPr>
        <p:spPr>
          <a:xfrm>
            <a:off x="6136249" y="3632200"/>
            <a:ext cx="792870" cy="1284365"/>
          </a:xfrm>
          <a:custGeom>
            <a:avLst/>
            <a:gdLst/>
            <a:ahLst/>
            <a:cxnLst/>
            <a:rect l="l" t="t" r="r" b="b"/>
            <a:pathLst>
              <a:path w="792870" h="1284365">
                <a:moveTo>
                  <a:pt x="767470" y="679196"/>
                </a:moveTo>
                <a:cubicBezTo>
                  <a:pt x="767470" y="419100"/>
                  <a:pt x="439938" y="208280"/>
                  <a:pt x="35951" y="208280"/>
                </a:cubicBezTo>
                <a:cubicBezTo>
                  <a:pt x="35951" y="208280"/>
                  <a:pt x="35951" y="208280"/>
                  <a:pt x="35951" y="208280"/>
                </a:cubicBezTo>
                <a:lnTo>
                  <a:pt x="35951" y="208280"/>
                </a:lnTo>
                <a:lnTo>
                  <a:pt x="35951" y="25400"/>
                </a:lnTo>
                <a:lnTo>
                  <a:pt x="35951" y="25400"/>
                </a:lnTo>
                <a:cubicBezTo>
                  <a:pt x="439938" y="25400"/>
                  <a:pt x="767470" y="236220"/>
                  <a:pt x="767470" y="496316"/>
                </a:cubicBezTo>
                <a:cubicBezTo>
                  <a:pt x="767470" y="496316"/>
                  <a:pt x="767470" y="496316"/>
                  <a:pt x="767470" y="496316"/>
                </a:cubicBezTo>
                <a:lnTo>
                  <a:pt x="767470" y="496316"/>
                </a:lnTo>
                <a:lnTo>
                  <a:pt x="767470" y="679196"/>
                </a:lnTo>
                <a:lnTo>
                  <a:pt x="767470" y="679196"/>
                </a:lnTo>
                <a:cubicBezTo>
                  <a:pt x="767470" y="893953"/>
                  <a:pt x="541792" y="1081532"/>
                  <a:pt x="218831" y="1135126"/>
                </a:cubicBezTo>
                <a:lnTo>
                  <a:pt x="218831" y="1135126"/>
                </a:lnTo>
                <a:lnTo>
                  <a:pt x="218831" y="1226566"/>
                </a:lnTo>
                <a:lnTo>
                  <a:pt x="35951" y="1058672"/>
                </a:lnTo>
                <a:lnTo>
                  <a:pt x="218831" y="860806"/>
                </a:lnTo>
                <a:lnTo>
                  <a:pt x="218831" y="952246"/>
                </a:lnTo>
                <a:lnTo>
                  <a:pt x="218831" y="952246"/>
                </a:lnTo>
                <a:cubicBezTo>
                  <a:pt x="491118" y="907034"/>
                  <a:pt x="698891" y="765302"/>
                  <a:pt x="753501" y="587756"/>
                </a:cubicBezTo>
              </a:path>
            </a:pathLst>
          </a:custGeom>
          <a:solidFill>
            <a:srgbClr val="CD0000">
              <a:alpha val="0"/>
            </a:srgbClr>
          </a:solidFill>
          <a:ln w="25400" cap="sq">
            <a:solidFill>
              <a:srgbClr val="00B0F0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7" name="Path27"/>
          <p:cNvSpPr/>
          <p:nvPr/>
        </p:nvSpPr>
        <p:spPr>
          <a:xfrm>
            <a:off x="4282059" y="3672586"/>
            <a:ext cx="792860" cy="638809"/>
          </a:xfrm>
          <a:custGeom>
            <a:avLst/>
            <a:gdLst/>
            <a:ahLst/>
            <a:cxnLst/>
            <a:rect l="l" t="t" r="r" b="b"/>
            <a:pathLst>
              <a:path w="792860" h="638809">
                <a:moveTo>
                  <a:pt x="792861" y="167894"/>
                </a:moveTo>
                <a:lnTo>
                  <a:pt x="609981" y="365759"/>
                </a:lnTo>
                <a:lnTo>
                  <a:pt x="609981" y="274320"/>
                </a:lnTo>
                <a:lnTo>
                  <a:pt x="609981" y="274320"/>
                </a:lnTo>
                <a:cubicBezTo>
                  <a:pt x="337693" y="319532"/>
                  <a:pt x="129921" y="461264"/>
                  <a:pt x="75311" y="638810"/>
                </a:cubicBezTo>
                <a:lnTo>
                  <a:pt x="75311" y="638810"/>
                </a:lnTo>
                <a:cubicBezTo>
                  <a:pt x="0" y="393954"/>
                  <a:pt x="234569" y="153797"/>
                  <a:pt x="609981" y="91440"/>
                </a:cubicBezTo>
                <a:lnTo>
                  <a:pt x="609981" y="91440"/>
                </a:lnTo>
                <a:lnTo>
                  <a:pt x="609981" y="0"/>
                </a:lnTo>
                <a:close/>
              </a:path>
            </a:pathLst>
          </a:custGeom>
          <a:solidFill>
            <a:srgbClr val="002060">
              <a:alpha val="100000"/>
            </a:srgbClr>
          </a:solidFill>
          <a:ln w="0" cap="sq">
            <a:solidFill>
              <a:srgbClr val="002060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8" name="Path28"/>
          <p:cNvSpPr/>
          <p:nvPr/>
        </p:nvSpPr>
        <p:spPr>
          <a:xfrm>
            <a:off x="4343400" y="4219956"/>
            <a:ext cx="731520" cy="653796"/>
          </a:xfrm>
          <a:custGeom>
            <a:avLst/>
            <a:gdLst/>
            <a:ahLst/>
            <a:cxnLst/>
            <a:rect l="l" t="t" r="r" b="b"/>
            <a:pathLst>
              <a:path w="731520" h="653796">
                <a:moveTo>
                  <a:pt x="0" y="0"/>
                </a:moveTo>
                <a:cubicBezTo>
                  <a:pt x="0" y="260096"/>
                  <a:pt x="327533" y="470916"/>
                  <a:pt x="731520" y="470916"/>
                </a:cubicBezTo>
                <a:cubicBezTo>
                  <a:pt x="731520" y="470916"/>
                  <a:pt x="731520" y="470916"/>
                  <a:pt x="731520" y="470916"/>
                </a:cubicBezTo>
                <a:lnTo>
                  <a:pt x="731520" y="470916"/>
                </a:lnTo>
                <a:lnTo>
                  <a:pt x="731520" y="653796"/>
                </a:lnTo>
                <a:lnTo>
                  <a:pt x="731520" y="653796"/>
                </a:lnTo>
                <a:cubicBezTo>
                  <a:pt x="327533" y="653796"/>
                  <a:pt x="0" y="442976"/>
                  <a:pt x="0" y="182880"/>
                </a:cubicBezTo>
                <a:cubicBezTo>
                  <a:pt x="0" y="182880"/>
                  <a:pt x="0" y="182880"/>
                  <a:pt x="0" y="182880"/>
                </a:cubicBezTo>
                <a:close/>
              </a:path>
            </a:pathLst>
          </a:custGeom>
          <a:solidFill>
            <a:srgbClr val="001A4D">
              <a:alpha val="100000"/>
            </a:srgbClr>
          </a:solidFill>
          <a:ln w="0" cap="sq">
            <a:solidFill>
              <a:srgbClr val="001A4D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9" name="Path29"/>
          <p:cNvSpPr/>
          <p:nvPr/>
        </p:nvSpPr>
        <p:spPr>
          <a:xfrm>
            <a:off x="4318000" y="3614786"/>
            <a:ext cx="792871" cy="1284365"/>
          </a:xfrm>
          <a:custGeom>
            <a:avLst/>
            <a:gdLst/>
            <a:ahLst/>
            <a:cxnLst/>
            <a:rect l="l" t="t" r="r" b="b"/>
            <a:pathLst>
              <a:path w="792871" h="1284365">
                <a:moveTo>
                  <a:pt x="25400" y="605170"/>
                </a:moveTo>
                <a:cubicBezTo>
                  <a:pt x="25400" y="865266"/>
                  <a:pt x="352933" y="1076086"/>
                  <a:pt x="756920" y="1076086"/>
                </a:cubicBezTo>
                <a:cubicBezTo>
                  <a:pt x="756920" y="1076086"/>
                  <a:pt x="756920" y="1076086"/>
                  <a:pt x="756920" y="1076086"/>
                </a:cubicBezTo>
                <a:lnTo>
                  <a:pt x="756920" y="1076086"/>
                </a:lnTo>
                <a:lnTo>
                  <a:pt x="756920" y="1258966"/>
                </a:lnTo>
                <a:lnTo>
                  <a:pt x="756920" y="1258966"/>
                </a:lnTo>
                <a:cubicBezTo>
                  <a:pt x="352933" y="1258966"/>
                  <a:pt x="25400" y="1048146"/>
                  <a:pt x="25400" y="788050"/>
                </a:cubicBezTo>
                <a:cubicBezTo>
                  <a:pt x="25400" y="788050"/>
                  <a:pt x="25400" y="788050"/>
                  <a:pt x="25400" y="788050"/>
                </a:cubicBezTo>
                <a:lnTo>
                  <a:pt x="25400" y="788050"/>
                </a:lnTo>
                <a:lnTo>
                  <a:pt x="25400" y="605170"/>
                </a:lnTo>
                <a:lnTo>
                  <a:pt x="25400" y="605170"/>
                </a:lnTo>
                <a:cubicBezTo>
                  <a:pt x="25400" y="390413"/>
                  <a:pt x="251079" y="202834"/>
                  <a:pt x="574040" y="149240"/>
                </a:cubicBezTo>
                <a:lnTo>
                  <a:pt x="574040" y="149240"/>
                </a:lnTo>
                <a:lnTo>
                  <a:pt x="574040" y="57800"/>
                </a:lnTo>
                <a:lnTo>
                  <a:pt x="756920" y="225694"/>
                </a:lnTo>
                <a:lnTo>
                  <a:pt x="574040" y="423559"/>
                </a:lnTo>
                <a:lnTo>
                  <a:pt x="574040" y="332120"/>
                </a:lnTo>
                <a:lnTo>
                  <a:pt x="574040" y="332120"/>
                </a:lnTo>
                <a:cubicBezTo>
                  <a:pt x="301752" y="377332"/>
                  <a:pt x="93980" y="519064"/>
                  <a:pt x="39370" y="696610"/>
                </a:cubicBezTo>
              </a:path>
            </a:pathLst>
          </a:custGeom>
          <a:solidFill>
            <a:srgbClr val="001A4D">
              <a:alpha val="0"/>
            </a:srgbClr>
          </a:solidFill>
          <a:ln w="25400" cap="sq">
            <a:solidFill>
              <a:srgbClr val="002060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0" name="Text Box30"/>
          <p:cNvSpPr txBox="1"/>
          <p:nvPr/>
        </p:nvSpPr>
        <p:spPr>
          <a:xfrm>
            <a:off x="1088440" y="302133"/>
            <a:ext cx="2652471" cy="81612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spc="0" dirty="0" smtClean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</a:t>
            </a:r>
            <a:r>
              <a:rPr lang="en-US" altLang="zh-CN" sz="2400" spc="-2073" dirty="0" smtClean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altLang="zh-CN" sz="3000" b="1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Determination</a:t>
            </a:r>
          </a:p>
          <a:p>
            <a:pPr marL="70103">
              <a:lnSpc>
                <a:spcPts val="3105"/>
              </a:lnSpc>
            </a:pPr>
            <a:r>
              <a:rPr lang="en-US" altLang="zh-CN" sz="1800" b="1" spc="-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Inspired</a:t>
            </a:r>
            <a:r>
              <a:rPr lang="en-US" altLang="zh-CN" sz="1800" b="1" spc="-10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800" b="1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Air</a:t>
            </a:r>
            <a:r>
              <a:rPr lang="en-US" altLang="zh-CN" sz="1800" b="1" spc="-2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800" b="1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FiO</a:t>
            </a:r>
            <a:r>
              <a:rPr lang="en-US" altLang="zh-CN" sz="1800" b="1" spc="-44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b="1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en-US" altLang="zh-CN" sz="1200" b="1" spc="13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800" b="1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=</a:t>
            </a:r>
            <a:r>
              <a:rPr lang="en-US" altLang="zh-CN" sz="1800" b="1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800" b="1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21%</a:t>
            </a:r>
          </a:p>
        </p:txBody>
      </p:sp>
      <p:sp>
        <p:nvSpPr>
          <p:cNvPr id="31" name="Text Box31"/>
          <p:cNvSpPr txBox="1"/>
          <p:nvPr/>
        </p:nvSpPr>
        <p:spPr>
          <a:xfrm>
            <a:off x="1158544" y="1099591"/>
            <a:ext cx="1753311" cy="29298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b="1" spc="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PiO</a:t>
            </a:r>
            <a:r>
              <a:rPr lang="en-US" altLang="zh-CN" sz="1800" b="1" spc="-44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b="1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en-US" altLang="zh-CN" sz="1200" b="1" spc="-2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800" b="1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=</a:t>
            </a:r>
            <a:r>
              <a:rPr lang="en-US" altLang="zh-CN" sz="1800" b="1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800" b="1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150</a:t>
            </a:r>
            <a:r>
              <a:rPr lang="en-US" altLang="zh-CN" sz="1800" b="1" spc="-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800" b="1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mmHg</a:t>
            </a:r>
          </a:p>
        </p:txBody>
      </p:sp>
      <p:sp>
        <p:nvSpPr>
          <p:cNvPr id="32" name="Text Box32"/>
          <p:cNvSpPr txBox="1"/>
          <p:nvPr/>
        </p:nvSpPr>
        <p:spPr>
          <a:xfrm>
            <a:off x="1082344" y="2730652"/>
            <a:ext cx="1885518" cy="29298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b="1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</a:t>
            </a:r>
            <a:r>
              <a:rPr lang="en-US" altLang="zh-CN" sz="1800" b="1" spc="-44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b="1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alv</a:t>
            </a:r>
            <a:r>
              <a:rPr lang="en-US" altLang="zh-CN" sz="1200" b="1" spc="-29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800" b="1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O</a:t>
            </a:r>
            <a:r>
              <a:rPr lang="en-US" altLang="zh-CN" sz="1800" b="1" spc="-446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b="1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en-US" altLang="zh-CN" sz="1200" b="1" spc="-2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800" b="1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=</a:t>
            </a:r>
            <a:r>
              <a:rPr lang="en-US" altLang="zh-CN" sz="1800" b="1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800" b="1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100</a:t>
            </a:r>
            <a:r>
              <a:rPr lang="en-US" altLang="zh-CN" sz="1800" b="1" spc="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800" b="1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mmHg</a:t>
            </a:r>
          </a:p>
        </p:txBody>
      </p:sp>
      <p:sp>
        <p:nvSpPr>
          <p:cNvPr id="33" name="Text Box33"/>
          <p:cNvSpPr txBox="1"/>
          <p:nvPr/>
        </p:nvSpPr>
        <p:spPr>
          <a:xfrm>
            <a:off x="3837305" y="302133"/>
            <a:ext cx="3927728" cy="42176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000" b="1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of the PaO2</a:t>
            </a:r>
            <a:r>
              <a:rPr lang="en-US" altLang="zh-CN" sz="3000" b="1" spc="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000" b="1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 </a:t>
            </a:r>
            <a:r>
              <a:rPr lang="en-US" altLang="zh-CN" sz="3000" b="1" spc="-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FiO2</a:t>
            </a:r>
            <a:r>
              <a:rPr lang="en-US" altLang="zh-CN" sz="3000" b="1" spc="1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000" b="1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ratio</a:t>
            </a:r>
          </a:p>
        </p:txBody>
      </p:sp>
      <p:sp>
        <p:nvSpPr>
          <p:cNvPr id="34" name="Text Box34"/>
          <p:cNvSpPr txBox="1"/>
          <p:nvPr/>
        </p:nvSpPr>
        <p:spPr>
          <a:xfrm>
            <a:off x="3673475" y="4102506"/>
            <a:ext cx="419100" cy="29298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b="1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CO</a:t>
            </a:r>
            <a:r>
              <a:rPr lang="en-US" altLang="zh-CN" sz="1800" b="1" spc="-446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b="1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</a:p>
        </p:txBody>
      </p:sp>
      <p:sp>
        <p:nvSpPr>
          <p:cNvPr id="35" name="Text Box35"/>
          <p:cNvSpPr txBox="1"/>
          <p:nvPr/>
        </p:nvSpPr>
        <p:spPr>
          <a:xfrm>
            <a:off x="7026529" y="4026306"/>
            <a:ext cx="254888" cy="29298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b="1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O</a:t>
            </a:r>
            <a:r>
              <a:rPr lang="en-US" altLang="zh-CN" sz="1800" b="1" spc="-44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b="1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</a:p>
        </p:txBody>
      </p:sp>
      <p:sp>
        <p:nvSpPr>
          <p:cNvPr id="36" name="Text Box36"/>
          <p:cNvSpPr txBox="1"/>
          <p:nvPr/>
        </p:nvSpPr>
        <p:spPr>
          <a:xfrm>
            <a:off x="1082344" y="4559706"/>
            <a:ext cx="1706621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b="1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PaO</a:t>
            </a:r>
            <a:r>
              <a:rPr lang="en-US" altLang="zh-CN" sz="1800" b="1" spc="-44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b="1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en-US" altLang="zh-CN" sz="1200" b="1" spc="-2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800" b="1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=</a:t>
            </a:r>
            <a:r>
              <a:rPr lang="en-US" altLang="zh-CN" sz="1800" b="1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800" b="1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95 mmHg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CE2C4C7B96C94992FCDCD516328081" ma:contentTypeVersion="2" ma:contentTypeDescription="Create a new document." ma:contentTypeScope="" ma:versionID="5eea047ca148aa844cb93a8c99a2675b">
  <xsd:schema xmlns:xsd="http://www.w3.org/2001/XMLSchema" xmlns:xs="http://www.w3.org/2001/XMLSchema" xmlns:p="http://schemas.microsoft.com/office/2006/metadata/properties" xmlns:ns2="e0585ad6-e60d-4dbf-9f0f-7ca5398387e1" targetNamespace="http://schemas.microsoft.com/office/2006/metadata/properties" ma:root="true" ma:fieldsID="9e91d4b2b676e2469954a00a9ec9651c" ns2:_="">
    <xsd:import namespace="e0585ad6-e60d-4dbf-9f0f-7ca5398387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585ad6-e60d-4dbf-9f0f-7ca5398387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0AA3D8C-0DF4-4161-B3A1-93E738639158}"/>
</file>

<file path=customXml/itemProps2.xml><?xml version="1.0" encoding="utf-8"?>
<ds:datastoreItem xmlns:ds="http://schemas.openxmlformats.org/officeDocument/2006/customXml" ds:itemID="{C5EF444A-E36F-4160-BF17-14E7F3363808}"/>
</file>

<file path=customXml/itemProps3.xml><?xml version="1.0" encoding="utf-8"?>
<ds:datastoreItem xmlns:ds="http://schemas.openxmlformats.org/officeDocument/2006/customXml" ds:itemID="{B97A826B-1F07-4587-927A-1C9FC40911CA}"/>
</file>

<file path=docProps/app.xml><?xml version="1.0" encoding="utf-8"?>
<Properties xmlns="http://schemas.openxmlformats.org/officeDocument/2006/extended-properties" xmlns:vt="http://schemas.openxmlformats.org/officeDocument/2006/docPropsVTypes">
  <TotalTime>1161</TotalTime>
  <Words>1286</Words>
  <Application>Microsoft Office PowerPoint</Application>
  <PresentationFormat>عرض على الشاشة (3:4)‏</PresentationFormat>
  <Paragraphs>268</Paragraphs>
  <Slides>67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67</vt:i4>
      </vt:variant>
    </vt:vector>
  </HeadingPairs>
  <TitlesOfParts>
    <vt:vector size="68" baseType="lpstr">
      <vt:lpstr>Office 主题</vt:lpstr>
      <vt:lpstr>عرض تقديمي في PowerPoint</vt:lpstr>
      <vt:lpstr>عرض تقديمي في PowerPoint</vt:lpstr>
      <vt:lpstr>عرض تقديمي في PowerPoint</vt:lpstr>
      <vt:lpstr>Sites for obtaining ABG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1. Metabolic acidosis. 2. Expected PaCo2 = (1.5 x Hco3)+ 8                                   = 32 Actual Paco2 = 33 mmHg, So it is metabolic acidosis compensated by respiratory alkalosis 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ws</dc:creator>
  <cp:lastModifiedBy>MCC</cp:lastModifiedBy>
  <cp:revision>143</cp:revision>
  <dcterms:created xsi:type="dcterms:W3CDTF">2017-10-23T09:06:44Z</dcterms:created>
  <dcterms:modified xsi:type="dcterms:W3CDTF">2021-01-19T11:29:27Z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0x010100A4CE2C4C7B96C94992FCDCD516328081</vt:lpwstr>
  </property>
</Properties>
</file>