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2BD-F95B-4BDE-B2A5-1AF8ED437C27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648-2E65-4B7F-902F-FF81EB83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4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2BD-F95B-4BDE-B2A5-1AF8ED437C27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648-2E65-4B7F-902F-FF81EB83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2BD-F95B-4BDE-B2A5-1AF8ED437C27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648-2E65-4B7F-902F-FF81EB83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2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2BD-F95B-4BDE-B2A5-1AF8ED437C27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648-2E65-4B7F-902F-FF81EB83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2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2BD-F95B-4BDE-B2A5-1AF8ED437C27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648-2E65-4B7F-902F-FF81EB83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4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2BD-F95B-4BDE-B2A5-1AF8ED437C27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648-2E65-4B7F-902F-FF81EB83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2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2BD-F95B-4BDE-B2A5-1AF8ED437C27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648-2E65-4B7F-902F-FF81EB83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2BD-F95B-4BDE-B2A5-1AF8ED437C27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648-2E65-4B7F-902F-FF81EB83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5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2BD-F95B-4BDE-B2A5-1AF8ED437C27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648-2E65-4B7F-902F-FF81EB83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5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2BD-F95B-4BDE-B2A5-1AF8ED437C27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648-2E65-4B7F-902F-FF81EB83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2BD-F95B-4BDE-B2A5-1AF8ED437C27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648-2E65-4B7F-902F-FF81EB83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2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982BD-F95B-4BDE-B2A5-1AF8ED437C27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50648-2E65-4B7F-902F-FF81EB83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405" y="777130"/>
            <a:ext cx="9144000" cy="2387600"/>
          </a:xfrm>
        </p:spPr>
        <p:txBody>
          <a:bodyPr/>
          <a:lstStyle/>
          <a:p>
            <a:r>
              <a:rPr lang="en-US" dirty="0" smtClean="0"/>
              <a:t>Chronic Rhino sinusitis (CRS)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380" y="3182369"/>
            <a:ext cx="9144000" cy="1993544"/>
          </a:xfrm>
        </p:spPr>
        <p:txBody>
          <a:bodyPr>
            <a:normAutofit/>
          </a:bodyPr>
          <a:lstStyle/>
          <a:p>
            <a:r>
              <a:rPr lang="en" b="1" dirty="0" smtClean="0"/>
              <a:t>Dr. Islam Alzayadneh, MD, FRCS</a:t>
            </a:r>
            <a:r>
              <a:rPr lang="en" sz="1400" b="1" dirty="0" smtClean="0"/>
              <a:t>(Canada)</a:t>
            </a:r>
          </a:p>
          <a:p>
            <a:r>
              <a:rPr lang="en-US" sz="2000" b="1" dirty="0" smtClean="0"/>
              <a:t>Otolaryngologist &amp; Facial plastic surgeon</a:t>
            </a:r>
            <a:r>
              <a:rPr lang="en" sz="2000" b="1" dirty="0" smtClean="0"/>
              <a:t/>
            </a:r>
            <a:br>
              <a:rPr lang="en" sz="2000" b="1" dirty="0" smtClean="0"/>
            </a:br>
            <a:r>
              <a:rPr lang="en" dirty="0" smtClean="0"/>
              <a:t>Mutah University</a:t>
            </a:r>
            <a:br>
              <a:rPr lang="en" dirty="0" smtClean="0"/>
            </a:br>
            <a:r>
              <a:rPr lang="en-US" dirty="0" smtClean="0"/>
              <a:t>S</a:t>
            </a:r>
            <a:r>
              <a:rPr lang="en" dirty="0" smtClean="0"/>
              <a:t>chool of Medicine-</a:t>
            </a:r>
            <a:r>
              <a:rPr lang="en-US" dirty="0" smtClean="0"/>
              <a:t>S</a:t>
            </a:r>
            <a:r>
              <a:rPr lang="en" dirty="0" smtClean="0"/>
              <a:t>pecial Surgery Department</a:t>
            </a:r>
            <a:br>
              <a:rPr lang="en" dirty="0" smtClean="0"/>
            </a:br>
            <a:r>
              <a:rPr lang="en-US" dirty="0" smtClean="0"/>
              <a:t>U</a:t>
            </a:r>
            <a:r>
              <a:rPr lang="en" dirty="0" smtClean="0"/>
              <a:t>ndergraduate Seminars 2025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9280477" y="3742898"/>
            <a:ext cx="2775045" cy="2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5"/>
    </mc:Choice>
    <mc:Fallback xmlns="">
      <p:transition spd="slow" advTm="126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Diagnosis: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3248608" cy="435133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Clinical Criteria:</a:t>
            </a:r>
            <a:r>
              <a:rPr lang="en-US" sz="2000" dirty="0" smtClean="0"/>
              <a:t> At least 2 of 4 cardinal symptoms for ≥12 weeks</a:t>
            </a:r>
          </a:p>
          <a:p>
            <a:r>
              <a:rPr lang="en-US" sz="2000" b="1" dirty="0" smtClean="0"/>
              <a:t>Objective Confirmation:</a:t>
            </a:r>
            <a:endParaRPr lang="en-US" sz="2000" dirty="0" smtClean="0"/>
          </a:p>
          <a:p>
            <a:pPr lvl="1"/>
            <a:r>
              <a:rPr lang="en-US" sz="2000" dirty="0" smtClean="0"/>
              <a:t>Nasal endoscopy (polyps, pus, edema)</a:t>
            </a:r>
          </a:p>
          <a:p>
            <a:pPr lvl="1"/>
            <a:r>
              <a:rPr lang="en-US" sz="2000" dirty="0" smtClean="0"/>
              <a:t>CT scan: mucosal thickening, sinus opacification, OMC blockage</a:t>
            </a:r>
          </a:p>
          <a:p>
            <a:r>
              <a:rPr lang="en-US" sz="2000" b="1" dirty="0" smtClean="0"/>
              <a:t>Additional Tests:</a:t>
            </a:r>
            <a:r>
              <a:rPr lang="en-US" sz="2000" dirty="0" smtClean="0"/>
              <a:t> Allergy testing, immunologic workup if indicated</a:t>
            </a:r>
            <a:endParaRPr lang="en-US" sz="2000" dirty="0"/>
          </a:p>
        </p:txBody>
      </p:sp>
      <p:pic>
        <p:nvPicPr>
          <p:cNvPr id="4098" name="Picture 2" descr="Clinically relevant phenotypes in chronic rhinosinusitis | Journal of  Otolaryngology - Head &amp; Neck Surgery | Full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58" y="1494129"/>
            <a:ext cx="7439381" cy="38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8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Sinuses CT scan in CRS</a:t>
            </a:r>
            <a:endParaRPr lang="en-US" dirty="0"/>
          </a:p>
        </p:txBody>
      </p:sp>
      <p:pic>
        <p:nvPicPr>
          <p:cNvPr id="5122" name="Picture 2" descr="Chronic Rhinosinusitis | AA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26" y="753613"/>
            <a:ext cx="5016913" cy="55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hronic rhinosinusitis | Radiology Case | Radiopaed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71" y="2040398"/>
            <a:ext cx="5240239" cy="42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8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ntrochoanal Polyp: A Literature Up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4" y="3531168"/>
            <a:ext cx="10929192" cy="30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573" y="5940013"/>
            <a:ext cx="139181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ACP</a:t>
            </a:r>
            <a:endParaRPr lang="en-US" sz="3600" b="1" dirty="0"/>
          </a:p>
        </p:txBody>
      </p:sp>
      <p:pic>
        <p:nvPicPr>
          <p:cNvPr id="9224" name="Picture 8" descr="Antrochoanal Polyp: Updated Clinical Approach, Histology Characteristics,  Diagnosis and Treatment | Intech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2" y="153673"/>
            <a:ext cx="3725960" cy="324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Nasal polyps | enteducationswans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566"/>
            <a:ext cx="3923457" cy="30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1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reoperative Sinonasal Computed Tomography Score in Chronic Rhinosinusitis  with Nasal Poly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7" y="281764"/>
            <a:ext cx="6784911" cy="61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JaypeeDigital | eBook R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20" y="419261"/>
            <a:ext cx="42291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inonasal polyposis | Radiology Reference Article | Radiopaedia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71" y="2446893"/>
            <a:ext cx="4295127" cy="38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6" y="5762017"/>
            <a:ext cx="154888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CRSwNP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2861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Approach: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690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A. Medical Therapy (First-line):</a:t>
            </a:r>
            <a:endParaRPr lang="en-US" dirty="0" smtClean="0">
              <a:solidFill>
                <a:srgbClr val="FF00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Nasal corticosteroids</a:t>
            </a:r>
            <a:r>
              <a:rPr lang="en-US" dirty="0" smtClean="0"/>
              <a:t>: Mainstay for all subtypes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Nasal saline irrigation</a:t>
            </a:r>
            <a:r>
              <a:rPr lang="en-US" dirty="0" smtClean="0"/>
              <a:t>: High-volume preferred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Antibiotics</a:t>
            </a:r>
            <a:r>
              <a:rPr lang="en-US" dirty="0" smtClean="0"/>
              <a:t>: Not routinely indicated; consider for acute exacerbations (3+ weeks)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Oral corticosteroids</a:t>
            </a:r>
            <a:r>
              <a:rPr lang="en-US" dirty="0" smtClean="0"/>
              <a:t>: Short course in </a:t>
            </a:r>
            <a:r>
              <a:rPr lang="en-US" dirty="0" err="1" smtClean="0"/>
              <a:t>CRSwNP</a:t>
            </a:r>
            <a:r>
              <a:rPr lang="en-US" dirty="0" smtClean="0"/>
              <a:t> with severe symptoms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Antihistamines/Leukotriene antagonists</a:t>
            </a:r>
            <a:r>
              <a:rPr lang="en-US" dirty="0" smtClean="0"/>
              <a:t>: If allergic component suspected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B. Surgical Therapy:</a:t>
            </a:r>
            <a:endParaRPr lang="en-US" dirty="0" smtClean="0">
              <a:solidFill>
                <a:srgbClr val="FF00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/>
              <a:t>Functional Endoscopic Sinus Surgery (FESS)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Indicated after failed medical management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Improves drainage and allows for better topical delivery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C. Biologic Therapy (EPOS 2020):</a:t>
            </a:r>
            <a:endParaRPr lang="en-US" dirty="0" smtClean="0">
              <a:solidFill>
                <a:srgbClr val="FF00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Considered for severe </a:t>
            </a:r>
            <a:r>
              <a:rPr lang="en-US" dirty="0" err="1" smtClean="0"/>
              <a:t>CRSwNP</a:t>
            </a:r>
            <a:r>
              <a:rPr lang="en-US" dirty="0" smtClean="0"/>
              <a:t> with Type 2 inflammation (e.g., </a:t>
            </a:r>
            <a:r>
              <a:rPr lang="en-US" dirty="0" err="1" smtClean="0"/>
              <a:t>Dupilumab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Further Reading Resources: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EPOS 2020 Guidelines</a:t>
            </a:r>
            <a:r>
              <a:rPr lang="en-US" dirty="0" smtClean="0"/>
              <a:t>: https://www.rhinologyjournal.com/EPOS2020</a:t>
            </a:r>
          </a:p>
          <a:p>
            <a:r>
              <a:rPr lang="en-US" dirty="0" err="1" smtClean="0"/>
              <a:t>Fokkens</a:t>
            </a:r>
            <a:r>
              <a:rPr lang="en-US" dirty="0" smtClean="0"/>
              <a:t> WJ, et al. </a:t>
            </a:r>
            <a:r>
              <a:rPr lang="en-US" i="1" dirty="0" smtClean="0"/>
              <a:t>European Position Paper on </a:t>
            </a:r>
            <a:r>
              <a:rPr lang="en-US" i="1" dirty="0" err="1" smtClean="0"/>
              <a:t>Rhinosinusitis</a:t>
            </a:r>
            <a:r>
              <a:rPr lang="en-US" i="1" dirty="0" smtClean="0"/>
              <a:t> and Nasal Polyps 2020.</a:t>
            </a:r>
            <a:r>
              <a:rPr lang="en-US" dirty="0" smtClean="0"/>
              <a:t> Rhinology. 2020.</a:t>
            </a:r>
          </a:p>
          <a:p>
            <a:r>
              <a:rPr lang="en-US" dirty="0" err="1" smtClean="0"/>
              <a:t>Bachert</a:t>
            </a:r>
            <a:r>
              <a:rPr lang="en-US" dirty="0" smtClean="0"/>
              <a:t> C, et al. </a:t>
            </a:r>
            <a:r>
              <a:rPr lang="en-US" i="1" dirty="0" smtClean="0"/>
              <a:t>Phenotypes and </a:t>
            </a:r>
            <a:r>
              <a:rPr lang="en-US" i="1" dirty="0" err="1" smtClean="0"/>
              <a:t>endotypes</a:t>
            </a:r>
            <a:r>
              <a:rPr lang="en-US" i="1" dirty="0" smtClean="0"/>
              <a:t> of chronic </a:t>
            </a:r>
            <a:r>
              <a:rPr lang="en-US" i="1" dirty="0" err="1" smtClean="0"/>
              <a:t>rhinosinusitis</a:t>
            </a:r>
            <a:r>
              <a:rPr lang="en-US" i="1" dirty="0" smtClean="0"/>
              <a:t>.</a:t>
            </a:r>
            <a:r>
              <a:rPr lang="en-US" dirty="0" smtClean="0"/>
              <a:t> JACI. 2016.</a:t>
            </a:r>
          </a:p>
          <a:p>
            <a:r>
              <a:rPr lang="en-US" dirty="0" err="1" smtClean="0"/>
              <a:t>Sedaghat</a:t>
            </a:r>
            <a:r>
              <a:rPr lang="en-US" dirty="0" smtClean="0"/>
              <a:t> AR. </a:t>
            </a:r>
            <a:r>
              <a:rPr lang="en-US" i="1" dirty="0" smtClean="0"/>
              <a:t>Chronic </a:t>
            </a:r>
            <a:r>
              <a:rPr lang="en-US" i="1" dirty="0" err="1" smtClean="0"/>
              <a:t>Rhinosinusitis</a:t>
            </a:r>
            <a:r>
              <a:rPr lang="en-US" i="1" dirty="0" smtClean="0"/>
              <a:t>.</a:t>
            </a:r>
            <a:r>
              <a:rPr lang="en-US" dirty="0" smtClean="0"/>
              <a:t> Am Fam Physician. 2017;96(8):500-506.</a:t>
            </a:r>
          </a:p>
          <a:p>
            <a:r>
              <a:rPr lang="en-US" dirty="0" smtClean="0"/>
              <a:t>Rosenfeld RM, et al. </a:t>
            </a:r>
            <a:r>
              <a:rPr lang="en-US" i="1" dirty="0" smtClean="0"/>
              <a:t>Clinical Practice Guideline (Update): Adult Sinusitis.</a:t>
            </a:r>
            <a:r>
              <a:rPr lang="en-US" dirty="0" smtClean="0"/>
              <a:t> </a:t>
            </a:r>
            <a:r>
              <a:rPr lang="en-US" dirty="0" err="1" smtClean="0"/>
              <a:t>Otolaryngol</a:t>
            </a:r>
            <a:r>
              <a:rPr lang="en-US" dirty="0" smtClean="0"/>
              <a:t> Head Neck Surg. 2015.</a:t>
            </a:r>
          </a:p>
          <a:p>
            <a:r>
              <a:rPr lang="en-US" dirty="0" err="1" smtClean="0"/>
              <a:t>UpToDate</a:t>
            </a:r>
            <a:r>
              <a:rPr lang="en-US" dirty="0" smtClean="0"/>
              <a:t>: </a:t>
            </a:r>
            <a:r>
              <a:rPr lang="en-US" i="1" dirty="0" smtClean="0"/>
              <a:t>Chronic </a:t>
            </a:r>
            <a:r>
              <a:rPr lang="en-US" i="1" dirty="0" err="1" smtClean="0"/>
              <a:t>Rhinosinusitis</a:t>
            </a:r>
            <a:r>
              <a:rPr lang="en-US" i="1" dirty="0" smtClean="0"/>
              <a:t>: Clinical manifestations and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5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rhino sinusitis (CRS) is defined as inflammation of the nose and paranasal sinuses lasting </a:t>
            </a:r>
            <a:r>
              <a:rPr lang="en-US" b="1" dirty="0" smtClean="0"/>
              <a:t>≥12 weeks</a:t>
            </a:r>
            <a:r>
              <a:rPr lang="en-US" dirty="0" smtClean="0"/>
              <a:t>, with or without nasal polyps.</a:t>
            </a:r>
          </a:p>
          <a:p>
            <a:r>
              <a:rPr lang="en-US" dirty="0" smtClean="0"/>
              <a:t>confirmed by clinical symptoms and objective evidence on endoscopy or CT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0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8" y="821094"/>
            <a:ext cx="4444437" cy="5327779"/>
          </a:xfrm>
        </p:spPr>
        <p:txBody>
          <a:bodyPr>
            <a:normAutofit fontScale="62500" lnSpcReduction="20000"/>
          </a:bodyPr>
          <a:lstStyle/>
          <a:p>
            <a:r>
              <a:rPr lang="en-US" sz="3300" dirty="0" smtClean="0"/>
              <a:t>CRS is now best classified using both </a:t>
            </a:r>
            <a:r>
              <a:rPr lang="en-US" sz="3300" b="1" dirty="0" smtClean="0">
                <a:solidFill>
                  <a:srgbClr val="FF0000"/>
                </a:solidFill>
              </a:rPr>
              <a:t>phenotypes</a:t>
            </a:r>
            <a:r>
              <a:rPr lang="en-US" sz="3300" dirty="0" smtClean="0">
                <a:solidFill>
                  <a:srgbClr val="FF0000"/>
                </a:solidFill>
              </a:rPr>
              <a:t> and </a:t>
            </a:r>
            <a:r>
              <a:rPr lang="en-US" sz="3300" b="1" dirty="0" smtClean="0">
                <a:solidFill>
                  <a:srgbClr val="FF0000"/>
                </a:solidFill>
              </a:rPr>
              <a:t>Endotypes</a:t>
            </a:r>
            <a:r>
              <a:rPr lang="en-US" sz="3300" dirty="0" smtClean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Phenotypes (Clinical Presentation):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CRS without nasal polyps (</a:t>
            </a:r>
            <a:r>
              <a:rPr lang="en-US" b="1" dirty="0" err="1" smtClean="0"/>
              <a:t>CRSsNP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b="1" dirty="0" smtClean="0"/>
              <a:t>CRS with nasal polyps (</a:t>
            </a:r>
            <a:r>
              <a:rPr lang="en-US" b="1" dirty="0" err="1" smtClean="0"/>
              <a:t>CRSwNP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b="1" dirty="0" smtClean="0"/>
              <a:t>Allergic fungal </a:t>
            </a:r>
            <a:r>
              <a:rPr lang="en-US" b="1" dirty="0" err="1" smtClean="0"/>
              <a:t>rhinosinusitis</a:t>
            </a:r>
            <a:r>
              <a:rPr lang="en-US" b="1" dirty="0" smtClean="0"/>
              <a:t> (AFRS)</a:t>
            </a:r>
          </a:p>
          <a:p>
            <a:r>
              <a:rPr lang="en-US" b="1" dirty="0" smtClean="0"/>
              <a:t>Antrochoanal polyps</a:t>
            </a:r>
            <a:r>
              <a:rPr lang="en-US" dirty="0" smtClean="0"/>
              <a:t> </a:t>
            </a:r>
            <a:r>
              <a:rPr lang="en-US" i="1" dirty="0" smtClean="0"/>
              <a:t>(distinct from </a:t>
            </a:r>
            <a:r>
              <a:rPr lang="en-US" i="1" dirty="0" err="1" smtClean="0"/>
              <a:t>CRSwNP</a:t>
            </a:r>
            <a:r>
              <a:rPr lang="en-US" i="1" dirty="0" smtClean="0"/>
              <a:t>; see ACP section)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    Endotypes (Immunologic Profile):</a:t>
            </a:r>
          </a:p>
          <a:p>
            <a:r>
              <a:rPr lang="en-US" b="1" dirty="0" smtClean="0"/>
              <a:t>Type 2 Inflammation:</a:t>
            </a:r>
            <a:endParaRPr lang="en-US" dirty="0" smtClean="0"/>
          </a:p>
          <a:p>
            <a:pPr lvl="1"/>
            <a:r>
              <a:rPr lang="en-US" dirty="0" smtClean="0"/>
              <a:t>Eosinophilic, Th2-mediated</a:t>
            </a:r>
          </a:p>
          <a:p>
            <a:pPr lvl="1"/>
            <a:r>
              <a:rPr lang="en-US" dirty="0" smtClean="0"/>
              <a:t>Often associated with </a:t>
            </a:r>
            <a:r>
              <a:rPr lang="en-US" dirty="0" err="1" smtClean="0"/>
              <a:t>CRSwNP</a:t>
            </a:r>
            <a:r>
              <a:rPr lang="en-US" dirty="0" smtClean="0"/>
              <a:t>, asthma, allergy</a:t>
            </a:r>
          </a:p>
          <a:p>
            <a:pPr lvl="1"/>
            <a:r>
              <a:rPr lang="en-US" dirty="0" smtClean="0"/>
              <a:t>Responds well to corticosteroids and biologics (e.g., </a:t>
            </a:r>
            <a:r>
              <a:rPr lang="en-US" dirty="0" err="1" smtClean="0"/>
              <a:t>Dupilumab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Non-Type 2 Inflammation:</a:t>
            </a:r>
            <a:endParaRPr lang="en-US" dirty="0" smtClean="0"/>
          </a:p>
          <a:p>
            <a:pPr lvl="1"/>
            <a:r>
              <a:rPr lang="en-US" dirty="0" smtClean="0"/>
              <a:t>Neutrophilic or mixed</a:t>
            </a:r>
          </a:p>
          <a:p>
            <a:pPr lvl="1"/>
            <a:r>
              <a:rPr lang="en-US" dirty="0" smtClean="0"/>
              <a:t>Common in </a:t>
            </a:r>
            <a:r>
              <a:rPr lang="en-US" dirty="0" err="1" smtClean="0"/>
              <a:t>CRSsNP</a:t>
            </a:r>
            <a:r>
              <a:rPr lang="en-US" dirty="0" smtClean="0"/>
              <a:t> or post-infectious CRS</a:t>
            </a:r>
          </a:p>
          <a:p>
            <a:pPr lvl="1"/>
            <a:r>
              <a:rPr lang="en-US" dirty="0" smtClean="0"/>
              <a:t>Less responsive to corticosteroids</a:t>
            </a:r>
          </a:p>
          <a:p>
            <a:endParaRPr lang="en-US" dirty="0"/>
          </a:p>
        </p:txBody>
      </p:sp>
      <p:pic>
        <p:nvPicPr>
          <p:cNvPr id="1026" name="Picture 2" descr="Adult chronic rhinosinusitis | Nature Reviews Disease Pri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989045"/>
            <a:ext cx="6330865" cy="4665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3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89877"/>
              </p:ext>
            </p:extLst>
          </p:nvPr>
        </p:nvGraphicFramePr>
        <p:xfrm>
          <a:off x="706178" y="718456"/>
          <a:ext cx="6543708" cy="5653922"/>
        </p:xfrm>
        <a:graphic>
          <a:graphicData uri="http://schemas.openxmlformats.org/drawingml/2006/table">
            <a:tbl>
              <a:tblPr/>
              <a:tblGrid>
                <a:gridCol w="2181236">
                  <a:extLst>
                    <a:ext uri="{9D8B030D-6E8A-4147-A177-3AD203B41FA5}">
                      <a16:colId xmlns:a16="http://schemas.microsoft.com/office/drawing/2014/main" val="2764657972"/>
                    </a:ext>
                  </a:extLst>
                </a:gridCol>
                <a:gridCol w="2181236">
                  <a:extLst>
                    <a:ext uri="{9D8B030D-6E8A-4147-A177-3AD203B41FA5}">
                      <a16:colId xmlns:a16="http://schemas.microsoft.com/office/drawing/2014/main" val="2193759296"/>
                    </a:ext>
                  </a:extLst>
                </a:gridCol>
                <a:gridCol w="2181236">
                  <a:extLst>
                    <a:ext uri="{9D8B030D-6E8A-4147-A177-3AD203B41FA5}">
                      <a16:colId xmlns:a16="http://schemas.microsoft.com/office/drawing/2014/main" val="3192578198"/>
                    </a:ext>
                  </a:extLst>
                </a:gridCol>
              </a:tblGrid>
              <a:tr h="528833">
                <a:tc>
                  <a:txBody>
                    <a:bodyPr/>
                    <a:lstStyle/>
                    <a:p>
                      <a:r>
                        <a:rPr lang="en-US" sz="1600" b="1"/>
                        <a:t>Feature</a:t>
                      </a:r>
                      <a:endParaRPr lang="en-US" sz="16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Antrochoanal Polyp (ACP)</a:t>
                      </a:r>
                      <a:endParaRPr lang="en-US" sz="16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Ethmoidal Polyps (</a:t>
                      </a:r>
                      <a:r>
                        <a:rPr lang="en-US" sz="1600" b="1" dirty="0" err="1"/>
                        <a:t>CRSwNP</a:t>
                      </a:r>
                      <a:r>
                        <a:rPr lang="en-US" sz="1600" b="1" dirty="0"/>
                        <a:t>)</a:t>
                      </a:r>
                      <a:endParaRPr lang="en-US" sz="1600" dirty="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455040"/>
                  </a:ext>
                </a:extLst>
              </a:tr>
              <a:tr h="301911">
                <a:tc>
                  <a:txBody>
                    <a:bodyPr/>
                    <a:lstStyle/>
                    <a:p>
                      <a:r>
                        <a:rPr lang="en-US" sz="1600" b="1"/>
                        <a:t>Origin</a:t>
                      </a:r>
                      <a:endParaRPr lang="en-US" sz="16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Maxillary sinus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Ethmoid sinuses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977551"/>
                  </a:ext>
                </a:extLst>
              </a:tr>
              <a:tr h="301911">
                <a:tc>
                  <a:txBody>
                    <a:bodyPr/>
                    <a:lstStyle/>
                    <a:p>
                      <a:r>
                        <a:rPr lang="en-US" sz="1600" b="1"/>
                        <a:t>Laterality</a:t>
                      </a:r>
                      <a:endParaRPr lang="en-US" sz="16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Unilateral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Typically bilateral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83629"/>
                  </a:ext>
                </a:extLst>
              </a:tr>
              <a:tr h="528833">
                <a:tc>
                  <a:txBody>
                    <a:bodyPr/>
                    <a:lstStyle/>
                    <a:p>
                      <a:r>
                        <a:rPr lang="en-US" sz="1600" b="1"/>
                        <a:t>Age Group</a:t>
                      </a:r>
                      <a:endParaRPr lang="en-US" sz="16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Common in children and young adults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More common in adults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025523"/>
                  </a:ext>
                </a:extLst>
              </a:tr>
              <a:tr h="755755">
                <a:tc>
                  <a:txBody>
                    <a:bodyPr/>
                    <a:lstStyle/>
                    <a:p>
                      <a:r>
                        <a:rPr lang="en-US" sz="1600" b="1"/>
                        <a:t>Extension</a:t>
                      </a:r>
                      <a:endParaRPr lang="en-US" sz="16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Through choana into nasopharynx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Confined within nasal cavity and sinuses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956391"/>
                  </a:ext>
                </a:extLst>
              </a:tr>
              <a:tr h="755755">
                <a:tc>
                  <a:txBody>
                    <a:bodyPr/>
                    <a:lstStyle/>
                    <a:p>
                      <a:r>
                        <a:rPr lang="en-US" sz="1600" b="1" dirty="0"/>
                        <a:t>Association with </a:t>
                      </a:r>
                      <a:r>
                        <a:rPr lang="en-US" sz="1600" b="1" dirty="0" smtClean="0"/>
                        <a:t>Asthma and recurrence</a:t>
                      </a:r>
                      <a:endParaRPr lang="en-US" sz="1600" dirty="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Rare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Common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501053"/>
                  </a:ext>
                </a:extLst>
              </a:tr>
              <a:tr h="755755">
                <a:tc>
                  <a:txBody>
                    <a:bodyPr/>
                    <a:lstStyle/>
                    <a:p>
                      <a:r>
                        <a:rPr lang="en-US" sz="1600" b="1"/>
                        <a:t>Inflammatory Type</a:t>
                      </a:r>
                      <a:endParaRPr lang="en-US" sz="16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Usually non-eosinophilic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Typically eosinophilic (Type 2 inflammation)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826607"/>
                  </a:ext>
                </a:extLst>
              </a:tr>
              <a:tr h="982677">
                <a:tc>
                  <a:txBody>
                    <a:bodyPr/>
                    <a:lstStyle/>
                    <a:p>
                      <a:r>
                        <a:rPr lang="en-US" sz="1600" b="1"/>
                        <a:t>Symptoms</a:t>
                      </a:r>
                      <a:endParaRPr lang="en-US" sz="16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Unilateral nasal obstruction, snoring, rhinorrhea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Bilateral nasal obstruction, anosmia, postnasal drip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05765"/>
                  </a:ext>
                </a:extLst>
              </a:tr>
              <a:tr h="528833">
                <a:tc>
                  <a:txBody>
                    <a:bodyPr/>
                    <a:lstStyle/>
                    <a:p>
                      <a:r>
                        <a:rPr lang="en-US" sz="1600" b="1"/>
                        <a:t>Treatment</a:t>
                      </a:r>
                      <a:endParaRPr lang="en-US" sz="16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Endoscopic surgical excision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Medical therapy ± FESS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477181"/>
                  </a:ext>
                </a:extLst>
              </a:tr>
            </a:tbl>
          </a:graphicData>
        </a:graphic>
      </p:graphicFrame>
      <p:pic>
        <p:nvPicPr>
          <p:cNvPr id="8195" name="Picture 3" descr="Nasal Polyps Treatment in Singapore | Fungus Removal Surg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11" y="1688840"/>
            <a:ext cx="4269097" cy="29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6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Fungal Rhino sinusitis: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241" y="1555037"/>
            <a:ext cx="6215743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Fungal rhino sinusitis refers to a spectrum of conditions caused by fungal organisms affecting the paranasal sinuses. </a:t>
            </a:r>
          </a:p>
          <a:p>
            <a:r>
              <a:rPr lang="en-US" dirty="0" smtClean="0"/>
              <a:t>It is classified into </a:t>
            </a:r>
            <a:r>
              <a:rPr lang="en-US" b="1" dirty="0" smtClean="0"/>
              <a:t>invasive</a:t>
            </a:r>
            <a:r>
              <a:rPr lang="en-US" dirty="0" smtClean="0"/>
              <a:t> and </a:t>
            </a:r>
            <a:r>
              <a:rPr lang="en-US" b="1" dirty="0" smtClean="0"/>
              <a:t>non-invasive</a:t>
            </a:r>
            <a:r>
              <a:rPr lang="en-US" dirty="0" smtClean="0"/>
              <a:t> forms.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Allergic fungal rhino sinusitis (AFRS)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 non-invasive subtype seen in immunocompetent patients with Type 1 hypersensitivity, nasal polyps, and characteristic allergic mucin containing fungal elements.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nvasive fungal rhino sinusitis (acute or chronic) </a:t>
            </a:r>
            <a:r>
              <a:rPr lang="en-US" dirty="0" smtClean="0"/>
              <a:t>typically occurs in immunocompromised individuals and can lead to rapid tissue necrosis and life-threatening complications. </a:t>
            </a:r>
          </a:p>
          <a:p>
            <a:r>
              <a:rPr lang="en-US" dirty="0" smtClean="0"/>
              <a:t>Diagnosis requires imaging and histopathology. </a:t>
            </a:r>
          </a:p>
          <a:p>
            <a:r>
              <a:rPr lang="en-US" dirty="0" smtClean="0"/>
              <a:t>Management includes surgical debridement and antifungal therapy in invasive cases, while AFRS is treated with surgery and corticosteroids.</a:t>
            </a:r>
            <a:endParaRPr lang="en-US" dirty="0"/>
          </a:p>
        </p:txBody>
      </p:sp>
      <p:pic>
        <p:nvPicPr>
          <p:cNvPr id="12290" name="Picture 2" descr="Allergic fungal sinusitis | Radiology Reference Article | Radiopa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84" y="241430"/>
            <a:ext cx="4724335" cy="47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29974" y="4460851"/>
            <a:ext cx="4808345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i="0" dirty="0" smtClean="0">
                <a:solidFill>
                  <a:srgbClr val="3D3D3D"/>
                </a:solidFill>
                <a:effectLst/>
                <a:latin typeface="Open Sans"/>
              </a:rPr>
              <a:t>AFRS: The majority of sinuses show near complete opacification. </a:t>
            </a:r>
          </a:p>
          <a:p>
            <a:r>
              <a:rPr lang="en-US" sz="1400" b="0" i="0" dirty="0" smtClean="0">
                <a:solidFill>
                  <a:srgbClr val="3D3D3D"/>
                </a:solidFill>
                <a:effectLst/>
                <a:latin typeface="Open Sans"/>
              </a:rPr>
              <a:t>sinuses are typically opacified by centrally </a:t>
            </a:r>
            <a:r>
              <a:rPr lang="en-US" sz="1400" b="0" i="0" dirty="0" err="1" smtClean="0">
                <a:solidFill>
                  <a:srgbClr val="3D3D3D"/>
                </a:solidFill>
                <a:effectLst/>
                <a:latin typeface="Open Sans"/>
              </a:rPr>
              <a:t>hyperdense</a:t>
            </a:r>
            <a:r>
              <a:rPr lang="en-US" sz="1400" b="0" i="0" dirty="0" smtClean="0">
                <a:solidFill>
                  <a:srgbClr val="3D3D3D"/>
                </a:solidFill>
                <a:effectLst/>
                <a:latin typeface="Open Sans"/>
              </a:rPr>
              <a:t> material with a peripheral rim of </a:t>
            </a:r>
            <a:r>
              <a:rPr lang="en-US" sz="1400" b="0" i="0" dirty="0" err="1" smtClean="0">
                <a:solidFill>
                  <a:srgbClr val="3D3D3D"/>
                </a:solidFill>
                <a:effectLst/>
                <a:latin typeface="Open Sans"/>
              </a:rPr>
              <a:t>hypodense</a:t>
            </a:r>
            <a:r>
              <a:rPr lang="en-US" sz="1400" b="0" i="0" dirty="0" smtClean="0">
                <a:solidFill>
                  <a:srgbClr val="3D3D3D"/>
                </a:solidFill>
                <a:effectLst/>
                <a:latin typeface="Open Sans"/>
              </a:rPr>
              <a:t> mucosa. </a:t>
            </a:r>
          </a:p>
          <a:p>
            <a:r>
              <a:rPr lang="en-US" sz="1400" b="0" i="0" dirty="0" smtClean="0">
                <a:solidFill>
                  <a:srgbClr val="3D3D3D"/>
                </a:solidFill>
                <a:effectLst/>
                <a:latin typeface="Open Sans"/>
              </a:rPr>
              <a:t>Approximately 40% of patients may have each of the following features</a:t>
            </a:r>
            <a:r>
              <a:rPr lang="en-US" sz="1400" dirty="0">
                <a:solidFill>
                  <a:srgbClr val="3D3D3D"/>
                </a:solidFill>
                <a:latin typeface="Open Sans"/>
              </a:rPr>
              <a:t>:</a:t>
            </a:r>
            <a:endParaRPr lang="en-US" sz="1400" b="0" i="0" dirty="0" smtClean="0">
              <a:solidFill>
                <a:srgbClr val="3D3D3D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D3D3D"/>
                </a:solidFill>
                <a:effectLst/>
                <a:latin typeface="Open Sans"/>
              </a:rPr>
              <a:t>expansion of an involved sinus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D3D3D"/>
                </a:solidFill>
                <a:effectLst/>
                <a:latin typeface="Open Sans"/>
              </a:rPr>
              <a:t>remodeling and thinning of the bone sinus walls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D3D3D"/>
                </a:solidFill>
                <a:effectLst/>
                <a:latin typeface="Open Sans"/>
              </a:rPr>
              <a:t>erosion of the sinus wall</a:t>
            </a:r>
            <a:endParaRPr lang="en-US" sz="1400" b="0" i="0" dirty="0">
              <a:solidFill>
                <a:srgbClr val="3D3D3D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1782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93999"/>
              </p:ext>
            </p:extLst>
          </p:nvPr>
        </p:nvGraphicFramePr>
        <p:xfrm>
          <a:off x="838200" y="1835583"/>
          <a:ext cx="10515600" cy="40233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70112489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515166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328290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Feature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Allergic Fungal RS (AFRS)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Invasive Fungal RS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489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Host Immune Status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Immunocompetent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Immunocompromised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694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Type of Inflammation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Type 1 hypersensitivity (IgE mediated)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Acute neutrophilic (angioinvasive) or granulomatous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632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Polyp Association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Common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Uncommon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242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Tissue Invasion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Absent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Present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6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Imaging Findings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Heterogeneous opacities, sinus expansion, calcifications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Bony erosion, orbital/intracranial extension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578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Histology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Allergic mucin with fungal hyphae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Tissue necrosis, fungal invasion of vessels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05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Treatment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Surgery + corticosteroids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Urgent surgical debridement + antifungal therapy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67536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7788" y="1189252"/>
            <a:ext cx="12302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Comparison Table: Invasive vs. Allergic Fungal Rhino sinusitis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8200" y="2446338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8200" y="2462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5326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CRS is </a:t>
            </a:r>
            <a:r>
              <a:rPr lang="en-US" b="1" dirty="0" smtClean="0"/>
              <a:t>multifactorial</a:t>
            </a:r>
            <a:r>
              <a:rPr lang="en-US" dirty="0" smtClean="0"/>
              <a:t>, including:</a:t>
            </a:r>
          </a:p>
          <a:p>
            <a:r>
              <a:rPr lang="en-US" sz="2000" dirty="0" smtClean="0"/>
              <a:t>Persistent or unresolved infections (S. </a:t>
            </a:r>
            <a:r>
              <a:rPr lang="en-US" sz="2000" dirty="0" err="1" smtClean="0"/>
              <a:t>pneumoniae</a:t>
            </a:r>
            <a:r>
              <a:rPr lang="en-US" sz="2000" dirty="0" smtClean="0"/>
              <a:t>, H. </a:t>
            </a:r>
            <a:r>
              <a:rPr lang="en-US" sz="2000" dirty="0" err="1" smtClean="0"/>
              <a:t>influenzae</a:t>
            </a:r>
            <a:r>
              <a:rPr lang="en-US" sz="2000" dirty="0" smtClean="0"/>
              <a:t>, M. catarrhalis)</a:t>
            </a:r>
          </a:p>
          <a:p>
            <a:r>
              <a:rPr lang="en-US" sz="2000" dirty="0" smtClean="0"/>
              <a:t>Allergic rhinitis</a:t>
            </a:r>
          </a:p>
          <a:p>
            <a:r>
              <a:rPr lang="en-US" sz="2000" dirty="0" smtClean="0"/>
              <a:t>Fungal exposure (especially in AFRS)</a:t>
            </a:r>
          </a:p>
          <a:p>
            <a:r>
              <a:rPr lang="en-US" sz="2000" dirty="0" smtClean="0"/>
              <a:t>Environmental irritants (e.g., smoke, dust)</a:t>
            </a:r>
          </a:p>
          <a:p>
            <a:r>
              <a:rPr lang="en-US" sz="2000" dirty="0" smtClean="0"/>
              <a:t>Structural abnormalities (septal deviation, polyps)</a:t>
            </a:r>
          </a:p>
          <a:p>
            <a:r>
              <a:rPr lang="en-US" sz="2000" dirty="0" smtClean="0"/>
              <a:t>Immunodeficiency</a:t>
            </a:r>
          </a:p>
          <a:p>
            <a:r>
              <a:rPr lang="en-US" sz="2000" dirty="0" smtClean="0"/>
              <a:t>Ciliary dysfunction (e.g., Kartagener syndrome, CF)</a:t>
            </a:r>
            <a:endParaRPr lang="en-US" sz="2000" dirty="0"/>
          </a:p>
        </p:txBody>
      </p:sp>
      <p:pic>
        <p:nvPicPr>
          <p:cNvPr id="2052" name="Picture 4" descr="Pathophysiologic pathways of chronic rhinosinusitis. CRSwNP-chronic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27" y="365125"/>
            <a:ext cx="4477232" cy="620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5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Pathophysiology: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616"/>
            <a:ext cx="4844143" cy="4351338"/>
          </a:xfrm>
        </p:spPr>
        <p:txBody>
          <a:bodyPr/>
          <a:lstStyle/>
          <a:p>
            <a:r>
              <a:rPr lang="en-US" dirty="0" smtClean="0"/>
              <a:t>Chronic inflammation leads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Mucosal edema and polyp 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Obstruction of sinus drainage pathways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Ciliary dysfunction and mucus stasis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Biofilm formation and microbial colonization</a:t>
            </a:r>
            <a:endParaRPr lang="en-US" dirty="0"/>
          </a:p>
        </p:txBody>
      </p:sp>
      <p:pic>
        <p:nvPicPr>
          <p:cNvPr id="4" name="Picture 2" descr="Chronic Sinusitis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5567265" cy="62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5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Cardinal Symptoms (present ≥2, for ≥12 weeks):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80045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Nasal obstruction/congestion</a:t>
            </a:r>
          </a:p>
          <a:p>
            <a:r>
              <a:rPr lang="en-US" sz="2000" dirty="0" smtClean="0"/>
              <a:t>Nasal discharge (anterior/postnasal)</a:t>
            </a:r>
          </a:p>
          <a:p>
            <a:r>
              <a:rPr lang="en-US" sz="2000" dirty="0" smtClean="0"/>
              <a:t>Facial pain/pressure/fullness</a:t>
            </a:r>
          </a:p>
          <a:p>
            <a:r>
              <a:rPr lang="en-US" sz="2000" dirty="0" err="1" smtClean="0"/>
              <a:t>Hyposmia</a:t>
            </a:r>
            <a:r>
              <a:rPr lang="en-US" sz="2000" dirty="0" smtClean="0"/>
              <a:t> or anosmia</a:t>
            </a:r>
          </a:p>
          <a:p>
            <a:r>
              <a:rPr lang="en-US" sz="2000" b="1" dirty="0" smtClean="0"/>
              <a:t>Other Symptoms:</a:t>
            </a:r>
            <a:r>
              <a:rPr lang="en-US" sz="2000" dirty="0" smtClean="0"/>
              <a:t> Dental pain, halitosis, headache, ear pressure, chronic cough, fatigue</a:t>
            </a:r>
            <a:endParaRPr lang="en-US" sz="2000" dirty="0"/>
          </a:p>
        </p:txBody>
      </p:sp>
      <p:pic>
        <p:nvPicPr>
          <p:cNvPr id="4" name="Picture 4" descr="Chronic Rhinosinusitis with Nasal Polyps (CRSwNP) - EUFO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43" y="1690688"/>
            <a:ext cx="5443134" cy="43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7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834</Words>
  <Application>Microsoft Office PowerPoint</Application>
  <PresentationFormat>Widescreen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Office Theme</vt:lpstr>
      <vt:lpstr>Chronic Rhino sinusitis (CRS)</vt:lpstr>
      <vt:lpstr>Definition:</vt:lpstr>
      <vt:lpstr>PowerPoint Presentation</vt:lpstr>
      <vt:lpstr>PowerPoint Presentation</vt:lpstr>
      <vt:lpstr>Fungal Rhino sinusitis:</vt:lpstr>
      <vt:lpstr>PowerPoint Presentation</vt:lpstr>
      <vt:lpstr>Etiology:</vt:lpstr>
      <vt:lpstr>Pathophysiology:</vt:lpstr>
      <vt:lpstr>Cardinal Symptoms (present ≥2, for ≥12 weeks):</vt:lpstr>
      <vt:lpstr>Diagnosis:</vt:lpstr>
      <vt:lpstr>Sinuses CT scan in CRS</vt:lpstr>
      <vt:lpstr>PowerPoint Presentation</vt:lpstr>
      <vt:lpstr>PowerPoint Presentation</vt:lpstr>
      <vt:lpstr>Treatment Approach:</vt:lpstr>
      <vt:lpstr>Further Reading Resources: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Rhino sinusitis (CRS)</dc:title>
  <dc:creator>Islam Jihad. Alzayadne</dc:creator>
  <cp:lastModifiedBy>Islam Jihad. Alzayadne</cp:lastModifiedBy>
  <cp:revision>10</cp:revision>
  <dcterms:created xsi:type="dcterms:W3CDTF">2025-07-04T09:02:09Z</dcterms:created>
  <dcterms:modified xsi:type="dcterms:W3CDTF">2025-07-04T10:03:23Z</dcterms:modified>
</cp:coreProperties>
</file>