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 id="2147483691" r:id="rId3"/>
  </p:sldMasterIdLst>
  <p:notesMasterIdLst>
    <p:notesMasterId r:id="rId71"/>
  </p:notesMasterIdLst>
  <p:sldIdLst>
    <p:sldId id="291" r:id="rId4"/>
    <p:sldId id="257" r:id="rId5"/>
    <p:sldId id="292" r:id="rId6"/>
    <p:sldId id="293" r:id="rId7"/>
    <p:sldId id="294" r:id="rId8"/>
    <p:sldId id="295" r:id="rId9"/>
    <p:sldId id="296" r:id="rId10"/>
    <p:sldId id="297" r:id="rId11"/>
    <p:sldId id="298" r:id="rId12"/>
    <p:sldId id="299" r:id="rId13"/>
    <p:sldId id="300" r:id="rId14"/>
    <p:sldId id="256" r:id="rId15"/>
    <p:sldId id="259" r:id="rId16"/>
    <p:sldId id="261" r:id="rId17"/>
    <p:sldId id="260" r:id="rId18"/>
    <p:sldId id="262" r:id="rId19"/>
    <p:sldId id="263" r:id="rId20"/>
    <p:sldId id="264" r:id="rId21"/>
    <p:sldId id="265" r:id="rId22"/>
    <p:sldId id="266" r:id="rId23"/>
    <p:sldId id="267" r:id="rId24"/>
    <p:sldId id="268" r:id="rId25"/>
    <p:sldId id="269" r:id="rId26"/>
    <p:sldId id="270" r:id="rId27"/>
    <p:sldId id="274" r:id="rId28"/>
    <p:sldId id="271" r:id="rId29"/>
    <p:sldId id="272" r:id="rId30"/>
    <p:sldId id="319" r:id="rId31"/>
    <p:sldId id="320" r:id="rId32"/>
    <p:sldId id="321" r:id="rId33"/>
    <p:sldId id="331" r:id="rId34"/>
    <p:sldId id="329" r:id="rId35"/>
    <p:sldId id="322" r:id="rId36"/>
    <p:sldId id="330" r:id="rId37"/>
    <p:sldId id="323" r:id="rId38"/>
    <p:sldId id="324" r:id="rId39"/>
    <p:sldId id="325" r:id="rId40"/>
    <p:sldId id="326" r:id="rId41"/>
    <p:sldId id="327" r:id="rId42"/>
    <p:sldId id="306" r:id="rId43"/>
    <p:sldId id="328" r:id="rId44"/>
    <p:sldId id="332" r:id="rId45"/>
    <p:sldId id="282" r:id="rId46"/>
    <p:sldId id="333" r:id="rId47"/>
    <p:sldId id="289" r:id="rId48"/>
    <p:sldId id="341" r:id="rId49"/>
    <p:sldId id="280" r:id="rId50"/>
    <p:sldId id="281" r:id="rId51"/>
    <p:sldId id="279" r:id="rId52"/>
    <p:sldId id="283" r:id="rId53"/>
    <p:sldId id="342" r:id="rId54"/>
    <p:sldId id="290" r:id="rId55"/>
    <p:sldId id="285" r:id="rId56"/>
    <p:sldId id="284" r:id="rId57"/>
    <p:sldId id="286" r:id="rId58"/>
    <p:sldId id="343" r:id="rId59"/>
    <p:sldId id="344" r:id="rId60"/>
    <p:sldId id="345" r:id="rId61"/>
    <p:sldId id="346" r:id="rId62"/>
    <p:sldId id="347" r:id="rId63"/>
    <p:sldId id="334" r:id="rId64"/>
    <p:sldId id="335" r:id="rId65"/>
    <p:sldId id="336" r:id="rId66"/>
    <p:sldId id="337" r:id="rId67"/>
    <p:sldId id="338" r:id="rId68"/>
    <p:sldId id="339" r:id="rId69"/>
    <p:sldId id="340" r:id="rId70"/>
  </p:sldIdLst>
  <p:sldSz cx="9144000" cy="5143500" type="screen16x9"/>
  <p:notesSz cx="6858000" cy="9144000"/>
  <p:embeddedFontLst>
    <p:embeddedFont>
      <p:font typeface="Kulim Park SemiBold" panose="020B0604020202020204" charset="0"/>
      <p:regular r:id="rId72"/>
      <p:bold r:id="rId73"/>
      <p:italic r:id="rId74"/>
      <p:boldItalic r:id="rId75"/>
    </p:embeddedFont>
    <p:embeddedFont>
      <p:font typeface="Lato" panose="020F0502020204030203" pitchFamily="34" charset="0"/>
      <p:regular r:id="rId76"/>
      <p:bold r:id="rId77"/>
      <p:italic r:id="rId78"/>
      <p:boldItalic r:id="rId79"/>
    </p:embeddedFont>
    <p:embeddedFont>
      <p:font typeface="Myanmar Text" panose="020B0502040204020203" pitchFamily="34" charset="0"/>
      <p:regular r:id="rId80"/>
      <p:bold r:id="rId81"/>
    </p:embeddedFont>
    <p:embeddedFont>
      <p:font typeface="Neue Haas Grotesk Text Pro" panose="020B0504020202020204" pitchFamily="34" charset="0"/>
      <p:regular r:id="rId82"/>
      <p:bold r:id="rId83"/>
      <p:italic r:id="rId84"/>
      <p:boldItalic r:id="rId85"/>
    </p:embeddedFont>
    <p:embeddedFont>
      <p:font typeface="Niramit" panose="020B0604020202020204" charset="-34"/>
      <p:regular r:id="rId86"/>
      <p:bold r:id="rId87"/>
      <p:italic r:id="rId88"/>
      <p:boldItalic r:id="rId89"/>
    </p:embeddedFont>
    <p:embeddedFont>
      <p:font typeface="Noto Sans" panose="020B0502040504020204" pitchFamily="34" charset="0"/>
      <p:regular r:id="rId90"/>
      <p:bold r:id="rId91"/>
    </p:embeddedFont>
    <p:embeddedFont>
      <p:font typeface="Raleway" pitchFamily="2" charset="0"/>
      <p:regular r:id="rId92"/>
      <p:bold r:id="rId93"/>
      <p:italic r:id="rId94"/>
      <p:boldItalic r:id="rId95"/>
    </p:embeddedFont>
    <p:embeddedFont>
      <p:font typeface="Trebuchet MS" panose="020B0603020202020204" pitchFamily="34" charset="0"/>
      <p:regular r:id="rId96"/>
      <p:bold r:id="rId97"/>
      <p:italic r:id="rId98"/>
      <p:boldItalic r:id="rId99"/>
    </p:embeddedFont>
    <p:embeddedFont>
      <p:font typeface="Verdana" panose="020B0604030504040204" pitchFamily="34"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4779EF-12F9-4D1D-B5A9-C0E78501CD85}">
  <a:tblStyle styleId="{774779EF-12F9-4D1D-B5A9-C0E78501CD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BB1DEA-5E23-4B4E-B403-0237FD44DCB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3969" autoAdjust="0"/>
  </p:normalViewPr>
  <p:slideViewPr>
    <p:cSldViewPr snapToGrid="0">
      <p:cViewPr varScale="1">
        <p:scale>
          <a:sx n="109" d="100"/>
          <a:sy n="109" d="100"/>
        </p:scale>
        <p:origin x="7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3.xml"/><Relationship Id="rId107" Type="http://schemas.openxmlformats.org/officeDocument/2006/relationships/tableStyles" Target="tableStyle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3.fntdata"/><Relationship Id="rId79" Type="http://schemas.openxmlformats.org/officeDocument/2006/relationships/font" Target="fonts/font8.fntdata"/><Relationship Id="rId102" Type="http://schemas.openxmlformats.org/officeDocument/2006/relationships/font" Target="fonts/font31.fntdata"/><Relationship Id="rId5" Type="http://schemas.openxmlformats.org/officeDocument/2006/relationships/slide" Target="slides/slide2.xml"/><Relationship Id="rId90" Type="http://schemas.openxmlformats.org/officeDocument/2006/relationships/font" Target="fonts/font19.fntdata"/><Relationship Id="rId95" Type="http://schemas.openxmlformats.org/officeDocument/2006/relationships/font" Target="fonts/font24.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9.fntdata"/><Relationship Id="rId85" Type="http://schemas.openxmlformats.org/officeDocument/2006/relationships/font" Target="fonts/font14.fntdata"/><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font" Target="fonts/font3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font" Target="fonts/font23.fntdata"/><Relationship Id="rId99" Type="http://schemas.openxmlformats.org/officeDocument/2006/relationships/font" Target="fonts/font28.fntdata"/><Relationship Id="rId101" Type="http://schemas.openxmlformats.org/officeDocument/2006/relationships/font" Target="fonts/font3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5.fntdata"/><Relationship Id="rId97" Type="http://schemas.openxmlformats.org/officeDocument/2006/relationships/font" Target="fonts/font26.fntdata"/><Relationship Id="rId10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notesMaster" Target="notesMasters/notesMaster1.xml"/><Relationship Id="rId92" Type="http://schemas.openxmlformats.org/officeDocument/2006/relationships/font" Target="fonts/font2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6.fntdata"/><Relationship Id="rId61" Type="http://schemas.openxmlformats.org/officeDocument/2006/relationships/slide" Target="slides/slide58.xml"/><Relationship Id="rId82"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6.fntdata"/><Relationship Id="rId100" Type="http://schemas.openxmlformats.org/officeDocument/2006/relationships/font" Target="fonts/font29.fntdata"/><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fntdata"/><Relationship Id="rId93" Type="http://schemas.openxmlformats.org/officeDocument/2006/relationships/font" Target="fonts/font22.fntdata"/><Relationship Id="rId98" Type="http://schemas.openxmlformats.org/officeDocument/2006/relationships/font" Target="fonts/font27.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047FA-BE59-5F45-B1E8-8E3B7E9A8CBB}"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pPr rtl="1"/>
          <a:endParaRPr lang="ar-SA"/>
        </a:p>
      </dgm:t>
    </dgm:pt>
    <dgm:pt modelId="{CBCA2C89-015F-2F40-83E9-7BCD30A7CE0E}">
      <dgm:prSet phldrT="[نص]" phldr="0" custT="1"/>
      <dgm:spPr/>
      <dgm:t>
        <a:bodyPr/>
        <a:lstStyle/>
        <a:p>
          <a:pPr rtl="1"/>
          <a:r>
            <a:rPr lang="af-ZA" sz="3600" b="1" dirty="0"/>
            <a:t>Initial evaluation</a:t>
          </a:r>
          <a:endParaRPr lang="ar-SA" sz="3600" b="1" dirty="0"/>
        </a:p>
      </dgm:t>
    </dgm:pt>
    <dgm:pt modelId="{74AC8D03-52D4-2E49-B473-991B338779BE}" type="parTrans" cxnId="{4FBE29B8-8E8B-8646-BF22-5FF78B35B52F}">
      <dgm:prSet/>
      <dgm:spPr/>
      <dgm:t>
        <a:bodyPr/>
        <a:lstStyle/>
        <a:p>
          <a:pPr rtl="1"/>
          <a:endParaRPr lang="ar-SA"/>
        </a:p>
      </dgm:t>
    </dgm:pt>
    <dgm:pt modelId="{C9AEBF1E-4105-F141-BF39-ABD047A79351}" type="sibTrans" cxnId="{4FBE29B8-8E8B-8646-BF22-5FF78B35B52F}">
      <dgm:prSet/>
      <dgm:spPr/>
      <dgm:t>
        <a:bodyPr/>
        <a:lstStyle/>
        <a:p>
          <a:pPr rtl="1"/>
          <a:endParaRPr lang="ar-SA"/>
        </a:p>
      </dgm:t>
    </dgm:pt>
    <dgm:pt modelId="{A81A95E6-7B68-4E4B-B1CB-60FB7C2CAE2F}">
      <dgm:prSet phldrT="[نص]" phldr="0" custT="1"/>
      <dgm:spPr/>
      <dgm:t>
        <a:bodyPr/>
        <a:lstStyle/>
        <a:p>
          <a:pPr rtl="1"/>
          <a:r>
            <a:rPr lang="en-US" sz="4000" b="0" dirty="0"/>
            <a:t>Hx.  /  Ex.</a:t>
          </a:r>
          <a:endParaRPr lang="ar-SA" sz="4000" b="0" dirty="0"/>
        </a:p>
      </dgm:t>
    </dgm:pt>
    <dgm:pt modelId="{073AC35C-0A41-F34E-8AFC-84C030A76912}" type="parTrans" cxnId="{066F741F-5BDB-D14C-8C74-2C95E6D81AE4}">
      <dgm:prSet/>
      <dgm:spPr/>
      <dgm:t>
        <a:bodyPr/>
        <a:lstStyle/>
        <a:p>
          <a:pPr rtl="1"/>
          <a:endParaRPr lang="ar-SA"/>
        </a:p>
      </dgm:t>
    </dgm:pt>
    <dgm:pt modelId="{0C250A38-433A-C641-B57B-45A49C67FCD9}" type="sibTrans" cxnId="{066F741F-5BDB-D14C-8C74-2C95E6D81AE4}">
      <dgm:prSet/>
      <dgm:spPr/>
      <dgm:t>
        <a:bodyPr/>
        <a:lstStyle/>
        <a:p>
          <a:pPr rtl="1"/>
          <a:endParaRPr lang="ar-SA"/>
        </a:p>
      </dgm:t>
    </dgm:pt>
    <dgm:pt modelId="{0530ADDE-369B-714E-8894-43452B140672}">
      <dgm:prSet phldrT="[نص]" phldr="0"/>
      <dgm:spPr/>
      <dgm:t>
        <a:bodyPr/>
        <a:lstStyle/>
        <a:p>
          <a:pPr rtl="1"/>
          <a:r>
            <a:rPr lang="af-ZA" dirty="0"/>
            <a:t>radiographic </a:t>
          </a:r>
          <a:br>
            <a:rPr lang="af-ZA" dirty="0"/>
          </a:br>
          <a:r>
            <a:rPr lang="af-ZA" dirty="0"/>
            <a:t>assessment of bone age</a:t>
          </a:r>
          <a:endParaRPr lang="ar-SA" dirty="0"/>
        </a:p>
      </dgm:t>
    </dgm:pt>
    <dgm:pt modelId="{08EB765E-8A38-9A4D-8062-48ADF551D03D}" type="parTrans" cxnId="{264676D9-DE77-684B-81C7-BEF1789B3B3C}">
      <dgm:prSet/>
      <dgm:spPr/>
      <dgm:t>
        <a:bodyPr/>
        <a:lstStyle/>
        <a:p>
          <a:pPr rtl="1"/>
          <a:endParaRPr lang="ar-SA"/>
        </a:p>
      </dgm:t>
    </dgm:pt>
    <dgm:pt modelId="{15FF7C88-86C2-864C-9140-BA9CC0D3B686}" type="sibTrans" cxnId="{264676D9-DE77-684B-81C7-BEF1789B3B3C}">
      <dgm:prSet/>
      <dgm:spPr/>
      <dgm:t>
        <a:bodyPr/>
        <a:lstStyle/>
        <a:p>
          <a:pPr rtl="1"/>
          <a:endParaRPr lang="ar-SA"/>
        </a:p>
      </dgm:t>
    </dgm:pt>
    <dgm:pt modelId="{2C070A26-E5D7-154D-AB75-A4BE616471FC}" type="pres">
      <dgm:prSet presAssocID="{6F8047FA-BE59-5F45-B1E8-8E3B7E9A8CBB}" presName="hierChild1" presStyleCnt="0">
        <dgm:presLayoutVars>
          <dgm:orgChart val="1"/>
          <dgm:chPref val="1"/>
          <dgm:dir/>
          <dgm:animOne val="branch"/>
          <dgm:animLvl val="lvl"/>
          <dgm:resizeHandles/>
        </dgm:presLayoutVars>
      </dgm:prSet>
      <dgm:spPr/>
    </dgm:pt>
    <dgm:pt modelId="{B52A0A62-B0B9-1947-ADE2-F4CB2A34C4EF}" type="pres">
      <dgm:prSet presAssocID="{CBCA2C89-015F-2F40-83E9-7BCD30A7CE0E}" presName="hierRoot1" presStyleCnt="0">
        <dgm:presLayoutVars>
          <dgm:hierBranch val="init"/>
        </dgm:presLayoutVars>
      </dgm:prSet>
      <dgm:spPr/>
    </dgm:pt>
    <dgm:pt modelId="{41BF129F-D5E0-8144-BDFA-FB782327FDB6}" type="pres">
      <dgm:prSet presAssocID="{CBCA2C89-015F-2F40-83E9-7BCD30A7CE0E}" presName="rootComposite1" presStyleCnt="0"/>
      <dgm:spPr/>
    </dgm:pt>
    <dgm:pt modelId="{5C98CC12-58EC-E24A-94FC-DA79A6D79004}" type="pres">
      <dgm:prSet presAssocID="{CBCA2C89-015F-2F40-83E9-7BCD30A7CE0E}" presName="rootText1" presStyleLbl="node0" presStyleIdx="0" presStyleCnt="1">
        <dgm:presLayoutVars>
          <dgm:chPref val="3"/>
        </dgm:presLayoutVars>
      </dgm:prSet>
      <dgm:spPr/>
    </dgm:pt>
    <dgm:pt modelId="{5ABA1D83-8C94-DA46-8D70-ECE25B4DE100}" type="pres">
      <dgm:prSet presAssocID="{CBCA2C89-015F-2F40-83E9-7BCD30A7CE0E}" presName="rootConnector1" presStyleLbl="node1" presStyleIdx="0" presStyleCnt="0"/>
      <dgm:spPr/>
    </dgm:pt>
    <dgm:pt modelId="{1E29B719-ECE0-DC4F-9BDB-49DEAD4F75FF}" type="pres">
      <dgm:prSet presAssocID="{CBCA2C89-015F-2F40-83E9-7BCD30A7CE0E}" presName="hierChild2" presStyleCnt="0"/>
      <dgm:spPr/>
    </dgm:pt>
    <dgm:pt modelId="{C6A142F6-C690-1242-A265-EFE6AAADED52}" type="pres">
      <dgm:prSet presAssocID="{073AC35C-0A41-F34E-8AFC-84C030A76912}" presName="Name64" presStyleLbl="parChTrans1D2" presStyleIdx="0" presStyleCnt="2"/>
      <dgm:spPr/>
    </dgm:pt>
    <dgm:pt modelId="{F6271657-BBCC-774E-8E26-2F81C0A7B9EE}" type="pres">
      <dgm:prSet presAssocID="{A81A95E6-7B68-4E4B-B1CB-60FB7C2CAE2F}" presName="hierRoot2" presStyleCnt="0">
        <dgm:presLayoutVars>
          <dgm:hierBranch val="init"/>
        </dgm:presLayoutVars>
      </dgm:prSet>
      <dgm:spPr/>
    </dgm:pt>
    <dgm:pt modelId="{85E525FE-DB83-464A-B188-3E5CDE0A95B3}" type="pres">
      <dgm:prSet presAssocID="{A81A95E6-7B68-4E4B-B1CB-60FB7C2CAE2F}" presName="rootComposite" presStyleCnt="0"/>
      <dgm:spPr/>
    </dgm:pt>
    <dgm:pt modelId="{EE451634-A991-0A46-9937-B7EBFDD8A0F0}" type="pres">
      <dgm:prSet presAssocID="{A81A95E6-7B68-4E4B-B1CB-60FB7C2CAE2F}" presName="rootText" presStyleLbl="node2" presStyleIdx="0" presStyleCnt="2">
        <dgm:presLayoutVars>
          <dgm:chPref val="3"/>
        </dgm:presLayoutVars>
      </dgm:prSet>
      <dgm:spPr/>
    </dgm:pt>
    <dgm:pt modelId="{DA587CA2-1ADD-5247-A733-5454BA68ADC9}" type="pres">
      <dgm:prSet presAssocID="{A81A95E6-7B68-4E4B-B1CB-60FB7C2CAE2F}" presName="rootConnector" presStyleLbl="node2" presStyleIdx="0" presStyleCnt="2"/>
      <dgm:spPr/>
    </dgm:pt>
    <dgm:pt modelId="{9CA06B19-2DC6-4942-A241-13266524E990}" type="pres">
      <dgm:prSet presAssocID="{A81A95E6-7B68-4E4B-B1CB-60FB7C2CAE2F}" presName="hierChild4" presStyleCnt="0"/>
      <dgm:spPr/>
    </dgm:pt>
    <dgm:pt modelId="{782EB2E1-B2BC-2D4C-8BC5-EA9C2260447A}" type="pres">
      <dgm:prSet presAssocID="{A81A95E6-7B68-4E4B-B1CB-60FB7C2CAE2F}" presName="hierChild5" presStyleCnt="0"/>
      <dgm:spPr/>
    </dgm:pt>
    <dgm:pt modelId="{7F59AB56-79BC-6546-899F-226707DDA746}" type="pres">
      <dgm:prSet presAssocID="{08EB765E-8A38-9A4D-8062-48ADF551D03D}" presName="Name64" presStyleLbl="parChTrans1D2" presStyleIdx="1" presStyleCnt="2"/>
      <dgm:spPr/>
    </dgm:pt>
    <dgm:pt modelId="{94B56D86-458E-0B41-BDC0-93F02FB8198E}" type="pres">
      <dgm:prSet presAssocID="{0530ADDE-369B-714E-8894-43452B140672}" presName="hierRoot2" presStyleCnt="0">
        <dgm:presLayoutVars>
          <dgm:hierBranch val="init"/>
        </dgm:presLayoutVars>
      </dgm:prSet>
      <dgm:spPr/>
    </dgm:pt>
    <dgm:pt modelId="{D2A130BC-10D7-8743-B55B-F8E819B5EA40}" type="pres">
      <dgm:prSet presAssocID="{0530ADDE-369B-714E-8894-43452B140672}" presName="rootComposite" presStyleCnt="0"/>
      <dgm:spPr/>
    </dgm:pt>
    <dgm:pt modelId="{3208C6E3-75C1-4342-858C-7BF545E0E583}" type="pres">
      <dgm:prSet presAssocID="{0530ADDE-369B-714E-8894-43452B140672}" presName="rootText" presStyleLbl="node2" presStyleIdx="1" presStyleCnt="2">
        <dgm:presLayoutVars>
          <dgm:chPref val="3"/>
        </dgm:presLayoutVars>
      </dgm:prSet>
      <dgm:spPr/>
    </dgm:pt>
    <dgm:pt modelId="{F8EB4014-A85F-3A46-A844-B46EDAE8BB92}" type="pres">
      <dgm:prSet presAssocID="{0530ADDE-369B-714E-8894-43452B140672}" presName="rootConnector" presStyleLbl="node2" presStyleIdx="1" presStyleCnt="2"/>
      <dgm:spPr/>
    </dgm:pt>
    <dgm:pt modelId="{63DF4B9E-2EFD-BF45-AADF-06479DE83F2B}" type="pres">
      <dgm:prSet presAssocID="{0530ADDE-369B-714E-8894-43452B140672}" presName="hierChild4" presStyleCnt="0"/>
      <dgm:spPr/>
    </dgm:pt>
    <dgm:pt modelId="{9300E3DA-8656-3240-A2EA-69650E9D2D15}" type="pres">
      <dgm:prSet presAssocID="{0530ADDE-369B-714E-8894-43452B140672}" presName="hierChild5" presStyleCnt="0"/>
      <dgm:spPr/>
    </dgm:pt>
    <dgm:pt modelId="{E333F34C-CB2B-7747-BE63-F3E3252DD383}" type="pres">
      <dgm:prSet presAssocID="{CBCA2C89-015F-2F40-83E9-7BCD30A7CE0E}" presName="hierChild3" presStyleCnt="0"/>
      <dgm:spPr/>
    </dgm:pt>
  </dgm:ptLst>
  <dgm:cxnLst>
    <dgm:cxn modelId="{5D5DFA03-677C-824F-B8F4-AC2F5044D3C4}" type="presOf" srcId="{0530ADDE-369B-714E-8894-43452B140672}" destId="{F8EB4014-A85F-3A46-A844-B46EDAE8BB92}" srcOrd="1" destOrd="0" presId="urn:microsoft.com/office/officeart/2009/3/layout/HorizontalOrganizationChart"/>
    <dgm:cxn modelId="{066F741F-5BDB-D14C-8C74-2C95E6D81AE4}" srcId="{CBCA2C89-015F-2F40-83E9-7BCD30A7CE0E}" destId="{A81A95E6-7B68-4E4B-B1CB-60FB7C2CAE2F}" srcOrd="0" destOrd="0" parTransId="{073AC35C-0A41-F34E-8AFC-84C030A76912}" sibTransId="{0C250A38-433A-C641-B57B-45A49C67FCD9}"/>
    <dgm:cxn modelId="{A1A8B321-6EE3-DE46-A570-C2D4DB4D8960}" type="presOf" srcId="{0530ADDE-369B-714E-8894-43452B140672}" destId="{3208C6E3-75C1-4342-858C-7BF545E0E583}" srcOrd="0" destOrd="0" presId="urn:microsoft.com/office/officeart/2009/3/layout/HorizontalOrganizationChart"/>
    <dgm:cxn modelId="{81CFFD2E-ABC5-F64F-AF15-FBBB8BD0866A}" type="presOf" srcId="{A81A95E6-7B68-4E4B-B1CB-60FB7C2CAE2F}" destId="{EE451634-A991-0A46-9937-B7EBFDD8A0F0}" srcOrd="0" destOrd="0" presId="urn:microsoft.com/office/officeart/2009/3/layout/HorizontalOrganizationChart"/>
    <dgm:cxn modelId="{8493163A-7DA2-6844-AABC-F551D68A7333}" type="presOf" srcId="{A81A95E6-7B68-4E4B-B1CB-60FB7C2CAE2F}" destId="{DA587CA2-1ADD-5247-A733-5454BA68ADC9}" srcOrd="1" destOrd="0" presId="urn:microsoft.com/office/officeart/2009/3/layout/HorizontalOrganizationChart"/>
    <dgm:cxn modelId="{E14F057C-636D-0849-ABA8-9577DA2AD8FF}" type="presOf" srcId="{073AC35C-0A41-F34E-8AFC-84C030A76912}" destId="{C6A142F6-C690-1242-A265-EFE6AAADED52}" srcOrd="0" destOrd="0" presId="urn:microsoft.com/office/officeart/2009/3/layout/HorizontalOrganizationChart"/>
    <dgm:cxn modelId="{2F280E87-E8E3-E946-84E3-25327F3829EB}" type="presOf" srcId="{CBCA2C89-015F-2F40-83E9-7BCD30A7CE0E}" destId="{5ABA1D83-8C94-DA46-8D70-ECE25B4DE100}" srcOrd="1" destOrd="0" presId="urn:microsoft.com/office/officeart/2009/3/layout/HorizontalOrganizationChart"/>
    <dgm:cxn modelId="{4FBE29B8-8E8B-8646-BF22-5FF78B35B52F}" srcId="{6F8047FA-BE59-5F45-B1E8-8E3B7E9A8CBB}" destId="{CBCA2C89-015F-2F40-83E9-7BCD30A7CE0E}" srcOrd="0" destOrd="0" parTransId="{74AC8D03-52D4-2E49-B473-991B338779BE}" sibTransId="{C9AEBF1E-4105-F141-BF39-ABD047A79351}"/>
    <dgm:cxn modelId="{9ACF50D1-F3D8-CA48-87C6-4F80732A39E8}" type="presOf" srcId="{6F8047FA-BE59-5F45-B1E8-8E3B7E9A8CBB}" destId="{2C070A26-E5D7-154D-AB75-A4BE616471FC}" srcOrd="0" destOrd="0" presId="urn:microsoft.com/office/officeart/2009/3/layout/HorizontalOrganizationChart"/>
    <dgm:cxn modelId="{264676D9-DE77-684B-81C7-BEF1789B3B3C}" srcId="{CBCA2C89-015F-2F40-83E9-7BCD30A7CE0E}" destId="{0530ADDE-369B-714E-8894-43452B140672}" srcOrd="1" destOrd="0" parTransId="{08EB765E-8A38-9A4D-8062-48ADF551D03D}" sibTransId="{15FF7C88-86C2-864C-9140-BA9CC0D3B686}"/>
    <dgm:cxn modelId="{29411FF5-5F7D-0A4F-B31A-D9B798D5804C}" type="presOf" srcId="{CBCA2C89-015F-2F40-83E9-7BCD30A7CE0E}" destId="{5C98CC12-58EC-E24A-94FC-DA79A6D79004}" srcOrd="0" destOrd="0" presId="urn:microsoft.com/office/officeart/2009/3/layout/HorizontalOrganizationChart"/>
    <dgm:cxn modelId="{828AE2F9-9B33-CE48-9288-5EB38DCA4552}" type="presOf" srcId="{08EB765E-8A38-9A4D-8062-48ADF551D03D}" destId="{7F59AB56-79BC-6546-899F-226707DDA746}" srcOrd="0" destOrd="0" presId="urn:microsoft.com/office/officeart/2009/3/layout/HorizontalOrganizationChart"/>
    <dgm:cxn modelId="{154FF29D-82DD-6349-92F4-D7E6CD9948D0}" type="presParOf" srcId="{2C070A26-E5D7-154D-AB75-A4BE616471FC}" destId="{B52A0A62-B0B9-1947-ADE2-F4CB2A34C4EF}" srcOrd="0" destOrd="0" presId="urn:microsoft.com/office/officeart/2009/3/layout/HorizontalOrganizationChart"/>
    <dgm:cxn modelId="{E1986235-DCC0-FD47-96CD-06C5CAA60DA6}" type="presParOf" srcId="{B52A0A62-B0B9-1947-ADE2-F4CB2A34C4EF}" destId="{41BF129F-D5E0-8144-BDFA-FB782327FDB6}" srcOrd="0" destOrd="0" presId="urn:microsoft.com/office/officeart/2009/3/layout/HorizontalOrganizationChart"/>
    <dgm:cxn modelId="{51424814-99E6-234D-82E0-0B52B443D7CE}" type="presParOf" srcId="{41BF129F-D5E0-8144-BDFA-FB782327FDB6}" destId="{5C98CC12-58EC-E24A-94FC-DA79A6D79004}" srcOrd="0" destOrd="0" presId="urn:microsoft.com/office/officeart/2009/3/layout/HorizontalOrganizationChart"/>
    <dgm:cxn modelId="{08319533-566C-584C-B2FB-1B70D5158BEF}" type="presParOf" srcId="{41BF129F-D5E0-8144-BDFA-FB782327FDB6}" destId="{5ABA1D83-8C94-DA46-8D70-ECE25B4DE100}" srcOrd="1" destOrd="0" presId="urn:microsoft.com/office/officeart/2009/3/layout/HorizontalOrganizationChart"/>
    <dgm:cxn modelId="{1C233471-BCAB-8A46-88D3-9A59C8C7F9DC}" type="presParOf" srcId="{B52A0A62-B0B9-1947-ADE2-F4CB2A34C4EF}" destId="{1E29B719-ECE0-DC4F-9BDB-49DEAD4F75FF}" srcOrd="1" destOrd="0" presId="urn:microsoft.com/office/officeart/2009/3/layout/HorizontalOrganizationChart"/>
    <dgm:cxn modelId="{891378CD-09A4-E947-838D-1E813CD7A171}" type="presParOf" srcId="{1E29B719-ECE0-DC4F-9BDB-49DEAD4F75FF}" destId="{C6A142F6-C690-1242-A265-EFE6AAADED52}" srcOrd="0" destOrd="0" presId="urn:microsoft.com/office/officeart/2009/3/layout/HorizontalOrganizationChart"/>
    <dgm:cxn modelId="{7D8A45CA-E835-BD48-BA63-B48E4771C0A3}" type="presParOf" srcId="{1E29B719-ECE0-DC4F-9BDB-49DEAD4F75FF}" destId="{F6271657-BBCC-774E-8E26-2F81C0A7B9EE}" srcOrd="1" destOrd="0" presId="urn:microsoft.com/office/officeart/2009/3/layout/HorizontalOrganizationChart"/>
    <dgm:cxn modelId="{09CAACF4-A4DD-9A4E-8005-2B2C2FAE5355}" type="presParOf" srcId="{F6271657-BBCC-774E-8E26-2F81C0A7B9EE}" destId="{85E525FE-DB83-464A-B188-3E5CDE0A95B3}" srcOrd="0" destOrd="0" presId="urn:microsoft.com/office/officeart/2009/3/layout/HorizontalOrganizationChart"/>
    <dgm:cxn modelId="{F7D35DA8-2296-4848-B76B-EACD7BE94E07}" type="presParOf" srcId="{85E525FE-DB83-464A-B188-3E5CDE0A95B3}" destId="{EE451634-A991-0A46-9937-B7EBFDD8A0F0}" srcOrd="0" destOrd="0" presId="urn:microsoft.com/office/officeart/2009/3/layout/HorizontalOrganizationChart"/>
    <dgm:cxn modelId="{90775AA1-273C-D040-A09D-A814A9D0041C}" type="presParOf" srcId="{85E525FE-DB83-464A-B188-3E5CDE0A95B3}" destId="{DA587CA2-1ADD-5247-A733-5454BA68ADC9}" srcOrd="1" destOrd="0" presId="urn:microsoft.com/office/officeart/2009/3/layout/HorizontalOrganizationChart"/>
    <dgm:cxn modelId="{FF9F8E8B-C47B-E146-A9FD-47ABED936A4F}" type="presParOf" srcId="{F6271657-BBCC-774E-8E26-2F81C0A7B9EE}" destId="{9CA06B19-2DC6-4942-A241-13266524E990}" srcOrd="1" destOrd="0" presId="urn:microsoft.com/office/officeart/2009/3/layout/HorizontalOrganizationChart"/>
    <dgm:cxn modelId="{85799B57-6454-3D40-AAB1-260EA172E6C4}" type="presParOf" srcId="{F6271657-BBCC-774E-8E26-2F81C0A7B9EE}" destId="{782EB2E1-B2BC-2D4C-8BC5-EA9C2260447A}" srcOrd="2" destOrd="0" presId="urn:microsoft.com/office/officeart/2009/3/layout/HorizontalOrganizationChart"/>
    <dgm:cxn modelId="{5714AC3A-6BD4-5B46-9CAE-21128FE3C33D}" type="presParOf" srcId="{1E29B719-ECE0-DC4F-9BDB-49DEAD4F75FF}" destId="{7F59AB56-79BC-6546-899F-226707DDA746}" srcOrd="2" destOrd="0" presId="urn:microsoft.com/office/officeart/2009/3/layout/HorizontalOrganizationChart"/>
    <dgm:cxn modelId="{D2BA6675-F52F-B643-AB01-8A70C56B8CC9}" type="presParOf" srcId="{1E29B719-ECE0-DC4F-9BDB-49DEAD4F75FF}" destId="{94B56D86-458E-0B41-BDC0-93F02FB8198E}" srcOrd="3" destOrd="0" presId="urn:microsoft.com/office/officeart/2009/3/layout/HorizontalOrganizationChart"/>
    <dgm:cxn modelId="{8D6FBAB6-5775-5B46-8C80-B09BD6AF85C4}" type="presParOf" srcId="{94B56D86-458E-0B41-BDC0-93F02FB8198E}" destId="{D2A130BC-10D7-8743-B55B-F8E819B5EA40}" srcOrd="0" destOrd="0" presId="urn:microsoft.com/office/officeart/2009/3/layout/HorizontalOrganizationChart"/>
    <dgm:cxn modelId="{4086CBB0-F2AB-5543-BE66-3D16448F62D1}" type="presParOf" srcId="{D2A130BC-10D7-8743-B55B-F8E819B5EA40}" destId="{3208C6E3-75C1-4342-858C-7BF545E0E583}" srcOrd="0" destOrd="0" presId="urn:microsoft.com/office/officeart/2009/3/layout/HorizontalOrganizationChart"/>
    <dgm:cxn modelId="{28C76F53-ED61-ED40-8D35-49B4D8BC4094}" type="presParOf" srcId="{D2A130BC-10D7-8743-B55B-F8E819B5EA40}" destId="{F8EB4014-A85F-3A46-A844-B46EDAE8BB92}" srcOrd="1" destOrd="0" presId="urn:microsoft.com/office/officeart/2009/3/layout/HorizontalOrganizationChart"/>
    <dgm:cxn modelId="{CD6918A6-60A4-0745-9BD5-1BCBE5F4D2F9}" type="presParOf" srcId="{94B56D86-458E-0B41-BDC0-93F02FB8198E}" destId="{63DF4B9E-2EFD-BF45-AADF-06479DE83F2B}" srcOrd="1" destOrd="0" presId="urn:microsoft.com/office/officeart/2009/3/layout/HorizontalOrganizationChart"/>
    <dgm:cxn modelId="{4304C749-B83D-924B-B941-9E3C1CF74868}" type="presParOf" srcId="{94B56D86-458E-0B41-BDC0-93F02FB8198E}" destId="{9300E3DA-8656-3240-A2EA-69650E9D2D15}" srcOrd="2" destOrd="0" presId="urn:microsoft.com/office/officeart/2009/3/layout/HorizontalOrganizationChart"/>
    <dgm:cxn modelId="{C2AE7060-8EC3-B446-960D-630219B74133}" type="presParOf" srcId="{B52A0A62-B0B9-1947-ADE2-F4CB2A34C4EF}" destId="{E333F34C-CB2B-7747-BE63-F3E3252DD38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047FA-BE59-5F45-B1E8-8E3B7E9A8CBB}"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pPr rtl="1"/>
          <a:endParaRPr lang="ar-SA"/>
        </a:p>
      </dgm:t>
    </dgm:pt>
    <dgm:pt modelId="{CBCA2C89-015F-2F40-83E9-7BCD30A7CE0E}">
      <dgm:prSet phldrT="[نص]" phldr="0"/>
      <dgm:spPr/>
      <dgm:t>
        <a:bodyPr/>
        <a:lstStyle/>
        <a:p>
          <a:pPr rtl="1"/>
          <a:r>
            <a:rPr lang="af-ZA" b="1" dirty="0"/>
            <a:t>Laboratory testing</a:t>
          </a:r>
          <a:endParaRPr lang="ar-SA" b="1" dirty="0"/>
        </a:p>
      </dgm:t>
    </dgm:pt>
    <dgm:pt modelId="{74AC8D03-52D4-2E49-B473-991B338779BE}" type="parTrans" cxnId="{4FBE29B8-8E8B-8646-BF22-5FF78B35B52F}">
      <dgm:prSet/>
      <dgm:spPr/>
      <dgm:t>
        <a:bodyPr/>
        <a:lstStyle/>
        <a:p>
          <a:pPr rtl="1"/>
          <a:endParaRPr lang="ar-SA"/>
        </a:p>
      </dgm:t>
    </dgm:pt>
    <dgm:pt modelId="{C9AEBF1E-4105-F141-BF39-ABD047A79351}" type="sibTrans" cxnId="{4FBE29B8-8E8B-8646-BF22-5FF78B35B52F}">
      <dgm:prSet/>
      <dgm:spPr/>
      <dgm:t>
        <a:bodyPr/>
        <a:lstStyle/>
        <a:p>
          <a:pPr rtl="1"/>
          <a:endParaRPr lang="ar-SA"/>
        </a:p>
      </dgm:t>
    </dgm:pt>
    <dgm:pt modelId="{A81A95E6-7B68-4E4B-B1CB-60FB7C2CAE2F}">
      <dgm:prSet phldrT="[نص]" phldr="0"/>
      <dgm:spPr/>
      <dgm:t>
        <a:bodyPr/>
        <a:lstStyle/>
        <a:p>
          <a:pPr rtl="1"/>
          <a:r>
            <a:rPr lang="en-US" dirty="0"/>
            <a:t>FSH / LH</a:t>
          </a:r>
          <a:endParaRPr lang="ar-SA" dirty="0"/>
        </a:p>
      </dgm:t>
    </dgm:pt>
    <dgm:pt modelId="{073AC35C-0A41-F34E-8AFC-84C030A76912}" type="parTrans" cxnId="{066F741F-5BDB-D14C-8C74-2C95E6D81AE4}">
      <dgm:prSet/>
      <dgm:spPr/>
      <dgm:t>
        <a:bodyPr/>
        <a:lstStyle/>
        <a:p>
          <a:pPr rtl="1"/>
          <a:endParaRPr lang="ar-SA"/>
        </a:p>
      </dgm:t>
    </dgm:pt>
    <dgm:pt modelId="{0C250A38-433A-C641-B57B-45A49C67FCD9}" type="sibTrans" cxnId="{066F741F-5BDB-D14C-8C74-2C95E6D81AE4}">
      <dgm:prSet/>
      <dgm:spPr/>
      <dgm:t>
        <a:bodyPr/>
        <a:lstStyle/>
        <a:p>
          <a:pPr rtl="1"/>
          <a:endParaRPr lang="ar-SA"/>
        </a:p>
      </dgm:t>
    </dgm:pt>
    <dgm:pt modelId="{0530ADDE-369B-714E-8894-43452B140672}">
      <dgm:prSet phldrT="[نص]" phldr="0" custT="1"/>
      <dgm:spPr/>
      <dgm:t>
        <a:bodyPr/>
        <a:lstStyle/>
        <a:p>
          <a:pPr rtl="1"/>
          <a:r>
            <a:rPr lang="en-US" sz="2800" dirty="0"/>
            <a:t>Estrogen / Testosterone </a:t>
          </a:r>
          <a:endParaRPr lang="ar-SA" sz="2800" dirty="0"/>
        </a:p>
      </dgm:t>
    </dgm:pt>
    <dgm:pt modelId="{08EB765E-8A38-9A4D-8062-48ADF551D03D}" type="parTrans" cxnId="{264676D9-DE77-684B-81C7-BEF1789B3B3C}">
      <dgm:prSet/>
      <dgm:spPr/>
      <dgm:t>
        <a:bodyPr/>
        <a:lstStyle/>
        <a:p>
          <a:pPr rtl="1"/>
          <a:endParaRPr lang="ar-SA"/>
        </a:p>
      </dgm:t>
    </dgm:pt>
    <dgm:pt modelId="{15FF7C88-86C2-864C-9140-BA9CC0D3B686}" type="sibTrans" cxnId="{264676D9-DE77-684B-81C7-BEF1789B3B3C}">
      <dgm:prSet/>
      <dgm:spPr/>
      <dgm:t>
        <a:bodyPr/>
        <a:lstStyle/>
        <a:p>
          <a:pPr rtl="1"/>
          <a:endParaRPr lang="ar-SA"/>
        </a:p>
      </dgm:t>
    </dgm:pt>
    <dgm:pt modelId="{2C070A26-E5D7-154D-AB75-A4BE616471FC}" type="pres">
      <dgm:prSet presAssocID="{6F8047FA-BE59-5F45-B1E8-8E3B7E9A8CBB}" presName="hierChild1" presStyleCnt="0">
        <dgm:presLayoutVars>
          <dgm:orgChart val="1"/>
          <dgm:chPref val="1"/>
          <dgm:dir/>
          <dgm:animOne val="branch"/>
          <dgm:animLvl val="lvl"/>
          <dgm:resizeHandles/>
        </dgm:presLayoutVars>
      </dgm:prSet>
      <dgm:spPr/>
    </dgm:pt>
    <dgm:pt modelId="{B52A0A62-B0B9-1947-ADE2-F4CB2A34C4EF}" type="pres">
      <dgm:prSet presAssocID="{CBCA2C89-015F-2F40-83E9-7BCD30A7CE0E}" presName="hierRoot1" presStyleCnt="0">
        <dgm:presLayoutVars>
          <dgm:hierBranch val="init"/>
        </dgm:presLayoutVars>
      </dgm:prSet>
      <dgm:spPr/>
    </dgm:pt>
    <dgm:pt modelId="{41BF129F-D5E0-8144-BDFA-FB782327FDB6}" type="pres">
      <dgm:prSet presAssocID="{CBCA2C89-015F-2F40-83E9-7BCD30A7CE0E}" presName="rootComposite1" presStyleCnt="0"/>
      <dgm:spPr/>
    </dgm:pt>
    <dgm:pt modelId="{5C98CC12-58EC-E24A-94FC-DA79A6D79004}" type="pres">
      <dgm:prSet presAssocID="{CBCA2C89-015F-2F40-83E9-7BCD30A7CE0E}" presName="rootText1" presStyleLbl="node0" presStyleIdx="0" presStyleCnt="1">
        <dgm:presLayoutVars>
          <dgm:chPref val="3"/>
        </dgm:presLayoutVars>
      </dgm:prSet>
      <dgm:spPr/>
    </dgm:pt>
    <dgm:pt modelId="{5ABA1D83-8C94-DA46-8D70-ECE25B4DE100}" type="pres">
      <dgm:prSet presAssocID="{CBCA2C89-015F-2F40-83E9-7BCD30A7CE0E}" presName="rootConnector1" presStyleLbl="node1" presStyleIdx="0" presStyleCnt="0"/>
      <dgm:spPr/>
    </dgm:pt>
    <dgm:pt modelId="{1E29B719-ECE0-DC4F-9BDB-49DEAD4F75FF}" type="pres">
      <dgm:prSet presAssocID="{CBCA2C89-015F-2F40-83E9-7BCD30A7CE0E}" presName="hierChild2" presStyleCnt="0"/>
      <dgm:spPr/>
    </dgm:pt>
    <dgm:pt modelId="{C6A142F6-C690-1242-A265-EFE6AAADED52}" type="pres">
      <dgm:prSet presAssocID="{073AC35C-0A41-F34E-8AFC-84C030A76912}" presName="Name64" presStyleLbl="parChTrans1D2" presStyleIdx="0" presStyleCnt="2"/>
      <dgm:spPr/>
    </dgm:pt>
    <dgm:pt modelId="{F6271657-BBCC-774E-8E26-2F81C0A7B9EE}" type="pres">
      <dgm:prSet presAssocID="{A81A95E6-7B68-4E4B-B1CB-60FB7C2CAE2F}" presName="hierRoot2" presStyleCnt="0">
        <dgm:presLayoutVars>
          <dgm:hierBranch val="init"/>
        </dgm:presLayoutVars>
      </dgm:prSet>
      <dgm:spPr/>
    </dgm:pt>
    <dgm:pt modelId="{85E525FE-DB83-464A-B188-3E5CDE0A95B3}" type="pres">
      <dgm:prSet presAssocID="{A81A95E6-7B68-4E4B-B1CB-60FB7C2CAE2F}" presName="rootComposite" presStyleCnt="0"/>
      <dgm:spPr/>
    </dgm:pt>
    <dgm:pt modelId="{EE451634-A991-0A46-9937-B7EBFDD8A0F0}" type="pres">
      <dgm:prSet presAssocID="{A81A95E6-7B68-4E4B-B1CB-60FB7C2CAE2F}" presName="rootText" presStyleLbl="node2" presStyleIdx="0" presStyleCnt="2">
        <dgm:presLayoutVars>
          <dgm:chPref val="3"/>
        </dgm:presLayoutVars>
      </dgm:prSet>
      <dgm:spPr/>
    </dgm:pt>
    <dgm:pt modelId="{DA587CA2-1ADD-5247-A733-5454BA68ADC9}" type="pres">
      <dgm:prSet presAssocID="{A81A95E6-7B68-4E4B-B1CB-60FB7C2CAE2F}" presName="rootConnector" presStyleLbl="node2" presStyleIdx="0" presStyleCnt="2"/>
      <dgm:spPr/>
    </dgm:pt>
    <dgm:pt modelId="{9CA06B19-2DC6-4942-A241-13266524E990}" type="pres">
      <dgm:prSet presAssocID="{A81A95E6-7B68-4E4B-B1CB-60FB7C2CAE2F}" presName="hierChild4" presStyleCnt="0"/>
      <dgm:spPr/>
    </dgm:pt>
    <dgm:pt modelId="{782EB2E1-B2BC-2D4C-8BC5-EA9C2260447A}" type="pres">
      <dgm:prSet presAssocID="{A81A95E6-7B68-4E4B-B1CB-60FB7C2CAE2F}" presName="hierChild5" presStyleCnt="0"/>
      <dgm:spPr/>
    </dgm:pt>
    <dgm:pt modelId="{7F59AB56-79BC-6546-899F-226707DDA746}" type="pres">
      <dgm:prSet presAssocID="{08EB765E-8A38-9A4D-8062-48ADF551D03D}" presName="Name64" presStyleLbl="parChTrans1D2" presStyleIdx="1" presStyleCnt="2"/>
      <dgm:spPr/>
    </dgm:pt>
    <dgm:pt modelId="{94B56D86-458E-0B41-BDC0-93F02FB8198E}" type="pres">
      <dgm:prSet presAssocID="{0530ADDE-369B-714E-8894-43452B140672}" presName="hierRoot2" presStyleCnt="0">
        <dgm:presLayoutVars>
          <dgm:hierBranch val="init"/>
        </dgm:presLayoutVars>
      </dgm:prSet>
      <dgm:spPr/>
    </dgm:pt>
    <dgm:pt modelId="{D2A130BC-10D7-8743-B55B-F8E819B5EA40}" type="pres">
      <dgm:prSet presAssocID="{0530ADDE-369B-714E-8894-43452B140672}" presName="rootComposite" presStyleCnt="0"/>
      <dgm:spPr/>
    </dgm:pt>
    <dgm:pt modelId="{3208C6E3-75C1-4342-858C-7BF545E0E583}" type="pres">
      <dgm:prSet presAssocID="{0530ADDE-369B-714E-8894-43452B140672}" presName="rootText" presStyleLbl="node2" presStyleIdx="1" presStyleCnt="2">
        <dgm:presLayoutVars>
          <dgm:chPref val="3"/>
        </dgm:presLayoutVars>
      </dgm:prSet>
      <dgm:spPr/>
    </dgm:pt>
    <dgm:pt modelId="{F8EB4014-A85F-3A46-A844-B46EDAE8BB92}" type="pres">
      <dgm:prSet presAssocID="{0530ADDE-369B-714E-8894-43452B140672}" presName="rootConnector" presStyleLbl="node2" presStyleIdx="1" presStyleCnt="2"/>
      <dgm:spPr/>
    </dgm:pt>
    <dgm:pt modelId="{63DF4B9E-2EFD-BF45-AADF-06479DE83F2B}" type="pres">
      <dgm:prSet presAssocID="{0530ADDE-369B-714E-8894-43452B140672}" presName="hierChild4" presStyleCnt="0"/>
      <dgm:spPr/>
    </dgm:pt>
    <dgm:pt modelId="{9300E3DA-8656-3240-A2EA-69650E9D2D15}" type="pres">
      <dgm:prSet presAssocID="{0530ADDE-369B-714E-8894-43452B140672}" presName="hierChild5" presStyleCnt="0"/>
      <dgm:spPr/>
    </dgm:pt>
    <dgm:pt modelId="{E333F34C-CB2B-7747-BE63-F3E3252DD383}" type="pres">
      <dgm:prSet presAssocID="{CBCA2C89-015F-2F40-83E9-7BCD30A7CE0E}" presName="hierChild3" presStyleCnt="0"/>
      <dgm:spPr/>
    </dgm:pt>
  </dgm:ptLst>
  <dgm:cxnLst>
    <dgm:cxn modelId="{34ACA90D-566A-3A4C-B5D2-D49B50865D98}" type="presOf" srcId="{6F8047FA-BE59-5F45-B1E8-8E3B7E9A8CBB}" destId="{2C070A26-E5D7-154D-AB75-A4BE616471FC}" srcOrd="0" destOrd="0" presId="urn:microsoft.com/office/officeart/2009/3/layout/HorizontalOrganizationChart"/>
    <dgm:cxn modelId="{15D70F14-A212-CF41-8220-80D147EFED93}" type="presOf" srcId="{0530ADDE-369B-714E-8894-43452B140672}" destId="{3208C6E3-75C1-4342-858C-7BF545E0E583}" srcOrd="0" destOrd="0" presId="urn:microsoft.com/office/officeart/2009/3/layout/HorizontalOrganizationChart"/>
    <dgm:cxn modelId="{47D4F216-F686-7F44-B96F-0319510563B6}" type="presOf" srcId="{08EB765E-8A38-9A4D-8062-48ADF551D03D}" destId="{7F59AB56-79BC-6546-899F-226707DDA746}" srcOrd="0" destOrd="0" presId="urn:microsoft.com/office/officeart/2009/3/layout/HorizontalOrganizationChart"/>
    <dgm:cxn modelId="{066F741F-5BDB-D14C-8C74-2C95E6D81AE4}" srcId="{CBCA2C89-015F-2F40-83E9-7BCD30A7CE0E}" destId="{A81A95E6-7B68-4E4B-B1CB-60FB7C2CAE2F}" srcOrd="0" destOrd="0" parTransId="{073AC35C-0A41-F34E-8AFC-84C030A76912}" sibTransId="{0C250A38-433A-C641-B57B-45A49C67FCD9}"/>
    <dgm:cxn modelId="{E8A26E3F-08A6-4C45-8C52-F3DE4DA61A75}" type="presOf" srcId="{0530ADDE-369B-714E-8894-43452B140672}" destId="{F8EB4014-A85F-3A46-A844-B46EDAE8BB92}" srcOrd="1" destOrd="0" presId="urn:microsoft.com/office/officeart/2009/3/layout/HorizontalOrganizationChart"/>
    <dgm:cxn modelId="{2C742A4F-476D-714B-A1BF-26CC1E983A0D}" type="presOf" srcId="{CBCA2C89-015F-2F40-83E9-7BCD30A7CE0E}" destId="{5C98CC12-58EC-E24A-94FC-DA79A6D79004}" srcOrd="0" destOrd="0" presId="urn:microsoft.com/office/officeart/2009/3/layout/HorizontalOrganizationChart"/>
    <dgm:cxn modelId="{AAFE4D93-23C6-BA48-80F2-39F3EC8B2A84}" type="presOf" srcId="{A81A95E6-7B68-4E4B-B1CB-60FB7C2CAE2F}" destId="{DA587CA2-1ADD-5247-A733-5454BA68ADC9}" srcOrd="1" destOrd="0" presId="urn:microsoft.com/office/officeart/2009/3/layout/HorizontalOrganizationChart"/>
    <dgm:cxn modelId="{4FBE29B8-8E8B-8646-BF22-5FF78B35B52F}" srcId="{6F8047FA-BE59-5F45-B1E8-8E3B7E9A8CBB}" destId="{CBCA2C89-015F-2F40-83E9-7BCD30A7CE0E}" srcOrd="0" destOrd="0" parTransId="{74AC8D03-52D4-2E49-B473-991B338779BE}" sibTransId="{C9AEBF1E-4105-F141-BF39-ABD047A79351}"/>
    <dgm:cxn modelId="{517A91CA-6247-884C-A7A7-1A017184C1DA}" type="presOf" srcId="{CBCA2C89-015F-2F40-83E9-7BCD30A7CE0E}" destId="{5ABA1D83-8C94-DA46-8D70-ECE25B4DE100}" srcOrd="1" destOrd="0" presId="urn:microsoft.com/office/officeart/2009/3/layout/HorizontalOrganizationChart"/>
    <dgm:cxn modelId="{C34E84CD-0029-5545-B2B5-619F120D3DFE}" type="presOf" srcId="{073AC35C-0A41-F34E-8AFC-84C030A76912}" destId="{C6A142F6-C690-1242-A265-EFE6AAADED52}" srcOrd="0" destOrd="0" presId="urn:microsoft.com/office/officeart/2009/3/layout/HorizontalOrganizationChart"/>
    <dgm:cxn modelId="{AC4588D8-7A4A-EF4A-BF85-0F7D224525B6}" type="presOf" srcId="{A81A95E6-7B68-4E4B-B1CB-60FB7C2CAE2F}" destId="{EE451634-A991-0A46-9937-B7EBFDD8A0F0}" srcOrd="0" destOrd="0" presId="urn:microsoft.com/office/officeart/2009/3/layout/HorizontalOrganizationChart"/>
    <dgm:cxn modelId="{264676D9-DE77-684B-81C7-BEF1789B3B3C}" srcId="{CBCA2C89-015F-2F40-83E9-7BCD30A7CE0E}" destId="{0530ADDE-369B-714E-8894-43452B140672}" srcOrd="1" destOrd="0" parTransId="{08EB765E-8A38-9A4D-8062-48ADF551D03D}" sibTransId="{15FF7C88-86C2-864C-9140-BA9CC0D3B686}"/>
    <dgm:cxn modelId="{F7303621-3974-8841-9917-E9A6F481E9D7}" type="presParOf" srcId="{2C070A26-E5D7-154D-AB75-A4BE616471FC}" destId="{B52A0A62-B0B9-1947-ADE2-F4CB2A34C4EF}" srcOrd="0" destOrd="0" presId="urn:microsoft.com/office/officeart/2009/3/layout/HorizontalOrganizationChart"/>
    <dgm:cxn modelId="{24E8C406-F7C2-AB4A-A818-D9F33AAEF7C3}" type="presParOf" srcId="{B52A0A62-B0B9-1947-ADE2-F4CB2A34C4EF}" destId="{41BF129F-D5E0-8144-BDFA-FB782327FDB6}" srcOrd="0" destOrd="0" presId="urn:microsoft.com/office/officeart/2009/3/layout/HorizontalOrganizationChart"/>
    <dgm:cxn modelId="{DD8540BD-1755-8440-BCB9-C95702E24229}" type="presParOf" srcId="{41BF129F-D5E0-8144-BDFA-FB782327FDB6}" destId="{5C98CC12-58EC-E24A-94FC-DA79A6D79004}" srcOrd="0" destOrd="0" presId="urn:microsoft.com/office/officeart/2009/3/layout/HorizontalOrganizationChart"/>
    <dgm:cxn modelId="{E779B617-4C56-2240-8C0D-ACEE23F9C572}" type="presParOf" srcId="{41BF129F-D5E0-8144-BDFA-FB782327FDB6}" destId="{5ABA1D83-8C94-DA46-8D70-ECE25B4DE100}" srcOrd="1" destOrd="0" presId="urn:microsoft.com/office/officeart/2009/3/layout/HorizontalOrganizationChart"/>
    <dgm:cxn modelId="{0CAD91D8-BE3D-2842-8D54-78DB695C35AA}" type="presParOf" srcId="{B52A0A62-B0B9-1947-ADE2-F4CB2A34C4EF}" destId="{1E29B719-ECE0-DC4F-9BDB-49DEAD4F75FF}" srcOrd="1" destOrd="0" presId="urn:microsoft.com/office/officeart/2009/3/layout/HorizontalOrganizationChart"/>
    <dgm:cxn modelId="{A2C13FF2-81DB-1F44-86CD-C2380A998E7C}" type="presParOf" srcId="{1E29B719-ECE0-DC4F-9BDB-49DEAD4F75FF}" destId="{C6A142F6-C690-1242-A265-EFE6AAADED52}" srcOrd="0" destOrd="0" presId="urn:microsoft.com/office/officeart/2009/3/layout/HorizontalOrganizationChart"/>
    <dgm:cxn modelId="{A209191B-6819-7D45-B2B5-3D3F0B0159F3}" type="presParOf" srcId="{1E29B719-ECE0-DC4F-9BDB-49DEAD4F75FF}" destId="{F6271657-BBCC-774E-8E26-2F81C0A7B9EE}" srcOrd="1" destOrd="0" presId="urn:microsoft.com/office/officeart/2009/3/layout/HorizontalOrganizationChart"/>
    <dgm:cxn modelId="{04AC9DC5-B469-DE47-96C8-929AF7272EBB}" type="presParOf" srcId="{F6271657-BBCC-774E-8E26-2F81C0A7B9EE}" destId="{85E525FE-DB83-464A-B188-3E5CDE0A95B3}" srcOrd="0" destOrd="0" presId="urn:microsoft.com/office/officeart/2009/3/layout/HorizontalOrganizationChart"/>
    <dgm:cxn modelId="{39F504CB-A005-104E-A0BE-7B65D15D781E}" type="presParOf" srcId="{85E525FE-DB83-464A-B188-3E5CDE0A95B3}" destId="{EE451634-A991-0A46-9937-B7EBFDD8A0F0}" srcOrd="0" destOrd="0" presId="urn:microsoft.com/office/officeart/2009/3/layout/HorizontalOrganizationChart"/>
    <dgm:cxn modelId="{8272F8DB-9B0E-D64C-90A9-98634ADCA6E6}" type="presParOf" srcId="{85E525FE-DB83-464A-B188-3E5CDE0A95B3}" destId="{DA587CA2-1ADD-5247-A733-5454BA68ADC9}" srcOrd="1" destOrd="0" presId="urn:microsoft.com/office/officeart/2009/3/layout/HorizontalOrganizationChart"/>
    <dgm:cxn modelId="{C92FE8E0-E6C2-B34C-9B1E-7BFDBA26300A}" type="presParOf" srcId="{F6271657-BBCC-774E-8E26-2F81C0A7B9EE}" destId="{9CA06B19-2DC6-4942-A241-13266524E990}" srcOrd="1" destOrd="0" presId="urn:microsoft.com/office/officeart/2009/3/layout/HorizontalOrganizationChart"/>
    <dgm:cxn modelId="{99E878C5-00F5-B945-A84F-3407D9E3146D}" type="presParOf" srcId="{F6271657-BBCC-774E-8E26-2F81C0A7B9EE}" destId="{782EB2E1-B2BC-2D4C-8BC5-EA9C2260447A}" srcOrd="2" destOrd="0" presId="urn:microsoft.com/office/officeart/2009/3/layout/HorizontalOrganizationChart"/>
    <dgm:cxn modelId="{74B328F4-92EE-0848-A91E-DC035F7E98F4}" type="presParOf" srcId="{1E29B719-ECE0-DC4F-9BDB-49DEAD4F75FF}" destId="{7F59AB56-79BC-6546-899F-226707DDA746}" srcOrd="2" destOrd="0" presId="urn:microsoft.com/office/officeart/2009/3/layout/HorizontalOrganizationChart"/>
    <dgm:cxn modelId="{9FF804F2-B335-2344-B0EF-A71D5FD81B92}" type="presParOf" srcId="{1E29B719-ECE0-DC4F-9BDB-49DEAD4F75FF}" destId="{94B56D86-458E-0B41-BDC0-93F02FB8198E}" srcOrd="3" destOrd="0" presId="urn:microsoft.com/office/officeart/2009/3/layout/HorizontalOrganizationChart"/>
    <dgm:cxn modelId="{C7FE52EE-CA7D-7744-A7D6-D34F90120AA3}" type="presParOf" srcId="{94B56D86-458E-0B41-BDC0-93F02FB8198E}" destId="{D2A130BC-10D7-8743-B55B-F8E819B5EA40}" srcOrd="0" destOrd="0" presId="urn:microsoft.com/office/officeart/2009/3/layout/HorizontalOrganizationChart"/>
    <dgm:cxn modelId="{027290D4-B69A-CF4F-8A88-4C1E84F44B4E}" type="presParOf" srcId="{D2A130BC-10D7-8743-B55B-F8E819B5EA40}" destId="{3208C6E3-75C1-4342-858C-7BF545E0E583}" srcOrd="0" destOrd="0" presId="urn:microsoft.com/office/officeart/2009/3/layout/HorizontalOrganizationChart"/>
    <dgm:cxn modelId="{26691FE5-A1C5-3D43-B2A1-29F0604DE341}" type="presParOf" srcId="{D2A130BC-10D7-8743-B55B-F8E819B5EA40}" destId="{F8EB4014-A85F-3A46-A844-B46EDAE8BB92}" srcOrd="1" destOrd="0" presId="urn:microsoft.com/office/officeart/2009/3/layout/HorizontalOrganizationChart"/>
    <dgm:cxn modelId="{2B1D6E0B-8DA1-6F4E-BB62-495B0F8F1201}" type="presParOf" srcId="{94B56D86-458E-0B41-BDC0-93F02FB8198E}" destId="{63DF4B9E-2EFD-BF45-AADF-06479DE83F2B}" srcOrd="1" destOrd="0" presId="urn:microsoft.com/office/officeart/2009/3/layout/HorizontalOrganizationChart"/>
    <dgm:cxn modelId="{99E00DB9-4E30-B743-AB71-09AC6DE52113}" type="presParOf" srcId="{94B56D86-458E-0B41-BDC0-93F02FB8198E}" destId="{9300E3DA-8656-3240-A2EA-69650E9D2D15}" srcOrd="2" destOrd="0" presId="urn:microsoft.com/office/officeart/2009/3/layout/HorizontalOrganizationChart"/>
    <dgm:cxn modelId="{C05A3868-6DA4-7B4A-91EE-24EEC3DB9AAA}" type="presParOf" srcId="{B52A0A62-B0B9-1947-ADE2-F4CB2A34C4EF}" destId="{E333F34C-CB2B-7747-BE63-F3E3252DD38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047FA-BE59-5F45-B1E8-8E3B7E9A8CBB}"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pPr rtl="1"/>
          <a:endParaRPr lang="ar-SA"/>
        </a:p>
      </dgm:t>
    </dgm:pt>
    <dgm:pt modelId="{CBCA2C89-015F-2F40-83E9-7BCD30A7CE0E}">
      <dgm:prSet phldrT="[نص]" phldr="0" custT="1"/>
      <dgm:spPr/>
      <dgm:t>
        <a:bodyPr/>
        <a:lstStyle/>
        <a:p>
          <a:pPr rtl="1"/>
          <a:r>
            <a:rPr lang="en-US" sz="4000" b="1" dirty="0"/>
            <a:t>Imaging</a:t>
          </a:r>
          <a:endParaRPr lang="ar-SA" sz="4000" b="1" dirty="0"/>
        </a:p>
      </dgm:t>
    </dgm:pt>
    <dgm:pt modelId="{74AC8D03-52D4-2E49-B473-991B338779BE}" type="parTrans" cxnId="{4FBE29B8-8E8B-8646-BF22-5FF78B35B52F}">
      <dgm:prSet/>
      <dgm:spPr/>
      <dgm:t>
        <a:bodyPr/>
        <a:lstStyle/>
        <a:p>
          <a:pPr rtl="1"/>
          <a:endParaRPr lang="ar-SA"/>
        </a:p>
      </dgm:t>
    </dgm:pt>
    <dgm:pt modelId="{C9AEBF1E-4105-F141-BF39-ABD047A79351}" type="sibTrans" cxnId="{4FBE29B8-8E8B-8646-BF22-5FF78B35B52F}">
      <dgm:prSet/>
      <dgm:spPr/>
      <dgm:t>
        <a:bodyPr/>
        <a:lstStyle/>
        <a:p>
          <a:pPr rtl="1"/>
          <a:endParaRPr lang="ar-SA"/>
        </a:p>
      </dgm:t>
    </dgm:pt>
    <dgm:pt modelId="{A81A95E6-7B68-4E4B-B1CB-60FB7C2CAE2F}">
      <dgm:prSet phldrT="[نص]" phldr="0" custT="1"/>
      <dgm:spPr/>
      <dgm:t>
        <a:bodyPr/>
        <a:lstStyle/>
        <a:p>
          <a:pPr rtl="1"/>
          <a:r>
            <a:rPr lang="en-US" sz="2400" b="1" u="sng" dirty="0"/>
            <a:t>Brain MRI</a:t>
          </a:r>
          <a:r>
            <a:rPr lang="en-US" sz="2400" b="0" dirty="0"/>
            <a:t> to exclude  CNS lesions</a:t>
          </a:r>
          <a:endParaRPr lang="ar-SA" sz="2400" b="0" dirty="0"/>
        </a:p>
      </dgm:t>
    </dgm:pt>
    <dgm:pt modelId="{073AC35C-0A41-F34E-8AFC-84C030A76912}" type="parTrans" cxnId="{066F741F-5BDB-D14C-8C74-2C95E6D81AE4}">
      <dgm:prSet/>
      <dgm:spPr/>
      <dgm:t>
        <a:bodyPr/>
        <a:lstStyle/>
        <a:p>
          <a:pPr rtl="1"/>
          <a:endParaRPr lang="ar-SA"/>
        </a:p>
      </dgm:t>
    </dgm:pt>
    <dgm:pt modelId="{0C250A38-433A-C641-B57B-45A49C67FCD9}" type="sibTrans" cxnId="{066F741F-5BDB-D14C-8C74-2C95E6D81AE4}">
      <dgm:prSet/>
      <dgm:spPr/>
      <dgm:t>
        <a:bodyPr/>
        <a:lstStyle/>
        <a:p>
          <a:pPr rtl="1"/>
          <a:endParaRPr lang="ar-SA"/>
        </a:p>
      </dgm:t>
    </dgm:pt>
    <dgm:pt modelId="{0530ADDE-369B-714E-8894-43452B140672}">
      <dgm:prSet phldrT="[نص]" phldr="0" custT="1"/>
      <dgm:spPr/>
      <dgm:t>
        <a:bodyPr/>
        <a:lstStyle/>
        <a:p>
          <a:pPr algn="l" rtl="1"/>
          <a:endParaRPr lang="en-US" sz="2400" b="1" u="sng" dirty="0"/>
        </a:p>
        <a:p>
          <a:pPr algn="l" rtl="1"/>
          <a:r>
            <a:rPr lang="en-US" sz="2400" b="1" u="sng" dirty="0"/>
            <a:t>  Males</a:t>
          </a:r>
          <a:r>
            <a:rPr lang="en-US" sz="2400" dirty="0"/>
            <a:t> &gt;&gt; testes U/S to exclude </a:t>
          </a:r>
          <a:r>
            <a:rPr lang="af-ZA" sz="2400" dirty="0"/>
            <a:t>Leydig</a:t>
          </a:r>
          <a:r>
            <a:rPr lang="en-US" sz="2400" dirty="0"/>
            <a:t>  c</a:t>
          </a:r>
          <a:r>
            <a:rPr lang="af-ZA" sz="2400" dirty="0"/>
            <a:t>ell tumor</a:t>
          </a:r>
          <a:endParaRPr lang="en-US" sz="2400" dirty="0"/>
        </a:p>
        <a:p>
          <a:pPr algn="l" rtl="1"/>
          <a:r>
            <a:rPr lang="en-US" sz="2400" b="1" u="sng" dirty="0"/>
            <a:t>  Females</a:t>
          </a:r>
          <a:r>
            <a:rPr lang="en-US" sz="2400" dirty="0"/>
            <a:t> &gt;&gt; pelvic U/S to exclude ovarian</a:t>
          </a:r>
          <a:r>
            <a:rPr lang="af-ZA" sz="2400" dirty="0"/>
            <a:t> tumor</a:t>
          </a:r>
          <a:endParaRPr lang="en-US" sz="2400" dirty="0"/>
        </a:p>
        <a:p>
          <a:pPr algn="l" rtl="1"/>
          <a:endParaRPr lang="ar-SA" sz="2400" dirty="0"/>
        </a:p>
      </dgm:t>
    </dgm:pt>
    <dgm:pt modelId="{08EB765E-8A38-9A4D-8062-48ADF551D03D}" type="parTrans" cxnId="{264676D9-DE77-684B-81C7-BEF1789B3B3C}">
      <dgm:prSet/>
      <dgm:spPr/>
      <dgm:t>
        <a:bodyPr/>
        <a:lstStyle/>
        <a:p>
          <a:pPr rtl="1"/>
          <a:endParaRPr lang="ar-SA"/>
        </a:p>
      </dgm:t>
    </dgm:pt>
    <dgm:pt modelId="{15FF7C88-86C2-864C-9140-BA9CC0D3B686}" type="sibTrans" cxnId="{264676D9-DE77-684B-81C7-BEF1789B3B3C}">
      <dgm:prSet/>
      <dgm:spPr/>
      <dgm:t>
        <a:bodyPr/>
        <a:lstStyle/>
        <a:p>
          <a:pPr rtl="1"/>
          <a:endParaRPr lang="ar-SA"/>
        </a:p>
      </dgm:t>
    </dgm:pt>
    <dgm:pt modelId="{2C070A26-E5D7-154D-AB75-A4BE616471FC}" type="pres">
      <dgm:prSet presAssocID="{6F8047FA-BE59-5F45-B1E8-8E3B7E9A8CBB}" presName="hierChild1" presStyleCnt="0">
        <dgm:presLayoutVars>
          <dgm:orgChart val="1"/>
          <dgm:chPref val="1"/>
          <dgm:dir/>
          <dgm:animOne val="branch"/>
          <dgm:animLvl val="lvl"/>
          <dgm:resizeHandles/>
        </dgm:presLayoutVars>
      </dgm:prSet>
      <dgm:spPr/>
    </dgm:pt>
    <dgm:pt modelId="{B52A0A62-B0B9-1947-ADE2-F4CB2A34C4EF}" type="pres">
      <dgm:prSet presAssocID="{CBCA2C89-015F-2F40-83E9-7BCD30A7CE0E}" presName="hierRoot1" presStyleCnt="0">
        <dgm:presLayoutVars>
          <dgm:hierBranch val="init"/>
        </dgm:presLayoutVars>
      </dgm:prSet>
      <dgm:spPr/>
    </dgm:pt>
    <dgm:pt modelId="{41BF129F-D5E0-8144-BDFA-FB782327FDB6}" type="pres">
      <dgm:prSet presAssocID="{CBCA2C89-015F-2F40-83E9-7BCD30A7CE0E}" presName="rootComposite1" presStyleCnt="0"/>
      <dgm:spPr/>
    </dgm:pt>
    <dgm:pt modelId="{5C98CC12-58EC-E24A-94FC-DA79A6D79004}" type="pres">
      <dgm:prSet presAssocID="{CBCA2C89-015F-2F40-83E9-7BCD30A7CE0E}" presName="rootText1" presStyleLbl="node0" presStyleIdx="0" presStyleCnt="1">
        <dgm:presLayoutVars>
          <dgm:chPref val="3"/>
        </dgm:presLayoutVars>
      </dgm:prSet>
      <dgm:spPr/>
    </dgm:pt>
    <dgm:pt modelId="{5ABA1D83-8C94-DA46-8D70-ECE25B4DE100}" type="pres">
      <dgm:prSet presAssocID="{CBCA2C89-015F-2F40-83E9-7BCD30A7CE0E}" presName="rootConnector1" presStyleLbl="node1" presStyleIdx="0" presStyleCnt="0"/>
      <dgm:spPr/>
    </dgm:pt>
    <dgm:pt modelId="{1E29B719-ECE0-DC4F-9BDB-49DEAD4F75FF}" type="pres">
      <dgm:prSet presAssocID="{CBCA2C89-015F-2F40-83E9-7BCD30A7CE0E}" presName="hierChild2" presStyleCnt="0"/>
      <dgm:spPr/>
    </dgm:pt>
    <dgm:pt modelId="{C6A142F6-C690-1242-A265-EFE6AAADED52}" type="pres">
      <dgm:prSet presAssocID="{073AC35C-0A41-F34E-8AFC-84C030A76912}" presName="Name64" presStyleLbl="parChTrans1D2" presStyleIdx="0" presStyleCnt="2"/>
      <dgm:spPr/>
    </dgm:pt>
    <dgm:pt modelId="{F6271657-BBCC-774E-8E26-2F81C0A7B9EE}" type="pres">
      <dgm:prSet presAssocID="{A81A95E6-7B68-4E4B-B1CB-60FB7C2CAE2F}" presName="hierRoot2" presStyleCnt="0">
        <dgm:presLayoutVars>
          <dgm:hierBranch val="init"/>
        </dgm:presLayoutVars>
      </dgm:prSet>
      <dgm:spPr/>
    </dgm:pt>
    <dgm:pt modelId="{85E525FE-DB83-464A-B188-3E5CDE0A95B3}" type="pres">
      <dgm:prSet presAssocID="{A81A95E6-7B68-4E4B-B1CB-60FB7C2CAE2F}" presName="rootComposite" presStyleCnt="0"/>
      <dgm:spPr/>
    </dgm:pt>
    <dgm:pt modelId="{EE451634-A991-0A46-9937-B7EBFDD8A0F0}" type="pres">
      <dgm:prSet presAssocID="{A81A95E6-7B68-4E4B-B1CB-60FB7C2CAE2F}" presName="rootText" presStyleLbl="node2" presStyleIdx="0" presStyleCnt="2">
        <dgm:presLayoutVars>
          <dgm:chPref val="3"/>
        </dgm:presLayoutVars>
      </dgm:prSet>
      <dgm:spPr/>
    </dgm:pt>
    <dgm:pt modelId="{DA587CA2-1ADD-5247-A733-5454BA68ADC9}" type="pres">
      <dgm:prSet presAssocID="{A81A95E6-7B68-4E4B-B1CB-60FB7C2CAE2F}" presName="rootConnector" presStyleLbl="node2" presStyleIdx="0" presStyleCnt="2"/>
      <dgm:spPr/>
    </dgm:pt>
    <dgm:pt modelId="{9CA06B19-2DC6-4942-A241-13266524E990}" type="pres">
      <dgm:prSet presAssocID="{A81A95E6-7B68-4E4B-B1CB-60FB7C2CAE2F}" presName="hierChild4" presStyleCnt="0"/>
      <dgm:spPr/>
    </dgm:pt>
    <dgm:pt modelId="{782EB2E1-B2BC-2D4C-8BC5-EA9C2260447A}" type="pres">
      <dgm:prSet presAssocID="{A81A95E6-7B68-4E4B-B1CB-60FB7C2CAE2F}" presName="hierChild5" presStyleCnt="0"/>
      <dgm:spPr/>
    </dgm:pt>
    <dgm:pt modelId="{7F59AB56-79BC-6546-899F-226707DDA746}" type="pres">
      <dgm:prSet presAssocID="{08EB765E-8A38-9A4D-8062-48ADF551D03D}" presName="Name64" presStyleLbl="parChTrans1D2" presStyleIdx="1" presStyleCnt="2"/>
      <dgm:spPr/>
    </dgm:pt>
    <dgm:pt modelId="{94B56D86-458E-0B41-BDC0-93F02FB8198E}" type="pres">
      <dgm:prSet presAssocID="{0530ADDE-369B-714E-8894-43452B140672}" presName="hierRoot2" presStyleCnt="0">
        <dgm:presLayoutVars>
          <dgm:hierBranch val="init"/>
        </dgm:presLayoutVars>
      </dgm:prSet>
      <dgm:spPr/>
    </dgm:pt>
    <dgm:pt modelId="{D2A130BC-10D7-8743-B55B-F8E819B5EA40}" type="pres">
      <dgm:prSet presAssocID="{0530ADDE-369B-714E-8894-43452B140672}" presName="rootComposite" presStyleCnt="0"/>
      <dgm:spPr/>
    </dgm:pt>
    <dgm:pt modelId="{3208C6E3-75C1-4342-858C-7BF545E0E583}" type="pres">
      <dgm:prSet presAssocID="{0530ADDE-369B-714E-8894-43452B140672}" presName="rootText" presStyleLbl="node2" presStyleIdx="1" presStyleCnt="2">
        <dgm:presLayoutVars>
          <dgm:chPref val="3"/>
        </dgm:presLayoutVars>
      </dgm:prSet>
      <dgm:spPr/>
    </dgm:pt>
    <dgm:pt modelId="{F8EB4014-A85F-3A46-A844-B46EDAE8BB92}" type="pres">
      <dgm:prSet presAssocID="{0530ADDE-369B-714E-8894-43452B140672}" presName="rootConnector" presStyleLbl="node2" presStyleIdx="1" presStyleCnt="2"/>
      <dgm:spPr/>
    </dgm:pt>
    <dgm:pt modelId="{63DF4B9E-2EFD-BF45-AADF-06479DE83F2B}" type="pres">
      <dgm:prSet presAssocID="{0530ADDE-369B-714E-8894-43452B140672}" presName="hierChild4" presStyleCnt="0"/>
      <dgm:spPr/>
    </dgm:pt>
    <dgm:pt modelId="{9300E3DA-8656-3240-A2EA-69650E9D2D15}" type="pres">
      <dgm:prSet presAssocID="{0530ADDE-369B-714E-8894-43452B140672}" presName="hierChild5" presStyleCnt="0"/>
      <dgm:spPr/>
    </dgm:pt>
    <dgm:pt modelId="{E333F34C-CB2B-7747-BE63-F3E3252DD383}" type="pres">
      <dgm:prSet presAssocID="{CBCA2C89-015F-2F40-83E9-7BCD30A7CE0E}" presName="hierChild3" presStyleCnt="0"/>
      <dgm:spPr/>
    </dgm:pt>
  </dgm:ptLst>
  <dgm:cxnLst>
    <dgm:cxn modelId="{5D5DFA03-677C-824F-B8F4-AC2F5044D3C4}" type="presOf" srcId="{0530ADDE-369B-714E-8894-43452B140672}" destId="{F8EB4014-A85F-3A46-A844-B46EDAE8BB92}" srcOrd="1" destOrd="0" presId="urn:microsoft.com/office/officeart/2009/3/layout/HorizontalOrganizationChart"/>
    <dgm:cxn modelId="{066F741F-5BDB-D14C-8C74-2C95E6D81AE4}" srcId="{CBCA2C89-015F-2F40-83E9-7BCD30A7CE0E}" destId="{A81A95E6-7B68-4E4B-B1CB-60FB7C2CAE2F}" srcOrd="0" destOrd="0" parTransId="{073AC35C-0A41-F34E-8AFC-84C030A76912}" sibTransId="{0C250A38-433A-C641-B57B-45A49C67FCD9}"/>
    <dgm:cxn modelId="{A1A8B321-6EE3-DE46-A570-C2D4DB4D8960}" type="presOf" srcId="{0530ADDE-369B-714E-8894-43452B140672}" destId="{3208C6E3-75C1-4342-858C-7BF545E0E583}" srcOrd="0" destOrd="0" presId="urn:microsoft.com/office/officeart/2009/3/layout/HorizontalOrganizationChart"/>
    <dgm:cxn modelId="{81CFFD2E-ABC5-F64F-AF15-FBBB8BD0866A}" type="presOf" srcId="{A81A95E6-7B68-4E4B-B1CB-60FB7C2CAE2F}" destId="{EE451634-A991-0A46-9937-B7EBFDD8A0F0}" srcOrd="0" destOrd="0" presId="urn:microsoft.com/office/officeart/2009/3/layout/HorizontalOrganizationChart"/>
    <dgm:cxn modelId="{8493163A-7DA2-6844-AABC-F551D68A7333}" type="presOf" srcId="{A81A95E6-7B68-4E4B-B1CB-60FB7C2CAE2F}" destId="{DA587CA2-1ADD-5247-A733-5454BA68ADC9}" srcOrd="1" destOrd="0" presId="urn:microsoft.com/office/officeart/2009/3/layout/HorizontalOrganizationChart"/>
    <dgm:cxn modelId="{E14F057C-636D-0849-ABA8-9577DA2AD8FF}" type="presOf" srcId="{073AC35C-0A41-F34E-8AFC-84C030A76912}" destId="{C6A142F6-C690-1242-A265-EFE6AAADED52}" srcOrd="0" destOrd="0" presId="urn:microsoft.com/office/officeart/2009/3/layout/HorizontalOrganizationChart"/>
    <dgm:cxn modelId="{2F280E87-E8E3-E946-84E3-25327F3829EB}" type="presOf" srcId="{CBCA2C89-015F-2F40-83E9-7BCD30A7CE0E}" destId="{5ABA1D83-8C94-DA46-8D70-ECE25B4DE100}" srcOrd="1" destOrd="0" presId="urn:microsoft.com/office/officeart/2009/3/layout/HorizontalOrganizationChart"/>
    <dgm:cxn modelId="{4FBE29B8-8E8B-8646-BF22-5FF78B35B52F}" srcId="{6F8047FA-BE59-5F45-B1E8-8E3B7E9A8CBB}" destId="{CBCA2C89-015F-2F40-83E9-7BCD30A7CE0E}" srcOrd="0" destOrd="0" parTransId="{74AC8D03-52D4-2E49-B473-991B338779BE}" sibTransId="{C9AEBF1E-4105-F141-BF39-ABD047A79351}"/>
    <dgm:cxn modelId="{9ACF50D1-F3D8-CA48-87C6-4F80732A39E8}" type="presOf" srcId="{6F8047FA-BE59-5F45-B1E8-8E3B7E9A8CBB}" destId="{2C070A26-E5D7-154D-AB75-A4BE616471FC}" srcOrd="0" destOrd="0" presId="urn:microsoft.com/office/officeart/2009/3/layout/HorizontalOrganizationChart"/>
    <dgm:cxn modelId="{264676D9-DE77-684B-81C7-BEF1789B3B3C}" srcId="{CBCA2C89-015F-2F40-83E9-7BCD30A7CE0E}" destId="{0530ADDE-369B-714E-8894-43452B140672}" srcOrd="1" destOrd="0" parTransId="{08EB765E-8A38-9A4D-8062-48ADF551D03D}" sibTransId="{15FF7C88-86C2-864C-9140-BA9CC0D3B686}"/>
    <dgm:cxn modelId="{29411FF5-5F7D-0A4F-B31A-D9B798D5804C}" type="presOf" srcId="{CBCA2C89-015F-2F40-83E9-7BCD30A7CE0E}" destId="{5C98CC12-58EC-E24A-94FC-DA79A6D79004}" srcOrd="0" destOrd="0" presId="urn:microsoft.com/office/officeart/2009/3/layout/HorizontalOrganizationChart"/>
    <dgm:cxn modelId="{828AE2F9-9B33-CE48-9288-5EB38DCA4552}" type="presOf" srcId="{08EB765E-8A38-9A4D-8062-48ADF551D03D}" destId="{7F59AB56-79BC-6546-899F-226707DDA746}" srcOrd="0" destOrd="0" presId="urn:microsoft.com/office/officeart/2009/3/layout/HorizontalOrganizationChart"/>
    <dgm:cxn modelId="{154FF29D-82DD-6349-92F4-D7E6CD9948D0}" type="presParOf" srcId="{2C070A26-E5D7-154D-AB75-A4BE616471FC}" destId="{B52A0A62-B0B9-1947-ADE2-F4CB2A34C4EF}" srcOrd="0" destOrd="0" presId="urn:microsoft.com/office/officeart/2009/3/layout/HorizontalOrganizationChart"/>
    <dgm:cxn modelId="{E1986235-DCC0-FD47-96CD-06C5CAA60DA6}" type="presParOf" srcId="{B52A0A62-B0B9-1947-ADE2-F4CB2A34C4EF}" destId="{41BF129F-D5E0-8144-BDFA-FB782327FDB6}" srcOrd="0" destOrd="0" presId="urn:microsoft.com/office/officeart/2009/3/layout/HorizontalOrganizationChart"/>
    <dgm:cxn modelId="{51424814-99E6-234D-82E0-0B52B443D7CE}" type="presParOf" srcId="{41BF129F-D5E0-8144-BDFA-FB782327FDB6}" destId="{5C98CC12-58EC-E24A-94FC-DA79A6D79004}" srcOrd="0" destOrd="0" presId="urn:microsoft.com/office/officeart/2009/3/layout/HorizontalOrganizationChart"/>
    <dgm:cxn modelId="{08319533-566C-584C-B2FB-1B70D5158BEF}" type="presParOf" srcId="{41BF129F-D5E0-8144-BDFA-FB782327FDB6}" destId="{5ABA1D83-8C94-DA46-8D70-ECE25B4DE100}" srcOrd="1" destOrd="0" presId="urn:microsoft.com/office/officeart/2009/3/layout/HorizontalOrganizationChart"/>
    <dgm:cxn modelId="{1C233471-BCAB-8A46-88D3-9A59C8C7F9DC}" type="presParOf" srcId="{B52A0A62-B0B9-1947-ADE2-F4CB2A34C4EF}" destId="{1E29B719-ECE0-DC4F-9BDB-49DEAD4F75FF}" srcOrd="1" destOrd="0" presId="urn:microsoft.com/office/officeart/2009/3/layout/HorizontalOrganizationChart"/>
    <dgm:cxn modelId="{891378CD-09A4-E947-838D-1E813CD7A171}" type="presParOf" srcId="{1E29B719-ECE0-DC4F-9BDB-49DEAD4F75FF}" destId="{C6A142F6-C690-1242-A265-EFE6AAADED52}" srcOrd="0" destOrd="0" presId="urn:microsoft.com/office/officeart/2009/3/layout/HorizontalOrganizationChart"/>
    <dgm:cxn modelId="{7D8A45CA-E835-BD48-BA63-B48E4771C0A3}" type="presParOf" srcId="{1E29B719-ECE0-DC4F-9BDB-49DEAD4F75FF}" destId="{F6271657-BBCC-774E-8E26-2F81C0A7B9EE}" srcOrd="1" destOrd="0" presId="urn:microsoft.com/office/officeart/2009/3/layout/HorizontalOrganizationChart"/>
    <dgm:cxn modelId="{09CAACF4-A4DD-9A4E-8005-2B2C2FAE5355}" type="presParOf" srcId="{F6271657-BBCC-774E-8E26-2F81C0A7B9EE}" destId="{85E525FE-DB83-464A-B188-3E5CDE0A95B3}" srcOrd="0" destOrd="0" presId="urn:microsoft.com/office/officeart/2009/3/layout/HorizontalOrganizationChart"/>
    <dgm:cxn modelId="{F7D35DA8-2296-4848-B76B-EACD7BE94E07}" type="presParOf" srcId="{85E525FE-DB83-464A-B188-3E5CDE0A95B3}" destId="{EE451634-A991-0A46-9937-B7EBFDD8A0F0}" srcOrd="0" destOrd="0" presId="urn:microsoft.com/office/officeart/2009/3/layout/HorizontalOrganizationChart"/>
    <dgm:cxn modelId="{90775AA1-273C-D040-A09D-A814A9D0041C}" type="presParOf" srcId="{85E525FE-DB83-464A-B188-3E5CDE0A95B3}" destId="{DA587CA2-1ADD-5247-A733-5454BA68ADC9}" srcOrd="1" destOrd="0" presId="urn:microsoft.com/office/officeart/2009/3/layout/HorizontalOrganizationChart"/>
    <dgm:cxn modelId="{FF9F8E8B-C47B-E146-A9FD-47ABED936A4F}" type="presParOf" srcId="{F6271657-BBCC-774E-8E26-2F81C0A7B9EE}" destId="{9CA06B19-2DC6-4942-A241-13266524E990}" srcOrd="1" destOrd="0" presId="urn:microsoft.com/office/officeart/2009/3/layout/HorizontalOrganizationChart"/>
    <dgm:cxn modelId="{85799B57-6454-3D40-AAB1-260EA172E6C4}" type="presParOf" srcId="{F6271657-BBCC-774E-8E26-2F81C0A7B9EE}" destId="{782EB2E1-B2BC-2D4C-8BC5-EA9C2260447A}" srcOrd="2" destOrd="0" presId="urn:microsoft.com/office/officeart/2009/3/layout/HorizontalOrganizationChart"/>
    <dgm:cxn modelId="{5714AC3A-6BD4-5B46-9CAE-21128FE3C33D}" type="presParOf" srcId="{1E29B719-ECE0-DC4F-9BDB-49DEAD4F75FF}" destId="{7F59AB56-79BC-6546-899F-226707DDA746}" srcOrd="2" destOrd="0" presId="urn:microsoft.com/office/officeart/2009/3/layout/HorizontalOrganizationChart"/>
    <dgm:cxn modelId="{D2BA6675-F52F-B643-AB01-8A70C56B8CC9}" type="presParOf" srcId="{1E29B719-ECE0-DC4F-9BDB-49DEAD4F75FF}" destId="{94B56D86-458E-0B41-BDC0-93F02FB8198E}" srcOrd="3" destOrd="0" presId="urn:microsoft.com/office/officeart/2009/3/layout/HorizontalOrganizationChart"/>
    <dgm:cxn modelId="{8D6FBAB6-5775-5B46-8C80-B09BD6AF85C4}" type="presParOf" srcId="{94B56D86-458E-0B41-BDC0-93F02FB8198E}" destId="{D2A130BC-10D7-8743-B55B-F8E819B5EA40}" srcOrd="0" destOrd="0" presId="urn:microsoft.com/office/officeart/2009/3/layout/HorizontalOrganizationChart"/>
    <dgm:cxn modelId="{4086CBB0-F2AB-5543-BE66-3D16448F62D1}" type="presParOf" srcId="{D2A130BC-10D7-8743-B55B-F8E819B5EA40}" destId="{3208C6E3-75C1-4342-858C-7BF545E0E583}" srcOrd="0" destOrd="0" presId="urn:microsoft.com/office/officeart/2009/3/layout/HorizontalOrganizationChart"/>
    <dgm:cxn modelId="{28C76F53-ED61-ED40-8D35-49B4D8BC4094}" type="presParOf" srcId="{D2A130BC-10D7-8743-B55B-F8E819B5EA40}" destId="{F8EB4014-A85F-3A46-A844-B46EDAE8BB92}" srcOrd="1" destOrd="0" presId="urn:microsoft.com/office/officeart/2009/3/layout/HorizontalOrganizationChart"/>
    <dgm:cxn modelId="{CD6918A6-60A4-0745-9BD5-1BCBE5F4D2F9}" type="presParOf" srcId="{94B56D86-458E-0B41-BDC0-93F02FB8198E}" destId="{63DF4B9E-2EFD-BF45-AADF-06479DE83F2B}" srcOrd="1" destOrd="0" presId="urn:microsoft.com/office/officeart/2009/3/layout/HorizontalOrganizationChart"/>
    <dgm:cxn modelId="{4304C749-B83D-924B-B941-9E3C1CF74868}" type="presParOf" srcId="{94B56D86-458E-0B41-BDC0-93F02FB8198E}" destId="{9300E3DA-8656-3240-A2EA-69650E9D2D15}" srcOrd="2" destOrd="0" presId="urn:microsoft.com/office/officeart/2009/3/layout/HorizontalOrganizationChart"/>
    <dgm:cxn modelId="{C2AE7060-8EC3-B446-960D-630219B74133}" type="presParOf" srcId="{B52A0A62-B0B9-1947-ADE2-F4CB2A34C4EF}" destId="{E333F34C-CB2B-7747-BE63-F3E3252DD38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9AB56-79BC-6546-899F-226707DDA746}">
      <dsp:nvSpPr>
        <dsp:cNvPr id="0" name=""/>
        <dsp:cNvSpPr/>
      </dsp:nvSpPr>
      <dsp:spPr>
        <a:xfrm>
          <a:off x="3093536" y="990283"/>
          <a:ext cx="538577" cy="578970"/>
        </a:xfrm>
        <a:custGeom>
          <a:avLst/>
          <a:gdLst/>
          <a:ahLst/>
          <a:cxnLst/>
          <a:rect l="0" t="0" r="0" b="0"/>
          <a:pathLst>
            <a:path>
              <a:moveTo>
                <a:pt x="0" y="0"/>
              </a:moveTo>
              <a:lnTo>
                <a:pt x="269288" y="0"/>
              </a:lnTo>
              <a:lnTo>
                <a:pt x="269288" y="578970"/>
              </a:lnTo>
              <a:lnTo>
                <a:pt x="538577" y="57897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142F6-C690-1242-A265-EFE6AAADED52}">
      <dsp:nvSpPr>
        <dsp:cNvPr id="0" name=""/>
        <dsp:cNvSpPr/>
      </dsp:nvSpPr>
      <dsp:spPr>
        <a:xfrm>
          <a:off x="3093536" y="411312"/>
          <a:ext cx="538577" cy="578970"/>
        </a:xfrm>
        <a:custGeom>
          <a:avLst/>
          <a:gdLst/>
          <a:ahLst/>
          <a:cxnLst/>
          <a:rect l="0" t="0" r="0" b="0"/>
          <a:pathLst>
            <a:path>
              <a:moveTo>
                <a:pt x="0" y="578970"/>
              </a:moveTo>
              <a:lnTo>
                <a:pt x="269288" y="578970"/>
              </a:lnTo>
              <a:lnTo>
                <a:pt x="269288" y="0"/>
              </a:lnTo>
              <a:lnTo>
                <a:pt x="538577" y="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8CC12-58EC-E24A-94FC-DA79A6D79004}">
      <dsp:nvSpPr>
        <dsp:cNvPr id="0" name=""/>
        <dsp:cNvSpPr/>
      </dsp:nvSpPr>
      <dsp:spPr>
        <a:xfrm>
          <a:off x="400649" y="579617"/>
          <a:ext cx="2692887" cy="82133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f-ZA" sz="3600" b="1" kern="1200" dirty="0"/>
            <a:t>Initial evaluation</a:t>
          </a:r>
          <a:endParaRPr lang="ar-SA" sz="3600" b="1" kern="1200" dirty="0"/>
        </a:p>
      </dsp:txBody>
      <dsp:txXfrm>
        <a:off x="400649" y="579617"/>
        <a:ext cx="2692887" cy="821330"/>
      </dsp:txXfrm>
    </dsp:sp>
    <dsp:sp modelId="{EE451634-A991-0A46-9937-B7EBFDD8A0F0}">
      <dsp:nvSpPr>
        <dsp:cNvPr id="0" name=""/>
        <dsp:cNvSpPr/>
      </dsp:nvSpPr>
      <dsp:spPr>
        <a:xfrm>
          <a:off x="3632114" y="646"/>
          <a:ext cx="2692887" cy="82133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en-US" sz="4000" b="0" kern="1200" dirty="0"/>
            <a:t>Hx.  /  Ex.</a:t>
          </a:r>
          <a:endParaRPr lang="ar-SA" sz="4000" b="0" kern="1200" dirty="0"/>
        </a:p>
      </dsp:txBody>
      <dsp:txXfrm>
        <a:off x="3632114" y="646"/>
        <a:ext cx="2692887" cy="821330"/>
      </dsp:txXfrm>
    </dsp:sp>
    <dsp:sp modelId="{3208C6E3-75C1-4342-858C-7BF545E0E583}">
      <dsp:nvSpPr>
        <dsp:cNvPr id="0" name=""/>
        <dsp:cNvSpPr/>
      </dsp:nvSpPr>
      <dsp:spPr>
        <a:xfrm>
          <a:off x="3632114" y="1158588"/>
          <a:ext cx="2692887" cy="82133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f-ZA" sz="2000" kern="1200" dirty="0"/>
            <a:t>radiographic </a:t>
          </a:r>
          <a:br>
            <a:rPr lang="af-ZA" sz="2000" kern="1200" dirty="0"/>
          </a:br>
          <a:r>
            <a:rPr lang="af-ZA" sz="2000" kern="1200" dirty="0"/>
            <a:t>assessment of bone age</a:t>
          </a:r>
          <a:endParaRPr lang="ar-SA" sz="2000" kern="1200" dirty="0"/>
        </a:p>
      </dsp:txBody>
      <dsp:txXfrm>
        <a:off x="3632114" y="1158588"/>
        <a:ext cx="2692887" cy="82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9AB56-79BC-6546-899F-226707DDA746}">
      <dsp:nvSpPr>
        <dsp:cNvPr id="0" name=""/>
        <dsp:cNvSpPr/>
      </dsp:nvSpPr>
      <dsp:spPr>
        <a:xfrm>
          <a:off x="3057490" y="990283"/>
          <a:ext cx="538482" cy="578868"/>
        </a:xfrm>
        <a:custGeom>
          <a:avLst/>
          <a:gdLst/>
          <a:ahLst/>
          <a:cxnLst/>
          <a:rect l="0" t="0" r="0" b="0"/>
          <a:pathLst>
            <a:path>
              <a:moveTo>
                <a:pt x="0" y="0"/>
              </a:moveTo>
              <a:lnTo>
                <a:pt x="269241" y="0"/>
              </a:lnTo>
              <a:lnTo>
                <a:pt x="269241" y="578868"/>
              </a:lnTo>
              <a:lnTo>
                <a:pt x="538482" y="578868"/>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142F6-C690-1242-A265-EFE6AAADED52}">
      <dsp:nvSpPr>
        <dsp:cNvPr id="0" name=""/>
        <dsp:cNvSpPr/>
      </dsp:nvSpPr>
      <dsp:spPr>
        <a:xfrm>
          <a:off x="3057490" y="411414"/>
          <a:ext cx="538482" cy="578868"/>
        </a:xfrm>
        <a:custGeom>
          <a:avLst/>
          <a:gdLst/>
          <a:ahLst/>
          <a:cxnLst/>
          <a:rect l="0" t="0" r="0" b="0"/>
          <a:pathLst>
            <a:path>
              <a:moveTo>
                <a:pt x="0" y="578868"/>
              </a:moveTo>
              <a:lnTo>
                <a:pt x="269241" y="578868"/>
              </a:lnTo>
              <a:lnTo>
                <a:pt x="269241" y="0"/>
              </a:lnTo>
              <a:lnTo>
                <a:pt x="538482" y="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8CC12-58EC-E24A-94FC-DA79A6D79004}">
      <dsp:nvSpPr>
        <dsp:cNvPr id="0" name=""/>
        <dsp:cNvSpPr/>
      </dsp:nvSpPr>
      <dsp:spPr>
        <a:xfrm>
          <a:off x="365079" y="579690"/>
          <a:ext cx="2692410" cy="8211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f-ZA" sz="2800" b="1" kern="1200" dirty="0"/>
            <a:t>Laboratory testing</a:t>
          </a:r>
          <a:endParaRPr lang="ar-SA" sz="2800" b="1" kern="1200" dirty="0"/>
        </a:p>
      </dsp:txBody>
      <dsp:txXfrm>
        <a:off x="365079" y="579690"/>
        <a:ext cx="2692410" cy="821185"/>
      </dsp:txXfrm>
    </dsp:sp>
    <dsp:sp modelId="{EE451634-A991-0A46-9937-B7EBFDD8A0F0}">
      <dsp:nvSpPr>
        <dsp:cNvPr id="0" name=""/>
        <dsp:cNvSpPr/>
      </dsp:nvSpPr>
      <dsp:spPr>
        <a:xfrm>
          <a:off x="3595972" y="822"/>
          <a:ext cx="2692410" cy="8211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FSH / LH</a:t>
          </a:r>
          <a:endParaRPr lang="ar-SA" sz="2800" kern="1200" dirty="0"/>
        </a:p>
      </dsp:txBody>
      <dsp:txXfrm>
        <a:off x="3595972" y="822"/>
        <a:ext cx="2692410" cy="821185"/>
      </dsp:txXfrm>
    </dsp:sp>
    <dsp:sp modelId="{3208C6E3-75C1-4342-858C-7BF545E0E583}">
      <dsp:nvSpPr>
        <dsp:cNvPr id="0" name=""/>
        <dsp:cNvSpPr/>
      </dsp:nvSpPr>
      <dsp:spPr>
        <a:xfrm>
          <a:off x="3595972" y="1158558"/>
          <a:ext cx="2692410" cy="8211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Estrogen / Testosterone </a:t>
          </a:r>
          <a:endParaRPr lang="ar-SA" sz="2800" kern="1200" dirty="0"/>
        </a:p>
      </dsp:txBody>
      <dsp:txXfrm>
        <a:off x="3595972" y="1158558"/>
        <a:ext cx="2692410" cy="821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9AB56-79BC-6546-899F-226707DDA746}">
      <dsp:nvSpPr>
        <dsp:cNvPr id="0" name=""/>
        <dsp:cNvSpPr/>
      </dsp:nvSpPr>
      <dsp:spPr>
        <a:xfrm>
          <a:off x="3950753" y="1912983"/>
          <a:ext cx="789302" cy="848499"/>
        </a:xfrm>
        <a:custGeom>
          <a:avLst/>
          <a:gdLst/>
          <a:ahLst/>
          <a:cxnLst/>
          <a:rect l="0" t="0" r="0" b="0"/>
          <a:pathLst>
            <a:path>
              <a:moveTo>
                <a:pt x="0" y="0"/>
              </a:moveTo>
              <a:lnTo>
                <a:pt x="394651" y="0"/>
              </a:lnTo>
              <a:lnTo>
                <a:pt x="394651" y="848499"/>
              </a:lnTo>
              <a:lnTo>
                <a:pt x="789302" y="848499"/>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A142F6-C690-1242-A265-EFE6AAADED52}">
      <dsp:nvSpPr>
        <dsp:cNvPr id="0" name=""/>
        <dsp:cNvSpPr/>
      </dsp:nvSpPr>
      <dsp:spPr>
        <a:xfrm>
          <a:off x="3950753" y="1064483"/>
          <a:ext cx="789302" cy="848499"/>
        </a:xfrm>
        <a:custGeom>
          <a:avLst/>
          <a:gdLst/>
          <a:ahLst/>
          <a:cxnLst/>
          <a:rect l="0" t="0" r="0" b="0"/>
          <a:pathLst>
            <a:path>
              <a:moveTo>
                <a:pt x="0" y="848499"/>
              </a:moveTo>
              <a:lnTo>
                <a:pt x="394651" y="848499"/>
              </a:lnTo>
              <a:lnTo>
                <a:pt x="394651" y="0"/>
              </a:lnTo>
              <a:lnTo>
                <a:pt x="789302" y="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8CC12-58EC-E24A-94FC-DA79A6D79004}">
      <dsp:nvSpPr>
        <dsp:cNvPr id="0" name=""/>
        <dsp:cNvSpPr/>
      </dsp:nvSpPr>
      <dsp:spPr>
        <a:xfrm>
          <a:off x="4243" y="1311140"/>
          <a:ext cx="3946510" cy="12036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en-US" sz="4000" b="1" kern="1200" dirty="0"/>
            <a:t>Imaging</a:t>
          </a:r>
          <a:endParaRPr lang="ar-SA" sz="4000" b="1" kern="1200" dirty="0"/>
        </a:p>
      </dsp:txBody>
      <dsp:txXfrm>
        <a:off x="4243" y="1311140"/>
        <a:ext cx="3946510" cy="1203685"/>
      </dsp:txXfrm>
    </dsp:sp>
    <dsp:sp modelId="{EE451634-A991-0A46-9937-B7EBFDD8A0F0}">
      <dsp:nvSpPr>
        <dsp:cNvPr id="0" name=""/>
        <dsp:cNvSpPr/>
      </dsp:nvSpPr>
      <dsp:spPr>
        <a:xfrm>
          <a:off x="4740056" y="462640"/>
          <a:ext cx="3946510" cy="12036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en-US" sz="2400" b="1" u="sng" kern="1200" dirty="0"/>
            <a:t>Brain MRI</a:t>
          </a:r>
          <a:r>
            <a:rPr lang="en-US" sz="2400" b="0" kern="1200" dirty="0"/>
            <a:t> to exclude  CNS lesions</a:t>
          </a:r>
          <a:endParaRPr lang="ar-SA" sz="2400" b="0" kern="1200" dirty="0"/>
        </a:p>
      </dsp:txBody>
      <dsp:txXfrm>
        <a:off x="4740056" y="462640"/>
        <a:ext cx="3946510" cy="1203685"/>
      </dsp:txXfrm>
    </dsp:sp>
    <dsp:sp modelId="{3208C6E3-75C1-4342-858C-7BF545E0E583}">
      <dsp:nvSpPr>
        <dsp:cNvPr id="0" name=""/>
        <dsp:cNvSpPr/>
      </dsp:nvSpPr>
      <dsp:spPr>
        <a:xfrm>
          <a:off x="4740056" y="2159639"/>
          <a:ext cx="3946510" cy="120368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rtl="1">
            <a:lnSpc>
              <a:spcPct val="90000"/>
            </a:lnSpc>
            <a:spcBef>
              <a:spcPct val="0"/>
            </a:spcBef>
            <a:spcAft>
              <a:spcPct val="35000"/>
            </a:spcAft>
            <a:buNone/>
          </a:pPr>
          <a:endParaRPr lang="en-US" sz="2400" b="1" u="sng" kern="1200" dirty="0"/>
        </a:p>
        <a:p>
          <a:pPr marL="0" lvl="0" indent="0" algn="l" defTabSz="1066800" rtl="1">
            <a:lnSpc>
              <a:spcPct val="90000"/>
            </a:lnSpc>
            <a:spcBef>
              <a:spcPct val="0"/>
            </a:spcBef>
            <a:spcAft>
              <a:spcPct val="35000"/>
            </a:spcAft>
            <a:buNone/>
          </a:pPr>
          <a:r>
            <a:rPr lang="en-US" sz="2400" b="1" u="sng" kern="1200" dirty="0"/>
            <a:t>  Males</a:t>
          </a:r>
          <a:r>
            <a:rPr lang="en-US" sz="2400" kern="1200" dirty="0"/>
            <a:t> &gt;&gt; testes U/S to exclude </a:t>
          </a:r>
          <a:r>
            <a:rPr lang="af-ZA" sz="2400" kern="1200" dirty="0"/>
            <a:t>Leydig</a:t>
          </a:r>
          <a:r>
            <a:rPr lang="en-US" sz="2400" kern="1200" dirty="0"/>
            <a:t>  c</a:t>
          </a:r>
          <a:r>
            <a:rPr lang="af-ZA" sz="2400" kern="1200" dirty="0"/>
            <a:t>ell tumor</a:t>
          </a:r>
          <a:endParaRPr lang="en-US" sz="2400" kern="1200" dirty="0"/>
        </a:p>
        <a:p>
          <a:pPr marL="0" lvl="0" indent="0" algn="l" defTabSz="1066800" rtl="1">
            <a:lnSpc>
              <a:spcPct val="90000"/>
            </a:lnSpc>
            <a:spcBef>
              <a:spcPct val="0"/>
            </a:spcBef>
            <a:spcAft>
              <a:spcPct val="35000"/>
            </a:spcAft>
            <a:buNone/>
          </a:pPr>
          <a:r>
            <a:rPr lang="en-US" sz="2400" b="1" u="sng" kern="1200" dirty="0"/>
            <a:t>  Females</a:t>
          </a:r>
          <a:r>
            <a:rPr lang="en-US" sz="2400" kern="1200" dirty="0"/>
            <a:t> &gt;&gt; pelvic U/S to exclude ovarian</a:t>
          </a:r>
          <a:r>
            <a:rPr lang="af-ZA" sz="2400" kern="1200" dirty="0"/>
            <a:t> tumor</a:t>
          </a:r>
          <a:endParaRPr lang="en-US" sz="2400" kern="1200" dirty="0"/>
        </a:p>
        <a:p>
          <a:pPr marL="0" lvl="0" indent="0" algn="l" defTabSz="1066800" rtl="1">
            <a:lnSpc>
              <a:spcPct val="90000"/>
            </a:lnSpc>
            <a:spcBef>
              <a:spcPct val="0"/>
            </a:spcBef>
            <a:spcAft>
              <a:spcPct val="35000"/>
            </a:spcAft>
            <a:buNone/>
          </a:pPr>
          <a:endParaRPr lang="ar-SA" sz="2400" kern="1200" dirty="0"/>
        </a:p>
      </dsp:txBody>
      <dsp:txXfrm>
        <a:off x="4740056" y="2159639"/>
        <a:ext cx="3946510" cy="120368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ext.amboss.com/us/article/BO0zuT#Z028440e5b47771796d4ba443d65fad6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ro.uptodatefree.ir/show/7395#rid61"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pro.uptodatefree.ir/show/7395#rid68" TargetMode="External"/><Relationship Id="rId4" Type="http://schemas.openxmlformats.org/officeDocument/2006/relationships/hyperlink" Target="https://pro.uptodatefree.ir/show/7395#rid67"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ptodatefree.ir/topic.htm?path=estradiol-drug-information"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631a706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631a706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17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r>
              <a:rPr lang="en-US" sz="3600" b="1" u="sng" dirty="0">
                <a:solidFill>
                  <a:srgbClr val="191919"/>
                </a:solidFill>
                <a:effectLst/>
                <a:latin typeface="Lato" panose="020F0502020204030203" pitchFamily="34" charset="0"/>
              </a:rPr>
              <a:t>Genital Development ( Male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sz="1800" b="1" dirty="0">
              <a:solidFill>
                <a:srgbClr val="191919"/>
              </a:solidFill>
              <a:effectLst/>
              <a:latin typeface="Lato" panose="020F0502020204030203" pitchFamily="34" charset="0"/>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G1 </a:t>
            </a:r>
            <a:endParaRPr lang="en-US" dirty="0">
              <a:effectLst/>
            </a:endParaRP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Prepubertal</a:t>
            </a:r>
            <a:r>
              <a:rPr lang="en-US" sz="1800" dirty="0">
                <a:solidFill>
                  <a:srgbClr val="495966"/>
                </a:solidFill>
                <a:effectLst/>
                <a:latin typeface="Lato" panose="020F0502020204030203" pitchFamily="34" charset="0"/>
              </a:rPr>
              <a:t> appearance and size of the testes, scrotum, and penis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G2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Testicular volume of 4 mL</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Larger scrotum</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Penile growth has not begun</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Scrotal skin darkens in color and texture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G3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Continued enlargement of the testes and scrotum </a:t>
            </a: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Penile growth </a:t>
            </a:r>
            <a:r>
              <a:rPr lang="en-US" sz="1800" dirty="0">
                <a:solidFill>
                  <a:srgbClr val="495966"/>
                </a:solidFill>
                <a:effectLst/>
                <a:latin typeface="Lato" panose="020F0502020204030203" pitchFamily="34" charset="0"/>
              </a:rPr>
              <a:t>begins</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G4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Testicular volume of 12 mL</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Scrotum growth</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Penile growth continues: longer and wider penis </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Development of penis glans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G5 </a:t>
            </a:r>
          </a:p>
          <a:p>
            <a:pPr marL="1371600" lvl="2" indent="-298450">
              <a:buFont typeface="Courier New" panose="02070309020205020404" pitchFamily="49" charset="0"/>
              <a:buChar char="o"/>
            </a:pPr>
            <a:r>
              <a:rPr lang="en-US" dirty="0">
                <a:effectLst/>
              </a:rPr>
              <a:t>Testes, scrotum, and penis attain </a:t>
            </a:r>
            <a:r>
              <a:rPr lang="en-US" i="1" dirty="0">
                <a:effectLst/>
              </a:rPr>
              <a:t>adult appearance </a:t>
            </a:r>
            <a:r>
              <a:rPr lang="en-US" dirty="0">
                <a:effectLst/>
              </a:rPr>
              <a:t>and proportions</a:t>
            </a:r>
          </a:p>
          <a:p>
            <a:pPr marL="1371600" lvl="2" indent="-298450">
              <a:buFont typeface="Courier New" panose="02070309020205020404" pitchFamily="49" charset="0"/>
              <a:buChar char="o"/>
            </a:pP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r>
              <a:rPr lang="en-US" sz="1800" b="1" u="sng" dirty="0">
                <a:solidFill>
                  <a:srgbClr val="191919"/>
                </a:solidFill>
                <a:effectLst/>
                <a:latin typeface="Lato" panose="020F0502020204030203" pitchFamily="34" charset="0"/>
              </a:rPr>
              <a:t>Pubic Hair Development ( Female and Male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sz="1800" b="1" dirty="0">
              <a:solidFill>
                <a:srgbClr val="191919"/>
              </a:solidFill>
              <a:effectLst/>
              <a:latin typeface="Lato" panose="020F0502020204030203" pitchFamily="34" charset="0"/>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Ph1</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Usually no pubic hair, vellus hair possible</a:t>
            </a:r>
          </a:p>
          <a:p>
            <a:pPr marL="914400" lvl="1" indent="-298450">
              <a:buFont typeface="Arial" panose="020B0604020202020204" pitchFamily="34" charset="0"/>
              <a:buChar char="•"/>
            </a:pPr>
            <a:r>
              <a:rPr lang="en-US" sz="1100" b="1" dirty="0">
                <a:solidFill>
                  <a:srgbClr val="495966"/>
                </a:solidFill>
                <a:effectLst/>
                <a:latin typeface="Lato" panose="020F0502020204030203" pitchFamily="34" charset="0"/>
              </a:rPr>
              <a:t>Ph2</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Sparse, lightly pigmented hair (straight or curled) on the labia/base of the penis</a:t>
            </a:r>
            <a:endParaRPr lang="en-US" b="1" dirty="0">
              <a:effectLst/>
            </a:endParaRPr>
          </a:p>
          <a:p>
            <a:pPr marL="914400" lvl="1" indent="-298450">
              <a:buFont typeface="Arial" panose="020B0604020202020204" pitchFamily="34" charset="0"/>
              <a:buChar char="•"/>
            </a:pPr>
            <a:r>
              <a:rPr lang="en-US" b="1" dirty="0">
                <a:effectLst/>
              </a:rPr>
              <a:t>Ph3</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Dark, coarse, curly hair spreading over the pubic symphysis</a:t>
            </a:r>
            <a:endParaRPr lang="en-US" b="1" dirty="0">
              <a:effectLst/>
            </a:endParaRPr>
          </a:p>
          <a:p>
            <a:pPr marL="914400" lvl="1" indent="-298450">
              <a:buFont typeface="Arial" panose="020B0604020202020204" pitchFamily="34" charset="0"/>
              <a:buChar char="•"/>
            </a:pPr>
            <a:r>
              <a:rPr lang="en-US" b="1" dirty="0">
                <a:effectLst/>
              </a:rPr>
              <a:t>Ph4</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does not extend to the inner thighs</a:t>
            </a:r>
            <a:endParaRPr lang="en-US" b="1" dirty="0">
              <a:effectLst/>
            </a:endParaRPr>
          </a:p>
          <a:p>
            <a:pPr marL="914400" lvl="1" indent="-298450">
              <a:buFont typeface="Arial" panose="020B0604020202020204" pitchFamily="34" charset="0"/>
              <a:buChar char="•"/>
            </a:pPr>
            <a:r>
              <a:rPr lang="en-US" b="1" dirty="0">
                <a:effectLst/>
              </a:rPr>
              <a:t>Ph5</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extends to the inner thighs with horizontal upper border </a:t>
            </a:r>
            <a:endParaRPr lang="en-US" b="1" dirty="0">
              <a:effectLst/>
            </a:endParaRPr>
          </a:p>
          <a:p>
            <a:pPr marL="914400" lvl="1" indent="-298450">
              <a:buFont typeface="Arial" panose="020B0604020202020204" pitchFamily="34" charset="0"/>
              <a:buChar char="•"/>
            </a:pPr>
            <a:r>
              <a:rPr lang="en-US" b="1" dirty="0">
                <a:effectLst/>
              </a:rPr>
              <a:t>Ph6</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dirty="0">
                <a:solidFill>
                  <a:srgbClr val="495966"/>
                </a:solidFill>
                <a:effectLst/>
                <a:latin typeface="Lato" panose="020F0502020204030203" pitchFamily="34" charset="0"/>
              </a:rPr>
              <a:t>Further growth of pubic hair along </a:t>
            </a:r>
            <a:r>
              <a:rPr lang="en-US" sz="1100" dirty="0" err="1">
                <a:solidFill>
                  <a:srgbClr val="495966"/>
                </a:solidFill>
                <a:effectLst/>
                <a:latin typeface="Lato" panose="020F0502020204030203" pitchFamily="34" charset="0"/>
              </a:rPr>
              <a:t>linea</a:t>
            </a:r>
            <a:r>
              <a:rPr lang="en-US" sz="1100" dirty="0">
                <a:solidFill>
                  <a:srgbClr val="495966"/>
                </a:solidFill>
                <a:effectLst/>
                <a:latin typeface="Lato" panose="020F0502020204030203" pitchFamily="34" charset="0"/>
              </a:rPr>
              <a:t> alba in the direction of the umbilicus </a:t>
            </a:r>
            <a:endParaRPr lang="en-US" dirty="0">
              <a:effectLst/>
            </a:endParaRPr>
          </a:p>
          <a:p>
            <a:endParaRPr lang="x-none" dirty="0"/>
          </a:p>
        </p:txBody>
      </p:sp>
    </p:spTree>
    <p:extLst>
      <p:ext uri="{BB962C8B-B14F-4D97-AF65-F5344CB8AC3E}">
        <p14:creationId xmlns:p14="http://schemas.microsoft.com/office/powerpoint/2010/main" val="78635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631a706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631a706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50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900" b="0" i="0" u="none" strike="noStrike" cap="none" dirty="0">
                <a:solidFill>
                  <a:srgbClr val="000000"/>
                </a:solidFill>
                <a:effectLst/>
                <a:latin typeface="Arial"/>
                <a:ea typeface="Arial"/>
                <a:cs typeface="Arial"/>
                <a:sym typeface="Arial"/>
              </a:rPr>
              <a:t>absence or incomplete development of secondary sexual characteristics by an age 2 to 3 standard deviations above the mean age of onset of puberty, </a:t>
            </a:r>
            <a:r>
              <a:rPr lang="en-GB" sz="900" b="0" i="0" u="none" strike="noStrike" cap="none" dirty="0" err="1">
                <a:solidFill>
                  <a:srgbClr val="000000"/>
                </a:solidFill>
                <a:effectLst/>
                <a:latin typeface="Arial"/>
                <a:ea typeface="Arial"/>
                <a:cs typeface="Arial"/>
                <a:sym typeface="Arial"/>
              </a:rPr>
              <a:t>ie</a:t>
            </a:r>
            <a:r>
              <a:rPr lang="en-GB" sz="900" b="0" i="0" u="none" strike="noStrike" cap="none" dirty="0">
                <a:solidFill>
                  <a:srgbClr val="000000"/>
                </a:solidFill>
                <a:effectLst/>
                <a:latin typeface="Arial"/>
                <a:ea typeface="Arial"/>
                <a:cs typeface="Arial"/>
                <a:sym typeface="Arial"/>
              </a:rPr>
              <a:t>, by an age at which 97 to 99 percent of children of that sex and culture have begun sexual maturation</a:t>
            </a:r>
            <a:r>
              <a:rPr lang="en-GB" sz="900" dirty="0"/>
              <a: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GB" sz="900" b="0" i="0" u="none" strike="noStrike" cap="none" dirty="0">
                <a:solidFill>
                  <a:srgbClr val="000000"/>
                </a:solidFill>
                <a:effectLst/>
                <a:latin typeface="Arial"/>
                <a:ea typeface="Arial"/>
                <a:cs typeface="Arial"/>
                <a:sym typeface="Arial"/>
              </a:rPr>
              <a:t>Stalled</a:t>
            </a:r>
            <a:r>
              <a:rPr lang="en-GB" sz="900" b="0" i="0" u="none" strike="noStrike" cap="none" baseline="0" dirty="0">
                <a:solidFill>
                  <a:srgbClr val="000000"/>
                </a:solidFill>
                <a:effectLst/>
                <a:latin typeface="Arial"/>
                <a:ea typeface="Arial"/>
                <a:cs typeface="Arial"/>
                <a:sym typeface="Arial"/>
              </a:rPr>
              <a:t> :</a:t>
            </a:r>
            <a:r>
              <a:rPr lang="en-GB" sz="900" b="0" i="0" u="none" strike="noStrike" cap="none" dirty="0">
                <a:solidFill>
                  <a:srgbClr val="000000"/>
                </a:solidFill>
                <a:effectLst/>
                <a:latin typeface="Arial"/>
                <a:ea typeface="Arial"/>
                <a:cs typeface="Arial"/>
                <a:sym typeface="Arial"/>
              </a:rPr>
              <a:t>evaluation maybe initiated before this threshold is reached if there is no</a:t>
            </a:r>
            <a:r>
              <a:rPr lang="en-GB" sz="900" b="0" i="0" u="none" strike="noStrike" cap="none" baseline="0" dirty="0">
                <a:solidFill>
                  <a:srgbClr val="000000"/>
                </a:solidFill>
                <a:effectLst/>
                <a:latin typeface="Arial"/>
                <a:ea typeface="Arial"/>
                <a:cs typeface="Arial"/>
                <a:sym typeface="Arial"/>
              </a:rPr>
              <a:t> </a:t>
            </a:r>
            <a:r>
              <a:rPr lang="en-GB" sz="900" b="0" i="0" u="none" strike="noStrike" cap="none" dirty="0">
                <a:solidFill>
                  <a:srgbClr val="000000"/>
                </a:solidFill>
                <a:effectLst/>
                <a:latin typeface="Arial"/>
                <a:ea typeface="Arial"/>
                <a:cs typeface="Arial"/>
                <a:sym typeface="Arial"/>
              </a:rPr>
              <a:t>evidence of pubertal progression for a</a:t>
            </a:r>
            <a:r>
              <a:rPr lang="en-GB" sz="900" b="0" i="0" u="none" strike="noStrike" cap="none" baseline="0" dirty="0">
                <a:solidFill>
                  <a:srgbClr val="000000"/>
                </a:solidFill>
                <a:effectLst/>
                <a:latin typeface="Arial"/>
                <a:ea typeface="Arial"/>
                <a:cs typeface="Arial"/>
                <a:sym typeface="Arial"/>
              </a:rPr>
              <a:t> </a:t>
            </a:r>
            <a:r>
              <a:rPr lang="en-GB" sz="900" b="0" i="0" u="none" strike="noStrike" cap="none" dirty="0">
                <a:solidFill>
                  <a:srgbClr val="000000"/>
                </a:solidFill>
                <a:effectLst/>
                <a:latin typeface="Arial"/>
                <a:ea typeface="Arial"/>
                <a:cs typeface="Arial"/>
                <a:sym typeface="Arial"/>
              </a:rPr>
              <a:t>sustained period of time (</a:t>
            </a:r>
            <a:r>
              <a:rPr lang="en-GB" sz="900" b="0" i="0" u="none" strike="noStrike" cap="none" dirty="0" err="1">
                <a:solidFill>
                  <a:srgbClr val="000000"/>
                </a:solidFill>
                <a:effectLst/>
                <a:latin typeface="Arial"/>
                <a:ea typeface="Arial"/>
                <a:cs typeface="Arial"/>
                <a:sym typeface="Arial"/>
              </a:rPr>
              <a:t>eg</a:t>
            </a:r>
            <a:r>
              <a:rPr lang="en-GB" sz="900" b="0" i="0" u="none" strike="noStrike" cap="none" dirty="0">
                <a:solidFill>
                  <a:srgbClr val="000000"/>
                </a:solidFill>
                <a:effectLst/>
                <a:latin typeface="Arial"/>
                <a:ea typeface="Arial"/>
                <a:cs typeface="Arial"/>
                <a:sym typeface="Arial"/>
              </a:rPr>
              <a:t>, for two or more years).</a:t>
            </a:r>
            <a:r>
              <a:rPr lang="en-GB" sz="900" dirty="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900" dirty="0">
                <a:solidFill>
                  <a:srgbClr val="232323"/>
                </a:solidFill>
                <a:latin typeface="NotoSans-Regular"/>
              </a:rPr>
              <a:t>timing of pubertal onset varies substantially within and across different populations, depends on family history and population background and body weight.</a:t>
            </a:r>
          </a:p>
          <a:p>
            <a:pPr algn="l"/>
            <a:r>
              <a:rPr lang="en-GB" sz="900" b="1" dirty="0">
                <a:solidFill>
                  <a:srgbClr val="232323"/>
                </a:solidFill>
                <a:latin typeface="NotoSans-Regular"/>
              </a:rPr>
              <a:t>Stalled puberty</a:t>
            </a:r>
            <a:r>
              <a:rPr lang="en-GB" sz="900" dirty="0">
                <a:solidFill>
                  <a:srgbClr val="232323"/>
                </a:solidFill>
                <a:latin typeface="NotoSans-Regular"/>
              </a:rPr>
              <a:t> : if it was not completed within approximately four years of its onset. Approximately 95 percent of healthy children complete their full pubertal development within four years </a:t>
            </a:r>
          </a:p>
          <a:p>
            <a:pPr algn="l"/>
            <a:endParaRPr lang="x-none" sz="90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900" dirty="0">
              <a:solidFill>
                <a:srgbClr val="232323"/>
              </a:solidFill>
              <a:latin typeface="NotoSans-Regular"/>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br>
              <a:rPr lang="en-GB" sz="900" dirty="0"/>
            </a:br>
            <a:br>
              <a:rPr lang="en-GB" sz="900" dirty="0"/>
            </a:br>
            <a:br>
              <a:rPr lang="en-GB" sz="900" dirty="0"/>
            </a:br>
            <a:endParaRPr sz="900" dirty="0"/>
          </a:p>
        </p:txBody>
      </p:sp>
    </p:spTree>
    <p:extLst>
      <p:ext uri="{BB962C8B-B14F-4D97-AF65-F5344CB8AC3E}">
        <p14:creationId xmlns:p14="http://schemas.microsoft.com/office/powerpoint/2010/main" val="95447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5950" lvl="1" indent="0">
              <a:buNone/>
            </a:pPr>
            <a:br>
              <a:rPr lang="en-GB" sz="1800" dirty="0"/>
            </a:br>
            <a:endParaRPr lang="en-US" sz="1800" b="1" dirty="0">
              <a:solidFill>
                <a:srgbClr val="191919"/>
              </a:solidFill>
              <a:effectLst/>
              <a:latin typeface="Lato" panose="020F0502020204030203" pitchFamily="34" charset="0"/>
            </a:endParaRPr>
          </a:p>
          <a:p>
            <a:pPr lvl="1"/>
            <a:r>
              <a:rPr lang="en-GB" sz="1100" b="1" i="0" u="none" strike="noStrike" cap="none" dirty="0">
                <a:solidFill>
                  <a:srgbClr val="000000"/>
                </a:solidFill>
                <a:effectLst/>
                <a:latin typeface="Arial"/>
                <a:ea typeface="Arial"/>
                <a:cs typeface="Arial"/>
                <a:sym typeface="Arial"/>
              </a:rPr>
              <a:t> Secondary hypogonadism causes </a:t>
            </a:r>
            <a:r>
              <a:rPr lang="en-GB" sz="1100" b="0" i="0" u="none" strike="noStrike" cap="none" dirty="0">
                <a:solidFill>
                  <a:srgbClr val="000000"/>
                </a:solidFill>
                <a:effectLst/>
                <a:latin typeface="Arial"/>
                <a:ea typeface="Arial"/>
                <a:cs typeface="Arial"/>
                <a:sym typeface="Arial"/>
              </a:rPr>
              <a:t>:deficient gonadotropin releasing hormone (GnRH) secretion or by pituitary disease</a:t>
            </a:r>
            <a:r>
              <a:rPr lang="en-GB" dirty="0"/>
              <a:t> .</a:t>
            </a:r>
            <a:br>
              <a:rPr lang="en-GB" dirty="0"/>
            </a:br>
            <a:endParaRPr lang="en-US" dirty="0">
              <a:effectLst/>
            </a:endParaRPr>
          </a:p>
          <a:p>
            <a:endParaRPr lang="x-none" dirty="0"/>
          </a:p>
        </p:txBody>
      </p:sp>
    </p:spTree>
    <p:extLst>
      <p:ext uri="{BB962C8B-B14F-4D97-AF65-F5344CB8AC3E}">
        <p14:creationId xmlns:p14="http://schemas.microsoft.com/office/powerpoint/2010/main" val="290908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Tx/>
              <a:buChar char="-"/>
            </a:pPr>
            <a:r>
              <a:rPr lang="en-GB" dirty="0"/>
              <a:t>There</a:t>
            </a:r>
            <a:r>
              <a:rPr lang="en-GB" baseline="0" dirty="0"/>
              <a:t> is no negative feed back on the Hypothalamic-pituitary access.</a:t>
            </a:r>
          </a:p>
          <a:p>
            <a:pPr marL="457200" indent="-298450">
              <a:buFontTx/>
              <a:buChar char="-"/>
            </a:pPr>
            <a:r>
              <a:rPr lang="en-GB" baseline="0" dirty="0"/>
              <a:t>In this case we do Karyotyping . </a:t>
            </a:r>
            <a:endParaRPr lang="en-GB" dirty="0"/>
          </a:p>
        </p:txBody>
      </p:sp>
    </p:spTree>
    <p:extLst>
      <p:ext uri="{BB962C8B-B14F-4D97-AF65-F5344CB8AC3E}">
        <p14:creationId xmlns:p14="http://schemas.microsoft.com/office/powerpoint/2010/main" val="12359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solidFill>
                  <a:srgbClr val="232323"/>
                </a:solidFill>
                <a:latin typeface="NotoSans-Regular"/>
              </a:rPr>
              <a:t>. Both lead to deficient secretion of LH and FSH from the anterior pituitary, which results in deficient gonadal steroid secretion</a:t>
            </a:r>
            <a:r>
              <a:rPr lang="en-GB" sz="1100" dirty="0"/>
              <a:t> .</a:t>
            </a:r>
          </a:p>
          <a:p>
            <a:r>
              <a:rPr lang="en-GB" sz="1100" dirty="0"/>
              <a:t>CNS</a:t>
            </a:r>
            <a:r>
              <a:rPr lang="en-GB" sz="1100" baseline="0" dirty="0"/>
              <a:t> lesions : </a:t>
            </a:r>
            <a:r>
              <a:rPr lang="en-GB" sz="1100" b="0" i="0" u="none" strike="noStrike" cap="none" dirty="0">
                <a:solidFill>
                  <a:srgbClr val="000000"/>
                </a:solidFill>
                <a:effectLst/>
                <a:latin typeface="Arial"/>
                <a:ea typeface="Arial"/>
                <a:cs typeface="Arial"/>
                <a:sym typeface="Arial"/>
              </a:rPr>
              <a:t>Some patients with isolated GnRH deficiency have anosmia or</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other associated congenital anomalies, including midline defects (cleft lip/palate),</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neurosensory hearing loss, </a:t>
            </a:r>
            <a:r>
              <a:rPr lang="en-GB" sz="1100" b="0" i="0" u="none" strike="noStrike" cap="none" dirty="0" err="1">
                <a:solidFill>
                  <a:srgbClr val="000000"/>
                </a:solidFill>
                <a:effectLst/>
                <a:latin typeface="Arial"/>
                <a:ea typeface="Arial"/>
                <a:cs typeface="Arial"/>
                <a:sym typeface="Arial"/>
              </a:rPr>
              <a:t>synkinesia</a:t>
            </a:r>
            <a:r>
              <a:rPr lang="en-GB" sz="1100" b="0" i="0" u="none" strike="noStrike" cap="none" dirty="0">
                <a:solidFill>
                  <a:srgbClr val="000000"/>
                </a:solidFill>
                <a:effectLst/>
                <a:latin typeface="Arial"/>
                <a:ea typeface="Arial"/>
                <a:cs typeface="Arial"/>
                <a:sym typeface="Arial"/>
              </a:rPr>
              <a:t>, unilateral renal agenesis, or skeletal defects</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including syndactyly and </a:t>
            </a:r>
            <a:r>
              <a:rPr lang="en-GB" sz="1100" b="0" i="0" u="none" strike="noStrike" cap="none" dirty="0" err="1">
                <a:solidFill>
                  <a:srgbClr val="000000"/>
                </a:solidFill>
                <a:effectLst/>
                <a:latin typeface="Arial"/>
                <a:ea typeface="Arial"/>
                <a:cs typeface="Arial"/>
                <a:sym typeface="Arial"/>
              </a:rPr>
              <a:t>ectrodactyly</a:t>
            </a:r>
            <a:r>
              <a:rPr lang="en-GB" dirty="0"/>
              <a:t> .</a:t>
            </a:r>
            <a:br>
              <a:rPr lang="en-GB" dirty="0"/>
            </a:br>
            <a:endParaRPr lang="en-GB" sz="1100" dirty="0"/>
          </a:p>
          <a:p>
            <a:endParaRPr lang="en-GB" dirty="0"/>
          </a:p>
        </p:txBody>
      </p:sp>
    </p:spTree>
    <p:extLst>
      <p:ext uri="{BB962C8B-B14F-4D97-AF65-F5344CB8AC3E}">
        <p14:creationId xmlns:p14="http://schemas.microsoft.com/office/powerpoint/2010/main" val="173554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cap="none" dirty="0">
                <a:solidFill>
                  <a:srgbClr val="000000"/>
                </a:solidFill>
                <a:effectLst/>
                <a:latin typeface="Arial"/>
                <a:ea typeface="Arial"/>
                <a:cs typeface="Arial"/>
                <a:sym typeface="Arial"/>
              </a:rPr>
              <a:t>Isolated GnRH deficiency is initially a diagnosis of exclusion but, in approximately 50 percent of</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patients with </a:t>
            </a:r>
            <a:r>
              <a:rPr lang="en-GB" sz="1100" b="0" i="0" u="none" strike="noStrike" cap="none" dirty="0" err="1">
                <a:solidFill>
                  <a:srgbClr val="000000"/>
                </a:solidFill>
                <a:effectLst/>
                <a:latin typeface="Arial"/>
                <a:ea typeface="Arial"/>
                <a:cs typeface="Arial"/>
                <a:sym typeface="Arial"/>
              </a:rPr>
              <a:t>Kallmann</a:t>
            </a:r>
            <a:r>
              <a:rPr lang="en-GB" sz="1100" b="0" i="0" u="none" strike="noStrike" cap="none" dirty="0">
                <a:solidFill>
                  <a:srgbClr val="000000"/>
                </a:solidFill>
                <a:effectLst/>
                <a:latin typeface="Arial"/>
                <a:ea typeface="Arial"/>
                <a:cs typeface="Arial"/>
                <a:sym typeface="Arial"/>
              </a:rPr>
              <a:t> syndrome</a:t>
            </a:r>
            <a:r>
              <a:rPr lang="en-GB" dirty="0"/>
              <a:t> </a:t>
            </a:r>
          </a:p>
          <a:p>
            <a:r>
              <a:rPr lang="en-GB" dirty="0"/>
              <a:t>Functional</a:t>
            </a:r>
            <a:r>
              <a:rPr lang="en-GB" baseline="0" dirty="0"/>
              <a:t> : </a:t>
            </a:r>
            <a:r>
              <a:rPr lang="en-GB" sz="1100" b="0" i="0" u="none" strike="noStrike" cap="none" dirty="0">
                <a:solidFill>
                  <a:srgbClr val="000000"/>
                </a:solidFill>
                <a:effectLst/>
                <a:latin typeface="Arial"/>
                <a:ea typeface="Arial"/>
                <a:cs typeface="Arial"/>
                <a:sym typeface="Arial"/>
              </a:rPr>
              <a:t>Affected patients typically have delayed but spontaneous pubertal development</a:t>
            </a:r>
            <a:r>
              <a:rPr lang="en-GB" dirty="0"/>
              <a:t> </a:t>
            </a:r>
            <a:br>
              <a:rPr lang="en-GB" dirty="0"/>
            </a:br>
            <a:br>
              <a:rPr lang="en-GB" dirty="0"/>
            </a:br>
            <a:endParaRPr lang="en-GB" dirty="0"/>
          </a:p>
        </p:txBody>
      </p:sp>
    </p:spTree>
    <p:extLst>
      <p:ext uri="{BB962C8B-B14F-4D97-AF65-F5344CB8AC3E}">
        <p14:creationId xmlns:p14="http://schemas.microsoft.com/office/powerpoint/2010/main" val="1718937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t>
            </a:r>
            <a:r>
              <a:rPr lang="en-GB" sz="1100" b="0" i="0" u="none" strike="noStrike" cap="none" dirty="0">
                <a:solidFill>
                  <a:srgbClr val="000000"/>
                </a:solidFill>
                <a:effectLst/>
                <a:latin typeface="Arial"/>
                <a:ea typeface="Arial"/>
                <a:cs typeface="Arial"/>
                <a:sym typeface="Arial"/>
              </a:rPr>
              <a:t>Patients with CDGP have delayed (not stalled) pubertal development, with slow</a:t>
            </a:r>
            <a:br>
              <a:rPr lang="en-GB" sz="1100" b="0" i="0" u="none" strike="noStrike" cap="none" dirty="0">
                <a:solidFill>
                  <a:srgbClr val="000000"/>
                </a:solidFill>
                <a:effectLst/>
                <a:latin typeface="Arial"/>
                <a:ea typeface="Arial"/>
                <a:cs typeface="Arial"/>
                <a:sym typeface="Arial"/>
              </a:rPr>
            </a:br>
            <a:r>
              <a:rPr lang="en-GB" sz="1100" b="0" i="0" u="none" strike="noStrike" cap="none" dirty="0">
                <a:solidFill>
                  <a:srgbClr val="000000"/>
                </a:solidFill>
                <a:effectLst/>
                <a:latin typeface="Arial"/>
                <a:ea typeface="Arial"/>
                <a:cs typeface="Arial"/>
                <a:sym typeface="Arial"/>
              </a:rPr>
              <a:t>progression of skeletal growth, </a:t>
            </a:r>
            <a:r>
              <a:rPr lang="en-GB" sz="1100" b="0" i="0" u="none" strike="noStrike" cap="none" dirty="0" err="1">
                <a:solidFill>
                  <a:srgbClr val="000000"/>
                </a:solidFill>
                <a:effectLst/>
                <a:latin typeface="Arial"/>
                <a:ea typeface="Arial"/>
                <a:cs typeface="Arial"/>
                <a:sym typeface="Arial"/>
              </a:rPr>
              <a:t>adrenarche</a:t>
            </a:r>
            <a:r>
              <a:rPr lang="en-GB" sz="1100" b="0" i="0" u="none" strike="noStrike" cap="none" dirty="0">
                <a:solidFill>
                  <a:srgbClr val="000000"/>
                </a:solidFill>
                <a:effectLst/>
                <a:latin typeface="Arial"/>
                <a:ea typeface="Arial"/>
                <a:cs typeface="Arial"/>
                <a:sym typeface="Arial"/>
              </a:rPr>
              <a:t>, gonadal maturation, and bone age that is</a:t>
            </a:r>
            <a:r>
              <a:rPr lang="en-GB" sz="1100" b="0" i="0" u="none" strike="noStrike" cap="none" baseline="0"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delayed compared with their peers. </a:t>
            </a:r>
            <a:br>
              <a:rPr lang="en-GB" dirty="0"/>
            </a:br>
            <a:endParaRPr lang="en-GB" dirty="0"/>
          </a:p>
        </p:txBody>
      </p:sp>
    </p:spTree>
    <p:extLst>
      <p:ext uri="{BB962C8B-B14F-4D97-AF65-F5344CB8AC3E}">
        <p14:creationId xmlns:p14="http://schemas.microsoft.com/office/powerpoint/2010/main" val="34843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90894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t>
            </a:r>
            <a:r>
              <a:rPr lang="en-GB" sz="1100" dirty="0">
                <a:latin typeface="Myanmar Text" panose="020B0502040204020203" pitchFamily="34" charset="0"/>
                <a:cs typeface="Myanmar Text" panose="020B0502040204020203" pitchFamily="34" charset="0"/>
              </a:rPr>
              <a:t>Boys with constitutional growth delay usually respond well after one or two courses of testosterone therapy.</a:t>
            </a:r>
          </a:p>
          <a:p>
            <a:r>
              <a:rPr lang="en-GB" sz="1100" dirty="0">
                <a:latin typeface="Myanmar Text" panose="020B0502040204020203" pitchFamily="34" charset="0"/>
                <a:cs typeface="Myanmar Text" panose="020B0502040204020203" pitchFamily="34" charset="0"/>
              </a:rPr>
              <a:t> Initially: low-dose </a:t>
            </a:r>
            <a:r>
              <a:rPr lang="en-GB" sz="1100" dirty="0" err="1">
                <a:latin typeface="Myanmar Text" panose="020B0502040204020203" pitchFamily="34" charset="0"/>
                <a:cs typeface="Myanmar Text" panose="020B0502040204020203" pitchFamily="34" charset="0"/>
              </a:rPr>
              <a:t>estradiol</a:t>
            </a:r>
            <a:r>
              <a:rPr lang="en-GB" sz="1100" dirty="0">
                <a:latin typeface="Myanmar Text" panose="020B0502040204020203" pitchFamily="34" charset="0"/>
                <a:cs typeface="Myanmar Text" panose="020B0502040204020203" pitchFamily="34" charset="0"/>
              </a:rPr>
              <a:t> that is gradually increase After 2 years: Add cyclic progestin therapy to induce menstruation.</a:t>
            </a:r>
          </a:p>
          <a:p>
            <a:r>
              <a:rPr lang="en-GB" sz="1100" dirty="0">
                <a:latin typeface="Myanmar Text" panose="020B0502040204020203" pitchFamily="34" charset="0"/>
                <a:cs typeface="Myanmar Text" panose="020B0502040204020203" pitchFamily="34" charset="0"/>
              </a:rPr>
              <a:t>- medical : treat underlying cause </a:t>
            </a:r>
            <a:endParaRPr lang="en-GB" dirty="0"/>
          </a:p>
        </p:txBody>
      </p:sp>
    </p:spTree>
    <p:extLst>
      <p:ext uri="{BB962C8B-B14F-4D97-AF65-F5344CB8AC3E}">
        <p14:creationId xmlns:p14="http://schemas.microsoft.com/office/powerpoint/2010/main" val="79844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dirty="0"/>
          </a:p>
        </p:txBody>
      </p:sp>
    </p:spTree>
    <p:extLst>
      <p:ext uri="{BB962C8B-B14F-4D97-AF65-F5344CB8AC3E}">
        <p14:creationId xmlns:p14="http://schemas.microsoft.com/office/powerpoint/2010/main" val="2686363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0a3ae21f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0a3ae21f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dirty="0">
                <a:solidFill>
                  <a:schemeClr val="tx1"/>
                </a:solidFill>
                <a:effectLst/>
                <a:latin typeface="Lato" panose="020F0502020204030203" pitchFamily="34" charset="0"/>
              </a:rPr>
              <a:t>Post-menopause</a:t>
            </a:r>
            <a:r>
              <a:rPr lang="en-US" sz="1100" b="0" i="0" dirty="0">
                <a:solidFill>
                  <a:schemeClr val="tx1"/>
                </a:solidFill>
                <a:effectLst/>
                <a:latin typeface="Lato" panose="020F0502020204030203" pitchFamily="34" charset="0"/>
              </a:rPr>
              <a:t>: the time after the FMP; the first 12 months are called early </a:t>
            </a:r>
            <a:r>
              <a:rPr lang="en-US" sz="1100" b="0" i="0" dirty="0">
                <a:solidFill>
                  <a:schemeClr val="tx1"/>
                </a:solidFill>
                <a:effectLst/>
                <a:latin typeface="Lato" panose="020F0502020204030203" pitchFamily="34" charset="0"/>
                <a:hlinkClick r:id="rId3">
                  <a:extLst>
                    <a:ext uri="{A12FA001-AC4F-418D-AE19-62706E023703}">
                      <ahyp:hlinkClr xmlns:ahyp="http://schemas.microsoft.com/office/drawing/2018/hyperlinkcolor" val="tx"/>
                    </a:ext>
                  </a:extLst>
                </a:hlinkClick>
              </a:rPr>
              <a:t>post menopause</a:t>
            </a:r>
            <a:r>
              <a:rPr lang="en-US" sz="1100" b="0" i="0" dirty="0">
                <a:solidFill>
                  <a:schemeClr val="tx1"/>
                </a:solidFill>
                <a:effectLst/>
                <a:latin typeface="Lato" panose="020F0502020204030203" pitchFamily="34" charset="0"/>
              </a:rPr>
              <a:t>.</a:t>
            </a:r>
          </a:p>
          <a:p>
            <a:endParaRPr lang="en-US" dirty="0"/>
          </a:p>
        </p:txBody>
      </p:sp>
    </p:spTree>
    <p:extLst>
      <p:ext uri="{BB962C8B-B14F-4D97-AF65-F5344CB8AC3E}">
        <p14:creationId xmlns:p14="http://schemas.microsoft.com/office/powerpoint/2010/main" val="75804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279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A3C"/>
                </a:solidFill>
                <a:effectLst/>
                <a:latin typeface="Noto Sans" panose="020B0502040504020204" pitchFamily="34" charset="0"/>
              </a:rPr>
              <a:t>However, in a cross-sectional study of over 200 men and women ages 45 to 55, women in their late reproductive or perimenopausal years (determined by menstrual status and serum estradiol and FSH concentrations) outperformed age-matched men in detailed memory tasks [</a:t>
            </a:r>
            <a:r>
              <a:rPr lang="en-US" b="0" i="0" u="sng" dirty="0">
                <a:solidFill>
                  <a:srgbClr val="2780E3"/>
                </a:solidFill>
                <a:effectLst/>
                <a:latin typeface="Noto Sans" panose="020B0502040504020204" pitchFamily="34" charset="0"/>
                <a:hlinkClick r:id="rId3"/>
              </a:rPr>
              <a:t>61</a:t>
            </a:r>
            <a:r>
              <a:rPr lang="en-US" b="0" i="0" dirty="0">
                <a:solidFill>
                  <a:srgbClr val="373A3C"/>
                </a:solidFill>
                <a:effectLst/>
                <a:latin typeface="Noto Sans" panose="020B0502040504020204" pitchFamily="34" charset="0"/>
              </a:rPr>
              <a:t>]. These apparent sex differences were attenuated in the postmenopausal years. Higher serum estradiol concentrations in women, a reflection of residual ovarian activity, were associated with better performance. Thus, some evidence suggests that in early midlife, women appear to outperform men on memory tasks, but with the onset of menopause and decline in serum estradiol, any memory advantage diminishes</a:t>
            </a:r>
          </a:p>
          <a:p>
            <a:endParaRPr lang="en-US" b="0" i="0" dirty="0">
              <a:solidFill>
                <a:srgbClr val="373A3C"/>
              </a:solidFill>
              <a:effectLst/>
              <a:latin typeface="Noto Sans" panose="020B0502040504020204" pitchFamily="34" charset="0"/>
            </a:endParaRPr>
          </a:p>
          <a:p>
            <a:pPr marL="158750" indent="0">
              <a:buNone/>
            </a:pPr>
            <a:r>
              <a:rPr lang="en-US" b="0" i="0" dirty="0">
                <a:solidFill>
                  <a:srgbClr val="373A3C"/>
                </a:solidFill>
                <a:effectLst/>
                <a:latin typeface="Noto Sans" panose="020B0502040504020204" pitchFamily="34" charset="0"/>
              </a:rPr>
              <a:t>(joint aches and pain)</a:t>
            </a:r>
          </a:p>
          <a:p>
            <a:r>
              <a:rPr lang="en-US" b="0" i="0" dirty="0">
                <a:solidFill>
                  <a:srgbClr val="373A3C"/>
                </a:solidFill>
                <a:effectLst/>
                <a:latin typeface="Noto Sans" panose="020B0502040504020204" pitchFamily="34" charset="0"/>
              </a:rPr>
              <a:t>it is unclear if the pain is related to estrogen deficiency or a rheumatologic disorder, but in the Women's Health Initiative (WHI), women with joint pain or stiffness at baseline were more likely to get relief with either combined estrogen-progestin therapy [</a:t>
            </a:r>
            <a:r>
              <a:rPr lang="en-US" b="0" i="0" u="sng" dirty="0">
                <a:solidFill>
                  <a:srgbClr val="2780E3"/>
                </a:solidFill>
                <a:effectLst/>
                <a:latin typeface="Noto Sans" panose="020B0502040504020204" pitchFamily="34" charset="0"/>
                <a:hlinkClick r:id="rId4"/>
              </a:rPr>
              <a:t>67</a:t>
            </a:r>
            <a:r>
              <a:rPr lang="en-US" b="0" i="0" dirty="0">
                <a:solidFill>
                  <a:srgbClr val="373A3C"/>
                </a:solidFill>
                <a:effectLst/>
                <a:latin typeface="Noto Sans" panose="020B0502040504020204" pitchFamily="34" charset="0"/>
              </a:rPr>
              <a:t>] or unopposed estrogen [</a:t>
            </a:r>
            <a:r>
              <a:rPr lang="en-US" b="0" i="0" u="sng" dirty="0">
                <a:solidFill>
                  <a:srgbClr val="2780E3"/>
                </a:solidFill>
                <a:effectLst/>
                <a:latin typeface="Noto Sans" panose="020B0502040504020204" pitchFamily="34" charset="0"/>
                <a:hlinkClick r:id="rId5"/>
              </a:rPr>
              <a:t>68</a:t>
            </a:r>
            <a:r>
              <a:rPr lang="en-US" b="0" i="0" dirty="0">
                <a:solidFill>
                  <a:srgbClr val="373A3C"/>
                </a:solidFill>
                <a:effectLst/>
                <a:latin typeface="Noto Sans" panose="020B0502040504020204" pitchFamily="34" charset="0"/>
              </a:rPr>
              <a:t>] than with placebo.</a:t>
            </a:r>
          </a:p>
          <a:p>
            <a:endParaRPr lang="en-US" b="0" i="0" dirty="0">
              <a:solidFill>
                <a:srgbClr val="373A3C"/>
              </a:solidFill>
              <a:effectLst/>
              <a:latin typeface="Noto Sans" panose="020B0502040504020204" pitchFamily="34" charset="0"/>
            </a:endParaRPr>
          </a:p>
          <a:p>
            <a:r>
              <a:rPr lang="en-US" b="1" i="0" dirty="0">
                <a:solidFill>
                  <a:srgbClr val="373A3C"/>
                </a:solidFill>
                <a:effectLst/>
                <a:latin typeface="Noto Sans" panose="020B0502040504020204" pitchFamily="34" charset="0"/>
              </a:rPr>
              <a:t>Breast</a:t>
            </a:r>
            <a:r>
              <a:rPr lang="en-US" b="0" i="0" dirty="0">
                <a:solidFill>
                  <a:srgbClr val="373A3C"/>
                </a:solidFill>
                <a:effectLst/>
                <a:latin typeface="Noto Sans" panose="020B0502040504020204" pitchFamily="34" charset="0"/>
              </a:rPr>
              <a:t> </a:t>
            </a:r>
            <a:r>
              <a:rPr lang="en-US" b="1" i="0" dirty="0">
                <a:solidFill>
                  <a:srgbClr val="373A3C"/>
                </a:solidFill>
                <a:effectLst/>
                <a:latin typeface="Noto Sans" panose="020B0502040504020204" pitchFamily="34" charset="0"/>
              </a:rPr>
              <a:t>pain</a:t>
            </a:r>
            <a:endParaRPr lang="en-US" dirty="0"/>
          </a:p>
        </p:txBody>
      </p:sp>
    </p:spTree>
    <p:extLst>
      <p:ext uri="{BB962C8B-B14F-4D97-AF65-F5344CB8AC3E}">
        <p14:creationId xmlns:p14="http://schemas.microsoft.com/office/powerpoint/2010/main" val="1739331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85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process of ovarian follicular depletion continues in midlife (figure 1), women eventually experience a change in intermenstrual interval. This change in bleeding pattern, which is accompanied by hormonal fluctuations and a variety of symptoms, is referred to as the menopausal transition, or perimenopause, and occurs on average at age 47 years </a:t>
            </a:r>
          </a:p>
          <a:p>
            <a:endParaRPr lang="en-US" dirty="0"/>
          </a:p>
          <a:p>
            <a:r>
              <a:rPr lang="en-US" b="0" i="0" dirty="0">
                <a:solidFill>
                  <a:srgbClr val="373A3C"/>
                </a:solidFill>
                <a:effectLst/>
                <a:latin typeface="Noto Sans" panose="020B0502040504020204" pitchFamily="34" charset="0"/>
              </a:rPr>
              <a:t>Normal intermenstrual interval during the reproductive years is 25 to 35 days</a:t>
            </a:r>
          </a:p>
          <a:p>
            <a:endParaRPr lang="en-US" b="0" i="0" dirty="0">
              <a:solidFill>
                <a:srgbClr val="373A3C"/>
              </a:solidFill>
              <a:effectLst/>
              <a:latin typeface="Noto Sans" panose="020B0502040504020204" pitchFamily="34" charset="0"/>
            </a:endParaRPr>
          </a:p>
          <a:p>
            <a:pPr algn="l">
              <a:buFont typeface="Arial" panose="020B0604020202020204" pitchFamily="34" charset="0"/>
              <a:buChar char="•"/>
            </a:pPr>
            <a:r>
              <a:rPr lang="en-US" b="0" i="0" dirty="0">
                <a:solidFill>
                  <a:srgbClr val="D1D5DB"/>
                </a:solidFill>
                <a:effectLst/>
                <a:latin typeface="Söhne"/>
              </a:rPr>
              <a:t>AMH, AFC, cycle day 3 FSH, and estradiol are used for ovarian reserve assessment in assisted reproduction but lack validation for evaluating menopausal status.</a:t>
            </a:r>
          </a:p>
          <a:p>
            <a:pPr algn="l">
              <a:buFont typeface="Arial" panose="020B0604020202020204" pitchFamily="34" charset="0"/>
              <a:buChar char="•"/>
            </a:pPr>
            <a:r>
              <a:rPr lang="en-US" b="0" i="0" dirty="0">
                <a:solidFill>
                  <a:srgbClr val="D1D5DB"/>
                </a:solidFill>
                <a:effectLst/>
                <a:latin typeface="Söhne"/>
              </a:rPr>
              <a:t>Inhibin B is mainly used for ovarian tumor diagnostics rather than menopause assessment.</a:t>
            </a:r>
          </a:p>
          <a:p>
            <a:endParaRPr lang="en-US" b="0" i="0" dirty="0">
              <a:solidFill>
                <a:srgbClr val="373A3C"/>
              </a:solidFill>
              <a:effectLst/>
              <a:latin typeface="Noto Sans" panose="020B0502040504020204" pitchFamily="34" charset="0"/>
            </a:endParaRPr>
          </a:p>
          <a:p>
            <a:pPr marL="158750" indent="0">
              <a:buNone/>
            </a:pPr>
            <a:endParaRPr lang="en-US" dirty="0"/>
          </a:p>
        </p:txBody>
      </p:sp>
    </p:spTree>
    <p:extLst>
      <p:ext uri="{BB962C8B-B14F-4D97-AF65-F5344CB8AC3E}">
        <p14:creationId xmlns:p14="http://schemas.microsoft.com/office/powerpoint/2010/main" val="2905451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631a7065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631a7065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Based upon available data, we suggest starting with lower doses of estrogen (oral 17-beta </a:t>
            </a:r>
            <a:r>
              <a:rPr lang="en-US" sz="1100" dirty="0">
                <a:hlinkClick r:id="rId3"/>
              </a:rPr>
              <a:t>estradiol</a:t>
            </a:r>
            <a:r>
              <a:rPr lang="en-US" sz="1100" dirty="0"/>
              <a:t> [0.5 mg/day] or 0.025 mg of transdermal estradiol) unless the patient has severe symptoms. If hot flashes are still present after one month, we increase transdermal estradiol to 0.0375 mg and reassess one month later. If symptoms are still not relieved, we increase further to 0.05 mg. An exception to this approach is the patient with severe symptoms; we start with a transdermal dose of 0.05 mg to achieve more rapid relief of symptoms</a:t>
            </a:r>
            <a:r>
              <a:rPr lang="en-US" dirty="0"/>
              <a:t>.</a:t>
            </a:r>
            <a:endParaRPr lang="en-US" sz="1100" dirty="0"/>
          </a:p>
          <a:p>
            <a:endParaRPr lang="en-US" dirty="0"/>
          </a:p>
        </p:txBody>
      </p:sp>
    </p:spTree>
    <p:extLst>
      <p:ext uri="{BB962C8B-B14F-4D97-AF65-F5344CB8AC3E}">
        <p14:creationId xmlns:p14="http://schemas.microsoft.com/office/powerpoint/2010/main" val="307384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rgbClr val="212121"/>
                </a:solidFill>
                <a:effectLst/>
                <a:latin typeface="NotoSans"/>
              </a:rPr>
              <a:t>Puberty is marked by an increase in the </a:t>
            </a:r>
            <a:r>
              <a:rPr lang="en-US" sz="1100" b="1" dirty="0">
                <a:solidFill>
                  <a:srgbClr val="212121"/>
                </a:solidFill>
                <a:effectLst/>
                <a:latin typeface="NotoSans"/>
              </a:rPr>
              <a:t>pulsatile</a:t>
            </a:r>
            <a:r>
              <a:rPr lang="en-US" sz="1100" dirty="0">
                <a:solidFill>
                  <a:srgbClr val="212121"/>
                </a:solidFill>
                <a:effectLst/>
                <a:latin typeface="NotoSans"/>
              </a:rPr>
              <a:t> secretion of GnRH from the hypothalamus. GnRH stimulates the secretion of FSH and LH from the gonadotroph cells of the anterior pituitary gland. </a:t>
            </a:r>
            <a:r>
              <a:rPr lang="en-US" sz="1800" dirty="0">
                <a:solidFill>
                  <a:srgbClr val="212121"/>
                </a:solidFill>
                <a:effectLst/>
                <a:latin typeface="NotoSans"/>
              </a:rPr>
              <a:t>with increases in frequency and amplitude of both FSH and LH pulses (but more so the latter), which in turn stimulate sex steroidogenesis and eventually gametogenesis in the gonads. </a:t>
            </a: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effectLst/>
            </a:endParaRPr>
          </a:p>
          <a:p>
            <a:endParaRPr lang="x-none" dirty="0"/>
          </a:p>
        </p:txBody>
      </p:sp>
    </p:spTree>
    <p:extLst>
      <p:ext uri="{BB962C8B-B14F-4D97-AF65-F5344CB8AC3E}">
        <p14:creationId xmlns:p14="http://schemas.microsoft.com/office/powerpoint/2010/main" val="3624635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94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304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212121"/>
                </a:solidFill>
                <a:effectLst/>
                <a:latin typeface="NotoSans"/>
              </a:rPr>
              <a:t>While puberty encompasses changes due to both </a:t>
            </a:r>
            <a:r>
              <a:rPr lang="en-US" sz="1800" dirty="0" err="1">
                <a:solidFill>
                  <a:srgbClr val="212121"/>
                </a:solidFill>
                <a:effectLst/>
                <a:latin typeface="NotoSans"/>
              </a:rPr>
              <a:t>gonadarche</a:t>
            </a:r>
            <a:r>
              <a:rPr lang="en-US" sz="1800" dirty="0">
                <a:solidFill>
                  <a:srgbClr val="212121"/>
                </a:solidFill>
                <a:effectLst/>
                <a:latin typeface="NotoSans"/>
              </a:rPr>
              <a:t> and adrenarche, the term "puberty" is often used to refer specifically to </a:t>
            </a:r>
            <a:r>
              <a:rPr lang="en-US" sz="1800" dirty="0" err="1">
                <a:solidFill>
                  <a:srgbClr val="212121"/>
                </a:solidFill>
                <a:effectLst/>
                <a:latin typeface="NotoSans"/>
              </a:rPr>
              <a:t>gonadarche</a:t>
            </a:r>
            <a:r>
              <a:rPr lang="en-US" sz="1800" dirty="0">
                <a:solidFill>
                  <a:srgbClr val="212121"/>
                </a:solidFill>
                <a:effectLst/>
                <a:latin typeface="NotoSans"/>
              </a:rPr>
              <a:t> and associated changes </a:t>
            </a:r>
            <a:endParaRPr lang="en-US" dirty="0">
              <a:effectLst/>
            </a:endParaRPr>
          </a:p>
          <a:p>
            <a:endParaRPr lang="x-none" dirty="0"/>
          </a:p>
        </p:txBody>
      </p:sp>
    </p:spTree>
    <p:extLst>
      <p:ext uri="{BB962C8B-B14F-4D97-AF65-F5344CB8AC3E}">
        <p14:creationId xmlns:p14="http://schemas.microsoft.com/office/powerpoint/2010/main" val="270977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212121"/>
                </a:solidFill>
                <a:effectLst/>
                <a:latin typeface="NotoSans"/>
              </a:rPr>
              <a:t>E2 = Estradiol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rgbClr val="212121"/>
                </a:solidFill>
                <a:effectLst/>
                <a:latin typeface="NotoSans"/>
              </a:rPr>
              <a:t>The first menstrual bleed is often not associated with ovulation; it is typically caused solely by the effects of estradiol on the endometrial lining. Menstrual bleeding with regular ovulatory cycles is caused by the interplay of estradiol and progesterone produced by the ovaries. </a:t>
            </a:r>
            <a:endParaRPr lang="en-US" sz="1800" dirty="0">
              <a:solidFill>
                <a:srgbClr val="212121"/>
              </a:solidFill>
              <a:effectLst/>
              <a:latin typeface="TimesNewRomanPSM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u="sng" dirty="0">
              <a:effectLst/>
            </a:endParaRPr>
          </a:p>
          <a:p>
            <a:endParaRPr lang="x-none" dirty="0"/>
          </a:p>
        </p:txBody>
      </p:sp>
    </p:spTree>
    <p:extLst>
      <p:ext uri="{BB962C8B-B14F-4D97-AF65-F5344CB8AC3E}">
        <p14:creationId xmlns:p14="http://schemas.microsoft.com/office/powerpoint/2010/main" val="3483238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800" dirty="0">
                <a:ea typeface="Trebuchet MS"/>
                <a:cs typeface="Trebuchet MS"/>
                <a:sym typeface="Trebuchet MS"/>
              </a:rPr>
              <a:t>Two of the most significant differences between puberty in girls and boys are </a:t>
            </a:r>
          </a:p>
          <a:p>
            <a:pPr marL="914400" lvl="1" indent="-514350">
              <a:buFont typeface="+mj-lt"/>
              <a:buAutoNum type="arabicPeriod"/>
            </a:pPr>
            <a:r>
              <a:rPr lang="en-US" b="1" dirty="0">
                <a:ea typeface="Trebuchet MS"/>
                <a:cs typeface="Trebuchet MS"/>
                <a:sym typeface="Trebuchet MS"/>
              </a:rPr>
              <a:t>Age of Puberty </a:t>
            </a:r>
            <a:r>
              <a:rPr lang="en-US" dirty="0">
                <a:ea typeface="Trebuchet MS"/>
                <a:cs typeface="Trebuchet MS"/>
                <a:sym typeface="Trebuchet MS"/>
              </a:rPr>
              <a:t>(2 years earlier in girls).</a:t>
            </a:r>
          </a:p>
          <a:p>
            <a:pPr marL="914400" lvl="1" indent="-514350">
              <a:buFont typeface="+mj-lt"/>
              <a:buAutoNum type="arabicPeriod"/>
            </a:pPr>
            <a:r>
              <a:rPr lang="en-US" b="1" dirty="0">
                <a:ea typeface="Trebuchet MS"/>
                <a:cs typeface="Trebuchet MS"/>
                <a:sym typeface="Trebuchet MS"/>
              </a:rPr>
              <a:t>Major sex steroids</a:t>
            </a:r>
            <a:r>
              <a:rPr lang="en-US" dirty="0">
                <a:ea typeface="Trebuchet MS"/>
                <a:cs typeface="Trebuchet MS"/>
                <a:sym typeface="Trebuchet MS"/>
              </a:rPr>
              <a:t> involved (Estrogen and Testosterone).</a:t>
            </a:r>
            <a:endParaRPr lang="en-US" dirty="0">
              <a:sym typeface="Trebuchet MS"/>
            </a:endParaRPr>
          </a:p>
          <a:p>
            <a:endPar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r>
              <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In approximately 15% of normally developing girls, the development of pubic hair occurs before breast development.</a:t>
            </a:r>
          </a:p>
          <a:p>
            <a:endPar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Peak height velocity / growth spurt occurs approximately 1 year before the onset of menarche.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dirty="0">
                <a:solidFill>
                  <a:srgbClr val="404040"/>
                </a:solidFill>
                <a:latin typeface="Trebuchet MS" panose="020B0603020202020204"/>
                <a:ea typeface="Trebuchet MS" panose="020B0603020202020204"/>
                <a:cs typeface="Trebuchet MS" panose="020B0603020202020204"/>
                <a:sym typeface="Trebuchet MS" panose="020B0603020202020204"/>
              </a:rPr>
              <a:t>There is limited linear growth after menarche, as </a:t>
            </a:r>
            <a:r>
              <a:rPr lang="en-US" sz="1100" b="0" i="0" u="none" dirty="0">
                <a:solidFill>
                  <a:srgbClr val="FF0000"/>
                </a:solidFill>
                <a:latin typeface="Trebuchet MS" panose="020B0603020202020204"/>
                <a:ea typeface="Trebuchet MS" panose="020B0603020202020204"/>
                <a:cs typeface="Trebuchet MS" panose="020B0603020202020204"/>
                <a:sym typeface="Trebuchet MS" panose="020B0603020202020204"/>
              </a:rPr>
              <a:t>gonadal steroid production accelerates fusion of the long bone epiphyses.</a:t>
            </a:r>
            <a:endParaRPr lang="en-US" dirty="0">
              <a:solidFill>
                <a:srgbClr val="FF0000"/>
              </a:solidFil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x-none" dirty="0"/>
          </a:p>
        </p:txBody>
      </p:sp>
    </p:spTree>
    <p:extLst>
      <p:ext uri="{BB962C8B-B14F-4D97-AF65-F5344CB8AC3E}">
        <p14:creationId xmlns:p14="http://schemas.microsoft.com/office/powerpoint/2010/main" val="328684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3828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rtl="0">
              <a:lnSpc>
                <a:spcPct val="100000"/>
              </a:lnSpc>
              <a:spcBef>
                <a:spcPts val="0"/>
              </a:spcBef>
              <a:spcAft>
                <a:spcPts val="0"/>
              </a:spcAft>
              <a:buClr>
                <a:schemeClr val="tx1"/>
              </a:buClr>
              <a:buSzPts val="2240"/>
              <a:buFont typeface="Arial" panose="020B0604020202020204" pitchFamily="34" charset="0"/>
              <a:buChar char="•"/>
            </a:pPr>
            <a:r>
              <a:rPr lang="en-US" sz="1100" b="0" i="0" u="none" dirty="0">
                <a:solidFill>
                  <a:schemeClr val="tx1"/>
                </a:solidFill>
                <a:latin typeface=""/>
                <a:ea typeface="Trebuchet MS" panose="020B0603020202020204"/>
                <a:cs typeface="Trebuchet MS" panose="020B0603020202020204"/>
                <a:sym typeface="Trebuchet MS" panose="020B0603020202020204"/>
              </a:rPr>
              <a:t>There are no significant differences in skeletal mass, lean body mass, or percentage of body fat between prepubertal boys and prepubertal girls. </a:t>
            </a:r>
            <a:endParaRPr lang="en-US" sz="1100" dirty="0">
              <a:solidFill>
                <a:schemeClr val="tx1"/>
              </a:solidFill>
              <a:latin typeface=""/>
              <a:ea typeface="Trebuchet MS" panose="020B0603020202020204"/>
            </a:endParaRPr>
          </a:p>
          <a:p>
            <a:pPr marL="285750" marR="0" lvl="0" indent="-285750" algn="l" rtl="0">
              <a:lnSpc>
                <a:spcPct val="100000"/>
              </a:lnSpc>
              <a:spcBef>
                <a:spcPts val="0"/>
              </a:spcBef>
              <a:spcAft>
                <a:spcPts val="0"/>
              </a:spcAft>
              <a:buClr>
                <a:schemeClr val="tx1"/>
              </a:buClr>
              <a:buSzPts val="2240"/>
              <a:buFont typeface="Arial" panose="020B0604020202020204" pitchFamily="34" charset="0"/>
              <a:buChar char="•"/>
            </a:pPr>
            <a:endParaRPr lang="en-US" sz="11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2240"/>
              <a:buFont typeface="Arial" panose="020B0604020202020204" pitchFamily="34" charset="0"/>
              <a:buChar char="•"/>
            </a:pPr>
            <a:r>
              <a:rPr lang="en-US" sz="1100" b="0" i="0" u="none" dirty="0">
                <a:solidFill>
                  <a:schemeClr val="tx1"/>
                </a:solidFill>
                <a:latin typeface=""/>
                <a:ea typeface="Trebuchet MS" panose="020B0603020202020204"/>
                <a:cs typeface="Trebuchet MS" panose="020B0603020202020204"/>
                <a:sym typeface="Trebuchet MS" panose="020B0603020202020204"/>
              </a:rPr>
              <a:t>After attaining sexual maturity, girls generally have less skeletal and lean body mass and a greater percentage of body fat than boys do.</a:t>
            </a:r>
          </a:p>
          <a:p>
            <a:endParaRPr lang="x-none" dirty="0"/>
          </a:p>
        </p:txBody>
      </p:sp>
    </p:spTree>
    <p:extLst>
      <p:ext uri="{BB962C8B-B14F-4D97-AF65-F5344CB8AC3E}">
        <p14:creationId xmlns:p14="http://schemas.microsoft.com/office/powerpoint/2010/main" val="25820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itchFamily="2" charset="2"/>
              <a:buChar char="Ø"/>
            </a:pPr>
            <a:r>
              <a:rPr lang="en-US" sz="1800" b="1" i="0" u="sng" dirty="0">
                <a:solidFill>
                  <a:srgbClr val="191919"/>
                </a:solidFill>
                <a:effectLst/>
                <a:latin typeface="Lato" panose="020F0502020204030203" pitchFamily="34" charset="0"/>
              </a:rPr>
              <a:t>Breast Development ( Female )</a:t>
            </a: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B1 </a:t>
            </a:r>
            <a:endParaRPr lang="en-US" dirty="0">
              <a:effectLst/>
            </a:endParaRP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Prepubertal</a:t>
            </a:r>
            <a:r>
              <a:rPr lang="en-US" sz="1800" dirty="0">
                <a:solidFill>
                  <a:srgbClr val="495966"/>
                </a:solidFill>
                <a:effectLst/>
                <a:latin typeface="Lato" panose="020F0502020204030203" pitchFamily="34" charset="0"/>
              </a:rPr>
              <a:t> appearance and size </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Occasional elevation of the nipple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B2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Enlarged mammary glands form a </a:t>
            </a:r>
            <a:r>
              <a:rPr lang="en-US" sz="1800" i="1" dirty="0">
                <a:solidFill>
                  <a:srgbClr val="495966"/>
                </a:solidFill>
                <a:effectLst/>
                <a:latin typeface="Lato" panose="020F0502020204030203" pitchFamily="34" charset="0"/>
              </a:rPr>
              <a:t>breast bud</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Slight increase in areolar diameter, nipple protrusion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B3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Further enlargement of mammary glands</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Breast bud </a:t>
            </a:r>
            <a:r>
              <a:rPr lang="en-US" sz="1800" i="1" dirty="0">
                <a:solidFill>
                  <a:srgbClr val="495966"/>
                </a:solidFill>
                <a:effectLst/>
                <a:latin typeface="Lato" panose="020F0502020204030203" pitchFamily="34" charset="0"/>
              </a:rPr>
              <a:t>extends beyond the areolar </a:t>
            </a:r>
            <a:r>
              <a:rPr lang="en-US" sz="1800" dirty="0">
                <a:solidFill>
                  <a:srgbClr val="495966"/>
                </a:solidFill>
                <a:effectLst/>
                <a:latin typeface="Lato" panose="020F0502020204030203" pitchFamily="34" charset="0"/>
              </a:rPr>
              <a:t>diameter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B4 </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Nipple and areola form a </a:t>
            </a:r>
            <a:r>
              <a:rPr lang="en-US" sz="1800" i="1" dirty="0">
                <a:solidFill>
                  <a:srgbClr val="495966"/>
                </a:solidFill>
                <a:effectLst/>
                <a:latin typeface="Lato" panose="020F0502020204030203" pitchFamily="34" charset="0"/>
              </a:rPr>
              <a:t>secondary mound</a:t>
            </a:r>
            <a:r>
              <a:rPr lang="en-US" sz="1800" dirty="0">
                <a:solidFill>
                  <a:srgbClr val="495966"/>
                </a:solidFill>
                <a:effectLst/>
                <a:latin typeface="Lato" panose="020F0502020204030203" pitchFamily="34" charset="0"/>
              </a:rPr>
              <a:t> which projects above the breast tissue </a:t>
            </a:r>
            <a:endParaRPr lang="en-US" dirty="0">
              <a:effectLst/>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B5 </a:t>
            </a:r>
            <a:endParaRPr lang="en-US" dirty="0">
              <a:effectLst/>
            </a:endParaRPr>
          </a:p>
          <a:p>
            <a:pPr marL="1371600" lvl="2" indent="-298450">
              <a:buFont typeface="Courier New" panose="02070309020205020404" pitchFamily="49" charset="0"/>
              <a:buChar char="o"/>
            </a:pPr>
            <a:r>
              <a:rPr lang="en-US" sz="1800" i="1" dirty="0">
                <a:solidFill>
                  <a:srgbClr val="495966"/>
                </a:solidFill>
                <a:effectLst/>
                <a:latin typeface="Lato" panose="020F0502020204030203" pitchFamily="34" charset="0"/>
              </a:rPr>
              <a:t>Adult breast</a:t>
            </a: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Areola with projection of papilla only </a:t>
            </a:r>
          </a:p>
          <a:p>
            <a:pPr marL="1371600" lvl="2" indent="-298450">
              <a:buFont typeface="Courier New" panose="02070309020205020404" pitchFamily="49" charset="0"/>
              <a:buChar char="o"/>
            </a:pPr>
            <a:endParaRPr lang="en-US" sz="1800" dirty="0">
              <a:solidFill>
                <a:srgbClr val="495966"/>
              </a:solidFill>
              <a:effectLst/>
              <a:latin typeface="Lato" panose="020F0502020204030203"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r>
              <a:rPr lang="en-US" sz="1800" b="1" u="sng" dirty="0">
                <a:solidFill>
                  <a:srgbClr val="191919"/>
                </a:solidFill>
                <a:effectLst/>
                <a:latin typeface="Lato" panose="020F0502020204030203" pitchFamily="34" charset="0"/>
              </a:rPr>
              <a:t>Pubic Hair Development ( Female and Male )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sz="1800" b="1" dirty="0">
              <a:solidFill>
                <a:srgbClr val="191919"/>
              </a:solidFill>
              <a:effectLst/>
              <a:latin typeface="Lato" panose="020F0502020204030203" pitchFamily="34" charset="0"/>
            </a:endParaRPr>
          </a:p>
          <a:p>
            <a:pPr marL="914400" lvl="1" indent="-298450">
              <a:buFont typeface="Arial" panose="020B0604020202020204" pitchFamily="34" charset="0"/>
              <a:buChar char="•"/>
            </a:pPr>
            <a:r>
              <a:rPr lang="en-US" sz="1800" b="1" dirty="0">
                <a:solidFill>
                  <a:srgbClr val="191919"/>
                </a:solidFill>
                <a:effectLst/>
                <a:latin typeface="Lato" panose="020F0502020204030203" pitchFamily="34" charset="0"/>
              </a:rPr>
              <a:t>Ph1</a:t>
            </a:r>
            <a:endParaRPr lang="en-US" dirty="0">
              <a:effectLst/>
            </a:endParaRPr>
          </a:p>
          <a:p>
            <a:pPr marL="1371600" lvl="2" indent="-298450">
              <a:buFont typeface="Courier New" panose="02070309020205020404" pitchFamily="49" charset="0"/>
              <a:buChar char="o"/>
            </a:pPr>
            <a:r>
              <a:rPr lang="en-US" sz="1800" dirty="0">
                <a:solidFill>
                  <a:srgbClr val="495966"/>
                </a:solidFill>
                <a:effectLst/>
                <a:latin typeface="Lato" panose="020F0502020204030203" pitchFamily="34" charset="0"/>
              </a:rPr>
              <a:t>Usually </a:t>
            </a:r>
            <a:r>
              <a:rPr lang="en-US" sz="1800" i="1" dirty="0">
                <a:solidFill>
                  <a:srgbClr val="495966"/>
                </a:solidFill>
                <a:effectLst/>
                <a:latin typeface="Lato" panose="020F0502020204030203" pitchFamily="34" charset="0"/>
              </a:rPr>
              <a:t>no pubic hair</a:t>
            </a:r>
            <a:r>
              <a:rPr lang="en-US" sz="1800" dirty="0">
                <a:solidFill>
                  <a:srgbClr val="495966"/>
                </a:solidFill>
                <a:effectLst/>
                <a:latin typeface="Lato" panose="020F0502020204030203" pitchFamily="34" charset="0"/>
              </a:rPr>
              <a:t>, vellus hair possible</a:t>
            </a:r>
          </a:p>
          <a:p>
            <a:pPr marL="914400" lvl="1" indent="-298450">
              <a:buFont typeface="Arial" panose="020B0604020202020204" pitchFamily="34" charset="0"/>
              <a:buChar char="•"/>
            </a:pPr>
            <a:r>
              <a:rPr lang="en-US" sz="1100" b="1" dirty="0">
                <a:solidFill>
                  <a:srgbClr val="495966"/>
                </a:solidFill>
                <a:effectLst/>
                <a:latin typeface="Lato" panose="020F0502020204030203" pitchFamily="34" charset="0"/>
              </a:rPr>
              <a:t>Ph2</a:t>
            </a:r>
          </a:p>
          <a:p>
            <a:pPr marL="1371600" lvl="2" indent="-298450">
              <a:buFont typeface="Courier New" panose="02070309020205020404" pitchFamily="49" charset="0"/>
              <a:buChar char="o"/>
            </a:pPr>
            <a:r>
              <a:rPr lang="en-US" sz="1100" i="1" dirty="0">
                <a:solidFill>
                  <a:srgbClr val="495966"/>
                </a:solidFill>
                <a:effectLst/>
                <a:latin typeface="Lato" panose="020F0502020204030203" pitchFamily="34" charset="0"/>
              </a:rPr>
              <a:t>Sparse</a:t>
            </a:r>
            <a:r>
              <a:rPr lang="en-US" sz="1100" dirty="0">
                <a:solidFill>
                  <a:srgbClr val="495966"/>
                </a:solidFill>
                <a:effectLst/>
                <a:latin typeface="Lato" panose="020F0502020204030203" pitchFamily="34" charset="0"/>
              </a:rPr>
              <a:t>, lightly pigmented hair (straight or curled) on the labia/base of the penis</a:t>
            </a:r>
            <a:endParaRPr lang="en-US" b="1" dirty="0">
              <a:effectLst/>
            </a:endParaRPr>
          </a:p>
          <a:p>
            <a:pPr marL="914400" lvl="1" indent="-298450">
              <a:buFont typeface="Arial" panose="020B0604020202020204" pitchFamily="34" charset="0"/>
              <a:buChar char="•"/>
            </a:pPr>
            <a:r>
              <a:rPr lang="en-US" b="1" dirty="0">
                <a:effectLst/>
              </a:rPr>
              <a:t>Ph3</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Dark, </a:t>
            </a:r>
            <a:r>
              <a:rPr lang="en-US" sz="1100" i="1" dirty="0">
                <a:solidFill>
                  <a:srgbClr val="495966"/>
                </a:solidFill>
                <a:effectLst/>
                <a:latin typeface="Lato" panose="020F0502020204030203" pitchFamily="34" charset="0"/>
              </a:rPr>
              <a:t>coarse</a:t>
            </a:r>
            <a:r>
              <a:rPr lang="en-US" sz="1100" dirty="0">
                <a:solidFill>
                  <a:srgbClr val="495966"/>
                </a:solidFill>
                <a:effectLst/>
                <a:latin typeface="Lato" panose="020F0502020204030203" pitchFamily="34" charset="0"/>
              </a:rPr>
              <a:t>, curly hair spreading over the pubic symphysis</a:t>
            </a:r>
            <a:endParaRPr lang="en-US" b="1" dirty="0">
              <a:effectLst/>
            </a:endParaRPr>
          </a:p>
          <a:p>
            <a:pPr marL="914400" lvl="1" indent="-298450">
              <a:buFont typeface="Arial" panose="020B0604020202020204" pitchFamily="34" charset="0"/>
              <a:buChar char="•"/>
            </a:pPr>
            <a:r>
              <a:rPr lang="en-US" b="1" dirty="0">
                <a:effectLst/>
              </a:rPr>
              <a:t>Ph4</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does not extend to the inner thighs</a:t>
            </a:r>
            <a:endParaRPr lang="en-US" b="1" dirty="0">
              <a:effectLst/>
            </a:endParaRPr>
          </a:p>
          <a:p>
            <a:pPr marL="914400" lvl="1" indent="-298450">
              <a:buFont typeface="Arial" panose="020B0604020202020204" pitchFamily="34" charset="0"/>
              <a:buChar char="•"/>
            </a:pPr>
            <a:r>
              <a:rPr lang="en-US" b="1" dirty="0">
                <a:effectLst/>
              </a:rPr>
              <a:t>Ph5</a:t>
            </a:r>
          </a:p>
          <a:p>
            <a:pPr marL="1371600" lvl="2" indent="-298450">
              <a:buFont typeface="Courier New" panose="02070309020205020404" pitchFamily="49" charset="0"/>
              <a:buChar char="o"/>
            </a:pPr>
            <a:r>
              <a:rPr lang="en-US" sz="1100" dirty="0">
                <a:solidFill>
                  <a:srgbClr val="495966"/>
                </a:solidFill>
                <a:effectLst/>
                <a:latin typeface="Lato" panose="020F0502020204030203" pitchFamily="34" charset="0"/>
              </a:rPr>
              <a:t>Adult pubic hair that </a:t>
            </a:r>
            <a:r>
              <a:rPr lang="en-US" sz="1100" i="1" dirty="0">
                <a:solidFill>
                  <a:srgbClr val="495966"/>
                </a:solidFill>
                <a:effectLst/>
                <a:latin typeface="Lato" panose="020F0502020204030203" pitchFamily="34" charset="0"/>
              </a:rPr>
              <a:t>extends to the inner thighs </a:t>
            </a:r>
            <a:r>
              <a:rPr lang="en-US" sz="1100" dirty="0">
                <a:solidFill>
                  <a:srgbClr val="495966"/>
                </a:solidFill>
                <a:effectLst/>
                <a:latin typeface="Lato" panose="020F0502020204030203" pitchFamily="34" charset="0"/>
              </a:rPr>
              <a:t>with horizontal upper border </a:t>
            </a:r>
            <a:endParaRPr lang="en-US" b="1" dirty="0">
              <a:effectLst/>
            </a:endParaRPr>
          </a:p>
          <a:p>
            <a:pPr marL="914400" lvl="1" indent="-298450">
              <a:buFont typeface="Arial" panose="020B0604020202020204" pitchFamily="34" charset="0"/>
              <a:buChar char="•"/>
            </a:pPr>
            <a:r>
              <a:rPr lang="en-US" b="1" dirty="0">
                <a:effectLst/>
              </a:rPr>
              <a:t>Ph6</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sz="1100" dirty="0">
                <a:solidFill>
                  <a:srgbClr val="495966"/>
                </a:solidFill>
                <a:effectLst/>
                <a:latin typeface="Lato" panose="020F0502020204030203" pitchFamily="34" charset="0"/>
              </a:rPr>
              <a:t>Further growth of pubic hair </a:t>
            </a:r>
            <a:r>
              <a:rPr lang="en-US" sz="1100" i="1" dirty="0">
                <a:solidFill>
                  <a:srgbClr val="495966"/>
                </a:solidFill>
                <a:effectLst/>
                <a:latin typeface="Lato" panose="020F0502020204030203" pitchFamily="34" charset="0"/>
              </a:rPr>
              <a:t>along </a:t>
            </a:r>
            <a:r>
              <a:rPr lang="en-US" sz="1100" i="1" dirty="0" err="1">
                <a:solidFill>
                  <a:srgbClr val="495966"/>
                </a:solidFill>
                <a:effectLst/>
                <a:latin typeface="Lato" panose="020F0502020204030203" pitchFamily="34" charset="0"/>
              </a:rPr>
              <a:t>linea</a:t>
            </a:r>
            <a:r>
              <a:rPr lang="en-US" sz="1100" i="1" dirty="0">
                <a:solidFill>
                  <a:srgbClr val="495966"/>
                </a:solidFill>
                <a:effectLst/>
                <a:latin typeface="Lato" panose="020F0502020204030203" pitchFamily="34" charset="0"/>
              </a:rPr>
              <a:t> alba </a:t>
            </a:r>
            <a:r>
              <a:rPr lang="en-US" sz="1100" dirty="0">
                <a:solidFill>
                  <a:srgbClr val="495966"/>
                </a:solidFill>
                <a:effectLst/>
                <a:latin typeface="Lato" panose="020F0502020204030203" pitchFamily="34" charset="0"/>
              </a:rPr>
              <a:t>in the direction of the umbilicus </a:t>
            </a:r>
            <a:endParaRPr lang="en-US" dirty="0">
              <a:effectLst/>
            </a:endParaRPr>
          </a:p>
          <a:p>
            <a:pPr marL="914400" lvl="1" indent="-298450">
              <a:buFont typeface="Arial" panose="020B0604020202020204" pitchFamily="34" charset="0"/>
              <a:buChar char="•"/>
            </a:pPr>
            <a:endParaRPr lang="en-US" b="1" dirty="0">
              <a:effectLst/>
            </a:endParaRPr>
          </a:p>
          <a:p>
            <a:pPr marL="1371600" lvl="2" indent="-298450">
              <a:buFont typeface="Courier New" panose="02070309020205020404" pitchFamily="49" charset="0"/>
              <a:buChar char="o"/>
            </a:pPr>
            <a:endParaRPr lang="en-US" dirty="0">
              <a:effectLst/>
            </a:endParaRPr>
          </a:p>
          <a:p>
            <a:pPr marL="2286000" lvl="4" indent="-298450">
              <a:buFont typeface="Courier New" panose="02070309020205020404" pitchFamily="49" charset="0"/>
              <a:buChar char="o"/>
            </a:pPr>
            <a:endParaRPr lang="en-US" dirty="0">
              <a:effectLst/>
            </a:endParaRPr>
          </a:p>
          <a:p>
            <a:pPr marL="3200400" lvl="6" indent="-298450">
              <a:buFont typeface="Courier New" panose="02070309020205020404" pitchFamily="49" charset="0"/>
              <a:buChar char="o"/>
            </a:pPr>
            <a:endParaRPr lang="en-US" dirty="0">
              <a:effectLst/>
            </a:endParaRPr>
          </a:p>
          <a:p>
            <a:pPr marL="4114800" lvl="8" indent="-298450">
              <a:buFont typeface="Courier New" panose="02070309020205020404" pitchFamily="49" charset="0"/>
              <a:buChar char="o"/>
            </a:pP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itchFamily="2" charset="2"/>
              <a:buChar char="Ø"/>
              <a:tabLst/>
              <a:defRPr/>
            </a:pPr>
            <a:endParaRPr lang="en-US" dirty="0">
              <a:effectLst/>
            </a:endParaRPr>
          </a:p>
          <a:p>
            <a:pPr marL="1371600" lvl="2" indent="-298450">
              <a:buFont typeface="Courier New" panose="02070309020205020404" pitchFamily="49" charset="0"/>
              <a:buChar char="o"/>
            </a:pPr>
            <a:endParaRPr lang="en-US" dirty="0">
              <a:effectLst/>
            </a:endParaRPr>
          </a:p>
          <a:p>
            <a:endParaRPr lang="x-none" dirty="0"/>
          </a:p>
        </p:txBody>
      </p:sp>
    </p:spTree>
    <p:extLst>
      <p:ext uri="{BB962C8B-B14F-4D97-AF65-F5344CB8AC3E}">
        <p14:creationId xmlns:p14="http://schemas.microsoft.com/office/powerpoint/2010/main" val="139991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0" name="Google Shape;10;p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3461850" y="3448963"/>
            <a:ext cx="2220300" cy="74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45475" y="183850"/>
            <a:ext cx="9235200" cy="4777725"/>
            <a:chOff x="-45475" y="183850"/>
            <a:chExt cx="9235200" cy="4777725"/>
          </a:xfrm>
        </p:grpSpPr>
        <p:grpSp>
          <p:nvGrpSpPr>
            <p:cNvPr id="13" name="Google Shape;13;p2"/>
            <p:cNvGrpSpPr/>
            <p:nvPr/>
          </p:nvGrpSpPr>
          <p:grpSpPr>
            <a:xfrm>
              <a:off x="-45475" y="183850"/>
              <a:ext cx="9235200" cy="85825"/>
              <a:chOff x="-45475" y="183850"/>
              <a:chExt cx="9235200" cy="85825"/>
            </a:xfrm>
          </p:grpSpPr>
          <p:cxnSp>
            <p:nvCxnSpPr>
              <p:cNvPr id="14" name="Google Shape;14;p2"/>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5" name="Google Shape;15;p2"/>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6" name="Google Shape;16;p2"/>
            <p:cNvGrpSpPr/>
            <p:nvPr/>
          </p:nvGrpSpPr>
          <p:grpSpPr>
            <a:xfrm>
              <a:off x="-45475" y="4873925"/>
              <a:ext cx="9235200" cy="87650"/>
              <a:chOff x="-45475" y="4873925"/>
              <a:chExt cx="9235200" cy="87650"/>
            </a:xfrm>
          </p:grpSpPr>
          <p:cxnSp>
            <p:nvCxnSpPr>
              <p:cNvPr id="17" name="Google Shape;17;p2"/>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8" name="Google Shape;18;p2"/>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19" name="Google Shape;19;p2"/>
          <p:cNvGrpSpPr/>
          <p:nvPr/>
        </p:nvGrpSpPr>
        <p:grpSpPr>
          <a:xfrm>
            <a:off x="352280" y="376900"/>
            <a:ext cx="8439700" cy="4381000"/>
            <a:chOff x="352280" y="376900"/>
            <a:chExt cx="8439700" cy="4381000"/>
          </a:xfrm>
        </p:grpSpPr>
        <p:grpSp>
          <p:nvGrpSpPr>
            <p:cNvPr id="20" name="Google Shape;20;p2"/>
            <p:cNvGrpSpPr/>
            <p:nvPr/>
          </p:nvGrpSpPr>
          <p:grpSpPr>
            <a:xfrm>
              <a:off x="352280" y="4568900"/>
              <a:ext cx="567000" cy="189000"/>
              <a:chOff x="107342" y="4568900"/>
              <a:chExt cx="567000" cy="189000"/>
            </a:xfrm>
          </p:grpSpPr>
          <p:sp>
            <p:nvSpPr>
              <p:cNvPr id="21" name="Google Shape;21;p2"/>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flipH="1">
              <a:off x="8224980" y="376900"/>
              <a:ext cx="567000" cy="189000"/>
              <a:chOff x="107342" y="4568900"/>
              <a:chExt cx="567000" cy="189000"/>
            </a:xfrm>
          </p:grpSpPr>
          <p:sp>
            <p:nvSpPr>
              <p:cNvPr id="25" name="Google Shape;25;p2"/>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656279-29D8-1352-67F3-5516F0BD1C29}"/>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D6538DF9-3D4B-7CA6-248C-FEB979780D2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DC46FA10-6CCA-FCB4-85C6-3359FDB622AE}"/>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5" name="عنصر نائب للتذييل 4">
            <a:extLst>
              <a:ext uri="{FF2B5EF4-FFF2-40B4-BE49-F238E27FC236}">
                <a16:creationId xmlns:a16="http://schemas.microsoft.com/office/drawing/2014/main" id="{5D43F867-AD86-0D94-D5DE-001FC3EA61B1}"/>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4592FC8C-12E2-EF15-5430-8BE4A49F543B}"/>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4144638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4CC3CF-C5C5-97B6-1D2D-1160E2EE3510}"/>
              </a:ext>
            </a:extLst>
          </p:cNvPr>
          <p:cNvSpPr>
            <a:spLocks noGrp="1"/>
          </p:cNvSpPr>
          <p:nvPr>
            <p:ph type="title"/>
          </p:nvPr>
        </p:nvSpPr>
        <p:spPr>
          <a:xfrm>
            <a:off x="623888" y="1282304"/>
            <a:ext cx="7886700" cy="2139553"/>
          </a:xfrm>
        </p:spPr>
        <p:txBody>
          <a:bodyPr anchor="b"/>
          <a:lstStyle>
            <a:lvl1pPr>
              <a:defRPr sz="45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F9D4913F-349F-0A7C-A7DC-591A5A573A24}"/>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1312DD82-C955-3FAD-FF2E-77B31F0BA85E}"/>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5" name="عنصر نائب للتذييل 4">
            <a:extLst>
              <a:ext uri="{FF2B5EF4-FFF2-40B4-BE49-F238E27FC236}">
                <a16:creationId xmlns:a16="http://schemas.microsoft.com/office/drawing/2014/main" id="{76445D87-77A9-64B6-E103-E43F2C97B403}"/>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85CD43A5-06CD-D1C6-9A94-3CCB4EF56FE6}"/>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244597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62F116-A4FB-915A-7E0B-6EE9E4A4127E}"/>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0CFBB8AB-491E-702E-397C-8AC59F9D1701}"/>
              </a:ext>
            </a:extLst>
          </p:cNvPr>
          <p:cNvSpPr>
            <a:spLocks noGrp="1"/>
          </p:cNvSpPr>
          <p:nvPr>
            <p:ph sz="half" idx="1"/>
          </p:nvPr>
        </p:nvSpPr>
        <p:spPr>
          <a:xfrm>
            <a:off x="628650" y="1369219"/>
            <a:ext cx="3886200" cy="326350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id="{32B515AE-5D66-F77C-4204-4719803EF7A2}"/>
              </a:ext>
            </a:extLst>
          </p:cNvPr>
          <p:cNvSpPr>
            <a:spLocks noGrp="1"/>
          </p:cNvSpPr>
          <p:nvPr>
            <p:ph sz="half" idx="2"/>
          </p:nvPr>
        </p:nvSpPr>
        <p:spPr>
          <a:xfrm>
            <a:off x="4629150" y="1369219"/>
            <a:ext cx="3886200" cy="326350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id="{BBAC1205-5DC0-67B9-19FA-EFC8DFF46443}"/>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6" name="عنصر نائب للتذييل 5">
            <a:extLst>
              <a:ext uri="{FF2B5EF4-FFF2-40B4-BE49-F238E27FC236}">
                <a16:creationId xmlns:a16="http://schemas.microsoft.com/office/drawing/2014/main" id="{22F7C42B-54D4-DA1C-D150-CA5AAAB3250E}"/>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9E50A7CB-39E7-C1AF-59E9-33A49CEEDABE}"/>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23368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52135B-CA15-33E2-BA6F-077B52AB8C84}"/>
              </a:ext>
            </a:extLst>
          </p:cNvPr>
          <p:cNvSpPr>
            <a:spLocks noGrp="1"/>
          </p:cNvSpPr>
          <p:nvPr>
            <p:ph type="title"/>
          </p:nvPr>
        </p:nvSpPr>
        <p:spPr>
          <a:xfrm>
            <a:off x="629841" y="273844"/>
            <a:ext cx="7886700" cy="994172"/>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E0C10247-1571-874B-7456-84E80F43FCF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48B717E-0086-C19B-0340-4DF0986BF171}"/>
              </a:ext>
            </a:extLst>
          </p:cNvPr>
          <p:cNvSpPr>
            <a:spLocks noGrp="1"/>
          </p:cNvSpPr>
          <p:nvPr>
            <p:ph sz="half" idx="2"/>
          </p:nvPr>
        </p:nvSpPr>
        <p:spPr>
          <a:xfrm>
            <a:off x="629842" y="1878806"/>
            <a:ext cx="3868340" cy="276344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id="{462274CD-E2D7-523E-F9BE-A48EF8CB702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A80A168-4AFB-5F43-BA21-BD459F1D6103}"/>
              </a:ext>
            </a:extLst>
          </p:cNvPr>
          <p:cNvSpPr>
            <a:spLocks noGrp="1"/>
          </p:cNvSpPr>
          <p:nvPr>
            <p:ph sz="quarter" idx="4"/>
          </p:nvPr>
        </p:nvSpPr>
        <p:spPr>
          <a:xfrm>
            <a:off x="4629150" y="1878806"/>
            <a:ext cx="3887391" cy="276344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id="{10D4DBB8-FA93-8BA9-77ED-0A9A72459065}"/>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8" name="عنصر نائب للتذييل 7">
            <a:extLst>
              <a:ext uri="{FF2B5EF4-FFF2-40B4-BE49-F238E27FC236}">
                <a16:creationId xmlns:a16="http://schemas.microsoft.com/office/drawing/2014/main" id="{0DF243FF-B983-02C2-B7E7-99D15A9F04C9}"/>
              </a:ext>
            </a:extLst>
          </p:cNvPr>
          <p:cNvSpPr>
            <a:spLocks noGrp="1"/>
          </p:cNvSpPr>
          <p:nvPr>
            <p:ph type="ftr" sz="quarter" idx="11"/>
          </p:nvPr>
        </p:nvSpPr>
        <p:spPr/>
        <p:txBody>
          <a:bodyPr/>
          <a:lstStyle/>
          <a:p>
            <a:endParaRPr lang="ar-AE"/>
          </a:p>
        </p:txBody>
      </p:sp>
      <p:sp>
        <p:nvSpPr>
          <p:cNvPr id="9" name="عنصر نائب لرقم الشريحة 8">
            <a:extLst>
              <a:ext uri="{FF2B5EF4-FFF2-40B4-BE49-F238E27FC236}">
                <a16:creationId xmlns:a16="http://schemas.microsoft.com/office/drawing/2014/main" id="{6DBB68A3-EADF-9806-AA42-5A1BD4C9BBD5}"/>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160988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FF1A99-DC17-9BE8-5078-837F6EE68C3C}"/>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id="{8C39399F-24E6-1E12-BF83-B89C116512CD}"/>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4" name="عنصر نائب للتذييل 3">
            <a:extLst>
              <a:ext uri="{FF2B5EF4-FFF2-40B4-BE49-F238E27FC236}">
                <a16:creationId xmlns:a16="http://schemas.microsoft.com/office/drawing/2014/main" id="{68F54DAD-90E8-3C4B-2EB2-09E8D28A1122}"/>
              </a:ext>
            </a:extLst>
          </p:cNvPr>
          <p:cNvSpPr>
            <a:spLocks noGrp="1"/>
          </p:cNvSpPr>
          <p:nvPr>
            <p:ph type="ftr" sz="quarter" idx="11"/>
          </p:nvPr>
        </p:nvSpPr>
        <p:spPr/>
        <p:txBody>
          <a:bodyPr/>
          <a:lstStyle/>
          <a:p>
            <a:endParaRPr lang="ar-AE"/>
          </a:p>
        </p:txBody>
      </p:sp>
      <p:sp>
        <p:nvSpPr>
          <p:cNvPr id="5" name="عنصر نائب لرقم الشريحة 4">
            <a:extLst>
              <a:ext uri="{FF2B5EF4-FFF2-40B4-BE49-F238E27FC236}">
                <a16:creationId xmlns:a16="http://schemas.microsoft.com/office/drawing/2014/main" id="{57343AC2-BF03-594A-16C3-30417B856A11}"/>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531469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A711255-2C89-1635-F268-C173E84709A2}"/>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3" name="عنصر نائب للتذييل 2">
            <a:extLst>
              <a:ext uri="{FF2B5EF4-FFF2-40B4-BE49-F238E27FC236}">
                <a16:creationId xmlns:a16="http://schemas.microsoft.com/office/drawing/2014/main" id="{4AEA38FE-2F53-8930-14EE-BE23578D184E}"/>
              </a:ext>
            </a:extLst>
          </p:cNvPr>
          <p:cNvSpPr>
            <a:spLocks noGrp="1"/>
          </p:cNvSpPr>
          <p:nvPr>
            <p:ph type="ftr" sz="quarter" idx="11"/>
          </p:nvPr>
        </p:nvSpPr>
        <p:spPr/>
        <p:txBody>
          <a:bodyPr/>
          <a:lstStyle/>
          <a:p>
            <a:endParaRPr lang="ar-AE"/>
          </a:p>
        </p:txBody>
      </p:sp>
      <p:sp>
        <p:nvSpPr>
          <p:cNvPr id="4" name="عنصر نائب لرقم الشريحة 3">
            <a:extLst>
              <a:ext uri="{FF2B5EF4-FFF2-40B4-BE49-F238E27FC236}">
                <a16:creationId xmlns:a16="http://schemas.microsoft.com/office/drawing/2014/main" id="{FB5949D0-2C1C-3C23-72D6-B5584CB07C18}"/>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9812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8D3EBA-C728-CA19-C61D-1F28B3530970}"/>
              </a:ext>
            </a:extLst>
          </p:cNvPr>
          <p:cNvSpPr>
            <a:spLocks noGrp="1"/>
          </p:cNvSpPr>
          <p:nvPr>
            <p:ph type="title"/>
          </p:nvPr>
        </p:nvSpPr>
        <p:spPr>
          <a:xfrm>
            <a:off x="629841" y="342900"/>
            <a:ext cx="2949178" cy="1200150"/>
          </a:xfrm>
        </p:spPr>
        <p:txBody>
          <a:bodyPr anchor="b"/>
          <a:lstStyle>
            <a:lvl1pPr>
              <a:defRPr sz="24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02CA951E-A7A4-2496-5749-7E4DAD09FC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id="{DBBC5E76-78F7-1576-2E90-80D5B74F53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9BD5D09-14C9-1790-A808-DF5DF1031042}"/>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6" name="عنصر نائب للتذييل 5">
            <a:extLst>
              <a:ext uri="{FF2B5EF4-FFF2-40B4-BE49-F238E27FC236}">
                <a16:creationId xmlns:a16="http://schemas.microsoft.com/office/drawing/2014/main" id="{B64B8FD6-A2DD-CD5A-303B-570F3353906F}"/>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3E1BAE3B-87B9-35E2-6269-A9D2FB8F0640}"/>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643260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41E49D-D987-5737-F3D2-ED70B4B8763F}"/>
              </a:ext>
            </a:extLst>
          </p:cNvPr>
          <p:cNvSpPr>
            <a:spLocks noGrp="1"/>
          </p:cNvSpPr>
          <p:nvPr>
            <p:ph type="title"/>
          </p:nvPr>
        </p:nvSpPr>
        <p:spPr>
          <a:xfrm>
            <a:off x="629841" y="342900"/>
            <a:ext cx="2949178" cy="1200150"/>
          </a:xfrm>
        </p:spPr>
        <p:txBody>
          <a:bodyPr anchor="b"/>
          <a:lstStyle>
            <a:lvl1pPr>
              <a:defRPr sz="24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id="{E24062BD-6404-DACC-376A-7E1BB77B32F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AE"/>
          </a:p>
        </p:txBody>
      </p:sp>
      <p:sp>
        <p:nvSpPr>
          <p:cNvPr id="4" name="عنصر نائب للنص 3">
            <a:extLst>
              <a:ext uri="{FF2B5EF4-FFF2-40B4-BE49-F238E27FC236}">
                <a16:creationId xmlns:a16="http://schemas.microsoft.com/office/drawing/2014/main" id="{903CF3D3-F695-D4EC-10F6-5C23EF20107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7927909-149D-9077-1D68-4FB6FA1B0249}"/>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6" name="عنصر نائب للتذييل 5">
            <a:extLst>
              <a:ext uri="{FF2B5EF4-FFF2-40B4-BE49-F238E27FC236}">
                <a16:creationId xmlns:a16="http://schemas.microsoft.com/office/drawing/2014/main" id="{D49140D5-3340-8E2A-33C0-50172FC2A873}"/>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57CD3E42-3AAE-F5BB-A88A-FE96273507C3}"/>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3212631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29ABFD-0344-D544-A34B-1D7E08AECF78}"/>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F9F2273E-7FB0-F5D1-C3E7-2DDD7C0C0C7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DEB99227-CCD7-6179-006A-B918D162EAF8}"/>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5" name="عنصر نائب للتذييل 4">
            <a:extLst>
              <a:ext uri="{FF2B5EF4-FFF2-40B4-BE49-F238E27FC236}">
                <a16:creationId xmlns:a16="http://schemas.microsoft.com/office/drawing/2014/main" id="{93BBAEBB-300A-EEFC-68EC-0269CAECB2D8}"/>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CD833DAC-775C-0B6F-65C9-2AC87CFDF0C8}"/>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176854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4CA7508-4585-F725-B9B7-AF11E059AEAD}"/>
              </a:ext>
            </a:extLst>
          </p:cNvPr>
          <p:cNvSpPr>
            <a:spLocks noGrp="1"/>
          </p:cNvSpPr>
          <p:nvPr>
            <p:ph type="title" orient="vert"/>
          </p:nvPr>
        </p:nvSpPr>
        <p:spPr>
          <a:xfrm>
            <a:off x="6543675" y="273844"/>
            <a:ext cx="1971675" cy="4358879"/>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B229CE0E-F4FA-B0E3-3195-CD7BBF32D364}"/>
              </a:ext>
            </a:extLst>
          </p:cNvPr>
          <p:cNvSpPr>
            <a:spLocks noGrp="1"/>
          </p:cNvSpPr>
          <p:nvPr>
            <p:ph type="body" orient="vert" idx="1"/>
          </p:nvPr>
        </p:nvSpPr>
        <p:spPr>
          <a:xfrm>
            <a:off x="628650" y="273844"/>
            <a:ext cx="5800725" cy="435887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37EDA7A7-9FFB-5087-70B2-5FE31DE245C4}"/>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5" name="عنصر نائب للتذييل 4">
            <a:extLst>
              <a:ext uri="{FF2B5EF4-FFF2-40B4-BE49-F238E27FC236}">
                <a16:creationId xmlns:a16="http://schemas.microsoft.com/office/drawing/2014/main" id="{E8BDA127-C2FF-CB73-624F-F0E241B131F3}"/>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52912CBC-64E1-F378-C481-B106CD314CC2}"/>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224513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0"/>
        <p:cNvGrpSpPr/>
        <p:nvPr/>
      </p:nvGrpSpPr>
      <p:grpSpPr>
        <a:xfrm>
          <a:off x="0" y="0"/>
          <a:ext cx="0" cy="0"/>
          <a:chOff x="0" y="0"/>
          <a:chExt cx="0" cy="0"/>
        </a:xfrm>
      </p:grpSpPr>
      <p:pic>
        <p:nvPicPr>
          <p:cNvPr id="121" name="Google Shape;121;p8"/>
          <p:cNvPicPr preferRelativeResize="0"/>
          <p:nvPr/>
        </p:nvPicPr>
        <p:blipFill>
          <a:blip r:embed="rId2">
            <a:alphaModFix/>
          </a:blip>
          <a:stretch>
            <a:fillRect/>
          </a:stretch>
        </p:blipFill>
        <p:spPr>
          <a:xfrm>
            <a:off x="0" y="0"/>
            <a:ext cx="9143998" cy="5140822"/>
          </a:xfrm>
          <a:prstGeom prst="rect">
            <a:avLst/>
          </a:prstGeom>
          <a:noFill/>
          <a:ln>
            <a:noFill/>
          </a:ln>
        </p:spPr>
      </p:pic>
      <p:sp>
        <p:nvSpPr>
          <p:cNvPr id="122" name="Google Shape;122;p8"/>
          <p:cNvSpPr txBox="1">
            <a:spLocks noGrp="1"/>
          </p:cNvSpPr>
          <p:nvPr>
            <p:ph type="title"/>
          </p:nvPr>
        </p:nvSpPr>
        <p:spPr>
          <a:xfrm>
            <a:off x="2460775" y="1307100"/>
            <a:ext cx="42225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23" name="Google Shape;123;p8"/>
          <p:cNvGrpSpPr/>
          <p:nvPr/>
        </p:nvGrpSpPr>
        <p:grpSpPr>
          <a:xfrm>
            <a:off x="352270" y="376900"/>
            <a:ext cx="567000" cy="189000"/>
            <a:chOff x="107342" y="4568900"/>
            <a:chExt cx="567000" cy="189000"/>
          </a:xfrm>
        </p:grpSpPr>
        <p:sp>
          <p:nvSpPr>
            <p:cNvPr id="124" name="Google Shape;124;p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8"/>
          <p:cNvGrpSpPr/>
          <p:nvPr/>
        </p:nvGrpSpPr>
        <p:grpSpPr>
          <a:xfrm>
            <a:off x="-45475" y="183850"/>
            <a:ext cx="9235200" cy="4777725"/>
            <a:chOff x="-45475" y="183850"/>
            <a:chExt cx="9235200" cy="4777725"/>
          </a:xfrm>
        </p:grpSpPr>
        <p:grpSp>
          <p:nvGrpSpPr>
            <p:cNvPr id="128" name="Google Shape;128;p8"/>
            <p:cNvGrpSpPr/>
            <p:nvPr/>
          </p:nvGrpSpPr>
          <p:grpSpPr>
            <a:xfrm flipH="1">
              <a:off x="-45475" y="183850"/>
              <a:ext cx="9235200" cy="85825"/>
              <a:chOff x="-45475" y="183850"/>
              <a:chExt cx="9235200" cy="85825"/>
            </a:xfrm>
          </p:grpSpPr>
          <p:cxnSp>
            <p:nvCxnSpPr>
              <p:cNvPr id="129" name="Google Shape;129;p8"/>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30" name="Google Shape;130;p8"/>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31" name="Google Shape;131;p8"/>
            <p:cNvGrpSpPr/>
            <p:nvPr/>
          </p:nvGrpSpPr>
          <p:grpSpPr>
            <a:xfrm flipH="1">
              <a:off x="-45475" y="4873925"/>
              <a:ext cx="9235200" cy="87650"/>
              <a:chOff x="-45475" y="4873925"/>
              <a:chExt cx="9235200" cy="87650"/>
            </a:xfrm>
          </p:grpSpPr>
          <p:cxnSp>
            <p:nvCxnSpPr>
              <p:cNvPr id="132" name="Google Shape;132;p8"/>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33" name="Google Shape;133;p8"/>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0" name="Google Shape;10;p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3461850" y="3448963"/>
            <a:ext cx="2220300" cy="74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45475" y="183850"/>
            <a:ext cx="9235200" cy="4777725"/>
            <a:chOff x="-45475" y="183850"/>
            <a:chExt cx="9235200" cy="4777725"/>
          </a:xfrm>
        </p:grpSpPr>
        <p:grpSp>
          <p:nvGrpSpPr>
            <p:cNvPr id="13" name="Google Shape;13;p2"/>
            <p:cNvGrpSpPr/>
            <p:nvPr/>
          </p:nvGrpSpPr>
          <p:grpSpPr>
            <a:xfrm>
              <a:off x="-45475" y="183850"/>
              <a:ext cx="9235200" cy="85825"/>
              <a:chOff x="-45475" y="183850"/>
              <a:chExt cx="9235200" cy="85825"/>
            </a:xfrm>
          </p:grpSpPr>
          <p:cxnSp>
            <p:nvCxnSpPr>
              <p:cNvPr id="14" name="Google Shape;14;p2"/>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5" name="Google Shape;15;p2"/>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6" name="Google Shape;16;p2"/>
            <p:cNvGrpSpPr/>
            <p:nvPr/>
          </p:nvGrpSpPr>
          <p:grpSpPr>
            <a:xfrm>
              <a:off x="-45475" y="4873925"/>
              <a:ext cx="9235200" cy="87650"/>
              <a:chOff x="-45475" y="4873925"/>
              <a:chExt cx="9235200" cy="87650"/>
            </a:xfrm>
          </p:grpSpPr>
          <p:cxnSp>
            <p:nvCxnSpPr>
              <p:cNvPr id="17" name="Google Shape;17;p2"/>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8" name="Google Shape;18;p2"/>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19" name="Google Shape;19;p2"/>
          <p:cNvGrpSpPr/>
          <p:nvPr/>
        </p:nvGrpSpPr>
        <p:grpSpPr>
          <a:xfrm>
            <a:off x="352280" y="376900"/>
            <a:ext cx="8439700" cy="4381000"/>
            <a:chOff x="352280" y="376900"/>
            <a:chExt cx="8439700" cy="4381000"/>
          </a:xfrm>
        </p:grpSpPr>
        <p:grpSp>
          <p:nvGrpSpPr>
            <p:cNvPr id="20" name="Google Shape;20;p2"/>
            <p:cNvGrpSpPr/>
            <p:nvPr/>
          </p:nvGrpSpPr>
          <p:grpSpPr>
            <a:xfrm>
              <a:off x="352280" y="4568900"/>
              <a:ext cx="567000" cy="189000"/>
              <a:chOff x="107342" y="4568900"/>
              <a:chExt cx="567000" cy="189000"/>
            </a:xfrm>
          </p:grpSpPr>
          <p:sp>
            <p:nvSpPr>
              <p:cNvPr id="21" name="Google Shape;21;p2"/>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flipH="1">
              <a:off x="8224980" y="376900"/>
              <a:ext cx="567000" cy="189000"/>
              <a:chOff x="107342" y="4568900"/>
              <a:chExt cx="567000" cy="189000"/>
            </a:xfrm>
          </p:grpSpPr>
          <p:sp>
            <p:nvSpPr>
              <p:cNvPr id="25" name="Google Shape;25;p2"/>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65401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pic>
        <p:nvPicPr>
          <p:cNvPr id="29" name="Google Shape;29;p3"/>
          <p:cNvPicPr preferRelativeResize="0"/>
          <p:nvPr/>
        </p:nvPicPr>
        <p:blipFill>
          <a:blip r:embed="rId2">
            <a:alphaModFix/>
          </a:blip>
          <a:stretch>
            <a:fillRect/>
          </a:stretch>
        </p:blipFill>
        <p:spPr>
          <a:xfrm>
            <a:off x="0" y="0"/>
            <a:ext cx="9143998" cy="5140822"/>
          </a:xfrm>
          <a:prstGeom prst="rect">
            <a:avLst/>
          </a:prstGeom>
          <a:noFill/>
          <a:ln>
            <a:noFill/>
          </a:ln>
        </p:spPr>
      </p:pic>
      <p:grpSp>
        <p:nvGrpSpPr>
          <p:cNvPr id="30" name="Google Shape;30;p3"/>
          <p:cNvGrpSpPr/>
          <p:nvPr/>
        </p:nvGrpSpPr>
        <p:grpSpPr>
          <a:xfrm>
            <a:off x="-45475" y="183850"/>
            <a:ext cx="9235200" cy="4777725"/>
            <a:chOff x="-45475" y="183850"/>
            <a:chExt cx="9235200" cy="4777725"/>
          </a:xfrm>
        </p:grpSpPr>
        <p:grpSp>
          <p:nvGrpSpPr>
            <p:cNvPr id="31" name="Google Shape;31;p3"/>
            <p:cNvGrpSpPr/>
            <p:nvPr/>
          </p:nvGrpSpPr>
          <p:grpSpPr>
            <a:xfrm rot="10800000" flipH="1">
              <a:off x="-45475" y="183850"/>
              <a:ext cx="9235200" cy="85825"/>
              <a:chOff x="-45475" y="183850"/>
              <a:chExt cx="9235200" cy="85825"/>
            </a:xfrm>
          </p:grpSpPr>
          <p:cxnSp>
            <p:nvCxnSpPr>
              <p:cNvPr id="32" name="Google Shape;32;p3"/>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33" name="Google Shape;33;p3"/>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34" name="Google Shape;34;p3"/>
            <p:cNvGrpSpPr/>
            <p:nvPr/>
          </p:nvGrpSpPr>
          <p:grpSpPr>
            <a:xfrm rot="10800000" flipH="1">
              <a:off x="-45475" y="4873925"/>
              <a:ext cx="9235200" cy="87650"/>
              <a:chOff x="-45475" y="4873925"/>
              <a:chExt cx="9235200" cy="87650"/>
            </a:xfrm>
          </p:grpSpPr>
          <p:cxnSp>
            <p:nvCxnSpPr>
              <p:cNvPr id="35" name="Google Shape;35;p3"/>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36" name="Google Shape;36;p3"/>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37" name="Google Shape;37;p3"/>
          <p:cNvGrpSpPr/>
          <p:nvPr/>
        </p:nvGrpSpPr>
        <p:grpSpPr>
          <a:xfrm>
            <a:off x="352280" y="376900"/>
            <a:ext cx="8439700" cy="4381000"/>
            <a:chOff x="352280" y="376900"/>
            <a:chExt cx="8439700" cy="4381000"/>
          </a:xfrm>
        </p:grpSpPr>
        <p:grpSp>
          <p:nvGrpSpPr>
            <p:cNvPr id="38" name="Google Shape;38;p3"/>
            <p:cNvGrpSpPr/>
            <p:nvPr/>
          </p:nvGrpSpPr>
          <p:grpSpPr>
            <a:xfrm>
              <a:off x="352280" y="4568900"/>
              <a:ext cx="567000" cy="189000"/>
              <a:chOff x="107342" y="4568900"/>
              <a:chExt cx="567000" cy="189000"/>
            </a:xfrm>
          </p:grpSpPr>
          <p:sp>
            <p:nvSpPr>
              <p:cNvPr id="39" name="Google Shape;39;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flipH="1">
              <a:off x="8224980" y="376900"/>
              <a:ext cx="567000" cy="189000"/>
              <a:chOff x="107342" y="4568900"/>
              <a:chExt cx="567000" cy="189000"/>
            </a:xfrm>
          </p:grpSpPr>
          <p:sp>
            <p:nvSpPr>
              <p:cNvPr id="43" name="Google Shape;43;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a:off x="352280" y="376900"/>
              <a:ext cx="567000" cy="189000"/>
              <a:chOff x="107342" y="4568900"/>
              <a:chExt cx="567000" cy="189000"/>
            </a:xfrm>
          </p:grpSpPr>
          <p:sp>
            <p:nvSpPr>
              <p:cNvPr id="47" name="Google Shape;47;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3"/>
            <p:cNvGrpSpPr/>
            <p:nvPr/>
          </p:nvGrpSpPr>
          <p:grpSpPr>
            <a:xfrm flipH="1">
              <a:off x="8224980" y="4568900"/>
              <a:ext cx="567000" cy="189000"/>
              <a:chOff x="107342" y="4568900"/>
              <a:chExt cx="567000" cy="189000"/>
            </a:xfrm>
          </p:grpSpPr>
          <p:sp>
            <p:nvSpPr>
              <p:cNvPr id="51" name="Google Shape;51;p3"/>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3"/>
          <p:cNvSpPr txBox="1">
            <a:spLocks noGrp="1"/>
          </p:cNvSpPr>
          <p:nvPr>
            <p:ph type="title"/>
          </p:nvPr>
        </p:nvSpPr>
        <p:spPr>
          <a:xfrm>
            <a:off x="1137300" y="2607175"/>
            <a:ext cx="6869400" cy="964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title" idx="2" hasCustomPrompt="1"/>
          </p:nvPr>
        </p:nvSpPr>
        <p:spPr>
          <a:xfrm>
            <a:off x="4013225" y="1571825"/>
            <a:ext cx="1117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b="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281981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1"/>
        <p:cNvGrpSpPr/>
        <p:nvPr/>
      </p:nvGrpSpPr>
      <p:grpSpPr>
        <a:xfrm>
          <a:off x="0" y="0"/>
          <a:ext cx="0" cy="0"/>
          <a:chOff x="0" y="0"/>
          <a:chExt cx="0" cy="0"/>
        </a:xfrm>
      </p:grpSpPr>
      <p:pic>
        <p:nvPicPr>
          <p:cNvPr id="72" name="Google Shape;72;p5"/>
          <p:cNvPicPr preferRelativeResize="0"/>
          <p:nvPr/>
        </p:nvPicPr>
        <p:blipFill>
          <a:blip r:embed="rId2">
            <a:alphaModFix/>
          </a:blip>
          <a:stretch>
            <a:fillRect/>
          </a:stretch>
        </p:blipFill>
        <p:spPr>
          <a:xfrm flipH="1">
            <a:off x="0" y="1339"/>
            <a:ext cx="9143998" cy="5140822"/>
          </a:xfrm>
          <a:prstGeom prst="rect">
            <a:avLst/>
          </a:prstGeom>
          <a:noFill/>
          <a:ln>
            <a:noFill/>
          </a:ln>
        </p:spPr>
      </p:pic>
      <p:grpSp>
        <p:nvGrpSpPr>
          <p:cNvPr id="73" name="Google Shape;73;p5"/>
          <p:cNvGrpSpPr/>
          <p:nvPr/>
        </p:nvGrpSpPr>
        <p:grpSpPr>
          <a:xfrm>
            <a:off x="-48925" y="183850"/>
            <a:ext cx="9238650" cy="4777725"/>
            <a:chOff x="-48925" y="183850"/>
            <a:chExt cx="9238650" cy="4777725"/>
          </a:xfrm>
        </p:grpSpPr>
        <p:grpSp>
          <p:nvGrpSpPr>
            <p:cNvPr id="74" name="Google Shape;74;p5"/>
            <p:cNvGrpSpPr/>
            <p:nvPr/>
          </p:nvGrpSpPr>
          <p:grpSpPr>
            <a:xfrm rot="10800000" flipH="1">
              <a:off x="-45475" y="4875750"/>
              <a:ext cx="9235200" cy="85825"/>
              <a:chOff x="-45475" y="183850"/>
              <a:chExt cx="9235200" cy="85825"/>
            </a:xfrm>
          </p:grpSpPr>
          <p:cxnSp>
            <p:nvCxnSpPr>
              <p:cNvPr id="75" name="Google Shape;75;p5"/>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76" name="Google Shape;76;p5"/>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77" name="Google Shape;77;p5"/>
            <p:cNvGrpSpPr/>
            <p:nvPr/>
          </p:nvGrpSpPr>
          <p:grpSpPr>
            <a:xfrm rot="10800000" flipH="1">
              <a:off x="-48925" y="183850"/>
              <a:ext cx="9238650" cy="87650"/>
              <a:chOff x="-48925" y="4873925"/>
              <a:chExt cx="9238650" cy="87650"/>
            </a:xfrm>
          </p:grpSpPr>
          <p:cxnSp>
            <p:nvCxnSpPr>
              <p:cNvPr id="78" name="Google Shape;78;p5"/>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79" name="Google Shape;79;p5"/>
              <p:cNvCxnSpPr/>
              <p:nvPr/>
            </p:nvCxnSpPr>
            <p:spPr>
              <a:xfrm>
                <a:off x="-48925" y="4961575"/>
                <a:ext cx="92385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80" name="Google Shape;80;p5"/>
          <p:cNvGrpSpPr/>
          <p:nvPr/>
        </p:nvGrpSpPr>
        <p:grpSpPr>
          <a:xfrm>
            <a:off x="352280" y="387525"/>
            <a:ext cx="8439700" cy="4381000"/>
            <a:chOff x="352280" y="387525"/>
            <a:chExt cx="8439700" cy="4381000"/>
          </a:xfrm>
        </p:grpSpPr>
        <p:grpSp>
          <p:nvGrpSpPr>
            <p:cNvPr id="81" name="Google Shape;81;p5"/>
            <p:cNvGrpSpPr/>
            <p:nvPr/>
          </p:nvGrpSpPr>
          <p:grpSpPr>
            <a:xfrm rot="10800000" flipH="1">
              <a:off x="352280" y="387525"/>
              <a:ext cx="567000" cy="189000"/>
              <a:chOff x="107342" y="4568900"/>
              <a:chExt cx="567000" cy="189000"/>
            </a:xfrm>
          </p:grpSpPr>
          <p:sp>
            <p:nvSpPr>
              <p:cNvPr id="82" name="Google Shape;82;p5"/>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5"/>
            <p:cNvGrpSpPr/>
            <p:nvPr/>
          </p:nvGrpSpPr>
          <p:grpSpPr>
            <a:xfrm rot="10800000">
              <a:off x="8224980" y="4579525"/>
              <a:ext cx="567000" cy="189000"/>
              <a:chOff x="107342" y="4568900"/>
              <a:chExt cx="567000" cy="189000"/>
            </a:xfrm>
          </p:grpSpPr>
          <p:sp>
            <p:nvSpPr>
              <p:cNvPr id="86" name="Google Shape;86;p5"/>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8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 name="Google Shape;90;p5"/>
          <p:cNvSpPr txBox="1">
            <a:spLocks noGrp="1"/>
          </p:cNvSpPr>
          <p:nvPr>
            <p:ph type="subTitle" idx="1"/>
          </p:nvPr>
        </p:nvSpPr>
        <p:spPr>
          <a:xfrm>
            <a:off x="4898762" y="2824607"/>
            <a:ext cx="2806500" cy="15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1" name="Google Shape;91;p5"/>
          <p:cNvSpPr txBox="1">
            <a:spLocks noGrp="1"/>
          </p:cNvSpPr>
          <p:nvPr>
            <p:ph type="subTitle" idx="2"/>
          </p:nvPr>
        </p:nvSpPr>
        <p:spPr>
          <a:xfrm>
            <a:off x="1444963" y="2824607"/>
            <a:ext cx="2806500" cy="15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2" name="Google Shape;92;p5"/>
          <p:cNvSpPr txBox="1">
            <a:spLocks noGrp="1"/>
          </p:cNvSpPr>
          <p:nvPr>
            <p:ph type="subTitle" idx="3"/>
          </p:nvPr>
        </p:nvSpPr>
        <p:spPr>
          <a:xfrm>
            <a:off x="1444963" y="2341731"/>
            <a:ext cx="2806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Kulim Park SemiBold"/>
                <a:ea typeface="Kulim Park SemiBold"/>
                <a:cs typeface="Kulim Park SemiBold"/>
                <a:sym typeface="Kulim Park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3" name="Google Shape;93;p5"/>
          <p:cNvSpPr txBox="1">
            <a:spLocks noGrp="1"/>
          </p:cNvSpPr>
          <p:nvPr>
            <p:ph type="subTitle" idx="4"/>
          </p:nvPr>
        </p:nvSpPr>
        <p:spPr>
          <a:xfrm>
            <a:off x="4898763" y="2341731"/>
            <a:ext cx="2806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a:solidFill>
                  <a:schemeClr val="dk1"/>
                </a:solidFill>
                <a:latin typeface="Kulim Park SemiBold"/>
                <a:ea typeface="Kulim Park SemiBold"/>
                <a:cs typeface="Kulim Park SemiBold"/>
                <a:sym typeface="Kulim Park SemiBold"/>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Tree>
    <p:extLst>
      <p:ext uri="{BB962C8B-B14F-4D97-AF65-F5344CB8AC3E}">
        <p14:creationId xmlns:p14="http://schemas.microsoft.com/office/powerpoint/2010/main" val="268546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4"/>
        <p:cNvGrpSpPr/>
        <p:nvPr/>
      </p:nvGrpSpPr>
      <p:grpSpPr>
        <a:xfrm>
          <a:off x="0" y="0"/>
          <a:ext cx="0" cy="0"/>
          <a:chOff x="0" y="0"/>
          <a:chExt cx="0" cy="0"/>
        </a:xfrm>
      </p:grpSpPr>
      <p:pic>
        <p:nvPicPr>
          <p:cNvPr id="105" name="Google Shape;105;p7"/>
          <p:cNvPicPr preferRelativeResize="0"/>
          <p:nvPr/>
        </p:nvPicPr>
        <p:blipFill>
          <a:blip r:embed="rId2">
            <a:alphaModFix/>
          </a:blip>
          <a:stretch>
            <a:fillRect/>
          </a:stretch>
        </p:blipFill>
        <p:spPr>
          <a:xfrm flipH="1">
            <a:off x="2" y="0"/>
            <a:ext cx="9143998" cy="5140827"/>
          </a:xfrm>
          <a:prstGeom prst="rect">
            <a:avLst/>
          </a:prstGeom>
          <a:noFill/>
          <a:ln>
            <a:noFill/>
          </a:ln>
        </p:spPr>
      </p:pic>
      <p:grpSp>
        <p:nvGrpSpPr>
          <p:cNvPr id="106" name="Google Shape;106;p7"/>
          <p:cNvGrpSpPr/>
          <p:nvPr/>
        </p:nvGrpSpPr>
        <p:grpSpPr>
          <a:xfrm>
            <a:off x="352270" y="376900"/>
            <a:ext cx="567000" cy="189000"/>
            <a:chOff x="107342" y="4568900"/>
            <a:chExt cx="567000" cy="189000"/>
          </a:xfrm>
        </p:grpSpPr>
        <p:sp>
          <p:nvSpPr>
            <p:cNvPr id="107" name="Google Shape;107;p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7"/>
          <p:cNvSpPr txBox="1">
            <a:spLocks noGrp="1"/>
          </p:cNvSpPr>
          <p:nvPr>
            <p:ph type="title"/>
          </p:nvPr>
        </p:nvSpPr>
        <p:spPr>
          <a:xfrm>
            <a:off x="715100" y="1027450"/>
            <a:ext cx="3735900" cy="110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7"/>
          <p:cNvSpPr txBox="1">
            <a:spLocks noGrp="1"/>
          </p:cNvSpPr>
          <p:nvPr>
            <p:ph type="body" idx="1"/>
          </p:nvPr>
        </p:nvSpPr>
        <p:spPr>
          <a:xfrm>
            <a:off x="715100" y="2130250"/>
            <a:ext cx="3735900" cy="198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112" name="Google Shape;112;p7"/>
          <p:cNvSpPr>
            <a:spLocks noGrp="1"/>
          </p:cNvSpPr>
          <p:nvPr>
            <p:ph type="pic" idx="2"/>
          </p:nvPr>
        </p:nvSpPr>
        <p:spPr>
          <a:xfrm>
            <a:off x="5082154" y="737300"/>
            <a:ext cx="2858400" cy="3669000"/>
          </a:xfrm>
          <a:prstGeom prst="roundRect">
            <a:avLst>
              <a:gd name="adj" fmla="val 16667"/>
            </a:avLst>
          </a:prstGeom>
          <a:noFill/>
          <a:ln>
            <a:noFill/>
          </a:ln>
        </p:spPr>
      </p:sp>
      <p:grpSp>
        <p:nvGrpSpPr>
          <p:cNvPr id="113" name="Google Shape;113;p7"/>
          <p:cNvGrpSpPr/>
          <p:nvPr/>
        </p:nvGrpSpPr>
        <p:grpSpPr>
          <a:xfrm>
            <a:off x="-45475" y="183850"/>
            <a:ext cx="9235200" cy="4777725"/>
            <a:chOff x="-45475" y="183850"/>
            <a:chExt cx="9235200" cy="4777725"/>
          </a:xfrm>
        </p:grpSpPr>
        <p:grpSp>
          <p:nvGrpSpPr>
            <p:cNvPr id="114" name="Google Shape;114;p7"/>
            <p:cNvGrpSpPr/>
            <p:nvPr/>
          </p:nvGrpSpPr>
          <p:grpSpPr>
            <a:xfrm flipH="1">
              <a:off x="-45475" y="183850"/>
              <a:ext cx="9235200" cy="85825"/>
              <a:chOff x="-45475" y="183850"/>
              <a:chExt cx="9235200" cy="85825"/>
            </a:xfrm>
          </p:grpSpPr>
          <p:cxnSp>
            <p:nvCxnSpPr>
              <p:cNvPr id="115" name="Google Shape;115;p7"/>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116" name="Google Shape;116;p7"/>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117" name="Google Shape;117;p7"/>
            <p:cNvGrpSpPr/>
            <p:nvPr/>
          </p:nvGrpSpPr>
          <p:grpSpPr>
            <a:xfrm flipH="1">
              <a:off x="-45475" y="4873925"/>
              <a:ext cx="9235200" cy="87650"/>
              <a:chOff x="-45475" y="4873925"/>
              <a:chExt cx="9235200" cy="87650"/>
            </a:xfrm>
          </p:grpSpPr>
          <p:cxnSp>
            <p:nvCxnSpPr>
              <p:cNvPr id="118" name="Google Shape;118;p7"/>
              <p:cNvCxnSpPr/>
              <p:nvPr/>
            </p:nvCxnSpPr>
            <p:spPr>
              <a:xfrm>
                <a:off x="-45475" y="4873925"/>
                <a:ext cx="9235200" cy="0"/>
              </a:xfrm>
              <a:prstGeom prst="straightConnector1">
                <a:avLst/>
              </a:prstGeom>
              <a:noFill/>
              <a:ln w="28575" cap="flat" cmpd="sng">
                <a:solidFill>
                  <a:schemeClr val="accent2"/>
                </a:solidFill>
                <a:prstDash val="solid"/>
                <a:round/>
                <a:headEnd type="none" w="med" len="med"/>
                <a:tailEnd type="none" w="med" len="med"/>
              </a:ln>
              <a:effectLst>
                <a:outerShdw blurRad="57150" dist="19050" dir="5400000" algn="bl" rotWithShape="0">
                  <a:schemeClr val="accent4">
                    <a:alpha val="50000"/>
                  </a:schemeClr>
                </a:outerShdw>
              </a:effectLst>
            </p:spPr>
          </p:cxnSp>
          <p:cxnSp>
            <p:nvCxnSpPr>
              <p:cNvPr id="119" name="Google Shape;119;p7"/>
              <p:cNvCxnSpPr/>
              <p:nvPr/>
            </p:nvCxnSpPr>
            <p:spPr>
              <a:xfrm>
                <a:off x="4006625" y="4961575"/>
                <a:ext cx="5182800" cy="0"/>
              </a:xfrm>
              <a:prstGeom prst="straightConnector1">
                <a:avLst/>
              </a:prstGeom>
              <a:noFill/>
              <a:ln w="19050" cap="flat" cmpd="sng">
                <a:solidFill>
                  <a:schemeClr val="accent2"/>
                </a:solidFill>
                <a:prstDash val="solid"/>
                <a:round/>
                <a:headEnd type="none" w="med" len="med"/>
                <a:tailEnd type="none" w="med" len="med"/>
              </a:ln>
              <a:effectLst>
                <a:outerShdw blurRad="57150" dist="19050" dir="5400000" algn="bl" rotWithShape="0">
                  <a:schemeClr val="accent4">
                    <a:alpha val="50000"/>
                  </a:schemeClr>
                </a:outerShdw>
              </a:effectLst>
            </p:spPr>
          </p:cxnSp>
        </p:grpSp>
      </p:grpSp>
    </p:spTree>
    <p:extLst>
      <p:ext uri="{BB962C8B-B14F-4D97-AF65-F5344CB8AC3E}">
        <p14:creationId xmlns:p14="http://schemas.microsoft.com/office/powerpoint/2010/main" val="3379202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0"/>
        <p:cNvGrpSpPr/>
        <p:nvPr/>
      </p:nvGrpSpPr>
      <p:grpSpPr>
        <a:xfrm>
          <a:off x="0" y="0"/>
          <a:ext cx="0" cy="0"/>
          <a:chOff x="0" y="0"/>
          <a:chExt cx="0" cy="0"/>
        </a:xfrm>
      </p:grpSpPr>
      <p:pic>
        <p:nvPicPr>
          <p:cNvPr id="121" name="Google Shape;121;p8"/>
          <p:cNvPicPr preferRelativeResize="0"/>
          <p:nvPr/>
        </p:nvPicPr>
        <p:blipFill>
          <a:blip r:embed="rId2">
            <a:alphaModFix/>
          </a:blip>
          <a:stretch>
            <a:fillRect/>
          </a:stretch>
        </p:blipFill>
        <p:spPr>
          <a:xfrm>
            <a:off x="0" y="0"/>
            <a:ext cx="9143998" cy="5140822"/>
          </a:xfrm>
          <a:prstGeom prst="rect">
            <a:avLst/>
          </a:prstGeom>
          <a:noFill/>
          <a:ln>
            <a:noFill/>
          </a:ln>
        </p:spPr>
      </p:pic>
      <p:sp>
        <p:nvSpPr>
          <p:cNvPr id="122" name="Google Shape;122;p8"/>
          <p:cNvSpPr txBox="1">
            <a:spLocks noGrp="1"/>
          </p:cNvSpPr>
          <p:nvPr>
            <p:ph type="title"/>
          </p:nvPr>
        </p:nvSpPr>
        <p:spPr>
          <a:xfrm>
            <a:off x="2460775" y="1307100"/>
            <a:ext cx="42225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23" name="Google Shape;123;p8"/>
          <p:cNvGrpSpPr/>
          <p:nvPr/>
        </p:nvGrpSpPr>
        <p:grpSpPr>
          <a:xfrm>
            <a:off x="352270" y="376900"/>
            <a:ext cx="567000" cy="189000"/>
            <a:chOff x="107342" y="4568900"/>
            <a:chExt cx="567000" cy="189000"/>
          </a:xfrm>
        </p:grpSpPr>
        <p:sp>
          <p:nvSpPr>
            <p:cNvPr id="124" name="Google Shape;124;p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8"/>
          <p:cNvGrpSpPr/>
          <p:nvPr/>
        </p:nvGrpSpPr>
        <p:grpSpPr>
          <a:xfrm>
            <a:off x="-45475" y="183850"/>
            <a:ext cx="9235200" cy="4777725"/>
            <a:chOff x="-45475" y="183850"/>
            <a:chExt cx="9235200" cy="4777725"/>
          </a:xfrm>
        </p:grpSpPr>
        <p:grpSp>
          <p:nvGrpSpPr>
            <p:cNvPr id="128" name="Google Shape;128;p8"/>
            <p:cNvGrpSpPr/>
            <p:nvPr/>
          </p:nvGrpSpPr>
          <p:grpSpPr>
            <a:xfrm flipH="1">
              <a:off x="-45475" y="183850"/>
              <a:ext cx="9235200" cy="85825"/>
              <a:chOff x="-45475" y="183850"/>
              <a:chExt cx="9235200" cy="85825"/>
            </a:xfrm>
          </p:grpSpPr>
          <p:cxnSp>
            <p:nvCxnSpPr>
              <p:cNvPr id="129" name="Google Shape;129;p8"/>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30" name="Google Shape;130;p8"/>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31" name="Google Shape;131;p8"/>
            <p:cNvGrpSpPr/>
            <p:nvPr/>
          </p:nvGrpSpPr>
          <p:grpSpPr>
            <a:xfrm flipH="1">
              <a:off x="-45475" y="4873925"/>
              <a:ext cx="9235200" cy="87650"/>
              <a:chOff x="-45475" y="4873925"/>
              <a:chExt cx="9235200" cy="87650"/>
            </a:xfrm>
          </p:grpSpPr>
          <p:cxnSp>
            <p:nvCxnSpPr>
              <p:cNvPr id="132" name="Google Shape;132;p8"/>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33" name="Google Shape;133;p8"/>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spTree>
    <p:extLst>
      <p:ext uri="{BB962C8B-B14F-4D97-AF65-F5344CB8AC3E}">
        <p14:creationId xmlns:p14="http://schemas.microsoft.com/office/powerpoint/2010/main" val="3582855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4"/>
        <p:cNvGrpSpPr/>
        <p:nvPr/>
      </p:nvGrpSpPr>
      <p:grpSpPr>
        <a:xfrm>
          <a:off x="0" y="0"/>
          <a:ext cx="0" cy="0"/>
          <a:chOff x="0" y="0"/>
          <a:chExt cx="0" cy="0"/>
        </a:xfrm>
      </p:grpSpPr>
      <p:pic>
        <p:nvPicPr>
          <p:cNvPr id="135" name="Google Shape;135;p9"/>
          <p:cNvPicPr preferRelativeResize="0"/>
          <p:nvPr/>
        </p:nvPicPr>
        <p:blipFill>
          <a:blip r:embed="rId2">
            <a:alphaModFix/>
          </a:blip>
          <a:stretch>
            <a:fillRect/>
          </a:stretch>
        </p:blipFill>
        <p:spPr>
          <a:xfrm flipH="1">
            <a:off x="1850" y="0"/>
            <a:ext cx="9140300" cy="5143501"/>
          </a:xfrm>
          <a:prstGeom prst="rect">
            <a:avLst/>
          </a:prstGeom>
          <a:noFill/>
          <a:ln>
            <a:noFill/>
          </a:ln>
        </p:spPr>
      </p:pic>
      <p:sp>
        <p:nvSpPr>
          <p:cNvPr id="136" name="Google Shape;136;p9"/>
          <p:cNvSpPr txBox="1">
            <a:spLocks noGrp="1"/>
          </p:cNvSpPr>
          <p:nvPr>
            <p:ph type="title"/>
          </p:nvPr>
        </p:nvSpPr>
        <p:spPr>
          <a:xfrm>
            <a:off x="2201813"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 name="Google Shape;137;p9"/>
          <p:cNvSpPr txBox="1">
            <a:spLocks noGrp="1"/>
          </p:cNvSpPr>
          <p:nvPr>
            <p:ph type="subTitle" idx="1"/>
          </p:nvPr>
        </p:nvSpPr>
        <p:spPr>
          <a:xfrm>
            <a:off x="2201888"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38" name="Google Shape;138;p9"/>
          <p:cNvGrpSpPr/>
          <p:nvPr/>
        </p:nvGrpSpPr>
        <p:grpSpPr>
          <a:xfrm flipH="1">
            <a:off x="-45475" y="183850"/>
            <a:ext cx="9235200" cy="4777725"/>
            <a:chOff x="-45475" y="183850"/>
            <a:chExt cx="9235200" cy="4777725"/>
          </a:xfrm>
        </p:grpSpPr>
        <p:grpSp>
          <p:nvGrpSpPr>
            <p:cNvPr id="139" name="Google Shape;139;p9"/>
            <p:cNvGrpSpPr/>
            <p:nvPr/>
          </p:nvGrpSpPr>
          <p:grpSpPr>
            <a:xfrm>
              <a:off x="-45475" y="183850"/>
              <a:ext cx="9235200" cy="85825"/>
              <a:chOff x="-45475" y="183850"/>
              <a:chExt cx="9235200" cy="85825"/>
            </a:xfrm>
          </p:grpSpPr>
          <p:cxnSp>
            <p:nvCxnSpPr>
              <p:cNvPr id="140" name="Google Shape;140;p9"/>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41" name="Google Shape;141;p9"/>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42" name="Google Shape;142;p9"/>
            <p:cNvGrpSpPr/>
            <p:nvPr/>
          </p:nvGrpSpPr>
          <p:grpSpPr>
            <a:xfrm>
              <a:off x="-45475" y="4873925"/>
              <a:ext cx="9235200" cy="87650"/>
              <a:chOff x="-45475" y="4873925"/>
              <a:chExt cx="9235200" cy="87650"/>
            </a:xfrm>
          </p:grpSpPr>
          <p:cxnSp>
            <p:nvCxnSpPr>
              <p:cNvPr id="143" name="Google Shape;143;p9"/>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44" name="Google Shape;144;p9"/>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145" name="Google Shape;145;p9"/>
          <p:cNvGrpSpPr/>
          <p:nvPr/>
        </p:nvGrpSpPr>
        <p:grpSpPr>
          <a:xfrm flipH="1">
            <a:off x="352270" y="376900"/>
            <a:ext cx="8439700" cy="4381000"/>
            <a:chOff x="352280" y="376900"/>
            <a:chExt cx="8439700" cy="4381000"/>
          </a:xfrm>
        </p:grpSpPr>
        <p:grpSp>
          <p:nvGrpSpPr>
            <p:cNvPr id="146" name="Google Shape;146;p9"/>
            <p:cNvGrpSpPr/>
            <p:nvPr/>
          </p:nvGrpSpPr>
          <p:grpSpPr>
            <a:xfrm>
              <a:off x="352280" y="4568900"/>
              <a:ext cx="567000" cy="189000"/>
              <a:chOff x="107342" y="4568900"/>
              <a:chExt cx="567000" cy="189000"/>
            </a:xfrm>
          </p:grpSpPr>
          <p:sp>
            <p:nvSpPr>
              <p:cNvPr id="147" name="Google Shape;147;p9"/>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9"/>
            <p:cNvGrpSpPr/>
            <p:nvPr/>
          </p:nvGrpSpPr>
          <p:grpSpPr>
            <a:xfrm flipH="1">
              <a:off x="8224980" y="376900"/>
              <a:ext cx="567000" cy="189000"/>
              <a:chOff x="107342" y="4568900"/>
              <a:chExt cx="567000" cy="189000"/>
            </a:xfrm>
          </p:grpSpPr>
          <p:sp>
            <p:nvSpPr>
              <p:cNvPr id="151" name="Google Shape;151;p9"/>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15269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4"/>
        <p:cNvGrpSpPr/>
        <p:nvPr/>
      </p:nvGrpSpPr>
      <p:grpSpPr>
        <a:xfrm>
          <a:off x="0" y="0"/>
          <a:ext cx="0" cy="0"/>
          <a:chOff x="0" y="0"/>
          <a:chExt cx="0" cy="0"/>
        </a:xfrm>
      </p:grpSpPr>
      <p:sp>
        <p:nvSpPr>
          <p:cNvPr id="155" name="Google Shape;155;p10"/>
          <p:cNvSpPr>
            <a:spLocks noGrp="1"/>
          </p:cNvSpPr>
          <p:nvPr>
            <p:ph type="pic" idx="2"/>
          </p:nvPr>
        </p:nvSpPr>
        <p:spPr>
          <a:xfrm>
            <a:off x="-6875" y="0"/>
            <a:ext cx="9144000" cy="5157300"/>
          </a:xfrm>
          <a:prstGeom prst="rect">
            <a:avLst/>
          </a:prstGeom>
          <a:noFill/>
          <a:ln>
            <a:noFill/>
          </a:ln>
        </p:spPr>
      </p:sp>
      <p:sp>
        <p:nvSpPr>
          <p:cNvPr id="156" name="Google Shape;156;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269600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339288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9"/>
        <p:cNvGrpSpPr/>
        <p:nvPr/>
      </p:nvGrpSpPr>
      <p:grpSpPr>
        <a:xfrm>
          <a:off x="0" y="0"/>
          <a:ext cx="0" cy="0"/>
          <a:chOff x="0" y="0"/>
          <a:chExt cx="0" cy="0"/>
        </a:xfrm>
      </p:grpSpPr>
      <p:pic>
        <p:nvPicPr>
          <p:cNvPr id="420" name="Google Shape;420;p27"/>
          <p:cNvPicPr preferRelativeResize="0"/>
          <p:nvPr/>
        </p:nvPicPr>
        <p:blipFill>
          <a:blip r:embed="rId2">
            <a:alphaModFix/>
          </a:blip>
          <a:stretch>
            <a:fillRect/>
          </a:stretch>
        </p:blipFill>
        <p:spPr>
          <a:xfrm flipH="1">
            <a:off x="1850" y="0"/>
            <a:ext cx="9140300" cy="5143501"/>
          </a:xfrm>
          <a:prstGeom prst="rect">
            <a:avLst/>
          </a:prstGeom>
          <a:noFill/>
          <a:ln>
            <a:noFill/>
          </a:ln>
        </p:spPr>
      </p:pic>
      <p:grpSp>
        <p:nvGrpSpPr>
          <p:cNvPr id="421" name="Google Shape;421;p27"/>
          <p:cNvGrpSpPr/>
          <p:nvPr/>
        </p:nvGrpSpPr>
        <p:grpSpPr>
          <a:xfrm>
            <a:off x="313775" y="0"/>
            <a:ext cx="8515625" cy="5152331"/>
            <a:chOff x="313775" y="0"/>
            <a:chExt cx="8515625" cy="5152331"/>
          </a:xfrm>
        </p:grpSpPr>
        <p:grpSp>
          <p:nvGrpSpPr>
            <p:cNvPr id="422" name="Google Shape;422;p27"/>
            <p:cNvGrpSpPr/>
            <p:nvPr/>
          </p:nvGrpSpPr>
          <p:grpSpPr>
            <a:xfrm rot="5400000" flipH="1">
              <a:off x="6210328" y="2533259"/>
              <a:ext cx="5152318" cy="85825"/>
              <a:chOff x="-45475" y="183850"/>
              <a:chExt cx="9235200" cy="85825"/>
            </a:xfrm>
          </p:grpSpPr>
          <p:cxnSp>
            <p:nvCxnSpPr>
              <p:cNvPr id="423" name="Google Shape;423;p27"/>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424" name="Google Shape;424;p27"/>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425" name="Google Shape;425;p27"/>
            <p:cNvGrpSpPr/>
            <p:nvPr/>
          </p:nvGrpSpPr>
          <p:grpSpPr>
            <a:xfrm rot="5400000" flipH="1">
              <a:off x="-2218559" y="2532334"/>
              <a:ext cx="5152318" cy="87650"/>
              <a:chOff x="-45475" y="4873925"/>
              <a:chExt cx="9235200" cy="87650"/>
            </a:xfrm>
          </p:grpSpPr>
          <p:cxnSp>
            <p:nvCxnSpPr>
              <p:cNvPr id="426" name="Google Shape;426;p27"/>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427" name="Google Shape;427;p27"/>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428" name="Google Shape;428;p27"/>
          <p:cNvGrpSpPr/>
          <p:nvPr/>
        </p:nvGrpSpPr>
        <p:grpSpPr>
          <a:xfrm>
            <a:off x="620595" y="251500"/>
            <a:ext cx="7902800" cy="4640500"/>
            <a:chOff x="620595" y="251500"/>
            <a:chExt cx="7902800" cy="4640500"/>
          </a:xfrm>
        </p:grpSpPr>
        <p:grpSp>
          <p:nvGrpSpPr>
            <p:cNvPr id="429" name="Google Shape;429;p27"/>
            <p:cNvGrpSpPr/>
            <p:nvPr/>
          </p:nvGrpSpPr>
          <p:grpSpPr>
            <a:xfrm rot="5400000" flipH="1">
              <a:off x="8145395" y="440500"/>
              <a:ext cx="567000" cy="189000"/>
              <a:chOff x="107342" y="4568900"/>
              <a:chExt cx="567000" cy="189000"/>
            </a:xfrm>
          </p:grpSpPr>
          <p:sp>
            <p:nvSpPr>
              <p:cNvPr id="430" name="Google Shape;430;p2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7"/>
            <p:cNvGrpSpPr/>
            <p:nvPr/>
          </p:nvGrpSpPr>
          <p:grpSpPr>
            <a:xfrm rot="5400000">
              <a:off x="431595" y="4514000"/>
              <a:ext cx="567000" cy="189000"/>
              <a:chOff x="107342" y="4568900"/>
              <a:chExt cx="567000" cy="189000"/>
            </a:xfrm>
          </p:grpSpPr>
          <p:sp>
            <p:nvSpPr>
              <p:cNvPr id="434" name="Google Shape;434;p2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7048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37"/>
        <p:cNvGrpSpPr/>
        <p:nvPr/>
      </p:nvGrpSpPr>
      <p:grpSpPr>
        <a:xfrm>
          <a:off x="0" y="0"/>
          <a:ext cx="0" cy="0"/>
          <a:chOff x="0" y="0"/>
          <a:chExt cx="0" cy="0"/>
        </a:xfrm>
      </p:grpSpPr>
      <p:pic>
        <p:nvPicPr>
          <p:cNvPr id="438" name="Google Shape;438;p28"/>
          <p:cNvPicPr preferRelativeResize="0"/>
          <p:nvPr/>
        </p:nvPicPr>
        <p:blipFill>
          <a:blip r:embed="rId2">
            <a:alphaModFix/>
          </a:blip>
          <a:stretch>
            <a:fillRect/>
          </a:stretch>
        </p:blipFill>
        <p:spPr>
          <a:xfrm>
            <a:off x="1850" y="0"/>
            <a:ext cx="9143998" cy="5143501"/>
          </a:xfrm>
          <a:prstGeom prst="rect">
            <a:avLst/>
          </a:prstGeom>
          <a:noFill/>
          <a:ln>
            <a:noFill/>
          </a:ln>
        </p:spPr>
      </p:pic>
      <p:grpSp>
        <p:nvGrpSpPr>
          <p:cNvPr id="439" name="Google Shape;439;p28"/>
          <p:cNvGrpSpPr/>
          <p:nvPr/>
        </p:nvGrpSpPr>
        <p:grpSpPr>
          <a:xfrm>
            <a:off x="313775" y="0"/>
            <a:ext cx="8515625" cy="5152331"/>
            <a:chOff x="313775" y="0"/>
            <a:chExt cx="8515625" cy="5152331"/>
          </a:xfrm>
        </p:grpSpPr>
        <p:grpSp>
          <p:nvGrpSpPr>
            <p:cNvPr id="440" name="Google Shape;440;p28"/>
            <p:cNvGrpSpPr/>
            <p:nvPr/>
          </p:nvGrpSpPr>
          <p:grpSpPr>
            <a:xfrm rot="5400000" flipH="1">
              <a:off x="6210328" y="2533259"/>
              <a:ext cx="5152318" cy="85825"/>
              <a:chOff x="-45475" y="183850"/>
              <a:chExt cx="9235200" cy="85825"/>
            </a:xfrm>
          </p:grpSpPr>
          <p:cxnSp>
            <p:nvCxnSpPr>
              <p:cNvPr id="441" name="Google Shape;441;p28"/>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442" name="Google Shape;442;p28"/>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443" name="Google Shape;443;p28"/>
            <p:cNvGrpSpPr/>
            <p:nvPr/>
          </p:nvGrpSpPr>
          <p:grpSpPr>
            <a:xfrm rot="5400000" flipH="1">
              <a:off x="-2218559" y="2532334"/>
              <a:ext cx="5152318" cy="87650"/>
              <a:chOff x="-45475" y="4873925"/>
              <a:chExt cx="9235200" cy="87650"/>
            </a:xfrm>
          </p:grpSpPr>
          <p:cxnSp>
            <p:nvCxnSpPr>
              <p:cNvPr id="444" name="Google Shape;444;p28"/>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445" name="Google Shape;445;p28"/>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446" name="Google Shape;446;p28"/>
          <p:cNvGrpSpPr/>
          <p:nvPr/>
        </p:nvGrpSpPr>
        <p:grpSpPr>
          <a:xfrm>
            <a:off x="620595" y="251500"/>
            <a:ext cx="7902800" cy="4640500"/>
            <a:chOff x="620595" y="251500"/>
            <a:chExt cx="7902800" cy="4640500"/>
          </a:xfrm>
        </p:grpSpPr>
        <p:grpSp>
          <p:nvGrpSpPr>
            <p:cNvPr id="447" name="Google Shape;447;p28"/>
            <p:cNvGrpSpPr/>
            <p:nvPr/>
          </p:nvGrpSpPr>
          <p:grpSpPr>
            <a:xfrm rot="5400000" flipH="1">
              <a:off x="8145395" y="4514000"/>
              <a:ext cx="567000" cy="189000"/>
              <a:chOff x="107342" y="4568900"/>
              <a:chExt cx="567000" cy="189000"/>
            </a:xfrm>
          </p:grpSpPr>
          <p:sp>
            <p:nvSpPr>
              <p:cNvPr id="448" name="Google Shape;448;p2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8"/>
            <p:cNvGrpSpPr/>
            <p:nvPr/>
          </p:nvGrpSpPr>
          <p:grpSpPr>
            <a:xfrm rot="5400000">
              <a:off x="431595" y="440500"/>
              <a:ext cx="567000" cy="189000"/>
              <a:chOff x="107342" y="4568900"/>
              <a:chExt cx="567000" cy="189000"/>
            </a:xfrm>
          </p:grpSpPr>
          <p:sp>
            <p:nvSpPr>
              <p:cNvPr id="452" name="Google Shape;452;p2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98887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4"/>
        <p:cNvGrpSpPr/>
        <p:nvPr/>
      </p:nvGrpSpPr>
      <p:grpSpPr>
        <a:xfrm>
          <a:off x="0" y="0"/>
          <a:ext cx="0" cy="0"/>
          <a:chOff x="0" y="0"/>
          <a:chExt cx="0" cy="0"/>
        </a:xfrm>
      </p:grpSpPr>
      <p:pic>
        <p:nvPicPr>
          <p:cNvPr id="135" name="Google Shape;135;p9"/>
          <p:cNvPicPr preferRelativeResize="0"/>
          <p:nvPr/>
        </p:nvPicPr>
        <p:blipFill>
          <a:blip r:embed="rId2">
            <a:alphaModFix/>
          </a:blip>
          <a:stretch>
            <a:fillRect/>
          </a:stretch>
        </p:blipFill>
        <p:spPr>
          <a:xfrm flipH="1">
            <a:off x="1850" y="0"/>
            <a:ext cx="9140300" cy="5143501"/>
          </a:xfrm>
          <a:prstGeom prst="rect">
            <a:avLst/>
          </a:prstGeom>
          <a:noFill/>
          <a:ln>
            <a:noFill/>
          </a:ln>
        </p:spPr>
      </p:pic>
      <p:sp>
        <p:nvSpPr>
          <p:cNvPr id="136" name="Google Shape;136;p9"/>
          <p:cNvSpPr txBox="1">
            <a:spLocks noGrp="1"/>
          </p:cNvSpPr>
          <p:nvPr>
            <p:ph type="title"/>
          </p:nvPr>
        </p:nvSpPr>
        <p:spPr>
          <a:xfrm>
            <a:off x="2201813"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 name="Google Shape;137;p9"/>
          <p:cNvSpPr txBox="1">
            <a:spLocks noGrp="1"/>
          </p:cNvSpPr>
          <p:nvPr>
            <p:ph type="subTitle" idx="1"/>
          </p:nvPr>
        </p:nvSpPr>
        <p:spPr>
          <a:xfrm>
            <a:off x="2201888"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38" name="Google Shape;138;p9"/>
          <p:cNvGrpSpPr/>
          <p:nvPr/>
        </p:nvGrpSpPr>
        <p:grpSpPr>
          <a:xfrm flipH="1">
            <a:off x="-45475" y="183850"/>
            <a:ext cx="9235200" cy="4777725"/>
            <a:chOff x="-45475" y="183850"/>
            <a:chExt cx="9235200" cy="4777725"/>
          </a:xfrm>
        </p:grpSpPr>
        <p:grpSp>
          <p:nvGrpSpPr>
            <p:cNvPr id="139" name="Google Shape;139;p9"/>
            <p:cNvGrpSpPr/>
            <p:nvPr/>
          </p:nvGrpSpPr>
          <p:grpSpPr>
            <a:xfrm>
              <a:off x="-45475" y="183850"/>
              <a:ext cx="9235200" cy="85825"/>
              <a:chOff x="-45475" y="183850"/>
              <a:chExt cx="9235200" cy="85825"/>
            </a:xfrm>
          </p:grpSpPr>
          <p:cxnSp>
            <p:nvCxnSpPr>
              <p:cNvPr id="140" name="Google Shape;140;p9"/>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41" name="Google Shape;141;p9"/>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142" name="Google Shape;142;p9"/>
            <p:cNvGrpSpPr/>
            <p:nvPr/>
          </p:nvGrpSpPr>
          <p:grpSpPr>
            <a:xfrm>
              <a:off x="-45475" y="4873925"/>
              <a:ext cx="9235200" cy="87650"/>
              <a:chOff x="-45475" y="4873925"/>
              <a:chExt cx="9235200" cy="87650"/>
            </a:xfrm>
          </p:grpSpPr>
          <p:cxnSp>
            <p:nvCxnSpPr>
              <p:cNvPr id="143" name="Google Shape;143;p9"/>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144" name="Google Shape;144;p9"/>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145" name="Google Shape;145;p9"/>
          <p:cNvGrpSpPr/>
          <p:nvPr/>
        </p:nvGrpSpPr>
        <p:grpSpPr>
          <a:xfrm flipH="1">
            <a:off x="352270" y="376900"/>
            <a:ext cx="8439700" cy="4381000"/>
            <a:chOff x="352280" y="376900"/>
            <a:chExt cx="8439700" cy="4381000"/>
          </a:xfrm>
        </p:grpSpPr>
        <p:grpSp>
          <p:nvGrpSpPr>
            <p:cNvPr id="146" name="Google Shape;146;p9"/>
            <p:cNvGrpSpPr/>
            <p:nvPr/>
          </p:nvGrpSpPr>
          <p:grpSpPr>
            <a:xfrm>
              <a:off x="352280" y="4568900"/>
              <a:ext cx="567000" cy="189000"/>
              <a:chOff x="107342" y="4568900"/>
              <a:chExt cx="567000" cy="189000"/>
            </a:xfrm>
          </p:grpSpPr>
          <p:sp>
            <p:nvSpPr>
              <p:cNvPr id="147" name="Google Shape;147;p9"/>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9"/>
            <p:cNvGrpSpPr/>
            <p:nvPr/>
          </p:nvGrpSpPr>
          <p:grpSpPr>
            <a:xfrm flipH="1">
              <a:off x="8224980" y="376900"/>
              <a:ext cx="567000" cy="189000"/>
              <a:chOff x="107342" y="4568900"/>
              <a:chExt cx="567000" cy="189000"/>
            </a:xfrm>
          </p:grpSpPr>
          <p:sp>
            <p:nvSpPr>
              <p:cNvPr id="151" name="Google Shape;151;p9"/>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pic>
        <p:nvPicPr>
          <p:cNvPr id="57" name="Google Shape;57;p4"/>
          <p:cNvPicPr preferRelativeResize="0"/>
          <p:nvPr/>
        </p:nvPicPr>
        <p:blipFill>
          <a:blip r:embed="rId2">
            <a:alphaModFix/>
          </a:blip>
          <a:stretch>
            <a:fillRect/>
          </a:stretch>
        </p:blipFill>
        <p:spPr>
          <a:xfrm>
            <a:off x="0" y="1339"/>
            <a:ext cx="9143998" cy="5140822"/>
          </a:xfrm>
          <a:prstGeom prst="rect">
            <a:avLst/>
          </a:prstGeom>
          <a:noFill/>
          <a:ln>
            <a:noFill/>
          </a:ln>
        </p:spPr>
      </p:pic>
      <p:grpSp>
        <p:nvGrpSpPr>
          <p:cNvPr id="58" name="Google Shape;58;p4"/>
          <p:cNvGrpSpPr/>
          <p:nvPr/>
        </p:nvGrpSpPr>
        <p:grpSpPr>
          <a:xfrm>
            <a:off x="-45475" y="183850"/>
            <a:ext cx="9235200" cy="4777725"/>
            <a:chOff x="-45475" y="183850"/>
            <a:chExt cx="9235200" cy="4777725"/>
          </a:xfrm>
        </p:grpSpPr>
        <p:grpSp>
          <p:nvGrpSpPr>
            <p:cNvPr id="59" name="Google Shape;59;p4"/>
            <p:cNvGrpSpPr/>
            <p:nvPr/>
          </p:nvGrpSpPr>
          <p:grpSpPr>
            <a:xfrm>
              <a:off x="-45475" y="183850"/>
              <a:ext cx="9235200" cy="85825"/>
              <a:chOff x="-45475" y="183850"/>
              <a:chExt cx="9235200" cy="85825"/>
            </a:xfrm>
          </p:grpSpPr>
          <p:cxnSp>
            <p:nvCxnSpPr>
              <p:cNvPr id="60" name="Google Shape;60;p4"/>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61" name="Google Shape;61;p4"/>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62" name="Google Shape;62;p4"/>
            <p:cNvGrpSpPr/>
            <p:nvPr/>
          </p:nvGrpSpPr>
          <p:grpSpPr>
            <a:xfrm>
              <a:off x="-45475" y="4873925"/>
              <a:ext cx="9235200" cy="87650"/>
              <a:chOff x="-45475" y="4873925"/>
              <a:chExt cx="9235200" cy="87650"/>
            </a:xfrm>
          </p:grpSpPr>
          <p:cxnSp>
            <p:nvCxnSpPr>
              <p:cNvPr id="63" name="Google Shape;63;p4"/>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64" name="Google Shape;64;p4"/>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65" name="Google Shape;65;p4"/>
          <p:cNvGrpSpPr/>
          <p:nvPr/>
        </p:nvGrpSpPr>
        <p:grpSpPr>
          <a:xfrm>
            <a:off x="352280" y="4568900"/>
            <a:ext cx="567000" cy="189000"/>
            <a:chOff x="107342" y="4568900"/>
            <a:chExt cx="567000" cy="189000"/>
          </a:xfrm>
        </p:grpSpPr>
        <p:sp>
          <p:nvSpPr>
            <p:cNvPr id="66" name="Google Shape;66;p4"/>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 name="Google Shape;70;p4"/>
          <p:cNvSpPr txBox="1">
            <a:spLocks noGrp="1"/>
          </p:cNvSpPr>
          <p:nvPr>
            <p:ph type="body" idx="1"/>
          </p:nvPr>
        </p:nvSpPr>
        <p:spPr>
          <a:xfrm>
            <a:off x="720000" y="1152475"/>
            <a:ext cx="7704000" cy="414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434343"/>
              </a:buClr>
              <a:buSzPts val="1400"/>
              <a:buChar char="●"/>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extLst>
      <p:ext uri="{BB962C8B-B14F-4D97-AF65-F5344CB8AC3E}">
        <p14:creationId xmlns:p14="http://schemas.microsoft.com/office/powerpoint/2010/main" val="3373566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34"/>
        <p:cNvGrpSpPr/>
        <p:nvPr/>
      </p:nvGrpSpPr>
      <p:grpSpPr>
        <a:xfrm>
          <a:off x="0" y="0"/>
          <a:ext cx="0" cy="0"/>
          <a:chOff x="0" y="0"/>
          <a:chExt cx="0" cy="0"/>
        </a:xfrm>
      </p:grpSpPr>
      <p:pic>
        <p:nvPicPr>
          <p:cNvPr id="235" name="Google Shape;235;p16"/>
          <p:cNvPicPr preferRelativeResize="0"/>
          <p:nvPr/>
        </p:nvPicPr>
        <p:blipFill>
          <a:blip r:embed="rId2">
            <a:alphaModFix/>
          </a:blip>
          <a:stretch>
            <a:fillRect/>
          </a:stretch>
        </p:blipFill>
        <p:spPr>
          <a:xfrm>
            <a:off x="1850" y="0"/>
            <a:ext cx="9140300" cy="5143501"/>
          </a:xfrm>
          <a:prstGeom prst="rect">
            <a:avLst/>
          </a:prstGeom>
          <a:noFill/>
          <a:ln>
            <a:noFill/>
          </a:ln>
        </p:spPr>
      </p:pic>
      <p:grpSp>
        <p:nvGrpSpPr>
          <p:cNvPr id="236" name="Google Shape;236;p16"/>
          <p:cNvGrpSpPr/>
          <p:nvPr/>
        </p:nvGrpSpPr>
        <p:grpSpPr>
          <a:xfrm>
            <a:off x="-45475" y="183850"/>
            <a:ext cx="9235200" cy="4777725"/>
            <a:chOff x="-45475" y="183850"/>
            <a:chExt cx="9235200" cy="4777725"/>
          </a:xfrm>
        </p:grpSpPr>
        <p:grpSp>
          <p:nvGrpSpPr>
            <p:cNvPr id="237" name="Google Shape;237;p16"/>
            <p:cNvGrpSpPr/>
            <p:nvPr/>
          </p:nvGrpSpPr>
          <p:grpSpPr>
            <a:xfrm>
              <a:off x="-45475" y="4873925"/>
              <a:ext cx="9235200" cy="87650"/>
              <a:chOff x="-45475" y="4873925"/>
              <a:chExt cx="9235200" cy="87650"/>
            </a:xfrm>
          </p:grpSpPr>
          <p:cxnSp>
            <p:nvCxnSpPr>
              <p:cNvPr id="238" name="Google Shape;238;p16"/>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239" name="Google Shape;239;p16"/>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240" name="Google Shape;240;p16"/>
            <p:cNvGrpSpPr/>
            <p:nvPr/>
          </p:nvGrpSpPr>
          <p:grpSpPr>
            <a:xfrm>
              <a:off x="-45475" y="183850"/>
              <a:ext cx="9235200" cy="85825"/>
              <a:chOff x="-45475" y="183850"/>
              <a:chExt cx="9235200" cy="85825"/>
            </a:xfrm>
          </p:grpSpPr>
          <p:cxnSp>
            <p:nvCxnSpPr>
              <p:cNvPr id="241" name="Google Shape;241;p16"/>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242" name="Google Shape;242;p16"/>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grpSp>
        <p:nvGrpSpPr>
          <p:cNvPr id="243" name="Google Shape;243;p16"/>
          <p:cNvGrpSpPr/>
          <p:nvPr/>
        </p:nvGrpSpPr>
        <p:grpSpPr>
          <a:xfrm>
            <a:off x="352280" y="376900"/>
            <a:ext cx="8439700" cy="4381000"/>
            <a:chOff x="352280" y="376900"/>
            <a:chExt cx="8439700" cy="4381000"/>
          </a:xfrm>
        </p:grpSpPr>
        <p:grpSp>
          <p:nvGrpSpPr>
            <p:cNvPr id="244" name="Google Shape;244;p16"/>
            <p:cNvGrpSpPr/>
            <p:nvPr/>
          </p:nvGrpSpPr>
          <p:grpSpPr>
            <a:xfrm>
              <a:off x="352280" y="4568900"/>
              <a:ext cx="567000" cy="189000"/>
              <a:chOff x="107342" y="4568900"/>
              <a:chExt cx="567000" cy="189000"/>
            </a:xfrm>
          </p:grpSpPr>
          <p:sp>
            <p:nvSpPr>
              <p:cNvPr id="245" name="Google Shape;245;p16"/>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6"/>
            <p:cNvGrpSpPr/>
            <p:nvPr/>
          </p:nvGrpSpPr>
          <p:grpSpPr>
            <a:xfrm flipH="1">
              <a:off x="8224980" y="376900"/>
              <a:ext cx="567000" cy="189000"/>
              <a:chOff x="107342" y="4568900"/>
              <a:chExt cx="567000" cy="189000"/>
            </a:xfrm>
          </p:grpSpPr>
          <p:sp>
            <p:nvSpPr>
              <p:cNvPr id="249" name="Google Shape;249;p16"/>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2" name="Google Shape;25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3" name="Google Shape;253;p16"/>
          <p:cNvSpPr txBox="1">
            <a:spLocks noGrp="1"/>
          </p:cNvSpPr>
          <p:nvPr>
            <p:ph type="subTitle" idx="1"/>
          </p:nvPr>
        </p:nvSpPr>
        <p:spPr>
          <a:xfrm>
            <a:off x="720000" y="1110375"/>
            <a:ext cx="7704000" cy="349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Char char="●"/>
              <a:defRPr>
                <a:solidFill>
                  <a:schemeClr val="dk1"/>
                </a:solidFill>
              </a:defRPr>
            </a:lvl1pPr>
            <a:lvl2pPr lvl="1" rtl="0">
              <a:lnSpc>
                <a:spcPct val="100000"/>
              </a:lnSpc>
              <a:spcBef>
                <a:spcPts val="1000"/>
              </a:spcBef>
              <a:spcAft>
                <a:spcPts val="0"/>
              </a:spcAft>
              <a:buClr>
                <a:schemeClr val="dk1"/>
              </a:buClr>
              <a:buSzPts val="1200"/>
              <a:buChar char="○"/>
              <a:defRPr>
                <a:solidFill>
                  <a:schemeClr val="dk1"/>
                </a:solidFill>
              </a:defRPr>
            </a:lvl2pPr>
            <a:lvl3pPr lvl="2" rtl="0">
              <a:lnSpc>
                <a:spcPct val="100000"/>
              </a:lnSpc>
              <a:spcBef>
                <a:spcPts val="0"/>
              </a:spcBef>
              <a:spcAft>
                <a:spcPts val="0"/>
              </a:spcAft>
              <a:buClr>
                <a:schemeClr val="dk1"/>
              </a:buClr>
              <a:buSzPts val="1200"/>
              <a:buChar char="■"/>
              <a:defRPr>
                <a:solidFill>
                  <a:schemeClr val="dk1"/>
                </a:solidFill>
              </a:defRPr>
            </a:lvl3pPr>
            <a:lvl4pPr lvl="3" rtl="0">
              <a:lnSpc>
                <a:spcPct val="100000"/>
              </a:lnSpc>
              <a:spcBef>
                <a:spcPts val="0"/>
              </a:spcBef>
              <a:spcAft>
                <a:spcPts val="0"/>
              </a:spcAft>
              <a:buClr>
                <a:schemeClr val="dk1"/>
              </a:buClr>
              <a:buSzPts val="1200"/>
              <a:buChar char="●"/>
              <a:defRPr>
                <a:solidFill>
                  <a:schemeClr val="dk1"/>
                </a:solidFill>
              </a:defRPr>
            </a:lvl4pPr>
            <a:lvl5pPr lvl="4" rtl="0">
              <a:lnSpc>
                <a:spcPct val="100000"/>
              </a:lnSpc>
              <a:spcBef>
                <a:spcPts val="0"/>
              </a:spcBef>
              <a:spcAft>
                <a:spcPts val="0"/>
              </a:spcAft>
              <a:buClr>
                <a:schemeClr val="dk1"/>
              </a:buClr>
              <a:buSzPts val="1200"/>
              <a:buChar char="○"/>
              <a:defRPr>
                <a:solidFill>
                  <a:schemeClr val="dk1"/>
                </a:solidFill>
              </a:defRPr>
            </a:lvl5pPr>
            <a:lvl6pPr lvl="5" rtl="0">
              <a:lnSpc>
                <a:spcPct val="100000"/>
              </a:lnSpc>
              <a:spcBef>
                <a:spcPts val="0"/>
              </a:spcBef>
              <a:spcAft>
                <a:spcPts val="0"/>
              </a:spcAft>
              <a:buClr>
                <a:schemeClr val="dk1"/>
              </a:buClr>
              <a:buSzPts val="1200"/>
              <a:buChar char="■"/>
              <a:defRPr>
                <a:solidFill>
                  <a:schemeClr val="dk1"/>
                </a:solidFill>
              </a:defRPr>
            </a:lvl6pPr>
            <a:lvl7pPr lvl="6" rtl="0">
              <a:lnSpc>
                <a:spcPct val="100000"/>
              </a:lnSpc>
              <a:spcBef>
                <a:spcPts val="0"/>
              </a:spcBef>
              <a:spcAft>
                <a:spcPts val="0"/>
              </a:spcAft>
              <a:buClr>
                <a:schemeClr val="dk1"/>
              </a:buClr>
              <a:buSzPts val="1200"/>
              <a:buChar char="●"/>
              <a:defRPr>
                <a:solidFill>
                  <a:schemeClr val="dk1"/>
                </a:solidFill>
              </a:defRPr>
            </a:lvl7pPr>
            <a:lvl8pPr lvl="7" rtl="0">
              <a:lnSpc>
                <a:spcPct val="100000"/>
              </a:lnSpc>
              <a:spcBef>
                <a:spcPts val="0"/>
              </a:spcBef>
              <a:spcAft>
                <a:spcPts val="0"/>
              </a:spcAft>
              <a:buClr>
                <a:schemeClr val="dk1"/>
              </a:buClr>
              <a:buSzPts val="1200"/>
              <a:buChar char="○"/>
              <a:defRPr>
                <a:solidFill>
                  <a:schemeClr val="dk1"/>
                </a:solidFill>
              </a:defRPr>
            </a:lvl8pPr>
            <a:lvl9pPr lvl="8" rtl="0">
              <a:lnSpc>
                <a:spcPct val="100000"/>
              </a:lnSpc>
              <a:spcBef>
                <a:spcPts val="0"/>
              </a:spcBef>
              <a:spcAft>
                <a:spcPts val="0"/>
              </a:spcAft>
              <a:buClr>
                <a:schemeClr val="dk1"/>
              </a:buClr>
              <a:buSzPts val="1200"/>
              <a:buChar char="■"/>
              <a:defRPr>
                <a:solidFill>
                  <a:schemeClr val="dk1"/>
                </a:solidFill>
              </a:defRPr>
            </a:lvl9pPr>
          </a:lstStyle>
          <a:p>
            <a:endParaRPr/>
          </a:p>
        </p:txBody>
      </p:sp>
    </p:spTree>
    <p:extLst>
      <p:ext uri="{BB962C8B-B14F-4D97-AF65-F5344CB8AC3E}">
        <p14:creationId xmlns:p14="http://schemas.microsoft.com/office/powerpoint/2010/main" val="382181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sp>
        <p:nvSpPr>
          <p:cNvPr id="155" name="Google Shape;155;p10"/>
          <p:cNvSpPr>
            <a:spLocks noGrp="1"/>
          </p:cNvSpPr>
          <p:nvPr>
            <p:ph type="pic" idx="2"/>
          </p:nvPr>
        </p:nvSpPr>
        <p:spPr>
          <a:xfrm>
            <a:off x="-6875" y="0"/>
            <a:ext cx="9144000" cy="5157300"/>
          </a:xfrm>
          <a:prstGeom prst="rect">
            <a:avLst/>
          </a:prstGeom>
          <a:noFill/>
          <a:ln>
            <a:noFill/>
          </a:ln>
        </p:spPr>
      </p:sp>
      <p:sp>
        <p:nvSpPr>
          <p:cNvPr id="156" name="Google Shape;156;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9"/>
        <p:cNvGrpSpPr/>
        <p:nvPr/>
      </p:nvGrpSpPr>
      <p:grpSpPr>
        <a:xfrm>
          <a:off x="0" y="0"/>
          <a:ext cx="0" cy="0"/>
          <a:chOff x="0" y="0"/>
          <a:chExt cx="0" cy="0"/>
        </a:xfrm>
      </p:grpSpPr>
      <p:pic>
        <p:nvPicPr>
          <p:cNvPr id="420" name="Google Shape;420;p27"/>
          <p:cNvPicPr preferRelativeResize="0"/>
          <p:nvPr/>
        </p:nvPicPr>
        <p:blipFill>
          <a:blip r:embed="rId2">
            <a:alphaModFix/>
          </a:blip>
          <a:stretch>
            <a:fillRect/>
          </a:stretch>
        </p:blipFill>
        <p:spPr>
          <a:xfrm flipH="1">
            <a:off x="1850" y="0"/>
            <a:ext cx="9140300" cy="5143501"/>
          </a:xfrm>
          <a:prstGeom prst="rect">
            <a:avLst/>
          </a:prstGeom>
          <a:noFill/>
          <a:ln>
            <a:noFill/>
          </a:ln>
        </p:spPr>
      </p:pic>
      <p:grpSp>
        <p:nvGrpSpPr>
          <p:cNvPr id="421" name="Google Shape;421;p27"/>
          <p:cNvGrpSpPr/>
          <p:nvPr/>
        </p:nvGrpSpPr>
        <p:grpSpPr>
          <a:xfrm>
            <a:off x="313775" y="0"/>
            <a:ext cx="8515625" cy="5152331"/>
            <a:chOff x="313775" y="0"/>
            <a:chExt cx="8515625" cy="5152331"/>
          </a:xfrm>
        </p:grpSpPr>
        <p:grpSp>
          <p:nvGrpSpPr>
            <p:cNvPr id="422" name="Google Shape;422;p27"/>
            <p:cNvGrpSpPr/>
            <p:nvPr/>
          </p:nvGrpSpPr>
          <p:grpSpPr>
            <a:xfrm rot="5400000" flipH="1">
              <a:off x="6210328" y="2533259"/>
              <a:ext cx="5152318" cy="85825"/>
              <a:chOff x="-45475" y="183850"/>
              <a:chExt cx="9235200" cy="85825"/>
            </a:xfrm>
          </p:grpSpPr>
          <p:cxnSp>
            <p:nvCxnSpPr>
              <p:cNvPr id="423" name="Google Shape;423;p27"/>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424" name="Google Shape;424;p27"/>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425" name="Google Shape;425;p27"/>
            <p:cNvGrpSpPr/>
            <p:nvPr/>
          </p:nvGrpSpPr>
          <p:grpSpPr>
            <a:xfrm rot="5400000" flipH="1">
              <a:off x="-2218559" y="2532334"/>
              <a:ext cx="5152318" cy="87650"/>
              <a:chOff x="-45475" y="4873925"/>
              <a:chExt cx="9235200" cy="87650"/>
            </a:xfrm>
          </p:grpSpPr>
          <p:cxnSp>
            <p:nvCxnSpPr>
              <p:cNvPr id="426" name="Google Shape;426;p27"/>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427" name="Google Shape;427;p27"/>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428" name="Google Shape;428;p27"/>
          <p:cNvGrpSpPr/>
          <p:nvPr/>
        </p:nvGrpSpPr>
        <p:grpSpPr>
          <a:xfrm>
            <a:off x="620595" y="251500"/>
            <a:ext cx="7902800" cy="4640500"/>
            <a:chOff x="620595" y="251500"/>
            <a:chExt cx="7902800" cy="4640500"/>
          </a:xfrm>
        </p:grpSpPr>
        <p:grpSp>
          <p:nvGrpSpPr>
            <p:cNvPr id="429" name="Google Shape;429;p27"/>
            <p:cNvGrpSpPr/>
            <p:nvPr/>
          </p:nvGrpSpPr>
          <p:grpSpPr>
            <a:xfrm rot="5400000" flipH="1">
              <a:off x="8145395" y="440500"/>
              <a:ext cx="567000" cy="189000"/>
              <a:chOff x="107342" y="4568900"/>
              <a:chExt cx="567000" cy="189000"/>
            </a:xfrm>
          </p:grpSpPr>
          <p:sp>
            <p:nvSpPr>
              <p:cNvPr id="430" name="Google Shape;430;p2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27"/>
            <p:cNvGrpSpPr/>
            <p:nvPr/>
          </p:nvGrpSpPr>
          <p:grpSpPr>
            <a:xfrm rot="5400000">
              <a:off x="431595" y="4514000"/>
              <a:ext cx="567000" cy="189000"/>
              <a:chOff x="107342" y="4568900"/>
              <a:chExt cx="567000" cy="189000"/>
            </a:xfrm>
          </p:grpSpPr>
          <p:sp>
            <p:nvSpPr>
              <p:cNvPr id="434" name="Google Shape;434;p27"/>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37"/>
        <p:cNvGrpSpPr/>
        <p:nvPr/>
      </p:nvGrpSpPr>
      <p:grpSpPr>
        <a:xfrm>
          <a:off x="0" y="0"/>
          <a:ext cx="0" cy="0"/>
          <a:chOff x="0" y="0"/>
          <a:chExt cx="0" cy="0"/>
        </a:xfrm>
      </p:grpSpPr>
      <p:pic>
        <p:nvPicPr>
          <p:cNvPr id="438" name="Google Shape;438;p28"/>
          <p:cNvPicPr preferRelativeResize="0"/>
          <p:nvPr/>
        </p:nvPicPr>
        <p:blipFill>
          <a:blip r:embed="rId2">
            <a:alphaModFix/>
          </a:blip>
          <a:stretch>
            <a:fillRect/>
          </a:stretch>
        </p:blipFill>
        <p:spPr>
          <a:xfrm>
            <a:off x="1850" y="0"/>
            <a:ext cx="9143998" cy="5143501"/>
          </a:xfrm>
          <a:prstGeom prst="rect">
            <a:avLst/>
          </a:prstGeom>
          <a:noFill/>
          <a:ln>
            <a:noFill/>
          </a:ln>
        </p:spPr>
      </p:pic>
      <p:grpSp>
        <p:nvGrpSpPr>
          <p:cNvPr id="439" name="Google Shape;439;p28"/>
          <p:cNvGrpSpPr/>
          <p:nvPr/>
        </p:nvGrpSpPr>
        <p:grpSpPr>
          <a:xfrm>
            <a:off x="313775" y="0"/>
            <a:ext cx="8515625" cy="5152331"/>
            <a:chOff x="313775" y="0"/>
            <a:chExt cx="8515625" cy="5152331"/>
          </a:xfrm>
        </p:grpSpPr>
        <p:grpSp>
          <p:nvGrpSpPr>
            <p:cNvPr id="440" name="Google Shape;440;p28"/>
            <p:cNvGrpSpPr/>
            <p:nvPr/>
          </p:nvGrpSpPr>
          <p:grpSpPr>
            <a:xfrm rot="5400000" flipH="1">
              <a:off x="6210328" y="2533259"/>
              <a:ext cx="5152318" cy="85825"/>
              <a:chOff x="-45475" y="183850"/>
              <a:chExt cx="9235200" cy="85825"/>
            </a:xfrm>
          </p:grpSpPr>
          <p:cxnSp>
            <p:nvCxnSpPr>
              <p:cNvPr id="441" name="Google Shape;441;p28"/>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cxnSp>
            <p:nvCxnSpPr>
              <p:cNvPr id="442" name="Google Shape;442;p28"/>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lt2">
                    <a:alpha val="50000"/>
                  </a:schemeClr>
                </a:outerShdw>
              </a:effectLst>
            </p:spPr>
          </p:cxnSp>
        </p:grpSp>
        <p:grpSp>
          <p:nvGrpSpPr>
            <p:cNvPr id="443" name="Google Shape;443;p28"/>
            <p:cNvGrpSpPr/>
            <p:nvPr/>
          </p:nvGrpSpPr>
          <p:grpSpPr>
            <a:xfrm rot="5400000" flipH="1">
              <a:off x="-2218559" y="2532334"/>
              <a:ext cx="5152318" cy="87650"/>
              <a:chOff x="-45475" y="4873925"/>
              <a:chExt cx="9235200" cy="87650"/>
            </a:xfrm>
          </p:grpSpPr>
          <p:cxnSp>
            <p:nvCxnSpPr>
              <p:cNvPr id="444" name="Google Shape;444;p28"/>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445" name="Google Shape;445;p28"/>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446" name="Google Shape;446;p28"/>
          <p:cNvGrpSpPr/>
          <p:nvPr/>
        </p:nvGrpSpPr>
        <p:grpSpPr>
          <a:xfrm>
            <a:off x="620595" y="251500"/>
            <a:ext cx="7902800" cy="4640500"/>
            <a:chOff x="620595" y="251500"/>
            <a:chExt cx="7902800" cy="4640500"/>
          </a:xfrm>
        </p:grpSpPr>
        <p:grpSp>
          <p:nvGrpSpPr>
            <p:cNvPr id="447" name="Google Shape;447;p28"/>
            <p:cNvGrpSpPr/>
            <p:nvPr/>
          </p:nvGrpSpPr>
          <p:grpSpPr>
            <a:xfrm rot="5400000" flipH="1">
              <a:off x="8145395" y="4514000"/>
              <a:ext cx="567000" cy="189000"/>
              <a:chOff x="107342" y="4568900"/>
              <a:chExt cx="567000" cy="189000"/>
            </a:xfrm>
          </p:grpSpPr>
          <p:sp>
            <p:nvSpPr>
              <p:cNvPr id="448" name="Google Shape;448;p2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8"/>
            <p:cNvGrpSpPr/>
            <p:nvPr/>
          </p:nvGrpSpPr>
          <p:grpSpPr>
            <a:xfrm rot="5400000">
              <a:off x="431595" y="440500"/>
              <a:ext cx="567000" cy="189000"/>
              <a:chOff x="107342" y="4568900"/>
              <a:chExt cx="567000" cy="189000"/>
            </a:xfrm>
          </p:grpSpPr>
          <p:sp>
            <p:nvSpPr>
              <p:cNvPr id="452" name="Google Shape;452;p28"/>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pic>
        <p:nvPicPr>
          <p:cNvPr id="57" name="Google Shape;57;p4"/>
          <p:cNvPicPr preferRelativeResize="0"/>
          <p:nvPr/>
        </p:nvPicPr>
        <p:blipFill>
          <a:blip r:embed="rId2">
            <a:alphaModFix/>
          </a:blip>
          <a:stretch>
            <a:fillRect/>
          </a:stretch>
        </p:blipFill>
        <p:spPr>
          <a:xfrm>
            <a:off x="0" y="1339"/>
            <a:ext cx="9143998" cy="5140822"/>
          </a:xfrm>
          <a:prstGeom prst="rect">
            <a:avLst/>
          </a:prstGeom>
          <a:noFill/>
          <a:ln>
            <a:noFill/>
          </a:ln>
        </p:spPr>
      </p:pic>
      <p:grpSp>
        <p:nvGrpSpPr>
          <p:cNvPr id="58" name="Google Shape;58;p4"/>
          <p:cNvGrpSpPr/>
          <p:nvPr/>
        </p:nvGrpSpPr>
        <p:grpSpPr>
          <a:xfrm>
            <a:off x="-45475" y="183850"/>
            <a:ext cx="9235200" cy="4777725"/>
            <a:chOff x="-45475" y="183850"/>
            <a:chExt cx="9235200" cy="4777725"/>
          </a:xfrm>
        </p:grpSpPr>
        <p:grpSp>
          <p:nvGrpSpPr>
            <p:cNvPr id="59" name="Google Shape;59;p4"/>
            <p:cNvGrpSpPr/>
            <p:nvPr/>
          </p:nvGrpSpPr>
          <p:grpSpPr>
            <a:xfrm>
              <a:off x="-45475" y="183850"/>
              <a:ext cx="9235200" cy="85825"/>
              <a:chOff x="-45475" y="183850"/>
              <a:chExt cx="9235200" cy="85825"/>
            </a:xfrm>
          </p:grpSpPr>
          <p:cxnSp>
            <p:nvCxnSpPr>
              <p:cNvPr id="60" name="Google Shape;60;p4"/>
              <p:cNvCxnSpPr/>
              <p:nvPr/>
            </p:nvCxnSpPr>
            <p:spPr>
              <a:xfrm>
                <a:off x="-45475" y="26967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61" name="Google Shape;61;p4"/>
              <p:cNvCxnSpPr/>
              <p:nvPr/>
            </p:nvCxnSpPr>
            <p:spPr>
              <a:xfrm>
                <a:off x="-45475" y="183850"/>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nvGrpSpPr>
            <p:cNvPr id="62" name="Google Shape;62;p4"/>
            <p:cNvGrpSpPr/>
            <p:nvPr/>
          </p:nvGrpSpPr>
          <p:grpSpPr>
            <a:xfrm>
              <a:off x="-45475" y="4873925"/>
              <a:ext cx="9235200" cy="87650"/>
              <a:chOff x="-45475" y="4873925"/>
              <a:chExt cx="9235200" cy="87650"/>
            </a:xfrm>
          </p:grpSpPr>
          <p:cxnSp>
            <p:nvCxnSpPr>
              <p:cNvPr id="63" name="Google Shape;63;p4"/>
              <p:cNvCxnSpPr/>
              <p:nvPr/>
            </p:nvCxnSpPr>
            <p:spPr>
              <a:xfrm>
                <a:off x="-45475" y="4873925"/>
                <a:ext cx="9235200" cy="0"/>
              </a:xfrm>
              <a:prstGeom prst="straightConnector1">
                <a:avLst/>
              </a:prstGeom>
              <a:noFill/>
              <a:ln w="28575"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cxnSp>
            <p:nvCxnSpPr>
              <p:cNvPr id="64" name="Google Shape;64;p4"/>
              <p:cNvCxnSpPr/>
              <p:nvPr/>
            </p:nvCxnSpPr>
            <p:spPr>
              <a:xfrm>
                <a:off x="4006625" y="4961575"/>
                <a:ext cx="5182800" cy="0"/>
              </a:xfrm>
              <a:prstGeom prst="straightConnector1">
                <a:avLst/>
              </a:prstGeom>
              <a:noFill/>
              <a:ln w="19050" cap="flat" cmpd="sng">
                <a:solidFill>
                  <a:schemeClr val="lt2"/>
                </a:solidFill>
                <a:prstDash val="solid"/>
                <a:round/>
                <a:headEnd type="none" w="med" len="med"/>
                <a:tailEnd type="none" w="med" len="med"/>
              </a:ln>
              <a:effectLst>
                <a:outerShdw blurRad="57150" dist="19050" dir="5400000" algn="bl" rotWithShape="0">
                  <a:schemeClr val="accent1">
                    <a:alpha val="50000"/>
                  </a:schemeClr>
                </a:outerShdw>
              </a:effectLst>
            </p:spPr>
          </p:cxnSp>
        </p:grpSp>
      </p:grpSp>
      <p:grpSp>
        <p:nvGrpSpPr>
          <p:cNvPr id="65" name="Google Shape;65;p4"/>
          <p:cNvGrpSpPr/>
          <p:nvPr/>
        </p:nvGrpSpPr>
        <p:grpSpPr>
          <a:xfrm>
            <a:off x="352280" y="4568900"/>
            <a:ext cx="567000" cy="189000"/>
            <a:chOff x="107342" y="4568900"/>
            <a:chExt cx="567000" cy="189000"/>
          </a:xfrm>
        </p:grpSpPr>
        <p:sp>
          <p:nvSpPr>
            <p:cNvPr id="66" name="Google Shape;66;p4"/>
            <p:cNvSpPr/>
            <p:nvPr/>
          </p:nvSpPr>
          <p:spPr>
            <a:xfrm>
              <a:off x="107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6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485342" y="4568900"/>
              <a:ext cx="189000" cy="189000"/>
            </a:xfrm>
            <a:prstGeom prst="pie">
              <a:avLst>
                <a:gd name="adj1" fmla="val 5368770"/>
                <a:gd name="adj2" fmla="val 16200000"/>
              </a:avLst>
            </a:prstGeom>
            <a:solidFill>
              <a:schemeClr val="lt2"/>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 name="Google Shape;70;p4"/>
          <p:cNvSpPr txBox="1">
            <a:spLocks noGrp="1"/>
          </p:cNvSpPr>
          <p:nvPr>
            <p:ph type="body" idx="1"/>
          </p:nvPr>
        </p:nvSpPr>
        <p:spPr>
          <a:xfrm>
            <a:off x="720000" y="1152475"/>
            <a:ext cx="7704000" cy="414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434343"/>
              </a:buClr>
              <a:buSzPts val="1400"/>
              <a:buChar char="●"/>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extLst>
      <p:ext uri="{BB962C8B-B14F-4D97-AF65-F5344CB8AC3E}">
        <p14:creationId xmlns:p14="http://schemas.microsoft.com/office/powerpoint/2010/main" val="360028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CDC529-13D7-AE40-7CF3-BEBBD4DE816D}"/>
              </a:ext>
            </a:extLst>
          </p:cNvPr>
          <p:cNvSpPr>
            <a:spLocks noGrp="1"/>
          </p:cNvSpPr>
          <p:nvPr>
            <p:ph type="ctrTitle"/>
          </p:nvPr>
        </p:nvSpPr>
        <p:spPr>
          <a:xfrm>
            <a:off x="1143000" y="841772"/>
            <a:ext cx="6858000" cy="1790700"/>
          </a:xfrm>
        </p:spPr>
        <p:txBody>
          <a:bodyPr anchor="b"/>
          <a:lstStyle>
            <a:lvl1pPr algn="ctr">
              <a:defRPr sz="45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id="{2999D4E6-BBB8-293B-9050-FF303410ABD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id="{90E2EA7F-9E41-D10C-4583-82DFCEEED620}"/>
              </a:ext>
            </a:extLst>
          </p:cNvPr>
          <p:cNvSpPr>
            <a:spLocks noGrp="1"/>
          </p:cNvSpPr>
          <p:nvPr>
            <p:ph type="dt" sz="half" idx="10"/>
          </p:nvPr>
        </p:nvSpPr>
        <p:spPr/>
        <p:txBody>
          <a:bodyPr/>
          <a:lstStyle/>
          <a:p>
            <a:fld id="{8CB6A323-C0BE-3F47-8B13-75A43C6CB901}" type="datetimeFigureOut">
              <a:rPr lang="ar-AE" smtClean="0"/>
              <a:t>28/04/1446</a:t>
            </a:fld>
            <a:endParaRPr lang="ar-AE"/>
          </a:p>
        </p:txBody>
      </p:sp>
      <p:sp>
        <p:nvSpPr>
          <p:cNvPr id="5" name="عنصر نائب للتذييل 4">
            <a:extLst>
              <a:ext uri="{FF2B5EF4-FFF2-40B4-BE49-F238E27FC236}">
                <a16:creationId xmlns:a16="http://schemas.microsoft.com/office/drawing/2014/main" id="{29256A2A-50FB-03FE-3330-0D2CF46517EE}"/>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B7DDB77B-4163-F1F8-F0D6-6B927E675197}"/>
              </a:ext>
            </a:extLst>
          </p:cNvPr>
          <p:cNvSpPr>
            <a:spLocks noGrp="1"/>
          </p:cNvSpPr>
          <p:nvPr>
            <p:ph type="sldNum" sz="quarter" idx="12"/>
          </p:nvPr>
        </p:nvSpPr>
        <p:spPr/>
        <p:txBody>
          <a:bodyPr/>
          <a:lstStyle/>
          <a:p>
            <a:fld id="{CF4998D0-4602-674B-AB39-CF60D562FB86}" type="slidenum">
              <a:rPr lang="ar-AE" smtClean="0"/>
              <a:t>‹#›</a:t>
            </a:fld>
            <a:endParaRPr lang="ar-AE"/>
          </a:p>
        </p:txBody>
      </p:sp>
    </p:spTree>
    <p:extLst>
      <p:ext uri="{BB962C8B-B14F-4D97-AF65-F5344CB8AC3E}">
        <p14:creationId xmlns:p14="http://schemas.microsoft.com/office/powerpoint/2010/main" val="134494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Kulim Park SemiBold"/>
              <a:buNone/>
              <a:defRPr sz="3000">
                <a:solidFill>
                  <a:schemeClr val="dk1"/>
                </a:solidFill>
                <a:latin typeface="Kulim Park SemiBold"/>
                <a:ea typeface="Kulim Park SemiBold"/>
                <a:cs typeface="Kulim Park SemiBold"/>
                <a:sym typeface="Kulim Park SemiBold"/>
              </a:defRPr>
            </a:lvl1pPr>
            <a:lvl2pPr lvl="1"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2pPr>
            <a:lvl3pPr lvl="2"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3pPr>
            <a:lvl4pPr lvl="3"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4pPr>
            <a:lvl5pPr lvl="4"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5pPr>
            <a:lvl6pPr lvl="5"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6pPr>
            <a:lvl7pPr lvl="6"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7pPr>
            <a:lvl8pPr lvl="7"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8pPr>
            <a:lvl9pPr lvl="8"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1pPr>
            <a:lvl2pPr marL="914400" lvl="1"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2pPr>
            <a:lvl3pPr marL="1371600" lvl="2"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3pPr>
            <a:lvl4pPr marL="1828800" lvl="3"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4pPr>
            <a:lvl5pPr marL="2286000" lvl="4"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5pPr>
            <a:lvl6pPr marL="2743200" lvl="5"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6pPr>
            <a:lvl7pPr marL="3200400" lvl="6"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7pPr>
            <a:lvl8pPr marL="3657600" lvl="7"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8pPr>
            <a:lvl9pPr marL="4114800" lvl="8"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73" r:id="rId6"/>
    <p:sldLayoutId id="2147483674" r:id="rId7"/>
    <p:sldLayoutId id="214748367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8B08BC7-5D61-F64C-30B0-7AC363A7BFCF}"/>
              </a:ext>
            </a:extLst>
          </p:cNvPr>
          <p:cNvSpPr>
            <a:spLocks noGrp="1"/>
          </p:cNvSpPr>
          <p:nvPr>
            <p:ph type="title"/>
          </p:nvPr>
        </p:nvSpPr>
        <p:spPr>
          <a:xfrm>
            <a:off x="628650" y="273844"/>
            <a:ext cx="7886700" cy="994172"/>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F74F108B-60F8-1888-8E97-C3FA8630A81F}"/>
              </a:ext>
            </a:extLst>
          </p:cNvPr>
          <p:cNvSpPr>
            <a:spLocks noGrp="1"/>
          </p:cNvSpPr>
          <p:nvPr>
            <p:ph type="body" idx="1"/>
          </p:nvPr>
        </p:nvSpPr>
        <p:spPr>
          <a:xfrm>
            <a:off x="628650" y="1369219"/>
            <a:ext cx="7886700" cy="3263504"/>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B8465DA1-3416-F558-83F2-6F4866588F0E}"/>
              </a:ext>
            </a:extLst>
          </p:cNvPr>
          <p:cNvSpPr>
            <a:spLocks noGrp="1"/>
          </p:cNvSpPr>
          <p:nvPr>
            <p:ph type="dt" sz="half" idx="2"/>
          </p:nvPr>
        </p:nvSpPr>
        <p:spPr>
          <a:xfrm>
            <a:off x="6457950" y="4767263"/>
            <a:ext cx="2057400" cy="273844"/>
          </a:xfrm>
          <a:prstGeom prst="rect">
            <a:avLst/>
          </a:prstGeom>
        </p:spPr>
        <p:txBody>
          <a:bodyPr vert="horz" lIns="91440" tIns="45720" rIns="91440" bIns="45720" rtlCol="1" anchor="ctr"/>
          <a:lstStyle>
            <a:lvl1pPr algn="r">
              <a:defRPr sz="900">
                <a:solidFill>
                  <a:schemeClr val="tx1">
                    <a:tint val="82000"/>
                  </a:schemeClr>
                </a:solidFill>
              </a:defRPr>
            </a:lvl1pPr>
          </a:lstStyle>
          <a:p>
            <a:fld id="{8CB6A323-C0BE-3F47-8B13-75A43C6CB901}" type="datetimeFigureOut">
              <a:rPr lang="ar-AE" smtClean="0"/>
              <a:t>28/04/1446</a:t>
            </a:fld>
            <a:endParaRPr lang="ar-AE"/>
          </a:p>
        </p:txBody>
      </p:sp>
      <p:sp>
        <p:nvSpPr>
          <p:cNvPr id="5" name="عنصر نائب للتذييل 4">
            <a:extLst>
              <a:ext uri="{FF2B5EF4-FFF2-40B4-BE49-F238E27FC236}">
                <a16:creationId xmlns:a16="http://schemas.microsoft.com/office/drawing/2014/main" id="{BB9DA3FD-0C21-767E-1F1F-E812E44EDFD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1" anchor="ctr"/>
          <a:lstStyle>
            <a:lvl1pPr algn="ctr">
              <a:defRPr sz="900">
                <a:solidFill>
                  <a:schemeClr val="tx1">
                    <a:tint val="82000"/>
                  </a:schemeClr>
                </a:solidFill>
              </a:defRPr>
            </a:lvl1pPr>
          </a:lstStyle>
          <a:p>
            <a:endParaRPr lang="ar-AE"/>
          </a:p>
        </p:txBody>
      </p:sp>
      <p:sp>
        <p:nvSpPr>
          <p:cNvPr id="6" name="عنصر نائب لرقم الشريحة 5">
            <a:extLst>
              <a:ext uri="{FF2B5EF4-FFF2-40B4-BE49-F238E27FC236}">
                <a16:creationId xmlns:a16="http://schemas.microsoft.com/office/drawing/2014/main" id="{DBB0B780-CC40-0CAB-1DAF-57E8538C9D88}"/>
              </a:ext>
            </a:extLst>
          </p:cNvPr>
          <p:cNvSpPr>
            <a:spLocks noGrp="1"/>
          </p:cNvSpPr>
          <p:nvPr>
            <p:ph type="sldNum" sz="quarter" idx="4"/>
          </p:nvPr>
        </p:nvSpPr>
        <p:spPr>
          <a:xfrm>
            <a:off x="628650" y="4767263"/>
            <a:ext cx="2057400" cy="273844"/>
          </a:xfrm>
          <a:prstGeom prst="rect">
            <a:avLst/>
          </a:prstGeom>
        </p:spPr>
        <p:txBody>
          <a:bodyPr vert="horz" lIns="91440" tIns="45720" rIns="91440" bIns="45720" rtlCol="1" anchor="ctr"/>
          <a:lstStyle>
            <a:lvl1pPr algn="l">
              <a:defRPr sz="900">
                <a:solidFill>
                  <a:schemeClr val="tx1">
                    <a:tint val="82000"/>
                  </a:schemeClr>
                </a:solidFill>
              </a:defRPr>
            </a:lvl1pPr>
          </a:lstStyle>
          <a:p>
            <a:fld id="{CF4998D0-4602-674B-AB39-CF60D562FB86}" type="slidenum">
              <a:rPr lang="ar-AE" smtClean="0"/>
              <a:t>‹#›</a:t>
            </a:fld>
            <a:endParaRPr lang="ar-AE"/>
          </a:p>
        </p:txBody>
      </p:sp>
    </p:spTree>
    <p:extLst>
      <p:ext uri="{BB962C8B-B14F-4D97-AF65-F5344CB8AC3E}">
        <p14:creationId xmlns:p14="http://schemas.microsoft.com/office/powerpoint/2010/main" val="422355204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AE"/>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Kulim Park SemiBold"/>
              <a:buNone/>
              <a:defRPr sz="3000">
                <a:solidFill>
                  <a:schemeClr val="dk1"/>
                </a:solidFill>
                <a:latin typeface="Kulim Park SemiBold"/>
                <a:ea typeface="Kulim Park SemiBold"/>
                <a:cs typeface="Kulim Park SemiBold"/>
                <a:sym typeface="Kulim Park SemiBold"/>
              </a:defRPr>
            </a:lvl1pPr>
            <a:lvl2pPr lvl="1"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2pPr>
            <a:lvl3pPr lvl="2"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3pPr>
            <a:lvl4pPr lvl="3"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4pPr>
            <a:lvl5pPr lvl="4"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5pPr>
            <a:lvl6pPr lvl="5"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6pPr>
            <a:lvl7pPr lvl="6"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7pPr>
            <a:lvl8pPr lvl="7"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8pPr>
            <a:lvl9pPr lvl="8" algn="ctr" rtl="0">
              <a:spcBef>
                <a:spcPts val="0"/>
              </a:spcBef>
              <a:spcAft>
                <a:spcPts val="0"/>
              </a:spcAft>
              <a:buClr>
                <a:schemeClr val="dk1"/>
              </a:buClr>
              <a:buSzPts val="3500"/>
              <a:buFont typeface="Kulim Park SemiBold"/>
              <a:buNone/>
              <a:defRPr sz="3500">
                <a:solidFill>
                  <a:schemeClr val="dk1"/>
                </a:solidFill>
                <a:latin typeface="Kulim Park SemiBold"/>
                <a:ea typeface="Kulim Park SemiBold"/>
                <a:cs typeface="Kulim Park SemiBold"/>
                <a:sym typeface="Kulim Park Semi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1pPr>
            <a:lvl2pPr marL="914400" lvl="1"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2pPr>
            <a:lvl3pPr marL="1371600" lvl="2"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3pPr>
            <a:lvl4pPr marL="1828800" lvl="3"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4pPr>
            <a:lvl5pPr marL="2286000" lvl="4"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5pPr>
            <a:lvl6pPr marL="2743200" lvl="5"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6pPr>
            <a:lvl7pPr marL="3200400" lvl="6"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7pPr>
            <a:lvl8pPr marL="3657600" lvl="7"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8pPr>
            <a:lvl9pPr marL="4114800" lvl="8" indent="-304800">
              <a:lnSpc>
                <a:spcPct val="100000"/>
              </a:lnSpc>
              <a:spcBef>
                <a:spcPts val="0"/>
              </a:spcBef>
              <a:spcAft>
                <a:spcPts val="0"/>
              </a:spcAft>
              <a:buClr>
                <a:schemeClr val="dk1"/>
              </a:buClr>
              <a:buSzPts val="1200"/>
              <a:buFont typeface="Niramit"/>
              <a:buChar char="■"/>
              <a:defRPr sz="1200">
                <a:solidFill>
                  <a:schemeClr val="dk1"/>
                </a:solidFill>
                <a:latin typeface="Niramit"/>
                <a:ea typeface="Niramit"/>
                <a:cs typeface="Niramit"/>
                <a:sym typeface="Niramit"/>
              </a:defRPr>
            </a:lvl9pPr>
          </a:lstStyle>
          <a:p>
            <a:endParaRPr/>
          </a:p>
        </p:txBody>
      </p:sp>
    </p:spTree>
    <p:extLst>
      <p:ext uri="{BB962C8B-B14F-4D97-AF65-F5344CB8AC3E}">
        <p14:creationId xmlns:p14="http://schemas.microsoft.com/office/powerpoint/2010/main" val="94563502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next.amboss.com/us/article/8o0OdS#Z7928f482e2433313745d292f83923729"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hyperlink" Target="https://next.amboss.com/us/article/Wo0PaS#Za2314a16f4c70cf17d279d2bd4e4ec84" TargetMode="External"/><Relationship Id="rId7" Type="http://schemas.openxmlformats.org/officeDocument/2006/relationships/hyperlink" Target="https://next.amboss.com/us/article/7I04Vh#Za68e01313423572283ce418087f356cb" TargetMode="External"/><Relationship Id="rId2" Type="http://schemas.openxmlformats.org/officeDocument/2006/relationships/hyperlink" Target="https://next.amboss.com/us/article/Wo0PaS#Z07ca4806f4f656f934fa3c043e1a05d9" TargetMode="External"/><Relationship Id="rId1" Type="http://schemas.openxmlformats.org/officeDocument/2006/relationships/slideLayout" Target="../slideLayouts/slideLayout8.xml"/><Relationship Id="rId6" Type="http://schemas.openxmlformats.org/officeDocument/2006/relationships/hyperlink" Target="https://next.amboss.com/us/article/A60RnS#Z302395fa53b6096eda0d6a50e247fdd4" TargetMode="External"/><Relationship Id="rId5" Type="http://schemas.openxmlformats.org/officeDocument/2006/relationships/hyperlink" Target="https://next.amboss.com/us/article/4m03fg#Z4c7ae79c18cb3c2f3e1fa98185b2d78d" TargetMode="External"/><Relationship Id="rId4" Type="http://schemas.openxmlformats.org/officeDocument/2006/relationships/hyperlink" Target="https://next.amboss.com/us/article/Wo0PaS#Z23ebca565209046cdb224bf57a0ff10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next.amboss.com/us/article/Gp0BIS#Zda3f71521662770b01113749ba7d264b"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next.amboss.com/us/article/o500Og#Z48adc961f502ef8d29f7e5bcf9c60b59" TargetMode="External"/><Relationship Id="rId3" Type="http://schemas.openxmlformats.org/officeDocument/2006/relationships/hyperlink" Target="https://next.amboss.com/us/article/l60vOS#Z244dd842689b1131323ea77c3e638a43" TargetMode="External"/><Relationship Id="rId7" Type="http://schemas.openxmlformats.org/officeDocument/2006/relationships/hyperlink" Target="https://next.amboss.com/us/article/c40aRT#Zc10f9f30073def93e59aa30e1dd2ebe8"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next.amboss.com/us/article/PM0WKg#Zfeb94cb1080f304c1140c5b7f3b94d2b" TargetMode="External"/><Relationship Id="rId5" Type="http://schemas.openxmlformats.org/officeDocument/2006/relationships/hyperlink" Target="https://next.amboss.com/us/article/W60PPS#Z7d41ab7bd6b36ba8a82554b6790f2dde" TargetMode="External"/><Relationship Id="rId4" Type="http://schemas.openxmlformats.org/officeDocument/2006/relationships/hyperlink" Target="https://next.amboss.com/us/article/B60zMS#Z1b473b16a0c304b8376bbf09eefde16e" TargetMode="External"/><Relationship Id="rId9" Type="http://schemas.openxmlformats.org/officeDocument/2006/relationships/hyperlink" Target="https://next.amboss.com/us/article/sj0tbT#Zf6e8e8af6f93f943c5d5a9e422b1723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next.amboss.com/us/article/AT0Rt2#Z490ac8f3364fae6d5c3dae347fbe1e1e"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next.amboss.com/us/article/8o0OdS#Z7928f482e2433313745d292f83923729" TargetMode="External"/><Relationship Id="rId4" Type="http://schemas.openxmlformats.org/officeDocument/2006/relationships/hyperlink" Target="https://next.amboss.com/us/article/V60GPS#Z6e7d0217dfc1a19807b344027de94a8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hyperlink" Target="https://next.amboss.com/us/article/PM0WKg#Zfeb94cb1080f304c1140c5b7f3b94d2b"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hyperlink" Target="https://next.amboss.com/us/article/BO0zuT#Zc4c5f745a4bf4b2bd3fe6bad819764db" TargetMode="External"/><Relationship Id="rId5" Type="http://schemas.openxmlformats.org/officeDocument/2006/relationships/hyperlink" Target="https://next.amboss.com/us/article/Ek08pT#Zde588f17aefcfdcb408905a4dab65618" TargetMode="External"/><Relationship Id="rId4" Type="http://schemas.openxmlformats.org/officeDocument/2006/relationships/hyperlink" Target="https://next.amboss.com/us/article/BO0zuT#Z4905b81ddbe89e29dbc3170d7240cd9c"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hyperlink" Target="https://uptodatefree.ir/topic.htm?path=estradiol-drug-information" TargetMode="External"/><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3" Type="http://schemas.openxmlformats.org/officeDocument/2006/relationships/hyperlink" Target="https://uptodatefree.ir/topic.htm?path=progesterone-drug-information" TargetMode="External"/><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Puberty and Menopause</a:t>
            </a:r>
            <a:endParaRPr dirty="0"/>
          </a:p>
        </p:txBody>
      </p:sp>
      <p:sp>
        <p:nvSpPr>
          <p:cNvPr id="466" name="Google Shape;466;p32"/>
          <p:cNvSpPr txBox="1">
            <a:spLocks noGrp="1"/>
          </p:cNvSpPr>
          <p:nvPr>
            <p:ph type="subTitle" idx="1"/>
          </p:nvPr>
        </p:nvSpPr>
        <p:spPr>
          <a:xfrm>
            <a:off x="3283173" y="3221444"/>
            <a:ext cx="2665681" cy="1234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92A7-531B-D6EC-E77C-C4FBDAD0D99A}"/>
              </a:ext>
            </a:extLst>
          </p:cNvPr>
          <p:cNvSpPr>
            <a:spLocks noGrp="1"/>
          </p:cNvSpPr>
          <p:nvPr>
            <p:ph type="title"/>
          </p:nvPr>
        </p:nvSpPr>
        <p:spPr>
          <a:xfrm>
            <a:off x="720000" y="240468"/>
            <a:ext cx="7704000" cy="572700"/>
          </a:xfrm>
        </p:spPr>
        <p:txBody>
          <a:bodyPr/>
          <a:lstStyle/>
          <a:p>
            <a:r>
              <a:rPr lang="en" dirty="0"/>
              <a:t>Tanner stages</a:t>
            </a:r>
            <a:endParaRPr lang="x-none" dirty="0"/>
          </a:p>
        </p:txBody>
      </p:sp>
      <p:pic>
        <p:nvPicPr>
          <p:cNvPr id="8" name="Picture 7">
            <a:extLst>
              <a:ext uri="{FF2B5EF4-FFF2-40B4-BE49-F238E27FC236}">
                <a16:creationId xmlns:a16="http://schemas.microsoft.com/office/drawing/2014/main" id="{A4EF5D80-2569-E35D-49D2-BB588BCAA4D5}"/>
              </a:ext>
            </a:extLst>
          </p:cNvPr>
          <p:cNvPicPr>
            <a:picLocks noChangeAspect="1"/>
          </p:cNvPicPr>
          <p:nvPr/>
        </p:nvPicPr>
        <p:blipFill rotWithShape="1">
          <a:blip r:embed="rId3"/>
          <a:srcRect r="40490" b="47576"/>
          <a:stretch/>
        </p:blipFill>
        <p:spPr>
          <a:xfrm>
            <a:off x="432357" y="995082"/>
            <a:ext cx="3815520" cy="3361161"/>
          </a:xfrm>
          <a:prstGeom prst="rect">
            <a:avLst/>
          </a:prstGeom>
        </p:spPr>
      </p:pic>
      <p:pic>
        <p:nvPicPr>
          <p:cNvPr id="9" name="Picture 8">
            <a:extLst>
              <a:ext uri="{FF2B5EF4-FFF2-40B4-BE49-F238E27FC236}">
                <a16:creationId xmlns:a16="http://schemas.microsoft.com/office/drawing/2014/main" id="{8BA9C55F-A4EC-DEFF-8108-EC4B5D0E8214}"/>
              </a:ext>
            </a:extLst>
          </p:cNvPr>
          <p:cNvPicPr>
            <a:picLocks noChangeAspect="1"/>
          </p:cNvPicPr>
          <p:nvPr/>
        </p:nvPicPr>
        <p:blipFill rotWithShape="1">
          <a:blip r:embed="rId3"/>
          <a:srcRect t="54271" r="40490"/>
          <a:stretch/>
        </p:blipFill>
        <p:spPr>
          <a:xfrm>
            <a:off x="4448545" y="995082"/>
            <a:ext cx="3890912" cy="3361161"/>
          </a:xfrm>
          <a:prstGeom prst="rect">
            <a:avLst/>
          </a:prstGeom>
        </p:spPr>
      </p:pic>
    </p:spTree>
    <p:extLst>
      <p:ext uri="{BB962C8B-B14F-4D97-AF65-F5344CB8AC3E}">
        <p14:creationId xmlns:p14="http://schemas.microsoft.com/office/powerpoint/2010/main" val="324650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649A96-A27D-10FB-3C8B-538552A29780}"/>
              </a:ext>
            </a:extLst>
          </p:cNvPr>
          <p:cNvPicPr>
            <a:picLocks noChangeAspect="1"/>
          </p:cNvPicPr>
          <p:nvPr/>
        </p:nvPicPr>
        <p:blipFill rotWithShape="1">
          <a:blip r:embed="rId3"/>
          <a:srcRect l="66350" t="-3044" r="7051" b="47060"/>
          <a:stretch/>
        </p:blipFill>
        <p:spPr>
          <a:xfrm>
            <a:off x="2280862" y="468753"/>
            <a:ext cx="1998323" cy="4205993"/>
          </a:xfrm>
          <a:prstGeom prst="rect">
            <a:avLst/>
          </a:prstGeom>
        </p:spPr>
      </p:pic>
      <p:pic>
        <p:nvPicPr>
          <p:cNvPr id="7" name="Picture 6">
            <a:extLst>
              <a:ext uri="{FF2B5EF4-FFF2-40B4-BE49-F238E27FC236}">
                <a16:creationId xmlns:a16="http://schemas.microsoft.com/office/drawing/2014/main" id="{D9BA39BC-622E-59DC-0D82-48E427837A7A}"/>
              </a:ext>
            </a:extLst>
          </p:cNvPr>
          <p:cNvPicPr>
            <a:picLocks noChangeAspect="1"/>
          </p:cNvPicPr>
          <p:nvPr/>
        </p:nvPicPr>
        <p:blipFill rotWithShape="1">
          <a:blip r:embed="rId3"/>
          <a:srcRect l="66350" t="52686" r="7051"/>
          <a:stretch/>
        </p:blipFill>
        <p:spPr>
          <a:xfrm>
            <a:off x="4561726" y="658486"/>
            <a:ext cx="1998322" cy="4021909"/>
          </a:xfrm>
          <a:prstGeom prst="rect">
            <a:avLst/>
          </a:prstGeom>
        </p:spPr>
      </p:pic>
    </p:spTree>
    <p:extLst>
      <p:ext uri="{BB962C8B-B14F-4D97-AF65-F5344CB8AC3E}">
        <p14:creationId xmlns:p14="http://schemas.microsoft.com/office/powerpoint/2010/main" val="415174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 name="صورة 204">
            <a:extLst>
              <a:ext uri="{FF2B5EF4-FFF2-40B4-BE49-F238E27FC236}">
                <a16:creationId xmlns:a16="http://schemas.microsoft.com/office/drawing/2014/main" id="{A31394D5-A39C-F560-3CDE-D825A88E5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عنوان 1">
            <a:extLst>
              <a:ext uri="{FF2B5EF4-FFF2-40B4-BE49-F238E27FC236}">
                <a16:creationId xmlns:a16="http://schemas.microsoft.com/office/drawing/2014/main" id="{01CD69FE-FCBD-19B4-1695-B15F37532097}"/>
              </a:ext>
            </a:extLst>
          </p:cNvPr>
          <p:cNvSpPr>
            <a:spLocks noGrp="1"/>
          </p:cNvSpPr>
          <p:nvPr>
            <p:ph type="ctrTitle"/>
          </p:nvPr>
        </p:nvSpPr>
        <p:spPr>
          <a:xfrm>
            <a:off x="1143000" y="836988"/>
            <a:ext cx="6858000" cy="810565"/>
          </a:xfrm>
          <a:ln>
            <a:solidFill>
              <a:schemeClr val="tx1"/>
            </a:solidFill>
          </a:ln>
        </p:spPr>
        <p:style>
          <a:lnRef idx="3">
            <a:schemeClr val="lt1"/>
          </a:lnRef>
          <a:fillRef idx="1">
            <a:schemeClr val="accent4"/>
          </a:fillRef>
          <a:effectRef idx="1">
            <a:schemeClr val="accent4"/>
          </a:effectRef>
          <a:fontRef idx="minor">
            <a:schemeClr val="lt1"/>
          </a:fontRef>
        </p:style>
        <p:txBody>
          <a:bodyPr/>
          <a:lstStyle/>
          <a:p>
            <a:r>
              <a:rPr lang="x-none"/>
              <a:t>Abnormalities in Puberty</a:t>
            </a:r>
            <a:endParaRPr lang="ar-AE" dirty="0">
              <a:cs typeface="+mn-cs"/>
            </a:endParaRPr>
          </a:p>
        </p:txBody>
      </p:sp>
      <p:sp>
        <p:nvSpPr>
          <p:cNvPr id="217" name="عنوان 1">
            <a:extLst>
              <a:ext uri="{FF2B5EF4-FFF2-40B4-BE49-F238E27FC236}">
                <a16:creationId xmlns:a16="http://schemas.microsoft.com/office/drawing/2014/main" id="{7FD5F8A2-CB69-CA89-4FB3-AA8666F03183}"/>
              </a:ext>
            </a:extLst>
          </p:cNvPr>
          <p:cNvSpPr>
            <a:spLocks noGrp="1"/>
          </p:cNvSpPr>
          <p:nvPr>
            <p:ph type="ctrTitle"/>
          </p:nvPr>
        </p:nvSpPr>
        <p:spPr>
          <a:xfrm>
            <a:off x="2843463" y="2239273"/>
            <a:ext cx="5125453" cy="664954"/>
          </a:xfrm>
        </p:spPr>
        <p:style>
          <a:lnRef idx="3">
            <a:schemeClr val="lt1"/>
          </a:lnRef>
          <a:fillRef idx="1">
            <a:schemeClr val="accent4"/>
          </a:fillRef>
          <a:effectRef idx="1">
            <a:schemeClr val="accent4"/>
          </a:effectRef>
          <a:fontRef idx="minor">
            <a:schemeClr val="lt1"/>
          </a:fontRef>
        </p:style>
        <p:txBody>
          <a:bodyPr>
            <a:normAutofit/>
          </a:bodyPr>
          <a:lstStyle/>
          <a:p>
            <a:r>
              <a:rPr lang="en-US" sz="4050" dirty="0"/>
              <a:t>Precocious</a:t>
            </a:r>
            <a:r>
              <a:rPr lang="x-none" sz="4050" dirty="0"/>
              <a:t> Puberty</a:t>
            </a:r>
            <a:endParaRPr lang="ar-AE" sz="4050" dirty="0"/>
          </a:p>
        </p:txBody>
      </p:sp>
      <p:sp>
        <p:nvSpPr>
          <p:cNvPr id="234" name="عنوان 1">
            <a:extLst>
              <a:ext uri="{FF2B5EF4-FFF2-40B4-BE49-F238E27FC236}">
                <a16:creationId xmlns:a16="http://schemas.microsoft.com/office/drawing/2014/main" id="{FEDB35F5-5819-5170-6351-771F46A4A1FD}"/>
              </a:ext>
            </a:extLst>
          </p:cNvPr>
          <p:cNvSpPr>
            <a:spLocks noGrp="1"/>
          </p:cNvSpPr>
          <p:nvPr>
            <p:ph type="ctrTitle"/>
          </p:nvPr>
        </p:nvSpPr>
        <p:spPr>
          <a:xfrm>
            <a:off x="2843463" y="3396916"/>
            <a:ext cx="5125453" cy="664954"/>
          </a:xfrm>
        </p:spPr>
        <p:style>
          <a:lnRef idx="3">
            <a:schemeClr val="lt1"/>
          </a:lnRef>
          <a:fillRef idx="1">
            <a:schemeClr val="accent4"/>
          </a:fillRef>
          <a:effectRef idx="1">
            <a:schemeClr val="accent4"/>
          </a:effectRef>
          <a:fontRef idx="minor">
            <a:schemeClr val="lt1"/>
          </a:fontRef>
        </p:style>
        <p:txBody>
          <a:bodyPr>
            <a:normAutofit/>
          </a:bodyPr>
          <a:lstStyle/>
          <a:p>
            <a:r>
              <a:rPr lang="en-US" sz="4050" dirty="0"/>
              <a:t>Delayed</a:t>
            </a:r>
            <a:r>
              <a:rPr lang="x-none" sz="4050" dirty="0"/>
              <a:t> Puberty</a:t>
            </a:r>
            <a:endParaRPr lang="ar-AE" sz="4050" dirty="0"/>
          </a:p>
        </p:txBody>
      </p:sp>
      <p:sp>
        <p:nvSpPr>
          <p:cNvPr id="265" name="سهم: منحني 264">
            <a:extLst>
              <a:ext uri="{FF2B5EF4-FFF2-40B4-BE49-F238E27FC236}">
                <a16:creationId xmlns:a16="http://schemas.microsoft.com/office/drawing/2014/main" id="{3278F7F4-F6CD-80A7-6C71-16E039B00726}"/>
              </a:ext>
            </a:extLst>
          </p:cNvPr>
          <p:cNvSpPr/>
          <p:nvPr/>
        </p:nvSpPr>
        <p:spPr>
          <a:xfrm flipV="1">
            <a:off x="1483134" y="1647552"/>
            <a:ext cx="1011415" cy="1162154"/>
          </a:xfrm>
          <a:prstGeom prst="bentArrow">
            <a:avLst>
              <a:gd name="adj1" fmla="val 18168"/>
              <a:gd name="adj2" fmla="val 25991"/>
              <a:gd name="adj3" fmla="val 50000"/>
              <a:gd name="adj4" fmla="val 50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
        <p:nvSpPr>
          <p:cNvPr id="267" name="سهم: منحني 266">
            <a:extLst>
              <a:ext uri="{FF2B5EF4-FFF2-40B4-BE49-F238E27FC236}">
                <a16:creationId xmlns:a16="http://schemas.microsoft.com/office/drawing/2014/main" id="{DB47A2BF-6754-2823-D5BD-5116CD145A07}"/>
              </a:ext>
            </a:extLst>
          </p:cNvPr>
          <p:cNvSpPr/>
          <p:nvPr/>
        </p:nvSpPr>
        <p:spPr>
          <a:xfrm flipV="1">
            <a:off x="1483134" y="1647552"/>
            <a:ext cx="1011415" cy="2329051"/>
          </a:xfrm>
          <a:prstGeom prst="bentArrow">
            <a:avLst>
              <a:gd name="adj1" fmla="val 18168"/>
              <a:gd name="adj2" fmla="val 25991"/>
              <a:gd name="adj3" fmla="val 50000"/>
              <a:gd name="adj4" fmla="val 50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Tree>
    <p:extLst>
      <p:ext uri="{BB962C8B-B14F-4D97-AF65-F5344CB8AC3E}">
        <p14:creationId xmlns:p14="http://schemas.microsoft.com/office/powerpoint/2010/main" val="147485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عنوان 1">
            <a:extLst>
              <a:ext uri="{FF2B5EF4-FFF2-40B4-BE49-F238E27FC236}">
                <a16:creationId xmlns:a16="http://schemas.microsoft.com/office/drawing/2014/main" id="{2A5A68BE-9C9F-F6D8-B1ED-F82E4860749B}"/>
              </a:ext>
            </a:extLst>
          </p:cNvPr>
          <p:cNvSpPr txBox="1">
            <a:spLocks/>
          </p:cNvSpPr>
          <p:nvPr/>
        </p:nvSpPr>
        <p:spPr>
          <a:xfrm>
            <a:off x="1634290" y="1944802"/>
            <a:ext cx="5875421" cy="1253896"/>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vert="horz" lIns="68580" tIns="34290" rIns="68580" bIns="34290" rtlCol="1" anchor="ctr">
            <a:normAutofit/>
          </a:bodyPr>
          <a:lstStyle>
            <a:lvl1pPr algn="r" defTabSz="914400" rtl="1"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85800">
              <a:buClrTx/>
            </a:pPr>
            <a:r>
              <a:rPr lang="en-US" sz="4500" b="1" dirty="0">
                <a:solidFill>
                  <a:prstClr val="white"/>
                </a:solidFill>
                <a:latin typeface="Aptos" panose="02110004020202020204"/>
              </a:rPr>
              <a:t>Precocious</a:t>
            </a:r>
            <a:r>
              <a:rPr lang="x-none" sz="4500" b="1" dirty="0">
                <a:solidFill>
                  <a:prstClr val="white"/>
                </a:solidFill>
                <a:latin typeface="Aptos" panose="02110004020202020204"/>
              </a:rPr>
              <a:t> Puberty</a:t>
            </a:r>
            <a:endParaRPr lang="ar-AE" sz="4500" b="1" dirty="0">
              <a:solidFill>
                <a:prstClr val="white"/>
              </a:solidFill>
              <a:latin typeface="Aptos" panose="02110004020202020204"/>
              <a:cs typeface="Arial" panose="020B0604020202020204" pitchFamily="34" charset="0"/>
            </a:endParaRPr>
          </a:p>
        </p:txBody>
      </p:sp>
    </p:spTree>
    <p:extLst>
      <p:ext uri="{BB962C8B-B14F-4D97-AF65-F5344CB8AC3E}">
        <p14:creationId xmlns:p14="http://schemas.microsoft.com/office/powerpoint/2010/main" val="50197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A664DCB-401F-8506-C0EE-999CBAE3B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653" y="301370"/>
            <a:ext cx="6360695" cy="4775496"/>
          </a:xfrm>
          <a:prstGeom prst="rect">
            <a:avLst/>
          </a:prstGeom>
        </p:spPr>
      </p:pic>
    </p:spTree>
    <p:extLst>
      <p:ext uri="{BB962C8B-B14F-4D97-AF65-F5344CB8AC3E}">
        <p14:creationId xmlns:p14="http://schemas.microsoft.com/office/powerpoint/2010/main" val="7877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A2D49CDC-1C66-9739-CB56-55F66A449D16}"/>
              </a:ext>
            </a:extLst>
          </p:cNvPr>
          <p:cNvSpPr txBox="1"/>
          <p:nvPr/>
        </p:nvSpPr>
        <p:spPr>
          <a:xfrm>
            <a:off x="1407198" y="353964"/>
            <a:ext cx="6335630" cy="715581"/>
          </a:xfrm>
          <a:prstGeom prst="rect">
            <a:avLst/>
          </a:prstGeom>
          <a:solidFill>
            <a:schemeClr val="tx2">
              <a:lumMod val="75000"/>
              <a:lumOff val="25000"/>
            </a:schemeClr>
          </a:solidFill>
        </p:spPr>
        <p:txBody>
          <a:bodyPr wrap="square" rtlCol="1">
            <a:spAutoFit/>
          </a:bodyPr>
          <a:lstStyle/>
          <a:p>
            <a:pPr algn="ctr" defTabSz="685800" rtl="1">
              <a:buClrTx/>
            </a:pPr>
            <a:r>
              <a:rPr lang="en-US" sz="4050" b="1" kern="1200" dirty="0">
                <a:solidFill>
                  <a:prstClr val="white"/>
                </a:solidFill>
                <a:latin typeface="Aptos" panose="02110004020202020204"/>
                <a:ea typeface="+mn-ea"/>
                <a:cs typeface="+mn-cs"/>
              </a:rPr>
              <a:t>Sexual characteristic</a:t>
            </a:r>
            <a:endParaRPr lang="ar-AE" sz="4050" b="1" kern="1200" dirty="0">
              <a:solidFill>
                <a:prstClr val="white"/>
              </a:solidFill>
              <a:latin typeface="Aptos" panose="02110004020202020204"/>
              <a:ea typeface="+mn-ea"/>
              <a:cs typeface="Arial" panose="020B0604020202020204" pitchFamily="34" charset="0"/>
            </a:endParaRPr>
          </a:p>
        </p:txBody>
      </p:sp>
      <p:sp>
        <p:nvSpPr>
          <p:cNvPr id="9" name="مربع نص 8">
            <a:extLst>
              <a:ext uri="{FF2B5EF4-FFF2-40B4-BE49-F238E27FC236}">
                <a16:creationId xmlns:a16="http://schemas.microsoft.com/office/drawing/2014/main" id="{000D5380-8DC5-C06C-4C02-C063BEC10F2C}"/>
              </a:ext>
            </a:extLst>
          </p:cNvPr>
          <p:cNvSpPr txBox="1"/>
          <p:nvPr/>
        </p:nvSpPr>
        <p:spPr>
          <a:xfrm>
            <a:off x="1404184" y="1228859"/>
            <a:ext cx="2611856" cy="646331"/>
          </a:xfrm>
          <a:prstGeom prst="rect">
            <a:avLst/>
          </a:prstGeom>
          <a:solidFill>
            <a:schemeClr val="tx2">
              <a:lumMod val="75000"/>
              <a:lumOff val="25000"/>
            </a:schemeClr>
          </a:solidFill>
        </p:spPr>
        <p:txBody>
          <a:bodyPr wrap="square" rtlCol="1">
            <a:spAutoFit/>
          </a:bodyPr>
          <a:lstStyle/>
          <a:p>
            <a:pPr algn="ctr" defTabSz="685800" rtl="1">
              <a:buClrTx/>
            </a:pPr>
            <a:r>
              <a:rPr lang="en-US" sz="3600" b="1" kern="1200" dirty="0">
                <a:solidFill>
                  <a:prstClr val="white"/>
                </a:solidFill>
                <a:latin typeface="Aptos" panose="02110004020202020204"/>
                <a:ea typeface="+mn-ea"/>
                <a:cs typeface="+mn-cs"/>
              </a:rPr>
              <a:t>Primary</a:t>
            </a:r>
            <a:endParaRPr lang="ar-AE" sz="3600" b="1" kern="1200" dirty="0">
              <a:solidFill>
                <a:prstClr val="white"/>
              </a:solidFill>
              <a:latin typeface="Aptos" panose="02110004020202020204"/>
              <a:ea typeface="+mn-ea"/>
              <a:cs typeface="Arial" panose="020B0604020202020204" pitchFamily="34" charset="0"/>
            </a:endParaRPr>
          </a:p>
        </p:txBody>
      </p:sp>
      <p:sp>
        <p:nvSpPr>
          <p:cNvPr id="11" name="مربع نص 10">
            <a:extLst>
              <a:ext uri="{FF2B5EF4-FFF2-40B4-BE49-F238E27FC236}">
                <a16:creationId xmlns:a16="http://schemas.microsoft.com/office/drawing/2014/main" id="{12834ED2-1212-3DF6-8293-A11AF634E62C}"/>
              </a:ext>
            </a:extLst>
          </p:cNvPr>
          <p:cNvSpPr txBox="1"/>
          <p:nvPr/>
        </p:nvSpPr>
        <p:spPr>
          <a:xfrm>
            <a:off x="5130973" y="1228859"/>
            <a:ext cx="2611856" cy="646331"/>
          </a:xfrm>
          <a:prstGeom prst="rect">
            <a:avLst/>
          </a:prstGeom>
          <a:solidFill>
            <a:schemeClr val="tx2">
              <a:lumMod val="75000"/>
              <a:lumOff val="25000"/>
            </a:schemeClr>
          </a:solidFill>
        </p:spPr>
        <p:txBody>
          <a:bodyPr wrap="square" rtlCol="1">
            <a:spAutoFit/>
          </a:bodyPr>
          <a:lstStyle/>
          <a:p>
            <a:pPr algn="ctr" defTabSz="685800" rtl="1">
              <a:buClrTx/>
            </a:pPr>
            <a:r>
              <a:rPr lang="en-US" sz="3600" b="1" kern="1200" dirty="0">
                <a:solidFill>
                  <a:prstClr val="white"/>
                </a:solidFill>
                <a:latin typeface="Aptos" panose="02110004020202020204"/>
                <a:ea typeface="+mn-ea"/>
                <a:cs typeface="+mn-cs"/>
              </a:rPr>
              <a:t>Secondary</a:t>
            </a:r>
            <a:endParaRPr lang="ar-AE" sz="3600" b="1" kern="1200" dirty="0">
              <a:solidFill>
                <a:prstClr val="white"/>
              </a:solidFill>
              <a:latin typeface="Aptos" panose="02110004020202020204"/>
              <a:ea typeface="+mn-ea"/>
              <a:cs typeface="Arial" panose="020B0604020202020204" pitchFamily="34" charset="0"/>
            </a:endParaRPr>
          </a:p>
        </p:txBody>
      </p:sp>
      <p:sp>
        <p:nvSpPr>
          <p:cNvPr id="12" name="مربع نص 11">
            <a:extLst>
              <a:ext uri="{FF2B5EF4-FFF2-40B4-BE49-F238E27FC236}">
                <a16:creationId xmlns:a16="http://schemas.microsoft.com/office/drawing/2014/main" id="{B8D9B0D5-CDBE-E2B7-EEA6-720B1A55993F}"/>
              </a:ext>
            </a:extLst>
          </p:cNvPr>
          <p:cNvSpPr txBox="1"/>
          <p:nvPr/>
        </p:nvSpPr>
        <p:spPr>
          <a:xfrm>
            <a:off x="4061033" y="1285939"/>
            <a:ext cx="1021932" cy="646331"/>
          </a:xfrm>
          <a:prstGeom prst="rect">
            <a:avLst/>
          </a:prstGeom>
          <a:noFill/>
        </p:spPr>
        <p:txBody>
          <a:bodyPr wrap="square" rtlCol="1">
            <a:spAutoFit/>
          </a:bodyPr>
          <a:lstStyle/>
          <a:p>
            <a:pPr algn="ctr" defTabSz="685800" rtl="1">
              <a:buClrTx/>
            </a:pPr>
            <a:r>
              <a:rPr lang="en-US" sz="3600" b="1" kern="1200" dirty="0">
                <a:solidFill>
                  <a:srgbClr val="FF0000"/>
                </a:solidFill>
                <a:latin typeface="Aptos" panose="02110004020202020204"/>
                <a:ea typeface="+mn-ea"/>
                <a:cs typeface="+mn-cs"/>
              </a:rPr>
              <a:t>Vs.</a:t>
            </a:r>
            <a:endParaRPr lang="ar-AE" sz="3600" b="1" kern="1200" dirty="0">
              <a:solidFill>
                <a:srgbClr val="FF0000"/>
              </a:solidFill>
              <a:latin typeface="Aptos" panose="02110004020202020204"/>
              <a:ea typeface="+mn-ea"/>
              <a:cs typeface="Arial" panose="020B0604020202020204" pitchFamily="34" charset="0"/>
            </a:endParaRPr>
          </a:p>
        </p:txBody>
      </p:sp>
      <p:sp>
        <p:nvSpPr>
          <p:cNvPr id="14" name="مربع نص 13">
            <a:extLst>
              <a:ext uri="{FF2B5EF4-FFF2-40B4-BE49-F238E27FC236}">
                <a16:creationId xmlns:a16="http://schemas.microsoft.com/office/drawing/2014/main" id="{E132FEBD-3433-5069-D5FA-19C3E97171AA}"/>
              </a:ext>
            </a:extLst>
          </p:cNvPr>
          <p:cNvSpPr txBox="1"/>
          <p:nvPr/>
        </p:nvSpPr>
        <p:spPr>
          <a:xfrm>
            <a:off x="3437020" y="4235848"/>
            <a:ext cx="2269959" cy="507831"/>
          </a:xfrm>
          <a:prstGeom prst="rect">
            <a:avLst/>
          </a:prstGeom>
          <a:solidFill>
            <a:srgbClr val="FFFF00"/>
          </a:solidFill>
          <a:ln>
            <a:solidFill>
              <a:schemeClr val="tx1"/>
            </a:solidFill>
          </a:ln>
        </p:spPr>
        <p:txBody>
          <a:bodyPr wrap="square" rtlCol="1">
            <a:spAutoFit/>
          </a:bodyPr>
          <a:lstStyle/>
          <a:p>
            <a:pPr algn="ctr" defTabSz="685800" rtl="1">
              <a:buClrTx/>
            </a:pPr>
            <a:r>
              <a:rPr lang="en-US" sz="2700" b="1" kern="1200" dirty="0">
                <a:solidFill>
                  <a:prstClr val="black"/>
                </a:solidFill>
                <a:latin typeface="Aptos" panose="02110004020202020204"/>
                <a:ea typeface="+mn-ea"/>
                <a:cs typeface="+mn-cs"/>
              </a:rPr>
              <a:t>Conception </a:t>
            </a:r>
            <a:endParaRPr lang="ar-AE" sz="2700" b="1" kern="1200" dirty="0">
              <a:solidFill>
                <a:prstClr val="black"/>
              </a:solidFill>
              <a:latin typeface="Aptos" panose="02110004020202020204"/>
              <a:ea typeface="+mn-ea"/>
              <a:cs typeface="Arial" panose="020B0604020202020204" pitchFamily="34" charset="0"/>
            </a:endParaRPr>
          </a:p>
        </p:txBody>
      </p:sp>
      <p:sp>
        <p:nvSpPr>
          <p:cNvPr id="16" name="مربع نص 15">
            <a:extLst>
              <a:ext uri="{FF2B5EF4-FFF2-40B4-BE49-F238E27FC236}">
                <a16:creationId xmlns:a16="http://schemas.microsoft.com/office/drawing/2014/main" id="{31F9647F-D0C9-7061-3CDA-5F5882B2EE17}"/>
              </a:ext>
            </a:extLst>
          </p:cNvPr>
          <p:cNvSpPr txBox="1"/>
          <p:nvPr/>
        </p:nvSpPr>
        <p:spPr>
          <a:xfrm>
            <a:off x="3806176" y="3420529"/>
            <a:ext cx="1531646" cy="415498"/>
          </a:xfrm>
          <a:prstGeom prst="rect">
            <a:avLst/>
          </a:prstGeom>
          <a:solidFill>
            <a:schemeClr val="bg1"/>
          </a:solidFill>
          <a:ln>
            <a:solidFill>
              <a:schemeClr val="tx1"/>
            </a:solidFill>
          </a:ln>
        </p:spPr>
        <p:txBody>
          <a:bodyPr wrap="square" rtlCol="1">
            <a:spAutoFit/>
          </a:bodyPr>
          <a:lstStyle/>
          <a:p>
            <a:pPr algn="ctr" defTabSz="685800" rtl="1">
              <a:buClrTx/>
            </a:pPr>
            <a:r>
              <a:rPr lang="en-US" sz="2100" b="1" kern="1200" dirty="0">
                <a:solidFill>
                  <a:prstClr val="black"/>
                </a:solidFill>
                <a:latin typeface="Aptos" panose="02110004020202020204"/>
                <a:ea typeface="+mn-ea"/>
                <a:cs typeface="+mn-cs"/>
              </a:rPr>
              <a:t>With </a:t>
            </a:r>
            <a:endParaRPr lang="ar-AE" sz="2100" b="1" kern="1200" dirty="0">
              <a:solidFill>
                <a:prstClr val="black"/>
              </a:solidFill>
              <a:latin typeface="Aptos" panose="02110004020202020204"/>
              <a:ea typeface="+mn-ea"/>
              <a:cs typeface="Arial" panose="020B0604020202020204" pitchFamily="34" charset="0"/>
            </a:endParaRPr>
          </a:p>
        </p:txBody>
      </p:sp>
      <p:sp>
        <p:nvSpPr>
          <p:cNvPr id="18" name="مربع نص 17">
            <a:extLst>
              <a:ext uri="{FF2B5EF4-FFF2-40B4-BE49-F238E27FC236}">
                <a16:creationId xmlns:a16="http://schemas.microsoft.com/office/drawing/2014/main" id="{196F7B34-C9C3-02C9-1959-103655E505D4}"/>
              </a:ext>
            </a:extLst>
          </p:cNvPr>
          <p:cNvSpPr txBox="1"/>
          <p:nvPr/>
        </p:nvSpPr>
        <p:spPr>
          <a:xfrm>
            <a:off x="1404184" y="2688550"/>
            <a:ext cx="2611856" cy="415498"/>
          </a:xfrm>
          <a:prstGeom prst="rect">
            <a:avLst/>
          </a:prstGeom>
          <a:solidFill>
            <a:schemeClr val="bg1"/>
          </a:solidFill>
          <a:ln>
            <a:solidFill>
              <a:schemeClr val="tx1"/>
            </a:solidFill>
          </a:ln>
        </p:spPr>
        <p:txBody>
          <a:bodyPr wrap="square" rtlCol="1">
            <a:spAutoFit/>
          </a:bodyPr>
          <a:lstStyle/>
          <a:p>
            <a:pPr algn="ctr" defTabSz="685800" rtl="1">
              <a:buClrTx/>
            </a:pPr>
            <a:r>
              <a:rPr lang="en-US" sz="2100" b="1" kern="1200" dirty="0">
                <a:solidFill>
                  <a:prstClr val="black"/>
                </a:solidFill>
                <a:latin typeface="Aptos" panose="02110004020202020204"/>
                <a:ea typeface="+mn-ea"/>
                <a:cs typeface="+mn-cs"/>
              </a:rPr>
              <a:t>Direct relation</a:t>
            </a:r>
            <a:endParaRPr lang="ar-AE" sz="2100" b="1" kern="1200" dirty="0">
              <a:solidFill>
                <a:prstClr val="black"/>
              </a:solidFill>
              <a:latin typeface="Aptos" panose="02110004020202020204"/>
              <a:ea typeface="+mn-ea"/>
              <a:cs typeface="Arial" panose="020B0604020202020204" pitchFamily="34" charset="0"/>
            </a:endParaRPr>
          </a:p>
        </p:txBody>
      </p:sp>
      <p:sp>
        <p:nvSpPr>
          <p:cNvPr id="20" name="مربع نص 19">
            <a:extLst>
              <a:ext uri="{FF2B5EF4-FFF2-40B4-BE49-F238E27FC236}">
                <a16:creationId xmlns:a16="http://schemas.microsoft.com/office/drawing/2014/main" id="{C0EF75DA-33DC-CBC3-8E06-3B16584A28CE}"/>
              </a:ext>
            </a:extLst>
          </p:cNvPr>
          <p:cNvSpPr txBox="1"/>
          <p:nvPr/>
        </p:nvSpPr>
        <p:spPr>
          <a:xfrm>
            <a:off x="5130972" y="2686253"/>
            <a:ext cx="2611856" cy="415498"/>
          </a:xfrm>
          <a:prstGeom prst="rect">
            <a:avLst/>
          </a:prstGeom>
          <a:solidFill>
            <a:schemeClr val="bg1"/>
          </a:solidFill>
          <a:ln>
            <a:solidFill>
              <a:schemeClr val="tx1"/>
            </a:solidFill>
          </a:ln>
        </p:spPr>
        <p:txBody>
          <a:bodyPr wrap="square" rtlCol="1">
            <a:spAutoFit/>
          </a:bodyPr>
          <a:lstStyle/>
          <a:p>
            <a:pPr algn="ctr" defTabSz="685800" rtl="1">
              <a:buClrTx/>
            </a:pPr>
            <a:r>
              <a:rPr lang="en-US" sz="2100" b="1" kern="1200" dirty="0">
                <a:solidFill>
                  <a:prstClr val="black"/>
                </a:solidFill>
                <a:latin typeface="Aptos" panose="02110004020202020204"/>
                <a:ea typeface="+mn-ea"/>
                <a:cs typeface="+mn-cs"/>
              </a:rPr>
              <a:t>Indirect relation</a:t>
            </a:r>
            <a:endParaRPr lang="ar-AE" sz="2100" b="1" kern="1200" dirty="0">
              <a:solidFill>
                <a:prstClr val="black"/>
              </a:solidFill>
              <a:latin typeface="Aptos" panose="02110004020202020204"/>
              <a:ea typeface="+mn-ea"/>
              <a:cs typeface="Arial" panose="020B0604020202020204" pitchFamily="34" charset="0"/>
            </a:endParaRPr>
          </a:p>
        </p:txBody>
      </p:sp>
      <p:sp>
        <p:nvSpPr>
          <p:cNvPr id="21" name="سهم: لأسفل 20">
            <a:extLst>
              <a:ext uri="{FF2B5EF4-FFF2-40B4-BE49-F238E27FC236}">
                <a16:creationId xmlns:a16="http://schemas.microsoft.com/office/drawing/2014/main" id="{D52684AF-5827-24CA-1C35-88753DFB7A4A}"/>
              </a:ext>
            </a:extLst>
          </p:cNvPr>
          <p:cNvSpPr/>
          <p:nvPr/>
        </p:nvSpPr>
        <p:spPr>
          <a:xfrm>
            <a:off x="2562328" y="1909186"/>
            <a:ext cx="191021" cy="6232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white"/>
              </a:solidFill>
              <a:latin typeface="Aptos" panose="02110004020202020204"/>
              <a:cs typeface="Arial" panose="020B0604020202020204" pitchFamily="34" charset="0"/>
            </a:endParaRPr>
          </a:p>
        </p:txBody>
      </p:sp>
      <p:sp>
        <p:nvSpPr>
          <p:cNvPr id="23" name="سهم: لأسفل 22">
            <a:extLst>
              <a:ext uri="{FF2B5EF4-FFF2-40B4-BE49-F238E27FC236}">
                <a16:creationId xmlns:a16="http://schemas.microsoft.com/office/drawing/2014/main" id="{EA775C6C-8389-81F2-0062-A374143C43E4}"/>
              </a:ext>
            </a:extLst>
          </p:cNvPr>
          <p:cNvSpPr/>
          <p:nvPr/>
        </p:nvSpPr>
        <p:spPr>
          <a:xfrm>
            <a:off x="6390651" y="1941957"/>
            <a:ext cx="191021" cy="6232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white"/>
              </a:solidFill>
              <a:latin typeface="Aptos" panose="02110004020202020204"/>
              <a:cs typeface="Arial" panose="020B0604020202020204" pitchFamily="34" charset="0"/>
            </a:endParaRPr>
          </a:p>
        </p:txBody>
      </p:sp>
      <p:sp>
        <p:nvSpPr>
          <p:cNvPr id="24" name="سهم: منحني 23">
            <a:extLst>
              <a:ext uri="{FF2B5EF4-FFF2-40B4-BE49-F238E27FC236}">
                <a16:creationId xmlns:a16="http://schemas.microsoft.com/office/drawing/2014/main" id="{00A6E4B2-6B5D-26A6-5EAC-E091A9E38FC9}"/>
              </a:ext>
            </a:extLst>
          </p:cNvPr>
          <p:cNvSpPr/>
          <p:nvPr/>
        </p:nvSpPr>
        <p:spPr>
          <a:xfrm flipH="1" flipV="1">
            <a:off x="5847483" y="3363769"/>
            <a:ext cx="734189" cy="498486"/>
          </a:xfrm>
          <a:prstGeom prst="bentArrow">
            <a:avLst>
              <a:gd name="adj1" fmla="val 25000"/>
              <a:gd name="adj2" fmla="val 25000"/>
              <a:gd name="adj3" fmla="val 25000"/>
              <a:gd name="adj4" fmla="val 87500"/>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
        <p:nvSpPr>
          <p:cNvPr id="26" name="سهم: منحني 25">
            <a:extLst>
              <a:ext uri="{FF2B5EF4-FFF2-40B4-BE49-F238E27FC236}">
                <a16:creationId xmlns:a16="http://schemas.microsoft.com/office/drawing/2014/main" id="{F4B2BD67-9D6E-916A-6628-2C21F7571212}"/>
              </a:ext>
            </a:extLst>
          </p:cNvPr>
          <p:cNvSpPr/>
          <p:nvPr/>
        </p:nvSpPr>
        <p:spPr>
          <a:xfrm flipV="1">
            <a:off x="2605702" y="3314458"/>
            <a:ext cx="734189" cy="498486"/>
          </a:xfrm>
          <a:prstGeom prst="bentArrow">
            <a:avLst>
              <a:gd name="adj1" fmla="val 25000"/>
              <a:gd name="adj2" fmla="val 25000"/>
              <a:gd name="adj3" fmla="val 25000"/>
              <a:gd name="adj4" fmla="val 87500"/>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Tree>
    <p:extLst>
      <p:ext uri="{BB962C8B-B14F-4D97-AF65-F5344CB8AC3E}">
        <p14:creationId xmlns:p14="http://schemas.microsoft.com/office/powerpoint/2010/main" val="25373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مربع نص 1">
            <a:extLst>
              <a:ext uri="{FF2B5EF4-FFF2-40B4-BE49-F238E27FC236}">
                <a16:creationId xmlns:a16="http://schemas.microsoft.com/office/drawing/2014/main" id="{500DE2CD-AA41-64F2-73DF-6AF65AA954A0}"/>
              </a:ext>
            </a:extLst>
          </p:cNvPr>
          <p:cNvSpPr txBox="1"/>
          <p:nvPr/>
        </p:nvSpPr>
        <p:spPr>
          <a:xfrm>
            <a:off x="2341145" y="365635"/>
            <a:ext cx="4461711" cy="1015663"/>
          </a:xfrm>
          <a:prstGeom prst="rect">
            <a:avLst/>
          </a:prstGeom>
          <a:solidFill>
            <a:schemeClr val="accent3">
              <a:lumMod val="60000"/>
              <a:lumOff val="40000"/>
            </a:schemeClr>
          </a:solidFill>
          <a:ln>
            <a:solidFill>
              <a:schemeClr val="tx1"/>
            </a:solidFill>
          </a:ln>
        </p:spPr>
        <p:txBody>
          <a:bodyPr wrap="square" rtlCol="1">
            <a:spAutoFit/>
          </a:bodyPr>
          <a:lstStyle/>
          <a:p>
            <a:pPr algn="ctr" defTabSz="685800" rtl="1">
              <a:buClrTx/>
            </a:pPr>
            <a:r>
              <a:rPr lang="af-ZA" sz="3000" b="1" kern="1200" dirty="0">
                <a:solidFill>
                  <a:prstClr val="white"/>
                </a:solidFill>
                <a:latin typeface="Aptos" panose="02110004020202020204"/>
                <a:ea typeface="+mn-ea"/>
                <a:cs typeface="+mn-cs"/>
              </a:rPr>
              <a:t>The role of hormones</a:t>
            </a:r>
            <a:endParaRPr lang="en-US" sz="3000" b="1" kern="1200" dirty="0">
              <a:solidFill>
                <a:prstClr val="white"/>
              </a:solidFill>
              <a:latin typeface="Aptos" panose="02110004020202020204"/>
              <a:ea typeface="+mn-ea"/>
              <a:cs typeface="+mn-cs"/>
            </a:endParaRPr>
          </a:p>
          <a:p>
            <a:pPr algn="ctr" defTabSz="685800" rtl="1">
              <a:buClrTx/>
            </a:pPr>
            <a:r>
              <a:rPr lang="en-US" sz="3000" b="1" kern="1200" dirty="0">
                <a:solidFill>
                  <a:prstClr val="white"/>
                </a:solidFill>
                <a:latin typeface="Aptos" panose="02110004020202020204"/>
                <a:ea typeface="+mn-ea"/>
                <a:cs typeface="+mn-cs"/>
              </a:rPr>
              <a:t>in puberty</a:t>
            </a:r>
            <a:endParaRPr lang="ar-AE" sz="3000" b="1" kern="1200" dirty="0">
              <a:solidFill>
                <a:prstClr val="white"/>
              </a:solidFill>
              <a:latin typeface="Aptos" panose="02110004020202020204"/>
              <a:ea typeface="+mn-ea"/>
              <a:cs typeface="Arial" panose="020B0604020202020204" pitchFamily="34" charset="0"/>
            </a:endParaRPr>
          </a:p>
        </p:txBody>
      </p:sp>
      <p:sp>
        <p:nvSpPr>
          <p:cNvPr id="3" name="مربع نص 2">
            <a:extLst>
              <a:ext uri="{FF2B5EF4-FFF2-40B4-BE49-F238E27FC236}">
                <a16:creationId xmlns:a16="http://schemas.microsoft.com/office/drawing/2014/main" id="{C39D95CB-544A-29DC-9D4A-F8DA2A9BFC6D}"/>
              </a:ext>
            </a:extLst>
          </p:cNvPr>
          <p:cNvSpPr txBox="1"/>
          <p:nvPr/>
        </p:nvSpPr>
        <p:spPr>
          <a:xfrm>
            <a:off x="2644942" y="1967608"/>
            <a:ext cx="1503947" cy="553998"/>
          </a:xfrm>
          <a:prstGeom prst="rect">
            <a:avLst/>
          </a:prstGeom>
          <a:solidFill>
            <a:schemeClr val="accent3">
              <a:lumMod val="20000"/>
              <a:lumOff val="80000"/>
            </a:schemeClr>
          </a:solidFill>
          <a:ln>
            <a:solidFill>
              <a:schemeClr val="tx1"/>
            </a:solidFill>
          </a:ln>
        </p:spPr>
        <p:txBody>
          <a:bodyPr wrap="square" rtlCol="1">
            <a:spAutoFit/>
          </a:bodyPr>
          <a:lstStyle/>
          <a:p>
            <a:pPr algn="ctr" defTabSz="685800" rtl="1">
              <a:buClrTx/>
            </a:pPr>
            <a:r>
              <a:rPr lang="en-US" sz="3000" b="1" kern="1200" dirty="0">
                <a:solidFill>
                  <a:prstClr val="black"/>
                </a:solidFill>
                <a:latin typeface="Aptos" panose="02110004020202020204"/>
                <a:ea typeface="+mn-ea"/>
                <a:cs typeface="+mn-cs"/>
              </a:rPr>
              <a:t>FSH</a:t>
            </a:r>
            <a:endParaRPr lang="ar-AE" sz="3000" b="1" kern="1200" dirty="0">
              <a:solidFill>
                <a:prstClr val="black"/>
              </a:solidFill>
              <a:latin typeface="Aptos" panose="02110004020202020204"/>
              <a:ea typeface="+mn-ea"/>
              <a:cs typeface="Arial" panose="020B0604020202020204" pitchFamily="34" charset="0"/>
            </a:endParaRPr>
          </a:p>
        </p:txBody>
      </p:sp>
      <p:sp>
        <p:nvSpPr>
          <p:cNvPr id="5" name="مربع نص 4">
            <a:extLst>
              <a:ext uri="{FF2B5EF4-FFF2-40B4-BE49-F238E27FC236}">
                <a16:creationId xmlns:a16="http://schemas.microsoft.com/office/drawing/2014/main" id="{1109C8A4-4F56-476A-69EA-E8D030DE8E88}"/>
              </a:ext>
            </a:extLst>
          </p:cNvPr>
          <p:cNvSpPr txBox="1"/>
          <p:nvPr/>
        </p:nvSpPr>
        <p:spPr>
          <a:xfrm>
            <a:off x="2644942" y="2719606"/>
            <a:ext cx="1503947" cy="553998"/>
          </a:xfrm>
          <a:prstGeom prst="rect">
            <a:avLst/>
          </a:prstGeom>
          <a:solidFill>
            <a:schemeClr val="accent3">
              <a:lumMod val="20000"/>
              <a:lumOff val="80000"/>
            </a:schemeClr>
          </a:solidFill>
          <a:ln>
            <a:solidFill>
              <a:schemeClr val="tx1"/>
            </a:solidFill>
          </a:ln>
        </p:spPr>
        <p:txBody>
          <a:bodyPr wrap="square" rtlCol="1">
            <a:spAutoFit/>
          </a:bodyPr>
          <a:lstStyle/>
          <a:p>
            <a:pPr algn="ctr" defTabSz="685800" rtl="1">
              <a:buClrTx/>
            </a:pPr>
            <a:r>
              <a:rPr lang="en-US" sz="3000" b="1" kern="1200" dirty="0">
                <a:solidFill>
                  <a:prstClr val="black"/>
                </a:solidFill>
                <a:latin typeface="Aptos" panose="02110004020202020204"/>
                <a:ea typeface="+mn-ea"/>
                <a:cs typeface="+mn-cs"/>
              </a:rPr>
              <a:t>LH</a:t>
            </a:r>
            <a:endParaRPr lang="ar-AE" sz="3000" b="1" kern="1200" dirty="0">
              <a:solidFill>
                <a:prstClr val="black"/>
              </a:solidFill>
              <a:latin typeface="Aptos" panose="02110004020202020204"/>
              <a:ea typeface="+mn-ea"/>
              <a:cs typeface="Arial" panose="020B0604020202020204" pitchFamily="34" charset="0"/>
            </a:endParaRPr>
          </a:p>
        </p:txBody>
      </p:sp>
      <p:sp>
        <p:nvSpPr>
          <p:cNvPr id="8" name="مربع نص 7">
            <a:extLst>
              <a:ext uri="{FF2B5EF4-FFF2-40B4-BE49-F238E27FC236}">
                <a16:creationId xmlns:a16="http://schemas.microsoft.com/office/drawing/2014/main" id="{E584B9DC-01F4-D913-69DB-DA211ECCE6CF}"/>
              </a:ext>
            </a:extLst>
          </p:cNvPr>
          <p:cNvSpPr txBox="1"/>
          <p:nvPr/>
        </p:nvSpPr>
        <p:spPr>
          <a:xfrm>
            <a:off x="4995113" y="1957360"/>
            <a:ext cx="1503947" cy="553998"/>
          </a:xfrm>
          <a:prstGeom prst="rect">
            <a:avLst/>
          </a:prstGeom>
          <a:solidFill>
            <a:schemeClr val="accent3">
              <a:lumMod val="20000"/>
              <a:lumOff val="80000"/>
            </a:schemeClr>
          </a:solidFill>
          <a:ln>
            <a:solidFill>
              <a:schemeClr val="tx1"/>
            </a:solidFill>
          </a:ln>
        </p:spPr>
        <p:txBody>
          <a:bodyPr wrap="square" rtlCol="1">
            <a:spAutoFit/>
          </a:bodyPr>
          <a:lstStyle/>
          <a:p>
            <a:pPr algn="ctr" defTabSz="685800" rtl="1">
              <a:buClrTx/>
            </a:pPr>
            <a:r>
              <a:rPr lang="en-US" sz="3000" b="1" kern="1200" dirty="0">
                <a:solidFill>
                  <a:prstClr val="black"/>
                </a:solidFill>
                <a:latin typeface="Aptos" panose="02110004020202020204"/>
                <a:ea typeface="+mn-ea"/>
                <a:cs typeface="+mn-cs"/>
              </a:rPr>
              <a:t>E</a:t>
            </a:r>
            <a:r>
              <a:rPr lang="en-US" sz="1500" b="1" kern="1200" dirty="0">
                <a:solidFill>
                  <a:prstClr val="black"/>
                </a:solidFill>
                <a:latin typeface="Aptos" panose="02110004020202020204"/>
                <a:ea typeface="+mn-ea"/>
                <a:cs typeface="+mn-cs"/>
              </a:rPr>
              <a:t>strogen</a:t>
            </a:r>
            <a:r>
              <a:rPr lang="en-US" sz="3000" b="1" kern="1200" dirty="0">
                <a:solidFill>
                  <a:prstClr val="black"/>
                </a:solidFill>
                <a:latin typeface="Aptos" panose="02110004020202020204"/>
                <a:ea typeface="+mn-ea"/>
                <a:cs typeface="+mn-cs"/>
              </a:rPr>
              <a:t> </a:t>
            </a:r>
            <a:endParaRPr lang="ar-AE" sz="3000" b="1" kern="1200" dirty="0">
              <a:solidFill>
                <a:prstClr val="black"/>
              </a:solidFill>
              <a:latin typeface="Aptos" panose="02110004020202020204"/>
              <a:ea typeface="+mn-ea"/>
              <a:cs typeface="Arial" panose="020B0604020202020204" pitchFamily="34" charset="0"/>
            </a:endParaRPr>
          </a:p>
        </p:txBody>
      </p:sp>
      <p:sp>
        <p:nvSpPr>
          <p:cNvPr id="10" name="مربع نص 9">
            <a:extLst>
              <a:ext uri="{FF2B5EF4-FFF2-40B4-BE49-F238E27FC236}">
                <a16:creationId xmlns:a16="http://schemas.microsoft.com/office/drawing/2014/main" id="{C994BF10-09DA-D418-50CF-C7E36A7AA92E}"/>
              </a:ext>
            </a:extLst>
          </p:cNvPr>
          <p:cNvSpPr txBox="1"/>
          <p:nvPr/>
        </p:nvSpPr>
        <p:spPr>
          <a:xfrm>
            <a:off x="4995113" y="2714483"/>
            <a:ext cx="1503947" cy="553998"/>
          </a:xfrm>
          <a:prstGeom prst="rect">
            <a:avLst/>
          </a:prstGeom>
          <a:solidFill>
            <a:schemeClr val="accent3">
              <a:lumMod val="20000"/>
              <a:lumOff val="80000"/>
            </a:schemeClr>
          </a:solidFill>
          <a:ln>
            <a:solidFill>
              <a:schemeClr val="tx1"/>
            </a:solidFill>
          </a:ln>
        </p:spPr>
        <p:txBody>
          <a:bodyPr wrap="square" rtlCol="1">
            <a:spAutoFit/>
          </a:bodyPr>
          <a:lstStyle/>
          <a:p>
            <a:pPr algn="ctr" defTabSz="685800" rtl="1">
              <a:buClrTx/>
            </a:pPr>
            <a:r>
              <a:rPr lang="en-US" sz="3000" b="1" kern="1200" dirty="0">
                <a:solidFill>
                  <a:prstClr val="black"/>
                </a:solidFill>
                <a:latin typeface="Aptos" panose="02110004020202020204"/>
                <a:ea typeface="+mn-ea"/>
                <a:cs typeface="+mn-cs"/>
              </a:rPr>
              <a:t>A</a:t>
            </a:r>
            <a:r>
              <a:rPr lang="en-US" sz="1500" b="1" kern="1200" dirty="0">
                <a:solidFill>
                  <a:prstClr val="black"/>
                </a:solidFill>
                <a:latin typeface="Aptos" panose="02110004020202020204"/>
                <a:ea typeface="+mn-ea"/>
                <a:cs typeface="+mn-cs"/>
              </a:rPr>
              <a:t>ndrogen</a:t>
            </a:r>
            <a:r>
              <a:rPr lang="en-US" sz="3000" b="1" kern="1200" dirty="0">
                <a:solidFill>
                  <a:prstClr val="black"/>
                </a:solidFill>
                <a:latin typeface="Aptos" panose="02110004020202020204"/>
                <a:ea typeface="+mn-ea"/>
                <a:cs typeface="+mn-cs"/>
              </a:rPr>
              <a:t> </a:t>
            </a:r>
            <a:endParaRPr lang="ar-AE" sz="3000" b="1" kern="1200" dirty="0">
              <a:solidFill>
                <a:prstClr val="black"/>
              </a:solidFill>
              <a:latin typeface="Aptos" panose="02110004020202020204"/>
              <a:ea typeface="+mn-ea"/>
              <a:cs typeface="Arial" panose="020B0604020202020204" pitchFamily="34" charset="0"/>
            </a:endParaRPr>
          </a:p>
        </p:txBody>
      </p:sp>
      <p:sp>
        <p:nvSpPr>
          <p:cNvPr id="12" name="مربع نص 11">
            <a:extLst>
              <a:ext uri="{FF2B5EF4-FFF2-40B4-BE49-F238E27FC236}">
                <a16:creationId xmlns:a16="http://schemas.microsoft.com/office/drawing/2014/main" id="{2E2E98DA-046D-10B7-0F29-297108FC7815}"/>
              </a:ext>
            </a:extLst>
          </p:cNvPr>
          <p:cNvSpPr txBox="1"/>
          <p:nvPr/>
        </p:nvSpPr>
        <p:spPr>
          <a:xfrm>
            <a:off x="1580148" y="4002520"/>
            <a:ext cx="2568742" cy="600164"/>
          </a:xfrm>
          <a:prstGeom prst="rect">
            <a:avLst/>
          </a:prstGeom>
          <a:solidFill>
            <a:schemeClr val="tx2">
              <a:lumMod val="75000"/>
              <a:lumOff val="25000"/>
            </a:schemeClr>
          </a:solidFill>
        </p:spPr>
        <p:txBody>
          <a:bodyPr wrap="square" rtlCol="1">
            <a:spAutoFit/>
          </a:bodyPr>
          <a:lstStyle/>
          <a:p>
            <a:pPr algn="ctr" defTabSz="685800" rtl="1">
              <a:buClrTx/>
            </a:pPr>
            <a:r>
              <a:rPr lang="en-US" sz="3300" b="1" kern="1200" dirty="0">
                <a:solidFill>
                  <a:prstClr val="white"/>
                </a:solidFill>
                <a:latin typeface="Aptos" panose="02110004020202020204"/>
                <a:ea typeface="+mn-ea"/>
                <a:cs typeface="+mn-cs"/>
              </a:rPr>
              <a:t>Primary</a:t>
            </a:r>
            <a:endParaRPr lang="ar-AE" sz="3300" b="1" kern="1200" dirty="0">
              <a:solidFill>
                <a:prstClr val="white"/>
              </a:solidFill>
              <a:latin typeface="Aptos" panose="02110004020202020204"/>
              <a:ea typeface="+mn-ea"/>
              <a:cs typeface="Arial" panose="020B0604020202020204" pitchFamily="34" charset="0"/>
            </a:endParaRPr>
          </a:p>
        </p:txBody>
      </p:sp>
      <p:sp>
        <p:nvSpPr>
          <p:cNvPr id="14" name="مربع نص 13">
            <a:extLst>
              <a:ext uri="{FF2B5EF4-FFF2-40B4-BE49-F238E27FC236}">
                <a16:creationId xmlns:a16="http://schemas.microsoft.com/office/drawing/2014/main" id="{5A4BB7CF-043D-8C1F-E88D-1BF5F5D85337}"/>
              </a:ext>
            </a:extLst>
          </p:cNvPr>
          <p:cNvSpPr txBox="1"/>
          <p:nvPr/>
        </p:nvSpPr>
        <p:spPr>
          <a:xfrm>
            <a:off x="4995110" y="4002521"/>
            <a:ext cx="2568742" cy="600164"/>
          </a:xfrm>
          <a:prstGeom prst="rect">
            <a:avLst/>
          </a:prstGeom>
          <a:solidFill>
            <a:schemeClr val="tx2">
              <a:lumMod val="75000"/>
              <a:lumOff val="25000"/>
            </a:schemeClr>
          </a:solidFill>
        </p:spPr>
        <p:txBody>
          <a:bodyPr wrap="square" rtlCol="1">
            <a:spAutoFit/>
          </a:bodyPr>
          <a:lstStyle/>
          <a:p>
            <a:pPr algn="ctr" defTabSz="685800" rtl="1">
              <a:buClrTx/>
            </a:pPr>
            <a:r>
              <a:rPr lang="en-US" sz="3300" b="1" kern="1200" dirty="0">
                <a:solidFill>
                  <a:prstClr val="white"/>
                </a:solidFill>
                <a:latin typeface="Aptos" panose="02110004020202020204"/>
                <a:ea typeface="+mn-ea"/>
                <a:cs typeface="+mn-cs"/>
              </a:rPr>
              <a:t>Secondary </a:t>
            </a:r>
            <a:endParaRPr lang="ar-AE" sz="3300" b="1" kern="1200" dirty="0">
              <a:solidFill>
                <a:prstClr val="white"/>
              </a:solidFill>
              <a:latin typeface="Aptos" panose="02110004020202020204"/>
              <a:ea typeface="+mn-ea"/>
              <a:cs typeface="Arial" panose="020B0604020202020204" pitchFamily="34" charset="0"/>
            </a:endParaRPr>
          </a:p>
        </p:txBody>
      </p:sp>
      <p:sp>
        <p:nvSpPr>
          <p:cNvPr id="15" name="سهم: منحني 14">
            <a:extLst>
              <a:ext uri="{FF2B5EF4-FFF2-40B4-BE49-F238E27FC236}">
                <a16:creationId xmlns:a16="http://schemas.microsoft.com/office/drawing/2014/main" id="{F1CF573B-EA6A-8320-3A50-3B633AFF5D55}"/>
              </a:ext>
            </a:extLst>
          </p:cNvPr>
          <p:cNvSpPr/>
          <p:nvPr/>
        </p:nvSpPr>
        <p:spPr>
          <a:xfrm flipH="1">
            <a:off x="6836080" y="2806523"/>
            <a:ext cx="721133" cy="1184864"/>
          </a:xfrm>
          <a:prstGeom prst="bentArrow">
            <a:avLst>
              <a:gd name="adj1" fmla="val 13877"/>
              <a:gd name="adj2" fmla="val 27300"/>
              <a:gd name="adj3" fmla="val 25000"/>
              <a:gd name="adj4" fmla="val 44306"/>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
        <p:nvSpPr>
          <p:cNvPr id="17" name="سهم: منحني 16">
            <a:extLst>
              <a:ext uri="{FF2B5EF4-FFF2-40B4-BE49-F238E27FC236}">
                <a16:creationId xmlns:a16="http://schemas.microsoft.com/office/drawing/2014/main" id="{B1E5E178-A3CA-3D2A-8546-778224E76A9C}"/>
              </a:ext>
            </a:extLst>
          </p:cNvPr>
          <p:cNvSpPr/>
          <p:nvPr/>
        </p:nvSpPr>
        <p:spPr>
          <a:xfrm flipH="1">
            <a:off x="6836080" y="2047674"/>
            <a:ext cx="721133" cy="1184864"/>
          </a:xfrm>
          <a:prstGeom prst="bentArrow">
            <a:avLst>
              <a:gd name="adj1" fmla="val 13877"/>
              <a:gd name="adj2" fmla="val 27300"/>
              <a:gd name="adj3" fmla="val 25000"/>
              <a:gd name="adj4" fmla="val 44306"/>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
        <p:nvSpPr>
          <p:cNvPr id="19" name="سهم: منحني 18">
            <a:extLst>
              <a:ext uri="{FF2B5EF4-FFF2-40B4-BE49-F238E27FC236}">
                <a16:creationId xmlns:a16="http://schemas.microsoft.com/office/drawing/2014/main" id="{C64499BF-F808-06B3-3CE9-1BCED7E76F4C}"/>
              </a:ext>
            </a:extLst>
          </p:cNvPr>
          <p:cNvSpPr/>
          <p:nvPr/>
        </p:nvSpPr>
        <p:spPr>
          <a:xfrm>
            <a:off x="1586788" y="2814528"/>
            <a:ext cx="721133" cy="1184864"/>
          </a:xfrm>
          <a:prstGeom prst="bentArrow">
            <a:avLst>
              <a:gd name="adj1" fmla="val 13877"/>
              <a:gd name="adj2" fmla="val 27300"/>
              <a:gd name="adj3" fmla="val 25000"/>
              <a:gd name="adj4" fmla="val 44306"/>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
        <p:nvSpPr>
          <p:cNvPr id="21" name="سهم: منحني 20">
            <a:extLst>
              <a:ext uri="{FF2B5EF4-FFF2-40B4-BE49-F238E27FC236}">
                <a16:creationId xmlns:a16="http://schemas.microsoft.com/office/drawing/2014/main" id="{758E2A02-4F45-16A0-D684-FCCA9F3F7BAB}"/>
              </a:ext>
            </a:extLst>
          </p:cNvPr>
          <p:cNvSpPr/>
          <p:nvPr/>
        </p:nvSpPr>
        <p:spPr>
          <a:xfrm>
            <a:off x="1586788" y="2047674"/>
            <a:ext cx="721133" cy="1184864"/>
          </a:xfrm>
          <a:prstGeom prst="bentArrow">
            <a:avLst>
              <a:gd name="adj1" fmla="val 13877"/>
              <a:gd name="adj2" fmla="val 27300"/>
              <a:gd name="adj3" fmla="val 25000"/>
              <a:gd name="adj4" fmla="val 44306"/>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endParaRPr lang="ar-AE" sz="1350" kern="1200">
              <a:solidFill>
                <a:prstClr val="black"/>
              </a:solidFill>
              <a:latin typeface="Aptos" panose="02110004020202020204"/>
              <a:cs typeface="Arial" panose="020B0604020202020204" pitchFamily="34" charset="0"/>
            </a:endParaRPr>
          </a:p>
        </p:txBody>
      </p:sp>
      <p:sp>
        <p:nvSpPr>
          <p:cNvPr id="22" name="مربع نص 21">
            <a:extLst>
              <a:ext uri="{FF2B5EF4-FFF2-40B4-BE49-F238E27FC236}">
                <a16:creationId xmlns:a16="http://schemas.microsoft.com/office/drawing/2014/main" id="{32DC85D1-F5D6-92DC-2A7B-4344EB444B5B}"/>
              </a:ext>
            </a:extLst>
          </p:cNvPr>
          <p:cNvSpPr txBox="1"/>
          <p:nvPr/>
        </p:nvSpPr>
        <p:spPr>
          <a:xfrm>
            <a:off x="141874" y="291121"/>
            <a:ext cx="1815264" cy="1661993"/>
          </a:xfrm>
          <a:prstGeom prst="rect">
            <a:avLst/>
          </a:prstGeom>
          <a:solidFill>
            <a:srgbClr val="FFFF00"/>
          </a:solidFill>
        </p:spPr>
        <p:txBody>
          <a:bodyPr wrap="square" rtlCol="1">
            <a:spAutoFit/>
          </a:bodyPr>
          <a:lstStyle/>
          <a:p>
            <a:pPr algn="ctr" defTabSz="685800" rtl="1">
              <a:buClrTx/>
            </a:pPr>
            <a:r>
              <a:rPr lang="en-US" sz="1800" b="1" kern="1200" dirty="0">
                <a:solidFill>
                  <a:prstClr val="black"/>
                </a:solidFill>
                <a:latin typeface="Aptos" panose="02110004020202020204"/>
                <a:ea typeface="+mn-ea"/>
                <a:cs typeface="+mn-cs"/>
              </a:rPr>
              <a:t>If all 4 hormones were secreted</a:t>
            </a:r>
          </a:p>
          <a:p>
            <a:pPr algn="ctr" defTabSz="685800" rtl="1">
              <a:buClrTx/>
            </a:pPr>
            <a:r>
              <a:rPr lang="en-US" sz="1800" b="1" kern="1200" dirty="0">
                <a:solidFill>
                  <a:prstClr val="black"/>
                </a:solidFill>
                <a:latin typeface="Aptos" panose="02110004020202020204"/>
                <a:ea typeface="+mn-ea"/>
                <a:cs typeface="+mn-cs"/>
              </a:rPr>
              <a:t>it’s</a:t>
            </a:r>
          </a:p>
          <a:p>
            <a:pPr algn="ctr" defTabSz="685800" rtl="1">
              <a:buClrTx/>
            </a:pPr>
            <a:r>
              <a:rPr lang="en-US" sz="1800" b="1" kern="1200" dirty="0">
                <a:solidFill>
                  <a:prstClr val="black"/>
                </a:solidFill>
                <a:latin typeface="Aptos" panose="02110004020202020204"/>
                <a:ea typeface="+mn-ea"/>
                <a:cs typeface="+mn-cs"/>
              </a:rPr>
              <a:t> </a:t>
            </a:r>
            <a:r>
              <a:rPr lang="en-US" sz="3000" b="1" u="sng" kern="1200" dirty="0">
                <a:solidFill>
                  <a:srgbClr val="00B050"/>
                </a:solidFill>
                <a:latin typeface="Aptos" panose="02110004020202020204"/>
                <a:ea typeface="+mn-ea"/>
                <a:cs typeface="+mn-cs"/>
              </a:rPr>
              <a:t>TRUE</a:t>
            </a:r>
            <a:endParaRPr lang="ar-AE" sz="3000" b="1" u="sng" kern="1200" dirty="0">
              <a:solidFill>
                <a:srgbClr val="00B050"/>
              </a:solidFill>
              <a:latin typeface="Aptos" panose="02110004020202020204"/>
              <a:ea typeface="+mn-ea"/>
              <a:cs typeface="Arial" panose="020B0604020202020204" pitchFamily="34" charset="0"/>
            </a:endParaRPr>
          </a:p>
        </p:txBody>
      </p:sp>
      <p:sp>
        <p:nvSpPr>
          <p:cNvPr id="24" name="مربع نص 23">
            <a:extLst>
              <a:ext uri="{FF2B5EF4-FFF2-40B4-BE49-F238E27FC236}">
                <a16:creationId xmlns:a16="http://schemas.microsoft.com/office/drawing/2014/main" id="{55DB9447-C710-082C-8934-63E7514FC633}"/>
              </a:ext>
            </a:extLst>
          </p:cNvPr>
          <p:cNvSpPr txBox="1"/>
          <p:nvPr/>
        </p:nvSpPr>
        <p:spPr>
          <a:xfrm>
            <a:off x="7186862" y="287134"/>
            <a:ext cx="1815264" cy="1661993"/>
          </a:xfrm>
          <a:prstGeom prst="rect">
            <a:avLst/>
          </a:prstGeom>
          <a:solidFill>
            <a:srgbClr val="FFFF00"/>
          </a:solidFill>
        </p:spPr>
        <p:txBody>
          <a:bodyPr wrap="square" rtlCol="1">
            <a:spAutoFit/>
          </a:bodyPr>
          <a:lstStyle/>
          <a:p>
            <a:pPr algn="ctr" defTabSz="685800" rtl="1">
              <a:buClrTx/>
            </a:pPr>
            <a:r>
              <a:rPr lang="en-US" sz="1800" b="1" kern="1200" dirty="0">
                <a:solidFill>
                  <a:prstClr val="black"/>
                </a:solidFill>
                <a:latin typeface="Aptos" panose="02110004020202020204"/>
                <a:ea typeface="+mn-ea"/>
                <a:cs typeface="+mn-cs"/>
              </a:rPr>
              <a:t>If only E</a:t>
            </a:r>
            <a:r>
              <a:rPr lang="en-US" sz="1050" b="1" kern="1200" dirty="0">
                <a:solidFill>
                  <a:prstClr val="black"/>
                </a:solidFill>
                <a:latin typeface="Aptos" panose="02110004020202020204"/>
                <a:ea typeface="+mn-ea"/>
                <a:cs typeface="+mn-cs"/>
              </a:rPr>
              <a:t>strogen</a:t>
            </a:r>
            <a:r>
              <a:rPr lang="en-US" sz="1800" b="1" kern="1200" dirty="0">
                <a:solidFill>
                  <a:prstClr val="black"/>
                </a:solidFill>
                <a:latin typeface="Aptos" panose="02110004020202020204"/>
                <a:ea typeface="+mn-ea"/>
                <a:cs typeface="+mn-cs"/>
              </a:rPr>
              <a:t>/A</a:t>
            </a:r>
            <a:r>
              <a:rPr lang="en-US" sz="1050" b="1" kern="1200" dirty="0">
                <a:solidFill>
                  <a:prstClr val="black"/>
                </a:solidFill>
                <a:latin typeface="Aptos" panose="02110004020202020204"/>
                <a:ea typeface="+mn-ea"/>
                <a:cs typeface="+mn-cs"/>
              </a:rPr>
              <a:t>ndrogen</a:t>
            </a:r>
            <a:r>
              <a:rPr lang="en-US" sz="1800" b="1" kern="1200" dirty="0">
                <a:solidFill>
                  <a:prstClr val="black"/>
                </a:solidFill>
                <a:latin typeface="Aptos" panose="02110004020202020204"/>
                <a:ea typeface="+mn-ea"/>
                <a:cs typeface="+mn-cs"/>
              </a:rPr>
              <a:t> were secreted</a:t>
            </a:r>
          </a:p>
          <a:p>
            <a:pPr algn="ctr" defTabSz="685800" rtl="1">
              <a:buClrTx/>
            </a:pPr>
            <a:r>
              <a:rPr lang="en-US" sz="1800" b="1" kern="1200" dirty="0">
                <a:solidFill>
                  <a:prstClr val="black"/>
                </a:solidFill>
                <a:latin typeface="Aptos" panose="02110004020202020204"/>
                <a:ea typeface="+mn-ea"/>
                <a:cs typeface="+mn-cs"/>
              </a:rPr>
              <a:t>it’s</a:t>
            </a:r>
          </a:p>
          <a:p>
            <a:pPr algn="ctr" defTabSz="685800" rtl="1">
              <a:buClrTx/>
            </a:pPr>
            <a:r>
              <a:rPr lang="en-US" sz="1800" b="1" kern="1200" dirty="0">
                <a:solidFill>
                  <a:prstClr val="black"/>
                </a:solidFill>
                <a:latin typeface="Aptos" panose="02110004020202020204"/>
                <a:ea typeface="+mn-ea"/>
                <a:cs typeface="+mn-cs"/>
              </a:rPr>
              <a:t> </a:t>
            </a:r>
            <a:r>
              <a:rPr lang="en-US" sz="3000" b="1" u="sng" kern="1200" dirty="0">
                <a:solidFill>
                  <a:srgbClr val="FF0000"/>
                </a:solidFill>
                <a:latin typeface="Aptos" panose="02110004020202020204"/>
                <a:ea typeface="+mn-ea"/>
                <a:cs typeface="+mn-cs"/>
              </a:rPr>
              <a:t>pseudo</a:t>
            </a:r>
            <a:r>
              <a:rPr lang="en-US" sz="3000" b="1" u="sng" kern="1200" dirty="0">
                <a:solidFill>
                  <a:srgbClr val="00B050"/>
                </a:solidFill>
                <a:latin typeface="Aptos" panose="02110004020202020204"/>
                <a:ea typeface="+mn-ea"/>
                <a:cs typeface="+mn-cs"/>
              </a:rPr>
              <a:t> </a:t>
            </a:r>
            <a:endParaRPr lang="ar-AE" sz="3000" b="1" u="sng" kern="1200" dirty="0">
              <a:solidFill>
                <a:srgbClr val="00B05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24509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74F9CF61-533B-2981-DDFB-B9609491ABBB}"/>
              </a:ext>
            </a:extLst>
          </p:cNvPr>
          <p:cNvSpPr txBox="1"/>
          <p:nvPr/>
        </p:nvSpPr>
        <p:spPr>
          <a:xfrm>
            <a:off x="348916" y="644299"/>
            <a:ext cx="8446169" cy="3877985"/>
          </a:xfrm>
          <a:prstGeom prst="rect">
            <a:avLst/>
          </a:prstGeom>
          <a:solidFill>
            <a:schemeClr val="accent4">
              <a:lumMod val="20000"/>
              <a:lumOff val="80000"/>
            </a:schemeClr>
          </a:solidFill>
        </p:spPr>
        <p:txBody>
          <a:bodyPr wrap="square">
            <a:spAutoFit/>
          </a:bodyPr>
          <a:lstStyle/>
          <a:p>
            <a:pPr defTabSz="685800" rtl="1">
              <a:buClrTx/>
            </a:pPr>
            <a:r>
              <a:rPr lang="af-ZA" sz="3000" b="1" kern="1200" dirty="0">
                <a:solidFill>
                  <a:prstClr val="black"/>
                </a:solidFill>
                <a:latin typeface="Aptos" panose="02110004020202020204"/>
                <a:ea typeface="+mn-ea"/>
                <a:cs typeface="+mn-cs"/>
              </a:rPr>
              <a:t>Definition and Epidemiology</a:t>
            </a:r>
            <a:endParaRPr lang="en-US" sz="3000" b="1"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b="1" kern="1200" dirty="0">
                <a:solidFill>
                  <a:srgbClr val="0F9ED5">
                    <a:lumMod val="75000"/>
                  </a:srgbClr>
                </a:solidFill>
                <a:latin typeface="Aptos" panose="02110004020202020204"/>
                <a:ea typeface="+mn-ea"/>
                <a:cs typeface="+mn-cs"/>
              </a:rPr>
              <a:t>Definition</a:t>
            </a:r>
            <a:r>
              <a:rPr lang="af-ZA" sz="2400" kern="1200" dirty="0">
                <a:solidFill>
                  <a:prstClr val="black"/>
                </a:solidFill>
                <a:latin typeface="Aptos" panose="02110004020202020204"/>
                <a:ea typeface="+mn-ea"/>
                <a:cs typeface="+mn-cs"/>
              </a:rPr>
              <a:t>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The appearance of secondary sexual characteristics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before the age of 8 years in girls and 9 years in boys.</a:t>
            </a:r>
            <a:endParaRPr lang="en-US" sz="2400" kern="1200" dirty="0">
              <a:solidFill>
                <a:prstClr val="black"/>
              </a:solidFill>
              <a:latin typeface="Aptos" panose="02110004020202020204"/>
              <a:ea typeface="+mn-ea"/>
              <a:cs typeface="+mn-cs"/>
            </a:endParaRPr>
          </a:p>
          <a:p>
            <a:pPr defTabSz="685800" rtl="1">
              <a:buClrTx/>
            </a:pPr>
            <a:endParaRPr lang="en-US" sz="2400"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b="1" kern="1200" dirty="0">
                <a:solidFill>
                  <a:srgbClr val="C00000"/>
                </a:solidFill>
                <a:latin typeface="Aptos" panose="02110004020202020204"/>
                <a:ea typeface="+mn-ea"/>
                <a:cs typeface="+mn-cs"/>
              </a:rPr>
              <a:t>Epidemiology</a:t>
            </a:r>
            <a:r>
              <a:rPr lang="af-ZA" sz="2400" kern="1200" dirty="0">
                <a:solidFill>
                  <a:prstClr val="black"/>
                </a:solidFill>
                <a:latin typeface="Aptos" panose="02110004020202020204"/>
                <a:ea typeface="+mn-ea"/>
                <a:cs typeface="+mn-cs"/>
              </a:rPr>
              <a:t>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Incidence: 1:5,000 to 1:10,000 children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10x more common in girls than boys. </a:t>
            </a:r>
            <a:endParaRPr lang="ar-AE" sz="2400" kern="1200" dirty="0">
              <a:solidFill>
                <a:prstClr val="black"/>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16448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0894440F-7FEF-F072-65F2-9417B2325342}"/>
              </a:ext>
            </a:extLst>
          </p:cNvPr>
          <p:cNvSpPr txBox="1"/>
          <p:nvPr/>
        </p:nvSpPr>
        <p:spPr>
          <a:xfrm>
            <a:off x="305803" y="459633"/>
            <a:ext cx="8532395" cy="4247317"/>
          </a:xfrm>
          <a:prstGeom prst="rect">
            <a:avLst/>
          </a:prstGeom>
          <a:solidFill>
            <a:schemeClr val="accent4">
              <a:lumMod val="20000"/>
              <a:lumOff val="80000"/>
            </a:schemeClr>
          </a:solidFill>
        </p:spPr>
        <p:txBody>
          <a:bodyPr wrap="square">
            <a:spAutoFit/>
          </a:bodyPr>
          <a:lstStyle/>
          <a:p>
            <a:pPr defTabSz="685800" rtl="1">
              <a:buClrTx/>
            </a:pPr>
            <a:r>
              <a:rPr lang="af-ZA" sz="3000" b="1" kern="1200" dirty="0">
                <a:solidFill>
                  <a:prstClr val="black"/>
                </a:solidFill>
                <a:latin typeface="Aptos" panose="02110004020202020204"/>
                <a:ea typeface="+mn-ea"/>
                <a:cs typeface="+mn-cs"/>
              </a:rPr>
              <a:t>Classification</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Depending on the primary source of the hormonal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production :</a:t>
            </a:r>
            <a:endParaRPr lang="en-US" sz="2400"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a:t>
            </a:r>
            <a:r>
              <a:rPr lang="af-ZA" sz="2400" b="1" kern="1200" dirty="0">
                <a:solidFill>
                  <a:srgbClr val="C00000"/>
                </a:solidFill>
                <a:latin typeface="Aptos" panose="02110004020202020204"/>
                <a:ea typeface="+mn-ea"/>
                <a:cs typeface="+mn-cs"/>
              </a:rPr>
              <a:t> Central ( True ) precocious puberty</a:t>
            </a:r>
            <a:r>
              <a:rPr lang="af-ZA" sz="2400" kern="1200" dirty="0">
                <a:solidFill>
                  <a:prstClr val="black"/>
                </a:solidFill>
                <a:latin typeface="Aptos" panose="02110004020202020204"/>
                <a:ea typeface="+mn-ea"/>
                <a:cs typeface="+mn-cs"/>
              </a:rPr>
              <a:t>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b="1" kern="1200" dirty="0">
                <a:solidFill>
                  <a:prstClr val="black"/>
                </a:solidFill>
                <a:latin typeface="Aptos" panose="02110004020202020204"/>
                <a:ea typeface="+mn-ea"/>
                <a:cs typeface="+mn-cs"/>
              </a:rPr>
              <a:t>gonadotropin</a:t>
            </a:r>
            <a:r>
              <a:rPr lang="en-US" sz="1800" kern="1200" dirty="0">
                <a:solidFill>
                  <a:prstClr val="black"/>
                </a:solidFill>
                <a:latin typeface="Aptos" panose="02110004020202020204"/>
                <a:ea typeface="+mn-ea"/>
                <a:cs typeface="+mn-cs"/>
              </a:rPr>
              <a:t>(FSH/LH)</a:t>
            </a:r>
            <a:r>
              <a:rPr lang="en-US" sz="2400" kern="1200" dirty="0">
                <a:solidFill>
                  <a:prstClr val="black"/>
                </a:solidFill>
                <a:latin typeface="Aptos" panose="02110004020202020204"/>
                <a:ea typeface="+mn-ea"/>
                <a:cs typeface="+mn-cs"/>
              </a:rPr>
              <a:t> </a:t>
            </a:r>
            <a:r>
              <a:rPr lang="af-ZA" sz="2400" kern="1200" dirty="0">
                <a:solidFill>
                  <a:prstClr val="black"/>
                </a:solidFill>
                <a:latin typeface="Aptos" panose="02110004020202020204"/>
                <a:ea typeface="+mn-ea"/>
                <a:cs typeface="+mn-cs"/>
              </a:rPr>
              <a:t>-</a:t>
            </a:r>
            <a:r>
              <a:rPr lang="af-ZA" sz="2400" b="1" kern="1200" dirty="0">
                <a:solidFill>
                  <a:prstClr val="black"/>
                </a:solidFill>
                <a:latin typeface="Aptos" panose="02110004020202020204"/>
                <a:ea typeface="+mn-ea"/>
                <a:cs typeface="+mn-cs"/>
              </a:rPr>
              <a:t>dependent</a:t>
            </a:r>
            <a:r>
              <a:rPr lang="af-ZA" sz="2400" kern="1200" dirty="0">
                <a:solidFill>
                  <a:prstClr val="black"/>
                </a:solidFill>
                <a:latin typeface="Aptos" panose="02110004020202020204"/>
                <a:ea typeface="+mn-ea"/>
                <a:cs typeface="+mn-cs"/>
              </a:rPr>
              <a:t> )</a:t>
            </a:r>
            <a:endParaRPr lang="en-US" sz="2400"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b="1" kern="1200" dirty="0">
                <a:solidFill>
                  <a:srgbClr val="C00000"/>
                </a:solidFill>
                <a:latin typeface="Aptos" panose="02110004020202020204"/>
                <a:ea typeface="+mn-ea"/>
                <a:cs typeface="+mn-cs"/>
              </a:rPr>
              <a:t>Peripheral ( Pseudo ) precocious puberty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b="1" kern="1200" dirty="0">
                <a:solidFill>
                  <a:prstClr val="black"/>
                </a:solidFill>
                <a:latin typeface="Aptos" panose="02110004020202020204"/>
                <a:ea typeface="+mn-ea"/>
                <a:cs typeface="+mn-cs"/>
              </a:rPr>
              <a:t>gonadotropin</a:t>
            </a:r>
            <a:r>
              <a:rPr lang="en-US" sz="1800" kern="1200" dirty="0">
                <a:solidFill>
                  <a:prstClr val="black"/>
                </a:solidFill>
                <a:latin typeface="Aptos" panose="02110004020202020204"/>
                <a:ea typeface="+mn-ea"/>
                <a:cs typeface="+mn-cs"/>
              </a:rPr>
              <a:t>(FSH/LH)</a:t>
            </a:r>
            <a:r>
              <a:rPr lang="en-US" sz="2400" kern="1200" dirty="0">
                <a:solidFill>
                  <a:prstClr val="black"/>
                </a:solidFill>
                <a:latin typeface="Aptos" panose="02110004020202020204"/>
                <a:ea typeface="+mn-ea"/>
                <a:cs typeface="+mn-cs"/>
              </a:rPr>
              <a:t> </a:t>
            </a:r>
            <a:r>
              <a:rPr lang="af-ZA" sz="2400" kern="1200" dirty="0">
                <a:solidFill>
                  <a:prstClr val="black"/>
                </a:solidFill>
                <a:latin typeface="Aptos" panose="02110004020202020204"/>
                <a:ea typeface="+mn-ea"/>
                <a:cs typeface="+mn-cs"/>
              </a:rPr>
              <a:t>-</a:t>
            </a:r>
            <a:r>
              <a:rPr lang="af-ZA" sz="2400" b="1" kern="1200" dirty="0">
                <a:solidFill>
                  <a:prstClr val="black"/>
                </a:solidFill>
                <a:latin typeface="Aptos" panose="02110004020202020204"/>
                <a:ea typeface="+mn-ea"/>
                <a:cs typeface="+mn-cs"/>
              </a:rPr>
              <a:t>independent</a:t>
            </a:r>
            <a:r>
              <a:rPr lang="af-ZA" sz="2400" kern="1200" dirty="0">
                <a:solidFill>
                  <a:prstClr val="black"/>
                </a:solidFill>
                <a:latin typeface="Aptos" panose="02110004020202020204"/>
                <a:ea typeface="+mn-ea"/>
                <a:cs typeface="+mn-cs"/>
              </a:rPr>
              <a:t> )</a:t>
            </a:r>
            <a:endParaRPr lang="en-US" sz="2400"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b="1" kern="1200" dirty="0">
                <a:solidFill>
                  <a:srgbClr val="C00000"/>
                </a:solidFill>
                <a:latin typeface="Aptos" panose="02110004020202020204"/>
                <a:ea typeface="+mn-ea"/>
                <a:cs typeface="+mn-cs"/>
              </a:rPr>
              <a:t>Benign / non-progressive pubertal variants</a:t>
            </a:r>
            <a:endParaRPr lang="ar-AE" sz="2400" b="1" kern="1200" dirty="0">
              <a:solidFill>
                <a:srgbClr val="C0000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618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F5BB5469-FAD4-FBB3-9E6A-8C7BE3D0329B}"/>
              </a:ext>
            </a:extLst>
          </p:cNvPr>
          <p:cNvSpPr txBox="1"/>
          <p:nvPr/>
        </p:nvSpPr>
        <p:spPr>
          <a:xfrm>
            <a:off x="261186" y="459633"/>
            <a:ext cx="8621629" cy="4247317"/>
          </a:xfrm>
          <a:prstGeom prst="rect">
            <a:avLst/>
          </a:prstGeom>
          <a:solidFill>
            <a:schemeClr val="accent4">
              <a:lumMod val="20000"/>
              <a:lumOff val="80000"/>
            </a:schemeClr>
          </a:solidFill>
        </p:spPr>
        <p:txBody>
          <a:bodyPr wrap="square">
            <a:spAutoFit/>
          </a:bodyPr>
          <a:lstStyle/>
          <a:p>
            <a:pPr defTabSz="685800" rtl="1">
              <a:buClrTx/>
            </a:pPr>
            <a:r>
              <a:rPr lang="af-ZA" sz="3000" b="1" kern="1200" dirty="0">
                <a:solidFill>
                  <a:prstClr val="black"/>
                </a:solidFill>
                <a:latin typeface="Aptos" panose="02110004020202020204"/>
                <a:ea typeface="+mn-ea"/>
                <a:cs typeface="+mn-cs"/>
              </a:rPr>
              <a:t>Benign</a:t>
            </a:r>
            <a:r>
              <a:rPr lang="en-US" sz="3000" b="1" kern="1200" dirty="0">
                <a:solidFill>
                  <a:prstClr val="black"/>
                </a:solidFill>
                <a:latin typeface="Aptos" panose="02110004020202020204"/>
                <a:ea typeface="+mn-ea"/>
                <a:cs typeface="+mn-cs"/>
              </a:rPr>
              <a:t> </a:t>
            </a:r>
            <a:r>
              <a:rPr lang="af-ZA" sz="3000" b="1" kern="1200" dirty="0">
                <a:solidFill>
                  <a:prstClr val="black"/>
                </a:solidFill>
                <a:latin typeface="Aptos" panose="02110004020202020204"/>
                <a:ea typeface="+mn-ea"/>
                <a:cs typeface="+mn-cs"/>
              </a:rPr>
              <a:t>pubertal variants</a:t>
            </a:r>
            <a:r>
              <a:rPr lang="af-ZA" sz="3000" kern="1200" dirty="0">
                <a:solidFill>
                  <a:prstClr val="black"/>
                </a:solidFill>
                <a:latin typeface="Aptos" panose="02110004020202020204"/>
                <a:ea typeface="+mn-ea"/>
                <a:cs typeface="+mn-cs"/>
              </a:rPr>
              <a:t>:</a:t>
            </a:r>
            <a:endParaRPr lang="en-US" sz="3000"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b="1" kern="1200" dirty="0">
                <a:solidFill>
                  <a:srgbClr val="C00000"/>
                </a:solidFill>
                <a:latin typeface="Aptos" panose="02110004020202020204"/>
                <a:ea typeface="+mn-ea"/>
                <a:cs typeface="+mn-cs"/>
              </a:rPr>
              <a:t>a. </a:t>
            </a:r>
            <a:r>
              <a:rPr lang="en-US" sz="2400" b="1" kern="1200" dirty="0">
                <a:solidFill>
                  <a:srgbClr val="C00000"/>
                </a:solidFill>
                <a:latin typeface="Aptos" panose="02110004020202020204"/>
                <a:ea typeface="+mn-ea"/>
                <a:cs typeface="+mn-cs"/>
              </a:rPr>
              <a:t>P</a:t>
            </a:r>
            <a:r>
              <a:rPr lang="af-ZA" sz="2400" b="1" kern="1200" dirty="0">
                <a:solidFill>
                  <a:srgbClr val="C00000"/>
                </a:solidFill>
                <a:latin typeface="Aptos" panose="02110004020202020204"/>
                <a:ea typeface="+mn-ea"/>
                <a:cs typeface="+mn-cs"/>
              </a:rPr>
              <a:t>remature thelarche</a:t>
            </a:r>
            <a:r>
              <a:rPr lang="en-US" sz="2400" b="1" kern="1200" dirty="0">
                <a:solidFill>
                  <a:srgbClr val="C00000"/>
                </a:solidFill>
                <a:latin typeface="Aptos" panose="02110004020202020204"/>
                <a:ea typeface="+mn-ea"/>
                <a:cs typeface="+mn-cs"/>
              </a:rPr>
              <a:t> &gt;&gt;  </a:t>
            </a:r>
            <a:r>
              <a:rPr lang="af-ZA" sz="2400" b="1" kern="1200" dirty="0">
                <a:solidFill>
                  <a:srgbClr val="C00000"/>
                </a:solidFill>
                <a:latin typeface="Aptos" panose="02110004020202020204"/>
                <a:ea typeface="+mn-ea"/>
                <a:cs typeface="+mn-cs"/>
              </a:rPr>
              <a:t>Isolated breast development</a:t>
            </a:r>
            <a:r>
              <a:rPr lang="af-ZA" sz="2400" kern="1200" dirty="0">
                <a:solidFill>
                  <a:prstClr val="black"/>
                </a:solidFill>
                <a:latin typeface="Aptos" panose="02110004020202020204"/>
                <a:ea typeface="+mn-ea"/>
                <a:cs typeface="+mn-cs"/>
              </a:rPr>
              <a:t> </a:t>
            </a:r>
            <a:endParaRPr lang="en-US" sz="2400" kern="1200" dirty="0">
              <a:solidFill>
                <a:prstClr val="black"/>
              </a:solidFill>
              <a:latin typeface="Aptos" panose="02110004020202020204"/>
              <a:ea typeface="+mn-ea"/>
              <a:cs typeface="+mn-cs"/>
            </a:endParaRPr>
          </a:p>
          <a:p>
            <a:pPr defTabSz="685800" rtl="1">
              <a:buClrTx/>
            </a:pPr>
            <a:r>
              <a:rPr lang="en-US" sz="2400" kern="1200" dirty="0">
                <a:solidFill>
                  <a:prstClr val="black"/>
                </a:solidFill>
                <a:latin typeface="Aptos" panose="02110004020202020204"/>
                <a:ea typeface="+mn-ea"/>
                <a:cs typeface="+mn-cs"/>
              </a:rPr>
              <a:t>&gt;&gt; </a:t>
            </a:r>
            <a:r>
              <a:rPr lang="af-ZA" sz="2400" kern="1200" dirty="0">
                <a:solidFill>
                  <a:prstClr val="black"/>
                </a:solidFill>
                <a:latin typeface="Aptos" panose="02110004020202020204"/>
                <a:ea typeface="+mn-ea"/>
                <a:cs typeface="+mn-cs"/>
              </a:rPr>
              <a:t>in females</a:t>
            </a:r>
            <a:endParaRPr lang="en-US" sz="2400" kern="1200" dirty="0">
              <a:solidFill>
                <a:prstClr val="black"/>
              </a:solidFill>
              <a:latin typeface="Aptos" panose="02110004020202020204"/>
              <a:ea typeface="+mn-ea"/>
              <a:cs typeface="+mn-cs"/>
            </a:endParaRPr>
          </a:p>
          <a:p>
            <a:pPr defTabSz="685800" rtl="1">
              <a:buClrTx/>
            </a:pPr>
            <a:r>
              <a:rPr lang="af-ZA" sz="2400" b="1" kern="1200" dirty="0">
                <a:solidFill>
                  <a:prstClr val="black"/>
                </a:solidFill>
                <a:latin typeface="Aptos" panose="02110004020202020204"/>
                <a:ea typeface="+mn-ea"/>
                <a:cs typeface="+mn-cs"/>
              </a:rPr>
              <a:t>(</a:t>
            </a:r>
            <a:r>
              <a:rPr lang="en-US" sz="2400" b="1" kern="1200" dirty="0">
                <a:solidFill>
                  <a:prstClr val="black"/>
                </a:solidFill>
                <a:latin typeface="Aptos" panose="02110004020202020204"/>
                <a:ea typeface="+mn-ea"/>
                <a:cs typeface="+mn-cs"/>
              </a:rPr>
              <a:t>E</a:t>
            </a:r>
            <a:r>
              <a:rPr lang="af-ZA" sz="2400" b="1" kern="1200" dirty="0">
                <a:solidFill>
                  <a:prstClr val="black"/>
                </a:solidFill>
                <a:latin typeface="Aptos" panose="02110004020202020204"/>
                <a:ea typeface="+mn-ea"/>
                <a:cs typeface="+mn-cs"/>
              </a:rPr>
              <a:t>strogen-mediated)</a:t>
            </a:r>
            <a:br>
              <a:rPr lang="af-ZA" sz="2400" kern="1200" dirty="0">
                <a:solidFill>
                  <a:prstClr val="black"/>
                </a:solidFill>
                <a:latin typeface="Aptos" panose="02110004020202020204"/>
                <a:ea typeface="+mn-ea"/>
                <a:cs typeface="+mn-cs"/>
              </a:rPr>
            </a:br>
            <a:br>
              <a:rPr lang="af-ZA" sz="2400" kern="1200" dirty="0">
                <a:solidFill>
                  <a:prstClr val="black"/>
                </a:solidFill>
                <a:latin typeface="Aptos" panose="02110004020202020204"/>
                <a:ea typeface="+mn-ea"/>
                <a:cs typeface="+mn-cs"/>
              </a:rPr>
            </a:br>
            <a:r>
              <a:rPr lang="af-ZA" sz="2400" b="1" kern="1200" dirty="0">
                <a:solidFill>
                  <a:srgbClr val="C00000"/>
                </a:solidFill>
                <a:latin typeface="Aptos" panose="02110004020202020204"/>
                <a:ea typeface="+mn-ea"/>
                <a:cs typeface="+mn-cs"/>
              </a:rPr>
              <a:t>b. </a:t>
            </a:r>
            <a:r>
              <a:rPr lang="en-US" sz="2400" b="1" kern="1200" dirty="0">
                <a:solidFill>
                  <a:srgbClr val="C00000"/>
                </a:solidFill>
                <a:latin typeface="Aptos" panose="02110004020202020204"/>
                <a:ea typeface="+mn-ea"/>
                <a:cs typeface="+mn-cs"/>
              </a:rPr>
              <a:t>P</a:t>
            </a:r>
            <a:r>
              <a:rPr lang="af-ZA" sz="2400" b="1" kern="1200" dirty="0">
                <a:solidFill>
                  <a:srgbClr val="C00000"/>
                </a:solidFill>
                <a:latin typeface="Aptos" panose="02110004020202020204"/>
                <a:ea typeface="+mn-ea"/>
                <a:cs typeface="+mn-cs"/>
              </a:rPr>
              <a:t>remature adrenarche</a:t>
            </a:r>
            <a:r>
              <a:rPr lang="en-US" sz="2400" b="1" kern="1200" dirty="0">
                <a:solidFill>
                  <a:srgbClr val="C00000"/>
                </a:solidFill>
                <a:latin typeface="Aptos" panose="02110004020202020204"/>
                <a:ea typeface="+mn-ea"/>
                <a:cs typeface="+mn-cs"/>
              </a:rPr>
              <a:t> &gt;&gt;  </a:t>
            </a:r>
            <a:r>
              <a:rPr lang="af-ZA" sz="2400" b="1" kern="1200" dirty="0">
                <a:solidFill>
                  <a:srgbClr val="C00000"/>
                </a:solidFill>
                <a:latin typeface="Aptos" panose="02110004020202020204"/>
                <a:ea typeface="+mn-ea"/>
                <a:cs typeface="+mn-cs"/>
              </a:rPr>
              <a:t>Isolated sexual characteristics</a:t>
            </a:r>
            <a:r>
              <a:rPr lang="af-ZA" sz="2400" kern="1200" dirty="0">
                <a:solidFill>
                  <a:prstClr val="black"/>
                </a:solidFill>
                <a:latin typeface="Aptos" panose="02110004020202020204"/>
                <a:ea typeface="+mn-ea"/>
                <a:cs typeface="+mn-cs"/>
              </a:rPr>
              <a:t> (pubic and/or axillary hair, acne, and apocrine odor) </a:t>
            </a:r>
            <a:endParaRPr lang="en-US" sz="2400" kern="1200" dirty="0">
              <a:solidFill>
                <a:prstClr val="black"/>
              </a:solidFill>
              <a:latin typeface="Aptos" panose="02110004020202020204"/>
              <a:ea typeface="+mn-ea"/>
              <a:cs typeface="+mn-cs"/>
            </a:endParaRPr>
          </a:p>
          <a:p>
            <a:pPr defTabSz="685800" rtl="1">
              <a:buClrTx/>
            </a:pPr>
            <a:r>
              <a:rPr lang="en-US" sz="2400" kern="1200" dirty="0">
                <a:solidFill>
                  <a:prstClr val="black"/>
                </a:solidFill>
                <a:latin typeface="Aptos" panose="02110004020202020204"/>
                <a:ea typeface="+mn-ea"/>
                <a:cs typeface="+mn-cs"/>
              </a:rPr>
              <a:t>&gt;&gt; </a:t>
            </a:r>
            <a:r>
              <a:rPr lang="af-ZA" sz="2400" kern="1200" dirty="0">
                <a:solidFill>
                  <a:prstClr val="black"/>
                </a:solidFill>
                <a:latin typeface="Aptos" panose="02110004020202020204"/>
                <a:ea typeface="+mn-ea"/>
                <a:cs typeface="+mn-cs"/>
              </a:rPr>
              <a:t>in males or female</a:t>
            </a:r>
            <a:endParaRPr lang="en-US" sz="2400" kern="1200" dirty="0">
              <a:solidFill>
                <a:prstClr val="black"/>
              </a:solidFill>
              <a:latin typeface="Aptos" panose="02110004020202020204"/>
              <a:ea typeface="+mn-ea"/>
              <a:cs typeface="+mn-cs"/>
            </a:endParaRPr>
          </a:p>
          <a:p>
            <a:pPr defTabSz="685800" rtl="1">
              <a:buClrTx/>
            </a:pPr>
            <a:r>
              <a:rPr lang="af-ZA" sz="2400" b="1" kern="1200" dirty="0">
                <a:solidFill>
                  <a:prstClr val="black"/>
                </a:solidFill>
                <a:latin typeface="Aptos" panose="02110004020202020204"/>
                <a:ea typeface="+mn-ea"/>
                <a:cs typeface="+mn-cs"/>
              </a:rPr>
              <a:t>(</a:t>
            </a:r>
            <a:r>
              <a:rPr lang="en-US" sz="2400" b="1" kern="1200" dirty="0">
                <a:solidFill>
                  <a:prstClr val="black"/>
                </a:solidFill>
                <a:latin typeface="Aptos" panose="02110004020202020204"/>
                <a:ea typeface="+mn-ea"/>
                <a:cs typeface="+mn-cs"/>
              </a:rPr>
              <a:t>And</a:t>
            </a:r>
            <a:r>
              <a:rPr lang="af-ZA" sz="2400" b="1" kern="1200" dirty="0">
                <a:solidFill>
                  <a:prstClr val="black"/>
                </a:solidFill>
                <a:latin typeface="Aptos" panose="02110004020202020204"/>
                <a:ea typeface="+mn-ea"/>
                <a:cs typeface="+mn-cs"/>
              </a:rPr>
              <a:t>rogen-mediated)</a:t>
            </a:r>
            <a:endParaRPr lang="en-US" sz="2400" kern="1200" dirty="0">
              <a:solidFill>
                <a:prstClr val="black"/>
              </a:solidFill>
              <a:latin typeface="Aptos" panose="02110004020202020204"/>
              <a:ea typeface="+mn-ea"/>
              <a:cs typeface="+mn-cs"/>
            </a:endParaRPr>
          </a:p>
          <a:p>
            <a:pPr defTabSz="685800" rtl="1">
              <a:buClrTx/>
            </a:pPr>
            <a:r>
              <a:rPr lang="af-ZA" sz="2400" kern="1200" dirty="0">
                <a:solidFill>
                  <a:prstClr val="black"/>
                </a:solidFill>
                <a:latin typeface="Aptos" panose="02110004020202020204"/>
                <a:ea typeface="+mn-ea"/>
                <a:cs typeface="+mn-cs"/>
              </a:rPr>
              <a:t>confirmed by mildly elevated levels of DHEAS for age</a:t>
            </a:r>
            <a:endParaRPr lang="ar-AE" sz="2400" b="1" kern="1200" dirty="0">
              <a:solidFill>
                <a:srgbClr val="C0000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74900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b="1" dirty="0">
                <a:solidFill>
                  <a:schemeClr val="tx1"/>
                </a:solidFill>
              </a:rPr>
              <a:t>Definition</a:t>
            </a:r>
            <a:endParaRPr b="1" dirty="0">
              <a:solidFill>
                <a:schemeClr val="tx1"/>
              </a:solidFill>
            </a:endParaRPr>
          </a:p>
        </p:txBody>
      </p:sp>
      <p:sp>
        <p:nvSpPr>
          <p:cNvPr id="3" name="Text Placeholder 2">
            <a:extLst>
              <a:ext uri="{FF2B5EF4-FFF2-40B4-BE49-F238E27FC236}">
                <a16:creationId xmlns:a16="http://schemas.microsoft.com/office/drawing/2014/main" id="{63813E32-ACCC-506F-82C9-50F1233BC5D6}"/>
              </a:ext>
            </a:extLst>
          </p:cNvPr>
          <p:cNvSpPr>
            <a:spLocks noGrp="1"/>
          </p:cNvSpPr>
          <p:nvPr>
            <p:ph type="body" idx="1"/>
          </p:nvPr>
        </p:nvSpPr>
        <p:spPr>
          <a:xfrm>
            <a:off x="800685" y="964218"/>
            <a:ext cx="7704000" cy="3419525"/>
          </a:xfrm>
        </p:spPr>
        <p:txBody>
          <a:bodyPr/>
          <a:lstStyle/>
          <a:p>
            <a:pPr algn="l"/>
            <a:r>
              <a:rPr lang="en-US" sz="1800" dirty="0">
                <a:solidFill>
                  <a:srgbClr val="191919"/>
                </a:solidFill>
                <a:effectLst/>
                <a:latin typeface="Lato" panose="020F0502020204030203" pitchFamily="34" charset="0"/>
              </a:rPr>
              <a:t>A phase of development between childhood and complete, functional maturation of the reproductive glands and external genitalia.</a:t>
            </a:r>
          </a:p>
          <a:p>
            <a:pPr algn="l"/>
            <a:endParaRPr lang="en-US" sz="1800" dirty="0">
              <a:solidFill>
                <a:srgbClr val="191919"/>
              </a:solidFill>
              <a:effectLst/>
              <a:latin typeface="Lato" panose="020F0502020204030203" pitchFamily="34" charset="0"/>
            </a:endParaRPr>
          </a:p>
          <a:p>
            <a:pPr algn="l"/>
            <a:r>
              <a:rPr lang="en-US" sz="1800" dirty="0">
                <a:solidFill>
                  <a:srgbClr val="191919"/>
                </a:solidFill>
                <a:effectLst/>
                <a:latin typeface="Lato" panose="020F0502020204030203" pitchFamily="34" charset="0"/>
              </a:rPr>
              <a:t>The other processes that characterize this phase are the development of </a:t>
            </a:r>
            <a:r>
              <a:rPr lang="en-US" sz="1800" u="sng" dirty="0">
                <a:solidFill>
                  <a:srgbClr val="191919"/>
                </a:solidFill>
                <a:effectLst/>
                <a:latin typeface="Lato" panose="020F0502020204030203" pitchFamily="34" charset="0"/>
              </a:rPr>
              <a:t>secondary sex characteristics</a:t>
            </a:r>
            <a:r>
              <a:rPr lang="en-US" sz="1800" dirty="0">
                <a:solidFill>
                  <a:srgbClr val="191919"/>
                </a:solidFill>
                <a:effectLst/>
                <a:latin typeface="Lato" panose="020F0502020204030203" pitchFamily="34" charset="0"/>
              </a:rPr>
              <a:t>, </a:t>
            </a:r>
            <a:r>
              <a:rPr lang="en-US" sz="1800" u="sng" dirty="0">
                <a:solidFill>
                  <a:srgbClr val="191919"/>
                </a:solidFill>
                <a:effectLst/>
                <a:latin typeface="Lato" panose="020F0502020204030203" pitchFamily="34" charset="0"/>
              </a:rPr>
              <a:t>growth spurts</a:t>
            </a:r>
            <a:r>
              <a:rPr lang="en-US" sz="1800" dirty="0">
                <a:solidFill>
                  <a:srgbClr val="191919"/>
                </a:solidFill>
                <a:effectLst/>
                <a:latin typeface="Lato" panose="020F0502020204030203" pitchFamily="34" charset="0"/>
              </a:rPr>
              <a:t>, and </a:t>
            </a:r>
            <a:r>
              <a:rPr lang="en-US" sz="1800" u="sng" dirty="0">
                <a:solidFill>
                  <a:srgbClr val="191919"/>
                </a:solidFill>
                <a:effectLst/>
                <a:latin typeface="Lato" panose="020F0502020204030203" pitchFamily="34" charset="0"/>
              </a:rPr>
              <a:t>psychosocial changes</a:t>
            </a:r>
            <a:r>
              <a:rPr lang="en-US" sz="1800" dirty="0">
                <a:solidFill>
                  <a:srgbClr val="191919"/>
                </a:solidFill>
                <a:effectLst/>
                <a:latin typeface="Lato" panose="020F0502020204030203" pitchFamily="34" charset="0"/>
              </a:rPr>
              <a:t>. The stages of development during puberty are classified according to the </a:t>
            </a:r>
            <a:r>
              <a:rPr lang="en-US" sz="1800" b="1" dirty="0">
                <a:solidFill>
                  <a:srgbClr val="191919"/>
                </a:solidFill>
                <a:effectLst/>
                <a:latin typeface="Lato" panose="020F0502020204030203" pitchFamily="34" charset="0"/>
              </a:rPr>
              <a:t>Tanner stages</a:t>
            </a:r>
            <a:r>
              <a:rPr lang="en-US" sz="1800" dirty="0">
                <a:solidFill>
                  <a:srgbClr val="191919"/>
                </a:solidFill>
                <a:effectLst/>
                <a:latin typeface="Lato" panose="020F0502020204030203" pitchFamily="34" charset="0"/>
              </a:rPr>
              <a:t>. </a:t>
            </a:r>
          </a:p>
          <a:p>
            <a:pPr algn="l"/>
            <a:endParaRPr kumimoji="0" lang="en-US" sz="1800" b="0" i="0" u="none" strike="noStrike" kern="1200" cap="none" spc="0" normalizeH="0" baseline="0" noProof="0" dirty="0">
              <a:ln>
                <a:noFill/>
              </a:ln>
              <a:solidFill>
                <a:srgbClr val="191919"/>
              </a:solidFill>
              <a:uLnTx/>
              <a:uFillTx/>
              <a:latin typeface="Lato" panose="020F0502020204030203" pitchFamily="34" charset="0"/>
              <a:ea typeface="+mn-ea"/>
              <a:cs typeface="+mn-cs"/>
            </a:endParaRPr>
          </a:p>
          <a:p>
            <a:pPr algn="l"/>
            <a:r>
              <a:rPr kumimoji="0" lang="en-US" sz="1800" b="0" i="0" u="none" strike="noStrike" kern="1200" cap="none" spc="0" normalizeH="0" baseline="0" noProof="0" dirty="0">
                <a:ln>
                  <a:noFill/>
                </a:ln>
                <a:solidFill>
                  <a:prstClr val="black"/>
                </a:solidFill>
                <a:effectLst/>
                <a:uLnTx/>
                <a:uFillTx/>
                <a:latin typeface=""/>
                <a:ea typeface="+mn-ea"/>
                <a:cs typeface="+mn-cs"/>
              </a:rPr>
              <a:t>The onset of puberty is generally between 8 and 13 years old in girls. </a:t>
            </a:r>
          </a:p>
          <a:p>
            <a:pPr marL="139700" indent="0" algn="l">
              <a:buNone/>
            </a:pPr>
            <a:endParaRPr kumimoji="0" lang="en-US" sz="1800" b="1" i="0" u="none" strike="noStrike" kern="1200" cap="none" spc="0" normalizeH="0" baseline="0" noProof="0" dirty="0">
              <a:ln>
                <a:noFill/>
              </a:ln>
              <a:solidFill>
                <a:prstClr val="black"/>
              </a:solidFill>
              <a:effectLst/>
              <a:uLnTx/>
              <a:uFillTx/>
              <a:latin typeface=""/>
              <a:ea typeface="+mn-ea"/>
              <a:cs typeface="+mn-cs"/>
            </a:endParaRPr>
          </a:p>
          <a:p>
            <a:pPr algn="l"/>
            <a:r>
              <a:rPr kumimoji="0" lang="en-US" sz="1800" b="0" i="0" u="none" strike="noStrike" kern="1200" cap="none" spc="0" normalizeH="0" baseline="0" noProof="0" dirty="0">
                <a:ln>
                  <a:noFill/>
                </a:ln>
                <a:solidFill>
                  <a:prstClr val="black"/>
                </a:solidFill>
                <a:effectLst/>
                <a:uLnTx/>
                <a:uFillTx/>
                <a:latin typeface=""/>
                <a:ea typeface="+mn-ea"/>
                <a:cs typeface="+mn-cs"/>
              </a:rPr>
              <a:t>It’s a result of </a:t>
            </a:r>
            <a:r>
              <a:rPr kumimoji="0" lang="en-US" sz="1800" b="1" i="0" u="none" strike="noStrike" kern="1200" cap="none" spc="0" normalizeH="0" baseline="0" noProof="0" dirty="0">
                <a:ln>
                  <a:noFill/>
                </a:ln>
                <a:solidFill>
                  <a:prstClr val="black"/>
                </a:solidFill>
                <a:effectLst/>
                <a:uLnTx/>
                <a:uFillTx/>
                <a:latin typeface=""/>
                <a:ea typeface="+mn-ea"/>
                <a:cs typeface="+mn-cs"/>
              </a:rPr>
              <a:t>pulsatile GnRH </a:t>
            </a:r>
            <a:r>
              <a:rPr kumimoji="0" lang="en-US" sz="1800" b="0" i="0" u="none" strike="noStrike" kern="1200" cap="none" spc="0" normalizeH="0" baseline="0" noProof="0" dirty="0">
                <a:ln>
                  <a:noFill/>
                </a:ln>
                <a:solidFill>
                  <a:prstClr val="black"/>
                </a:solidFill>
                <a:effectLst/>
                <a:uLnTx/>
                <a:uFillTx/>
                <a:latin typeface=""/>
                <a:ea typeface="+mn-ea"/>
                <a:cs typeface="+mn-cs"/>
              </a:rPr>
              <a:t>secretion and activation of the </a:t>
            </a:r>
            <a:r>
              <a:rPr kumimoji="0" lang="en-US" sz="1800" b="1" i="0" u="none" strike="noStrike" kern="1200" cap="none" spc="0" normalizeH="0" baseline="0" noProof="0" dirty="0">
                <a:ln>
                  <a:noFill/>
                </a:ln>
                <a:solidFill>
                  <a:prstClr val="black"/>
                </a:solidFill>
                <a:effectLst/>
                <a:uLnTx/>
                <a:uFillTx/>
                <a:latin typeface=""/>
                <a:ea typeface="+mn-ea"/>
                <a:cs typeface="+mn-cs"/>
              </a:rPr>
              <a:t>hypothalamic-pituitary-gonadal axis. </a:t>
            </a:r>
          </a:p>
          <a:p>
            <a:pPr algn="l"/>
            <a:endParaRPr kumimoji="0" lang="en-US" sz="1800" b="1" i="0" u="none" strike="noStrike" kern="1200" cap="none" spc="0" normalizeH="0" baseline="0" noProof="0" dirty="0">
              <a:ln>
                <a:noFill/>
              </a:ln>
              <a:solidFill>
                <a:prstClr val="black"/>
              </a:solidFill>
              <a:effectLst/>
              <a:uLnTx/>
              <a:uFillTx/>
              <a:latin typeface=""/>
              <a:ea typeface="+mn-ea"/>
              <a:cs typeface="+mn-cs"/>
            </a:endParaRPr>
          </a:p>
          <a:p>
            <a:pPr algn="l"/>
            <a:endParaRPr lang="x-non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800B21DB-6E12-43B7-2B48-2F68D43D5382}"/>
              </a:ext>
            </a:extLst>
          </p:cNvPr>
          <p:cNvSpPr txBox="1"/>
          <p:nvPr/>
        </p:nvSpPr>
        <p:spPr>
          <a:xfrm>
            <a:off x="261186" y="274967"/>
            <a:ext cx="8621629" cy="4616648"/>
          </a:xfrm>
          <a:prstGeom prst="rect">
            <a:avLst/>
          </a:prstGeom>
          <a:solidFill>
            <a:schemeClr val="accent4">
              <a:lumMod val="20000"/>
              <a:lumOff val="80000"/>
            </a:schemeClr>
          </a:solidFill>
        </p:spPr>
        <p:txBody>
          <a:bodyPr wrap="square">
            <a:spAutoFit/>
          </a:bodyPr>
          <a:lstStyle/>
          <a:p>
            <a:pPr defTabSz="685800" rtl="1">
              <a:buClrTx/>
            </a:pPr>
            <a:r>
              <a:rPr lang="af-ZA" sz="3000" b="1" kern="1200" dirty="0">
                <a:solidFill>
                  <a:prstClr val="black"/>
                </a:solidFill>
                <a:latin typeface="Aptos" panose="02110004020202020204"/>
                <a:ea typeface="+mn-ea"/>
                <a:cs typeface="+mn-cs"/>
              </a:rPr>
              <a:t>Central Precocious Puberty</a:t>
            </a:r>
            <a:endParaRPr lang="en-US" sz="3000" b="1"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b="1" kern="1200" dirty="0">
                <a:solidFill>
                  <a:srgbClr val="C00000"/>
                </a:solidFill>
                <a:latin typeface="Aptos" panose="02110004020202020204"/>
                <a:ea typeface="+mn-ea"/>
                <a:cs typeface="+mn-cs"/>
              </a:rPr>
              <a:t>Definition</a:t>
            </a:r>
            <a:r>
              <a:rPr lang="af-ZA" sz="2400" kern="1200" dirty="0">
                <a:solidFill>
                  <a:prstClr val="black"/>
                </a:solidFill>
                <a:latin typeface="Aptos" panose="02110004020202020204"/>
                <a:ea typeface="+mn-ea"/>
                <a:cs typeface="+mn-cs"/>
              </a:rPr>
              <a:t>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Precocious puberty with elevated </a:t>
            </a:r>
            <a:r>
              <a:rPr lang="en-US" sz="2400" kern="1200" dirty="0">
                <a:solidFill>
                  <a:prstClr val="black"/>
                </a:solidFill>
                <a:latin typeface="Aptos" panose="02110004020202020204"/>
                <a:ea typeface="+mn-ea"/>
                <a:cs typeface="+mn-cs"/>
              </a:rPr>
              <a:t>(FSH</a:t>
            </a:r>
            <a:r>
              <a:rPr lang="af-ZA" sz="2400" kern="1200" dirty="0">
                <a:solidFill>
                  <a:prstClr val="black"/>
                </a:solidFill>
                <a:latin typeface="Aptos" panose="02110004020202020204"/>
                <a:ea typeface="+mn-ea"/>
                <a:cs typeface="+mn-cs"/>
              </a:rPr>
              <a:t> levels </a:t>
            </a:r>
            <a:endParaRPr lang="en-US" sz="2400" kern="1200" dirty="0">
              <a:solidFill>
                <a:prstClr val="black"/>
              </a:solidFill>
              <a:latin typeface="Aptos" panose="02110004020202020204"/>
              <a:ea typeface="+mn-ea"/>
              <a:cs typeface="+mn-cs"/>
            </a:endParaRPr>
          </a:p>
          <a:p>
            <a:pPr defTabSz="685800" rtl="1">
              <a:buClrTx/>
            </a:pPr>
            <a:br>
              <a:rPr lang="af-ZA" sz="2400" kern="1200" dirty="0">
                <a:solidFill>
                  <a:prstClr val="black"/>
                </a:solidFill>
                <a:latin typeface="Aptos" panose="02110004020202020204"/>
                <a:ea typeface="+mn-ea"/>
                <a:cs typeface="+mn-cs"/>
              </a:rPr>
            </a:br>
            <a:r>
              <a:rPr lang="af-ZA" sz="2400" b="1" kern="1200" dirty="0">
                <a:solidFill>
                  <a:srgbClr val="C00000"/>
                </a:solidFill>
                <a:latin typeface="Aptos" panose="02110004020202020204"/>
                <a:ea typeface="+mn-ea"/>
                <a:cs typeface="+mn-cs"/>
              </a:rPr>
              <a:t>Etiology</a:t>
            </a:r>
            <a:r>
              <a:rPr lang="af-ZA" sz="2400" kern="1200" dirty="0">
                <a:solidFill>
                  <a:prstClr val="black"/>
                </a:solidFill>
                <a:latin typeface="Aptos" panose="02110004020202020204"/>
                <a:ea typeface="+mn-ea"/>
                <a:cs typeface="+mn-cs"/>
              </a:rPr>
              <a:t>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af-ZA" sz="2400" u="sng" kern="1200" dirty="0">
                <a:solidFill>
                  <a:prstClr val="black"/>
                </a:solidFill>
                <a:latin typeface="Aptos" panose="02110004020202020204"/>
                <a:ea typeface="+mn-ea"/>
                <a:cs typeface="+mn-cs"/>
              </a:rPr>
              <a:t>Idiopathic</a:t>
            </a:r>
            <a:r>
              <a:rPr lang="af-ZA" sz="2400" kern="1200" dirty="0">
                <a:solidFill>
                  <a:prstClr val="black"/>
                </a:solidFill>
                <a:latin typeface="Aptos" panose="02110004020202020204"/>
                <a:ea typeface="+mn-ea"/>
                <a:cs typeface="+mn-cs"/>
              </a:rPr>
              <a:t> (most common cause)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o </a:t>
            </a:r>
            <a:r>
              <a:rPr lang="af-ZA" sz="2400" u="sng" kern="1200" dirty="0">
                <a:solidFill>
                  <a:prstClr val="black"/>
                </a:solidFill>
                <a:latin typeface="Aptos" panose="02110004020202020204"/>
                <a:ea typeface="+mn-ea"/>
                <a:cs typeface="+mn-cs"/>
              </a:rPr>
              <a:t>CNS lesions </a:t>
            </a:r>
            <a:r>
              <a:rPr lang="af-ZA" sz="2400" kern="1200" dirty="0">
                <a:solidFill>
                  <a:prstClr val="black"/>
                </a:solidFill>
                <a:latin typeface="Aptos" panose="02110004020202020204"/>
                <a:ea typeface="+mn-ea"/>
                <a:cs typeface="+mn-cs"/>
              </a:rPr>
              <a:t>(neurogenic CPP)</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Intracranial tumors</a:t>
            </a:r>
            <a:r>
              <a:rPr lang="en-US" sz="2400" kern="1200" dirty="0">
                <a:solidFill>
                  <a:prstClr val="black"/>
                </a:solidFill>
                <a:latin typeface="Aptos" panose="02110004020202020204"/>
                <a:ea typeface="+mn-ea"/>
                <a:cs typeface="+mn-cs"/>
              </a:rPr>
              <a:t> / </a:t>
            </a:r>
            <a:r>
              <a:rPr lang="af-ZA" sz="2400" kern="1200" dirty="0">
                <a:solidFill>
                  <a:prstClr val="black"/>
                </a:solidFill>
                <a:latin typeface="Aptos" panose="02110004020202020204"/>
                <a:ea typeface="+mn-ea"/>
                <a:cs typeface="+mn-cs"/>
              </a:rPr>
              <a:t>Hydrocephalus</a:t>
            </a:r>
            <a:r>
              <a:rPr lang="en-US" sz="2400" kern="1200" dirty="0">
                <a:solidFill>
                  <a:prstClr val="black"/>
                </a:solidFill>
                <a:latin typeface="Aptos" panose="02110004020202020204"/>
                <a:ea typeface="+mn-ea"/>
                <a:cs typeface="+mn-cs"/>
              </a:rPr>
              <a:t> / Head t</a:t>
            </a:r>
            <a:r>
              <a:rPr lang="af-ZA" sz="2400" kern="1200" dirty="0">
                <a:solidFill>
                  <a:prstClr val="black"/>
                </a:solidFill>
                <a:latin typeface="Aptos" panose="02110004020202020204"/>
                <a:ea typeface="+mn-ea"/>
                <a:cs typeface="+mn-cs"/>
              </a:rPr>
              <a:t>rauma</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Infections (e.g., encephalitis, meningitis) </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a:t>
            </a:r>
            <a:r>
              <a:rPr lang="en-US" sz="2400" u="sng" kern="1200" dirty="0">
                <a:solidFill>
                  <a:prstClr val="black"/>
                </a:solidFill>
                <a:latin typeface="Aptos" panose="02110004020202020204"/>
                <a:ea typeface="+mn-ea"/>
                <a:cs typeface="+mn-cs"/>
              </a:rPr>
              <a:t>Primary</a:t>
            </a:r>
            <a:r>
              <a:rPr lang="af-ZA" sz="2400" u="sng" kern="1200" dirty="0">
                <a:solidFill>
                  <a:prstClr val="black"/>
                </a:solidFill>
                <a:latin typeface="Aptos" panose="02110004020202020204"/>
                <a:ea typeface="+mn-ea"/>
                <a:cs typeface="+mn-cs"/>
              </a:rPr>
              <a:t> hypothyroidism</a:t>
            </a:r>
            <a:br>
              <a:rPr lang="af-ZA" sz="2400" kern="1200" dirty="0">
                <a:solidFill>
                  <a:prstClr val="black"/>
                </a:solidFill>
                <a:latin typeface="Aptos" panose="02110004020202020204"/>
                <a:ea typeface="+mn-ea"/>
                <a:cs typeface="+mn-cs"/>
              </a:rPr>
            </a:br>
            <a:r>
              <a:rPr lang="af-ZA" sz="2400" kern="1200" dirty="0">
                <a:solidFill>
                  <a:prstClr val="black"/>
                </a:solidFill>
                <a:latin typeface="Aptos" panose="02110004020202020204"/>
                <a:ea typeface="+mn-ea"/>
                <a:cs typeface="+mn-cs"/>
              </a:rPr>
              <a:t>○ Radiation</a:t>
            </a:r>
            <a:r>
              <a:rPr lang="en-US" sz="2400" kern="1200" dirty="0">
                <a:solidFill>
                  <a:prstClr val="black"/>
                </a:solidFill>
                <a:latin typeface="Aptos" panose="02110004020202020204"/>
                <a:ea typeface="+mn-ea"/>
                <a:cs typeface="+mn-cs"/>
              </a:rPr>
              <a:t> to the head</a:t>
            </a:r>
            <a:r>
              <a:rPr lang="af-ZA" sz="2400" kern="1200" dirty="0">
                <a:solidFill>
                  <a:prstClr val="black"/>
                </a:solidFill>
                <a:latin typeface="Aptos" panose="02110004020202020204"/>
                <a:ea typeface="+mn-ea"/>
                <a:cs typeface="+mn-cs"/>
              </a:rPr>
              <a:t> </a:t>
            </a:r>
            <a:r>
              <a:rPr lang="en-US" sz="2400" kern="1200" dirty="0">
                <a:solidFill>
                  <a:prstClr val="black"/>
                </a:solidFill>
                <a:latin typeface="Aptos" panose="02110004020202020204"/>
                <a:ea typeface="+mn-ea"/>
                <a:cs typeface="+mn-cs"/>
              </a:rPr>
              <a:t>(damage to hypothalamus and pituitary)</a:t>
            </a:r>
            <a:endParaRPr lang="ar-AE" sz="2400" b="1" kern="1200" dirty="0">
              <a:solidFill>
                <a:srgbClr val="C0000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87780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DB99E07A-F431-4F10-CCDB-DA833E3699C9}"/>
              </a:ext>
            </a:extLst>
          </p:cNvPr>
          <p:cNvSpPr txBox="1"/>
          <p:nvPr/>
        </p:nvSpPr>
        <p:spPr>
          <a:xfrm>
            <a:off x="151522" y="228801"/>
            <a:ext cx="8888204" cy="4708981"/>
          </a:xfrm>
          <a:prstGeom prst="rect">
            <a:avLst/>
          </a:prstGeom>
          <a:solidFill>
            <a:schemeClr val="accent4">
              <a:lumMod val="20000"/>
              <a:lumOff val="80000"/>
            </a:schemeClr>
          </a:solidFill>
        </p:spPr>
        <p:txBody>
          <a:bodyPr wrap="square">
            <a:spAutoFit/>
          </a:bodyPr>
          <a:lstStyle/>
          <a:p>
            <a:pPr defTabSz="685800" rtl="1">
              <a:buClrTx/>
            </a:pPr>
            <a:r>
              <a:rPr lang="af-ZA" sz="2700" b="1" kern="1200" dirty="0">
                <a:solidFill>
                  <a:prstClr val="black"/>
                </a:solidFill>
                <a:latin typeface="Aptos" panose="02110004020202020204"/>
                <a:ea typeface="+mn-ea"/>
                <a:cs typeface="+mn-cs"/>
              </a:rPr>
              <a:t>Clinical Manifestations</a:t>
            </a:r>
            <a:endParaRPr lang="en-US" sz="2700" b="1"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begin at any age and follows the </a:t>
            </a:r>
            <a:r>
              <a:rPr lang="af-ZA" sz="2100" b="1" u="sng" kern="1200" dirty="0">
                <a:solidFill>
                  <a:prstClr val="black"/>
                </a:solidFill>
                <a:latin typeface="Aptos" panose="02110004020202020204"/>
                <a:ea typeface="+mn-ea"/>
                <a:cs typeface="+mn-cs"/>
              </a:rPr>
              <a:t>sequence observed in </a:t>
            </a:r>
            <a:r>
              <a:rPr lang="af-ZA" sz="2100" b="1" u="sng" kern="1200" dirty="0">
                <a:solidFill>
                  <a:srgbClr val="C00000"/>
                </a:solidFill>
                <a:latin typeface="Aptos" panose="02110004020202020204"/>
                <a:ea typeface="+mn-ea"/>
                <a:cs typeface="+mn-cs"/>
              </a:rPr>
              <a:t>normal puberty</a:t>
            </a:r>
            <a:r>
              <a:rPr lang="af-ZA" sz="2100" kern="1200" dirty="0">
                <a:solidFill>
                  <a:prstClr val="black"/>
                </a:solidFill>
                <a:latin typeface="Aptos" panose="02110004020202020204"/>
                <a:ea typeface="+mn-ea"/>
                <a:cs typeface="+mn-cs"/>
              </a:rPr>
              <a:t>.</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It’s </a:t>
            </a:r>
            <a:r>
              <a:rPr lang="en-US" sz="2100" kern="1200" dirty="0">
                <a:solidFill>
                  <a:prstClr val="black"/>
                </a:solidFill>
                <a:latin typeface="Aptos" panose="02110004020202020204"/>
                <a:ea typeface="+mn-ea"/>
                <a:cs typeface="+mn-cs"/>
              </a:rPr>
              <a:t>always </a:t>
            </a:r>
            <a:r>
              <a:rPr lang="en-US" sz="2100" b="1" kern="1200" dirty="0">
                <a:solidFill>
                  <a:srgbClr val="C00000"/>
                </a:solidFill>
                <a:latin typeface="Aptos" panose="02110004020202020204"/>
                <a:ea typeface="+mn-ea"/>
                <a:cs typeface="+mn-cs"/>
              </a:rPr>
              <a:t>isosexual</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a:t>
            </a:r>
            <a:r>
              <a:rPr lang="en-US" sz="2100" kern="1200" dirty="0">
                <a:solidFill>
                  <a:prstClr val="black"/>
                </a:solidFill>
                <a:latin typeface="Aptos" panose="02110004020202020204"/>
                <a:ea typeface="+mn-ea"/>
                <a:cs typeface="+mn-cs"/>
              </a:rPr>
              <a:t>E</a:t>
            </a:r>
            <a:r>
              <a:rPr lang="af-ZA" sz="2100" kern="1200" dirty="0">
                <a:solidFill>
                  <a:prstClr val="black"/>
                </a:solidFill>
                <a:latin typeface="Aptos" panose="02110004020202020204"/>
                <a:ea typeface="+mn-ea"/>
                <a:cs typeface="+mn-cs"/>
              </a:rPr>
              <a:t>arly </a:t>
            </a:r>
            <a:r>
              <a:rPr lang="af-ZA" sz="2100" b="1" kern="1200" dirty="0">
                <a:solidFill>
                  <a:srgbClr val="C00000"/>
                </a:solidFill>
                <a:latin typeface="Aptos" panose="02110004020202020204"/>
                <a:ea typeface="+mn-ea"/>
                <a:cs typeface="+mn-cs"/>
              </a:rPr>
              <a:t>menstrual cycles may be more</a:t>
            </a:r>
            <a:r>
              <a:rPr lang="af-ZA" sz="2100" kern="1200" dirty="0">
                <a:solidFill>
                  <a:prstClr val="black"/>
                </a:solidFill>
                <a:latin typeface="Aptos" panose="02110004020202020204"/>
                <a:ea typeface="+mn-ea"/>
                <a:cs typeface="+mn-cs"/>
              </a:rPr>
              <a:t> </a:t>
            </a:r>
            <a:r>
              <a:rPr lang="af-ZA" sz="2100" b="1" kern="1200" dirty="0">
                <a:solidFill>
                  <a:srgbClr val="C00000"/>
                </a:solidFill>
                <a:latin typeface="Aptos" panose="02110004020202020204"/>
                <a:ea typeface="+mn-ea"/>
                <a:cs typeface="+mn-cs"/>
              </a:rPr>
              <a:t>irregular</a:t>
            </a:r>
            <a:r>
              <a:rPr lang="af-ZA" sz="2100" kern="1200" dirty="0">
                <a:solidFill>
                  <a:prstClr val="black"/>
                </a:solidFill>
                <a:latin typeface="Aptos" panose="02110004020202020204"/>
                <a:ea typeface="+mn-ea"/>
                <a:cs typeface="+mn-cs"/>
              </a:rPr>
              <a:t> than they are with normal</a:t>
            </a:r>
            <a:r>
              <a:rPr lang="en-US" sz="2100" kern="1200" dirty="0">
                <a:solidFill>
                  <a:prstClr val="black"/>
                </a:solidFill>
                <a:latin typeface="Aptos" panose="02110004020202020204"/>
                <a:ea typeface="+mn-ea"/>
                <a:cs typeface="+mn-cs"/>
              </a:rPr>
              <a:t> </a:t>
            </a:r>
            <a:r>
              <a:rPr lang="af-ZA" sz="2100" kern="1200" dirty="0">
                <a:solidFill>
                  <a:prstClr val="black"/>
                </a:solidFill>
                <a:latin typeface="Aptos" panose="02110004020202020204"/>
                <a:ea typeface="+mn-ea"/>
                <a:cs typeface="+mn-cs"/>
              </a:rPr>
              <a:t>puberty.</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The </a:t>
            </a:r>
            <a:r>
              <a:rPr lang="af-ZA" sz="2100" b="1" kern="1200" dirty="0">
                <a:solidFill>
                  <a:srgbClr val="C00000"/>
                </a:solidFill>
                <a:latin typeface="Aptos" panose="02110004020202020204"/>
                <a:ea typeface="+mn-ea"/>
                <a:cs typeface="+mn-cs"/>
              </a:rPr>
              <a:t>initial cycles are usually anovulatory</a:t>
            </a:r>
            <a:r>
              <a:rPr lang="af-ZA" sz="2100" kern="1200" dirty="0">
                <a:solidFill>
                  <a:prstClr val="black"/>
                </a:solidFill>
                <a:latin typeface="Aptos" panose="02110004020202020204"/>
                <a:ea typeface="+mn-ea"/>
                <a:cs typeface="+mn-cs"/>
              </a:rPr>
              <a:t>, but pregnancy has been reported as </a:t>
            </a:r>
            <a:r>
              <a:rPr lang="en-US" sz="2100" kern="1200" dirty="0">
                <a:solidFill>
                  <a:prstClr val="black"/>
                </a:solidFill>
                <a:latin typeface="Aptos" panose="02110004020202020204"/>
                <a:ea typeface="+mn-ea"/>
                <a:cs typeface="+mn-cs"/>
              </a:rPr>
              <a:t>e</a:t>
            </a:r>
            <a:r>
              <a:rPr lang="af-ZA" sz="2100" kern="1200" dirty="0">
                <a:solidFill>
                  <a:prstClr val="black"/>
                </a:solidFill>
                <a:latin typeface="Aptos" panose="02110004020202020204"/>
                <a:ea typeface="+mn-ea"/>
                <a:cs typeface="+mn-cs"/>
              </a:rPr>
              <a:t>arly as 5.5 y</a:t>
            </a:r>
            <a:endParaRPr lang="en-US" sz="2100"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●CPP can </a:t>
            </a:r>
            <a:r>
              <a:rPr lang="af-ZA" sz="2100" b="1" kern="1200" dirty="0">
                <a:solidFill>
                  <a:srgbClr val="C00000"/>
                </a:solidFill>
                <a:latin typeface="Aptos" panose="02110004020202020204"/>
                <a:ea typeface="+mn-ea"/>
                <a:cs typeface="+mn-cs"/>
              </a:rPr>
              <a:t>impact linear growth a affect </a:t>
            </a:r>
            <a:r>
              <a:rPr lang="en-US" sz="2100" b="1" kern="1200" dirty="0">
                <a:solidFill>
                  <a:srgbClr val="C00000"/>
                </a:solidFill>
                <a:latin typeface="Aptos" panose="02110004020202020204"/>
                <a:ea typeface="+mn-ea"/>
                <a:cs typeface="+mn-cs"/>
              </a:rPr>
              <a:t>the child growth p</a:t>
            </a:r>
            <a:r>
              <a:rPr lang="af-ZA" sz="2100" b="1" kern="1200" dirty="0">
                <a:solidFill>
                  <a:srgbClr val="C00000"/>
                </a:solidFill>
                <a:latin typeface="Aptos" panose="02110004020202020204"/>
                <a:ea typeface="+mn-ea"/>
                <a:cs typeface="+mn-cs"/>
              </a:rPr>
              <a:t>otential.</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o The increased rate of bone maturation results in early closure of the </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epiphyses, and without treatment, approximately 30% of girls and an even </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larger percentage of boys achieve a height less than the 5th percentile as adults</a:t>
            </a:r>
            <a:endParaRPr lang="ar-AE" sz="2100" b="1" kern="1200" dirty="0">
              <a:solidFill>
                <a:srgbClr val="C0000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85559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مربع نص 3">
            <a:extLst>
              <a:ext uri="{FF2B5EF4-FFF2-40B4-BE49-F238E27FC236}">
                <a16:creationId xmlns:a16="http://schemas.microsoft.com/office/drawing/2014/main" id="{DB5CD5A3-40EA-0C7D-7981-946A4F7729CE}"/>
              </a:ext>
            </a:extLst>
          </p:cNvPr>
          <p:cNvSpPr txBox="1"/>
          <p:nvPr/>
        </p:nvSpPr>
        <p:spPr>
          <a:xfrm>
            <a:off x="127898" y="205718"/>
            <a:ext cx="8888204" cy="4708981"/>
          </a:xfrm>
          <a:prstGeom prst="rect">
            <a:avLst/>
          </a:prstGeom>
          <a:solidFill>
            <a:schemeClr val="accent4">
              <a:lumMod val="20000"/>
              <a:lumOff val="80000"/>
            </a:schemeClr>
          </a:solidFill>
        </p:spPr>
        <p:txBody>
          <a:bodyPr wrap="square">
            <a:spAutoFit/>
          </a:bodyPr>
          <a:lstStyle/>
          <a:p>
            <a:pPr defTabSz="685800" rtl="1">
              <a:buClrTx/>
            </a:pPr>
            <a:r>
              <a:rPr lang="af-ZA" sz="2400" b="1" kern="1200" dirty="0">
                <a:solidFill>
                  <a:prstClr val="black"/>
                </a:solidFill>
                <a:latin typeface="Aptos" panose="02110004020202020204"/>
                <a:ea typeface="+mn-ea"/>
                <a:cs typeface="+mn-cs"/>
              </a:rPr>
              <a:t>Peripheral ( Pseudo ) precocious puberty</a:t>
            </a:r>
            <a:endParaRPr lang="en-US" sz="2400" b="1"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b="1" kern="1200" dirty="0">
                <a:solidFill>
                  <a:srgbClr val="C00000"/>
                </a:solidFill>
                <a:latin typeface="Aptos" panose="02110004020202020204"/>
                <a:ea typeface="+mn-ea"/>
                <a:cs typeface="+mn-cs"/>
              </a:rPr>
              <a:t>Definition</a:t>
            </a:r>
            <a:endParaRPr lang="en-US" sz="2100" kern="1200" dirty="0">
              <a:solidFill>
                <a:prstClr val="black"/>
              </a:solidFill>
              <a:latin typeface="Aptos" panose="02110004020202020204"/>
              <a:ea typeface="+mn-ea"/>
              <a:cs typeface="+mn-cs"/>
            </a:endParaRPr>
          </a:p>
          <a:p>
            <a:pPr defTabSz="685800" rtl="1">
              <a:buClrTx/>
            </a:pPr>
            <a:endParaRPr lang="en-US" sz="2100" kern="1200" dirty="0">
              <a:solidFill>
                <a:prstClr val="black"/>
              </a:solidFill>
              <a:latin typeface="Aptos" panose="02110004020202020204"/>
              <a:ea typeface="+mn-ea"/>
              <a:cs typeface="+mn-cs"/>
            </a:endParaRPr>
          </a:p>
          <a:p>
            <a:pPr defTabSz="685800" rtl="1">
              <a:buClrTx/>
            </a:pPr>
            <a:r>
              <a:rPr lang="en-US" sz="2100" kern="1200" dirty="0">
                <a:solidFill>
                  <a:prstClr val="black"/>
                </a:solidFill>
                <a:latin typeface="Aptos" panose="02110004020202020204"/>
                <a:ea typeface="+mn-ea"/>
                <a:cs typeface="+mn-cs"/>
              </a:rPr>
              <a:t>Appear of pubertal manifestations due to </a:t>
            </a:r>
            <a:r>
              <a:rPr lang="af-ZA" sz="2100" kern="1200" dirty="0">
                <a:solidFill>
                  <a:prstClr val="black"/>
                </a:solidFill>
                <a:latin typeface="Aptos" panose="02110004020202020204"/>
                <a:ea typeface="+mn-ea"/>
                <a:cs typeface="+mn-cs"/>
              </a:rPr>
              <a:t>excess secretion of sex hormones (estrogens and/or androgens)</a:t>
            </a:r>
            <a:r>
              <a:rPr lang="en-US" sz="2100" kern="1200" dirty="0">
                <a:solidFill>
                  <a:prstClr val="black"/>
                </a:solidFill>
                <a:latin typeface="Aptos" panose="02110004020202020204"/>
                <a:ea typeface="+mn-ea"/>
                <a:cs typeface="+mn-cs"/>
              </a:rPr>
              <a:t> </a:t>
            </a:r>
            <a:r>
              <a:rPr lang="af-ZA" sz="2100" kern="1200" dirty="0">
                <a:solidFill>
                  <a:prstClr val="black"/>
                </a:solidFill>
                <a:latin typeface="Aptos" panose="02110004020202020204"/>
                <a:ea typeface="+mn-ea"/>
                <a:cs typeface="+mn-cs"/>
              </a:rPr>
              <a:t>either from the gonads or adrenal glands or from exogenous sources.</a:t>
            </a:r>
            <a:endParaRPr lang="en-US" sz="2100"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b="1" kern="1200" dirty="0">
                <a:solidFill>
                  <a:srgbClr val="C00000"/>
                </a:solidFill>
                <a:latin typeface="Aptos" panose="02110004020202020204"/>
                <a:ea typeface="+mn-ea"/>
                <a:cs typeface="+mn-cs"/>
              </a:rPr>
              <a:t>Etiology</a:t>
            </a:r>
            <a:endParaRPr lang="en-US" sz="2100" b="1" kern="1200" dirty="0">
              <a:solidFill>
                <a:srgbClr val="C00000"/>
              </a:solidFill>
              <a:latin typeface="Aptos" panose="02110004020202020204"/>
              <a:ea typeface="+mn-ea"/>
              <a:cs typeface="+mn-cs"/>
            </a:endParaRPr>
          </a:p>
          <a:p>
            <a:pPr defTabSz="685800" rtl="1">
              <a:buClrTx/>
            </a:pPr>
            <a:endParaRPr lang="en-US" sz="2100" kern="1200" dirty="0">
              <a:solidFill>
                <a:srgbClr val="C00000"/>
              </a:solidFill>
              <a:latin typeface="Aptos" panose="02110004020202020204"/>
              <a:ea typeface="+mn-ea"/>
              <a:cs typeface="+mn-cs"/>
            </a:endParaRPr>
          </a:p>
          <a:p>
            <a:pPr defTabSz="685800" rtl="1">
              <a:buClrTx/>
            </a:pPr>
            <a:r>
              <a:rPr lang="af-ZA" sz="2400" b="1" u="sng" kern="1200" dirty="0">
                <a:solidFill>
                  <a:prstClr val="black"/>
                </a:solidFill>
                <a:latin typeface="Aptos" panose="02110004020202020204"/>
                <a:ea typeface="+mn-ea"/>
                <a:cs typeface="+mn-cs"/>
              </a:rPr>
              <a:t>↑ Androgen production </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Congenital adrenal hyperplasia</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Virilizing ovarian and adrenocortical tumors (e.g., Sertoli-Leydig</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cell tumor</a:t>
            </a:r>
            <a:r>
              <a:rPr lang="en-US" sz="2100" kern="1200" dirty="0">
                <a:solidFill>
                  <a:prstClr val="black"/>
                </a:solidFill>
                <a:latin typeface="Aptos" panose="02110004020202020204"/>
                <a:ea typeface="+mn-ea"/>
                <a:cs typeface="+mn-cs"/>
              </a:rPr>
              <a:t> &gt;&gt; Androgen</a:t>
            </a:r>
            <a:r>
              <a:rPr lang="af-ZA" sz="2100" kern="1200" dirty="0">
                <a:solidFill>
                  <a:prstClr val="black"/>
                </a:solidFill>
                <a:latin typeface="Aptos" panose="02110004020202020204"/>
                <a:ea typeface="+mn-ea"/>
                <a:cs typeface="+mn-cs"/>
              </a:rPr>
              <a:t>)</a:t>
            </a:r>
            <a:endParaRPr lang="ar-AE" sz="2100" b="1" kern="1200" dirty="0">
              <a:solidFill>
                <a:srgbClr val="C0000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879959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مربع نص 4">
            <a:extLst>
              <a:ext uri="{FF2B5EF4-FFF2-40B4-BE49-F238E27FC236}">
                <a16:creationId xmlns:a16="http://schemas.microsoft.com/office/drawing/2014/main" id="{94DE9949-45ED-D31C-094A-D396E4F0DFC6}"/>
              </a:ext>
            </a:extLst>
          </p:cNvPr>
          <p:cNvSpPr txBox="1"/>
          <p:nvPr/>
        </p:nvSpPr>
        <p:spPr>
          <a:xfrm>
            <a:off x="127898" y="192707"/>
            <a:ext cx="8888204" cy="4708981"/>
          </a:xfrm>
          <a:prstGeom prst="rect">
            <a:avLst/>
          </a:prstGeom>
          <a:solidFill>
            <a:schemeClr val="accent4">
              <a:lumMod val="20000"/>
              <a:lumOff val="80000"/>
            </a:schemeClr>
          </a:solidFill>
        </p:spPr>
        <p:txBody>
          <a:bodyPr wrap="square">
            <a:spAutoFit/>
          </a:bodyPr>
          <a:lstStyle/>
          <a:p>
            <a:pPr defTabSz="685800" rtl="1">
              <a:buClrTx/>
            </a:pPr>
            <a:r>
              <a:rPr lang="af-ZA" sz="2400" b="1" kern="1200" dirty="0">
                <a:solidFill>
                  <a:prstClr val="black"/>
                </a:solidFill>
                <a:latin typeface="Aptos" panose="02110004020202020204"/>
                <a:ea typeface="+mn-ea"/>
                <a:cs typeface="+mn-cs"/>
              </a:rPr>
              <a:t>Peripheral ( Pseudo ) precocious puberty</a:t>
            </a:r>
            <a:endParaRPr lang="en-US" sz="2100" b="1"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b="1" kern="1200" dirty="0">
                <a:solidFill>
                  <a:srgbClr val="C00000"/>
                </a:solidFill>
                <a:latin typeface="Aptos" panose="02110004020202020204"/>
                <a:ea typeface="+mn-ea"/>
                <a:cs typeface="+mn-cs"/>
              </a:rPr>
              <a:t>Etiology</a:t>
            </a:r>
            <a:endParaRPr lang="en-US" sz="2100" b="1" kern="1200" dirty="0">
              <a:solidFill>
                <a:srgbClr val="C00000"/>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400" b="1" u="sng" kern="1200" dirty="0">
                <a:solidFill>
                  <a:prstClr val="black"/>
                </a:solidFill>
                <a:latin typeface="Aptos" panose="02110004020202020204"/>
                <a:ea typeface="+mn-ea"/>
                <a:cs typeface="+mn-cs"/>
              </a:rPr>
              <a:t>↑ Estrogen production </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McCune-Albright syndrome</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HCG-secreting germ cell tumors (e.g.</a:t>
            </a:r>
            <a:r>
              <a:rPr lang="en-US" sz="2100" kern="1200" dirty="0">
                <a:solidFill>
                  <a:prstClr val="black"/>
                </a:solidFill>
                <a:latin typeface="Aptos" panose="02110004020202020204"/>
                <a:ea typeface="+mn-ea"/>
                <a:cs typeface="+mn-cs"/>
              </a:rPr>
              <a:t>Choriocarcenoma ,</a:t>
            </a:r>
            <a:r>
              <a:rPr lang="af-ZA" sz="2100" kern="1200" dirty="0">
                <a:solidFill>
                  <a:prstClr val="black"/>
                </a:solidFill>
                <a:latin typeface="Aptos" panose="02110004020202020204"/>
                <a:ea typeface="+mn-ea"/>
                <a:cs typeface="+mn-cs"/>
              </a:rPr>
              <a:t>Dysgerminoma)</a:t>
            </a: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Ovarian tumor (e.g. granulosa cell tumor</a:t>
            </a:r>
            <a:r>
              <a:rPr lang="en-US" sz="2100" kern="1200" dirty="0">
                <a:solidFill>
                  <a:prstClr val="black"/>
                </a:solidFill>
                <a:latin typeface="Aptos" panose="02110004020202020204"/>
                <a:ea typeface="+mn-ea"/>
                <a:cs typeface="+mn-cs"/>
              </a:rPr>
              <a:t> &gt;&gt; E</a:t>
            </a:r>
            <a:r>
              <a:rPr lang="en-US" sz="1500" kern="1200" dirty="0">
                <a:solidFill>
                  <a:prstClr val="black"/>
                </a:solidFill>
                <a:latin typeface="Aptos" panose="02110004020202020204"/>
                <a:ea typeface="+mn-ea"/>
                <a:cs typeface="+mn-cs"/>
              </a:rPr>
              <a:t>2</a:t>
            </a:r>
            <a:r>
              <a:rPr lang="af-ZA" sz="2100" kern="1200" dirty="0">
                <a:solidFill>
                  <a:prstClr val="black"/>
                </a:solidFill>
                <a:latin typeface="Aptos" panose="02110004020202020204"/>
                <a:ea typeface="+mn-ea"/>
                <a:cs typeface="+mn-cs"/>
              </a:rPr>
              <a:t>)</a:t>
            </a:r>
            <a:endParaRPr lang="en-US" sz="2100" kern="1200" dirty="0">
              <a:solidFill>
                <a:prstClr val="black"/>
              </a:solidFill>
              <a:latin typeface="Aptos" panose="02110004020202020204"/>
              <a:ea typeface="+mn-ea"/>
              <a:cs typeface="+mn-cs"/>
            </a:endParaRPr>
          </a:p>
          <a:p>
            <a:pPr defTabSz="685800" rtl="1">
              <a:buClrTx/>
            </a:pPr>
            <a:endParaRPr lang="en-US" sz="2100" b="1" kern="1200" dirty="0">
              <a:solidFill>
                <a:srgbClr val="C00000"/>
              </a:solidFill>
              <a:latin typeface="Aptos" panose="02110004020202020204"/>
              <a:ea typeface="+mn-ea"/>
              <a:cs typeface="+mn-cs"/>
            </a:endParaRPr>
          </a:p>
          <a:p>
            <a:pPr defTabSz="685800" rtl="1">
              <a:buClrTx/>
            </a:pPr>
            <a:r>
              <a:rPr lang="af-ZA" sz="2100" kern="1200" dirty="0">
                <a:solidFill>
                  <a:prstClr val="black"/>
                </a:solidFill>
                <a:latin typeface="Aptos" panose="02110004020202020204"/>
                <a:ea typeface="+mn-ea"/>
                <a:cs typeface="+mn-cs"/>
              </a:rPr>
              <a:t>● Primary hypothyroidism</a:t>
            </a:r>
            <a:endParaRPr lang="en-US" sz="2100"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Exogenous steroid use</a:t>
            </a:r>
            <a:endParaRPr lang="en-US" sz="2100" kern="1200" dirty="0">
              <a:solidFill>
                <a:prstClr val="black"/>
              </a:solidFill>
              <a:latin typeface="Aptos" panose="02110004020202020204"/>
              <a:ea typeface="+mn-ea"/>
              <a:cs typeface="+mn-cs"/>
            </a:endParaRPr>
          </a:p>
          <a:p>
            <a:pPr defTabSz="685800" rtl="1">
              <a:buClrTx/>
            </a:pPr>
            <a:br>
              <a:rPr lang="af-ZA" sz="2100" kern="1200" dirty="0">
                <a:solidFill>
                  <a:prstClr val="black"/>
                </a:solidFill>
                <a:latin typeface="Aptos" panose="02110004020202020204"/>
                <a:ea typeface="+mn-ea"/>
                <a:cs typeface="+mn-cs"/>
              </a:rPr>
            </a:br>
            <a:r>
              <a:rPr lang="af-ZA" sz="2100" kern="1200" dirty="0">
                <a:solidFill>
                  <a:prstClr val="black"/>
                </a:solidFill>
                <a:latin typeface="Aptos" panose="02110004020202020204"/>
                <a:ea typeface="+mn-ea"/>
                <a:cs typeface="+mn-cs"/>
              </a:rPr>
              <a:t>● Obesity-related precocious sexual development</a:t>
            </a:r>
            <a:endParaRPr lang="ar-AE" sz="2100" b="1" kern="1200" dirty="0">
              <a:solidFill>
                <a:srgbClr val="C00000"/>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274473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7519EB9F-FACB-B736-9944-79BDEA5D9EB2}"/>
              </a:ext>
            </a:extLst>
          </p:cNvPr>
          <p:cNvSpPr txBox="1"/>
          <p:nvPr/>
        </p:nvSpPr>
        <p:spPr>
          <a:xfrm>
            <a:off x="144379" y="96887"/>
            <a:ext cx="3212432" cy="553998"/>
          </a:xfrm>
          <a:prstGeom prst="rect">
            <a:avLst/>
          </a:prstGeom>
          <a:noFill/>
        </p:spPr>
        <p:txBody>
          <a:bodyPr wrap="square">
            <a:spAutoFit/>
          </a:bodyPr>
          <a:lstStyle/>
          <a:p>
            <a:pPr defTabSz="685800" rtl="1">
              <a:buClrTx/>
            </a:pPr>
            <a:r>
              <a:rPr lang="af-ZA" sz="3000" b="1" kern="1200" dirty="0">
                <a:solidFill>
                  <a:srgbClr val="C00000"/>
                </a:solidFill>
                <a:latin typeface="Aptos" panose="02110004020202020204"/>
                <a:ea typeface="+mn-ea"/>
                <a:cs typeface="+mn-cs"/>
              </a:rPr>
              <a:t>Evaluation</a:t>
            </a:r>
            <a:r>
              <a:rPr lang="af-ZA" sz="3000" kern="1200" dirty="0">
                <a:solidFill>
                  <a:srgbClr val="C00000"/>
                </a:solidFill>
                <a:latin typeface="Aptos" panose="02110004020202020204"/>
                <a:ea typeface="+mn-ea"/>
                <a:cs typeface="+mn-cs"/>
              </a:rPr>
              <a:t> </a:t>
            </a:r>
            <a:endParaRPr lang="ar-AE" sz="3000" kern="1200" dirty="0">
              <a:solidFill>
                <a:srgbClr val="C00000"/>
              </a:solidFill>
              <a:latin typeface="Aptos" panose="02110004020202020204"/>
              <a:ea typeface="+mn-ea"/>
              <a:cs typeface="Arial" panose="020B0604020202020204" pitchFamily="34" charset="0"/>
            </a:endParaRPr>
          </a:p>
        </p:txBody>
      </p:sp>
      <p:graphicFrame>
        <p:nvGraphicFramePr>
          <p:cNvPr id="4" name="رسم تخطيطي 3">
            <a:extLst>
              <a:ext uri="{FF2B5EF4-FFF2-40B4-BE49-F238E27FC236}">
                <a16:creationId xmlns:a16="http://schemas.microsoft.com/office/drawing/2014/main" id="{CB0BAC30-8411-34F2-3EBD-35371EA8A0F7}"/>
              </a:ext>
            </a:extLst>
          </p:cNvPr>
          <p:cNvGraphicFramePr/>
          <p:nvPr/>
        </p:nvGraphicFramePr>
        <p:xfrm>
          <a:off x="144380" y="96887"/>
          <a:ext cx="6725651" cy="198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ربع نص 5">
            <a:extLst>
              <a:ext uri="{FF2B5EF4-FFF2-40B4-BE49-F238E27FC236}">
                <a16:creationId xmlns:a16="http://schemas.microsoft.com/office/drawing/2014/main" id="{0813B68B-0A6E-B0DE-5FCD-E98734D8B346}"/>
              </a:ext>
            </a:extLst>
          </p:cNvPr>
          <p:cNvSpPr txBox="1"/>
          <p:nvPr/>
        </p:nvSpPr>
        <p:spPr>
          <a:xfrm>
            <a:off x="6970294" y="468650"/>
            <a:ext cx="2021306" cy="1477328"/>
          </a:xfrm>
          <a:prstGeom prst="rect">
            <a:avLst/>
          </a:prstGeom>
          <a:solidFill>
            <a:schemeClr val="accent2">
              <a:lumMod val="40000"/>
              <a:lumOff val="60000"/>
            </a:schemeClr>
          </a:solidFill>
        </p:spPr>
        <p:txBody>
          <a:bodyPr wrap="square">
            <a:spAutoFit/>
          </a:bodyPr>
          <a:lstStyle/>
          <a:p>
            <a:pPr algn="ctr" defTabSz="685800" rtl="1">
              <a:buClrTx/>
            </a:pPr>
            <a:r>
              <a:rPr lang="af-ZA" sz="1500" kern="1200" dirty="0">
                <a:solidFill>
                  <a:prstClr val="black"/>
                </a:solidFill>
                <a:latin typeface="Aptos" panose="02110004020202020204"/>
                <a:ea typeface="+mn-ea"/>
                <a:cs typeface="+mn-cs"/>
              </a:rPr>
              <a:t>Advanced bone age suggests precocious puberty rather than a benign pubertal </a:t>
            </a:r>
            <a:br>
              <a:rPr lang="af-ZA" sz="1500" kern="1200" dirty="0">
                <a:solidFill>
                  <a:prstClr val="black"/>
                </a:solidFill>
                <a:latin typeface="Aptos" panose="02110004020202020204"/>
                <a:ea typeface="+mn-ea"/>
                <a:cs typeface="+mn-cs"/>
              </a:rPr>
            </a:br>
            <a:r>
              <a:rPr lang="af-ZA" sz="1500" kern="1200" dirty="0">
                <a:solidFill>
                  <a:prstClr val="black"/>
                </a:solidFill>
                <a:latin typeface="Aptos" panose="02110004020202020204"/>
                <a:ea typeface="+mn-ea"/>
                <a:cs typeface="+mn-cs"/>
              </a:rPr>
              <a:t>variant but is not definitive</a:t>
            </a:r>
            <a:endParaRPr lang="ar-AE" sz="1500" kern="1200" dirty="0">
              <a:solidFill>
                <a:prstClr val="black"/>
              </a:solidFill>
              <a:latin typeface="Aptos" panose="02110004020202020204"/>
              <a:ea typeface="+mn-ea"/>
              <a:cs typeface="Arial" panose="020B0604020202020204" pitchFamily="34" charset="0"/>
            </a:endParaRPr>
          </a:p>
        </p:txBody>
      </p:sp>
      <p:graphicFrame>
        <p:nvGraphicFramePr>
          <p:cNvPr id="9" name="رسم تخطيطي 8">
            <a:extLst>
              <a:ext uri="{FF2B5EF4-FFF2-40B4-BE49-F238E27FC236}">
                <a16:creationId xmlns:a16="http://schemas.microsoft.com/office/drawing/2014/main" id="{20389177-87F5-BF1C-38E2-CDB7E02B6497}"/>
              </a:ext>
            </a:extLst>
          </p:cNvPr>
          <p:cNvGraphicFramePr/>
          <p:nvPr/>
        </p:nvGraphicFramePr>
        <p:xfrm>
          <a:off x="152401" y="2186358"/>
          <a:ext cx="6653463" cy="19805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مربع نص 10">
            <a:extLst>
              <a:ext uri="{FF2B5EF4-FFF2-40B4-BE49-F238E27FC236}">
                <a16:creationId xmlns:a16="http://schemas.microsoft.com/office/drawing/2014/main" id="{F82A4E37-3EB8-5911-D800-928C0A0D8116}"/>
              </a:ext>
            </a:extLst>
          </p:cNvPr>
          <p:cNvSpPr txBox="1"/>
          <p:nvPr/>
        </p:nvSpPr>
        <p:spPr>
          <a:xfrm>
            <a:off x="6970294" y="2680351"/>
            <a:ext cx="2021306" cy="1015663"/>
          </a:xfrm>
          <a:prstGeom prst="rect">
            <a:avLst/>
          </a:prstGeom>
          <a:solidFill>
            <a:schemeClr val="accent2">
              <a:lumMod val="40000"/>
              <a:lumOff val="60000"/>
            </a:schemeClr>
          </a:solidFill>
        </p:spPr>
        <p:txBody>
          <a:bodyPr wrap="square">
            <a:spAutoFit/>
          </a:bodyPr>
          <a:lstStyle/>
          <a:p>
            <a:pPr algn="ctr" defTabSz="685800" rtl="1">
              <a:buClrTx/>
            </a:pPr>
            <a:r>
              <a:rPr lang="af-ZA" sz="1500" kern="1200" dirty="0">
                <a:solidFill>
                  <a:prstClr val="black"/>
                </a:solidFill>
                <a:latin typeface="Aptos" panose="02110004020202020204"/>
                <a:ea typeface="+mn-ea"/>
                <a:cs typeface="+mn-cs"/>
              </a:rPr>
              <a:t>Results can differentiate between </a:t>
            </a:r>
            <a:r>
              <a:rPr lang="en-US" sz="1500" kern="1200" dirty="0">
                <a:solidFill>
                  <a:prstClr val="black"/>
                </a:solidFill>
                <a:latin typeface="Aptos" panose="02110004020202020204"/>
                <a:ea typeface="+mn-ea"/>
                <a:cs typeface="+mn-cs"/>
              </a:rPr>
              <a:t>central</a:t>
            </a:r>
            <a:r>
              <a:rPr lang="af-ZA" sz="1500" kern="1200" dirty="0">
                <a:solidFill>
                  <a:prstClr val="black"/>
                </a:solidFill>
                <a:latin typeface="Aptos" panose="02110004020202020204"/>
                <a:ea typeface="+mn-ea"/>
                <a:cs typeface="+mn-cs"/>
              </a:rPr>
              <a:t> and peripheral precocity</a:t>
            </a:r>
            <a:endParaRPr lang="ar-AE" sz="1500" kern="1200" dirty="0">
              <a:solidFill>
                <a:prstClr val="black"/>
              </a:solidFill>
              <a:latin typeface="Aptos" panose="02110004020202020204"/>
              <a:ea typeface="+mn-ea"/>
              <a:cs typeface="Arial" panose="020B0604020202020204" pitchFamily="34" charset="0"/>
            </a:endParaRPr>
          </a:p>
        </p:txBody>
      </p:sp>
      <p:sp>
        <p:nvSpPr>
          <p:cNvPr id="2" name="مستطيل 1">
            <a:extLst>
              <a:ext uri="{FF2B5EF4-FFF2-40B4-BE49-F238E27FC236}">
                <a16:creationId xmlns:a16="http://schemas.microsoft.com/office/drawing/2014/main" id="{33DAAFF5-2B07-939A-CC2A-DA4FBD8DF04D}"/>
              </a:ext>
            </a:extLst>
          </p:cNvPr>
          <p:cNvSpPr/>
          <p:nvPr/>
        </p:nvSpPr>
        <p:spPr>
          <a:xfrm>
            <a:off x="3765884" y="4275829"/>
            <a:ext cx="2667000" cy="8023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buClrTx/>
            </a:pPr>
            <a:r>
              <a:rPr lang="af-ZA" sz="1800" kern="1200" dirty="0">
                <a:solidFill>
                  <a:prstClr val="white"/>
                </a:solidFill>
                <a:latin typeface="Aptos" panose="02110004020202020204"/>
              </a:rPr>
              <a:t>GnRH</a:t>
            </a:r>
            <a:r>
              <a:rPr lang="en-US" sz="1800" kern="1200" dirty="0">
                <a:solidFill>
                  <a:prstClr val="white"/>
                </a:solidFill>
                <a:latin typeface="Aptos" panose="02110004020202020204"/>
              </a:rPr>
              <a:t> - </a:t>
            </a:r>
            <a:r>
              <a:rPr lang="af-ZA" sz="1800" kern="1200" dirty="0">
                <a:solidFill>
                  <a:prstClr val="white"/>
                </a:solidFill>
                <a:latin typeface="Aptos" panose="02110004020202020204"/>
              </a:rPr>
              <a:t>stimulation test</a:t>
            </a:r>
            <a:endParaRPr lang="ar-AE" sz="1800" kern="1200" dirty="0">
              <a:solidFill>
                <a:prstClr val="white"/>
              </a:solidFill>
              <a:latin typeface="Aptos" panose="02110004020202020204"/>
              <a:cs typeface="Arial" panose="020B0604020202020204" pitchFamily="34" charset="0"/>
            </a:endParaRPr>
          </a:p>
        </p:txBody>
      </p:sp>
      <p:cxnSp>
        <p:nvCxnSpPr>
          <p:cNvPr id="5" name="رابط كسهم مستقيم 4">
            <a:extLst>
              <a:ext uri="{FF2B5EF4-FFF2-40B4-BE49-F238E27FC236}">
                <a16:creationId xmlns:a16="http://schemas.microsoft.com/office/drawing/2014/main" id="{8F24A875-3E25-CFF1-4651-0174998BEC9B}"/>
              </a:ext>
            </a:extLst>
          </p:cNvPr>
          <p:cNvCxnSpPr>
            <a:cxnSpLocks/>
          </p:cNvCxnSpPr>
          <p:nvPr/>
        </p:nvCxnSpPr>
        <p:spPr>
          <a:xfrm>
            <a:off x="3479132" y="3737810"/>
            <a:ext cx="0" cy="939168"/>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رابط كسهم مستقيم 13">
            <a:extLst>
              <a:ext uri="{FF2B5EF4-FFF2-40B4-BE49-F238E27FC236}">
                <a16:creationId xmlns:a16="http://schemas.microsoft.com/office/drawing/2014/main" id="{4D3A8B67-42C5-7AA7-2952-FFA37A3885CD}"/>
              </a:ext>
            </a:extLst>
          </p:cNvPr>
          <p:cNvCxnSpPr>
            <a:cxnSpLocks/>
            <a:endCxn id="2" idx="1"/>
          </p:cNvCxnSpPr>
          <p:nvPr/>
        </p:nvCxnSpPr>
        <p:spPr>
          <a:xfrm>
            <a:off x="3479133" y="4676979"/>
            <a:ext cx="286751" cy="1"/>
          </a:xfrm>
          <a:prstGeom prst="straightConnector1">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38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D880067F-8DD6-F78F-7083-9101F3495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مربع نص 2">
            <a:extLst>
              <a:ext uri="{FF2B5EF4-FFF2-40B4-BE49-F238E27FC236}">
                <a16:creationId xmlns:a16="http://schemas.microsoft.com/office/drawing/2014/main" id="{7519EB9F-FACB-B736-9944-79BDEA5D9EB2}"/>
              </a:ext>
            </a:extLst>
          </p:cNvPr>
          <p:cNvSpPr txBox="1"/>
          <p:nvPr/>
        </p:nvSpPr>
        <p:spPr>
          <a:xfrm>
            <a:off x="144379" y="96887"/>
            <a:ext cx="3212432" cy="553998"/>
          </a:xfrm>
          <a:prstGeom prst="rect">
            <a:avLst/>
          </a:prstGeom>
          <a:noFill/>
        </p:spPr>
        <p:txBody>
          <a:bodyPr wrap="square">
            <a:spAutoFit/>
          </a:bodyPr>
          <a:lstStyle/>
          <a:p>
            <a:pPr defTabSz="685800" rtl="1">
              <a:buClrTx/>
            </a:pPr>
            <a:r>
              <a:rPr lang="af-ZA" sz="3000" b="1" kern="1200" dirty="0">
                <a:solidFill>
                  <a:srgbClr val="C00000"/>
                </a:solidFill>
                <a:latin typeface="Aptos" panose="02110004020202020204"/>
                <a:ea typeface="+mn-ea"/>
                <a:cs typeface="+mn-cs"/>
              </a:rPr>
              <a:t>Evaluation</a:t>
            </a:r>
            <a:r>
              <a:rPr lang="af-ZA" sz="3000" kern="1200" dirty="0">
                <a:solidFill>
                  <a:srgbClr val="C00000"/>
                </a:solidFill>
                <a:latin typeface="Aptos" panose="02110004020202020204"/>
                <a:ea typeface="+mn-ea"/>
                <a:cs typeface="+mn-cs"/>
              </a:rPr>
              <a:t> </a:t>
            </a:r>
            <a:endParaRPr lang="ar-AE" sz="3000" kern="1200" dirty="0">
              <a:solidFill>
                <a:srgbClr val="C00000"/>
              </a:solidFill>
              <a:latin typeface="Aptos" panose="02110004020202020204"/>
              <a:ea typeface="+mn-ea"/>
              <a:cs typeface="Arial" panose="020B0604020202020204" pitchFamily="34" charset="0"/>
            </a:endParaRPr>
          </a:p>
        </p:txBody>
      </p:sp>
      <p:graphicFrame>
        <p:nvGraphicFramePr>
          <p:cNvPr id="4" name="رسم تخطيطي 3">
            <a:extLst>
              <a:ext uri="{FF2B5EF4-FFF2-40B4-BE49-F238E27FC236}">
                <a16:creationId xmlns:a16="http://schemas.microsoft.com/office/drawing/2014/main" id="{CB0BAC30-8411-34F2-3EBD-35371EA8A0F7}"/>
              </a:ext>
            </a:extLst>
          </p:cNvPr>
          <p:cNvGraphicFramePr/>
          <p:nvPr/>
        </p:nvGraphicFramePr>
        <p:xfrm>
          <a:off x="174458" y="328940"/>
          <a:ext cx="8690810" cy="3825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ربع نص 4">
            <a:extLst>
              <a:ext uri="{FF2B5EF4-FFF2-40B4-BE49-F238E27FC236}">
                <a16:creationId xmlns:a16="http://schemas.microsoft.com/office/drawing/2014/main" id="{6A671307-E2B8-E2ED-C8E7-B9296E27828A}"/>
              </a:ext>
            </a:extLst>
          </p:cNvPr>
          <p:cNvSpPr txBox="1"/>
          <p:nvPr/>
        </p:nvSpPr>
        <p:spPr>
          <a:xfrm>
            <a:off x="174458" y="4323586"/>
            <a:ext cx="8690811" cy="507831"/>
          </a:xfrm>
          <a:prstGeom prst="rect">
            <a:avLst/>
          </a:prstGeom>
          <a:solidFill>
            <a:schemeClr val="accent2">
              <a:lumMod val="40000"/>
              <a:lumOff val="60000"/>
            </a:schemeClr>
          </a:solidFill>
        </p:spPr>
        <p:txBody>
          <a:bodyPr wrap="square">
            <a:spAutoFit/>
          </a:bodyPr>
          <a:lstStyle/>
          <a:p>
            <a:pPr algn="ctr" defTabSz="685800" rtl="1">
              <a:buClrTx/>
            </a:pPr>
            <a:r>
              <a:rPr lang="af-ZA" sz="2700" b="1" kern="1200" dirty="0">
                <a:solidFill>
                  <a:prstClr val="black"/>
                </a:solidFill>
                <a:latin typeface="Aptos" panose="02110004020202020204"/>
                <a:ea typeface="+mn-ea"/>
                <a:cs typeface="+mn-cs"/>
              </a:rPr>
              <a:t>ultrasound or CT of the adrenal glands</a:t>
            </a:r>
            <a:endParaRPr lang="ar-AE" sz="2700" b="1" kern="1200" dirty="0">
              <a:solidFill>
                <a:prstClr val="black"/>
              </a:solidFill>
              <a:latin typeface="Aptos" panose="02110004020202020204"/>
              <a:ea typeface="+mn-ea"/>
              <a:cs typeface="Arial" panose="020B0604020202020204" pitchFamily="34" charset="0"/>
            </a:endParaRPr>
          </a:p>
        </p:txBody>
      </p:sp>
      <p:sp>
        <p:nvSpPr>
          <p:cNvPr id="8" name="مربع نص 7">
            <a:extLst>
              <a:ext uri="{FF2B5EF4-FFF2-40B4-BE49-F238E27FC236}">
                <a16:creationId xmlns:a16="http://schemas.microsoft.com/office/drawing/2014/main" id="{DE50D903-783D-29AD-2273-AE8D4355AD9A}"/>
              </a:ext>
            </a:extLst>
          </p:cNvPr>
          <p:cNvSpPr txBox="1"/>
          <p:nvPr/>
        </p:nvSpPr>
        <p:spPr>
          <a:xfrm>
            <a:off x="4915902" y="394429"/>
            <a:ext cx="2390274" cy="415498"/>
          </a:xfrm>
          <a:prstGeom prst="rect">
            <a:avLst/>
          </a:prstGeom>
          <a:noFill/>
        </p:spPr>
        <p:txBody>
          <a:bodyPr wrap="square" rtlCol="1">
            <a:spAutoFit/>
          </a:bodyPr>
          <a:lstStyle/>
          <a:p>
            <a:pPr defTabSz="685800" rtl="1">
              <a:buClrTx/>
            </a:pPr>
            <a:r>
              <a:rPr lang="en-US" sz="2100" b="1" kern="1200" dirty="0">
                <a:solidFill>
                  <a:prstClr val="black"/>
                </a:solidFill>
                <a:latin typeface="Aptos" panose="02110004020202020204"/>
                <a:ea typeface="+mn-ea"/>
                <a:cs typeface="+mn-cs"/>
              </a:rPr>
              <a:t>Central type :</a:t>
            </a:r>
            <a:endParaRPr lang="ar-AE" sz="2100" b="1" kern="1200" dirty="0">
              <a:solidFill>
                <a:prstClr val="black"/>
              </a:solidFill>
              <a:latin typeface="Aptos" panose="02110004020202020204"/>
              <a:ea typeface="+mn-ea"/>
              <a:cs typeface="Arial" panose="020B0604020202020204" pitchFamily="34" charset="0"/>
            </a:endParaRPr>
          </a:p>
        </p:txBody>
      </p:sp>
      <p:sp>
        <p:nvSpPr>
          <p:cNvPr id="12" name="مربع نص 11">
            <a:extLst>
              <a:ext uri="{FF2B5EF4-FFF2-40B4-BE49-F238E27FC236}">
                <a16:creationId xmlns:a16="http://schemas.microsoft.com/office/drawing/2014/main" id="{94631352-4FD5-4160-861E-22E89BEFA33B}"/>
              </a:ext>
            </a:extLst>
          </p:cNvPr>
          <p:cNvSpPr txBox="1"/>
          <p:nvPr/>
        </p:nvSpPr>
        <p:spPr>
          <a:xfrm>
            <a:off x="4915902" y="2112940"/>
            <a:ext cx="2390274" cy="415498"/>
          </a:xfrm>
          <a:prstGeom prst="rect">
            <a:avLst/>
          </a:prstGeom>
          <a:noFill/>
        </p:spPr>
        <p:txBody>
          <a:bodyPr wrap="square" rtlCol="1">
            <a:spAutoFit/>
          </a:bodyPr>
          <a:lstStyle/>
          <a:p>
            <a:pPr defTabSz="685800" rtl="1">
              <a:buClrTx/>
            </a:pPr>
            <a:r>
              <a:rPr lang="en-US" sz="2100" b="1" kern="1200" dirty="0">
                <a:solidFill>
                  <a:prstClr val="black"/>
                </a:solidFill>
                <a:latin typeface="Aptos" panose="02110004020202020204"/>
                <a:ea typeface="+mn-ea"/>
                <a:cs typeface="+mn-cs"/>
              </a:rPr>
              <a:t>Peripheral type :</a:t>
            </a:r>
            <a:endParaRPr lang="ar-AE" sz="2100" b="1" kern="1200" dirty="0">
              <a:solidFill>
                <a:prstClr val="black"/>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057416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769634D2-B68A-5327-836E-93D901296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407" y="0"/>
            <a:ext cx="4985187" cy="5142180"/>
          </a:xfrm>
          <a:prstGeom prst="rect">
            <a:avLst/>
          </a:prstGeom>
        </p:spPr>
      </p:pic>
    </p:spTree>
    <p:extLst>
      <p:ext uri="{BB962C8B-B14F-4D97-AF65-F5344CB8AC3E}">
        <p14:creationId xmlns:p14="http://schemas.microsoft.com/office/powerpoint/2010/main" val="974338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BDBC3E6-98BC-8F3E-26E4-5120E0FD247E}"/>
              </a:ext>
            </a:extLst>
          </p:cNvPr>
          <p:cNvSpPr txBox="1"/>
          <p:nvPr/>
        </p:nvSpPr>
        <p:spPr>
          <a:xfrm>
            <a:off x="288758" y="367301"/>
            <a:ext cx="8566485" cy="4431983"/>
          </a:xfrm>
          <a:prstGeom prst="rect">
            <a:avLst/>
          </a:prstGeom>
          <a:solidFill>
            <a:schemeClr val="accent6">
              <a:lumMod val="20000"/>
              <a:lumOff val="80000"/>
            </a:schemeClr>
          </a:solidFill>
        </p:spPr>
        <p:txBody>
          <a:bodyPr wrap="square">
            <a:spAutoFit/>
          </a:bodyPr>
          <a:lstStyle/>
          <a:p>
            <a:pPr defTabSz="685800" rtl="1">
              <a:buClrTx/>
            </a:pPr>
            <a:r>
              <a:rPr lang="af-ZA" sz="3300" b="1" kern="1200" dirty="0">
                <a:solidFill>
                  <a:prstClr val="black"/>
                </a:solidFill>
                <a:latin typeface="Aptos" panose="02110004020202020204"/>
                <a:ea typeface="+mn-ea"/>
                <a:cs typeface="+mn-cs"/>
              </a:rPr>
              <a:t>Treatment</a:t>
            </a:r>
            <a:br>
              <a:rPr lang="af-ZA" sz="1350" kern="1200" dirty="0">
                <a:solidFill>
                  <a:prstClr val="black"/>
                </a:solidFill>
                <a:latin typeface="Aptos" panose="02110004020202020204"/>
                <a:ea typeface="+mn-ea"/>
                <a:cs typeface="+mn-cs"/>
              </a:rPr>
            </a:br>
            <a:br>
              <a:rPr lang="af-ZA" sz="1350" kern="1200" dirty="0">
                <a:solidFill>
                  <a:prstClr val="black"/>
                </a:solidFill>
                <a:latin typeface="Aptos" panose="02110004020202020204"/>
                <a:ea typeface="+mn-ea"/>
                <a:cs typeface="+mn-cs"/>
              </a:rPr>
            </a:br>
            <a:r>
              <a:rPr lang="af-ZA" sz="2100" b="1" kern="1200" dirty="0">
                <a:solidFill>
                  <a:srgbClr val="C00000"/>
                </a:solidFill>
                <a:latin typeface="Aptos" panose="02110004020202020204"/>
                <a:ea typeface="+mn-ea"/>
                <a:cs typeface="+mn-cs"/>
              </a:rPr>
              <a:t>Central Precocious Puberty :</a:t>
            </a:r>
            <a:br>
              <a:rPr lang="af-ZA" sz="1350" kern="1200" dirty="0">
                <a:solidFill>
                  <a:prstClr val="black"/>
                </a:solidFill>
                <a:latin typeface="Aptos" panose="02110004020202020204"/>
                <a:ea typeface="+mn-ea"/>
                <a:cs typeface="+mn-cs"/>
              </a:rPr>
            </a:br>
            <a:r>
              <a:rPr lang="af-ZA" sz="1350" kern="1200" dirty="0">
                <a:solidFill>
                  <a:prstClr val="black"/>
                </a:solidFill>
                <a:latin typeface="Aptos" panose="02110004020202020204"/>
                <a:ea typeface="+mn-ea"/>
                <a:cs typeface="+mn-cs"/>
              </a:rPr>
              <a:t>•</a:t>
            </a:r>
            <a:r>
              <a:rPr lang="af-ZA" sz="1800" b="1" u="sng" kern="1200" dirty="0">
                <a:solidFill>
                  <a:prstClr val="black"/>
                </a:solidFill>
                <a:latin typeface="Aptos" panose="02110004020202020204"/>
                <a:ea typeface="+mn-ea"/>
                <a:cs typeface="+mn-cs"/>
              </a:rPr>
              <a:t>GnRH agonist</a:t>
            </a:r>
            <a:r>
              <a:rPr lang="af-ZA" sz="1800" kern="1200" dirty="0">
                <a:solidFill>
                  <a:prstClr val="black"/>
                </a:solidFill>
                <a:latin typeface="Aptos" panose="02110004020202020204"/>
                <a:ea typeface="+mn-ea"/>
                <a:cs typeface="+mn-cs"/>
              </a:rPr>
              <a:t> (e.g., leuprolide, buserelin, goserelin): </a:t>
            </a:r>
            <a:endParaRPr lang="en-US" sz="1800" kern="1200" dirty="0">
              <a:solidFill>
                <a:prstClr val="black"/>
              </a:solidFill>
              <a:latin typeface="Aptos" panose="02110004020202020204"/>
              <a:ea typeface="+mn-ea"/>
              <a:cs typeface="+mn-cs"/>
            </a:endParaRPr>
          </a:p>
          <a:p>
            <a:pPr defTabSz="685800" rtl="1">
              <a:buClrTx/>
            </a:pPr>
            <a:r>
              <a:rPr lang="en-US" sz="1800" kern="1200" dirty="0">
                <a:solidFill>
                  <a:prstClr val="black"/>
                </a:solidFill>
                <a:latin typeface="Aptos" panose="02110004020202020204"/>
                <a:ea typeface="+mn-ea"/>
                <a:cs typeface="+mn-cs"/>
              </a:rPr>
              <a:t>  </a:t>
            </a:r>
            <a:r>
              <a:rPr lang="af-ZA" sz="1800" kern="1200" dirty="0">
                <a:solidFill>
                  <a:prstClr val="black"/>
                </a:solidFill>
                <a:latin typeface="Aptos" panose="02110004020202020204"/>
                <a:ea typeface="+mn-ea"/>
                <a:cs typeface="+mn-cs"/>
              </a:rPr>
              <a:t>to prevent premature fusion of growth plates</a:t>
            </a:r>
            <a:br>
              <a:rPr lang="af-ZA" sz="1800" kern="1200" dirty="0">
                <a:solidFill>
                  <a:prstClr val="black"/>
                </a:solidFill>
                <a:latin typeface="Aptos" panose="02110004020202020204"/>
                <a:ea typeface="+mn-ea"/>
                <a:cs typeface="+mn-cs"/>
              </a:rPr>
            </a:br>
            <a:r>
              <a:rPr lang="en-US" sz="1800" kern="1200" dirty="0">
                <a:solidFill>
                  <a:prstClr val="black"/>
                </a:solidFill>
                <a:latin typeface="Aptos" panose="02110004020202020204"/>
                <a:ea typeface="+mn-ea"/>
                <a:cs typeface="+mn-cs"/>
              </a:rPr>
              <a:t>  </a:t>
            </a:r>
            <a:r>
              <a:rPr lang="af-ZA" sz="1800" kern="1200" dirty="0">
                <a:solidFill>
                  <a:prstClr val="black"/>
                </a:solidFill>
                <a:latin typeface="Aptos" panose="02110004020202020204"/>
                <a:ea typeface="+mn-ea"/>
                <a:cs typeface="+mn-cs"/>
              </a:rPr>
              <a:t>Close monitoring of therapy </a:t>
            </a:r>
            <a:br>
              <a:rPr lang="af-ZA" sz="1800" kern="1200" dirty="0">
                <a:solidFill>
                  <a:prstClr val="black"/>
                </a:solidFill>
                <a:latin typeface="Aptos" panose="02110004020202020204"/>
                <a:ea typeface="+mn-ea"/>
                <a:cs typeface="+mn-cs"/>
              </a:rPr>
            </a:br>
            <a:r>
              <a:rPr lang="en-US" sz="1800" kern="1200" dirty="0">
                <a:solidFill>
                  <a:prstClr val="black"/>
                </a:solidFill>
                <a:latin typeface="Aptos" panose="02110004020202020204"/>
                <a:ea typeface="+mn-ea"/>
                <a:cs typeface="+mn-cs"/>
              </a:rPr>
              <a:t>  </a:t>
            </a:r>
            <a:r>
              <a:rPr lang="af-ZA" sz="1800" kern="1200" dirty="0">
                <a:solidFill>
                  <a:prstClr val="black"/>
                </a:solidFill>
                <a:latin typeface="Aptos" panose="02110004020202020204"/>
                <a:ea typeface="+mn-ea"/>
                <a:cs typeface="+mn-cs"/>
              </a:rPr>
              <a:t>Follow-up is recommended every 4–6 months to assess progression. </a:t>
            </a:r>
            <a:br>
              <a:rPr lang="af-ZA" sz="1800" kern="1200" dirty="0">
                <a:solidFill>
                  <a:prstClr val="black"/>
                </a:solidFill>
                <a:latin typeface="Aptos" panose="02110004020202020204"/>
                <a:ea typeface="+mn-ea"/>
                <a:cs typeface="+mn-cs"/>
              </a:rPr>
            </a:br>
            <a:r>
              <a:rPr lang="af-ZA" sz="1800" kern="1200" dirty="0">
                <a:solidFill>
                  <a:prstClr val="black"/>
                </a:solidFill>
                <a:latin typeface="Aptos" panose="02110004020202020204"/>
                <a:ea typeface="+mn-ea"/>
                <a:cs typeface="+mn-cs"/>
              </a:rPr>
              <a:t>•</a:t>
            </a:r>
            <a:r>
              <a:rPr lang="af-ZA" sz="1800" b="1" u="sng" kern="1200" dirty="0">
                <a:solidFill>
                  <a:prstClr val="black"/>
                </a:solidFill>
                <a:latin typeface="Aptos" panose="02110004020202020204"/>
                <a:ea typeface="+mn-ea"/>
                <a:cs typeface="+mn-cs"/>
              </a:rPr>
              <a:t>Manage underlying cause</a:t>
            </a:r>
            <a:r>
              <a:rPr lang="af-ZA" sz="1800" kern="1200" dirty="0">
                <a:solidFill>
                  <a:prstClr val="black"/>
                </a:solidFill>
                <a:latin typeface="Aptos" panose="02110004020202020204"/>
                <a:ea typeface="+mn-ea"/>
                <a:cs typeface="+mn-cs"/>
              </a:rPr>
              <a:t>. </a:t>
            </a:r>
            <a:endParaRPr lang="en-US" sz="1800" kern="1200" dirty="0">
              <a:solidFill>
                <a:prstClr val="black"/>
              </a:solidFill>
              <a:latin typeface="Aptos" panose="02110004020202020204"/>
              <a:ea typeface="+mn-ea"/>
              <a:cs typeface="+mn-cs"/>
            </a:endParaRPr>
          </a:p>
          <a:p>
            <a:pPr defTabSz="685800" rtl="1">
              <a:buClrTx/>
            </a:pPr>
            <a:endParaRPr lang="en-US" sz="1350" kern="1200" dirty="0">
              <a:solidFill>
                <a:prstClr val="black"/>
              </a:solidFill>
              <a:latin typeface="Aptos" panose="02110004020202020204"/>
              <a:ea typeface="+mn-ea"/>
              <a:cs typeface="+mn-cs"/>
            </a:endParaRPr>
          </a:p>
          <a:p>
            <a:pPr defTabSz="685800" rtl="1">
              <a:buClrTx/>
            </a:pPr>
            <a:r>
              <a:rPr lang="af-ZA" sz="2100" b="1" kern="1200" dirty="0">
                <a:solidFill>
                  <a:srgbClr val="C00000"/>
                </a:solidFill>
                <a:latin typeface="Aptos" panose="02110004020202020204"/>
                <a:ea typeface="+mn-ea"/>
                <a:cs typeface="+mn-cs"/>
              </a:rPr>
              <a:t>Peripheral precocious puberty :</a:t>
            </a:r>
            <a:br>
              <a:rPr lang="af-ZA" sz="1350" kern="1200" dirty="0">
                <a:solidFill>
                  <a:prstClr val="black"/>
                </a:solidFill>
                <a:latin typeface="Aptos" panose="02110004020202020204"/>
                <a:ea typeface="+mn-ea"/>
                <a:cs typeface="+mn-cs"/>
              </a:rPr>
            </a:br>
            <a:r>
              <a:rPr lang="af-ZA" sz="1350" kern="1200" dirty="0">
                <a:solidFill>
                  <a:prstClr val="black"/>
                </a:solidFill>
                <a:latin typeface="Aptos" panose="02110004020202020204"/>
                <a:ea typeface="+mn-ea"/>
                <a:cs typeface="+mn-cs"/>
              </a:rPr>
              <a:t>▪ </a:t>
            </a:r>
            <a:r>
              <a:rPr lang="af-ZA" sz="1800" kern="1200" dirty="0">
                <a:solidFill>
                  <a:prstClr val="black"/>
                </a:solidFill>
                <a:latin typeface="Aptos" panose="02110004020202020204"/>
                <a:ea typeface="+mn-ea"/>
                <a:cs typeface="+mn-cs"/>
              </a:rPr>
              <a:t>Precocious puberty caused by excessive hormonal production from a </a:t>
            </a:r>
            <a:br>
              <a:rPr lang="af-ZA" sz="1800" kern="1200" dirty="0">
                <a:solidFill>
                  <a:prstClr val="black"/>
                </a:solidFill>
                <a:latin typeface="Aptos" panose="02110004020202020204"/>
                <a:ea typeface="+mn-ea"/>
                <a:cs typeface="+mn-cs"/>
              </a:rPr>
            </a:br>
            <a:r>
              <a:rPr lang="af-ZA" sz="1800" kern="1200" dirty="0">
                <a:solidFill>
                  <a:prstClr val="black"/>
                </a:solidFill>
                <a:latin typeface="Aptos" panose="02110004020202020204"/>
                <a:ea typeface="+mn-ea"/>
                <a:cs typeface="+mn-cs"/>
              </a:rPr>
              <a:t>tumor in the body: </a:t>
            </a:r>
            <a:r>
              <a:rPr lang="af-ZA" sz="1800" b="1" u="sng" kern="1200" dirty="0">
                <a:solidFill>
                  <a:prstClr val="black"/>
                </a:solidFill>
                <a:latin typeface="Aptos" panose="02110004020202020204"/>
                <a:ea typeface="+mn-ea"/>
                <a:cs typeface="+mn-cs"/>
              </a:rPr>
              <a:t>surgical removal</a:t>
            </a:r>
            <a:br>
              <a:rPr lang="af-ZA" sz="1800" kern="1200" dirty="0">
                <a:solidFill>
                  <a:prstClr val="black"/>
                </a:solidFill>
                <a:latin typeface="Aptos" panose="02110004020202020204"/>
                <a:ea typeface="+mn-ea"/>
                <a:cs typeface="+mn-cs"/>
              </a:rPr>
            </a:br>
            <a:r>
              <a:rPr lang="af-ZA" sz="1800" kern="1200" dirty="0">
                <a:solidFill>
                  <a:prstClr val="black"/>
                </a:solidFill>
                <a:latin typeface="Aptos" panose="02110004020202020204"/>
                <a:ea typeface="+mn-ea"/>
                <a:cs typeface="+mn-cs"/>
              </a:rPr>
              <a:t>▪ Precocious puberty caused by CAH: </a:t>
            </a:r>
            <a:r>
              <a:rPr lang="af-ZA" sz="1800" b="1" u="sng" kern="1200" dirty="0">
                <a:solidFill>
                  <a:prstClr val="black"/>
                </a:solidFill>
                <a:latin typeface="Aptos" panose="02110004020202020204"/>
                <a:ea typeface="+mn-ea"/>
                <a:cs typeface="+mn-cs"/>
              </a:rPr>
              <a:t>cortisol replacement </a:t>
            </a:r>
            <a:br>
              <a:rPr lang="af-ZA" sz="1800" kern="1200" dirty="0">
                <a:solidFill>
                  <a:prstClr val="black"/>
                </a:solidFill>
                <a:latin typeface="Aptos" panose="02110004020202020204"/>
                <a:ea typeface="+mn-ea"/>
                <a:cs typeface="+mn-cs"/>
              </a:rPr>
            </a:br>
            <a:r>
              <a:rPr lang="af-ZA" sz="1800" kern="1200" dirty="0">
                <a:solidFill>
                  <a:prstClr val="black"/>
                </a:solidFill>
                <a:latin typeface="Aptos" panose="02110004020202020204"/>
                <a:ea typeface="+mn-ea"/>
                <a:cs typeface="+mn-cs"/>
              </a:rPr>
              <a:t>▪ Ovarian cysts: </a:t>
            </a:r>
            <a:r>
              <a:rPr lang="af-ZA" sz="1800" b="1" u="sng" kern="1200" dirty="0">
                <a:solidFill>
                  <a:prstClr val="black"/>
                </a:solidFill>
                <a:latin typeface="Aptos" panose="02110004020202020204"/>
                <a:ea typeface="+mn-ea"/>
                <a:cs typeface="+mn-cs"/>
              </a:rPr>
              <a:t>no intervention</a:t>
            </a:r>
            <a:r>
              <a:rPr lang="af-ZA" sz="1800" kern="1200" dirty="0">
                <a:solidFill>
                  <a:prstClr val="black"/>
                </a:solidFill>
                <a:latin typeface="Aptos" panose="02110004020202020204"/>
                <a:ea typeface="+mn-ea"/>
                <a:cs typeface="+mn-cs"/>
              </a:rPr>
              <a:t> is necessary </a:t>
            </a:r>
            <a:r>
              <a:rPr lang="en-US" sz="1800" kern="1200" dirty="0">
                <a:solidFill>
                  <a:prstClr val="black"/>
                </a:solidFill>
                <a:latin typeface="Aptos" panose="02110004020202020204"/>
                <a:ea typeface="+mn-ea"/>
                <a:cs typeface="+mn-cs"/>
              </a:rPr>
              <a:t>if small and benign </a:t>
            </a:r>
          </a:p>
          <a:p>
            <a:pPr defTabSz="685800" rtl="1">
              <a:buClrTx/>
            </a:pPr>
            <a:r>
              <a:rPr lang="af-ZA" sz="1800" kern="1200" dirty="0">
                <a:solidFill>
                  <a:prstClr val="black"/>
                </a:solidFill>
                <a:latin typeface="Aptos" panose="02110004020202020204"/>
                <a:ea typeface="+mn-ea"/>
                <a:cs typeface="+mn-cs"/>
              </a:rPr>
              <a:t>(spontaneous resolution is </a:t>
            </a:r>
            <a:r>
              <a:rPr lang="en-US" sz="1800" kern="1200" dirty="0">
                <a:solidFill>
                  <a:prstClr val="black"/>
                </a:solidFill>
                <a:latin typeface="Aptos" panose="02110004020202020204"/>
                <a:ea typeface="+mn-ea"/>
                <a:cs typeface="+mn-cs"/>
              </a:rPr>
              <a:t>c</a:t>
            </a:r>
            <a:r>
              <a:rPr lang="af-ZA" sz="1800" kern="1200" dirty="0">
                <a:solidFill>
                  <a:prstClr val="black"/>
                </a:solidFill>
                <a:latin typeface="Aptos" panose="02110004020202020204"/>
                <a:ea typeface="+mn-ea"/>
                <a:cs typeface="+mn-cs"/>
              </a:rPr>
              <a:t>ommon)</a:t>
            </a:r>
            <a:endParaRPr lang="ar-AE" sz="1800" kern="1200" dirty="0">
              <a:solidFill>
                <a:prstClr val="black"/>
              </a:solidFill>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29289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2"/>
          <p:cNvSpPr txBox="1">
            <a:spLocks noGrp="1"/>
          </p:cNvSpPr>
          <p:nvPr>
            <p:ph type="ctrTitle"/>
          </p:nvPr>
        </p:nvSpPr>
        <p:spPr>
          <a:xfrm>
            <a:off x="1102650" y="1433250"/>
            <a:ext cx="6938700" cy="159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Delayed puberty</a:t>
            </a:r>
            <a:endParaRPr dirty="0"/>
          </a:p>
        </p:txBody>
      </p:sp>
    </p:spTree>
    <p:extLst>
      <p:ext uri="{BB962C8B-B14F-4D97-AF65-F5344CB8AC3E}">
        <p14:creationId xmlns:p14="http://schemas.microsoft.com/office/powerpoint/2010/main" val="2254895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b="1" dirty="0">
                <a:solidFill>
                  <a:schemeClr val="tx1"/>
                </a:solidFill>
              </a:rPr>
              <a:t>Definition</a:t>
            </a:r>
            <a:endParaRPr b="1" dirty="0">
              <a:solidFill>
                <a:schemeClr val="tx1"/>
              </a:solidFill>
            </a:endParaRPr>
          </a:p>
        </p:txBody>
      </p:sp>
      <p:sp>
        <p:nvSpPr>
          <p:cNvPr id="3" name="Text Placeholder 2">
            <a:extLst>
              <a:ext uri="{FF2B5EF4-FFF2-40B4-BE49-F238E27FC236}">
                <a16:creationId xmlns:a16="http://schemas.microsoft.com/office/drawing/2014/main" id="{63813E32-ACCC-506F-82C9-50F1233BC5D6}"/>
              </a:ext>
            </a:extLst>
          </p:cNvPr>
          <p:cNvSpPr>
            <a:spLocks noGrp="1"/>
          </p:cNvSpPr>
          <p:nvPr>
            <p:ph type="body" idx="1"/>
          </p:nvPr>
        </p:nvSpPr>
        <p:spPr>
          <a:xfrm>
            <a:off x="800685" y="964218"/>
            <a:ext cx="7704000" cy="3419525"/>
          </a:xfrm>
        </p:spPr>
        <p:txBody>
          <a:bodyPr/>
          <a:lstStyle/>
          <a:p>
            <a:pPr marL="139700" indent="0" algn="l">
              <a:buNone/>
            </a:pPr>
            <a:endParaRPr kumimoji="0" lang="en-US" sz="1800" b="0" i="0" u="none" strike="noStrike" kern="1200" cap="none" spc="0" normalizeH="0" baseline="0" noProof="0" dirty="0">
              <a:ln>
                <a:noFill/>
              </a:ln>
              <a:solidFill>
                <a:srgbClr val="191919"/>
              </a:solidFill>
              <a:uLnTx/>
              <a:uFillTx/>
              <a:latin typeface="Lato" panose="020F0502020204030203" pitchFamily="34" charset="0"/>
              <a:ea typeface="+mn-ea"/>
              <a:cs typeface="+mn-cs"/>
            </a:endParaRPr>
          </a:p>
          <a:p>
            <a:pPr algn="l"/>
            <a:r>
              <a:rPr lang="en-GB" sz="1800" b="1" kern="1200" dirty="0">
                <a:solidFill>
                  <a:prstClr val="black"/>
                </a:solidFill>
                <a:latin typeface=""/>
                <a:ea typeface="+mn-ea"/>
                <a:cs typeface="+mn-cs"/>
              </a:rPr>
              <a:t>Delayed puberty</a:t>
            </a:r>
            <a:r>
              <a:rPr lang="en-GB" sz="1800" kern="1200" dirty="0">
                <a:solidFill>
                  <a:prstClr val="black"/>
                </a:solidFill>
                <a:latin typeface=""/>
                <a:ea typeface="+mn-ea"/>
                <a:cs typeface="+mn-cs"/>
              </a:rPr>
              <a:t>: Absent or incomplete development of secondary sex characteristics by the age </a:t>
            </a:r>
            <a:r>
              <a:rPr lang="en-GB" sz="1800" u="sng" kern="1200" dirty="0">
                <a:solidFill>
                  <a:prstClr val="black"/>
                </a:solidFill>
                <a:latin typeface=""/>
                <a:ea typeface="+mn-ea"/>
                <a:cs typeface="+mn-cs"/>
              </a:rPr>
              <a:t>of 14 to 13 years in boys </a:t>
            </a:r>
            <a:r>
              <a:rPr lang="en-GB" sz="1800" kern="1200" dirty="0">
                <a:solidFill>
                  <a:prstClr val="black"/>
                </a:solidFill>
                <a:latin typeface=""/>
                <a:ea typeface="+mn-ea"/>
                <a:cs typeface="+mn-cs"/>
              </a:rPr>
              <a:t>(for testicular enlargement ) or </a:t>
            </a:r>
            <a:r>
              <a:rPr lang="en-GB" sz="1800" u="sng" kern="1200" dirty="0">
                <a:solidFill>
                  <a:prstClr val="black"/>
                </a:solidFill>
                <a:latin typeface=""/>
                <a:ea typeface="+mn-ea"/>
                <a:cs typeface="+mn-cs"/>
              </a:rPr>
              <a:t>12 to 13 years in girls </a:t>
            </a:r>
            <a:r>
              <a:rPr lang="en-GB" sz="1800" kern="1200" dirty="0">
                <a:solidFill>
                  <a:prstClr val="black"/>
                </a:solidFill>
                <a:latin typeface=""/>
                <a:ea typeface="+mn-ea"/>
                <a:cs typeface="+mn-cs"/>
              </a:rPr>
              <a:t>(for breast development ).</a:t>
            </a:r>
          </a:p>
          <a:p>
            <a:pPr algn="l"/>
            <a:r>
              <a:rPr lang="en-GB" sz="1800" kern="1200" dirty="0">
                <a:solidFill>
                  <a:prstClr val="black"/>
                </a:solidFill>
                <a:latin typeface=""/>
                <a:ea typeface="+mn-ea"/>
                <a:cs typeface="+mn-cs"/>
              </a:rPr>
              <a:t>delayed puberty occurs in approximately 5 percent of apparently healthy individuals in a given population.</a:t>
            </a:r>
          </a:p>
          <a:p>
            <a:pPr marL="139700" indent="0" algn="l">
              <a:buNone/>
            </a:pPr>
            <a:endParaRPr lang="en-GB" sz="1800" kern="1200" dirty="0">
              <a:solidFill>
                <a:prstClr val="black"/>
              </a:solidFill>
              <a:latin typeface=""/>
              <a:ea typeface="+mn-ea"/>
              <a:cs typeface="+mn-cs"/>
            </a:endParaRPr>
          </a:p>
        </p:txBody>
      </p:sp>
    </p:spTree>
    <p:extLst>
      <p:ext uri="{BB962C8B-B14F-4D97-AF65-F5344CB8AC3E}">
        <p14:creationId xmlns:p14="http://schemas.microsoft.com/office/powerpoint/2010/main" val="63883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A3DFC824-335C-0CF6-51D2-8536344A4B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8275" y="308768"/>
            <a:ext cx="6395995" cy="4525963"/>
          </a:xfrm>
          <a:prstGeom prst="rect">
            <a:avLst/>
          </a:prstGeom>
          <a:noFill/>
          <a:ln>
            <a:noFill/>
          </a:ln>
        </p:spPr>
      </p:pic>
    </p:spTree>
    <p:extLst>
      <p:ext uri="{BB962C8B-B14F-4D97-AF65-F5344CB8AC3E}">
        <p14:creationId xmlns:p14="http://schemas.microsoft.com/office/powerpoint/2010/main" val="2658768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AA11-5AF6-CFD1-DEB1-2F990083BAA7}"/>
              </a:ext>
            </a:extLst>
          </p:cNvPr>
          <p:cNvSpPr>
            <a:spLocks noGrp="1"/>
          </p:cNvSpPr>
          <p:nvPr>
            <p:ph type="title"/>
          </p:nvPr>
        </p:nvSpPr>
        <p:spPr>
          <a:xfrm>
            <a:off x="788239" y="199365"/>
            <a:ext cx="7704000" cy="572700"/>
          </a:xfrm>
        </p:spPr>
        <p:txBody>
          <a:bodyPr/>
          <a:lstStyle/>
          <a:p>
            <a:r>
              <a:rPr lang="x-none" dirty="0"/>
              <a:t>Classification</a:t>
            </a:r>
          </a:p>
        </p:txBody>
      </p:sp>
      <p:sp>
        <p:nvSpPr>
          <p:cNvPr id="3" name="Text Placeholder 2">
            <a:extLst>
              <a:ext uri="{FF2B5EF4-FFF2-40B4-BE49-F238E27FC236}">
                <a16:creationId xmlns:a16="http://schemas.microsoft.com/office/drawing/2014/main" id="{F9A0A75E-43BF-227F-C310-66797978BFFE}"/>
              </a:ext>
            </a:extLst>
          </p:cNvPr>
          <p:cNvSpPr>
            <a:spLocks noGrp="1"/>
          </p:cNvSpPr>
          <p:nvPr>
            <p:ph type="body" idx="1"/>
          </p:nvPr>
        </p:nvSpPr>
        <p:spPr>
          <a:xfrm>
            <a:off x="0" y="772064"/>
            <a:ext cx="9007522" cy="4371435"/>
          </a:xfrm>
        </p:spPr>
        <p:txBody>
          <a:bodyPr/>
          <a:lstStyle/>
          <a:p>
            <a:pPr algn="l">
              <a:buFont typeface="Wingdings" pitchFamily="2" charset="2"/>
              <a:buChar char="Ø"/>
            </a:pPr>
            <a:r>
              <a:rPr lang="en-GB" sz="1800" dirty="0">
                <a:solidFill>
                  <a:srgbClr val="191919"/>
                </a:solidFill>
                <a:latin typeface="Lato" panose="020F0502020204030203" pitchFamily="34" charset="0"/>
              </a:rPr>
              <a:t>It is useful to classify hypogonadism </a:t>
            </a:r>
            <a:r>
              <a:rPr lang="en-GB" sz="1800" dirty="0" err="1">
                <a:solidFill>
                  <a:srgbClr val="191919"/>
                </a:solidFill>
                <a:latin typeface="Lato" panose="020F0502020204030203" pitchFamily="34" charset="0"/>
              </a:rPr>
              <a:t>pathophysiologically</a:t>
            </a:r>
            <a:r>
              <a:rPr lang="en-GB" sz="1800" dirty="0">
                <a:solidFill>
                  <a:srgbClr val="191919"/>
                </a:solidFill>
                <a:latin typeface="Lato" panose="020F0502020204030203" pitchFamily="34" charset="0"/>
              </a:rPr>
              <a:t> according to the </a:t>
            </a:r>
            <a:r>
              <a:rPr lang="en-GB" sz="1800" u="sng" dirty="0">
                <a:solidFill>
                  <a:srgbClr val="191919"/>
                </a:solidFill>
                <a:latin typeface="Lato" panose="020F0502020204030203" pitchFamily="34" charset="0"/>
              </a:rPr>
              <a:t>circulating levels of the gonadotropins</a:t>
            </a:r>
            <a:r>
              <a:rPr lang="en-GB" sz="1800" dirty="0">
                <a:solidFill>
                  <a:srgbClr val="191919"/>
                </a:solidFill>
                <a:latin typeface="Lato" panose="020F0502020204030203" pitchFamily="34" charset="0"/>
              </a:rPr>
              <a:t>, which are </a:t>
            </a:r>
            <a:r>
              <a:rPr lang="en-GB" sz="1800" b="1" dirty="0">
                <a:solidFill>
                  <a:srgbClr val="191919"/>
                </a:solidFill>
                <a:latin typeface="Lato" panose="020F0502020204030203" pitchFamily="34" charset="0"/>
              </a:rPr>
              <a:t>luteinizing hormone</a:t>
            </a:r>
            <a:r>
              <a:rPr lang="en-GB" sz="1800" dirty="0">
                <a:solidFill>
                  <a:srgbClr val="191919"/>
                </a:solidFill>
                <a:latin typeface="Lato" panose="020F0502020204030203" pitchFamily="34" charset="0"/>
              </a:rPr>
              <a:t> (LH) and </a:t>
            </a:r>
            <a:r>
              <a:rPr lang="en-GB" sz="1800" b="1" dirty="0">
                <a:solidFill>
                  <a:srgbClr val="191919"/>
                </a:solidFill>
                <a:latin typeface="Lato" panose="020F0502020204030203" pitchFamily="34" charset="0"/>
              </a:rPr>
              <a:t>follicle-stimulating hormone </a:t>
            </a:r>
            <a:r>
              <a:rPr lang="en-GB" sz="1800" dirty="0">
                <a:solidFill>
                  <a:srgbClr val="191919"/>
                </a:solidFill>
                <a:latin typeface="Lato" panose="020F0502020204030203" pitchFamily="34" charset="0"/>
              </a:rPr>
              <a:t>(FSH):</a:t>
            </a:r>
          </a:p>
          <a:p>
            <a:pPr algn="l">
              <a:buFont typeface="Wingdings" pitchFamily="2" charset="2"/>
              <a:buChar char="Ø"/>
            </a:pPr>
            <a:r>
              <a:rPr lang="en-GB" sz="1800" dirty="0">
                <a:solidFill>
                  <a:srgbClr val="191919"/>
                </a:solidFill>
                <a:effectLst/>
                <a:latin typeface="Lato" panose="020F0502020204030203" pitchFamily="34" charset="0"/>
              </a:rPr>
              <a:t>Pathological : </a:t>
            </a:r>
            <a:endParaRPr lang="en-US" sz="1800" dirty="0">
              <a:solidFill>
                <a:srgbClr val="191919"/>
              </a:solidFill>
              <a:effectLst/>
              <a:latin typeface="Lato" panose="020F0502020204030203" pitchFamily="34" charset="0"/>
            </a:endParaRPr>
          </a:p>
          <a:p>
            <a:pPr lvl="1"/>
            <a:r>
              <a:rPr lang="en-GB" sz="1800" b="1" dirty="0">
                <a:solidFill>
                  <a:srgbClr val="191919"/>
                </a:solidFill>
                <a:latin typeface="Lato" panose="020F0502020204030203" pitchFamily="34" charset="0"/>
              </a:rPr>
              <a:t>Primary hypogonadism </a:t>
            </a:r>
            <a:r>
              <a:rPr lang="en-GB" sz="1800" dirty="0">
                <a:solidFill>
                  <a:srgbClr val="191919"/>
                </a:solidFill>
                <a:latin typeface="Lato" panose="020F0502020204030203" pitchFamily="34" charset="0"/>
              </a:rPr>
              <a:t>— It is characterized </a:t>
            </a:r>
            <a:r>
              <a:rPr lang="en-GB" sz="1800" u="sng" dirty="0">
                <a:solidFill>
                  <a:srgbClr val="191919"/>
                </a:solidFill>
                <a:latin typeface="Lato" panose="020F0502020204030203" pitchFamily="34" charset="0"/>
              </a:rPr>
              <a:t>by small gonadal size</a:t>
            </a:r>
            <a:r>
              <a:rPr lang="en-GB" sz="1800" dirty="0">
                <a:solidFill>
                  <a:srgbClr val="191919"/>
                </a:solidFill>
                <a:latin typeface="Lato" panose="020F0502020204030203" pitchFamily="34" charset="0"/>
              </a:rPr>
              <a:t>, </a:t>
            </a:r>
            <a:r>
              <a:rPr lang="en-GB" sz="1800" u="sng" dirty="0">
                <a:solidFill>
                  <a:srgbClr val="191919"/>
                </a:solidFill>
                <a:latin typeface="Lato" panose="020F0502020204030203" pitchFamily="34" charset="0"/>
              </a:rPr>
              <a:t>low serum concentrations of gonadal steroids, and high serum concentrations of LH and FSH.</a:t>
            </a:r>
            <a:endParaRPr lang="en-US" sz="1800" u="sng" dirty="0">
              <a:effectLst/>
            </a:endParaRPr>
          </a:p>
          <a:p>
            <a:pPr lvl="1"/>
            <a:r>
              <a:rPr lang="en-GB" sz="1800" b="1" dirty="0">
                <a:solidFill>
                  <a:srgbClr val="191919"/>
                </a:solidFill>
                <a:latin typeface="Lato" panose="020F0502020204030203" pitchFamily="34" charset="0"/>
              </a:rPr>
              <a:t>Secondary (hypogonadotropic) hypogonadism</a:t>
            </a:r>
            <a:r>
              <a:rPr lang="en-GB" sz="1800" dirty="0">
                <a:solidFill>
                  <a:srgbClr val="191919"/>
                </a:solidFill>
                <a:latin typeface="Lato" panose="020F0502020204030203" pitchFamily="34" charset="0"/>
              </a:rPr>
              <a:t> — It is characterized by </a:t>
            </a:r>
            <a:r>
              <a:rPr lang="en-GB" sz="1800" u="sng" dirty="0">
                <a:solidFill>
                  <a:srgbClr val="191919"/>
                </a:solidFill>
                <a:latin typeface="Lato" panose="020F0502020204030203" pitchFamily="34" charset="0"/>
              </a:rPr>
              <a:t>low serum concentrations of gonadal steroids and low or normal serum LH and FSH.</a:t>
            </a:r>
          </a:p>
          <a:p>
            <a:pPr lvl="1">
              <a:buFont typeface="Wingdings" panose="05000000000000000000" pitchFamily="2" charset="2"/>
              <a:buChar char="Ø"/>
            </a:pPr>
            <a:r>
              <a:rPr lang="en-GB" sz="1800" dirty="0">
                <a:solidFill>
                  <a:srgbClr val="191919"/>
                </a:solidFill>
                <a:latin typeface="Lato" panose="020F0502020204030203" pitchFamily="34" charset="0"/>
              </a:rPr>
              <a:t>Physiological :</a:t>
            </a:r>
          </a:p>
          <a:p>
            <a:pPr lvl="1">
              <a:buFont typeface="Wingdings" panose="05000000000000000000" pitchFamily="2" charset="2"/>
              <a:buChar char="q"/>
            </a:pPr>
            <a:r>
              <a:rPr lang="en-GB" sz="1800" dirty="0">
                <a:solidFill>
                  <a:srgbClr val="191919"/>
                </a:solidFill>
                <a:latin typeface="Lato" panose="020F0502020204030203" pitchFamily="34" charset="0"/>
              </a:rPr>
              <a:t> </a:t>
            </a:r>
            <a:r>
              <a:rPr lang="en-GB" sz="1800" b="1" dirty="0">
                <a:solidFill>
                  <a:srgbClr val="191919"/>
                </a:solidFill>
                <a:latin typeface="Lato" panose="020F0502020204030203" pitchFamily="34" charset="0"/>
              </a:rPr>
              <a:t>constitutional growth delay </a:t>
            </a:r>
          </a:p>
        </p:txBody>
      </p:sp>
    </p:spTree>
    <p:extLst>
      <p:ext uri="{BB962C8B-B14F-4D97-AF65-F5344CB8AC3E}">
        <p14:creationId xmlns:p14="http://schemas.microsoft.com/office/powerpoint/2010/main" val="388607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1A41-5145-7ADC-E6FE-0D4A3FBA030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D42775B-F238-6D25-1659-17D9D6E4CFF6}"/>
              </a:ext>
            </a:extLst>
          </p:cNvPr>
          <p:cNvSpPr>
            <a:spLocks noGrp="1"/>
          </p:cNvSpPr>
          <p:nvPr>
            <p:ph type="body" idx="1"/>
          </p:nvPr>
        </p:nvSpPr>
        <p:spPr/>
        <p:txBody>
          <a:bodyPr/>
          <a:lstStyle/>
          <a:p>
            <a:endParaRPr lang="en-US"/>
          </a:p>
        </p:txBody>
      </p:sp>
      <p:pic>
        <p:nvPicPr>
          <p:cNvPr id="5" name="Picture 4" descr="A list of medical conditions&#10;&#10;Description automatically generated">
            <a:extLst>
              <a:ext uri="{FF2B5EF4-FFF2-40B4-BE49-F238E27FC236}">
                <a16:creationId xmlns:a16="http://schemas.microsoft.com/office/drawing/2014/main" id="{A497527A-2AA8-8EDC-4AEE-C3C75B018F9F}"/>
              </a:ext>
            </a:extLst>
          </p:cNvPr>
          <p:cNvPicPr>
            <a:picLocks noChangeAspect="1"/>
          </p:cNvPicPr>
          <p:nvPr/>
        </p:nvPicPr>
        <p:blipFill>
          <a:blip r:embed="rId2"/>
          <a:stretch>
            <a:fillRect/>
          </a:stretch>
        </p:blipFill>
        <p:spPr>
          <a:xfrm>
            <a:off x="1560690" y="0"/>
            <a:ext cx="5895187" cy="5143500"/>
          </a:xfrm>
          <a:prstGeom prst="rect">
            <a:avLst/>
          </a:prstGeom>
        </p:spPr>
      </p:pic>
    </p:spTree>
    <p:extLst>
      <p:ext uri="{BB962C8B-B14F-4D97-AF65-F5344CB8AC3E}">
        <p14:creationId xmlns:p14="http://schemas.microsoft.com/office/powerpoint/2010/main" val="4152469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2BC6-C41F-367B-4A36-89F5A06E4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09DD6-45CB-C741-157C-DB8E73E798D0}"/>
              </a:ext>
            </a:extLst>
          </p:cNvPr>
          <p:cNvSpPr>
            <a:spLocks noGrp="1"/>
          </p:cNvSpPr>
          <p:nvPr>
            <p:ph type="title"/>
          </p:nvPr>
        </p:nvSpPr>
        <p:spPr/>
        <p:txBody>
          <a:bodyPr/>
          <a:lstStyle/>
          <a:p>
            <a:r>
              <a:rPr lang="en-GB" sz="3200" b="1" dirty="0">
                <a:solidFill>
                  <a:srgbClr val="232323"/>
                </a:solidFill>
                <a:latin typeface="NotoSans-Bold"/>
              </a:rPr>
              <a:t>Constitutional delay of growth and puberty</a:t>
            </a:r>
            <a:endParaRPr lang="en-US" dirty="0"/>
          </a:p>
        </p:txBody>
      </p:sp>
      <p:sp>
        <p:nvSpPr>
          <p:cNvPr id="3" name="Text Placeholder 2">
            <a:extLst>
              <a:ext uri="{FF2B5EF4-FFF2-40B4-BE49-F238E27FC236}">
                <a16:creationId xmlns:a16="http://schemas.microsoft.com/office/drawing/2014/main" id="{474A8F45-F163-2C92-01FF-7DFD0E52F0C0}"/>
              </a:ext>
            </a:extLst>
          </p:cNvPr>
          <p:cNvSpPr>
            <a:spLocks noGrp="1"/>
          </p:cNvSpPr>
          <p:nvPr>
            <p:ph type="body" idx="1"/>
          </p:nvPr>
        </p:nvSpPr>
        <p:spPr>
          <a:xfrm>
            <a:off x="720000" y="1152474"/>
            <a:ext cx="7704000" cy="2955291"/>
          </a:xfrm>
        </p:spPr>
        <p:txBody>
          <a:bodyPr/>
          <a:lstStyle/>
          <a:p>
            <a:r>
              <a:rPr lang="en-GB" sz="1800" dirty="0">
                <a:solidFill>
                  <a:srgbClr val="232323"/>
                </a:solidFill>
                <a:latin typeface="NotoSans-Regular"/>
              </a:rPr>
              <a:t>(CDGP) is the most common cause of delayed puberty  (53 % )</a:t>
            </a:r>
          </a:p>
          <a:p>
            <a:r>
              <a:rPr lang="en-GB" sz="1800" dirty="0">
                <a:solidFill>
                  <a:srgbClr val="232323"/>
                </a:solidFill>
                <a:latin typeface="NotoSans-Regular"/>
              </a:rPr>
              <a:t>Due to a transient functional defect in production of GnRH from the hypothalamus</a:t>
            </a:r>
          </a:p>
          <a:p>
            <a:r>
              <a:rPr lang="en-GB" sz="1800" dirty="0">
                <a:solidFill>
                  <a:srgbClr val="232323"/>
                </a:solidFill>
                <a:latin typeface="NotoSans-Regular"/>
              </a:rPr>
              <a:t>Usually runs in families, may be sporadic</a:t>
            </a:r>
          </a:p>
          <a:p>
            <a:r>
              <a:rPr lang="en-GB" sz="1800" dirty="0">
                <a:solidFill>
                  <a:srgbClr val="232323"/>
                </a:solidFill>
                <a:latin typeface="NotoSans-Regular"/>
              </a:rPr>
              <a:t>Onset and progression of puberty occurs normally but at a later age </a:t>
            </a:r>
          </a:p>
          <a:p>
            <a:r>
              <a:rPr lang="en-GB" sz="1800" dirty="0">
                <a:solidFill>
                  <a:srgbClr val="232323"/>
                </a:solidFill>
                <a:latin typeface="NotoSans-Regular"/>
              </a:rPr>
              <a:t>Diagnosis of exclusion </a:t>
            </a:r>
          </a:p>
          <a:p>
            <a:endParaRPr lang="en-GB" sz="1800" dirty="0">
              <a:solidFill>
                <a:srgbClr val="232323"/>
              </a:solidFill>
              <a:latin typeface="NotoSans-Regular"/>
            </a:endParaRPr>
          </a:p>
        </p:txBody>
      </p:sp>
    </p:spTree>
    <p:extLst>
      <p:ext uri="{BB962C8B-B14F-4D97-AF65-F5344CB8AC3E}">
        <p14:creationId xmlns:p14="http://schemas.microsoft.com/office/powerpoint/2010/main" val="4228214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54" y="272756"/>
            <a:ext cx="7704000" cy="937065"/>
          </a:xfrm>
        </p:spPr>
        <p:txBody>
          <a:bodyPr/>
          <a:lstStyle/>
          <a:p>
            <a:r>
              <a:rPr lang="en-GB" sz="2800" dirty="0"/>
              <a:t>Primary hypogonadism </a:t>
            </a:r>
            <a:br>
              <a:rPr lang="en-GB" sz="2800" dirty="0"/>
            </a:br>
            <a:r>
              <a:rPr lang="en-GB" sz="2800" dirty="0"/>
              <a:t> (</a:t>
            </a:r>
            <a:r>
              <a:rPr lang="en-GB" sz="2800" u="sng" dirty="0" err="1">
                <a:hlinkClick r:id="rId3"/>
              </a:rPr>
              <a:t>Hypergonadotropic</a:t>
            </a:r>
            <a:r>
              <a:rPr lang="en-GB" sz="2800" u="sng" dirty="0">
                <a:hlinkClick r:id="rId3"/>
              </a:rPr>
              <a:t> hypogonadism</a:t>
            </a:r>
            <a:r>
              <a:rPr lang="en-GB" sz="2800" dirty="0"/>
              <a:t>) </a:t>
            </a:r>
          </a:p>
        </p:txBody>
      </p:sp>
      <p:sp>
        <p:nvSpPr>
          <p:cNvPr id="5" name="Rectangle 2"/>
          <p:cNvSpPr>
            <a:spLocks noGrp="1" noChangeArrowheads="1"/>
          </p:cNvSpPr>
          <p:nvPr>
            <p:ph type="body" idx="1"/>
          </p:nvPr>
        </p:nvSpPr>
        <p:spPr bwMode="auto">
          <a:xfrm>
            <a:off x="160029" y="2586628"/>
            <a:ext cx="52717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br>
              <a:rPr lang="en-GB" altLang="en-US" sz="1800" dirty="0">
                <a:solidFill>
                  <a:schemeClr val="tx1"/>
                </a:solidFill>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9403"/>
          <a:stretch/>
        </p:blipFill>
        <p:spPr>
          <a:xfrm>
            <a:off x="2279279" y="1348869"/>
            <a:ext cx="3854234" cy="3768179"/>
          </a:xfrm>
          <a:prstGeom prst="rect">
            <a:avLst/>
          </a:prstGeom>
        </p:spPr>
      </p:pic>
    </p:spTree>
    <p:extLst>
      <p:ext uri="{BB962C8B-B14F-4D97-AF65-F5344CB8AC3E}">
        <p14:creationId xmlns:p14="http://schemas.microsoft.com/office/powerpoint/2010/main" val="104187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C536-FB9B-08E4-5AAA-15E3ADE24C38}"/>
              </a:ext>
            </a:extLst>
          </p:cNvPr>
          <p:cNvSpPr>
            <a:spLocks noGrp="1"/>
          </p:cNvSpPr>
          <p:nvPr>
            <p:ph type="title"/>
          </p:nvPr>
        </p:nvSpPr>
        <p:spPr/>
        <p:txBody>
          <a:bodyPr/>
          <a:lstStyle/>
          <a:p>
            <a:r>
              <a:rPr lang="en-US" dirty="0"/>
              <a:t>Causes </a:t>
            </a:r>
          </a:p>
        </p:txBody>
      </p:sp>
      <p:sp>
        <p:nvSpPr>
          <p:cNvPr id="5" name="Rectangle 2">
            <a:extLst>
              <a:ext uri="{FF2B5EF4-FFF2-40B4-BE49-F238E27FC236}">
                <a16:creationId xmlns:a16="http://schemas.microsoft.com/office/drawing/2014/main" id="{3D138286-D17E-A5F4-DB51-528EF8D41D2B}"/>
              </a:ext>
            </a:extLst>
          </p:cNvPr>
          <p:cNvSpPr>
            <a:spLocks noGrp="1" noChangeArrowheads="1"/>
          </p:cNvSpPr>
          <p:nvPr>
            <p:ph type="body" idx="1"/>
          </p:nvPr>
        </p:nvSpPr>
        <p:spPr bwMode="auto">
          <a:xfrm>
            <a:off x="413116" y="1843946"/>
            <a:ext cx="831776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Primary gonadal insufficiency </a:t>
            </a:r>
            <a:r>
              <a:rPr kumimoji="0" lang="en-US" altLang="en-US" sz="1800" b="0" i="0" u="none" strike="noStrike" cap="none" normalizeH="0" baseline="0" dirty="0">
                <a:ln>
                  <a:noFill/>
                </a:ln>
                <a:solidFill>
                  <a:schemeClr val="tx1"/>
                </a:solidFill>
                <a:effectLst/>
                <a:latin typeface="Arial" panose="020B0604020202020204" pitchFamily="34" charset="0"/>
              </a:rPr>
              <a:t>(e.g., </a:t>
            </a:r>
            <a:r>
              <a:rPr kumimoji="0" lang="en-US" altLang="en-US" sz="1800" b="0" i="0" u="none" strike="noStrike" cap="none" normalizeH="0" baseline="0" dirty="0" err="1">
                <a:ln>
                  <a:noFill/>
                </a:ln>
                <a:solidFill>
                  <a:schemeClr val="tx1"/>
                </a:solidFill>
                <a:effectLst/>
                <a:latin typeface="Arial" panose="020B0604020202020204" pitchFamily="34" charset="0"/>
                <a:hlinkClick r:id="rId2"/>
              </a:rPr>
              <a:t>Klinefelter</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 syndrome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Turner syndrome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androgen insensitivity syndrome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lvl="0" indent="0" algn="l" eaLnBrk="0" fontAlgn="base" hangingPunct="0">
              <a:spcBef>
                <a:spcPct val="0"/>
              </a:spcBef>
              <a:spcAft>
                <a:spcPct val="0"/>
              </a:spcAft>
              <a:buClrTx/>
              <a:buSzTx/>
              <a:buFontTx/>
              <a:buChar char="•"/>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Secondary gonadal insufficiency </a:t>
            </a:r>
            <a:r>
              <a:rPr kumimoji="0" lang="en-US" altLang="en-US" sz="1800" b="0" i="0" u="none" strike="noStrike" cap="none" normalizeH="0" baseline="0" dirty="0">
                <a:ln>
                  <a:noFill/>
                </a:ln>
                <a:solidFill>
                  <a:schemeClr val="tx1"/>
                </a:solidFill>
                <a:effectLst/>
                <a:latin typeface="Arial" panose="020B0604020202020204" pitchFamily="34" charset="0"/>
              </a:rPr>
              <a:t>(e.g., </a:t>
            </a:r>
            <a:r>
              <a:rPr kumimoji="0" lang="en-US" altLang="en-US" sz="1800" b="0" i="0" u="none" strike="noStrike" cap="none" normalizeH="0" baseline="0" dirty="0">
                <a:ln>
                  <a:noFill/>
                </a:ln>
                <a:solidFill>
                  <a:schemeClr val="tx1"/>
                </a:solidFill>
                <a:effectLst/>
                <a:latin typeface="Arial" panose="020B0604020202020204" pitchFamily="34" charset="0"/>
                <a:hlinkClick r:id="rId5"/>
              </a:rPr>
              <a:t>chemotherapy</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6"/>
              </a:rPr>
              <a:t>pelvic</a:t>
            </a:r>
            <a:r>
              <a:rPr kumimoji="0" lang="en-US" altLang="en-US" sz="1800" b="0" i="0" u="none" strike="noStrike" cap="none" normalizeH="0" baseline="0" dirty="0">
                <a:ln>
                  <a:noFill/>
                </a:ln>
                <a:solidFill>
                  <a:schemeClr val="tx1"/>
                </a:solidFill>
                <a:effectLst/>
                <a:latin typeface="Arial" panose="020B0604020202020204" pitchFamily="34" charset="0"/>
              </a:rPr>
              <a:t> irradiation, infections, trauma/</a:t>
            </a:r>
            <a:r>
              <a:rPr kumimoji="0" lang="en-US" altLang="en-US" sz="1800" b="0" i="0" u="none" strike="noStrike" cap="none" normalizeH="0" baseline="0" dirty="0">
                <a:ln>
                  <a:noFill/>
                </a:ln>
                <a:solidFill>
                  <a:schemeClr val="tx1"/>
                </a:solidFill>
                <a:effectLst/>
                <a:latin typeface="Arial" panose="020B0604020202020204" pitchFamily="34" charset="0"/>
                <a:hlinkClick r:id="rId7"/>
              </a:rPr>
              <a:t>surgery</a:t>
            </a:r>
            <a:r>
              <a:rPr kumimoji="0" lang="en-US" altLang="en-US" sz="1800" b="0" i="0" u="none" strike="noStrike" cap="none" normalizeH="0" baseline="0" dirty="0">
                <a:ln>
                  <a:noFill/>
                </a:ln>
                <a:solidFill>
                  <a:schemeClr val="tx1"/>
                </a:solidFill>
                <a:effectLst/>
                <a:latin typeface="Arial" panose="020B0604020202020204" pitchFamily="34" charset="0"/>
              </a:rPr>
              <a:t>, autoimmune disease ,</a:t>
            </a:r>
            <a:r>
              <a:rPr lang="en-GB" altLang="en-US" sz="1800" dirty="0">
                <a:solidFill>
                  <a:schemeClr val="tx1"/>
                </a:solidFill>
                <a:latin typeface="Arial" panose="020B0604020202020204" pitchFamily="34" charset="0"/>
              </a:rPr>
              <a:t> cryptorchidism, or disorders of testosterone biosynthesis in males.)</a:t>
            </a:r>
            <a:br>
              <a:rPr lang="en-GB" altLang="en-US" sz="1800" dirty="0">
                <a:solidFill>
                  <a:schemeClr val="tx1"/>
                </a:solidFill>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550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57" y="255111"/>
            <a:ext cx="7704000" cy="1250132"/>
          </a:xfrm>
        </p:spPr>
        <p:txBody>
          <a:bodyPr/>
          <a:lstStyle/>
          <a:p>
            <a:r>
              <a:rPr lang="en-GB" b="1" dirty="0"/>
              <a:t>Secondary (hypogonadotropic hypogonadism</a:t>
            </a:r>
            <a:r>
              <a:rPr lang="en-GB" dirty="0"/>
              <a:t> / central hypogonadism)</a:t>
            </a:r>
            <a:br>
              <a:rPr lang="en-GB" dirty="0"/>
            </a:b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911"/>
          <a:stretch/>
        </p:blipFill>
        <p:spPr>
          <a:xfrm>
            <a:off x="2481910" y="1307649"/>
            <a:ext cx="3890753" cy="3835851"/>
          </a:xfrm>
          <a:prstGeom prst="rect">
            <a:avLst/>
          </a:prstGeom>
        </p:spPr>
      </p:pic>
    </p:spTree>
    <p:extLst>
      <p:ext uri="{BB962C8B-B14F-4D97-AF65-F5344CB8AC3E}">
        <p14:creationId xmlns:p14="http://schemas.microsoft.com/office/powerpoint/2010/main" val="746250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a:t>
            </a:r>
          </a:p>
        </p:txBody>
      </p:sp>
      <p:sp>
        <p:nvSpPr>
          <p:cNvPr id="5" name="Rectangle 2"/>
          <p:cNvSpPr>
            <a:spLocks noGrp="1" noChangeArrowheads="1"/>
          </p:cNvSpPr>
          <p:nvPr>
            <p:ph type="body" idx="1"/>
          </p:nvPr>
        </p:nvSpPr>
        <p:spPr bwMode="auto">
          <a:xfrm>
            <a:off x="433396" y="1439730"/>
            <a:ext cx="8314819"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l" eaLnBrk="0" fontAlgn="base" hangingPunct="0">
              <a:spcBef>
                <a:spcPct val="0"/>
              </a:spcBef>
              <a:spcAft>
                <a:spcPct val="0"/>
              </a:spcAft>
              <a:buClrTx/>
              <a:buSzTx/>
            </a:pPr>
            <a:r>
              <a:rPr lang="en-GB" sz="1800" dirty="0"/>
              <a:t> </a:t>
            </a:r>
            <a:r>
              <a:rPr lang="en-GB" sz="2000" dirty="0"/>
              <a:t>CNS lesions</a:t>
            </a:r>
            <a:r>
              <a:rPr lang="en-GB" sz="1800" dirty="0">
                <a:latin typeface="Neue Haas Grotesk Text Pro" panose="020B0504020202020204" pitchFamily="34" charset="0"/>
              </a:rPr>
              <a:t> :</a:t>
            </a:r>
            <a:r>
              <a:rPr lang="en-GB" sz="1800" dirty="0" err="1">
                <a:latin typeface="Neue Haas Grotesk Text Pro" panose="020B0504020202020204" pitchFamily="34" charset="0"/>
              </a:rPr>
              <a:t>Kallmann</a:t>
            </a:r>
            <a:r>
              <a:rPr lang="en-GB" sz="1800" dirty="0">
                <a:latin typeface="Neue Haas Grotesk Text Pro" panose="020B0504020202020204" pitchFamily="34" charset="0"/>
              </a:rPr>
              <a:t> syndrome, idiopathic hypogonadotropic hypogonadism (</a:t>
            </a:r>
            <a:r>
              <a:rPr lang="en-GB" sz="1800" dirty="0">
                <a:solidFill>
                  <a:srgbClr val="232323"/>
                </a:solidFill>
                <a:latin typeface="NotoSans-Regular"/>
              </a:rPr>
              <a:t>Isolated GnRH deficiency) , </a:t>
            </a:r>
            <a:r>
              <a:rPr lang="en-GB" sz="1800" b="1" dirty="0">
                <a:solidFill>
                  <a:srgbClr val="232323"/>
                </a:solidFill>
                <a:latin typeface="NotoSans-Regular"/>
              </a:rPr>
              <a:t>H</a:t>
            </a:r>
            <a:r>
              <a:rPr lang="en-GB" sz="1800" b="1" dirty="0">
                <a:solidFill>
                  <a:srgbClr val="232323"/>
                </a:solidFill>
                <a:latin typeface="NotoSans-Bold"/>
              </a:rPr>
              <a:t>ypothalamic or pituitary disease </a:t>
            </a:r>
            <a:r>
              <a:rPr lang="en-GB" sz="1800" dirty="0">
                <a:solidFill>
                  <a:srgbClr val="232323"/>
                </a:solidFill>
                <a:latin typeface="NotoSans-Regular"/>
              </a:rPr>
              <a:t>such as malformations, hemochromatosis, injury, or </a:t>
            </a:r>
            <a:r>
              <a:rPr lang="en-GB" sz="1800" dirty="0" err="1">
                <a:solidFill>
                  <a:srgbClr val="232323"/>
                </a:solidFill>
                <a:latin typeface="NotoSans-Regular"/>
              </a:rPr>
              <a:t>tumors</a:t>
            </a:r>
            <a:r>
              <a:rPr lang="en-GB" sz="1800" dirty="0">
                <a:solidFill>
                  <a:srgbClr val="232323"/>
                </a:solidFill>
                <a:latin typeface="NotoSans-Regular"/>
              </a:rPr>
              <a:t> (especially craniopharyngioma) </a:t>
            </a:r>
          </a:p>
          <a:p>
            <a:pPr marL="0" indent="0" algn="l" eaLnBrk="0" fontAlgn="base" hangingPunct="0">
              <a:spcBef>
                <a:spcPct val="0"/>
              </a:spcBef>
              <a:spcAft>
                <a:spcPct val="0"/>
              </a:spcAft>
              <a:buClrTx/>
              <a:buSzTx/>
              <a:buNone/>
            </a:pPr>
            <a:endParaRPr kumimoji="0" lang="en-US" altLang="en-US" sz="1800" b="0" i="0" u="none" strike="noStrike" cap="none" normalizeH="0" baseline="0" dirty="0">
              <a:ln>
                <a:noFill/>
              </a:ln>
              <a:solidFill>
                <a:schemeClr val="tx1"/>
              </a:solidFill>
              <a:effectLst/>
              <a:latin typeface="Arial" panose="020B0604020202020204" pitchFamily="34" charset="0"/>
              <a:hlinkClick r:id="rId3"/>
            </a:endParaRPr>
          </a:p>
          <a:p>
            <a:pPr marL="285750" indent="-285750" algn="l" eaLnBrk="0" fontAlgn="base" hangingPunct="0">
              <a:spcBef>
                <a:spcPct val="0"/>
              </a:spcBef>
              <a:spcAft>
                <a:spcPct val="0"/>
              </a:spcAft>
              <a:buClrTx/>
              <a:buSzTx/>
            </a:pPr>
            <a:r>
              <a:rPr lang="en-GB" sz="2000" b="1" dirty="0">
                <a:solidFill>
                  <a:srgbClr val="232323"/>
                </a:solidFill>
                <a:latin typeface="NotoSans-Bold"/>
              </a:rPr>
              <a:t>functional hypogonadotropic hypogonadism</a:t>
            </a:r>
            <a:r>
              <a:rPr lang="en-GB" sz="2000" dirty="0"/>
              <a:t> :</a:t>
            </a:r>
            <a:br>
              <a:rPr lang="en-GB" sz="2000" dirty="0"/>
            </a:br>
            <a:r>
              <a:rPr kumimoji="0" lang="en-US" altLang="en-US" sz="1800" b="0" i="0" u="none" strike="noStrike" cap="none" normalizeH="0" baseline="0" dirty="0">
                <a:ln>
                  <a:noFill/>
                </a:ln>
                <a:solidFill>
                  <a:schemeClr val="tx1"/>
                </a:solidFill>
                <a:effectLst/>
                <a:latin typeface="Arial" panose="020B0604020202020204" pitchFamily="34" charset="0"/>
              </a:rPr>
              <a:t>t</a:t>
            </a:r>
            <a:r>
              <a:rPr lang="en-GB" sz="1800" dirty="0">
                <a:solidFill>
                  <a:srgbClr val="232323"/>
                </a:solidFill>
                <a:latin typeface="NotoSans-Regular"/>
              </a:rPr>
              <a:t>his may be associated with an underlying </a:t>
            </a:r>
            <a:r>
              <a:rPr lang="en-GB" sz="1800" u="sng" dirty="0">
                <a:solidFill>
                  <a:srgbClr val="232323"/>
                </a:solidFill>
                <a:latin typeface="NotoSans-Regular"/>
              </a:rPr>
              <a:t>medical condition </a:t>
            </a:r>
            <a:r>
              <a:rPr lang="en-GB" sz="1800" dirty="0">
                <a:solidFill>
                  <a:srgbClr val="232323"/>
                </a:solidFill>
                <a:latin typeface="NotoSans-Regular"/>
              </a:rPr>
              <a:t>such as </a:t>
            </a:r>
            <a:r>
              <a:rPr lang="en-GB" sz="1800" b="1" dirty="0">
                <a:solidFill>
                  <a:srgbClr val="232323"/>
                </a:solidFill>
                <a:latin typeface="NotoSans-Regular"/>
              </a:rPr>
              <a:t>poor nutrition </a:t>
            </a:r>
            <a:r>
              <a:rPr lang="en-GB" sz="1800" dirty="0">
                <a:solidFill>
                  <a:srgbClr val="232323"/>
                </a:solidFill>
                <a:latin typeface="NotoSans-Regular"/>
              </a:rPr>
              <a:t>(including anorexia nervosa),</a:t>
            </a:r>
            <a:r>
              <a:rPr lang="en-GB" sz="1800" dirty="0" err="1">
                <a:solidFill>
                  <a:srgbClr val="232323"/>
                </a:solidFill>
                <a:latin typeface="NotoSans-Regular"/>
              </a:rPr>
              <a:t>strss</a:t>
            </a:r>
            <a:r>
              <a:rPr lang="en-GB" sz="1800" dirty="0">
                <a:solidFill>
                  <a:srgbClr val="232323"/>
                </a:solidFill>
                <a:latin typeface="NotoSans-Regular"/>
              </a:rPr>
              <a:t> conditions ,</a:t>
            </a:r>
            <a:br>
              <a:rPr lang="en-GB" sz="1800" dirty="0">
                <a:solidFill>
                  <a:srgbClr val="232323"/>
                </a:solidFill>
                <a:latin typeface="NotoSans-Regular"/>
              </a:rPr>
            </a:br>
            <a:r>
              <a:rPr lang="en-GB" sz="1800" b="1" dirty="0">
                <a:solidFill>
                  <a:srgbClr val="232323"/>
                </a:solidFill>
                <a:latin typeface="NotoSans-Regular"/>
              </a:rPr>
              <a:t>chronic illness </a:t>
            </a:r>
            <a:r>
              <a:rPr lang="en-GB" sz="1800" dirty="0">
                <a:solidFill>
                  <a:srgbClr val="232323"/>
                </a:solidFill>
                <a:latin typeface="NotoSans-Regular"/>
              </a:rPr>
              <a:t>(</a:t>
            </a:r>
            <a:r>
              <a:rPr lang="en-GB" sz="1800" dirty="0" err="1">
                <a:solidFill>
                  <a:srgbClr val="232323"/>
                </a:solidFill>
                <a:latin typeface="NotoSans-Regular"/>
              </a:rPr>
              <a:t>eg</a:t>
            </a:r>
            <a:r>
              <a:rPr lang="en-GB" sz="1800" dirty="0">
                <a:solidFill>
                  <a:srgbClr val="232323"/>
                </a:solidFill>
                <a:latin typeface="NotoSans-Regular"/>
              </a:rPr>
              <a:t>, inflammatory bowel disease, celiac disease), hypothyroidism, and </a:t>
            </a:r>
            <a:r>
              <a:rPr lang="en-GB" sz="1800" b="1" dirty="0">
                <a:solidFill>
                  <a:srgbClr val="232323"/>
                </a:solidFill>
                <a:latin typeface="NotoSans-Regular"/>
              </a:rPr>
              <a:t>excessive exercise</a:t>
            </a:r>
            <a:r>
              <a:rPr lang="en-GB" sz="1800" b="1" dirty="0"/>
              <a:t> </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72753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88" y="294900"/>
            <a:ext cx="7704000" cy="572700"/>
          </a:xfrm>
        </p:spPr>
        <p:txBody>
          <a:bodyPr/>
          <a:lstStyle/>
          <a:p>
            <a:r>
              <a:rPr lang="en-GB" sz="2400" dirty="0"/>
              <a:t>Evaluation : History and Examination</a:t>
            </a:r>
          </a:p>
        </p:txBody>
      </p:sp>
      <p:graphicFrame>
        <p:nvGraphicFramePr>
          <p:cNvPr id="4" name="Table 3"/>
          <p:cNvGraphicFramePr>
            <a:graphicFrameLocks noGrp="1"/>
          </p:cNvGraphicFramePr>
          <p:nvPr/>
        </p:nvGraphicFramePr>
        <p:xfrm>
          <a:off x="218361" y="955343"/>
          <a:ext cx="8679978" cy="3974822"/>
        </p:xfrm>
        <a:graphic>
          <a:graphicData uri="http://schemas.openxmlformats.org/drawingml/2006/table">
            <a:tbl>
              <a:tblPr firstRow="1" bandRow="1">
                <a:tableStyleId>{774779EF-12F9-4D1D-B5A9-C0E78501CD85}</a:tableStyleId>
              </a:tblPr>
              <a:tblGrid>
                <a:gridCol w="4339989">
                  <a:extLst>
                    <a:ext uri="{9D8B030D-6E8A-4147-A177-3AD203B41FA5}">
                      <a16:colId xmlns:a16="http://schemas.microsoft.com/office/drawing/2014/main" val="20000"/>
                    </a:ext>
                  </a:extLst>
                </a:gridCol>
                <a:gridCol w="4339989">
                  <a:extLst>
                    <a:ext uri="{9D8B030D-6E8A-4147-A177-3AD203B41FA5}">
                      <a16:colId xmlns:a16="http://schemas.microsoft.com/office/drawing/2014/main" val="20001"/>
                    </a:ext>
                  </a:extLst>
                </a:gridCol>
              </a:tblGrid>
              <a:tr h="397113">
                <a:tc>
                  <a:txBody>
                    <a:bodyPr/>
                    <a:lstStyle/>
                    <a:p>
                      <a:pPr algn="ctr"/>
                      <a:r>
                        <a:rPr lang="en-GB" sz="1800" b="1" dirty="0"/>
                        <a:t>History</a:t>
                      </a:r>
                    </a:p>
                  </a:txBody>
                  <a:tcPr>
                    <a:solidFill>
                      <a:schemeClr val="accent2"/>
                    </a:solidFill>
                  </a:tcPr>
                </a:tc>
                <a:tc>
                  <a:txBody>
                    <a:bodyPr/>
                    <a:lstStyle/>
                    <a:p>
                      <a:pPr algn="ctr"/>
                      <a:r>
                        <a:rPr lang="en-GB" sz="1800" b="1" dirty="0"/>
                        <a:t> Examination </a:t>
                      </a:r>
                    </a:p>
                  </a:txBody>
                  <a:tcPr>
                    <a:solidFill>
                      <a:schemeClr val="accent2"/>
                    </a:solidFill>
                  </a:tcPr>
                </a:tc>
                <a:extLst>
                  <a:ext uri="{0D108BD9-81ED-4DB2-BD59-A6C34878D82A}">
                    <a16:rowId xmlns:a16="http://schemas.microsoft.com/office/drawing/2014/main" val="10000"/>
                  </a:ext>
                </a:extLst>
              </a:tr>
              <a:tr h="956429">
                <a:tc>
                  <a:txBody>
                    <a:bodyPr/>
                    <a:lstStyle/>
                    <a:p>
                      <a:r>
                        <a:rPr lang="en-GB" sz="1400" b="1" i="0" u="none" strike="noStrike" cap="none" dirty="0">
                          <a:solidFill>
                            <a:srgbClr val="000000"/>
                          </a:solidFill>
                          <a:effectLst/>
                          <a:latin typeface="Arial"/>
                          <a:ea typeface="Arial"/>
                          <a:cs typeface="Arial"/>
                          <a:sym typeface="Arial"/>
                        </a:rPr>
                        <a:t>Is pubertal development totally absent, or did it start and then "stall"?</a:t>
                      </a:r>
                      <a:r>
                        <a:rPr lang="en-GB" sz="1400" dirty="0"/>
                        <a:t> </a:t>
                      </a:r>
                      <a:br>
                        <a:rPr lang="en-GB" sz="1400" dirty="0"/>
                      </a:br>
                      <a:endParaRPr lang="en-GB" sz="1400" dirty="0"/>
                    </a:p>
                  </a:txBody>
                  <a:tcPr/>
                </a:tc>
                <a:tc>
                  <a:txBody>
                    <a:bodyPr/>
                    <a:lstStyle/>
                    <a:p>
                      <a:r>
                        <a:rPr lang="en-GB" sz="1400" dirty="0"/>
                        <a:t>Tanner staging ((</a:t>
                      </a:r>
                      <a:r>
                        <a:rPr lang="en-GB" sz="1400" dirty="0">
                          <a:hlinkClick r:id="rId3"/>
                        </a:rPr>
                        <a:t>testes</a:t>
                      </a:r>
                      <a:r>
                        <a:rPr lang="en-GB" sz="1400" dirty="0"/>
                        <a:t> ≤ 3 ml, absent </a:t>
                      </a:r>
                      <a:r>
                        <a:rPr lang="en-GB" sz="1400" dirty="0">
                          <a:hlinkClick r:id="rId4"/>
                        </a:rPr>
                        <a:t>breast</a:t>
                      </a:r>
                      <a:r>
                        <a:rPr lang="en-GB" sz="1400" dirty="0"/>
                        <a:t> buds, pubic/axillary </a:t>
                      </a:r>
                      <a:r>
                        <a:rPr lang="en-GB" sz="1400" dirty="0">
                          <a:hlinkClick r:id="rId5"/>
                        </a:rPr>
                        <a:t>hair</a:t>
                      </a:r>
                      <a:r>
                        <a:rPr lang="en-GB" sz="1400" dirty="0"/>
                        <a:t> or </a:t>
                      </a:r>
                      <a:r>
                        <a:rPr lang="en-GB" sz="1400" dirty="0">
                          <a:hlinkClick r:id="rId6"/>
                        </a:rPr>
                        <a:t>menarche</a:t>
                      </a:r>
                      <a:r>
                        <a:rPr lang="en-GB" sz="1400" dirty="0"/>
                        <a:t>) </a:t>
                      </a:r>
                    </a:p>
                  </a:txBody>
                  <a:tcPr/>
                </a:tc>
                <a:extLst>
                  <a:ext uri="{0D108BD9-81ED-4DB2-BD59-A6C34878D82A}">
                    <a16:rowId xmlns:a16="http://schemas.microsoft.com/office/drawing/2014/main" val="10001"/>
                  </a:ext>
                </a:extLst>
              </a:tr>
              <a:tr h="484856">
                <a:tc>
                  <a:txBody>
                    <a:bodyPr/>
                    <a:lstStyle/>
                    <a:p>
                      <a:r>
                        <a:rPr lang="en-GB" sz="1400" b="1" i="0" u="none" strike="noStrike" cap="none" dirty="0">
                          <a:solidFill>
                            <a:srgbClr val="000000"/>
                          </a:solidFill>
                          <a:effectLst/>
                          <a:latin typeface="Arial"/>
                          <a:ea typeface="Arial"/>
                          <a:cs typeface="Arial"/>
                          <a:sym typeface="Arial"/>
                        </a:rPr>
                        <a:t>Does the patient have nutritional habits or a medical illness or engage in intense</a:t>
                      </a:r>
                      <a:br>
                        <a:rPr lang="en-GB" sz="1400" b="1" i="0" u="none" strike="noStrike" cap="none" dirty="0">
                          <a:solidFill>
                            <a:srgbClr val="000000"/>
                          </a:solidFill>
                          <a:effectLst/>
                          <a:latin typeface="Arial"/>
                          <a:ea typeface="Arial"/>
                          <a:cs typeface="Arial"/>
                          <a:sym typeface="Arial"/>
                        </a:rPr>
                      </a:br>
                      <a:r>
                        <a:rPr lang="en-GB" sz="1400" b="1" i="0" u="none" strike="noStrike" cap="none" dirty="0">
                          <a:solidFill>
                            <a:srgbClr val="000000"/>
                          </a:solidFill>
                          <a:effectLst/>
                          <a:latin typeface="Arial"/>
                          <a:ea typeface="Arial"/>
                          <a:cs typeface="Arial"/>
                          <a:sym typeface="Arial"/>
                        </a:rPr>
                        <a:t>exercise</a:t>
                      </a:r>
                      <a:r>
                        <a:rPr lang="en-GB" sz="1400" dirty="0"/>
                        <a:t> </a:t>
                      </a:r>
                      <a:br>
                        <a:rPr lang="en-GB" sz="1400" dirty="0"/>
                      </a:br>
                      <a:endParaRPr lang="en-GB" sz="1400" dirty="0"/>
                    </a:p>
                  </a:txBody>
                  <a:tcPr/>
                </a:tc>
                <a:tc>
                  <a:txBody>
                    <a:bodyPr/>
                    <a:lstStyle/>
                    <a:p>
                      <a:r>
                        <a:rPr lang="en-GB" sz="1400" dirty="0"/>
                        <a:t>Assessment of height (</a:t>
                      </a:r>
                      <a:r>
                        <a:rPr lang="en-GB" sz="1400" dirty="0">
                          <a:hlinkClick r:id="rId7"/>
                        </a:rPr>
                        <a:t>short stature</a:t>
                      </a:r>
                      <a:r>
                        <a:rPr lang="en-GB" sz="1400" dirty="0"/>
                        <a:t>)</a:t>
                      </a:r>
                    </a:p>
                  </a:txBody>
                  <a:tcPr/>
                </a:tc>
                <a:extLst>
                  <a:ext uri="{0D108BD9-81ED-4DB2-BD59-A6C34878D82A}">
                    <a16:rowId xmlns:a16="http://schemas.microsoft.com/office/drawing/2014/main" val="10002"/>
                  </a:ext>
                </a:extLst>
              </a:tr>
              <a:tr h="484856">
                <a:tc>
                  <a:txBody>
                    <a:bodyPr/>
                    <a:lstStyle/>
                    <a:p>
                      <a:r>
                        <a:rPr lang="en-GB" sz="1400" b="1" i="0" u="none" strike="noStrike" cap="none" dirty="0">
                          <a:solidFill>
                            <a:srgbClr val="000000"/>
                          </a:solidFill>
                          <a:effectLst/>
                          <a:latin typeface="Arial"/>
                          <a:ea typeface="Arial"/>
                          <a:cs typeface="Arial"/>
                          <a:sym typeface="Arial"/>
                        </a:rPr>
                        <a:t>Does the patient have any congenital abnormalities or neurologic symptoms</a:t>
                      </a:r>
                      <a:r>
                        <a:rPr lang="en-GB" sz="1400" b="1" i="0" u="none" strike="noStrike" cap="none" baseline="0" dirty="0">
                          <a:solidFill>
                            <a:srgbClr val="000000"/>
                          </a:solidFill>
                          <a:effectLst/>
                          <a:latin typeface="Arial"/>
                          <a:ea typeface="Arial"/>
                          <a:cs typeface="Arial"/>
                          <a:sym typeface="Arial"/>
                        </a:rPr>
                        <a:t> , or loose sense of smell?</a:t>
                      </a:r>
                      <a:br>
                        <a:rPr lang="en-GB" sz="1400" dirty="0"/>
                      </a:br>
                      <a:endParaRPr lang="en-GB" sz="1400" dirty="0"/>
                    </a:p>
                  </a:txBody>
                  <a:tcPr/>
                </a:tc>
                <a:tc>
                  <a:txBody>
                    <a:bodyPr/>
                    <a:lstStyle/>
                    <a:p>
                      <a:r>
                        <a:rPr lang="en-GB" sz="1400" dirty="0"/>
                        <a:t>Assessment of weight </a:t>
                      </a:r>
                    </a:p>
                  </a:txBody>
                  <a:tcPr/>
                </a:tc>
                <a:extLst>
                  <a:ext uri="{0D108BD9-81ED-4DB2-BD59-A6C34878D82A}">
                    <a16:rowId xmlns:a16="http://schemas.microsoft.com/office/drawing/2014/main" val="10003"/>
                  </a:ext>
                </a:extLst>
              </a:tr>
              <a:tr h="484856">
                <a:tc>
                  <a:txBody>
                    <a:bodyPr/>
                    <a:lstStyle/>
                    <a:p>
                      <a:r>
                        <a:rPr lang="en-GB" sz="1400" b="1" i="0" u="none" strike="noStrike" cap="none" dirty="0">
                          <a:solidFill>
                            <a:srgbClr val="000000"/>
                          </a:solidFill>
                          <a:effectLst/>
                          <a:latin typeface="Arial"/>
                          <a:ea typeface="Arial"/>
                          <a:cs typeface="Arial"/>
                          <a:sym typeface="Arial"/>
                        </a:rPr>
                        <a:t>Is there a family history of delayed or absent puberty?</a:t>
                      </a:r>
                      <a:r>
                        <a:rPr lang="en-GB" sz="1400" dirty="0"/>
                        <a:t> </a:t>
                      </a:r>
                      <a:br>
                        <a:rPr lang="en-GB" sz="1400" dirty="0"/>
                      </a:br>
                      <a:endParaRPr lang="en-GB" sz="1400" dirty="0"/>
                    </a:p>
                  </a:txBody>
                  <a:tcPr/>
                </a:tc>
                <a:tc>
                  <a:txBody>
                    <a:bodyPr/>
                    <a:lstStyle/>
                    <a:p>
                      <a:r>
                        <a:rPr lang="en-GB" sz="1400" dirty="0">
                          <a:hlinkClick r:id="rId8"/>
                        </a:rPr>
                        <a:t>Neurological exam</a:t>
                      </a:r>
                      <a:r>
                        <a:rPr lang="en-GB" sz="1400" dirty="0"/>
                        <a:t> (</a:t>
                      </a:r>
                      <a:r>
                        <a:rPr lang="en-GB" sz="1400" dirty="0">
                          <a:hlinkClick r:id="rId9"/>
                        </a:rPr>
                        <a:t>anosmia</a:t>
                      </a:r>
                      <a:r>
                        <a:rPr lang="en-GB" sz="1400" dirty="0"/>
                        <a: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0548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1" y="386937"/>
            <a:ext cx="7704000" cy="572700"/>
          </a:xfrm>
        </p:spPr>
        <p:txBody>
          <a:bodyPr/>
          <a:lstStyle/>
          <a:p>
            <a:r>
              <a:rPr lang="en-GB" dirty="0"/>
              <a:t>Diagnosis</a:t>
            </a:r>
          </a:p>
        </p:txBody>
      </p:sp>
      <p:sp>
        <p:nvSpPr>
          <p:cNvPr id="3" name="Text Placeholder 2"/>
          <p:cNvSpPr>
            <a:spLocks noGrp="1"/>
          </p:cNvSpPr>
          <p:nvPr>
            <p:ph type="body" idx="1"/>
          </p:nvPr>
        </p:nvSpPr>
        <p:spPr>
          <a:xfrm>
            <a:off x="720000" y="3292587"/>
            <a:ext cx="5800299" cy="2111926"/>
          </a:xfrm>
        </p:spPr>
        <p:txBody>
          <a:bodyPr/>
          <a:lstStyle/>
          <a:p>
            <a:endParaRPr lang="en-GB" dirty="0"/>
          </a:p>
          <a:p>
            <a:endParaRPr lang="en-GB" dirty="0"/>
          </a:p>
        </p:txBody>
      </p:sp>
      <p:sp>
        <p:nvSpPr>
          <p:cNvPr id="5" name="Rectangle 2"/>
          <p:cNvSpPr>
            <a:spLocks noChangeArrowheads="1"/>
          </p:cNvSpPr>
          <p:nvPr/>
        </p:nvSpPr>
        <p:spPr bwMode="auto">
          <a:xfrm>
            <a:off x="720000" y="1128555"/>
            <a:ext cx="815104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Ø"/>
            </a:pPr>
            <a:r>
              <a:rPr lang="en-GB" sz="1800" dirty="0"/>
              <a:t>Patients with absent, stalled, or very delayed puberty should undergo a </a:t>
            </a:r>
            <a:r>
              <a:rPr lang="en-GB" sz="1800" b="1" dirty="0"/>
              <a:t>bone age determination </a:t>
            </a:r>
            <a:r>
              <a:rPr lang="en-GB" sz="1800" dirty="0"/>
              <a:t>and the </a:t>
            </a:r>
            <a:r>
              <a:rPr lang="en-GB" sz="1800" b="1" dirty="0"/>
              <a:t>additional laboratory testing </a:t>
            </a:r>
            <a:r>
              <a:rPr lang="en-GB" sz="1800" dirty="0"/>
              <a:t>as described below :</a:t>
            </a:r>
          </a:p>
          <a:p>
            <a:pPr marL="285750" lvl="0" indent="-285750" eaLnBrk="0" fontAlgn="base" hangingPunct="0">
              <a:spcBef>
                <a:spcPct val="0"/>
              </a:spcBef>
              <a:spcAft>
                <a:spcPct val="0"/>
              </a:spcAft>
              <a:buClrTx/>
              <a:buFont typeface="Wingdings" panose="05000000000000000000" pitchFamily="2" charset="2"/>
              <a:buChar char="Ø"/>
            </a:pPr>
            <a:r>
              <a:rPr lang="en-GB" sz="1800" b="1" u="sng" dirty="0"/>
              <a:t>Bone age determination </a:t>
            </a:r>
            <a:r>
              <a:rPr lang="en-GB" sz="1800" b="1" dirty="0"/>
              <a:t>(x-ray of the </a:t>
            </a:r>
            <a:r>
              <a:rPr lang="en-GB" sz="1800" b="1" dirty="0" err="1"/>
              <a:t>nondominant</a:t>
            </a:r>
            <a:r>
              <a:rPr lang="en-GB" sz="1800" b="1" dirty="0"/>
              <a:t> hand and wrist ) </a:t>
            </a:r>
            <a:r>
              <a:rPr lang="en-GB" sz="1800" dirty="0"/>
              <a:t>provides valuable information about the relationship between chronologic age and skeletal maturation .</a:t>
            </a:r>
          </a:p>
          <a:p>
            <a:pPr marL="285750" lvl="0" indent="-285750" eaLnBrk="0" fontAlgn="base" hangingPunct="0">
              <a:spcBef>
                <a:spcPct val="0"/>
              </a:spcBef>
              <a:spcAft>
                <a:spcPct val="0"/>
              </a:spcAft>
              <a:buClrTx/>
              <a:buFont typeface="Wingdings" panose="05000000000000000000" pitchFamily="2" charset="2"/>
              <a:buChar char="Ø"/>
            </a:pPr>
            <a:r>
              <a:rPr lang="en-US" altLang="en-US" sz="1800" dirty="0">
                <a:solidFill>
                  <a:schemeClr val="tx1"/>
                </a:solidFill>
                <a:latin typeface="Arial" panose="020B0604020202020204" pitchFamily="34" charset="0"/>
              </a:rPr>
              <a:t> Routine tests :</a:t>
            </a:r>
            <a:br>
              <a:rPr lang="en-GB" sz="1800" dirty="0"/>
            </a:br>
            <a:r>
              <a:rPr kumimoji="0" lang="en-US" altLang="en-US" sz="1800" b="0" i="0" u="sng" strike="noStrike" cap="none" normalizeH="0" baseline="0" dirty="0">
                <a:ln>
                  <a:noFill/>
                </a:ln>
                <a:solidFill>
                  <a:schemeClr val="tx1"/>
                </a:solidFill>
                <a:effectLst/>
                <a:latin typeface="Arial" panose="020B0604020202020204" pitchFamily="34" charset="0"/>
              </a:rPr>
              <a:t>Serum </a:t>
            </a:r>
            <a:r>
              <a:rPr kumimoji="0" lang="en-US" altLang="en-US" sz="1800" b="1" i="0" u="sng" strike="noStrike" cap="none" normalizeH="0" baseline="0" dirty="0">
                <a:ln>
                  <a:noFill/>
                </a:ln>
                <a:solidFill>
                  <a:schemeClr val="tx1"/>
                </a:solidFill>
                <a:effectLst/>
                <a:latin typeface="Arial" panose="020B0604020202020204" pitchFamily="34" charset="0"/>
              </a:rPr>
              <a:t>LH, FSH, and Testosterone-Estradiol </a:t>
            </a:r>
            <a:r>
              <a:rPr kumimoji="0" lang="en-US" altLang="en-US" sz="1800" b="1"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strike="noStrike" cap="none" normalizeH="0" baseline="0" dirty="0">
                <a:ln>
                  <a:noFill/>
                </a:ln>
                <a:solidFill>
                  <a:schemeClr val="tx1"/>
                </a:solidFill>
                <a:effectLst/>
                <a:latin typeface="Arial" panose="020B0604020202020204" pitchFamily="34" charset="0"/>
              </a:rPr>
              <a:t>Low or normal with low </a:t>
            </a:r>
            <a:r>
              <a:rPr kumimoji="0" lang="en-US" altLang="en-US" sz="1800" b="1" i="0" strike="noStrike" cap="none" normalizeH="0" baseline="0" dirty="0">
                <a:ln>
                  <a:noFill/>
                </a:ln>
                <a:solidFill>
                  <a:schemeClr val="tx1"/>
                </a:solidFill>
                <a:effectLst/>
                <a:latin typeface="Arial" panose="020B0604020202020204" pitchFamily="34" charset="0"/>
                <a:hlinkClick r:id="rId3"/>
              </a:rPr>
              <a:t>testosterone</a:t>
            </a:r>
            <a:r>
              <a:rPr kumimoji="0" lang="en-US" altLang="en-US" sz="1800" b="1" i="0" strike="noStrike" cap="none" normalizeH="0" baseline="0" dirty="0">
                <a:ln>
                  <a:noFill/>
                </a:ln>
                <a:solidFill>
                  <a:schemeClr val="tx1"/>
                </a:solidFill>
                <a:effectLst/>
                <a:latin typeface="Arial" panose="020B0604020202020204" pitchFamily="34" charset="0"/>
              </a:rPr>
              <a:t>/</a:t>
            </a:r>
            <a:r>
              <a:rPr kumimoji="0" lang="en-US" altLang="en-US" sz="1800" b="1" i="0" strike="noStrike" cap="none" normalizeH="0" baseline="0" dirty="0">
                <a:ln>
                  <a:noFill/>
                </a:ln>
                <a:solidFill>
                  <a:schemeClr val="tx1"/>
                </a:solidFill>
                <a:effectLst/>
                <a:latin typeface="Arial" panose="020B0604020202020204" pitchFamily="34" charset="0"/>
                <a:hlinkClick r:id="rId4"/>
              </a:rPr>
              <a:t>estradiol</a:t>
            </a:r>
            <a:r>
              <a:rPr lang="en-US" altLang="en-US" sz="1800" b="1" dirty="0">
                <a:solidFill>
                  <a:schemeClr val="tx1"/>
                </a:solidFill>
                <a:latin typeface="Arial" panose="020B0604020202020204" pitchFamily="34" charset="0"/>
              </a:rPr>
              <a:t> </a:t>
            </a:r>
            <a:r>
              <a:rPr lang="en-US" altLang="en-US" sz="1800" u="sng" dirty="0">
                <a:solidFill>
                  <a:schemeClr val="tx1"/>
                </a:solidFill>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800" u="sng" dirty="0">
                <a:solidFill>
                  <a:schemeClr val="tx1"/>
                </a:solidFill>
                <a:latin typeface="Arial" panose="020B0604020202020204" pitchFamily="34" charset="0"/>
              </a:rPr>
              <a:t>(</a:t>
            </a:r>
            <a:r>
              <a:rPr lang="en-US" altLang="en-US" sz="1800" u="sng" dirty="0" err="1">
                <a:solidFill>
                  <a:schemeClr val="tx1"/>
                </a:solidFill>
                <a:latin typeface="Arial" panose="020B0604020202020204" pitchFamily="34" charset="0"/>
              </a:rPr>
              <a:t>secondery</a:t>
            </a:r>
            <a:r>
              <a:rPr lang="en-US" altLang="en-US" sz="1800" u="sng" dirty="0">
                <a:solidFill>
                  <a:schemeClr val="tx1"/>
                </a:solidFill>
                <a:latin typeface="Arial" panose="020B0604020202020204" pitchFamily="34" charset="0"/>
              </a:rPr>
              <a:t> hypogonadism  )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strike="noStrike" cap="none" normalizeH="0" baseline="0" dirty="0">
                <a:ln>
                  <a:noFill/>
                </a:ln>
                <a:solidFill>
                  <a:schemeClr val="tx1"/>
                </a:solidFill>
                <a:effectLst/>
                <a:latin typeface="Arial" panose="020B0604020202020204" pitchFamily="34" charset="0"/>
              </a:rPr>
              <a:t>Elevated</a:t>
            </a:r>
            <a:r>
              <a:rPr kumimoji="0" lang="en-US" altLang="en-US" sz="1800" b="0" i="0"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strike="noStrike" cap="none" normalizeH="0" baseline="0" dirty="0">
                <a:ln>
                  <a:noFill/>
                </a:ln>
                <a:solidFill>
                  <a:schemeClr val="tx1"/>
                </a:solidFill>
                <a:effectLst/>
                <a:latin typeface="Arial" panose="020B0604020202020204" pitchFamily="34" charset="0"/>
              </a:rPr>
              <a:t>( </a:t>
            </a:r>
            <a:r>
              <a:rPr kumimoji="0" lang="en-US" altLang="en-US" sz="1800" b="0" i="0" strike="noStrike" cap="none" normalizeH="0" baseline="0" dirty="0">
                <a:ln>
                  <a:noFill/>
                </a:ln>
                <a:solidFill>
                  <a:schemeClr val="tx1"/>
                </a:solidFill>
                <a:effectLst/>
                <a:latin typeface="Arial" panose="020B0604020202020204" pitchFamily="34" charset="0"/>
                <a:hlinkClick r:id="rId5"/>
              </a:rPr>
              <a:t>primary hypogonadism</a:t>
            </a:r>
            <a:r>
              <a:rPr kumimoji="0" lang="en-US" altLang="en-US" sz="1800" b="0" i="0"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2359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720000" y="1152474"/>
            <a:ext cx="7704000" cy="2969149"/>
          </a:xfrm>
        </p:spPr>
        <p:txBody>
          <a:bodyPr/>
          <a:lstStyle/>
          <a:p>
            <a:pPr algn="l">
              <a:buFont typeface="Wingdings" panose="05000000000000000000" pitchFamily="2" charset="2"/>
              <a:buChar char="Ø"/>
            </a:pPr>
            <a:r>
              <a:rPr lang="en-GB" sz="1600" dirty="0">
                <a:latin typeface="Myanmar Text" panose="020B0502040204020203" pitchFamily="34" charset="0"/>
                <a:cs typeface="Myanmar Text" panose="020B0502040204020203" pitchFamily="34" charset="0"/>
              </a:rPr>
              <a:t> </a:t>
            </a:r>
            <a:r>
              <a:rPr lang="en-GB" sz="1600" b="1" dirty="0">
                <a:latin typeface="Myanmar Text" panose="020B0502040204020203" pitchFamily="34" charset="0"/>
                <a:cs typeface="Myanmar Text" panose="020B0502040204020203" pitchFamily="34" charset="0"/>
              </a:rPr>
              <a:t>Additional tests: (based on suspected </a:t>
            </a:r>
            <a:r>
              <a:rPr lang="en-GB" sz="1600" b="1" dirty="0" err="1">
                <a:latin typeface="Myanmar Text" panose="020B0502040204020203" pitchFamily="34" charset="0"/>
                <a:cs typeface="Myanmar Text" panose="020B0502040204020203" pitchFamily="34" charset="0"/>
              </a:rPr>
              <a:t>etiology</a:t>
            </a:r>
            <a:r>
              <a:rPr lang="en-GB" sz="1600" b="1" dirty="0">
                <a:latin typeface="Myanmar Text" panose="020B0502040204020203" pitchFamily="34" charset="0"/>
                <a:cs typeface="Myanmar Text" panose="020B0502040204020203" pitchFamily="34" charset="0"/>
              </a:rPr>
              <a:t>) :</a:t>
            </a:r>
          </a:p>
          <a:p>
            <a:pPr algn="l"/>
            <a:r>
              <a:rPr lang="en-GB" sz="1600" dirty="0">
                <a:latin typeface="Myanmar Text" panose="020B0502040204020203" pitchFamily="34" charset="0"/>
                <a:cs typeface="Myanmar Text" panose="020B0502040204020203" pitchFamily="34" charset="0"/>
              </a:rPr>
              <a:t>    Serum prolactin level (elevated in </a:t>
            </a:r>
            <a:r>
              <a:rPr lang="en-GB" sz="1600" b="1" dirty="0" err="1">
                <a:latin typeface="Myanmar Text" panose="020B0502040204020203" pitchFamily="34" charset="0"/>
                <a:cs typeface="Myanmar Text" panose="020B0502040204020203" pitchFamily="34" charset="0"/>
              </a:rPr>
              <a:t>prolactinoma</a:t>
            </a:r>
            <a:r>
              <a:rPr lang="en-GB" sz="1600" dirty="0">
                <a:latin typeface="Myanmar Text" panose="020B0502040204020203" pitchFamily="34" charset="0"/>
                <a:cs typeface="Myanmar Text" panose="020B0502040204020203" pitchFamily="34" charset="0"/>
              </a:rPr>
              <a:t>)</a:t>
            </a:r>
          </a:p>
          <a:p>
            <a:pPr algn="l"/>
            <a:r>
              <a:rPr lang="en-GB" sz="1600" dirty="0">
                <a:latin typeface="Myanmar Text" panose="020B0502040204020203" pitchFamily="34" charset="0"/>
                <a:cs typeface="Myanmar Text" panose="020B0502040204020203" pitchFamily="34" charset="0"/>
              </a:rPr>
              <a:t>    IGF-1 levels (exclude </a:t>
            </a:r>
            <a:r>
              <a:rPr lang="en-GB" sz="1600" b="1" dirty="0">
                <a:latin typeface="Myanmar Text" panose="020B0502040204020203" pitchFamily="34" charset="0"/>
                <a:cs typeface="Myanmar Text" panose="020B0502040204020203" pitchFamily="34" charset="0"/>
              </a:rPr>
              <a:t>growth hormone deficiency</a:t>
            </a:r>
            <a:r>
              <a:rPr lang="en-GB" sz="1600" dirty="0">
                <a:latin typeface="Myanmar Text" panose="020B0502040204020203" pitchFamily="34" charset="0"/>
                <a:cs typeface="Myanmar Text" panose="020B0502040204020203" pitchFamily="34" charset="0"/>
              </a:rPr>
              <a:t>)</a:t>
            </a:r>
          </a:p>
          <a:p>
            <a:pPr algn="l"/>
            <a:r>
              <a:rPr lang="en-GB" sz="1600" dirty="0">
                <a:latin typeface="Myanmar Text" panose="020B0502040204020203" pitchFamily="34" charset="0"/>
                <a:cs typeface="Myanmar Text" panose="020B0502040204020203" pitchFamily="34" charset="0"/>
              </a:rPr>
              <a:t>    TSH and T4 hormone: evaluate amenorrhea and </a:t>
            </a:r>
            <a:r>
              <a:rPr lang="en-GB" sz="1600" b="1" dirty="0">
                <a:latin typeface="Myanmar Text" panose="020B0502040204020203" pitchFamily="34" charset="0"/>
                <a:cs typeface="Myanmar Text" panose="020B0502040204020203" pitchFamily="34" charset="0"/>
              </a:rPr>
              <a:t>hypothyroidism</a:t>
            </a:r>
          </a:p>
          <a:p>
            <a:pPr algn="l"/>
            <a:r>
              <a:rPr lang="en-GB" sz="1600" dirty="0">
                <a:latin typeface="Myanmar Text" panose="020B0502040204020203" pitchFamily="34" charset="0"/>
                <a:cs typeface="Myanmar Text" panose="020B0502040204020203" pitchFamily="34" charset="0"/>
              </a:rPr>
              <a:t>    Karyotype (Turner syndrome in girls, </a:t>
            </a:r>
            <a:r>
              <a:rPr lang="en-GB" sz="1600" dirty="0" err="1">
                <a:latin typeface="Myanmar Text" panose="020B0502040204020203" pitchFamily="34" charset="0"/>
                <a:cs typeface="Myanmar Text" panose="020B0502040204020203" pitchFamily="34" charset="0"/>
              </a:rPr>
              <a:t>Klinefelter</a:t>
            </a:r>
            <a:r>
              <a:rPr lang="en-GB" sz="1600" dirty="0">
                <a:latin typeface="Myanmar Text" panose="020B0502040204020203" pitchFamily="34" charset="0"/>
                <a:cs typeface="Myanmar Text" panose="020B0502040204020203" pitchFamily="34" charset="0"/>
              </a:rPr>
              <a:t> syndrome in boys)</a:t>
            </a:r>
          </a:p>
          <a:p>
            <a:pPr algn="l"/>
            <a:r>
              <a:rPr lang="en-GB" sz="1600" dirty="0">
                <a:latin typeface="Myanmar Text" panose="020B0502040204020203" pitchFamily="34" charset="0"/>
                <a:cs typeface="Myanmar Text" panose="020B0502040204020203" pitchFamily="34" charset="0"/>
              </a:rPr>
              <a:t>    Complete blood and biochemical tests (e.g., CBC, ESR, LFT, BUN, creatinine): suspected systemic disorder in children</a:t>
            </a:r>
          </a:p>
          <a:p>
            <a:pPr algn="l"/>
            <a:r>
              <a:rPr lang="en-GB" sz="1600" dirty="0">
                <a:latin typeface="Myanmar Text" panose="020B0502040204020203" pitchFamily="34" charset="0"/>
                <a:cs typeface="Myanmar Text" panose="020B0502040204020203" pitchFamily="34" charset="0"/>
              </a:rPr>
              <a:t>    </a:t>
            </a:r>
            <a:r>
              <a:rPr lang="en-GB" sz="1600" dirty="0" err="1">
                <a:latin typeface="Myanmar Text" panose="020B0502040204020203" pitchFamily="34" charset="0"/>
                <a:cs typeface="Myanmar Text" panose="020B0502040204020203" pitchFamily="34" charset="0"/>
              </a:rPr>
              <a:t>Antiendomysial</a:t>
            </a:r>
            <a:r>
              <a:rPr lang="en-GB" sz="1600" dirty="0">
                <a:latin typeface="Myanmar Text" panose="020B0502040204020203" pitchFamily="34" charset="0"/>
                <a:cs typeface="Myanmar Text" panose="020B0502040204020203" pitchFamily="34" charset="0"/>
              </a:rPr>
              <a:t> antibody: screen for celiac disease in patients with signs of </a:t>
            </a:r>
            <a:r>
              <a:rPr lang="en-GB" sz="1600" b="1" dirty="0">
                <a:latin typeface="Myanmar Text" panose="020B0502040204020203" pitchFamily="34" charset="0"/>
                <a:cs typeface="Myanmar Text" panose="020B0502040204020203" pitchFamily="34" charset="0"/>
              </a:rPr>
              <a:t>malabsorption</a:t>
            </a:r>
          </a:p>
          <a:p>
            <a:pPr algn="l"/>
            <a:r>
              <a:rPr lang="en-GB" sz="1600" dirty="0">
                <a:latin typeface="Myanmar Text" panose="020B0502040204020203" pitchFamily="34" charset="0"/>
                <a:cs typeface="Myanmar Text" panose="020B0502040204020203" pitchFamily="34" charset="0"/>
              </a:rPr>
              <a:t>    Abdominal ultrasound (streak ovaries in Turner syndrome, testicular mass)</a:t>
            </a:r>
          </a:p>
          <a:p>
            <a:pPr algn="l"/>
            <a:r>
              <a:rPr lang="en-GB" sz="1600" dirty="0">
                <a:latin typeface="Myanmar Text" panose="020B0502040204020203" pitchFamily="34" charset="0"/>
                <a:cs typeface="Myanmar Text" panose="020B0502040204020203" pitchFamily="34" charset="0"/>
              </a:rPr>
              <a:t>    Head MRI: suspected </a:t>
            </a:r>
            <a:r>
              <a:rPr lang="en-GB" sz="1600" b="1" dirty="0" err="1">
                <a:latin typeface="Myanmar Text" panose="020B0502040204020203" pitchFamily="34" charset="0"/>
                <a:cs typeface="Myanmar Text" panose="020B0502040204020203" pitchFamily="34" charset="0"/>
              </a:rPr>
              <a:t>prolactinoma</a:t>
            </a:r>
            <a:r>
              <a:rPr lang="en-GB" sz="1600" dirty="0">
                <a:latin typeface="Myanmar Text" panose="020B0502040204020203" pitchFamily="34" charset="0"/>
                <a:cs typeface="Myanmar Text" panose="020B0502040204020203" pitchFamily="34" charset="0"/>
              </a:rPr>
              <a:t> (e.g., headaches, </a:t>
            </a:r>
            <a:r>
              <a:rPr lang="en-GB" sz="1600" dirty="0" err="1">
                <a:latin typeface="Myanmar Text" panose="020B0502040204020203" pitchFamily="34" charset="0"/>
                <a:cs typeface="Myanmar Text" panose="020B0502040204020203" pitchFamily="34" charset="0"/>
              </a:rPr>
              <a:t>bitemporal</a:t>
            </a:r>
            <a:r>
              <a:rPr lang="en-GB" sz="1600" dirty="0">
                <a:latin typeface="Myanmar Text" panose="020B0502040204020203" pitchFamily="34" charset="0"/>
                <a:cs typeface="Myanmar Text" panose="020B0502040204020203" pitchFamily="34" charset="0"/>
              </a:rPr>
              <a:t> hemianopia)</a:t>
            </a:r>
          </a:p>
          <a:p>
            <a:pPr algn="l"/>
            <a:endParaRPr lang="en-GB" sz="1600" dirty="0">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79211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FB4E-E45E-178A-860B-E54BB210F2B1}"/>
              </a:ext>
            </a:extLst>
          </p:cNvPr>
          <p:cNvSpPr>
            <a:spLocks noGrp="1"/>
          </p:cNvSpPr>
          <p:nvPr>
            <p:ph type="title"/>
          </p:nvPr>
        </p:nvSpPr>
        <p:spPr/>
        <p:txBody>
          <a:bodyPr/>
          <a:lstStyle/>
          <a:p>
            <a:r>
              <a:rPr lang="x-none" dirty="0"/>
              <a:t>Pubertal Physiology</a:t>
            </a:r>
          </a:p>
        </p:txBody>
      </p:sp>
      <p:sp>
        <p:nvSpPr>
          <p:cNvPr id="3" name="Text Placeholder 2">
            <a:extLst>
              <a:ext uri="{FF2B5EF4-FFF2-40B4-BE49-F238E27FC236}">
                <a16:creationId xmlns:a16="http://schemas.microsoft.com/office/drawing/2014/main" id="{85495C10-F290-28E9-A931-E960A265C285}"/>
              </a:ext>
            </a:extLst>
          </p:cNvPr>
          <p:cNvSpPr>
            <a:spLocks noGrp="1"/>
          </p:cNvSpPr>
          <p:nvPr>
            <p:ph type="body" idx="1"/>
          </p:nvPr>
        </p:nvSpPr>
        <p:spPr>
          <a:xfrm>
            <a:off x="720000" y="1152475"/>
            <a:ext cx="7704000" cy="3300772"/>
          </a:xfrm>
        </p:spPr>
        <p:txBody>
          <a:bodyPr/>
          <a:lstStyle/>
          <a:p>
            <a:pPr algn="l"/>
            <a:r>
              <a:rPr lang="en-US" sz="2400" dirty="0">
                <a:solidFill>
                  <a:srgbClr val="212121"/>
                </a:solidFill>
                <a:effectLst/>
                <a:latin typeface="NotoSans"/>
              </a:rPr>
              <a:t>There are two main physiological events in puberty: </a:t>
            </a:r>
            <a:endParaRPr lang="en-US" sz="3600" dirty="0">
              <a:effectLst/>
            </a:endParaRPr>
          </a:p>
          <a:p>
            <a:pPr algn="l"/>
            <a:endParaRPr lang="en-US" sz="1800" b="1" dirty="0">
              <a:solidFill>
                <a:srgbClr val="191919"/>
              </a:solidFill>
              <a:effectLst/>
              <a:latin typeface="Lato" panose="020F0502020204030203" pitchFamily="34" charset="0"/>
            </a:endParaRPr>
          </a:p>
          <a:p>
            <a:pPr lvl="1"/>
            <a:r>
              <a:rPr lang="en-US" sz="2000" b="1" dirty="0">
                <a:solidFill>
                  <a:srgbClr val="191919"/>
                </a:solidFill>
                <a:effectLst/>
                <a:latin typeface="Lato" panose="020F0502020204030203" pitchFamily="34" charset="0"/>
              </a:rPr>
              <a:t>Adrenarche </a:t>
            </a:r>
          </a:p>
          <a:p>
            <a:pPr lvl="2"/>
            <a:r>
              <a:rPr lang="en-US" sz="1800" dirty="0">
                <a:solidFill>
                  <a:srgbClr val="191919"/>
                </a:solidFill>
                <a:effectLst/>
                <a:latin typeface="Lato" panose="020F0502020204030203" pitchFamily="34" charset="0"/>
              </a:rPr>
              <a:t>activation of </a:t>
            </a:r>
            <a:r>
              <a:rPr lang="en-US" sz="1800" i="1" dirty="0">
                <a:solidFill>
                  <a:srgbClr val="191919"/>
                </a:solidFill>
                <a:effectLst/>
                <a:latin typeface="Lato" panose="020F0502020204030203" pitchFamily="34" charset="0"/>
              </a:rPr>
              <a:t>adrenal androgen </a:t>
            </a:r>
            <a:r>
              <a:rPr lang="en-US" sz="1800" dirty="0">
                <a:solidFill>
                  <a:srgbClr val="191919"/>
                </a:solidFill>
                <a:effectLst/>
                <a:latin typeface="Lato" panose="020F0502020204030203" pitchFamily="34" charset="0"/>
              </a:rPr>
              <a:t>production from the adrenal cortex (axillary and pubic hair, body odor, and acne).</a:t>
            </a:r>
          </a:p>
          <a:p>
            <a:pPr lvl="2"/>
            <a:endParaRPr lang="en-US" sz="1800" dirty="0">
              <a:effectLst/>
            </a:endParaRPr>
          </a:p>
          <a:p>
            <a:pPr lvl="1"/>
            <a:r>
              <a:rPr lang="en-US" sz="2000" b="1" dirty="0" err="1">
                <a:solidFill>
                  <a:srgbClr val="191919"/>
                </a:solidFill>
                <a:effectLst/>
                <a:latin typeface="Lato" panose="020F0502020204030203" pitchFamily="34" charset="0"/>
              </a:rPr>
              <a:t>Gonadarche</a:t>
            </a:r>
            <a:r>
              <a:rPr lang="en-US" sz="2000" b="1" dirty="0">
                <a:solidFill>
                  <a:srgbClr val="191919"/>
                </a:solidFill>
                <a:latin typeface="Lato" panose="020F0502020204030203" pitchFamily="34" charset="0"/>
              </a:rPr>
              <a:t> </a:t>
            </a:r>
          </a:p>
          <a:p>
            <a:pPr lvl="2"/>
            <a:r>
              <a:rPr lang="en-US" sz="1800" dirty="0">
                <a:solidFill>
                  <a:srgbClr val="191919"/>
                </a:solidFill>
                <a:effectLst/>
                <a:latin typeface="Lato" panose="020F0502020204030203" pitchFamily="34" charset="0"/>
              </a:rPr>
              <a:t>activation of </a:t>
            </a:r>
            <a:r>
              <a:rPr lang="en-US" sz="1800" i="1" dirty="0">
                <a:solidFill>
                  <a:srgbClr val="191919"/>
                </a:solidFill>
                <a:effectLst/>
                <a:latin typeface="Lato" panose="020F0502020204030203" pitchFamily="34" charset="0"/>
              </a:rPr>
              <a:t>reproductive glands </a:t>
            </a:r>
            <a:r>
              <a:rPr lang="en-US" sz="1800" dirty="0">
                <a:solidFill>
                  <a:srgbClr val="191919"/>
                </a:solidFill>
                <a:effectLst/>
                <a:latin typeface="Lato" panose="020F0502020204030203" pitchFamily="34" charset="0"/>
              </a:rPr>
              <a:t>by the pituitary hormones </a:t>
            </a:r>
            <a:r>
              <a:rPr lang="en-US" sz="1800" b="1" dirty="0">
                <a:solidFill>
                  <a:srgbClr val="191919"/>
                </a:solidFill>
                <a:effectLst/>
                <a:latin typeface="Lato" panose="020F0502020204030203" pitchFamily="34" charset="0"/>
              </a:rPr>
              <a:t>FSH </a:t>
            </a:r>
            <a:r>
              <a:rPr lang="en-US" sz="1800" dirty="0">
                <a:solidFill>
                  <a:srgbClr val="191919"/>
                </a:solidFill>
                <a:effectLst/>
                <a:latin typeface="Lato" panose="020F0502020204030203" pitchFamily="34" charset="0"/>
              </a:rPr>
              <a:t>and </a:t>
            </a:r>
            <a:r>
              <a:rPr lang="en-US" sz="1800" b="1" dirty="0">
                <a:solidFill>
                  <a:srgbClr val="191919"/>
                </a:solidFill>
                <a:effectLst/>
                <a:latin typeface="Lato" panose="020F0502020204030203" pitchFamily="34" charset="0"/>
              </a:rPr>
              <a:t>LH.</a:t>
            </a:r>
          </a:p>
          <a:p>
            <a:endParaRPr lang="x-none" dirty="0"/>
          </a:p>
        </p:txBody>
      </p:sp>
    </p:spTree>
    <p:extLst>
      <p:ext uri="{BB962C8B-B14F-4D97-AF65-F5344CB8AC3E}">
        <p14:creationId xmlns:p14="http://schemas.microsoft.com/office/powerpoint/2010/main" val="2181829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03" y="244909"/>
            <a:ext cx="8745480" cy="4717821"/>
          </a:xfrm>
          <a:prstGeom prst="rect">
            <a:avLst/>
          </a:prstGeom>
        </p:spPr>
      </p:pic>
    </p:spTree>
    <p:extLst>
      <p:ext uri="{BB962C8B-B14F-4D97-AF65-F5344CB8AC3E}">
        <p14:creationId xmlns:p14="http://schemas.microsoft.com/office/powerpoint/2010/main" val="386147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a:t>
            </a:r>
          </a:p>
        </p:txBody>
      </p:sp>
      <p:sp>
        <p:nvSpPr>
          <p:cNvPr id="3" name="Text Placeholder 2"/>
          <p:cNvSpPr>
            <a:spLocks noGrp="1"/>
          </p:cNvSpPr>
          <p:nvPr>
            <p:ph type="body" idx="1"/>
          </p:nvPr>
        </p:nvSpPr>
        <p:spPr>
          <a:xfrm>
            <a:off x="367862" y="1152474"/>
            <a:ext cx="8334704" cy="3446821"/>
          </a:xfrm>
        </p:spPr>
        <p:txBody>
          <a:bodyPr/>
          <a:lstStyle/>
          <a:p>
            <a:pPr algn="l"/>
            <a:endParaRPr lang="en-GB" sz="1800" dirty="0">
              <a:latin typeface="Myanmar Text" panose="020B0502040204020203" pitchFamily="34" charset="0"/>
              <a:cs typeface="Myanmar Text" panose="020B0502040204020203" pitchFamily="34" charset="0"/>
            </a:endParaRPr>
          </a:p>
          <a:p>
            <a:pPr algn="l"/>
            <a:r>
              <a:rPr lang="en-GB" sz="1800" b="1" dirty="0">
                <a:latin typeface="Myanmar Text" panose="020B0502040204020203" pitchFamily="34" charset="0"/>
                <a:cs typeface="Myanmar Text" panose="020B0502040204020203" pitchFamily="34" charset="0"/>
              </a:rPr>
              <a:t>    Constitutional growth delay</a:t>
            </a:r>
            <a:r>
              <a:rPr lang="en-GB" sz="1800" dirty="0">
                <a:latin typeface="Myanmar Text" panose="020B0502040204020203" pitchFamily="34" charset="0"/>
                <a:cs typeface="Myanmar Text" panose="020B0502040204020203" pitchFamily="34" charset="0"/>
              </a:rPr>
              <a:t>: expectant management</a:t>
            </a:r>
          </a:p>
          <a:p>
            <a:pPr algn="l">
              <a:buFont typeface="Wingdings" panose="05000000000000000000" pitchFamily="2" charset="2"/>
              <a:buChar char="Ø"/>
            </a:pPr>
            <a:r>
              <a:rPr lang="en-GB" sz="1800" b="1" dirty="0">
                <a:latin typeface="Myanmar Text" panose="020B0502040204020203" pitchFamily="34" charset="0"/>
                <a:cs typeface="Myanmar Text" panose="020B0502040204020203" pitchFamily="34" charset="0"/>
              </a:rPr>
              <a:t>        Hormonal therapy :</a:t>
            </a:r>
          </a:p>
          <a:p>
            <a:pPr algn="l"/>
            <a:r>
              <a:rPr lang="en-GB" sz="1800" dirty="0">
                <a:latin typeface="Myanmar Text" panose="020B0502040204020203" pitchFamily="34" charset="0"/>
                <a:cs typeface="Myanmar Text" panose="020B0502040204020203" pitchFamily="34" charset="0"/>
              </a:rPr>
              <a:t>           </a:t>
            </a:r>
            <a:r>
              <a:rPr lang="en-GB" sz="1800" u="sng" dirty="0">
                <a:latin typeface="Myanmar Text" panose="020B0502040204020203" pitchFamily="34" charset="0"/>
                <a:cs typeface="Myanmar Text" panose="020B0502040204020203" pitchFamily="34" charset="0"/>
              </a:rPr>
              <a:t> Testosterone</a:t>
            </a:r>
            <a:r>
              <a:rPr lang="en-GB" sz="1800" dirty="0">
                <a:latin typeface="Myanmar Text" panose="020B0502040204020203" pitchFamily="34" charset="0"/>
                <a:cs typeface="Myanmar Text" panose="020B0502040204020203" pitchFamily="34" charset="0"/>
              </a:rPr>
              <a:t>: </a:t>
            </a:r>
          </a:p>
          <a:p>
            <a:pPr marL="139700" indent="0" algn="l">
              <a:buNone/>
            </a:pPr>
            <a:r>
              <a:rPr lang="en-GB" sz="1800" dirty="0">
                <a:latin typeface="Myanmar Text" panose="020B0502040204020203" pitchFamily="34" charset="0"/>
                <a:cs typeface="Myanmar Text" panose="020B0502040204020203" pitchFamily="34" charset="0"/>
              </a:rPr>
              <a:t>used in boys to achieve secondary sex characteristics (e.g., </a:t>
            </a:r>
            <a:r>
              <a:rPr lang="en-GB" sz="1800" dirty="0" err="1">
                <a:latin typeface="Myanmar Text" panose="020B0502040204020203" pitchFamily="34" charset="0"/>
                <a:cs typeface="Myanmar Text" panose="020B0502040204020203" pitchFamily="34" charset="0"/>
              </a:rPr>
              <a:t>virilization</a:t>
            </a:r>
            <a:r>
              <a:rPr lang="en-GB" sz="1800" dirty="0">
                <a:latin typeface="Myanmar Text" panose="020B0502040204020203" pitchFamily="34" charset="0"/>
                <a:cs typeface="Myanmar Text" panose="020B0502040204020203" pitchFamily="34" charset="0"/>
              </a:rPr>
              <a:t>, growth spurt).</a:t>
            </a:r>
          </a:p>
          <a:p>
            <a:pPr algn="l"/>
            <a:r>
              <a:rPr lang="en-GB" sz="1800" u="sng" dirty="0" err="1">
                <a:latin typeface="Myanmar Text" panose="020B0502040204020203" pitchFamily="34" charset="0"/>
                <a:cs typeface="Myanmar Text" panose="020B0502040204020203" pitchFamily="34" charset="0"/>
              </a:rPr>
              <a:t>Estradiol</a:t>
            </a:r>
            <a:r>
              <a:rPr lang="en-GB" sz="1800" u="sng" dirty="0">
                <a:latin typeface="Myanmar Text" panose="020B0502040204020203" pitchFamily="34" charset="0"/>
                <a:cs typeface="Myanmar Text" panose="020B0502040204020203" pitchFamily="34" charset="0"/>
              </a:rPr>
              <a:t>: </a:t>
            </a:r>
          </a:p>
          <a:p>
            <a:pPr marL="139700" indent="0" algn="l">
              <a:buNone/>
            </a:pPr>
            <a:r>
              <a:rPr lang="en-GB" sz="1800" dirty="0">
                <a:latin typeface="Myanmar Text" panose="020B0502040204020203" pitchFamily="34" charset="0"/>
                <a:cs typeface="Myanmar Text" panose="020B0502040204020203" pitchFamily="34" charset="0"/>
              </a:rPr>
              <a:t>used in girls with primary gonadal insufficiency (e.g., Turner syndrome)</a:t>
            </a:r>
          </a:p>
        </p:txBody>
      </p:sp>
    </p:spTree>
    <p:extLst>
      <p:ext uri="{BB962C8B-B14F-4D97-AF65-F5344CB8AC3E}">
        <p14:creationId xmlns:p14="http://schemas.microsoft.com/office/powerpoint/2010/main" val="3798153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5"/>
          <p:cNvSpPr txBox="1">
            <a:spLocks noGrp="1"/>
          </p:cNvSpPr>
          <p:nvPr>
            <p:ph type="title"/>
          </p:nvPr>
        </p:nvSpPr>
        <p:spPr>
          <a:xfrm>
            <a:off x="1137300" y="1707957"/>
            <a:ext cx="6869400" cy="96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Menopause</a:t>
            </a:r>
            <a:endParaRPr sz="4400" dirty="0"/>
          </a:p>
        </p:txBody>
      </p:sp>
      <p:cxnSp>
        <p:nvCxnSpPr>
          <p:cNvPr id="505" name="Google Shape;505;p35"/>
          <p:cNvCxnSpPr>
            <a:cxnSpLocks/>
          </p:cNvCxnSpPr>
          <p:nvPr/>
        </p:nvCxnSpPr>
        <p:spPr>
          <a:xfrm>
            <a:off x="3903667" y="2573678"/>
            <a:ext cx="1336666" cy="0"/>
          </a:xfrm>
          <a:prstGeom prst="straightConnector1">
            <a:avLst/>
          </a:prstGeom>
          <a:noFill/>
          <a:ln w="19050" cap="flat" cmpd="sng">
            <a:solidFill>
              <a:schemeClr val="dk2"/>
            </a:solidFill>
            <a:prstDash val="solid"/>
            <a:round/>
            <a:headEnd type="none" w="med" len="med"/>
            <a:tailEnd type="none" w="med" len="med"/>
          </a:ln>
          <a:effectLst>
            <a:outerShdw blurRad="57150" dist="19050" dir="5400000" algn="bl" rotWithShape="0">
              <a:schemeClr val="accent1">
                <a:alpha val="50000"/>
              </a:scheme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99BB-46F2-0542-9EB0-752A2BCBD44A}"/>
              </a:ext>
            </a:extLst>
          </p:cNvPr>
          <p:cNvSpPr>
            <a:spLocks noGrp="1"/>
          </p:cNvSpPr>
          <p:nvPr>
            <p:ph type="title"/>
          </p:nvPr>
        </p:nvSpPr>
        <p:spPr>
          <a:xfrm>
            <a:off x="0" y="415310"/>
            <a:ext cx="9286150" cy="1102800"/>
          </a:xfrm>
        </p:spPr>
        <p:txBody>
          <a:bodyPr/>
          <a:lstStyle/>
          <a:p>
            <a:pPr algn="ctr"/>
            <a:r>
              <a:rPr lang="en-US" dirty="0"/>
              <a:t>Terminology	</a:t>
            </a:r>
          </a:p>
        </p:txBody>
      </p:sp>
      <p:sp>
        <p:nvSpPr>
          <p:cNvPr id="3" name="Text Placeholder 2">
            <a:extLst>
              <a:ext uri="{FF2B5EF4-FFF2-40B4-BE49-F238E27FC236}">
                <a16:creationId xmlns:a16="http://schemas.microsoft.com/office/drawing/2014/main" id="{EC2A51BA-A522-ECD3-CB44-3E3E9731C36C}"/>
              </a:ext>
            </a:extLst>
          </p:cNvPr>
          <p:cNvSpPr>
            <a:spLocks noGrp="1"/>
          </p:cNvSpPr>
          <p:nvPr>
            <p:ph type="body" idx="1"/>
          </p:nvPr>
        </p:nvSpPr>
        <p:spPr>
          <a:xfrm>
            <a:off x="0" y="966710"/>
            <a:ext cx="8709660" cy="4052449"/>
          </a:xfrm>
        </p:spPr>
        <p:txBody>
          <a:bodyPr/>
          <a:lstStyle/>
          <a:p>
            <a:r>
              <a:rPr lang="en-US" sz="1800" b="1" i="0" dirty="0">
                <a:solidFill>
                  <a:schemeClr val="tx1"/>
                </a:solidFill>
                <a:effectLst/>
                <a:latin typeface="Lato" panose="020F0502020204030203" pitchFamily="34" charset="0"/>
              </a:rPr>
              <a:t>Pre-menopause</a:t>
            </a:r>
            <a:r>
              <a:rPr lang="en-US" sz="1800" b="0" i="0" dirty="0">
                <a:solidFill>
                  <a:schemeClr val="tx1"/>
                </a:solidFill>
                <a:effectLst/>
                <a:latin typeface="Lato" panose="020F0502020204030203" pitchFamily="34" charset="0"/>
              </a:rPr>
              <a:t> begins with </a:t>
            </a:r>
            <a:r>
              <a:rPr lang="en-US" sz="1800" b="0" i="0" dirty="0">
                <a:solidFill>
                  <a:schemeClr val="tx1"/>
                </a:solidFill>
                <a:effectLst/>
                <a:latin typeface="Lato" panose="020F0502020204030203" pitchFamily="34" charset="0"/>
                <a:hlinkClick r:id="rId3">
                  <a:extLst>
                    <a:ext uri="{A12FA001-AC4F-418D-AE19-62706E023703}">
                      <ahyp:hlinkClr xmlns:ahyp="http://schemas.microsoft.com/office/drawing/2018/hyperlinkcolor" val="tx"/>
                    </a:ext>
                  </a:extLst>
                </a:hlinkClick>
              </a:rPr>
              <a:t>menarche</a:t>
            </a:r>
            <a:r>
              <a:rPr lang="en-US" sz="1800" b="0" i="0" dirty="0">
                <a:solidFill>
                  <a:schemeClr val="tx1"/>
                </a:solidFill>
                <a:effectLst/>
                <a:latin typeface="Lato" panose="020F0502020204030203" pitchFamily="34" charset="0"/>
              </a:rPr>
              <a:t> and ends with the onset of </a:t>
            </a:r>
            <a:r>
              <a:rPr lang="en-US" sz="1800" b="0" i="0" dirty="0">
                <a:solidFill>
                  <a:schemeClr val="tx1"/>
                </a:solidFill>
                <a:effectLst/>
                <a:latin typeface="Lato" panose="020F0502020204030203" pitchFamily="34" charset="0"/>
                <a:hlinkClick r:id="rId4">
                  <a:extLst>
                    <a:ext uri="{A12FA001-AC4F-418D-AE19-62706E023703}">
                      <ahyp:hlinkClr xmlns:ahyp="http://schemas.microsoft.com/office/drawing/2018/hyperlinkcolor" val="tx"/>
                    </a:ext>
                  </a:extLst>
                </a:hlinkClick>
              </a:rPr>
              <a:t>perimenopause</a:t>
            </a:r>
            <a:endParaRPr lang="en-US" sz="1800" dirty="0">
              <a:solidFill>
                <a:schemeClr val="tx1"/>
              </a:solidFill>
              <a:latin typeface="Lato" panose="020F0502020204030203" pitchFamily="34" charset="0"/>
            </a:endParaRPr>
          </a:p>
          <a:p>
            <a:pPr marL="139700" indent="0">
              <a:buNone/>
            </a:pPr>
            <a:endParaRPr lang="en-US" sz="2000" b="0" i="0" dirty="0">
              <a:solidFill>
                <a:schemeClr val="tx1"/>
              </a:solidFill>
              <a:effectLst/>
              <a:latin typeface="Lato" panose="020F0502020204030203" pitchFamily="34" charset="0"/>
            </a:endParaRPr>
          </a:p>
          <a:p>
            <a:r>
              <a:rPr lang="en-US" sz="1800" b="1" i="0" dirty="0">
                <a:solidFill>
                  <a:schemeClr val="tx1"/>
                </a:solidFill>
                <a:effectLst/>
                <a:latin typeface="Lato" panose="020F0502020204030203" pitchFamily="34" charset="0"/>
              </a:rPr>
              <a:t>Perimenopause</a:t>
            </a:r>
            <a:r>
              <a:rPr lang="en-US" sz="1800" b="0" i="0" dirty="0">
                <a:solidFill>
                  <a:schemeClr val="tx1"/>
                </a:solidFill>
                <a:effectLst/>
                <a:latin typeface="Lato" panose="020F0502020204030203" pitchFamily="34" charset="0"/>
              </a:rPr>
              <a:t> (</a:t>
            </a:r>
            <a:r>
              <a:rPr lang="en-US" sz="1800" b="0" i="0" dirty="0">
                <a:solidFill>
                  <a:schemeClr val="tx1"/>
                </a:solidFill>
                <a:effectLst/>
                <a:latin typeface="Lato" panose="020F0502020204030203" pitchFamily="34" charset="0"/>
                <a:hlinkClick r:id="rId4">
                  <a:extLst>
                    <a:ext uri="{A12FA001-AC4F-418D-AE19-62706E023703}">
                      <ahyp:hlinkClr xmlns:ahyp="http://schemas.microsoft.com/office/drawing/2018/hyperlinkcolor" val="tx"/>
                    </a:ext>
                  </a:extLst>
                </a:hlinkClick>
              </a:rPr>
              <a:t>menopausal transition</a:t>
            </a:r>
            <a:r>
              <a:rPr lang="en-US" sz="1800" b="0" i="0" dirty="0">
                <a:solidFill>
                  <a:schemeClr val="tx1"/>
                </a:solidFill>
                <a:effectLst/>
                <a:latin typeface="Lato" panose="020F0502020204030203" pitchFamily="34" charset="0"/>
              </a:rPr>
              <a:t>): </a:t>
            </a:r>
          </a:p>
          <a:p>
            <a:pPr marL="882650" lvl="1" indent="-285750">
              <a:lnSpc>
                <a:spcPct val="100000"/>
              </a:lnSpc>
              <a:buFont typeface="Arial" panose="020B0604020202020204" pitchFamily="34" charset="0"/>
              <a:buChar char="•"/>
            </a:pPr>
            <a:r>
              <a:rPr lang="en-US" sz="1800" b="0" i="0" dirty="0">
                <a:solidFill>
                  <a:schemeClr val="tx1"/>
                </a:solidFill>
                <a:effectLst/>
                <a:latin typeface="Lato" panose="020F0502020204030203" pitchFamily="34" charset="0"/>
              </a:rPr>
              <a:t>the length of time from the first occurrence </a:t>
            </a:r>
          </a:p>
          <a:p>
            <a:pPr marL="1054100" lvl="2" indent="0" algn="l">
              <a:lnSpc>
                <a:spcPct val="100000"/>
              </a:lnSpc>
              <a:buNone/>
            </a:pPr>
            <a:r>
              <a:rPr lang="en-US" sz="1800" dirty="0">
                <a:solidFill>
                  <a:schemeClr val="tx1"/>
                </a:solidFill>
                <a:latin typeface="Lato" panose="020F0502020204030203" pitchFamily="34" charset="0"/>
              </a:rPr>
              <a:t> </a:t>
            </a:r>
            <a:r>
              <a:rPr lang="en-US" sz="1800" b="0" i="0" dirty="0">
                <a:solidFill>
                  <a:schemeClr val="tx1"/>
                </a:solidFill>
                <a:effectLst/>
                <a:latin typeface="Lato" panose="020F0502020204030203" pitchFamily="34" charset="0"/>
              </a:rPr>
              <a:t>irregular </a:t>
            </a: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menstruation</a:t>
            </a:r>
            <a:r>
              <a:rPr lang="en-US" sz="1800" b="0" i="0" dirty="0">
                <a:solidFill>
                  <a:schemeClr val="tx1"/>
                </a:solidFill>
                <a:effectLst/>
                <a:latin typeface="Lato" panose="020F0502020204030203" pitchFamily="34" charset="0"/>
              </a:rPr>
              <a:t> cycles  to 12 months after the final </a:t>
            </a: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menstrual </a:t>
            </a:r>
          </a:p>
          <a:p>
            <a:pPr marL="1054100" lvl="2" indent="0" algn="l">
              <a:lnSpc>
                <a:spcPct val="100000"/>
              </a:lnSpc>
              <a:buNone/>
            </a:pP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period</a:t>
            </a:r>
            <a:r>
              <a:rPr lang="en-US" sz="1800" b="0" i="0" dirty="0">
                <a:solidFill>
                  <a:schemeClr val="tx1"/>
                </a:solidFill>
                <a:effectLst/>
                <a:latin typeface="Lato" panose="020F0502020204030203" pitchFamily="34" charset="0"/>
              </a:rPr>
              <a:t> (FMP)</a:t>
            </a:r>
          </a:p>
          <a:p>
            <a:pPr marL="882650" lvl="1" indent="-285750">
              <a:lnSpc>
                <a:spcPct val="100000"/>
              </a:lnSpc>
              <a:buFont typeface="Arial" panose="020B0604020202020204" pitchFamily="34" charset="0"/>
              <a:buChar char="•"/>
            </a:pPr>
            <a:r>
              <a:rPr lang="en-US" sz="1800" b="0" i="0" dirty="0">
                <a:solidFill>
                  <a:schemeClr val="tx1"/>
                </a:solidFill>
                <a:effectLst/>
                <a:latin typeface="Lato" panose="020F0502020204030203" pitchFamily="34" charset="0"/>
              </a:rPr>
              <a:t> Fluctuating hormonal levels lead to increasingly infrequent,   </a:t>
            </a:r>
          </a:p>
          <a:p>
            <a:pPr marL="596900" lvl="1" indent="0">
              <a:lnSpc>
                <a:spcPct val="100000"/>
              </a:lnSpc>
              <a:buNone/>
            </a:pPr>
            <a:r>
              <a:rPr lang="en-US" sz="1800" dirty="0">
                <a:solidFill>
                  <a:schemeClr val="tx1"/>
                </a:solidFill>
                <a:latin typeface="Lato" panose="020F0502020204030203" pitchFamily="34" charset="0"/>
              </a:rPr>
              <a:t>    </a:t>
            </a:r>
            <a:r>
              <a:rPr lang="en-US" sz="1800" b="0" i="0" dirty="0">
                <a:solidFill>
                  <a:schemeClr val="tx1"/>
                </a:solidFill>
                <a:effectLst/>
                <a:latin typeface="Lato" panose="020F0502020204030203" pitchFamily="34" charset="0"/>
              </a:rPr>
              <a:t>lighter </a:t>
            </a:r>
            <a:r>
              <a:rPr lang="en-US" sz="1800" b="0" i="0" dirty="0">
                <a:solidFill>
                  <a:schemeClr val="tx1"/>
                </a:solidFill>
                <a:effectLst/>
                <a:latin typeface="Lato" panose="020F0502020204030203" pitchFamily="34" charset="0"/>
                <a:hlinkClick r:id="rId5">
                  <a:extLst>
                    <a:ext uri="{A12FA001-AC4F-418D-AE19-62706E023703}">
                      <ahyp:hlinkClr xmlns:ahyp="http://schemas.microsoft.com/office/drawing/2018/hyperlinkcolor" val="tx"/>
                    </a:ext>
                  </a:extLst>
                </a:hlinkClick>
              </a:rPr>
              <a:t>menstruation</a:t>
            </a:r>
            <a:r>
              <a:rPr lang="en-US" sz="1800" b="0" i="0" dirty="0">
                <a:solidFill>
                  <a:schemeClr val="tx1"/>
                </a:solidFill>
                <a:effectLst/>
                <a:latin typeface="Lato" panose="020F0502020204030203" pitchFamily="34" charset="0"/>
              </a:rPr>
              <a:t> and </a:t>
            </a:r>
            <a:r>
              <a:rPr lang="en-US" sz="1800" b="0" i="0" dirty="0">
                <a:solidFill>
                  <a:schemeClr val="tx1"/>
                </a:solidFill>
                <a:effectLst/>
                <a:latin typeface="Lato" panose="020F0502020204030203" pitchFamily="34" charset="0"/>
                <a:hlinkClick r:id="rId6">
                  <a:extLst>
                    <a:ext uri="{A12FA001-AC4F-418D-AE19-62706E023703}">
                      <ahyp:hlinkClr xmlns:ahyp="http://schemas.microsoft.com/office/drawing/2018/hyperlinkcolor" val="tx"/>
                    </a:ext>
                  </a:extLst>
                </a:hlinkClick>
              </a:rPr>
              <a:t>vasomotor symptoms</a:t>
            </a:r>
            <a:r>
              <a:rPr lang="en-US" sz="1800" b="0" i="0" dirty="0">
                <a:solidFill>
                  <a:schemeClr val="tx1"/>
                </a:solidFill>
                <a:effectLst/>
                <a:latin typeface="Lato" panose="020F0502020204030203" pitchFamily="34" charset="0"/>
              </a:rPr>
              <a:t>. </a:t>
            </a:r>
          </a:p>
          <a:p>
            <a:pPr marL="596900" lvl="1" indent="0">
              <a:lnSpc>
                <a:spcPct val="100000"/>
              </a:lnSpc>
              <a:buNone/>
            </a:pPr>
            <a:endParaRPr lang="en-US" sz="1800" dirty="0">
              <a:solidFill>
                <a:schemeClr val="tx1"/>
              </a:solidFill>
              <a:latin typeface="Lato" panose="020F0502020204030203" pitchFamily="34" charset="0"/>
            </a:endParaRPr>
          </a:p>
          <a:p>
            <a:pPr marL="882650" lvl="1" indent="-285750">
              <a:lnSpc>
                <a:spcPct val="100000"/>
              </a:lnSpc>
              <a:buFont typeface="Arial" panose="020B0604020202020204" pitchFamily="34" charset="0"/>
              <a:buChar char="•"/>
            </a:pPr>
            <a:r>
              <a:rPr lang="en-US" sz="1800" b="0" i="0" dirty="0">
                <a:solidFill>
                  <a:schemeClr val="tx1"/>
                </a:solidFill>
                <a:effectLst/>
                <a:latin typeface="Lato" panose="020F0502020204030203" pitchFamily="34" charset="0"/>
              </a:rPr>
              <a:t>Duration: variable</a:t>
            </a:r>
            <a:r>
              <a:rPr lang="en-US" sz="1800" b="1" i="0" dirty="0">
                <a:solidFill>
                  <a:schemeClr val="tx1"/>
                </a:solidFill>
                <a:effectLst/>
                <a:latin typeface="Lato" panose="020F0502020204030203" pitchFamily="34" charset="0"/>
              </a:rPr>
              <a:t>; median length 4 years </a:t>
            </a:r>
            <a:endParaRPr lang="en-US" sz="1800" b="0" i="0" dirty="0">
              <a:solidFill>
                <a:schemeClr val="tx1"/>
              </a:solidFill>
              <a:effectLst/>
              <a:latin typeface="Lato" panose="020F0502020204030203" pitchFamily="34" charset="0"/>
            </a:endParaRPr>
          </a:p>
          <a:p>
            <a:pPr>
              <a:lnSpc>
                <a:spcPct val="150000"/>
              </a:lnSpc>
            </a:pPr>
            <a:endParaRPr lang="en-US" sz="1800" dirty="0">
              <a:solidFill>
                <a:schemeClr val="tx1"/>
              </a:solidFill>
            </a:endParaRPr>
          </a:p>
        </p:txBody>
      </p:sp>
    </p:spTree>
    <p:extLst>
      <p:ext uri="{BB962C8B-B14F-4D97-AF65-F5344CB8AC3E}">
        <p14:creationId xmlns:p14="http://schemas.microsoft.com/office/powerpoint/2010/main" val="2666599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36"/>
          <p:cNvSpPr txBox="1">
            <a:spLocks noGrp="1"/>
          </p:cNvSpPr>
          <p:nvPr>
            <p:ph type="body" idx="1"/>
          </p:nvPr>
        </p:nvSpPr>
        <p:spPr>
          <a:xfrm>
            <a:off x="532528" y="1212665"/>
            <a:ext cx="8078944" cy="2981520"/>
          </a:xfrm>
          <a:prstGeom prst="rect">
            <a:avLst/>
          </a:prstGeom>
        </p:spPr>
        <p:txBody>
          <a:bodyPr spcFirstLastPara="1" wrap="square" lIns="91425" tIns="91425" rIns="91425" bIns="91425" anchor="t" anchorCtr="0">
            <a:noAutofit/>
          </a:bodyPr>
          <a:lstStyle/>
          <a:p>
            <a:pPr marL="285750" indent="-285750"/>
            <a:r>
              <a:rPr lang="en-US" sz="1800" b="1" i="0" dirty="0">
                <a:solidFill>
                  <a:srgbClr val="373A3C"/>
                </a:solidFill>
                <a:effectLst/>
                <a:latin typeface="Noto Sans" panose="020B0502040504020204" pitchFamily="34" charset="0"/>
              </a:rPr>
              <a:t>Natural menopause </a:t>
            </a:r>
            <a:r>
              <a:rPr lang="en-US" sz="1800" b="0" i="0" dirty="0">
                <a:solidFill>
                  <a:srgbClr val="373A3C"/>
                </a:solidFill>
                <a:effectLst/>
                <a:latin typeface="Noto Sans" panose="020B0502040504020204" pitchFamily="34" charset="0"/>
              </a:rPr>
              <a:t>is defined as the </a:t>
            </a:r>
            <a:r>
              <a:rPr lang="en-US" sz="1800" b="1" i="0" dirty="0">
                <a:solidFill>
                  <a:srgbClr val="373A3C"/>
                </a:solidFill>
                <a:effectLst/>
                <a:latin typeface="Noto Sans" panose="020B0502040504020204" pitchFamily="34" charset="0"/>
              </a:rPr>
              <a:t>permanent</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cessation</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of</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menstrual</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periods</a:t>
            </a:r>
            <a:r>
              <a:rPr lang="en-US" sz="1800" b="0" i="0" dirty="0">
                <a:solidFill>
                  <a:srgbClr val="373A3C"/>
                </a:solidFill>
                <a:effectLst/>
                <a:latin typeface="Noto Sans" panose="020B0502040504020204" pitchFamily="34" charset="0"/>
              </a:rPr>
              <a:t>, determined </a:t>
            </a:r>
            <a:r>
              <a:rPr lang="en-US" sz="1800" b="1" i="0" dirty="0">
                <a:solidFill>
                  <a:srgbClr val="373A3C"/>
                </a:solidFill>
                <a:effectLst/>
                <a:latin typeface="Noto Sans" panose="020B0502040504020204" pitchFamily="34" charset="0"/>
              </a:rPr>
              <a:t>retrospectively</a:t>
            </a:r>
            <a:r>
              <a:rPr lang="en-US" sz="1800" b="0" i="0" dirty="0">
                <a:solidFill>
                  <a:srgbClr val="373A3C"/>
                </a:solidFill>
                <a:effectLst/>
                <a:latin typeface="Noto Sans" panose="020B0502040504020204" pitchFamily="34" charset="0"/>
              </a:rPr>
              <a:t> after a woman has </a:t>
            </a:r>
            <a:r>
              <a:rPr lang="en-US" sz="1800" b="1" i="0" dirty="0">
                <a:solidFill>
                  <a:srgbClr val="373A3C"/>
                </a:solidFill>
                <a:effectLst/>
                <a:latin typeface="Noto Sans" panose="020B0502040504020204" pitchFamily="34" charset="0"/>
              </a:rPr>
              <a:t>experienced 12 months of amenorrhea </a:t>
            </a:r>
            <a:r>
              <a:rPr lang="en-US" sz="1800" b="0" i="0" dirty="0">
                <a:solidFill>
                  <a:srgbClr val="373A3C"/>
                </a:solidFill>
                <a:effectLst/>
                <a:latin typeface="Noto Sans" panose="020B0502040504020204" pitchFamily="34" charset="0"/>
              </a:rPr>
              <a:t>without any other obvious pathologic or physiologic cause .</a:t>
            </a:r>
          </a:p>
          <a:p>
            <a:pPr marL="0" lvl="0" indent="0" algn="l" rtl="0">
              <a:spcBef>
                <a:spcPts val="0"/>
              </a:spcBef>
              <a:spcAft>
                <a:spcPts val="0"/>
              </a:spcAft>
              <a:buNone/>
            </a:pPr>
            <a:endParaRPr lang="en-US" sz="1800" dirty="0">
              <a:solidFill>
                <a:srgbClr val="373A3C"/>
              </a:solidFill>
              <a:latin typeface="Noto Sans" panose="020B0502040504020204" pitchFamily="34" charset="0"/>
            </a:endParaRPr>
          </a:p>
          <a:p>
            <a:pPr marL="285750" indent="-285750"/>
            <a:r>
              <a:rPr lang="en-US" sz="1800" dirty="0">
                <a:solidFill>
                  <a:srgbClr val="373A3C"/>
                </a:solidFill>
                <a:latin typeface="Noto Sans" panose="020B0502040504020204" pitchFamily="34" charset="0"/>
              </a:rPr>
              <a:t>Median Age :  </a:t>
            </a:r>
            <a:r>
              <a:rPr lang="en-US" sz="1800" b="1" dirty="0">
                <a:solidFill>
                  <a:srgbClr val="373A3C"/>
                </a:solidFill>
                <a:latin typeface="Noto Sans" panose="020B0502040504020204" pitchFamily="34" charset="0"/>
              </a:rPr>
              <a:t>51.4</a:t>
            </a:r>
            <a:r>
              <a:rPr lang="en-US" sz="1800" dirty="0">
                <a:solidFill>
                  <a:srgbClr val="373A3C"/>
                </a:solidFill>
                <a:latin typeface="Noto Sans" panose="020B0502040504020204" pitchFamily="34" charset="0"/>
              </a:rPr>
              <a:t> </a:t>
            </a:r>
            <a:r>
              <a:rPr lang="en-US" sz="1800" b="1" dirty="0">
                <a:solidFill>
                  <a:srgbClr val="373A3C"/>
                </a:solidFill>
                <a:latin typeface="Noto Sans" panose="020B0502040504020204" pitchFamily="34" charset="0"/>
              </a:rPr>
              <a:t>years</a:t>
            </a:r>
          </a:p>
          <a:p>
            <a:pPr marL="0" lvl="0" indent="0" algn="l" rtl="0">
              <a:spcBef>
                <a:spcPts val="0"/>
              </a:spcBef>
              <a:spcAft>
                <a:spcPts val="0"/>
              </a:spcAft>
              <a:buNone/>
            </a:pPr>
            <a:endParaRPr lang="en-US" sz="1800" b="1" dirty="0">
              <a:solidFill>
                <a:srgbClr val="373A3C"/>
              </a:solidFill>
              <a:latin typeface="Noto Sans" panose="020B0502040504020204" pitchFamily="34" charset="0"/>
            </a:endParaRPr>
          </a:p>
          <a:p>
            <a:pPr marL="285750" indent="-285750"/>
            <a:r>
              <a:rPr lang="en-US" sz="1800" dirty="0"/>
              <a:t> It reflects complete, or near complete, ovarian follicular depletion, with resulting hypo-</a:t>
            </a:r>
            <a:r>
              <a:rPr lang="en-US" sz="1800" dirty="0" err="1"/>
              <a:t>estrogenemia</a:t>
            </a:r>
            <a:r>
              <a:rPr lang="en-US" sz="1800" dirty="0"/>
              <a:t> and high follicle-stimulating hormone (FSH) concentrations</a:t>
            </a:r>
          </a:p>
          <a:p>
            <a:pPr marL="0" lvl="0" indent="0" algn="l" rtl="0">
              <a:spcBef>
                <a:spcPts val="0"/>
              </a:spcBef>
              <a:spcAft>
                <a:spcPts val="0"/>
              </a:spcAft>
              <a:buNone/>
            </a:pPr>
            <a:endParaRPr lang="en-US" sz="1800" dirty="0">
              <a:solidFill>
                <a:srgbClr val="373A3C"/>
              </a:solidFill>
              <a:latin typeface="Noto Sans" panose="020B0502040504020204" pitchFamily="34" charset="0"/>
            </a:endParaRPr>
          </a:p>
          <a:p>
            <a:pPr marL="0" lvl="0" indent="0" algn="l" rtl="0">
              <a:spcBef>
                <a:spcPts val="0"/>
              </a:spcBef>
              <a:spcAft>
                <a:spcPts val="0"/>
              </a:spcAft>
              <a:buNone/>
            </a:pPr>
            <a:endParaRPr sz="1800" dirty="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3B14-9087-505C-F146-8947362C483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9A751C-5B6C-0FA9-C378-EA393B83C7C2}"/>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90B32B97-AD07-153D-F2B4-C6F4715C37B2}"/>
              </a:ext>
            </a:extLst>
          </p:cNvPr>
          <p:cNvSpPr>
            <a:spLocks noGrp="1"/>
          </p:cNvSpPr>
          <p:nvPr>
            <p:ph type="pic" idx="2"/>
          </p:nvPr>
        </p:nvSpPr>
        <p:spPr/>
        <p:txBody>
          <a:bodyPr/>
          <a:lstStyle/>
          <a:p>
            <a:endParaRPr lang="en-US"/>
          </a:p>
        </p:txBody>
      </p:sp>
      <p:pic>
        <p:nvPicPr>
          <p:cNvPr id="6" name="Picture 5">
            <a:extLst>
              <a:ext uri="{FF2B5EF4-FFF2-40B4-BE49-F238E27FC236}">
                <a16:creationId xmlns:a16="http://schemas.microsoft.com/office/drawing/2014/main" id="{D02FDCD1-83F2-44C2-B04A-03CE6A00E495}"/>
              </a:ext>
            </a:extLst>
          </p:cNvPr>
          <p:cNvPicPr>
            <a:picLocks noChangeAspect="1"/>
          </p:cNvPicPr>
          <p:nvPr/>
        </p:nvPicPr>
        <p:blipFill>
          <a:blip r:embed="rId2"/>
          <a:stretch>
            <a:fillRect/>
          </a:stretch>
        </p:blipFill>
        <p:spPr>
          <a:xfrm>
            <a:off x="0" y="102870"/>
            <a:ext cx="9144000" cy="5120640"/>
          </a:xfrm>
          <a:prstGeom prst="rect">
            <a:avLst/>
          </a:prstGeom>
        </p:spPr>
      </p:pic>
    </p:spTree>
    <p:extLst>
      <p:ext uri="{BB962C8B-B14F-4D97-AF65-F5344CB8AC3E}">
        <p14:creationId xmlns:p14="http://schemas.microsoft.com/office/powerpoint/2010/main" val="224575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6369-5825-3599-A99B-E20958BBC2B6}"/>
              </a:ext>
            </a:extLst>
          </p:cNvPr>
          <p:cNvSpPr>
            <a:spLocks noGrp="1"/>
          </p:cNvSpPr>
          <p:nvPr>
            <p:ph type="title"/>
          </p:nvPr>
        </p:nvSpPr>
        <p:spPr>
          <a:xfrm>
            <a:off x="2704050" y="737200"/>
            <a:ext cx="3735900" cy="1102800"/>
          </a:xfrm>
        </p:spPr>
        <p:txBody>
          <a:bodyPr/>
          <a:lstStyle/>
          <a:p>
            <a:r>
              <a:rPr lang="en-US" dirty="0"/>
              <a:t>Hormonal changes</a:t>
            </a:r>
          </a:p>
        </p:txBody>
      </p:sp>
      <p:sp>
        <p:nvSpPr>
          <p:cNvPr id="3" name="Text Placeholder 2">
            <a:extLst>
              <a:ext uri="{FF2B5EF4-FFF2-40B4-BE49-F238E27FC236}">
                <a16:creationId xmlns:a16="http://schemas.microsoft.com/office/drawing/2014/main" id="{AA75855C-2ED3-B8F6-9E7B-140C33B01A23}"/>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6935606-095E-9284-1550-3703ADD0D773}"/>
              </a:ext>
            </a:extLst>
          </p:cNvPr>
          <p:cNvPicPr>
            <a:picLocks noChangeAspect="1"/>
          </p:cNvPicPr>
          <p:nvPr/>
        </p:nvPicPr>
        <p:blipFill>
          <a:blip r:embed="rId2"/>
          <a:stretch>
            <a:fillRect/>
          </a:stretch>
        </p:blipFill>
        <p:spPr>
          <a:xfrm>
            <a:off x="131379" y="1535509"/>
            <a:ext cx="8881242" cy="2745276"/>
          </a:xfrm>
          <a:prstGeom prst="rect">
            <a:avLst/>
          </a:prstGeom>
        </p:spPr>
      </p:pic>
    </p:spTree>
    <p:extLst>
      <p:ext uri="{BB962C8B-B14F-4D97-AF65-F5344CB8AC3E}">
        <p14:creationId xmlns:p14="http://schemas.microsoft.com/office/powerpoint/2010/main" val="821849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6BFE-529E-4D67-2DBC-B6624F7404FA}"/>
              </a:ext>
            </a:extLst>
          </p:cNvPr>
          <p:cNvSpPr>
            <a:spLocks noGrp="1"/>
          </p:cNvSpPr>
          <p:nvPr>
            <p:ph type="title"/>
          </p:nvPr>
        </p:nvSpPr>
        <p:spPr>
          <a:xfrm>
            <a:off x="1067197" y="420507"/>
            <a:ext cx="7187122" cy="727121"/>
          </a:xfrm>
        </p:spPr>
        <p:txBody>
          <a:bodyPr/>
          <a:lstStyle/>
          <a:p>
            <a:pPr algn="ctr"/>
            <a:r>
              <a:rPr lang="en-US" sz="2800" dirty="0"/>
              <a:t>Underlying physiology of menopause</a:t>
            </a:r>
          </a:p>
        </p:txBody>
      </p:sp>
      <p:sp>
        <p:nvSpPr>
          <p:cNvPr id="3" name="Text Placeholder 2">
            <a:extLst>
              <a:ext uri="{FF2B5EF4-FFF2-40B4-BE49-F238E27FC236}">
                <a16:creationId xmlns:a16="http://schemas.microsoft.com/office/drawing/2014/main" id="{A2C3752A-00EB-AF5B-987C-EC71E9459FBD}"/>
              </a:ext>
            </a:extLst>
          </p:cNvPr>
          <p:cNvSpPr>
            <a:spLocks noGrp="1"/>
          </p:cNvSpPr>
          <p:nvPr>
            <p:ph type="body" idx="1"/>
          </p:nvPr>
        </p:nvSpPr>
        <p:spPr>
          <a:xfrm>
            <a:off x="182880" y="1147628"/>
            <a:ext cx="8481059" cy="3154257"/>
          </a:xfrm>
        </p:spPr>
        <p:txBody>
          <a:bodyPr/>
          <a:lstStyle/>
          <a:p>
            <a:r>
              <a:rPr lang="en-US" sz="1800" b="1" dirty="0"/>
              <a:t>Menstrual irregularities and amenorrhea :</a:t>
            </a:r>
          </a:p>
          <a:p>
            <a:pPr marL="596900" lvl="1" indent="0">
              <a:buNone/>
            </a:pPr>
            <a:r>
              <a:rPr lang="en-US" sz="1800" b="1" dirty="0"/>
              <a:t>- </a:t>
            </a:r>
            <a:r>
              <a:rPr lang="en-US" sz="1800" dirty="0"/>
              <a:t>Ovarian function from age-related ovarian follicle loss leads to </a:t>
            </a:r>
            <a:r>
              <a:rPr lang="en-US" sz="1800" dirty="0">
                <a:sym typeface="Wingdings" panose="05000000000000000000" pitchFamily="2" charset="2"/>
              </a:rPr>
              <a:t></a:t>
            </a:r>
            <a:endParaRPr lang="en-US" sz="1800" dirty="0"/>
          </a:p>
          <a:p>
            <a:pPr marL="596900" lvl="1" indent="0">
              <a:buNone/>
            </a:pPr>
            <a:r>
              <a:rPr lang="en-US" sz="1800" b="1" dirty="0"/>
              <a:t>↓ Estrogen</a:t>
            </a:r>
            <a:r>
              <a:rPr lang="en-US" sz="1800" dirty="0"/>
              <a:t> and </a:t>
            </a:r>
            <a:r>
              <a:rPr lang="en-US" sz="1800" b="1" dirty="0"/>
              <a:t>progesterone levels </a:t>
            </a:r>
            <a:r>
              <a:rPr lang="en-US" sz="1800" dirty="0"/>
              <a:t>→ loss of negative feedback on the pituitary gland → </a:t>
            </a:r>
            <a:r>
              <a:rPr lang="en-US" sz="1800" b="1" dirty="0"/>
              <a:t>↑ GnRH levels</a:t>
            </a:r>
            <a:r>
              <a:rPr lang="en-US" sz="1800" dirty="0"/>
              <a:t> → ↑ </a:t>
            </a:r>
            <a:r>
              <a:rPr lang="en-US" sz="1800" b="1" dirty="0"/>
              <a:t>FSH</a:t>
            </a:r>
            <a:r>
              <a:rPr lang="en-US" sz="1800" dirty="0"/>
              <a:t> and </a:t>
            </a:r>
            <a:r>
              <a:rPr lang="en-US" sz="1800" b="1" dirty="0"/>
              <a:t>LH</a:t>
            </a:r>
            <a:r>
              <a:rPr lang="en-US" sz="1800" dirty="0"/>
              <a:t> levels (hypergonadotropic hypogonadism) </a:t>
            </a:r>
            <a:r>
              <a:rPr lang="en-US" sz="1800" dirty="0">
                <a:sym typeface="Wingdings" panose="05000000000000000000" pitchFamily="2" charset="2"/>
              </a:rPr>
              <a:t>  </a:t>
            </a:r>
            <a:r>
              <a:rPr lang="en-US" sz="1800" dirty="0"/>
              <a:t>↑ In </a:t>
            </a:r>
            <a:r>
              <a:rPr lang="en-US" sz="1800" b="1" dirty="0"/>
              <a:t>anovulatory</a:t>
            </a:r>
            <a:r>
              <a:rPr lang="en-US" sz="1800" dirty="0"/>
              <a:t> cycles </a:t>
            </a:r>
          </a:p>
          <a:p>
            <a:pPr marL="596900" lvl="1" indent="0">
              <a:buNone/>
            </a:pPr>
            <a:r>
              <a:rPr lang="en-US" sz="1800" dirty="0"/>
              <a:t>-Ovarian function eventually ceases</a:t>
            </a:r>
          </a:p>
          <a:p>
            <a:pPr marL="596900" lvl="1" indent="0">
              <a:buNone/>
            </a:pPr>
            <a:endParaRPr lang="en-US" sz="1800" dirty="0"/>
          </a:p>
          <a:p>
            <a:r>
              <a:rPr lang="en-US" sz="1800" b="1" dirty="0"/>
              <a:t>Vasomotor symptoms</a:t>
            </a:r>
          </a:p>
          <a:p>
            <a:pPr marL="596900" lvl="1" indent="0">
              <a:buNone/>
            </a:pPr>
            <a:r>
              <a:rPr lang="en-US" sz="1800" b="1" dirty="0"/>
              <a:t> hypo-estrogen state </a:t>
            </a:r>
            <a:r>
              <a:rPr lang="en-US" sz="1800" b="1" dirty="0">
                <a:sym typeface="Wingdings" panose="05000000000000000000" pitchFamily="2" charset="2"/>
              </a:rPr>
              <a:t> </a:t>
            </a:r>
            <a:r>
              <a:rPr lang="en-US" sz="1800" dirty="0">
                <a:sym typeface="Wingdings" panose="05000000000000000000" pitchFamily="2" charset="2"/>
              </a:rPr>
              <a:t>affect</a:t>
            </a:r>
            <a:r>
              <a:rPr lang="en-US" sz="1800" b="1" dirty="0">
                <a:sym typeface="Wingdings" panose="05000000000000000000" pitchFamily="2" charset="2"/>
              </a:rPr>
              <a:t> Hypothalamic Regulatory Center</a:t>
            </a:r>
          </a:p>
          <a:p>
            <a:pPr marL="139700" indent="0">
              <a:buNone/>
            </a:pPr>
            <a:endParaRPr lang="en-US" sz="1800" b="1" dirty="0">
              <a:sym typeface="Wingdings" panose="05000000000000000000" pitchFamily="2" charset="2"/>
            </a:endParaRPr>
          </a:p>
          <a:p>
            <a:r>
              <a:rPr lang="en-US" sz="1800" b="1" dirty="0"/>
              <a:t>Genitourinary symptoms </a:t>
            </a:r>
            <a:r>
              <a:rPr lang="en-US" sz="1800" dirty="0"/>
              <a:t>Hypoestrogenism → vaginal and vulvar epithelial</a:t>
            </a:r>
          </a:p>
          <a:p>
            <a:pPr marL="139700" indent="0">
              <a:buNone/>
            </a:pPr>
            <a:r>
              <a:rPr lang="en-US" sz="1800" dirty="0"/>
              <a:t>atrophy as well as urethral and bladder atrophy</a:t>
            </a:r>
          </a:p>
          <a:p>
            <a:endParaRPr lang="en-US" sz="1800" b="1" dirty="0"/>
          </a:p>
          <a:p>
            <a:endParaRPr lang="en-US" sz="1800" b="1" dirty="0"/>
          </a:p>
          <a:p>
            <a:endParaRPr lang="en-US" sz="1800" b="1" dirty="0"/>
          </a:p>
        </p:txBody>
      </p:sp>
    </p:spTree>
    <p:extLst>
      <p:ext uri="{BB962C8B-B14F-4D97-AF65-F5344CB8AC3E}">
        <p14:creationId xmlns:p14="http://schemas.microsoft.com/office/powerpoint/2010/main" val="35977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0316-28B5-7EFF-E057-8FE0BD3B03B3}"/>
              </a:ext>
            </a:extLst>
          </p:cNvPr>
          <p:cNvSpPr>
            <a:spLocks noGrp="1"/>
          </p:cNvSpPr>
          <p:nvPr>
            <p:ph type="title"/>
          </p:nvPr>
        </p:nvSpPr>
        <p:spPr>
          <a:xfrm>
            <a:off x="1526630" y="467380"/>
            <a:ext cx="4842640" cy="541613"/>
          </a:xfrm>
        </p:spPr>
        <p:txBody>
          <a:bodyPr/>
          <a:lstStyle/>
          <a:p>
            <a:r>
              <a:rPr lang="en-US" dirty="0"/>
              <a:t>CLINICAL MANIFESTATIONS</a:t>
            </a:r>
          </a:p>
        </p:txBody>
      </p:sp>
      <p:sp>
        <p:nvSpPr>
          <p:cNvPr id="3" name="Text Placeholder 2">
            <a:extLst>
              <a:ext uri="{FF2B5EF4-FFF2-40B4-BE49-F238E27FC236}">
                <a16:creationId xmlns:a16="http://schemas.microsoft.com/office/drawing/2014/main" id="{F6AD2507-6849-EBA5-6346-93D48A50F0A5}"/>
              </a:ext>
            </a:extLst>
          </p:cNvPr>
          <p:cNvSpPr>
            <a:spLocks noGrp="1"/>
          </p:cNvSpPr>
          <p:nvPr>
            <p:ph type="body" idx="1"/>
          </p:nvPr>
        </p:nvSpPr>
        <p:spPr>
          <a:xfrm>
            <a:off x="126124" y="1240221"/>
            <a:ext cx="8912773" cy="3573517"/>
          </a:xfrm>
        </p:spPr>
        <p:txBody>
          <a:bodyPr/>
          <a:lstStyle/>
          <a:p>
            <a:r>
              <a:rPr lang="en-US" sz="1800" b="0" i="0" dirty="0">
                <a:solidFill>
                  <a:srgbClr val="373A3C"/>
                </a:solidFill>
                <a:effectLst/>
                <a:latin typeface="Noto Sans" panose="020B0502040504020204" pitchFamily="34" charset="0"/>
              </a:rPr>
              <a:t>The most common symptom during the menopausal transition and menopause are </a:t>
            </a:r>
            <a:r>
              <a:rPr lang="en-US" sz="1800" b="1" i="0" dirty="0">
                <a:solidFill>
                  <a:srgbClr val="373A3C"/>
                </a:solidFill>
                <a:effectLst/>
                <a:latin typeface="Noto Sans" panose="020B0502040504020204" pitchFamily="34" charset="0"/>
              </a:rPr>
              <a:t>hot flashes </a:t>
            </a:r>
          </a:p>
          <a:p>
            <a:r>
              <a:rPr lang="en-US" sz="1800" b="1" dirty="0">
                <a:solidFill>
                  <a:srgbClr val="373A3C"/>
                </a:solidFill>
                <a:latin typeface="Noto Sans" panose="020B0502040504020204" pitchFamily="34" charset="0"/>
              </a:rPr>
              <a:t>Depression : </a:t>
            </a:r>
            <a:r>
              <a:rPr lang="en-US" sz="1800" dirty="0">
                <a:solidFill>
                  <a:srgbClr val="373A3C"/>
                </a:solidFill>
                <a:latin typeface="Noto Sans" panose="020B0502040504020204" pitchFamily="34" charset="0"/>
              </a:rPr>
              <a:t>increased risk during menopausal transition (perimenopausal state) and in women with a prior history of depression or a mood problem.</a:t>
            </a:r>
          </a:p>
          <a:p>
            <a:r>
              <a:rPr lang="en-US" sz="1800" b="1" i="0" dirty="0">
                <a:solidFill>
                  <a:srgbClr val="373A3C"/>
                </a:solidFill>
                <a:effectLst/>
                <a:latin typeface="Noto Sans" panose="020B0502040504020204" pitchFamily="34" charset="0"/>
              </a:rPr>
              <a:t>Sleep disturbance</a:t>
            </a:r>
          </a:p>
          <a:p>
            <a:r>
              <a:rPr lang="en-US" sz="1800" b="1" i="0" dirty="0">
                <a:solidFill>
                  <a:srgbClr val="373A3C"/>
                </a:solidFill>
                <a:effectLst/>
                <a:latin typeface="Noto Sans" panose="020B0502040504020204" pitchFamily="34" charset="0"/>
              </a:rPr>
              <a:t>Cognitive changes  </a:t>
            </a:r>
            <a:r>
              <a:rPr lang="en-US" sz="1800" b="0" i="0" dirty="0">
                <a:solidFill>
                  <a:srgbClr val="373A3C"/>
                </a:solidFill>
                <a:effectLst/>
                <a:latin typeface="Noto Sans" panose="020B0502040504020204" pitchFamily="34" charset="0"/>
              </a:rPr>
              <a:t>forgetfulness, difficulties with word retrieval</a:t>
            </a:r>
          </a:p>
          <a:p>
            <a:r>
              <a:rPr lang="en-US" sz="1800" b="1" i="0" dirty="0">
                <a:solidFill>
                  <a:srgbClr val="373A3C"/>
                </a:solidFill>
                <a:effectLst/>
                <a:latin typeface="Noto Sans" panose="020B0502040504020204" pitchFamily="34" charset="0"/>
              </a:rPr>
              <a:t>Genitourinary syndrome of menopause: </a:t>
            </a:r>
            <a:r>
              <a:rPr lang="en-US" sz="1800" b="0" i="0" dirty="0">
                <a:solidFill>
                  <a:srgbClr val="373A3C"/>
                </a:solidFill>
                <a:effectLst/>
                <a:latin typeface="Noto Sans" panose="020B0502040504020204" pitchFamily="34" charset="0"/>
              </a:rPr>
              <a:t> vulvovaginal atrophy , collection of symptoms and signs caused by hypoestrogenic changes to the labia, clitoris, vagina, urethra, and bladder that occur in menopausal women.</a:t>
            </a:r>
          </a:p>
          <a:p>
            <a:r>
              <a:rPr lang="en-US" sz="1800" b="1" i="0" dirty="0">
                <a:solidFill>
                  <a:srgbClr val="373A3C"/>
                </a:solidFill>
                <a:effectLst/>
                <a:latin typeface="Noto Sans" panose="020B0502040504020204" pitchFamily="34" charset="0"/>
              </a:rPr>
              <a:t>Joint aches and pain</a:t>
            </a:r>
          </a:p>
          <a:p>
            <a:r>
              <a:rPr lang="en-US" sz="1800" b="1" i="0" dirty="0">
                <a:solidFill>
                  <a:srgbClr val="373A3C"/>
                </a:solidFill>
                <a:effectLst/>
                <a:latin typeface="Noto Sans" panose="020B0502040504020204" pitchFamily="34" charset="0"/>
              </a:rPr>
              <a:t>Breast</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pain: </a:t>
            </a:r>
            <a:r>
              <a:rPr lang="en-US" sz="1800" b="0" i="0" dirty="0">
                <a:solidFill>
                  <a:srgbClr val="373A3C"/>
                </a:solidFill>
                <a:effectLst/>
                <a:latin typeface="Noto Sans" panose="020B0502040504020204" pitchFamily="34" charset="0"/>
              </a:rPr>
              <a:t>probably due to the fluctuations in serum estradiol concentrations</a:t>
            </a:r>
            <a:endParaRPr lang="en-US" sz="1800" b="1" dirty="0"/>
          </a:p>
        </p:txBody>
      </p:sp>
    </p:spTree>
    <p:extLst>
      <p:ext uri="{BB962C8B-B14F-4D97-AF65-F5344CB8AC3E}">
        <p14:creationId xmlns:p14="http://schemas.microsoft.com/office/powerpoint/2010/main" val="120601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4844-AC1D-3349-7152-61D6FE615C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736662C-AC92-A7DC-8D5F-B4532D6A2A92}"/>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1BA5A28B-5FAC-49F2-06FB-9ABCCFFC0313}"/>
              </a:ext>
            </a:extLst>
          </p:cNvPr>
          <p:cNvSpPr>
            <a:spLocks noGrp="1"/>
          </p:cNvSpPr>
          <p:nvPr>
            <p:ph type="pic" idx="2"/>
          </p:nvPr>
        </p:nvSpPr>
        <p:spPr/>
        <p:txBody>
          <a:bodyPr/>
          <a:lstStyle/>
          <a:p>
            <a:endParaRPr lang="en-US"/>
          </a:p>
        </p:txBody>
      </p:sp>
      <p:pic>
        <p:nvPicPr>
          <p:cNvPr id="5" name="Picture 4">
            <a:extLst>
              <a:ext uri="{FF2B5EF4-FFF2-40B4-BE49-F238E27FC236}">
                <a16:creationId xmlns:a16="http://schemas.microsoft.com/office/drawing/2014/main" id="{6A71FEFA-B96A-C5A0-934C-78929AAECD20}"/>
              </a:ext>
            </a:extLst>
          </p:cNvPr>
          <p:cNvPicPr>
            <a:picLocks noChangeAspect="1"/>
          </p:cNvPicPr>
          <p:nvPr/>
        </p:nvPicPr>
        <p:blipFill>
          <a:blip r:embed="rId3"/>
          <a:stretch>
            <a:fillRect/>
          </a:stretch>
        </p:blipFill>
        <p:spPr>
          <a:xfrm>
            <a:off x="0" y="0"/>
            <a:ext cx="9143999" cy="5143500"/>
          </a:xfrm>
          <a:prstGeom prst="rect">
            <a:avLst/>
          </a:prstGeom>
        </p:spPr>
      </p:pic>
    </p:spTree>
    <p:extLst>
      <p:ext uri="{BB962C8B-B14F-4D97-AF65-F5344CB8AC3E}">
        <p14:creationId xmlns:p14="http://schemas.microsoft.com/office/powerpoint/2010/main" val="197733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105B-EC0C-6669-0695-20C472196AC5}"/>
              </a:ext>
            </a:extLst>
          </p:cNvPr>
          <p:cNvSpPr>
            <a:spLocks noGrp="1"/>
          </p:cNvSpPr>
          <p:nvPr>
            <p:ph type="title"/>
          </p:nvPr>
        </p:nvSpPr>
        <p:spPr/>
        <p:txBody>
          <a:bodyPr/>
          <a:lstStyle/>
          <a:p>
            <a:r>
              <a:rPr lang="x-none" b="1" dirty="0"/>
              <a:t>Pubertal Events</a:t>
            </a:r>
          </a:p>
        </p:txBody>
      </p:sp>
      <p:sp>
        <p:nvSpPr>
          <p:cNvPr id="3" name="Text Placeholder 2">
            <a:extLst>
              <a:ext uri="{FF2B5EF4-FFF2-40B4-BE49-F238E27FC236}">
                <a16:creationId xmlns:a16="http://schemas.microsoft.com/office/drawing/2014/main" id="{7373C4EC-7AE0-271E-691A-0B1634C855F2}"/>
              </a:ext>
            </a:extLst>
          </p:cNvPr>
          <p:cNvSpPr>
            <a:spLocks noGrp="1"/>
          </p:cNvSpPr>
          <p:nvPr>
            <p:ph type="body" idx="1"/>
          </p:nvPr>
        </p:nvSpPr>
        <p:spPr>
          <a:xfrm>
            <a:off x="893153" y="1072761"/>
            <a:ext cx="7704000" cy="3625714"/>
          </a:xfrm>
        </p:spPr>
        <p:txBody>
          <a:bodyPr/>
          <a:lstStyle/>
          <a:p>
            <a:pPr algn="l"/>
            <a:r>
              <a:rPr lang="en-US" sz="1800" b="1" dirty="0">
                <a:solidFill>
                  <a:srgbClr val="191919"/>
                </a:solidFill>
                <a:effectLst/>
                <a:latin typeface="Lato" panose="020F0502020204030203" pitchFamily="34" charset="0"/>
              </a:rPr>
              <a:t>Thelarche</a:t>
            </a:r>
            <a:endParaRPr lang="en-US" sz="1800" b="1" dirty="0">
              <a:solidFill>
                <a:srgbClr val="191919"/>
              </a:solidFill>
              <a:latin typeface="Lato" panose="020F0502020204030203" pitchFamily="34" charset="0"/>
            </a:endParaRPr>
          </a:p>
          <a:p>
            <a:pPr lvl="1">
              <a:buFont typeface="Courier New" panose="02070309020205020404" pitchFamily="49" charset="0"/>
              <a:buChar char="o"/>
            </a:pPr>
            <a:r>
              <a:rPr lang="en-US" sz="1600" dirty="0">
                <a:solidFill>
                  <a:srgbClr val="191919"/>
                </a:solidFill>
                <a:effectLst/>
                <a:latin typeface="Lato" panose="020F0502020204030203" pitchFamily="34" charset="0"/>
              </a:rPr>
              <a:t>onset of </a:t>
            </a:r>
            <a:r>
              <a:rPr lang="en-US" sz="1600" i="1" dirty="0">
                <a:solidFill>
                  <a:srgbClr val="191919"/>
                </a:solidFill>
                <a:effectLst/>
                <a:latin typeface="Lato" panose="020F0502020204030203" pitchFamily="34" charset="0"/>
              </a:rPr>
              <a:t>breast </a:t>
            </a:r>
            <a:r>
              <a:rPr lang="en-US" sz="1600" dirty="0">
                <a:solidFill>
                  <a:srgbClr val="191919"/>
                </a:solidFill>
                <a:effectLst/>
                <a:latin typeface="Lato" panose="020F0502020204030203" pitchFamily="34" charset="0"/>
              </a:rPr>
              <a:t>development, </a:t>
            </a:r>
            <a:r>
              <a:rPr lang="en-US" sz="1600" dirty="0">
                <a:solidFill>
                  <a:srgbClr val="212121"/>
                </a:solidFill>
                <a:effectLst/>
                <a:latin typeface=""/>
              </a:rPr>
              <a:t>primarily due to the action of </a:t>
            </a:r>
            <a:r>
              <a:rPr lang="en-US" sz="1600" b="1" dirty="0">
                <a:solidFill>
                  <a:srgbClr val="212121"/>
                </a:solidFill>
                <a:effectLst/>
                <a:latin typeface=""/>
              </a:rPr>
              <a:t>E2</a:t>
            </a:r>
            <a:r>
              <a:rPr lang="en-US" sz="1600" dirty="0">
                <a:solidFill>
                  <a:srgbClr val="212121"/>
                </a:solidFill>
                <a:effectLst/>
                <a:latin typeface=""/>
              </a:rPr>
              <a:t> from the ovaries. </a:t>
            </a:r>
          </a:p>
          <a:p>
            <a:pPr lvl="1">
              <a:buFont typeface="Courier New" panose="02070309020205020404" pitchFamily="49" charset="0"/>
              <a:buChar char="o"/>
            </a:pPr>
            <a:endParaRPr lang="en-US" sz="1600" dirty="0">
              <a:solidFill>
                <a:srgbClr val="191919"/>
              </a:solidFill>
              <a:latin typeface="Lato" panose="020F0502020204030203" pitchFamily="34" charset="0"/>
            </a:endParaRPr>
          </a:p>
          <a:p>
            <a:pPr algn="l"/>
            <a:r>
              <a:rPr lang="en-US" sz="1800" b="1" dirty="0">
                <a:solidFill>
                  <a:srgbClr val="191919"/>
                </a:solidFill>
                <a:effectLst/>
                <a:latin typeface="Lato" panose="020F0502020204030203" pitchFamily="34" charset="0"/>
              </a:rPr>
              <a:t>Pubarche</a:t>
            </a:r>
            <a:r>
              <a:rPr lang="en-US" sz="1800" dirty="0">
                <a:solidFill>
                  <a:srgbClr val="191919"/>
                </a:solidFill>
                <a:effectLst/>
                <a:latin typeface="Lato" panose="020F0502020204030203" pitchFamily="34" charset="0"/>
              </a:rPr>
              <a:t> </a:t>
            </a:r>
          </a:p>
          <a:p>
            <a:pPr lvl="1"/>
            <a:r>
              <a:rPr lang="en-US" sz="1600" dirty="0">
                <a:solidFill>
                  <a:srgbClr val="191919"/>
                </a:solidFill>
                <a:effectLst/>
                <a:latin typeface="Lato" panose="020F0502020204030203" pitchFamily="34" charset="0"/>
              </a:rPr>
              <a:t>onset of </a:t>
            </a:r>
            <a:r>
              <a:rPr lang="en-US" sz="1600" i="1" dirty="0">
                <a:solidFill>
                  <a:srgbClr val="191919"/>
                </a:solidFill>
                <a:effectLst/>
                <a:latin typeface="Lato" panose="020F0502020204030203" pitchFamily="34" charset="0"/>
              </a:rPr>
              <a:t>pubic hair </a:t>
            </a:r>
            <a:r>
              <a:rPr lang="en-US" sz="1600" dirty="0">
                <a:solidFill>
                  <a:srgbClr val="191919"/>
                </a:solidFill>
                <a:effectLst/>
                <a:latin typeface="Lato" panose="020F0502020204030203" pitchFamily="34" charset="0"/>
              </a:rPr>
              <a:t>growth </a:t>
            </a:r>
          </a:p>
          <a:p>
            <a:pPr lvl="1"/>
            <a:endParaRPr lang="en-US" sz="1600" dirty="0">
              <a:solidFill>
                <a:srgbClr val="191919"/>
              </a:solidFill>
              <a:effectLst/>
              <a:latin typeface="Lato" panose="020F0502020204030203" pitchFamily="34" charset="0"/>
            </a:endParaRPr>
          </a:p>
          <a:p>
            <a:pPr algn="l"/>
            <a:r>
              <a:rPr lang="en-US" sz="1800" b="1" dirty="0">
                <a:solidFill>
                  <a:srgbClr val="191919"/>
                </a:solidFill>
                <a:effectLst/>
                <a:latin typeface="Lato" panose="020F0502020204030203" pitchFamily="34" charset="0"/>
              </a:rPr>
              <a:t>Menarche</a:t>
            </a:r>
            <a:endParaRPr lang="en-US" sz="1800" dirty="0">
              <a:solidFill>
                <a:srgbClr val="191919"/>
              </a:solidFill>
              <a:effectLst/>
              <a:latin typeface="Lato" panose="020F0502020204030203" pitchFamily="34" charset="0"/>
            </a:endParaRPr>
          </a:p>
          <a:p>
            <a:pPr lvl="1"/>
            <a:r>
              <a:rPr lang="en-US" sz="1600" dirty="0">
                <a:solidFill>
                  <a:srgbClr val="191919"/>
                </a:solidFill>
                <a:effectLst/>
                <a:latin typeface="Lato" panose="020F0502020204030203" pitchFamily="34" charset="0"/>
              </a:rPr>
              <a:t>onset of menstrual </a:t>
            </a:r>
            <a:r>
              <a:rPr lang="en-US" sz="1600" i="1" dirty="0">
                <a:solidFill>
                  <a:srgbClr val="191919"/>
                </a:solidFill>
                <a:effectLst/>
                <a:latin typeface="Lato" panose="020F0502020204030203" pitchFamily="34" charset="0"/>
              </a:rPr>
              <a:t>bleeding</a:t>
            </a:r>
            <a:r>
              <a:rPr lang="en-US" sz="1600" dirty="0">
                <a:solidFill>
                  <a:srgbClr val="191919"/>
                </a:solidFill>
                <a:effectLst/>
                <a:latin typeface="Lato" panose="020F0502020204030203" pitchFamily="34" charset="0"/>
              </a:rPr>
              <a:t> </a:t>
            </a:r>
          </a:p>
          <a:p>
            <a:pPr lvl="1"/>
            <a:endParaRPr lang="x-none" sz="1800" dirty="0"/>
          </a:p>
          <a:p>
            <a:pPr algn="l"/>
            <a:r>
              <a:rPr lang="en-US" sz="1800" b="1" dirty="0" err="1">
                <a:solidFill>
                  <a:srgbClr val="212121"/>
                </a:solidFill>
                <a:effectLst/>
                <a:latin typeface=""/>
              </a:rPr>
              <a:t>Spermarche</a:t>
            </a:r>
            <a:r>
              <a:rPr lang="en-US" sz="1800" b="1" dirty="0">
                <a:solidFill>
                  <a:srgbClr val="212121"/>
                </a:solidFill>
                <a:effectLst/>
                <a:latin typeface=""/>
              </a:rPr>
              <a:t> </a:t>
            </a:r>
          </a:p>
          <a:p>
            <a:pPr lvl="1"/>
            <a:r>
              <a:rPr lang="en-US" sz="1600" dirty="0">
                <a:solidFill>
                  <a:srgbClr val="212121"/>
                </a:solidFill>
                <a:effectLst/>
                <a:latin typeface=""/>
              </a:rPr>
              <a:t>the time of the first </a:t>
            </a:r>
            <a:r>
              <a:rPr lang="en-US" sz="1600" i="1" dirty="0">
                <a:solidFill>
                  <a:srgbClr val="212121"/>
                </a:solidFill>
                <a:effectLst/>
                <a:latin typeface=""/>
              </a:rPr>
              <a:t>sperm production </a:t>
            </a:r>
          </a:p>
          <a:p>
            <a:pPr marL="1066800" lvl="2" indent="0">
              <a:buNone/>
            </a:pPr>
            <a:endParaRPr lang="en-US" sz="1400" dirty="0">
              <a:effectLst/>
            </a:endParaRPr>
          </a:p>
        </p:txBody>
      </p:sp>
    </p:spTree>
    <p:extLst>
      <p:ext uri="{BB962C8B-B14F-4D97-AF65-F5344CB8AC3E}">
        <p14:creationId xmlns:p14="http://schemas.microsoft.com/office/powerpoint/2010/main" val="1624640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BAA0-2B82-1932-EE0E-A834ACA26308}"/>
              </a:ext>
            </a:extLst>
          </p:cNvPr>
          <p:cNvSpPr>
            <a:spLocks noGrp="1"/>
          </p:cNvSpPr>
          <p:nvPr>
            <p:ph type="title"/>
          </p:nvPr>
        </p:nvSpPr>
        <p:spPr>
          <a:xfrm>
            <a:off x="624969" y="484329"/>
            <a:ext cx="7894062" cy="692831"/>
          </a:xfrm>
        </p:spPr>
        <p:txBody>
          <a:bodyPr/>
          <a:lstStyle/>
          <a:p>
            <a:pPr algn="ctr"/>
            <a:r>
              <a:rPr lang="en-US" sz="2400" b="1" i="0" dirty="0">
                <a:solidFill>
                  <a:srgbClr val="373A3C"/>
                </a:solidFill>
                <a:effectLst/>
                <a:latin typeface="Noto Sans" panose="020B0502040504020204" pitchFamily="34" charset="0"/>
              </a:rPr>
              <a:t>Long-term consequences of estrogen deficiency</a:t>
            </a:r>
            <a:endParaRPr lang="en-US" sz="2400" b="1" dirty="0"/>
          </a:p>
        </p:txBody>
      </p:sp>
      <p:sp>
        <p:nvSpPr>
          <p:cNvPr id="3" name="Text Placeholder 2">
            <a:extLst>
              <a:ext uri="{FF2B5EF4-FFF2-40B4-BE49-F238E27FC236}">
                <a16:creationId xmlns:a16="http://schemas.microsoft.com/office/drawing/2014/main" id="{C3EDE848-EA4C-9320-D7BD-DFF675AC9B5B}"/>
              </a:ext>
            </a:extLst>
          </p:cNvPr>
          <p:cNvSpPr>
            <a:spLocks noGrp="1"/>
          </p:cNvSpPr>
          <p:nvPr>
            <p:ph type="body" idx="1"/>
          </p:nvPr>
        </p:nvSpPr>
        <p:spPr>
          <a:xfrm>
            <a:off x="158388" y="1387300"/>
            <a:ext cx="8827224" cy="3401870"/>
          </a:xfrm>
        </p:spPr>
        <p:txBody>
          <a:bodyPr/>
          <a:lstStyle/>
          <a:p>
            <a:r>
              <a:rPr lang="en-US" sz="1800" b="0" i="0" dirty="0">
                <a:solidFill>
                  <a:srgbClr val="373A3C"/>
                </a:solidFill>
                <a:effectLst/>
                <a:latin typeface="Noto Sans" panose="020B0502040504020204" pitchFamily="34" charset="0"/>
              </a:rPr>
              <a:t>Ovarian estradiol production and secretion decreases and stops altogether after menopause because of ovarian follicular depletion. However, the ovary continues to secrete testosterone </a:t>
            </a:r>
          </a:p>
          <a:p>
            <a:endParaRPr lang="en-US" sz="1800" b="0" i="0" dirty="0">
              <a:solidFill>
                <a:srgbClr val="373A3C"/>
              </a:solidFill>
              <a:effectLst/>
              <a:latin typeface="Noto Sans" panose="020B0502040504020204" pitchFamily="34" charset="0"/>
            </a:endParaRPr>
          </a:p>
          <a:p>
            <a:r>
              <a:rPr lang="en-US" sz="1800" b="1" i="0" dirty="0">
                <a:solidFill>
                  <a:srgbClr val="373A3C"/>
                </a:solidFill>
                <a:effectLst/>
                <a:latin typeface="Noto Sans" panose="020B0502040504020204" pitchFamily="34" charset="0"/>
              </a:rPr>
              <a:t>Bone loss</a:t>
            </a:r>
            <a:r>
              <a:rPr lang="en-US" sz="1800" b="0" i="0" dirty="0">
                <a:solidFill>
                  <a:srgbClr val="373A3C"/>
                </a:solidFill>
                <a:effectLst/>
                <a:latin typeface="Noto Sans" panose="020B0502040504020204" pitchFamily="34" charset="0"/>
              </a:rPr>
              <a:t> </a:t>
            </a:r>
            <a:r>
              <a:rPr lang="en-US" sz="1800" dirty="0">
                <a:solidFill>
                  <a:srgbClr val="373A3C"/>
                </a:solidFill>
                <a:latin typeface="Noto Sans" panose="020B0502040504020204" pitchFamily="34" charset="0"/>
              </a:rPr>
              <a:t>: starts  during menopausal transition</a:t>
            </a:r>
          </a:p>
          <a:p>
            <a:r>
              <a:rPr lang="en-US" sz="1800" b="1" dirty="0">
                <a:solidFill>
                  <a:srgbClr val="373A3C"/>
                </a:solidFill>
                <a:latin typeface="Noto Sans" panose="020B0502040504020204" pitchFamily="34" charset="0"/>
              </a:rPr>
              <a:t>Cardiovascular diseases</a:t>
            </a:r>
          </a:p>
          <a:p>
            <a:r>
              <a:rPr lang="en-US" sz="1800" b="1" i="0" dirty="0">
                <a:solidFill>
                  <a:srgbClr val="373A3C"/>
                </a:solidFill>
                <a:effectLst/>
                <a:latin typeface="Noto Sans" panose="020B0502040504020204" pitchFamily="34" charset="0"/>
              </a:rPr>
              <a:t>Dementia</a:t>
            </a:r>
            <a:r>
              <a:rPr lang="en-US" sz="1800" b="0" i="0" dirty="0">
                <a:solidFill>
                  <a:srgbClr val="373A3C"/>
                </a:solidFill>
                <a:effectLst/>
                <a:latin typeface="Noto Sans" panose="020B0502040504020204" pitchFamily="34" charset="0"/>
              </a:rPr>
              <a:t> </a:t>
            </a:r>
            <a:endParaRPr lang="en-US" sz="1800" b="1" i="0" dirty="0">
              <a:solidFill>
                <a:srgbClr val="373A3C"/>
              </a:solidFill>
              <a:effectLst/>
              <a:latin typeface="Noto Sans" panose="020B0502040504020204" pitchFamily="34" charset="0"/>
            </a:endParaRPr>
          </a:p>
          <a:p>
            <a:r>
              <a:rPr lang="en-US" sz="1800" b="1" i="0" dirty="0">
                <a:solidFill>
                  <a:srgbClr val="373A3C"/>
                </a:solidFill>
                <a:effectLst/>
                <a:latin typeface="Noto Sans" panose="020B0502040504020204" pitchFamily="34" charset="0"/>
              </a:rPr>
              <a:t>Skin</a:t>
            </a:r>
            <a:r>
              <a:rPr lang="en-US" sz="1800" b="0" i="0" dirty="0">
                <a:solidFill>
                  <a:srgbClr val="373A3C"/>
                </a:solidFill>
                <a:effectLst/>
                <a:latin typeface="Noto Sans" panose="020B0502040504020204" pitchFamily="34" charset="0"/>
              </a:rPr>
              <a:t> </a:t>
            </a:r>
            <a:r>
              <a:rPr lang="en-US" sz="1800" b="1" i="0" dirty="0">
                <a:solidFill>
                  <a:srgbClr val="373A3C"/>
                </a:solidFill>
                <a:effectLst/>
                <a:latin typeface="Noto Sans" panose="020B0502040504020204" pitchFamily="34" charset="0"/>
              </a:rPr>
              <a:t>changes </a:t>
            </a:r>
            <a:r>
              <a:rPr lang="en-US" sz="1800" b="0" i="0" dirty="0">
                <a:solidFill>
                  <a:srgbClr val="373A3C"/>
                </a:solidFill>
                <a:effectLst/>
                <a:latin typeface="Noto Sans" panose="020B0502040504020204" pitchFamily="34" charset="0"/>
              </a:rPr>
              <a:t>e collagen content of the skin and bones is reduced by estrogen deficiency. Decreased cutaneous collagen may lead to increased aging and wrinkling of the skin</a:t>
            </a:r>
            <a:endParaRPr lang="en-US" sz="1800" b="1" i="0" dirty="0">
              <a:solidFill>
                <a:srgbClr val="373A3C"/>
              </a:solidFill>
              <a:effectLst/>
              <a:latin typeface="Noto Sans" panose="020B0502040504020204" pitchFamily="34" charset="0"/>
            </a:endParaRPr>
          </a:p>
          <a:p>
            <a:pPr marL="139700" indent="0">
              <a:buNone/>
            </a:pPr>
            <a:r>
              <a:rPr lang="en-US" sz="1800" b="0" i="0" dirty="0">
                <a:solidFill>
                  <a:srgbClr val="373A3C"/>
                </a:solidFill>
                <a:effectLst/>
                <a:latin typeface="Noto Sans" panose="020B0502040504020204" pitchFamily="34" charset="0"/>
              </a:rPr>
              <a:t>            Limited data suggest collagen changes may be minimized with estrogen</a:t>
            </a:r>
            <a:endParaRPr lang="en-US" sz="1800" b="1" dirty="0"/>
          </a:p>
        </p:txBody>
      </p:sp>
    </p:spTree>
    <p:extLst>
      <p:ext uri="{BB962C8B-B14F-4D97-AF65-F5344CB8AC3E}">
        <p14:creationId xmlns:p14="http://schemas.microsoft.com/office/powerpoint/2010/main" val="3775765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7"/>
          <p:cNvSpPr txBox="1">
            <a:spLocks noGrp="1"/>
          </p:cNvSpPr>
          <p:nvPr>
            <p:ph type="subTitle" idx="4"/>
          </p:nvPr>
        </p:nvSpPr>
        <p:spPr>
          <a:xfrm>
            <a:off x="4898763" y="2341731"/>
            <a:ext cx="28065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Environmental factors</a:t>
            </a:r>
            <a:endParaRPr/>
          </a:p>
        </p:txBody>
      </p:sp>
      <p:sp>
        <p:nvSpPr>
          <p:cNvPr id="518" name="Google Shape;518;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is at risk?</a:t>
            </a:r>
            <a:endParaRPr/>
          </a:p>
        </p:txBody>
      </p:sp>
      <p:sp>
        <p:nvSpPr>
          <p:cNvPr id="519" name="Google Shape;519;p37"/>
          <p:cNvSpPr txBox="1">
            <a:spLocks noGrp="1"/>
          </p:cNvSpPr>
          <p:nvPr>
            <p:ph type="subTitle" idx="1"/>
          </p:nvPr>
        </p:nvSpPr>
        <p:spPr>
          <a:xfrm>
            <a:off x="4898762" y="2824607"/>
            <a:ext cx="2806500" cy="158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an environmental factor puts a person at risk of developing an illness, it means that exposure to certain substances, conditions or situations in the environment can increase the likelihood of developing that illness</a:t>
            </a:r>
            <a:endParaRPr/>
          </a:p>
        </p:txBody>
      </p:sp>
      <p:sp>
        <p:nvSpPr>
          <p:cNvPr id="520" name="Google Shape;520;p37"/>
          <p:cNvSpPr txBox="1">
            <a:spLocks noGrp="1"/>
          </p:cNvSpPr>
          <p:nvPr>
            <p:ph type="subTitle" idx="2"/>
          </p:nvPr>
        </p:nvSpPr>
        <p:spPr>
          <a:xfrm>
            <a:off x="1444963" y="2824607"/>
            <a:ext cx="2806500" cy="158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a genetic factor puts a person at risk of developing an illness, it means that there is a hereditary component to that illness. This can be due to specific genetic mutations or variations that increase a person's susceptibility to developing the illness</a:t>
            </a:r>
            <a:endParaRPr/>
          </a:p>
        </p:txBody>
      </p:sp>
      <p:sp>
        <p:nvSpPr>
          <p:cNvPr id="521" name="Google Shape;521;p37"/>
          <p:cNvSpPr txBox="1">
            <a:spLocks noGrp="1"/>
          </p:cNvSpPr>
          <p:nvPr>
            <p:ph type="subTitle" idx="3"/>
          </p:nvPr>
        </p:nvSpPr>
        <p:spPr>
          <a:xfrm>
            <a:off x="1444963" y="2341731"/>
            <a:ext cx="28065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Genetic factors</a:t>
            </a:r>
            <a:endParaRPr/>
          </a:p>
        </p:txBody>
      </p:sp>
      <p:sp>
        <p:nvSpPr>
          <p:cNvPr id="522" name="Google Shape;522;p37"/>
          <p:cNvSpPr/>
          <p:nvPr/>
        </p:nvSpPr>
        <p:spPr>
          <a:xfrm>
            <a:off x="2443225" y="1366119"/>
            <a:ext cx="810000" cy="810000"/>
          </a:xfrm>
          <a:prstGeom prst="roundRect">
            <a:avLst>
              <a:gd name="adj" fmla="val 16667"/>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7"/>
          <p:cNvSpPr/>
          <p:nvPr/>
        </p:nvSpPr>
        <p:spPr>
          <a:xfrm>
            <a:off x="5897012" y="1384221"/>
            <a:ext cx="810000" cy="810000"/>
          </a:xfrm>
          <a:prstGeom prst="roundRect">
            <a:avLst>
              <a:gd name="adj" fmla="val 16667"/>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 name="Google Shape;775;p52">
            <a:extLst>
              <a:ext uri="{FF2B5EF4-FFF2-40B4-BE49-F238E27FC236}">
                <a16:creationId xmlns:a16="http://schemas.microsoft.com/office/drawing/2014/main" id="{FAEC4DA1-DCDE-BDBE-04FC-9A91C0D5ACF3}"/>
              </a:ext>
            </a:extLst>
          </p:cNvPr>
          <p:cNvGrpSpPr/>
          <p:nvPr/>
        </p:nvGrpSpPr>
        <p:grpSpPr>
          <a:xfrm>
            <a:off x="2653324" y="1592748"/>
            <a:ext cx="389778" cy="379660"/>
            <a:chOff x="4577757" y="1360647"/>
            <a:chExt cx="389778" cy="379660"/>
          </a:xfrm>
        </p:grpSpPr>
        <p:sp>
          <p:nvSpPr>
            <p:cNvPr id="3" name="Google Shape;776;p52">
              <a:extLst>
                <a:ext uri="{FF2B5EF4-FFF2-40B4-BE49-F238E27FC236}">
                  <a16:creationId xmlns:a16="http://schemas.microsoft.com/office/drawing/2014/main" id="{6E129DAB-2924-3653-9917-7E575E8FED3C}"/>
                </a:ext>
              </a:extLst>
            </p:cNvPr>
            <p:cNvSpPr/>
            <p:nvPr/>
          </p:nvSpPr>
          <p:spPr>
            <a:xfrm>
              <a:off x="4577757" y="1360647"/>
              <a:ext cx="389778" cy="379660"/>
            </a:xfrm>
            <a:custGeom>
              <a:avLst/>
              <a:gdLst/>
              <a:ahLst/>
              <a:cxnLst/>
              <a:rect l="l" t="t" r="r" b="b"/>
              <a:pathLst>
                <a:path w="14060" h="13695" extrusionOk="0">
                  <a:moveTo>
                    <a:pt x="11410" y="1651"/>
                  </a:moveTo>
                  <a:lnTo>
                    <a:pt x="12137" y="2378"/>
                  </a:lnTo>
                  <a:lnTo>
                    <a:pt x="10785" y="3730"/>
                  </a:lnTo>
                  <a:lnTo>
                    <a:pt x="10057" y="3003"/>
                  </a:lnTo>
                  <a:lnTo>
                    <a:pt x="11410" y="1651"/>
                  </a:lnTo>
                  <a:close/>
                  <a:moveTo>
                    <a:pt x="8768" y="2380"/>
                  </a:moveTo>
                  <a:cubicBezTo>
                    <a:pt x="8827" y="2380"/>
                    <a:pt x="8887" y="2402"/>
                    <a:pt x="8939" y="2454"/>
                  </a:cubicBezTo>
                  <a:lnTo>
                    <a:pt x="11335" y="4848"/>
                  </a:lnTo>
                  <a:cubicBezTo>
                    <a:pt x="11383" y="4895"/>
                    <a:pt x="11409" y="4959"/>
                    <a:pt x="11409" y="5027"/>
                  </a:cubicBezTo>
                  <a:cubicBezTo>
                    <a:pt x="11391" y="5189"/>
                    <a:pt x="11305" y="5270"/>
                    <a:pt x="11153" y="5270"/>
                  </a:cubicBezTo>
                  <a:cubicBezTo>
                    <a:pt x="11125" y="5270"/>
                    <a:pt x="11094" y="5267"/>
                    <a:pt x="11061" y="5262"/>
                  </a:cubicBezTo>
                  <a:lnTo>
                    <a:pt x="8524" y="2728"/>
                  </a:lnTo>
                  <a:cubicBezTo>
                    <a:pt x="8453" y="2550"/>
                    <a:pt x="8604" y="2380"/>
                    <a:pt x="8768" y="2380"/>
                  </a:cubicBezTo>
                  <a:close/>
                  <a:moveTo>
                    <a:pt x="3683" y="9270"/>
                  </a:moveTo>
                  <a:lnTo>
                    <a:pt x="4111" y="9697"/>
                  </a:lnTo>
                  <a:lnTo>
                    <a:pt x="4512" y="10097"/>
                  </a:lnTo>
                  <a:lnTo>
                    <a:pt x="4340" y="10269"/>
                  </a:lnTo>
                  <a:cubicBezTo>
                    <a:pt x="4259" y="10348"/>
                    <a:pt x="4165" y="10384"/>
                    <a:pt x="4069" y="10384"/>
                  </a:cubicBezTo>
                  <a:cubicBezTo>
                    <a:pt x="3965" y="10384"/>
                    <a:pt x="3859" y="10341"/>
                    <a:pt x="3771" y="10269"/>
                  </a:cubicBezTo>
                  <a:lnTo>
                    <a:pt x="3511" y="10010"/>
                  </a:lnTo>
                  <a:cubicBezTo>
                    <a:pt x="3355" y="9821"/>
                    <a:pt x="3355" y="9631"/>
                    <a:pt x="3511" y="9442"/>
                  </a:cubicBezTo>
                  <a:lnTo>
                    <a:pt x="3683" y="9270"/>
                  </a:lnTo>
                  <a:close/>
                  <a:moveTo>
                    <a:pt x="11367" y="1"/>
                  </a:moveTo>
                  <a:cubicBezTo>
                    <a:pt x="10864" y="1"/>
                    <a:pt x="10416" y="658"/>
                    <a:pt x="10878" y="1120"/>
                  </a:cubicBezTo>
                  <a:lnTo>
                    <a:pt x="11127" y="1368"/>
                  </a:lnTo>
                  <a:lnTo>
                    <a:pt x="9773" y="2719"/>
                  </a:lnTo>
                  <a:lnTo>
                    <a:pt x="9222" y="2169"/>
                  </a:lnTo>
                  <a:cubicBezTo>
                    <a:pt x="9090" y="2037"/>
                    <a:pt x="8934" y="1981"/>
                    <a:pt x="8782" y="1981"/>
                  </a:cubicBezTo>
                  <a:cubicBezTo>
                    <a:pt x="8338" y="1981"/>
                    <a:pt x="7919" y="2459"/>
                    <a:pt x="8183" y="2944"/>
                  </a:cubicBezTo>
                  <a:lnTo>
                    <a:pt x="7173" y="3952"/>
                  </a:lnTo>
                  <a:cubicBezTo>
                    <a:pt x="7032" y="4094"/>
                    <a:pt x="7169" y="4295"/>
                    <a:pt x="7323" y="4295"/>
                  </a:cubicBezTo>
                  <a:cubicBezTo>
                    <a:pt x="7369" y="4295"/>
                    <a:pt x="7416" y="4277"/>
                    <a:pt x="7458" y="4236"/>
                  </a:cubicBezTo>
                  <a:lnTo>
                    <a:pt x="8447" y="3247"/>
                  </a:lnTo>
                  <a:lnTo>
                    <a:pt x="10541" y="5338"/>
                  </a:lnTo>
                  <a:lnTo>
                    <a:pt x="5946" y="9927"/>
                  </a:lnTo>
                  <a:cubicBezTo>
                    <a:pt x="5803" y="10069"/>
                    <a:pt x="5615" y="10141"/>
                    <a:pt x="5427" y="10141"/>
                  </a:cubicBezTo>
                  <a:cubicBezTo>
                    <a:pt x="5240" y="10141"/>
                    <a:pt x="5052" y="10069"/>
                    <a:pt x="4909" y="9927"/>
                  </a:cubicBezTo>
                  <a:lnTo>
                    <a:pt x="3854" y="8873"/>
                  </a:lnTo>
                  <a:cubicBezTo>
                    <a:pt x="3715" y="8734"/>
                    <a:pt x="3639" y="8551"/>
                    <a:pt x="3639" y="8354"/>
                  </a:cubicBezTo>
                  <a:cubicBezTo>
                    <a:pt x="3639" y="8158"/>
                    <a:pt x="3715" y="7974"/>
                    <a:pt x="3854" y="7836"/>
                  </a:cubicBezTo>
                  <a:lnTo>
                    <a:pt x="6708" y="4986"/>
                  </a:lnTo>
                  <a:cubicBezTo>
                    <a:pt x="6849" y="4844"/>
                    <a:pt x="6712" y="4642"/>
                    <a:pt x="6557" y="4642"/>
                  </a:cubicBezTo>
                  <a:cubicBezTo>
                    <a:pt x="6512" y="4642"/>
                    <a:pt x="6465" y="4660"/>
                    <a:pt x="6423" y="4701"/>
                  </a:cubicBezTo>
                  <a:lnTo>
                    <a:pt x="3570" y="7551"/>
                  </a:lnTo>
                  <a:cubicBezTo>
                    <a:pt x="3356" y="7766"/>
                    <a:pt x="3237" y="8051"/>
                    <a:pt x="3237" y="8355"/>
                  </a:cubicBezTo>
                  <a:cubicBezTo>
                    <a:pt x="3237" y="8575"/>
                    <a:pt x="3300" y="8787"/>
                    <a:pt x="3418" y="8968"/>
                  </a:cubicBezTo>
                  <a:lnTo>
                    <a:pt x="3227" y="9157"/>
                  </a:lnTo>
                  <a:cubicBezTo>
                    <a:pt x="2922" y="9463"/>
                    <a:pt x="2917" y="9969"/>
                    <a:pt x="3215" y="10281"/>
                  </a:cubicBezTo>
                  <a:lnTo>
                    <a:pt x="142" y="13351"/>
                  </a:lnTo>
                  <a:cubicBezTo>
                    <a:pt x="0" y="13492"/>
                    <a:pt x="138" y="13694"/>
                    <a:pt x="292" y="13694"/>
                  </a:cubicBezTo>
                  <a:cubicBezTo>
                    <a:pt x="338" y="13694"/>
                    <a:pt x="385" y="13677"/>
                    <a:pt x="426" y="13635"/>
                  </a:cubicBezTo>
                  <a:lnTo>
                    <a:pt x="3499" y="10564"/>
                  </a:lnTo>
                  <a:cubicBezTo>
                    <a:pt x="3652" y="10712"/>
                    <a:pt x="3854" y="10785"/>
                    <a:pt x="4055" y="10785"/>
                  </a:cubicBezTo>
                  <a:cubicBezTo>
                    <a:pt x="4262" y="10785"/>
                    <a:pt x="4468" y="10708"/>
                    <a:pt x="4623" y="10553"/>
                  </a:cubicBezTo>
                  <a:lnTo>
                    <a:pt x="4813" y="10363"/>
                  </a:lnTo>
                  <a:cubicBezTo>
                    <a:pt x="5000" y="10482"/>
                    <a:pt x="5214" y="10543"/>
                    <a:pt x="5427" y="10543"/>
                  </a:cubicBezTo>
                  <a:cubicBezTo>
                    <a:pt x="5719" y="10543"/>
                    <a:pt x="6009" y="10432"/>
                    <a:pt x="6231" y="10211"/>
                  </a:cubicBezTo>
                  <a:lnTo>
                    <a:pt x="10843" y="5603"/>
                  </a:lnTo>
                  <a:cubicBezTo>
                    <a:pt x="10948" y="5659"/>
                    <a:pt x="11052" y="5684"/>
                    <a:pt x="11151" y="5684"/>
                  </a:cubicBezTo>
                  <a:cubicBezTo>
                    <a:pt x="11671" y="5684"/>
                    <a:pt x="12054" y="4998"/>
                    <a:pt x="11619" y="4563"/>
                  </a:cubicBezTo>
                  <a:lnTo>
                    <a:pt x="11069" y="4013"/>
                  </a:lnTo>
                  <a:lnTo>
                    <a:pt x="12422" y="2662"/>
                  </a:lnTo>
                  <a:lnTo>
                    <a:pt x="12670" y="2910"/>
                  </a:lnTo>
                  <a:cubicBezTo>
                    <a:pt x="12806" y="3046"/>
                    <a:pt x="12959" y="3103"/>
                    <a:pt x="13107" y="3103"/>
                  </a:cubicBezTo>
                  <a:cubicBezTo>
                    <a:pt x="13611" y="3103"/>
                    <a:pt x="14059" y="2445"/>
                    <a:pt x="13597" y="1983"/>
                  </a:cubicBezTo>
                  <a:lnTo>
                    <a:pt x="13521" y="1908"/>
                  </a:lnTo>
                  <a:cubicBezTo>
                    <a:pt x="13479" y="1866"/>
                    <a:pt x="13432" y="1848"/>
                    <a:pt x="13386" y="1848"/>
                  </a:cubicBezTo>
                  <a:cubicBezTo>
                    <a:pt x="13232" y="1848"/>
                    <a:pt x="13095" y="2049"/>
                    <a:pt x="13236" y="2191"/>
                  </a:cubicBezTo>
                  <a:lnTo>
                    <a:pt x="13313" y="2267"/>
                  </a:lnTo>
                  <a:cubicBezTo>
                    <a:pt x="13492" y="2446"/>
                    <a:pt x="13319" y="2701"/>
                    <a:pt x="13124" y="2701"/>
                  </a:cubicBezTo>
                  <a:cubicBezTo>
                    <a:pt x="13066" y="2701"/>
                    <a:pt x="13007" y="2678"/>
                    <a:pt x="12954" y="2626"/>
                  </a:cubicBezTo>
                  <a:lnTo>
                    <a:pt x="11162" y="835"/>
                  </a:lnTo>
                  <a:cubicBezTo>
                    <a:pt x="10983" y="656"/>
                    <a:pt x="11156" y="402"/>
                    <a:pt x="11352" y="402"/>
                  </a:cubicBezTo>
                  <a:cubicBezTo>
                    <a:pt x="11409" y="402"/>
                    <a:pt x="11468" y="424"/>
                    <a:pt x="11521" y="477"/>
                  </a:cubicBezTo>
                  <a:lnTo>
                    <a:pt x="12500" y="1455"/>
                  </a:lnTo>
                  <a:cubicBezTo>
                    <a:pt x="12542" y="1497"/>
                    <a:pt x="12588" y="1515"/>
                    <a:pt x="12634" y="1515"/>
                  </a:cubicBezTo>
                  <a:cubicBezTo>
                    <a:pt x="12788" y="1515"/>
                    <a:pt x="12926" y="1313"/>
                    <a:pt x="12783" y="1171"/>
                  </a:cubicBezTo>
                  <a:lnTo>
                    <a:pt x="11805" y="194"/>
                  </a:lnTo>
                  <a:cubicBezTo>
                    <a:pt x="11669" y="58"/>
                    <a:pt x="11516" y="1"/>
                    <a:pt x="113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77;p52">
              <a:extLst>
                <a:ext uri="{FF2B5EF4-FFF2-40B4-BE49-F238E27FC236}">
                  <a16:creationId xmlns:a16="http://schemas.microsoft.com/office/drawing/2014/main" id="{D6F68681-D661-0952-74B5-E9A26480D2FB}"/>
                </a:ext>
              </a:extLst>
            </p:cNvPr>
            <p:cNvSpPr/>
            <p:nvPr/>
          </p:nvSpPr>
          <p:spPr>
            <a:xfrm>
              <a:off x="4800014" y="1478470"/>
              <a:ext cx="43746" cy="39754"/>
            </a:xfrm>
            <a:custGeom>
              <a:avLst/>
              <a:gdLst/>
              <a:ahLst/>
              <a:cxnLst/>
              <a:rect l="l" t="t" r="r" b="b"/>
              <a:pathLst>
                <a:path w="1578" h="1434" extrusionOk="0">
                  <a:moveTo>
                    <a:pt x="292" y="1"/>
                  </a:moveTo>
                  <a:cubicBezTo>
                    <a:pt x="138" y="1"/>
                    <a:pt x="0" y="202"/>
                    <a:pt x="142" y="344"/>
                  </a:cubicBezTo>
                  <a:lnTo>
                    <a:pt x="1175" y="1375"/>
                  </a:lnTo>
                  <a:cubicBezTo>
                    <a:pt x="1214" y="1414"/>
                    <a:pt x="1266" y="1434"/>
                    <a:pt x="1317" y="1434"/>
                  </a:cubicBezTo>
                  <a:cubicBezTo>
                    <a:pt x="1485" y="1434"/>
                    <a:pt x="1578" y="1210"/>
                    <a:pt x="1459" y="1092"/>
                  </a:cubicBezTo>
                  <a:lnTo>
                    <a:pt x="426" y="60"/>
                  </a:lnTo>
                  <a:cubicBezTo>
                    <a:pt x="385" y="18"/>
                    <a:pt x="338" y="1"/>
                    <a:pt x="2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778;p52">
              <a:extLst>
                <a:ext uri="{FF2B5EF4-FFF2-40B4-BE49-F238E27FC236}">
                  <a16:creationId xmlns:a16="http://schemas.microsoft.com/office/drawing/2014/main" id="{399FD0C7-72F1-308F-2236-F7D8A5B9538E}"/>
                </a:ext>
              </a:extLst>
            </p:cNvPr>
            <p:cNvSpPr/>
            <p:nvPr/>
          </p:nvSpPr>
          <p:spPr>
            <a:xfrm>
              <a:off x="4787760" y="1503310"/>
              <a:ext cx="31798" cy="28970"/>
            </a:xfrm>
            <a:custGeom>
              <a:avLst/>
              <a:gdLst/>
              <a:ahLst/>
              <a:cxnLst/>
              <a:rect l="l" t="t" r="r" b="b"/>
              <a:pathLst>
                <a:path w="1147" h="1045" extrusionOk="0">
                  <a:moveTo>
                    <a:pt x="220" y="0"/>
                  </a:moveTo>
                  <a:cubicBezTo>
                    <a:pt x="169" y="0"/>
                    <a:pt x="117" y="20"/>
                    <a:pt x="78" y="59"/>
                  </a:cubicBezTo>
                  <a:cubicBezTo>
                    <a:pt x="0" y="138"/>
                    <a:pt x="0" y="265"/>
                    <a:pt x="78" y="343"/>
                  </a:cubicBezTo>
                  <a:lnTo>
                    <a:pt x="721" y="985"/>
                  </a:lnTo>
                  <a:cubicBezTo>
                    <a:pt x="763" y="1027"/>
                    <a:pt x="810" y="1045"/>
                    <a:pt x="856" y="1045"/>
                  </a:cubicBezTo>
                  <a:cubicBezTo>
                    <a:pt x="1010" y="1045"/>
                    <a:pt x="1147" y="843"/>
                    <a:pt x="1004" y="702"/>
                  </a:cubicBezTo>
                  <a:lnTo>
                    <a:pt x="362" y="59"/>
                  </a:lnTo>
                  <a:cubicBezTo>
                    <a:pt x="322" y="20"/>
                    <a:pt x="271" y="0"/>
                    <a:pt x="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79;p52">
              <a:extLst>
                <a:ext uri="{FF2B5EF4-FFF2-40B4-BE49-F238E27FC236}">
                  <a16:creationId xmlns:a16="http://schemas.microsoft.com/office/drawing/2014/main" id="{7489D1EF-1793-DFED-4A37-894779C77A7E}"/>
                </a:ext>
              </a:extLst>
            </p:cNvPr>
            <p:cNvSpPr/>
            <p:nvPr/>
          </p:nvSpPr>
          <p:spPr>
            <a:xfrm>
              <a:off x="4761118" y="1517310"/>
              <a:ext cx="44411" cy="39810"/>
            </a:xfrm>
            <a:custGeom>
              <a:avLst/>
              <a:gdLst/>
              <a:ahLst/>
              <a:cxnLst/>
              <a:rect l="l" t="t" r="r" b="b"/>
              <a:pathLst>
                <a:path w="1602" h="1436" extrusionOk="0">
                  <a:moveTo>
                    <a:pt x="292" y="1"/>
                  </a:moveTo>
                  <a:cubicBezTo>
                    <a:pt x="138" y="1"/>
                    <a:pt x="1" y="203"/>
                    <a:pt x="143" y="344"/>
                  </a:cubicBezTo>
                  <a:lnTo>
                    <a:pt x="1175" y="1376"/>
                  </a:lnTo>
                  <a:cubicBezTo>
                    <a:pt x="1217" y="1418"/>
                    <a:pt x="1264" y="1435"/>
                    <a:pt x="1309" y="1435"/>
                  </a:cubicBezTo>
                  <a:cubicBezTo>
                    <a:pt x="1464" y="1435"/>
                    <a:pt x="1601" y="1233"/>
                    <a:pt x="1460" y="1092"/>
                  </a:cubicBezTo>
                  <a:lnTo>
                    <a:pt x="426" y="61"/>
                  </a:lnTo>
                  <a:cubicBezTo>
                    <a:pt x="385" y="19"/>
                    <a:pt x="337" y="1"/>
                    <a:pt x="2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80;p52">
              <a:extLst>
                <a:ext uri="{FF2B5EF4-FFF2-40B4-BE49-F238E27FC236}">
                  <a16:creationId xmlns:a16="http://schemas.microsoft.com/office/drawing/2014/main" id="{1ED461FF-45F4-0DCF-AEF5-0AD2ECB3F604}"/>
                </a:ext>
              </a:extLst>
            </p:cNvPr>
            <p:cNvSpPr/>
            <p:nvPr/>
          </p:nvSpPr>
          <p:spPr>
            <a:xfrm>
              <a:off x="4747090" y="1542150"/>
              <a:ext cx="32934" cy="28970"/>
            </a:xfrm>
            <a:custGeom>
              <a:avLst/>
              <a:gdLst/>
              <a:ahLst/>
              <a:cxnLst/>
              <a:rect l="l" t="t" r="r" b="b"/>
              <a:pathLst>
                <a:path w="1188" h="1045" extrusionOk="0">
                  <a:moveTo>
                    <a:pt x="291" y="1"/>
                  </a:moveTo>
                  <a:cubicBezTo>
                    <a:pt x="137" y="1"/>
                    <a:pt x="1" y="202"/>
                    <a:pt x="142" y="343"/>
                  </a:cubicBezTo>
                  <a:lnTo>
                    <a:pt x="785" y="986"/>
                  </a:lnTo>
                  <a:cubicBezTo>
                    <a:pt x="824" y="1025"/>
                    <a:pt x="876" y="1045"/>
                    <a:pt x="927" y="1045"/>
                  </a:cubicBezTo>
                  <a:cubicBezTo>
                    <a:pt x="1095" y="1045"/>
                    <a:pt x="1188" y="821"/>
                    <a:pt x="1069" y="702"/>
                  </a:cubicBezTo>
                  <a:lnTo>
                    <a:pt x="426" y="60"/>
                  </a:lnTo>
                  <a:cubicBezTo>
                    <a:pt x="384" y="18"/>
                    <a:pt x="337" y="1"/>
                    <a:pt x="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81;p52">
              <a:extLst>
                <a:ext uri="{FF2B5EF4-FFF2-40B4-BE49-F238E27FC236}">
                  <a16:creationId xmlns:a16="http://schemas.microsoft.com/office/drawing/2014/main" id="{B27FB192-776C-1209-5006-E1EF671A449F}"/>
                </a:ext>
              </a:extLst>
            </p:cNvPr>
            <p:cNvSpPr/>
            <p:nvPr/>
          </p:nvSpPr>
          <p:spPr>
            <a:xfrm>
              <a:off x="4722250" y="1556178"/>
              <a:ext cx="43774" cy="39754"/>
            </a:xfrm>
            <a:custGeom>
              <a:avLst/>
              <a:gdLst/>
              <a:ahLst/>
              <a:cxnLst/>
              <a:rect l="l" t="t" r="r" b="b"/>
              <a:pathLst>
                <a:path w="1579" h="1434" extrusionOk="0">
                  <a:moveTo>
                    <a:pt x="291" y="0"/>
                  </a:moveTo>
                  <a:cubicBezTo>
                    <a:pt x="137" y="0"/>
                    <a:pt x="1" y="202"/>
                    <a:pt x="142" y="344"/>
                  </a:cubicBezTo>
                  <a:lnTo>
                    <a:pt x="1174" y="1375"/>
                  </a:lnTo>
                  <a:cubicBezTo>
                    <a:pt x="1213" y="1414"/>
                    <a:pt x="1265" y="1434"/>
                    <a:pt x="1316" y="1434"/>
                  </a:cubicBezTo>
                  <a:cubicBezTo>
                    <a:pt x="1485" y="1434"/>
                    <a:pt x="1578" y="1210"/>
                    <a:pt x="1459" y="1091"/>
                  </a:cubicBezTo>
                  <a:lnTo>
                    <a:pt x="425" y="60"/>
                  </a:lnTo>
                  <a:cubicBezTo>
                    <a:pt x="384" y="18"/>
                    <a:pt x="337" y="0"/>
                    <a:pt x="2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82;p52">
              <a:extLst>
                <a:ext uri="{FF2B5EF4-FFF2-40B4-BE49-F238E27FC236}">
                  <a16:creationId xmlns:a16="http://schemas.microsoft.com/office/drawing/2014/main" id="{E56FAD4C-D1C4-6922-AE08-137A2B4522D9}"/>
                </a:ext>
              </a:extLst>
            </p:cNvPr>
            <p:cNvSpPr/>
            <p:nvPr/>
          </p:nvSpPr>
          <p:spPr>
            <a:xfrm>
              <a:off x="4709969" y="1581018"/>
              <a:ext cx="31798" cy="28970"/>
            </a:xfrm>
            <a:custGeom>
              <a:avLst/>
              <a:gdLst/>
              <a:ahLst/>
              <a:cxnLst/>
              <a:rect l="l" t="t" r="r" b="b"/>
              <a:pathLst>
                <a:path w="1147" h="1045" extrusionOk="0">
                  <a:moveTo>
                    <a:pt x="220" y="0"/>
                  </a:moveTo>
                  <a:cubicBezTo>
                    <a:pt x="169" y="0"/>
                    <a:pt x="118" y="20"/>
                    <a:pt x="78" y="59"/>
                  </a:cubicBezTo>
                  <a:cubicBezTo>
                    <a:pt x="0" y="137"/>
                    <a:pt x="0" y="265"/>
                    <a:pt x="78" y="343"/>
                  </a:cubicBezTo>
                  <a:lnTo>
                    <a:pt x="721" y="985"/>
                  </a:lnTo>
                  <a:cubicBezTo>
                    <a:pt x="763" y="1027"/>
                    <a:pt x="810" y="1044"/>
                    <a:pt x="856" y="1044"/>
                  </a:cubicBezTo>
                  <a:cubicBezTo>
                    <a:pt x="1010" y="1044"/>
                    <a:pt x="1147" y="843"/>
                    <a:pt x="1005" y="702"/>
                  </a:cubicBezTo>
                  <a:lnTo>
                    <a:pt x="363" y="59"/>
                  </a:lnTo>
                  <a:cubicBezTo>
                    <a:pt x="323" y="20"/>
                    <a:pt x="272" y="0"/>
                    <a:pt x="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809;p52">
            <a:extLst>
              <a:ext uri="{FF2B5EF4-FFF2-40B4-BE49-F238E27FC236}">
                <a16:creationId xmlns:a16="http://schemas.microsoft.com/office/drawing/2014/main" id="{9489B7C4-B0D1-8E2E-E2FE-C255DE4EE8BB}"/>
              </a:ext>
            </a:extLst>
          </p:cNvPr>
          <p:cNvGrpSpPr/>
          <p:nvPr/>
        </p:nvGrpSpPr>
        <p:grpSpPr>
          <a:xfrm>
            <a:off x="6110380" y="1560521"/>
            <a:ext cx="383264" cy="380048"/>
            <a:chOff x="2468216" y="1360453"/>
            <a:chExt cx="383264" cy="380048"/>
          </a:xfrm>
        </p:grpSpPr>
        <p:sp>
          <p:nvSpPr>
            <p:cNvPr id="11" name="Google Shape;810;p52">
              <a:extLst>
                <a:ext uri="{FF2B5EF4-FFF2-40B4-BE49-F238E27FC236}">
                  <a16:creationId xmlns:a16="http://schemas.microsoft.com/office/drawing/2014/main" id="{B167DA87-DD89-C2CD-ABE1-363C579C97C7}"/>
                </a:ext>
              </a:extLst>
            </p:cNvPr>
            <p:cNvSpPr/>
            <p:nvPr/>
          </p:nvSpPr>
          <p:spPr>
            <a:xfrm>
              <a:off x="2468216" y="1360453"/>
              <a:ext cx="383264" cy="380048"/>
            </a:xfrm>
            <a:custGeom>
              <a:avLst/>
              <a:gdLst/>
              <a:ahLst/>
              <a:cxnLst/>
              <a:rect l="l" t="t" r="r" b="b"/>
              <a:pathLst>
                <a:path w="13825" h="13709" extrusionOk="0">
                  <a:moveTo>
                    <a:pt x="7993" y="403"/>
                  </a:moveTo>
                  <a:cubicBezTo>
                    <a:pt x="8015" y="403"/>
                    <a:pt x="8032" y="419"/>
                    <a:pt x="8032" y="441"/>
                  </a:cubicBezTo>
                  <a:lnTo>
                    <a:pt x="8032" y="2603"/>
                  </a:lnTo>
                  <a:cubicBezTo>
                    <a:pt x="8032" y="2623"/>
                    <a:pt x="8014" y="2641"/>
                    <a:pt x="7993" y="2641"/>
                  </a:cubicBezTo>
                  <a:lnTo>
                    <a:pt x="5831" y="2641"/>
                  </a:lnTo>
                  <a:cubicBezTo>
                    <a:pt x="5810" y="2641"/>
                    <a:pt x="5793" y="2623"/>
                    <a:pt x="5793" y="2603"/>
                  </a:cubicBezTo>
                  <a:lnTo>
                    <a:pt x="5793" y="441"/>
                  </a:lnTo>
                  <a:cubicBezTo>
                    <a:pt x="5793" y="419"/>
                    <a:pt x="5811" y="403"/>
                    <a:pt x="5831" y="403"/>
                  </a:cubicBezTo>
                  <a:close/>
                  <a:moveTo>
                    <a:pt x="11787" y="2407"/>
                  </a:moveTo>
                  <a:cubicBezTo>
                    <a:pt x="11824" y="2407"/>
                    <a:pt x="11854" y="2437"/>
                    <a:pt x="11854" y="2474"/>
                  </a:cubicBezTo>
                  <a:lnTo>
                    <a:pt x="11854" y="9149"/>
                  </a:lnTo>
                  <a:lnTo>
                    <a:pt x="10863" y="9149"/>
                  </a:lnTo>
                  <a:cubicBezTo>
                    <a:pt x="10604" y="9149"/>
                    <a:pt x="10604" y="9551"/>
                    <a:pt x="10863" y="9551"/>
                  </a:cubicBezTo>
                  <a:lnTo>
                    <a:pt x="12578" y="9551"/>
                  </a:lnTo>
                  <a:cubicBezTo>
                    <a:pt x="12615" y="9551"/>
                    <a:pt x="12645" y="9581"/>
                    <a:pt x="12645" y="9618"/>
                  </a:cubicBezTo>
                  <a:lnTo>
                    <a:pt x="12645" y="10352"/>
                  </a:lnTo>
                  <a:lnTo>
                    <a:pt x="1179" y="10352"/>
                  </a:lnTo>
                  <a:lnTo>
                    <a:pt x="1179" y="9618"/>
                  </a:lnTo>
                  <a:cubicBezTo>
                    <a:pt x="1179" y="9581"/>
                    <a:pt x="1209" y="9551"/>
                    <a:pt x="1246" y="9551"/>
                  </a:cubicBezTo>
                  <a:lnTo>
                    <a:pt x="9750" y="9551"/>
                  </a:lnTo>
                  <a:cubicBezTo>
                    <a:pt x="10009" y="9551"/>
                    <a:pt x="10009" y="9149"/>
                    <a:pt x="9750" y="9149"/>
                  </a:cubicBezTo>
                  <a:lnTo>
                    <a:pt x="1971" y="9149"/>
                  </a:lnTo>
                  <a:lnTo>
                    <a:pt x="1971" y="2474"/>
                  </a:lnTo>
                  <a:cubicBezTo>
                    <a:pt x="1971" y="2437"/>
                    <a:pt x="2000" y="2407"/>
                    <a:pt x="2037" y="2407"/>
                  </a:cubicBezTo>
                  <a:lnTo>
                    <a:pt x="5391" y="2407"/>
                  </a:lnTo>
                  <a:lnTo>
                    <a:pt x="5391" y="2603"/>
                  </a:lnTo>
                  <a:cubicBezTo>
                    <a:pt x="5391" y="2845"/>
                    <a:pt x="5589" y="3043"/>
                    <a:pt x="5831" y="3043"/>
                  </a:cubicBezTo>
                  <a:lnTo>
                    <a:pt x="7993" y="3043"/>
                  </a:lnTo>
                  <a:cubicBezTo>
                    <a:pt x="8236" y="3043"/>
                    <a:pt x="8433" y="2845"/>
                    <a:pt x="8433" y="2603"/>
                  </a:cubicBezTo>
                  <a:lnTo>
                    <a:pt x="8433" y="2407"/>
                  </a:lnTo>
                  <a:close/>
                  <a:moveTo>
                    <a:pt x="4505" y="10754"/>
                  </a:moveTo>
                  <a:lnTo>
                    <a:pt x="4505" y="13306"/>
                  </a:lnTo>
                  <a:lnTo>
                    <a:pt x="1179" y="13306"/>
                  </a:lnTo>
                  <a:lnTo>
                    <a:pt x="1179" y="10754"/>
                  </a:lnTo>
                  <a:close/>
                  <a:moveTo>
                    <a:pt x="6709" y="10758"/>
                  </a:moveTo>
                  <a:lnTo>
                    <a:pt x="6709" y="13306"/>
                  </a:lnTo>
                  <a:lnTo>
                    <a:pt x="4906" y="13306"/>
                  </a:lnTo>
                  <a:lnTo>
                    <a:pt x="4906" y="10758"/>
                  </a:lnTo>
                  <a:close/>
                  <a:moveTo>
                    <a:pt x="8919" y="10758"/>
                  </a:moveTo>
                  <a:lnTo>
                    <a:pt x="8919" y="13306"/>
                  </a:lnTo>
                  <a:lnTo>
                    <a:pt x="7117" y="13306"/>
                  </a:lnTo>
                  <a:lnTo>
                    <a:pt x="7117" y="10758"/>
                  </a:lnTo>
                  <a:close/>
                  <a:moveTo>
                    <a:pt x="12645" y="10754"/>
                  </a:moveTo>
                  <a:lnTo>
                    <a:pt x="12645" y="13306"/>
                  </a:lnTo>
                  <a:lnTo>
                    <a:pt x="9320" y="13306"/>
                  </a:lnTo>
                  <a:lnTo>
                    <a:pt x="9320" y="10754"/>
                  </a:lnTo>
                  <a:close/>
                  <a:moveTo>
                    <a:pt x="5831" y="1"/>
                  </a:moveTo>
                  <a:cubicBezTo>
                    <a:pt x="5588" y="1"/>
                    <a:pt x="5391" y="198"/>
                    <a:pt x="5391" y="440"/>
                  </a:cubicBezTo>
                  <a:lnTo>
                    <a:pt x="5391" y="2005"/>
                  </a:lnTo>
                  <a:lnTo>
                    <a:pt x="2037" y="2005"/>
                  </a:lnTo>
                  <a:cubicBezTo>
                    <a:pt x="1779" y="2005"/>
                    <a:pt x="1569" y="2215"/>
                    <a:pt x="1569" y="2474"/>
                  </a:cubicBezTo>
                  <a:lnTo>
                    <a:pt x="1569" y="9149"/>
                  </a:lnTo>
                  <a:lnTo>
                    <a:pt x="1246" y="9149"/>
                  </a:lnTo>
                  <a:cubicBezTo>
                    <a:pt x="988" y="9149"/>
                    <a:pt x="778" y="9359"/>
                    <a:pt x="778" y="9618"/>
                  </a:cubicBezTo>
                  <a:lnTo>
                    <a:pt x="778" y="13306"/>
                  </a:lnTo>
                  <a:lnTo>
                    <a:pt x="260" y="13306"/>
                  </a:lnTo>
                  <a:cubicBezTo>
                    <a:pt x="0" y="13306"/>
                    <a:pt x="0" y="13708"/>
                    <a:pt x="260" y="13708"/>
                  </a:cubicBezTo>
                  <a:lnTo>
                    <a:pt x="13565" y="13708"/>
                  </a:lnTo>
                  <a:cubicBezTo>
                    <a:pt x="13825" y="13708"/>
                    <a:pt x="13825" y="13306"/>
                    <a:pt x="13565" y="13306"/>
                  </a:cubicBezTo>
                  <a:lnTo>
                    <a:pt x="13047" y="13306"/>
                  </a:lnTo>
                  <a:lnTo>
                    <a:pt x="13047" y="9618"/>
                  </a:lnTo>
                  <a:cubicBezTo>
                    <a:pt x="13047" y="9359"/>
                    <a:pt x="12837" y="9149"/>
                    <a:pt x="12578" y="9149"/>
                  </a:cubicBezTo>
                  <a:lnTo>
                    <a:pt x="12256" y="9149"/>
                  </a:lnTo>
                  <a:lnTo>
                    <a:pt x="12256" y="2474"/>
                  </a:lnTo>
                  <a:cubicBezTo>
                    <a:pt x="12256" y="2215"/>
                    <a:pt x="12046" y="2005"/>
                    <a:pt x="11787" y="2005"/>
                  </a:cubicBezTo>
                  <a:lnTo>
                    <a:pt x="8433" y="2005"/>
                  </a:lnTo>
                  <a:lnTo>
                    <a:pt x="8433" y="440"/>
                  </a:lnTo>
                  <a:cubicBezTo>
                    <a:pt x="8433" y="198"/>
                    <a:pt x="8235" y="1"/>
                    <a:pt x="79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811;p52">
              <a:extLst>
                <a:ext uri="{FF2B5EF4-FFF2-40B4-BE49-F238E27FC236}">
                  <a16:creationId xmlns:a16="http://schemas.microsoft.com/office/drawing/2014/main" id="{E72EAFD3-0A16-4016-354C-4B2909DE307D}"/>
                </a:ext>
              </a:extLst>
            </p:cNvPr>
            <p:cNvSpPr/>
            <p:nvPr/>
          </p:nvSpPr>
          <p:spPr>
            <a:xfrm>
              <a:off x="2635082" y="1379693"/>
              <a:ext cx="49512" cy="45908"/>
            </a:xfrm>
            <a:custGeom>
              <a:avLst/>
              <a:gdLst/>
              <a:ahLst/>
              <a:cxnLst/>
              <a:rect l="l" t="t" r="r" b="b"/>
              <a:pathLst>
                <a:path w="1786" h="1656" extrusionOk="0">
                  <a:moveTo>
                    <a:pt x="893" y="0"/>
                  </a:moveTo>
                  <a:cubicBezTo>
                    <a:pt x="793" y="0"/>
                    <a:pt x="693" y="65"/>
                    <a:pt x="693" y="195"/>
                  </a:cubicBezTo>
                  <a:lnTo>
                    <a:pt x="693" y="626"/>
                  </a:lnTo>
                  <a:lnTo>
                    <a:pt x="260" y="626"/>
                  </a:lnTo>
                  <a:cubicBezTo>
                    <a:pt x="1" y="626"/>
                    <a:pt x="1" y="1028"/>
                    <a:pt x="260" y="1028"/>
                  </a:cubicBezTo>
                  <a:lnTo>
                    <a:pt x="693" y="1028"/>
                  </a:lnTo>
                  <a:lnTo>
                    <a:pt x="693" y="1461"/>
                  </a:lnTo>
                  <a:cubicBezTo>
                    <a:pt x="693" y="1590"/>
                    <a:pt x="793" y="1655"/>
                    <a:pt x="893" y="1655"/>
                  </a:cubicBezTo>
                  <a:cubicBezTo>
                    <a:pt x="994" y="1655"/>
                    <a:pt x="1094" y="1590"/>
                    <a:pt x="1094" y="1461"/>
                  </a:cubicBezTo>
                  <a:lnTo>
                    <a:pt x="1094" y="1028"/>
                  </a:lnTo>
                  <a:lnTo>
                    <a:pt x="1526" y="1028"/>
                  </a:lnTo>
                  <a:cubicBezTo>
                    <a:pt x="1786" y="1028"/>
                    <a:pt x="1786" y="626"/>
                    <a:pt x="1526" y="626"/>
                  </a:cubicBezTo>
                  <a:lnTo>
                    <a:pt x="1094" y="626"/>
                  </a:lnTo>
                  <a:lnTo>
                    <a:pt x="1094" y="195"/>
                  </a:lnTo>
                  <a:cubicBezTo>
                    <a:pt x="1094" y="65"/>
                    <a:pt x="994" y="0"/>
                    <a:pt x="8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812;p52">
              <a:extLst>
                <a:ext uri="{FF2B5EF4-FFF2-40B4-BE49-F238E27FC236}">
                  <a16:creationId xmlns:a16="http://schemas.microsoft.com/office/drawing/2014/main" id="{0812C7DA-75E1-7260-C167-FFC684656E90}"/>
                </a:ext>
              </a:extLst>
            </p:cNvPr>
            <p:cNvSpPr/>
            <p:nvPr/>
          </p:nvSpPr>
          <p:spPr>
            <a:xfrm>
              <a:off x="2544760" y="1555679"/>
              <a:ext cx="230208" cy="38285"/>
            </a:xfrm>
            <a:custGeom>
              <a:avLst/>
              <a:gdLst/>
              <a:ahLst/>
              <a:cxnLst/>
              <a:rect l="l" t="t" r="r" b="b"/>
              <a:pathLst>
                <a:path w="8304" h="1381" extrusionOk="0">
                  <a:moveTo>
                    <a:pt x="7901" y="402"/>
                  </a:moveTo>
                  <a:lnTo>
                    <a:pt x="7901" y="979"/>
                  </a:lnTo>
                  <a:lnTo>
                    <a:pt x="401" y="979"/>
                  </a:lnTo>
                  <a:lnTo>
                    <a:pt x="401" y="402"/>
                  </a:lnTo>
                  <a:close/>
                  <a:moveTo>
                    <a:pt x="200" y="0"/>
                  </a:moveTo>
                  <a:cubicBezTo>
                    <a:pt x="90" y="0"/>
                    <a:pt x="1" y="90"/>
                    <a:pt x="1" y="201"/>
                  </a:cubicBezTo>
                  <a:lnTo>
                    <a:pt x="1" y="1180"/>
                  </a:lnTo>
                  <a:cubicBezTo>
                    <a:pt x="1" y="1291"/>
                    <a:pt x="90" y="1381"/>
                    <a:pt x="200" y="1381"/>
                  </a:cubicBezTo>
                  <a:lnTo>
                    <a:pt x="8102" y="1381"/>
                  </a:lnTo>
                  <a:cubicBezTo>
                    <a:pt x="8213" y="1381"/>
                    <a:pt x="8303" y="1291"/>
                    <a:pt x="8303" y="1180"/>
                  </a:cubicBezTo>
                  <a:lnTo>
                    <a:pt x="8303" y="201"/>
                  </a:lnTo>
                  <a:cubicBezTo>
                    <a:pt x="8303" y="90"/>
                    <a:pt x="8213" y="0"/>
                    <a:pt x="81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813;p52">
              <a:extLst>
                <a:ext uri="{FF2B5EF4-FFF2-40B4-BE49-F238E27FC236}">
                  <a16:creationId xmlns:a16="http://schemas.microsoft.com/office/drawing/2014/main" id="{94021AB8-F616-59F1-527B-F5DFF0E939CC}"/>
                </a:ext>
              </a:extLst>
            </p:cNvPr>
            <p:cNvSpPr/>
            <p:nvPr/>
          </p:nvSpPr>
          <p:spPr>
            <a:xfrm>
              <a:off x="2544732" y="1505999"/>
              <a:ext cx="230235" cy="38285"/>
            </a:xfrm>
            <a:custGeom>
              <a:avLst/>
              <a:gdLst/>
              <a:ahLst/>
              <a:cxnLst/>
              <a:rect l="l" t="t" r="r" b="b"/>
              <a:pathLst>
                <a:path w="8305" h="1381" extrusionOk="0">
                  <a:moveTo>
                    <a:pt x="7902" y="402"/>
                  </a:moveTo>
                  <a:lnTo>
                    <a:pt x="7902" y="979"/>
                  </a:lnTo>
                  <a:lnTo>
                    <a:pt x="402" y="979"/>
                  </a:lnTo>
                  <a:lnTo>
                    <a:pt x="402" y="402"/>
                  </a:lnTo>
                  <a:close/>
                  <a:moveTo>
                    <a:pt x="201" y="0"/>
                  </a:moveTo>
                  <a:cubicBezTo>
                    <a:pt x="91" y="0"/>
                    <a:pt x="1" y="90"/>
                    <a:pt x="1" y="201"/>
                  </a:cubicBezTo>
                  <a:lnTo>
                    <a:pt x="1" y="1179"/>
                  </a:lnTo>
                  <a:cubicBezTo>
                    <a:pt x="1" y="1291"/>
                    <a:pt x="91" y="1380"/>
                    <a:pt x="201" y="1380"/>
                  </a:cubicBezTo>
                  <a:lnTo>
                    <a:pt x="8103" y="1380"/>
                  </a:lnTo>
                  <a:cubicBezTo>
                    <a:pt x="8214" y="1380"/>
                    <a:pt x="8304" y="1291"/>
                    <a:pt x="8304" y="1179"/>
                  </a:cubicBezTo>
                  <a:lnTo>
                    <a:pt x="8304" y="201"/>
                  </a:lnTo>
                  <a:cubicBezTo>
                    <a:pt x="8304" y="90"/>
                    <a:pt x="8214" y="0"/>
                    <a:pt x="81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814;p52">
              <a:extLst>
                <a:ext uri="{FF2B5EF4-FFF2-40B4-BE49-F238E27FC236}">
                  <a16:creationId xmlns:a16="http://schemas.microsoft.com/office/drawing/2014/main" id="{40048821-1FF6-3C0A-8C03-0EBC9C694EC2}"/>
                </a:ext>
              </a:extLst>
            </p:cNvPr>
            <p:cNvSpPr/>
            <p:nvPr/>
          </p:nvSpPr>
          <p:spPr>
            <a:xfrm>
              <a:off x="2544732" y="1456292"/>
              <a:ext cx="230235" cy="38312"/>
            </a:xfrm>
            <a:custGeom>
              <a:avLst/>
              <a:gdLst/>
              <a:ahLst/>
              <a:cxnLst/>
              <a:rect l="l" t="t" r="r" b="b"/>
              <a:pathLst>
                <a:path w="8305" h="1382" extrusionOk="0">
                  <a:moveTo>
                    <a:pt x="201" y="1"/>
                  </a:moveTo>
                  <a:cubicBezTo>
                    <a:pt x="91" y="1"/>
                    <a:pt x="1" y="90"/>
                    <a:pt x="1" y="202"/>
                  </a:cubicBezTo>
                  <a:lnTo>
                    <a:pt x="1" y="1180"/>
                  </a:lnTo>
                  <a:cubicBezTo>
                    <a:pt x="1" y="1291"/>
                    <a:pt x="91" y="1381"/>
                    <a:pt x="201" y="1381"/>
                  </a:cubicBezTo>
                  <a:lnTo>
                    <a:pt x="8103" y="1381"/>
                  </a:lnTo>
                  <a:cubicBezTo>
                    <a:pt x="8214" y="1381"/>
                    <a:pt x="8304" y="1291"/>
                    <a:pt x="8304" y="1180"/>
                  </a:cubicBezTo>
                  <a:lnTo>
                    <a:pt x="8304" y="202"/>
                  </a:lnTo>
                  <a:cubicBezTo>
                    <a:pt x="8304" y="90"/>
                    <a:pt x="8214" y="1"/>
                    <a:pt x="8103" y="1"/>
                  </a:cubicBezTo>
                  <a:lnTo>
                    <a:pt x="2035" y="1"/>
                  </a:lnTo>
                  <a:cubicBezTo>
                    <a:pt x="1775" y="1"/>
                    <a:pt x="1775" y="402"/>
                    <a:pt x="2035" y="402"/>
                  </a:cubicBezTo>
                  <a:lnTo>
                    <a:pt x="7902" y="402"/>
                  </a:lnTo>
                  <a:lnTo>
                    <a:pt x="7902" y="979"/>
                  </a:lnTo>
                  <a:lnTo>
                    <a:pt x="402" y="979"/>
                  </a:lnTo>
                  <a:lnTo>
                    <a:pt x="402" y="402"/>
                  </a:lnTo>
                  <a:lnTo>
                    <a:pt x="975" y="402"/>
                  </a:lnTo>
                  <a:cubicBezTo>
                    <a:pt x="1235" y="402"/>
                    <a:pt x="1235"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9518;p66">
            <a:extLst>
              <a:ext uri="{FF2B5EF4-FFF2-40B4-BE49-F238E27FC236}">
                <a16:creationId xmlns:a16="http://schemas.microsoft.com/office/drawing/2014/main" id="{FC955AAC-B56A-490B-B446-B0EEA848C644}"/>
              </a:ext>
            </a:extLst>
          </p:cNvPr>
          <p:cNvGrpSpPr/>
          <p:nvPr/>
        </p:nvGrpSpPr>
        <p:grpSpPr>
          <a:xfrm>
            <a:off x="6657194" y="2253073"/>
            <a:ext cx="375507" cy="367925"/>
            <a:chOff x="6657194" y="2434073"/>
            <a:chExt cx="375507" cy="367925"/>
          </a:xfrm>
        </p:grpSpPr>
        <p:sp>
          <p:nvSpPr>
            <p:cNvPr id="17" name="Google Shape;9519;p66">
              <a:extLst>
                <a:ext uri="{FF2B5EF4-FFF2-40B4-BE49-F238E27FC236}">
                  <a16:creationId xmlns:a16="http://schemas.microsoft.com/office/drawing/2014/main" id="{2F2694A7-FF8F-61A7-826E-B5A987C2041B}"/>
                </a:ext>
              </a:extLst>
            </p:cNvPr>
            <p:cNvSpPr/>
            <p:nvPr/>
          </p:nvSpPr>
          <p:spPr>
            <a:xfrm>
              <a:off x="6657194" y="2434073"/>
              <a:ext cx="190780" cy="367925"/>
            </a:xfrm>
            <a:custGeom>
              <a:avLst/>
              <a:gdLst/>
              <a:ahLst/>
              <a:cxnLst/>
              <a:rect l="l" t="t" r="r" b="b"/>
              <a:pathLst>
                <a:path w="5989" h="11550" extrusionOk="0">
                  <a:moveTo>
                    <a:pt x="3024" y="346"/>
                  </a:moveTo>
                  <a:cubicBezTo>
                    <a:pt x="4465" y="346"/>
                    <a:pt x="5644" y="1524"/>
                    <a:pt x="5644" y="2965"/>
                  </a:cubicBezTo>
                  <a:lnTo>
                    <a:pt x="5644" y="5596"/>
                  </a:lnTo>
                  <a:lnTo>
                    <a:pt x="2977" y="5596"/>
                  </a:lnTo>
                  <a:cubicBezTo>
                    <a:pt x="2893" y="5596"/>
                    <a:pt x="2810" y="5668"/>
                    <a:pt x="2810" y="5763"/>
                  </a:cubicBezTo>
                  <a:cubicBezTo>
                    <a:pt x="2810" y="5846"/>
                    <a:pt x="2893" y="5930"/>
                    <a:pt x="2977" y="5930"/>
                  </a:cubicBezTo>
                  <a:lnTo>
                    <a:pt x="5644" y="5930"/>
                  </a:lnTo>
                  <a:lnTo>
                    <a:pt x="5644" y="8561"/>
                  </a:lnTo>
                  <a:cubicBezTo>
                    <a:pt x="5644" y="10002"/>
                    <a:pt x="4465" y="11180"/>
                    <a:pt x="3024" y="11180"/>
                  </a:cubicBezTo>
                  <a:lnTo>
                    <a:pt x="2965" y="11180"/>
                  </a:lnTo>
                  <a:cubicBezTo>
                    <a:pt x="1524" y="11180"/>
                    <a:pt x="345" y="10002"/>
                    <a:pt x="345" y="8561"/>
                  </a:cubicBezTo>
                  <a:lnTo>
                    <a:pt x="345" y="5930"/>
                  </a:lnTo>
                  <a:lnTo>
                    <a:pt x="2119" y="5930"/>
                  </a:lnTo>
                  <a:cubicBezTo>
                    <a:pt x="2203" y="5930"/>
                    <a:pt x="2274" y="5846"/>
                    <a:pt x="2274" y="5763"/>
                  </a:cubicBezTo>
                  <a:cubicBezTo>
                    <a:pt x="2274" y="5668"/>
                    <a:pt x="2203" y="5596"/>
                    <a:pt x="2119" y="5596"/>
                  </a:cubicBezTo>
                  <a:lnTo>
                    <a:pt x="345" y="5596"/>
                  </a:lnTo>
                  <a:lnTo>
                    <a:pt x="345" y="2965"/>
                  </a:lnTo>
                  <a:cubicBezTo>
                    <a:pt x="345" y="1524"/>
                    <a:pt x="1524" y="346"/>
                    <a:pt x="2965" y="346"/>
                  </a:cubicBezTo>
                  <a:close/>
                  <a:moveTo>
                    <a:pt x="2965" y="0"/>
                  </a:moveTo>
                  <a:cubicBezTo>
                    <a:pt x="1322" y="0"/>
                    <a:pt x="0" y="1322"/>
                    <a:pt x="0" y="2965"/>
                  </a:cubicBezTo>
                  <a:lnTo>
                    <a:pt x="0" y="8585"/>
                  </a:lnTo>
                  <a:cubicBezTo>
                    <a:pt x="0" y="10228"/>
                    <a:pt x="1322" y="11550"/>
                    <a:pt x="2965" y="11550"/>
                  </a:cubicBezTo>
                  <a:lnTo>
                    <a:pt x="3024" y="11550"/>
                  </a:lnTo>
                  <a:cubicBezTo>
                    <a:pt x="4655" y="11550"/>
                    <a:pt x="5989" y="10228"/>
                    <a:pt x="5989" y="8585"/>
                  </a:cubicBezTo>
                  <a:lnTo>
                    <a:pt x="5989" y="2953"/>
                  </a:lnTo>
                  <a:cubicBezTo>
                    <a:pt x="5965" y="1322"/>
                    <a:pt x="4644" y="0"/>
                    <a:pt x="3024"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520;p66">
              <a:extLst>
                <a:ext uri="{FF2B5EF4-FFF2-40B4-BE49-F238E27FC236}">
                  <a16:creationId xmlns:a16="http://schemas.microsoft.com/office/drawing/2014/main" id="{989538FD-F976-EA81-882A-DA1FF7E8E29D}"/>
                </a:ext>
              </a:extLst>
            </p:cNvPr>
            <p:cNvSpPr/>
            <p:nvPr/>
          </p:nvSpPr>
          <p:spPr>
            <a:xfrm>
              <a:off x="6854409" y="2464399"/>
              <a:ext cx="178292" cy="162365"/>
            </a:xfrm>
            <a:custGeom>
              <a:avLst/>
              <a:gdLst/>
              <a:ahLst/>
              <a:cxnLst/>
              <a:rect l="l" t="t" r="r" b="b"/>
              <a:pathLst>
                <a:path w="5597" h="5097" extrusionOk="0">
                  <a:moveTo>
                    <a:pt x="2807" y="346"/>
                  </a:moveTo>
                  <a:cubicBezTo>
                    <a:pt x="3371" y="346"/>
                    <a:pt x="3933" y="564"/>
                    <a:pt x="4358" y="1001"/>
                  </a:cubicBezTo>
                  <a:cubicBezTo>
                    <a:pt x="5180" y="1835"/>
                    <a:pt x="5227" y="3132"/>
                    <a:pt x="4477" y="3990"/>
                  </a:cubicBezTo>
                  <a:lnTo>
                    <a:pt x="3441" y="2954"/>
                  </a:lnTo>
                  <a:cubicBezTo>
                    <a:pt x="3411" y="2924"/>
                    <a:pt x="3367" y="2909"/>
                    <a:pt x="3322" y="2909"/>
                  </a:cubicBezTo>
                  <a:cubicBezTo>
                    <a:pt x="3278" y="2909"/>
                    <a:pt x="3233" y="2924"/>
                    <a:pt x="3203" y="2954"/>
                  </a:cubicBezTo>
                  <a:cubicBezTo>
                    <a:pt x="3144" y="3013"/>
                    <a:pt x="3144" y="3132"/>
                    <a:pt x="3203" y="3192"/>
                  </a:cubicBezTo>
                  <a:lnTo>
                    <a:pt x="4239" y="4228"/>
                  </a:lnTo>
                  <a:cubicBezTo>
                    <a:pt x="3831" y="4584"/>
                    <a:pt x="3321" y="4763"/>
                    <a:pt x="2810" y="4763"/>
                  </a:cubicBezTo>
                  <a:cubicBezTo>
                    <a:pt x="2246" y="4763"/>
                    <a:pt x="1681" y="4546"/>
                    <a:pt x="1250" y="4109"/>
                  </a:cubicBezTo>
                  <a:cubicBezTo>
                    <a:pt x="417" y="3287"/>
                    <a:pt x="393" y="1977"/>
                    <a:pt x="1131" y="1120"/>
                  </a:cubicBezTo>
                  <a:lnTo>
                    <a:pt x="1131" y="1120"/>
                  </a:lnTo>
                  <a:lnTo>
                    <a:pt x="2679" y="2668"/>
                  </a:lnTo>
                  <a:cubicBezTo>
                    <a:pt x="2709" y="2698"/>
                    <a:pt x="2754" y="2713"/>
                    <a:pt x="2798" y="2713"/>
                  </a:cubicBezTo>
                  <a:cubicBezTo>
                    <a:pt x="2843" y="2713"/>
                    <a:pt x="2888" y="2698"/>
                    <a:pt x="2917" y="2668"/>
                  </a:cubicBezTo>
                  <a:cubicBezTo>
                    <a:pt x="2977" y="2608"/>
                    <a:pt x="2977" y="2489"/>
                    <a:pt x="2917" y="2430"/>
                  </a:cubicBezTo>
                  <a:lnTo>
                    <a:pt x="1370" y="882"/>
                  </a:lnTo>
                  <a:cubicBezTo>
                    <a:pt x="1783" y="525"/>
                    <a:pt x="2296" y="346"/>
                    <a:pt x="2807" y="346"/>
                  </a:cubicBezTo>
                  <a:close/>
                  <a:moveTo>
                    <a:pt x="2803" y="1"/>
                  </a:moveTo>
                  <a:cubicBezTo>
                    <a:pt x="2152" y="1"/>
                    <a:pt x="1501" y="251"/>
                    <a:pt x="1000" y="751"/>
                  </a:cubicBezTo>
                  <a:cubicBezTo>
                    <a:pt x="0" y="1739"/>
                    <a:pt x="0" y="3347"/>
                    <a:pt x="1000" y="4347"/>
                  </a:cubicBezTo>
                  <a:cubicBezTo>
                    <a:pt x="1501" y="4847"/>
                    <a:pt x="2152" y="5097"/>
                    <a:pt x="2803" y="5097"/>
                  </a:cubicBezTo>
                  <a:cubicBezTo>
                    <a:pt x="3453" y="5097"/>
                    <a:pt x="4102" y="4847"/>
                    <a:pt x="4596" y="4347"/>
                  </a:cubicBezTo>
                  <a:cubicBezTo>
                    <a:pt x="5596" y="3347"/>
                    <a:pt x="5596" y="1739"/>
                    <a:pt x="4596" y="751"/>
                  </a:cubicBezTo>
                  <a:cubicBezTo>
                    <a:pt x="4102" y="251"/>
                    <a:pt x="3453" y="1"/>
                    <a:pt x="280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521;p66">
              <a:extLst>
                <a:ext uri="{FF2B5EF4-FFF2-40B4-BE49-F238E27FC236}">
                  <a16:creationId xmlns:a16="http://schemas.microsoft.com/office/drawing/2014/main" id="{08C7FC26-5F2D-D741-97C8-45BD1C97E04A}"/>
                </a:ext>
              </a:extLst>
            </p:cNvPr>
            <p:cNvSpPr/>
            <p:nvPr/>
          </p:nvSpPr>
          <p:spPr>
            <a:xfrm>
              <a:off x="6854409" y="2631288"/>
              <a:ext cx="177528" cy="162365"/>
            </a:xfrm>
            <a:custGeom>
              <a:avLst/>
              <a:gdLst/>
              <a:ahLst/>
              <a:cxnLst/>
              <a:rect l="l" t="t" r="r" b="b"/>
              <a:pathLst>
                <a:path w="5573" h="5097" extrusionOk="0">
                  <a:moveTo>
                    <a:pt x="2805" y="338"/>
                  </a:moveTo>
                  <a:cubicBezTo>
                    <a:pt x="3314" y="338"/>
                    <a:pt x="3821" y="515"/>
                    <a:pt x="4227" y="870"/>
                  </a:cubicBezTo>
                  <a:lnTo>
                    <a:pt x="1120" y="3977"/>
                  </a:lnTo>
                  <a:cubicBezTo>
                    <a:pt x="393" y="3108"/>
                    <a:pt x="417" y="1799"/>
                    <a:pt x="1239" y="989"/>
                  </a:cubicBezTo>
                  <a:cubicBezTo>
                    <a:pt x="1671" y="556"/>
                    <a:pt x="2239" y="338"/>
                    <a:pt x="2805" y="338"/>
                  </a:cubicBezTo>
                  <a:close/>
                  <a:moveTo>
                    <a:pt x="2803" y="1"/>
                  </a:moveTo>
                  <a:cubicBezTo>
                    <a:pt x="2152" y="1"/>
                    <a:pt x="1501" y="251"/>
                    <a:pt x="1000" y="751"/>
                  </a:cubicBezTo>
                  <a:cubicBezTo>
                    <a:pt x="0" y="1739"/>
                    <a:pt x="0" y="3346"/>
                    <a:pt x="1000" y="4346"/>
                  </a:cubicBezTo>
                  <a:cubicBezTo>
                    <a:pt x="1501" y="4847"/>
                    <a:pt x="2152" y="5097"/>
                    <a:pt x="2803" y="5097"/>
                  </a:cubicBezTo>
                  <a:cubicBezTo>
                    <a:pt x="3453" y="5097"/>
                    <a:pt x="4102" y="4847"/>
                    <a:pt x="4596" y="4346"/>
                  </a:cubicBezTo>
                  <a:cubicBezTo>
                    <a:pt x="4656" y="4287"/>
                    <a:pt x="4656" y="4168"/>
                    <a:pt x="4596" y="4108"/>
                  </a:cubicBezTo>
                  <a:cubicBezTo>
                    <a:pt x="4566" y="4079"/>
                    <a:pt x="4522" y="4064"/>
                    <a:pt x="4477" y="4064"/>
                  </a:cubicBezTo>
                  <a:cubicBezTo>
                    <a:pt x="4432" y="4064"/>
                    <a:pt x="4388" y="4079"/>
                    <a:pt x="4358" y="4108"/>
                  </a:cubicBezTo>
                  <a:cubicBezTo>
                    <a:pt x="3933" y="4540"/>
                    <a:pt x="3370" y="4754"/>
                    <a:pt x="2806" y="4754"/>
                  </a:cubicBezTo>
                  <a:cubicBezTo>
                    <a:pt x="2295" y="4754"/>
                    <a:pt x="1783" y="4578"/>
                    <a:pt x="1370" y="4227"/>
                  </a:cubicBezTo>
                  <a:lnTo>
                    <a:pt x="2417" y="3180"/>
                  </a:lnTo>
                  <a:lnTo>
                    <a:pt x="4477" y="1120"/>
                  </a:lnTo>
                  <a:cubicBezTo>
                    <a:pt x="5060" y="1799"/>
                    <a:pt x="5180" y="2775"/>
                    <a:pt x="4763" y="3573"/>
                  </a:cubicBezTo>
                  <a:cubicBezTo>
                    <a:pt x="4715" y="3668"/>
                    <a:pt x="4751" y="3751"/>
                    <a:pt x="4834" y="3799"/>
                  </a:cubicBezTo>
                  <a:cubicBezTo>
                    <a:pt x="4863" y="3813"/>
                    <a:pt x="4890" y="3820"/>
                    <a:pt x="4916" y="3820"/>
                  </a:cubicBezTo>
                  <a:cubicBezTo>
                    <a:pt x="4976" y="3820"/>
                    <a:pt x="5027" y="3782"/>
                    <a:pt x="5060" y="3715"/>
                  </a:cubicBezTo>
                  <a:cubicBezTo>
                    <a:pt x="5572" y="2739"/>
                    <a:pt x="5406" y="1537"/>
                    <a:pt x="4596" y="751"/>
                  </a:cubicBezTo>
                  <a:cubicBezTo>
                    <a:pt x="4102" y="251"/>
                    <a:pt x="3453" y="1"/>
                    <a:pt x="280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Google Shape;9534;p66">
            <a:extLst>
              <a:ext uri="{FF2B5EF4-FFF2-40B4-BE49-F238E27FC236}">
                <a16:creationId xmlns:a16="http://schemas.microsoft.com/office/drawing/2014/main" id="{9A7A1336-6988-0E9C-C5D5-C4988A4A996C}"/>
              </a:ext>
            </a:extLst>
          </p:cNvPr>
          <p:cNvSpPr/>
          <p:nvPr/>
        </p:nvSpPr>
        <p:spPr>
          <a:xfrm>
            <a:off x="7542031" y="2264541"/>
            <a:ext cx="370187" cy="344034"/>
          </a:xfrm>
          <a:custGeom>
            <a:avLst/>
            <a:gdLst/>
            <a:ahLst/>
            <a:cxnLst/>
            <a:rect l="l" t="t" r="r" b="b"/>
            <a:pathLst>
              <a:path w="11621" h="10800" extrusionOk="0">
                <a:moveTo>
                  <a:pt x="9522" y="349"/>
                </a:moveTo>
                <a:cubicBezTo>
                  <a:pt x="9633" y="349"/>
                  <a:pt x="9746" y="391"/>
                  <a:pt x="9835" y="474"/>
                </a:cubicBezTo>
                <a:lnTo>
                  <a:pt x="11097" y="1736"/>
                </a:lnTo>
                <a:cubicBezTo>
                  <a:pt x="11252" y="1891"/>
                  <a:pt x="11252" y="2153"/>
                  <a:pt x="11085" y="2331"/>
                </a:cubicBezTo>
                <a:lnTo>
                  <a:pt x="10299" y="3129"/>
                </a:lnTo>
                <a:lnTo>
                  <a:pt x="8430" y="1260"/>
                </a:lnTo>
                <a:lnTo>
                  <a:pt x="9228" y="474"/>
                </a:lnTo>
                <a:cubicBezTo>
                  <a:pt x="9305" y="391"/>
                  <a:pt x="9412" y="349"/>
                  <a:pt x="9522" y="349"/>
                </a:cubicBezTo>
                <a:close/>
                <a:moveTo>
                  <a:pt x="8216" y="1486"/>
                </a:moveTo>
                <a:lnTo>
                  <a:pt x="10073" y="3343"/>
                </a:lnTo>
                <a:lnTo>
                  <a:pt x="9799" y="3617"/>
                </a:lnTo>
                <a:lnTo>
                  <a:pt x="7942" y="1760"/>
                </a:lnTo>
                <a:lnTo>
                  <a:pt x="8216" y="1486"/>
                </a:lnTo>
                <a:close/>
                <a:moveTo>
                  <a:pt x="9513" y="1"/>
                </a:moveTo>
                <a:cubicBezTo>
                  <a:pt x="9314" y="1"/>
                  <a:pt x="9115" y="75"/>
                  <a:pt x="8966" y="224"/>
                </a:cubicBezTo>
                <a:lnTo>
                  <a:pt x="6977" y="2200"/>
                </a:lnTo>
                <a:cubicBezTo>
                  <a:pt x="6918" y="2260"/>
                  <a:pt x="6918" y="2379"/>
                  <a:pt x="6977" y="2438"/>
                </a:cubicBezTo>
                <a:cubicBezTo>
                  <a:pt x="7007" y="2468"/>
                  <a:pt x="7052" y="2483"/>
                  <a:pt x="7096" y="2483"/>
                </a:cubicBezTo>
                <a:cubicBezTo>
                  <a:pt x="7141" y="2483"/>
                  <a:pt x="7186" y="2468"/>
                  <a:pt x="7216" y="2438"/>
                </a:cubicBezTo>
                <a:lnTo>
                  <a:pt x="7668" y="1974"/>
                </a:lnTo>
                <a:lnTo>
                  <a:pt x="9537" y="3843"/>
                </a:lnTo>
                <a:lnTo>
                  <a:pt x="7120" y="6260"/>
                </a:lnTo>
                <a:cubicBezTo>
                  <a:pt x="7043" y="6344"/>
                  <a:pt x="6933" y="6385"/>
                  <a:pt x="6821" y="6385"/>
                </a:cubicBezTo>
                <a:cubicBezTo>
                  <a:pt x="6710" y="6385"/>
                  <a:pt x="6596" y="6344"/>
                  <a:pt x="6513" y="6260"/>
                </a:cubicBezTo>
                <a:lnTo>
                  <a:pt x="5251" y="4998"/>
                </a:lnTo>
                <a:cubicBezTo>
                  <a:pt x="5084" y="4832"/>
                  <a:pt x="5084" y="4570"/>
                  <a:pt x="5251" y="4391"/>
                </a:cubicBezTo>
                <a:lnTo>
                  <a:pt x="6668" y="2974"/>
                </a:lnTo>
                <a:cubicBezTo>
                  <a:pt x="6727" y="2915"/>
                  <a:pt x="6727" y="2796"/>
                  <a:pt x="6668" y="2736"/>
                </a:cubicBezTo>
                <a:cubicBezTo>
                  <a:pt x="6632" y="2706"/>
                  <a:pt x="6585" y="2691"/>
                  <a:pt x="6540" y="2691"/>
                </a:cubicBezTo>
                <a:cubicBezTo>
                  <a:pt x="6495" y="2691"/>
                  <a:pt x="6454" y="2706"/>
                  <a:pt x="6430" y="2736"/>
                </a:cubicBezTo>
                <a:lnTo>
                  <a:pt x="5013" y="4153"/>
                </a:lnTo>
                <a:cubicBezTo>
                  <a:pt x="4727" y="4439"/>
                  <a:pt x="4715" y="4915"/>
                  <a:pt x="5001" y="5213"/>
                </a:cubicBezTo>
                <a:lnTo>
                  <a:pt x="1679" y="8523"/>
                </a:lnTo>
                <a:cubicBezTo>
                  <a:pt x="1620" y="8582"/>
                  <a:pt x="1620" y="8701"/>
                  <a:pt x="1679" y="8761"/>
                </a:cubicBezTo>
                <a:cubicBezTo>
                  <a:pt x="1709" y="8790"/>
                  <a:pt x="1754" y="8805"/>
                  <a:pt x="1798" y="8805"/>
                </a:cubicBezTo>
                <a:cubicBezTo>
                  <a:pt x="1843" y="8805"/>
                  <a:pt x="1887" y="8790"/>
                  <a:pt x="1917" y="8761"/>
                </a:cubicBezTo>
                <a:lnTo>
                  <a:pt x="5215" y="5463"/>
                </a:lnTo>
                <a:lnTo>
                  <a:pt x="5977" y="6225"/>
                </a:lnTo>
                <a:lnTo>
                  <a:pt x="4977" y="7213"/>
                </a:lnTo>
                <a:cubicBezTo>
                  <a:pt x="4787" y="7415"/>
                  <a:pt x="4680" y="7630"/>
                  <a:pt x="4668" y="7856"/>
                </a:cubicBezTo>
                <a:cubicBezTo>
                  <a:pt x="4581" y="9489"/>
                  <a:pt x="2148" y="10471"/>
                  <a:pt x="955" y="10471"/>
                </a:cubicBezTo>
                <a:cubicBezTo>
                  <a:pt x="678" y="10471"/>
                  <a:pt x="468" y="10418"/>
                  <a:pt x="369" y="10308"/>
                </a:cubicBezTo>
                <a:lnTo>
                  <a:pt x="1334" y="9344"/>
                </a:lnTo>
                <a:cubicBezTo>
                  <a:pt x="1393" y="9285"/>
                  <a:pt x="1393" y="9165"/>
                  <a:pt x="1334" y="9106"/>
                </a:cubicBezTo>
                <a:cubicBezTo>
                  <a:pt x="1304" y="9076"/>
                  <a:pt x="1259" y="9061"/>
                  <a:pt x="1215" y="9061"/>
                </a:cubicBezTo>
                <a:cubicBezTo>
                  <a:pt x="1170" y="9061"/>
                  <a:pt x="1125" y="9076"/>
                  <a:pt x="1096" y="9106"/>
                </a:cubicBezTo>
                <a:lnTo>
                  <a:pt x="60" y="10154"/>
                </a:lnTo>
                <a:cubicBezTo>
                  <a:pt x="12" y="10189"/>
                  <a:pt x="0" y="10249"/>
                  <a:pt x="12" y="10308"/>
                </a:cubicBezTo>
                <a:cubicBezTo>
                  <a:pt x="119" y="10695"/>
                  <a:pt x="578" y="10799"/>
                  <a:pt x="1021" y="10799"/>
                </a:cubicBezTo>
                <a:cubicBezTo>
                  <a:pt x="1124" y="10799"/>
                  <a:pt x="1226" y="10794"/>
                  <a:pt x="1322" y="10785"/>
                </a:cubicBezTo>
                <a:cubicBezTo>
                  <a:pt x="2858" y="10630"/>
                  <a:pt x="4941" y="9499"/>
                  <a:pt x="5013" y="7868"/>
                </a:cubicBezTo>
                <a:cubicBezTo>
                  <a:pt x="5025" y="7558"/>
                  <a:pt x="5299" y="7427"/>
                  <a:pt x="6215" y="6475"/>
                </a:cubicBezTo>
                <a:cubicBezTo>
                  <a:pt x="6227" y="6487"/>
                  <a:pt x="6430" y="6737"/>
                  <a:pt x="6799" y="6737"/>
                </a:cubicBezTo>
                <a:cubicBezTo>
                  <a:pt x="6989" y="6737"/>
                  <a:pt x="7180" y="6665"/>
                  <a:pt x="7335" y="6522"/>
                </a:cubicBezTo>
                <a:lnTo>
                  <a:pt x="11276" y="2569"/>
                </a:lnTo>
                <a:cubicBezTo>
                  <a:pt x="11621" y="2260"/>
                  <a:pt x="11621" y="1784"/>
                  <a:pt x="11323" y="1486"/>
                </a:cubicBezTo>
                <a:lnTo>
                  <a:pt x="10061" y="224"/>
                </a:lnTo>
                <a:cubicBezTo>
                  <a:pt x="9912" y="75"/>
                  <a:pt x="9713" y="1"/>
                  <a:pt x="951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 name="Google Shape;9535;p66">
            <a:extLst>
              <a:ext uri="{FF2B5EF4-FFF2-40B4-BE49-F238E27FC236}">
                <a16:creationId xmlns:a16="http://schemas.microsoft.com/office/drawing/2014/main" id="{D189D880-7D11-EE32-1E86-4B7F903F9920}"/>
              </a:ext>
            </a:extLst>
          </p:cNvPr>
          <p:cNvGrpSpPr/>
          <p:nvPr/>
        </p:nvGrpSpPr>
        <p:grpSpPr>
          <a:xfrm>
            <a:off x="7964906" y="2253073"/>
            <a:ext cx="373627" cy="367925"/>
            <a:chOff x="7964906" y="2434073"/>
            <a:chExt cx="373627" cy="367925"/>
          </a:xfrm>
        </p:grpSpPr>
        <p:sp>
          <p:nvSpPr>
            <p:cNvPr id="22" name="Google Shape;9536;p66">
              <a:extLst>
                <a:ext uri="{FF2B5EF4-FFF2-40B4-BE49-F238E27FC236}">
                  <a16:creationId xmlns:a16="http://schemas.microsoft.com/office/drawing/2014/main" id="{AC6A4908-1109-2F78-4DDE-ADBABBDDE882}"/>
                </a:ext>
              </a:extLst>
            </p:cNvPr>
            <p:cNvSpPr/>
            <p:nvPr/>
          </p:nvSpPr>
          <p:spPr>
            <a:xfrm>
              <a:off x="8252397" y="2622942"/>
              <a:ext cx="46699" cy="46317"/>
            </a:xfrm>
            <a:custGeom>
              <a:avLst/>
              <a:gdLst/>
              <a:ahLst/>
              <a:cxnLst/>
              <a:rect l="l" t="t" r="r" b="b"/>
              <a:pathLst>
                <a:path w="1466" h="1454" extrusionOk="0">
                  <a:moveTo>
                    <a:pt x="715" y="334"/>
                  </a:moveTo>
                  <a:cubicBezTo>
                    <a:pt x="941" y="358"/>
                    <a:pt x="1108" y="513"/>
                    <a:pt x="1108" y="727"/>
                  </a:cubicBezTo>
                  <a:cubicBezTo>
                    <a:pt x="1108" y="929"/>
                    <a:pt x="929" y="1108"/>
                    <a:pt x="715" y="1108"/>
                  </a:cubicBezTo>
                  <a:cubicBezTo>
                    <a:pt x="513" y="1108"/>
                    <a:pt x="334" y="929"/>
                    <a:pt x="334" y="727"/>
                  </a:cubicBezTo>
                  <a:cubicBezTo>
                    <a:pt x="334" y="513"/>
                    <a:pt x="513" y="334"/>
                    <a:pt x="715" y="334"/>
                  </a:cubicBezTo>
                  <a:close/>
                  <a:moveTo>
                    <a:pt x="739" y="1"/>
                  </a:moveTo>
                  <a:cubicBezTo>
                    <a:pt x="334" y="13"/>
                    <a:pt x="1" y="334"/>
                    <a:pt x="1" y="727"/>
                  </a:cubicBezTo>
                  <a:cubicBezTo>
                    <a:pt x="1" y="1132"/>
                    <a:pt x="334" y="1453"/>
                    <a:pt x="739" y="1453"/>
                  </a:cubicBezTo>
                  <a:cubicBezTo>
                    <a:pt x="1132" y="1453"/>
                    <a:pt x="1465" y="1132"/>
                    <a:pt x="1465" y="727"/>
                  </a:cubicBezTo>
                  <a:cubicBezTo>
                    <a:pt x="1465" y="322"/>
                    <a:pt x="1132" y="1"/>
                    <a:pt x="73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537;p66">
              <a:extLst>
                <a:ext uri="{FF2B5EF4-FFF2-40B4-BE49-F238E27FC236}">
                  <a16:creationId xmlns:a16="http://schemas.microsoft.com/office/drawing/2014/main" id="{54F23392-54FB-6C99-FDEB-295A2939D8D9}"/>
                </a:ext>
              </a:extLst>
            </p:cNvPr>
            <p:cNvSpPr/>
            <p:nvPr/>
          </p:nvSpPr>
          <p:spPr>
            <a:xfrm>
              <a:off x="7964906" y="2434073"/>
              <a:ext cx="373627" cy="367925"/>
            </a:xfrm>
            <a:custGeom>
              <a:avLst/>
              <a:gdLst/>
              <a:ahLst/>
              <a:cxnLst/>
              <a:rect l="l" t="t" r="r" b="b"/>
              <a:pathLst>
                <a:path w="11729" h="11550" extrusionOk="0">
                  <a:moveTo>
                    <a:pt x="2525" y="358"/>
                  </a:moveTo>
                  <a:cubicBezTo>
                    <a:pt x="2835" y="358"/>
                    <a:pt x="3096" y="608"/>
                    <a:pt x="3096" y="929"/>
                  </a:cubicBezTo>
                  <a:lnTo>
                    <a:pt x="3096" y="941"/>
                  </a:lnTo>
                  <a:cubicBezTo>
                    <a:pt x="3096" y="1251"/>
                    <a:pt x="2835" y="1501"/>
                    <a:pt x="2525" y="1501"/>
                  </a:cubicBezTo>
                  <a:lnTo>
                    <a:pt x="2299" y="1501"/>
                  </a:lnTo>
                  <a:cubicBezTo>
                    <a:pt x="2227" y="1501"/>
                    <a:pt x="2168" y="1441"/>
                    <a:pt x="2168" y="1370"/>
                  </a:cubicBezTo>
                  <a:lnTo>
                    <a:pt x="2168" y="489"/>
                  </a:lnTo>
                  <a:cubicBezTo>
                    <a:pt x="2168" y="417"/>
                    <a:pt x="2227" y="358"/>
                    <a:pt x="2299" y="358"/>
                  </a:cubicBezTo>
                  <a:close/>
                  <a:moveTo>
                    <a:pt x="5704" y="358"/>
                  </a:moveTo>
                  <a:cubicBezTo>
                    <a:pt x="5787" y="358"/>
                    <a:pt x="5847" y="417"/>
                    <a:pt x="5847" y="512"/>
                  </a:cubicBezTo>
                  <a:lnTo>
                    <a:pt x="5847" y="1358"/>
                  </a:lnTo>
                  <a:cubicBezTo>
                    <a:pt x="5847" y="1429"/>
                    <a:pt x="5787" y="1501"/>
                    <a:pt x="5704" y="1501"/>
                  </a:cubicBezTo>
                  <a:lnTo>
                    <a:pt x="5490" y="1501"/>
                  </a:lnTo>
                  <a:cubicBezTo>
                    <a:pt x="5180" y="1501"/>
                    <a:pt x="4918" y="1251"/>
                    <a:pt x="4918" y="941"/>
                  </a:cubicBezTo>
                  <a:lnTo>
                    <a:pt x="4918" y="929"/>
                  </a:lnTo>
                  <a:cubicBezTo>
                    <a:pt x="4918" y="608"/>
                    <a:pt x="5180" y="358"/>
                    <a:pt x="5490" y="358"/>
                  </a:cubicBezTo>
                  <a:close/>
                  <a:moveTo>
                    <a:pt x="5478" y="0"/>
                  </a:moveTo>
                  <a:cubicBezTo>
                    <a:pt x="4966" y="0"/>
                    <a:pt x="4561" y="405"/>
                    <a:pt x="4561" y="905"/>
                  </a:cubicBezTo>
                  <a:lnTo>
                    <a:pt x="4561" y="929"/>
                  </a:lnTo>
                  <a:cubicBezTo>
                    <a:pt x="4561" y="1429"/>
                    <a:pt x="4966" y="1834"/>
                    <a:pt x="5478" y="1834"/>
                  </a:cubicBezTo>
                  <a:lnTo>
                    <a:pt x="5692" y="1834"/>
                  </a:lnTo>
                  <a:cubicBezTo>
                    <a:pt x="5966" y="1834"/>
                    <a:pt x="6168" y="1620"/>
                    <a:pt x="6168" y="1358"/>
                  </a:cubicBezTo>
                  <a:lnTo>
                    <a:pt x="6168" y="1084"/>
                  </a:lnTo>
                  <a:lnTo>
                    <a:pt x="6561" y="1084"/>
                  </a:lnTo>
                  <a:cubicBezTo>
                    <a:pt x="6930" y="1084"/>
                    <a:pt x="7228" y="1382"/>
                    <a:pt x="7228" y="1763"/>
                  </a:cubicBezTo>
                  <a:lnTo>
                    <a:pt x="7228" y="2667"/>
                  </a:lnTo>
                  <a:cubicBezTo>
                    <a:pt x="6966" y="2715"/>
                    <a:pt x="6740" y="2918"/>
                    <a:pt x="6692" y="3215"/>
                  </a:cubicBezTo>
                  <a:lnTo>
                    <a:pt x="6466" y="4953"/>
                  </a:lnTo>
                  <a:cubicBezTo>
                    <a:pt x="6383" y="5668"/>
                    <a:pt x="5775" y="6204"/>
                    <a:pt x="5061" y="6204"/>
                  </a:cubicBezTo>
                  <a:lnTo>
                    <a:pt x="4323" y="6204"/>
                  </a:lnTo>
                  <a:cubicBezTo>
                    <a:pt x="4239" y="6204"/>
                    <a:pt x="4168" y="6287"/>
                    <a:pt x="4168" y="6370"/>
                  </a:cubicBezTo>
                  <a:cubicBezTo>
                    <a:pt x="4168" y="6466"/>
                    <a:pt x="4239" y="6537"/>
                    <a:pt x="4323" y="6537"/>
                  </a:cubicBezTo>
                  <a:lnTo>
                    <a:pt x="5061" y="6537"/>
                  </a:lnTo>
                  <a:cubicBezTo>
                    <a:pt x="5954" y="6537"/>
                    <a:pt x="6704" y="5870"/>
                    <a:pt x="6811" y="4989"/>
                  </a:cubicBezTo>
                  <a:lnTo>
                    <a:pt x="7037" y="3251"/>
                  </a:lnTo>
                  <a:cubicBezTo>
                    <a:pt x="7049" y="3093"/>
                    <a:pt x="7189" y="2988"/>
                    <a:pt x="7335" y="2988"/>
                  </a:cubicBezTo>
                  <a:cubicBezTo>
                    <a:pt x="7343" y="2988"/>
                    <a:pt x="7351" y="2988"/>
                    <a:pt x="7359" y="2989"/>
                  </a:cubicBezTo>
                  <a:cubicBezTo>
                    <a:pt x="7526" y="3013"/>
                    <a:pt x="7633" y="3156"/>
                    <a:pt x="7621" y="3322"/>
                  </a:cubicBezTo>
                  <a:lnTo>
                    <a:pt x="7395" y="5061"/>
                  </a:lnTo>
                  <a:cubicBezTo>
                    <a:pt x="7240" y="6239"/>
                    <a:pt x="6252" y="7120"/>
                    <a:pt x="5061" y="7120"/>
                  </a:cubicBezTo>
                  <a:lnTo>
                    <a:pt x="4442" y="7120"/>
                  </a:lnTo>
                  <a:cubicBezTo>
                    <a:pt x="4359" y="7120"/>
                    <a:pt x="4287" y="7192"/>
                    <a:pt x="4287" y="7275"/>
                  </a:cubicBezTo>
                  <a:lnTo>
                    <a:pt x="4287" y="8156"/>
                  </a:lnTo>
                  <a:cubicBezTo>
                    <a:pt x="4287" y="8323"/>
                    <a:pt x="4144" y="8454"/>
                    <a:pt x="3989" y="8454"/>
                  </a:cubicBezTo>
                  <a:cubicBezTo>
                    <a:pt x="3823" y="8454"/>
                    <a:pt x="3692" y="8323"/>
                    <a:pt x="3692" y="8156"/>
                  </a:cubicBezTo>
                  <a:lnTo>
                    <a:pt x="3692" y="7275"/>
                  </a:lnTo>
                  <a:cubicBezTo>
                    <a:pt x="3692" y="7192"/>
                    <a:pt x="3608" y="7120"/>
                    <a:pt x="3525" y="7120"/>
                  </a:cubicBezTo>
                  <a:lnTo>
                    <a:pt x="2918" y="7120"/>
                  </a:lnTo>
                  <a:cubicBezTo>
                    <a:pt x="1727" y="7120"/>
                    <a:pt x="727" y="6227"/>
                    <a:pt x="572" y="5061"/>
                  </a:cubicBezTo>
                  <a:lnTo>
                    <a:pt x="358" y="3322"/>
                  </a:lnTo>
                  <a:cubicBezTo>
                    <a:pt x="334" y="3156"/>
                    <a:pt x="441" y="3013"/>
                    <a:pt x="608" y="2989"/>
                  </a:cubicBezTo>
                  <a:cubicBezTo>
                    <a:pt x="616" y="2988"/>
                    <a:pt x="625" y="2988"/>
                    <a:pt x="633" y="2988"/>
                  </a:cubicBezTo>
                  <a:cubicBezTo>
                    <a:pt x="789" y="2988"/>
                    <a:pt x="918" y="3093"/>
                    <a:pt x="930" y="3251"/>
                  </a:cubicBezTo>
                  <a:lnTo>
                    <a:pt x="1156" y="4989"/>
                  </a:lnTo>
                  <a:cubicBezTo>
                    <a:pt x="1263" y="5882"/>
                    <a:pt x="2025" y="6537"/>
                    <a:pt x="2918" y="6537"/>
                  </a:cubicBezTo>
                  <a:lnTo>
                    <a:pt x="3644" y="6537"/>
                  </a:lnTo>
                  <a:cubicBezTo>
                    <a:pt x="3727" y="6537"/>
                    <a:pt x="3811" y="6466"/>
                    <a:pt x="3811" y="6370"/>
                  </a:cubicBezTo>
                  <a:cubicBezTo>
                    <a:pt x="3811" y="6287"/>
                    <a:pt x="3727" y="6204"/>
                    <a:pt x="3644" y="6204"/>
                  </a:cubicBezTo>
                  <a:lnTo>
                    <a:pt x="2918" y="6204"/>
                  </a:lnTo>
                  <a:cubicBezTo>
                    <a:pt x="2203" y="6204"/>
                    <a:pt x="1584" y="5668"/>
                    <a:pt x="1501" y="4953"/>
                  </a:cubicBezTo>
                  <a:lnTo>
                    <a:pt x="1275" y="3215"/>
                  </a:lnTo>
                  <a:cubicBezTo>
                    <a:pt x="1251" y="2929"/>
                    <a:pt x="1025" y="2727"/>
                    <a:pt x="775" y="2679"/>
                  </a:cubicBezTo>
                  <a:lnTo>
                    <a:pt x="775" y="1775"/>
                  </a:lnTo>
                  <a:cubicBezTo>
                    <a:pt x="775" y="1405"/>
                    <a:pt x="1072" y="1108"/>
                    <a:pt x="1441" y="1108"/>
                  </a:cubicBezTo>
                  <a:lnTo>
                    <a:pt x="1822" y="1108"/>
                  </a:lnTo>
                  <a:lnTo>
                    <a:pt x="1822" y="1370"/>
                  </a:lnTo>
                  <a:cubicBezTo>
                    <a:pt x="1822" y="1644"/>
                    <a:pt x="2037" y="1846"/>
                    <a:pt x="2299" y="1846"/>
                  </a:cubicBezTo>
                  <a:lnTo>
                    <a:pt x="2525" y="1846"/>
                  </a:lnTo>
                  <a:cubicBezTo>
                    <a:pt x="3037" y="1846"/>
                    <a:pt x="3430" y="1441"/>
                    <a:pt x="3430" y="941"/>
                  </a:cubicBezTo>
                  <a:lnTo>
                    <a:pt x="3430" y="929"/>
                  </a:lnTo>
                  <a:cubicBezTo>
                    <a:pt x="3430" y="417"/>
                    <a:pt x="3037" y="12"/>
                    <a:pt x="2525" y="12"/>
                  </a:cubicBezTo>
                  <a:lnTo>
                    <a:pt x="2299" y="12"/>
                  </a:lnTo>
                  <a:cubicBezTo>
                    <a:pt x="2037" y="12"/>
                    <a:pt x="1822" y="227"/>
                    <a:pt x="1822" y="489"/>
                  </a:cubicBezTo>
                  <a:lnTo>
                    <a:pt x="1822" y="762"/>
                  </a:lnTo>
                  <a:lnTo>
                    <a:pt x="1441" y="762"/>
                  </a:lnTo>
                  <a:cubicBezTo>
                    <a:pt x="870" y="762"/>
                    <a:pt x="429" y="1227"/>
                    <a:pt x="429" y="1775"/>
                  </a:cubicBezTo>
                  <a:lnTo>
                    <a:pt x="429" y="2715"/>
                  </a:lnTo>
                  <a:cubicBezTo>
                    <a:pt x="156" y="2810"/>
                    <a:pt x="1" y="3084"/>
                    <a:pt x="25" y="3382"/>
                  </a:cubicBezTo>
                  <a:lnTo>
                    <a:pt x="251" y="5120"/>
                  </a:lnTo>
                  <a:cubicBezTo>
                    <a:pt x="418" y="6466"/>
                    <a:pt x="1561" y="7478"/>
                    <a:pt x="2918" y="7478"/>
                  </a:cubicBezTo>
                  <a:lnTo>
                    <a:pt x="3358" y="7478"/>
                  </a:lnTo>
                  <a:lnTo>
                    <a:pt x="3358" y="8192"/>
                  </a:lnTo>
                  <a:cubicBezTo>
                    <a:pt x="3358" y="8466"/>
                    <a:pt x="3549" y="8728"/>
                    <a:pt x="3823" y="8799"/>
                  </a:cubicBezTo>
                  <a:lnTo>
                    <a:pt x="3823" y="9418"/>
                  </a:lnTo>
                  <a:cubicBezTo>
                    <a:pt x="3823" y="10597"/>
                    <a:pt x="4775" y="11550"/>
                    <a:pt x="5954" y="11550"/>
                  </a:cubicBezTo>
                  <a:lnTo>
                    <a:pt x="7799" y="11550"/>
                  </a:lnTo>
                  <a:cubicBezTo>
                    <a:pt x="8966" y="11550"/>
                    <a:pt x="9919" y="10597"/>
                    <a:pt x="9919" y="9418"/>
                  </a:cubicBezTo>
                  <a:lnTo>
                    <a:pt x="9919" y="8454"/>
                  </a:lnTo>
                  <a:cubicBezTo>
                    <a:pt x="10335" y="8430"/>
                    <a:pt x="10740" y="8252"/>
                    <a:pt x="11038" y="7930"/>
                  </a:cubicBezTo>
                  <a:cubicBezTo>
                    <a:pt x="11633" y="7335"/>
                    <a:pt x="11728" y="6382"/>
                    <a:pt x="11264" y="5668"/>
                  </a:cubicBezTo>
                  <a:cubicBezTo>
                    <a:pt x="11235" y="5624"/>
                    <a:pt x="11184" y="5598"/>
                    <a:pt x="11129" y="5598"/>
                  </a:cubicBezTo>
                  <a:cubicBezTo>
                    <a:pt x="11095" y="5598"/>
                    <a:pt x="11058" y="5609"/>
                    <a:pt x="11026" y="5632"/>
                  </a:cubicBezTo>
                  <a:cubicBezTo>
                    <a:pt x="10955" y="5668"/>
                    <a:pt x="10919" y="5775"/>
                    <a:pt x="10978" y="5870"/>
                  </a:cubicBezTo>
                  <a:cubicBezTo>
                    <a:pt x="11609" y="6799"/>
                    <a:pt x="10966" y="8109"/>
                    <a:pt x="9740" y="8109"/>
                  </a:cubicBezTo>
                  <a:cubicBezTo>
                    <a:pt x="8478" y="8109"/>
                    <a:pt x="7823" y="6549"/>
                    <a:pt x="8728" y="5632"/>
                  </a:cubicBezTo>
                  <a:cubicBezTo>
                    <a:pt x="9013" y="5347"/>
                    <a:pt x="9379" y="5201"/>
                    <a:pt x="9749" y="5201"/>
                  </a:cubicBezTo>
                  <a:cubicBezTo>
                    <a:pt x="10029" y="5201"/>
                    <a:pt x="10311" y="5285"/>
                    <a:pt x="10562" y="5454"/>
                  </a:cubicBezTo>
                  <a:cubicBezTo>
                    <a:pt x="10587" y="5466"/>
                    <a:pt x="10618" y="5473"/>
                    <a:pt x="10649" y="5473"/>
                  </a:cubicBezTo>
                  <a:cubicBezTo>
                    <a:pt x="10704" y="5473"/>
                    <a:pt x="10762" y="5452"/>
                    <a:pt x="10800" y="5406"/>
                  </a:cubicBezTo>
                  <a:cubicBezTo>
                    <a:pt x="10847" y="5334"/>
                    <a:pt x="10836" y="5227"/>
                    <a:pt x="10752" y="5168"/>
                  </a:cubicBezTo>
                  <a:cubicBezTo>
                    <a:pt x="10439" y="4961"/>
                    <a:pt x="10099" y="4867"/>
                    <a:pt x="9768" y="4867"/>
                  </a:cubicBezTo>
                  <a:cubicBezTo>
                    <a:pt x="8839" y="4867"/>
                    <a:pt x="7978" y="5606"/>
                    <a:pt x="7978" y="6668"/>
                  </a:cubicBezTo>
                  <a:cubicBezTo>
                    <a:pt x="7978" y="7609"/>
                    <a:pt x="8692" y="8371"/>
                    <a:pt x="9585" y="8454"/>
                  </a:cubicBezTo>
                  <a:lnTo>
                    <a:pt x="9585" y="9406"/>
                  </a:lnTo>
                  <a:cubicBezTo>
                    <a:pt x="9585" y="10395"/>
                    <a:pt x="8776" y="11192"/>
                    <a:pt x="7799" y="11192"/>
                  </a:cubicBezTo>
                  <a:lnTo>
                    <a:pt x="5954" y="11192"/>
                  </a:lnTo>
                  <a:cubicBezTo>
                    <a:pt x="4966" y="11192"/>
                    <a:pt x="4168" y="10395"/>
                    <a:pt x="4168" y="9406"/>
                  </a:cubicBezTo>
                  <a:lnTo>
                    <a:pt x="4168" y="8787"/>
                  </a:lnTo>
                  <a:cubicBezTo>
                    <a:pt x="4430" y="8704"/>
                    <a:pt x="4620" y="8466"/>
                    <a:pt x="4620" y="8168"/>
                  </a:cubicBezTo>
                  <a:lnTo>
                    <a:pt x="4620" y="7478"/>
                  </a:lnTo>
                  <a:lnTo>
                    <a:pt x="5073" y="7478"/>
                  </a:lnTo>
                  <a:cubicBezTo>
                    <a:pt x="6418" y="7478"/>
                    <a:pt x="7573" y="6466"/>
                    <a:pt x="7740" y="5120"/>
                  </a:cubicBezTo>
                  <a:lnTo>
                    <a:pt x="7954" y="3382"/>
                  </a:lnTo>
                  <a:cubicBezTo>
                    <a:pt x="7990" y="3096"/>
                    <a:pt x="7823" y="2834"/>
                    <a:pt x="7573" y="2727"/>
                  </a:cubicBezTo>
                  <a:lnTo>
                    <a:pt x="7573" y="1763"/>
                  </a:lnTo>
                  <a:cubicBezTo>
                    <a:pt x="7573" y="1191"/>
                    <a:pt x="7109" y="751"/>
                    <a:pt x="6561" y="751"/>
                  </a:cubicBezTo>
                  <a:lnTo>
                    <a:pt x="6168" y="751"/>
                  </a:lnTo>
                  <a:lnTo>
                    <a:pt x="6168" y="477"/>
                  </a:lnTo>
                  <a:cubicBezTo>
                    <a:pt x="6168" y="215"/>
                    <a:pt x="5966" y="0"/>
                    <a:pt x="569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5" name="Picture 24">
            <a:extLst>
              <a:ext uri="{FF2B5EF4-FFF2-40B4-BE49-F238E27FC236}">
                <a16:creationId xmlns:a16="http://schemas.microsoft.com/office/drawing/2014/main" id="{4C0A61CD-B1E2-B48F-1592-950F9EBC2EDE}"/>
              </a:ext>
            </a:extLst>
          </p:cNvPr>
          <p:cNvPicPr>
            <a:picLocks noChangeAspect="1"/>
          </p:cNvPicPr>
          <p:nvPr/>
        </p:nvPicPr>
        <p:blipFill>
          <a:blip r:embed="rId3"/>
          <a:stretch>
            <a:fillRect/>
          </a:stretch>
        </p:blipFill>
        <p:spPr>
          <a:xfrm>
            <a:off x="0" y="0"/>
            <a:ext cx="9143999" cy="51435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71C-ED5F-A820-119A-81B647068E0E}"/>
              </a:ext>
            </a:extLst>
          </p:cNvPr>
          <p:cNvSpPr>
            <a:spLocks noGrp="1"/>
          </p:cNvSpPr>
          <p:nvPr>
            <p:ph type="title"/>
          </p:nvPr>
        </p:nvSpPr>
        <p:spPr/>
        <p:txBody>
          <a:bodyPr/>
          <a:lstStyle/>
          <a:p>
            <a:r>
              <a:rPr lang="en-US" dirty="0"/>
              <a:t>Menopausal transition</a:t>
            </a:r>
          </a:p>
        </p:txBody>
      </p:sp>
      <p:sp>
        <p:nvSpPr>
          <p:cNvPr id="3" name="Subtitle 2">
            <a:extLst>
              <a:ext uri="{FF2B5EF4-FFF2-40B4-BE49-F238E27FC236}">
                <a16:creationId xmlns:a16="http://schemas.microsoft.com/office/drawing/2014/main" id="{A26BF270-9931-994C-DC6E-1527BB7AA28C}"/>
              </a:ext>
            </a:extLst>
          </p:cNvPr>
          <p:cNvSpPr>
            <a:spLocks noGrp="1"/>
          </p:cNvSpPr>
          <p:nvPr>
            <p:ph type="subTitle" idx="1"/>
          </p:nvPr>
        </p:nvSpPr>
        <p:spPr>
          <a:xfrm>
            <a:off x="3272378" y="1934346"/>
            <a:ext cx="2806498" cy="1968298"/>
          </a:xfrm>
        </p:spPr>
        <p:txBody>
          <a:bodyPr/>
          <a:lstStyle/>
          <a:p>
            <a:pPr algn="l"/>
            <a:r>
              <a:rPr lang="en-US" b="0" i="0" dirty="0">
                <a:solidFill>
                  <a:srgbClr val="373A3C"/>
                </a:solidFill>
                <a:effectLst/>
                <a:latin typeface="Noto Sans" panose="020B0502040504020204" pitchFamily="34" charset="0"/>
              </a:rPr>
              <a:t>women progress to more dramatic menstrual cycle changes </a:t>
            </a:r>
          </a:p>
          <a:p>
            <a:pPr algn="l"/>
            <a:endParaRPr lang="en-US" dirty="0">
              <a:solidFill>
                <a:srgbClr val="373A3C"/>
              </a:solidFill>
              <a:latin typeface="Noto Sans" panose="020B0502040504020204" pitchFamily="34" charset="0"/>
            </a:endParaRPr>
          </a:p>
          <a:p>
            <a:pPr algn="l"/>
            <a:r>
              <a:rPr lang="en-US" dirty="0">
                <a:solidFill>
                  <a:srgbClr val="373A3C"/>
                </a:solidFill>
                <a:latin typeface="Noto Sans" panose="020B0502040504020204" pitchFamily="34" charset="0"/>
              </a:rPr>
              <a:t>s</a:t>
            </a:r>
            <a:r>
              <a:rPr lang="en-US" b="0" i="0" dirty="0">
                <a:solidFill>
                  <a:srgbClr val="373A3C"/>
                </a:solidFill>
                <a:effectLst/>
                <a:latin typeface="Noto Sans" panose="020B0502040504020204" pitchFamily="34" charset="0"/>
              </a:rPr>
              <a:t>kipped cycles, episodes of amenorrhea, and an increasing frequency of anovulatory cycles</a:t>
            </a:r>
            <a:endParaRPr lang="en-US" dirty="0"/>
          </a:p>
        </p:txBody>
      </p:sp>
      <p:sp>
        <p:nvSpPr>
          <p:cNvPr id="4" name="Subtitle 3">
            <a:extLst>
              <a:ext uri="{FF2B5EF4-FFF2-40B4-BE49-F238E27FC236}">
                <a16:creationId xmlns:a16="http://schemas.microsoft.com/office/drawing/2014/main" id="{C645AC05-E8EF-7EB6-CD60-0D9F21496035}"/>
              </a:ext>
            </a:extLst>
          </p:cNvPr>
          <p:cNvSpPr>
            <a:spLocks noGrp="1"/>
          </p:cNvSpPr>
          <p:nvPr>
            <p:ph type="subTitle" idx="2"/>
          </p:nvPr>
        </p:nvSpPr>
        <p:spPr>
          <a:xfrm>
            <a:off x="367627" y="1891302"/>
            <a:ext cx="2806500" cy="2431833"/>
          </a:xfrm>
        </p:spPr>
        <p:txBody>
          <a:bodyPr/>
          <a:lstStyle/>
          <a:p>
            <a:pPr algn="l"/>
            <a:r>
              <a:rPr lang="en-US" b="0" i="0" dirty="0">
                <a:solidFill>
                  <a:srgbClr val="373A3C"/>
                </a:solidFill>
                <a:effectLst/>
                <a:latin typeface="Noto Sans" panose="020B0502040504020204" pitchFamily="34" charset="0"/>
              </a:rPr>
              <a:t>defined by a change of ≥7 days in the intermenstrual interval</a:t>
            </a:r>
          </a:p>
          <a:p>
            <a:pPr algn="l"/>
            <a:endParaRPr lang="en-US" dirty="0">
              <a:solidFill>
                <a:srgbClr val="373A3C"/>
              </a:solidFill>
              <a:latin typeface="Noto Sans" panose="020B0502040504020204" pitchFamily="34" charset="0"/>
            </a:endParaRPr>
          </a:p>
          <a:p>
            <a:pPr algn="l"/>
            <a:r>
              <a:rPr lang="en-US" b="0" i="0" dirty="0">
                <a:solidFill>
                  <a:srgbClr val="373A3C"/>
                </a:solidFill>
                <a:effectLst/>
                <a:latin typeface="Noto Sans" panose="020B0502040504020204" pitchFamily="34" charset="0"/>
              </a:rPr>
              <a:t> this may increase to 40 to 50 days or there may be a shortening of the intermenstrual interval,</a:t>
            </a:r>
          </a:p>
          <a:p>
            <a:pPr algn="l"/>
            <a:endParaRPr lang="en-US" dirty="0">
              <a:solidFill>
                <a:srgbClr val="373A3C"/>
              </a:solidFill>
              <a:latin typeface="Noto Sans" panose="020B0502040504020204" pitchFamily="34" charset="0"/>
            </a:endParaRPr>
          </a:p>
          <a:p>
            <a:pPr algn="l"/>
            <a:r>
              <a:rPr lang="en-US" b="0" i="0" dirty="0">
                <a:solidFill>
                  <a:srgbClr val="373A3C"/>
                </a:solidFill>
                <a:effectLst/>
                <a:latin typeface="Noto Sans" panose="020B0502040504020204" pitchFamily="34" charset="0"/>
              </a:rPr>
              <a:t>Early follicular phase FSH levels, while variable, are typically high </a:t>
            </a:r>
            <a:endParaRPr lang="en-US" dirty="0"/>
          </a:p>
        </p:txBody>
      </p:sp>
      <p:sp>
        <p:nvSpPr>
          <p:cNvPr id="5" name="Subtitle 4">
            <a:extLst>
              <a:ext uri="{FF2B5EF4-FFF2-40B4-BE49-F238E27FC236}">
                <a16:creationId xmlns:a16="http://schemas.microsoft.com/office/drawing/2014/main" id="{29B95067-E1E2-240C-F979-D211CD4D9D74}"/>
              </a:ext>
            </a:extLst>
          </p:cNvPr>
          <p:cNvSpPr>
            <a:spLocks noGrp="1"/>
          </p:cNvSpPr>
          <p:nvPr>
            <p:ph type="subTitle" idx="3"/>
          </p:nvPr>
        </p:nvSpPr>
        <p:spPr>
          <a:xfrm>
            <a:off x="370543" y="1267311"/>
            <a:ext cx="2806500" cy="558900"/>
          </a:xfrm>
        </p:spPr>
        <p:txBody>
          <a:bodyPr/>
          <a:lstStyle/>
          <a:p>
            <a:r>
              <a:rPr lang="en-US" b="1" i="0" dirty="0">
                <a:solidFill>
                  <a:srgbClr val="373A3C"/>
                </a:solidFill>
                <a:effectLst/>
                <a:latin typeface="Noto Sans" panose="020B0502040504020204" pitchFamily="34" charset="0"/>
              </a:rPr>
              <a:t>The Early transition</a:t>
            </a:r>
            <a:endParaRPr lang="en-US" dirty="0"/>
          </a:p>
        </p:txBody>
      </p:sp>
      <p:sp>
        <p:nvSpPr>
          <p:cNvPr id="6" name="Subtitle 5">
            <a:extLst>
              <a:ext uri="{FF2B5EF4-FFF2-40B4-BE49-F238E27FC236}">
                <a16:creationId xmlns:a16="http://schemas.microsoft.com/office/drawing/2014/main" id="{70583E4D-0573-DA9D-A8DD-8432D6900CBC}"/>
              </a:ext>
            </a:extLst>
          </p:cNvPr>
          <p:cNvSpPr>
            <a:spLocks noGrp="1"/>
          </p:cNvSpPr>
          <p:nvPr>
            <p:ph type="subTitle" idx="4"/>
          </p:nvPr>
        </p:nvSpPr>
        <p:spPr>
          <a:xfrm>
            <a:off x="3367714" y="1267311"/>
            <a:ext cx="2500992" cy="558900"/>
          </a:xfrm>
        </p:spPr>
        <p:txBody>
          <a:bodyPr/>
          <a:lstStyle/>
          <a:p>
            <a:r>
              <a:rPr lang="en-US" b="1" i="0" dirty="0">
                <a:solidFill>
                  <a:srgbClr val="373A3C"/>
                </a:solidFill>
                <a:effectLst/>
                <a:latin typeface="Noto Sans" panose="020B0502040504020204" pitchFamily="34" charset="0"/>
              </a:rPr>
              <a:t>The late transition</a:t>
            </a:r>
            <a:endParaRPr lang="en-US" dirty="0"/>
          </a:p>
        </p:txBody>
      </p:sp>
      <p:sp>
        <p:nvSpPr>
          <p:cNvPr id="7" name="Subtitle 5">
            <a:extLst>
              <a:ext uri="{FF2B5EF4-FFF2-40B4-BE49-F238E27FC236}">
                <a16:creationId xmlns:a16="http://schemas.microsoft.com/office/drawing/2014/main" id="{32BD3FF0-C99E-05E0-E2B1-9B9C895E1F10}"/>
              </a:ext>
            </a:extLst>
          </p:cNvPr>
          <p:cNvSpPr txBox="1">
            <a:spLocks/>
          </p:cNvSpPr>
          <p:nvPr/>
        </p:nvSpPr>
        <p:spPr>
          <a:xfrm>
            <a:off x="5966957" y="1267311"/>
            <a:ext cx="2806500"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Raleway"/>
              <a:buNone/>
              <a:defRPr sz="1800" b="0" i="0" u="none" strike="noStrike" cap="none">
                <a:solidFill>
                  <a:schemeClr val="dk1"/>
                </a:solidFill>
                <a:latin typeface="Kulim Park SemiBold"/>
                <a:ea typeface="Kulim Park SemiBold"/>
                <a:cs typeface="Kulim Park SemiBold"/>
                <a:sym typeface="Kulim Park SemiBold"/>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457200" marR="0" lvl="0" indent="-304800" algn="ctr" defTabSz="914400" rtl="0" eaLnBrk="1" fontAlgn="auto" latinLnBrk="0" hangingPunct="1">
              <a:lnSpc>
                <a:spcPct val="100000"/>
              </a:lnSpc>
              <a:spcBef>
                <a:spcPts val="0"/>
              </a:spcBef>
              <a:spcAft>
                <a:spcPts val="0"/>
              </a:spcAft>
              <a:buClr>
                <a:srgbClr val="1E2931"/>
              </a:buClr>
              <a:buSzPts val="2400"/>
              <a:buFont typeface="Raleway"/>
              <a:buNone/>
              <a:tabLst/>
              <a:defRPr/>
            </a:pPr>
            <a:r>
              <a:rPr kumimoji="0" lang="en-US" sz="1800" b="1" i="0" u="none" strike="noStrike" kern="0" cap="none" spc="0" normalizeH="0" baseline="0" noProof="0" dirty="0">
                <a:ln>
                  <a:noFill/>
                </a:ln>
                <a:solidFill>
                  <a:srgbClr val="373A3C"/>
                </a:solidFill>
                <a:effectLst/>
                <a:uLnTx/>
                <a:uFillTx/>
                <a:latin typeface="Noto Sans" panose="020B0502040504020204" pitchFamily="34" charset="0"/>
                <a:sym typeface="Kulim Park SemiBold"/>
              </a:rPr>
              <a:t>Endocrine Findings</a:t>
            </a:r>
            <a:endParaRPr kumimoji="0" lang="en-US" sz="1800" b="0" i="0" u="none" strike="noStrike" kern="0" cap="none" spc="0" normalizeH="0" baseline="0" noProof="0" dirty="0">
              <a:ln>
                <a:noFill/>
              </a:ln>
              <a:solidFill>
                <a:srgbClr val="1E2931"/>
              </a:solidFill>
              <a:effectLst/>
              <a:uLnTx/>
              <a:uFillTx/>
              <a:latin typeface="Kulim Park SemiBold"/>
              <a:sym typeface="Kulim Park SemiBold"/>
            </a:endParaRPr>
          </a:p>
        </p:txBody>
      </p:sp>
      <p:sp>
        <p:nvSpPr>
          <p:cNvPr id="10" name="Subtitle 2">
            <a:extLst>
              <a:ext uri="{FF2B5EF4-FFF2-40B4-BE49-F238E27FC236}">
                <a16:creationId xmlns:a16="http://schemas.microsoft.com/office/drawing/2014/main" id="{9427B266-E536-6AA1-9214-D64049E19EE3}"/>
              </a:ext>
            </a:extLst>
          </p:cNvPr>
          <p:cNvSpPr txBox="1">
            <a:spLocks/>
          </p:cNvSpPr>
          <p:nvPr/>
        </p:nvSpPr>
        <p:spPr>
          <a:xfrm>
            <a:off x="6029749" y="1955809"/>
            <a:ext cx="2806500" cy="158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1pPr>
            <a:lvl2pPr marL="914400" marR="0" lvl="1"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2pPr>
            <a:lvl3pPr marL="1371600" marR="0" lvl="2"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3pPr>
            <a:lvl4pPr marL="1828800" marR="0" lvl="3"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4pPr>
            <a:lvl5pPr marL="2286000" marR="0" lvl="4"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5pPr>
            <a:lvl6pPr marL="2743200" marR="0" lvl="5"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6pPr>
            <a:lvl7pPr marL="3200400" marR="0" lvl="6"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7pPr>
            <a:lvl8pPr marL="3657600" marR="0" lvl="7"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8pPr>
            <a:lvl9pPr marL="4114800" marR="0" lvl="8" indent="-304800" algn="ctr" rtl="0">
              <a:lnSpc>
                <a:spcPct val="100000"/>
              </a:lnSpc>
              <a:spcBef>
                <a:spcPts val="0"/>
              </a:spcBef>
              <a:spcAft>
                <a:spcPts val="0"/>
              </a:spcAft>
              <a:buClr>
                <a:schemeClr val="dk1"/>
              </a:buClr>
              <a:buSzPts val="1200"/>
              <a:buFont typeface="Niramit"/>
              <a:buNone/>
              <a:defRPr sz="1200" b="0" i="0" u="none" strike="noStrike" cap="none">
                <a:solidFill>
                  <a:schemeClr val="dk1"/>
                </a:solidFill>
                <a:latin typeface="Niramit"/>
                <a:ea typeface="Niramit"/>
                <a:cs typeface="Niramit"/>
                <a:sym typeface="Niramit"/>
              </a:defRPr>
            </a:lvl9pPr>
          </a:lstStyle>
          <a:p>
            <a:pPr marL="457200" marR="0" lvl="0" indent="-304800" algn="l" defTabSz="914400" rtl="0" eaLnBrk="1" fontAlgn="auto" latinLnBrk="0" hangingPunct="1">
              <a:lnSpc>
                <a:spcPct val="100000"/>
              </a:lnSpc>
              <a:spcBef>
                <a:spcPts val="0"/>
              </a:spcBef>
              <a:spcAft>
                <a:spcPts val="0"/>
              </a:spcAft>
              <a:buClr>
                <a:srgbClr val="1E2931"/>
              </a:buClr>
              <a:buSzPts val="1200"/>
              <a:buFont typeface="Niramit"/>
              <a:buNone/>
              <a:tabLst/>
              <a:defRPr/>
            </a:pPr>
            <a:r>
              <a:rPr kumimoji="0" lang="en-US" sz="1200" b="0" i="0" u="none" strike="noStrike" kern="0" cap="none" spc="0" normalizeH="0" baseline="0" noProof="0" dirty="0">
                <a:ln>
                  <a:noFill/>
                </a:ln>
                <a:solidFill>
                  <a:srgbClr val="1E2931"/>
                </a:solidFill>
                <a:effectLst/>
                <a:uLnTx/>
                <a:uFillTx/>
                <a:latin typeface="Söhne"/>
                <a:cs typeface="Niramit"/>
                <a:sym typeface="Niramit"/>
              </a:rPr>
              <a:t>FSH level &gt;25 IU/L may characterize the late menopausal transition</a:t>
            </a:r>
          </a:p>
          <a:p>
            <a:pPr marL="457200" marR="0" lvl="0" indent="-304800" algn="l" defTabSz="914400" rtl="0" eaLnBrk="1" fontAlgn="auto" latinLnBrk="0" hangingPunct="1">
              <a:lnSpc>
                <a:spcPct val="100000"/>
              </a:lnSpc>
              <a:spcBef>
                <a:spcPts val="0"/>
              </a:spcBef>
              <a:spcAft>
                <a:spcPts val="0"/>
              </a:spcAft>
              <a:buClr>
                <a:srgbClr val="1E2931"/>
              </a:buClr>
              <a:buSzPts val="1200"/>
              <a:buFont typeface="Niramit"/>
              <a:buNone/>
              <a:tabLst/>
              <a:defRPr/>
            </a:pPr>
            <a:endParaRPr kumimoji="0" lang="en-US" sz="1200" b="0" i="0" u="none" strike="noStrike" kern="0" cap="none" spc="0" normalizeH="0" baseline="0" noProof="0" dirty="0">
              <a:ln>
                <a:noFill/>
              </a:ln>
              <a:solidFill>
                <a:srgbClr val="1E2931"/>
              </a:solidFill>
              <a:effectLst/>
              <a:uLnTx/>
              <a:uFillTx/>
              <a:latin typeface="Söhne"/>
              <a:cs typeface="Niramit"/>
              <a:sym typeface="Niramit"/>
            </a:endParaRPr>
          </a:p>
          <a:p>
            <a:pPr marL="457200" marR="0" lvl="0" indent="-304800" algn="l" defTabSz="914400" rtl="0" eaLnBrk="1" fontAlgn="auto" latinLnBrk="0" hangingPunct="1">
              <a:lnSpc>
                <a:spcPct val="100000"/>
              </a:lnSpc>
              <a:spcBef>
                <a:spcPts val="0"/>
              </a:spcBef>
              <a:spcAft>
                <a:spcPts val="0"/>
              </a:spcAft>
              <a:buClr>
                <a:srgbClr val="1E2931"/>
              </a:buClr>
              <a:buSzPts val="1200"/>
              <a:buFont typeface="Niramit"/>
              <a:buNone/>
              <a:tabLst/>
              <a:defRPr/>
            </a:pPr>
            <a:r>
              <a:rPr kumimoji="0" lang="en-US" sz="1200" b="0" i="0" u="none" strike="noStrike" kern="0" cap="none" spc="0" normalizeH="0" baseline="0" noProof="0" dirty="0">
                <a:ln>
                  <a:noFill/>
                </a:ln>
                <a:solidFill>
                  <a:srgbClr val="1E2931"/>
                </a:solidFill>
                <a:effectLst/>
                <a:uLnTx/>
                <a:uFillTx/>
                <a:latin typeface="Niramit"/>
                <a:cs typeface="Niramit"/>
                <a:sym typeface="Niramit"/>
              </a:rPr>
              <a:t>a gradual decline in inhibin B and AMH, along with a decrease in ovarian an  </a:t>
            </a:r>
            <a:r>
              <a:rPr kumimoji="0" lang="en-US" sz="1200" b="0" i="0" u="none" strike="noStrike" kern="0" cap="none" spc="0" normalizeH="0" baseline="0" noProof="0" dirty="0" err="1">
                <a:ln>
                  <a:noFill/>
                </a:ln>
                <a:solidFill>
                  <a:srgbClr val="1E2931"/>
                </a:solidFill>
                <a:effectLst/>
                <a:uLnTx/>
                <a:uFillTx/>
                <a:latin typeface="Niramit"/>
                <a:cs typeface="Niramit"/>
                <a:sym typeface="Niramit"/>
              </a:rPr>
              <a:t>tral</a:t>
            </a:r>
            <a:r>
              <a:rPr kumimoji="0" lang="en-US" sz="1200" b="0" i="0" u="none" strike="noStrike" kern="0" cap="none" spc="0" normalizeH="0" baseline="0" noProof="0" dirty="0">
                <a:ln>
                  <a:noFill/>
                </a:ln>
                <a:solidFill>
                  <a:srgbClr val="1E2931"/>
                </a:solidFill>
                <a:effectLst/>
                <a:uLnTx/>
                <a:uFillTx/>
                <a:latin typeface="Niramit"/>
                <a:cs typeface="Niramit"/>
                <a:sym typeface="Niramit"/>
              </a:rPr>
              <a:t> follicle count (AFC).</a:t>
            </a:r>
          </a:p>
        </p:txBody>
      </p:sp>
      <p:cxnSp>
        <p:nvCxnSpPr>
          <p:cNvPr id="12" name="Straight Connector 11">
            <a:extLst>
              <a:ext uri="{FF2B5EF4-FFF2-40B4-BE49-F238E27FC236}">
                <a16:creationId xmlns:a16="http://schemas.microsoft.com/office/drawing/2014/main" id="{A710EE93-A33B-D886-F3D9-4899A8783177}"/>
              </a:ext>
            </a:extLst>
          </p:cNvPr>
          <p:cNvCxnSpPr>
            <a:cxnSpLocks/>
          </p:cNvCxnSpPr>
          <p:nvPr/>
        </p:nvCxnSpPr>
        <p:spPr>
          <a:xfrm>
            <a:off x="3272378" y="1460089"/>
            <a:ext cx="0" cy="278688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FF3DAA5-C05C-CAC6-05C3-208873D6BB2A}"/>
              </a:ext>
            </a:extLst>
          </p:cNvPr>
          <p:cNvCxnSpPr>
            <a:cxnSpLocks/>
          </p:cNvCxnSpPr>
          <p:nvPr/>
        </p:nvCxnSpPr>
        <p:spPr>
          <a:xfrm>
            <a:off x="5980624" y="1470600"/>
            <a:ext cx="0" cy="277637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BD07EB6-2CF0-9134-300D-0ECD96F612F7}"/>
              </a:ext>
            </a:extLst>
          </p:cNvPr>
          <p:cNvCxnSpPr>
            <a:cxnSpLocks/>
          </p:cNvCxnSpPr>
          <p:nvPr/>
        </p:nvCxnSpPr>
        <p:spPr>
          <a:xfrm flipV="1">
            <a:off x="275208" y="1786959"/>
            <a:ext cx="8561041" cy="27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5064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F212-78D9-5BEF-E56B-BD5C7A9A1E88}"/>
              </a:ext>
            </a:extLst>
          </p:cNvPr>
          <p:cNvSpPr>
            <a:spLocks noGrp="1"/>
          </p:cNvSpPr>
          <p:nvPr>
            <p:ph type="title"/>
          </p:nvPr>
        </p:nvSpPr>
        <p:spPr/>
        <p:txBody>
          <a:bodyPr/>
          <a:lstStyle/>
          <a:p>
            <a:r>
              <a:rPr lang="en-US" dirty="0"/>
              <a:t>General Approach</a:t>
            </a:r>
          </a:p>
        </p:txBody>
      </p:sp>
      <p:sp>
        <p:nvSpPr>
          <p:cNvPr id="8" name="TextBox 7">
            <a:extLst>
              <a:ext uri="{FF2B5EF4-FFF2-40B4-BE49-F238E27FC236}">
                <a16:creationId xmlns:a16="http://schemas.microsoft.com/office/drawing/2014/main" id="{B8A6F303-CDED-E680-A045-674A3FFA4CF3}"/>
              </a:ext>
            </a:extLst>
          </p:cNvPr>
          <p:cNvSpPr txBox="1"/>
          <p:nvPr/>
        </p:nvSpPr>
        <p:spPr>
          <a:xfrm>
            <a:off x="178676" y="1469387"/>
            <a:ext cx="878664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 The evaluation depends on the patient's age (&lt;40 years, 40 to 45 years, or over 45 years).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For women of all ages, we start with 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 - Assessment of the woman's menstrual cycle history (ideally with a menstrual calendar)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 - detailed history of any menopausal symptoms (hot flashes, sleep disturbances, depression, vaginal dryness).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 All women with symptoms of vaginal dryness, dyspareunia, or sexual dysfunction should have a </a:t>
            </a:r>
            <a:r>
              <a:rPr kumimoji="0" lang="en-US" sz="1600" b="1"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pelvic examination </a:t>
            </a:r>
            <a:r>
              <a:rPr kumimoji="0" lang="en-US" sz="1600" b="0" i="0" u="none" strike="noStrike" kern="0" cap="none" spc="0" normalizeH="0" baseline="0" noProof="0" dirty="0">
                <a:ln>
                  <a:noFill/>
                </a:ln>
                <a:solidFill>
                  <a:srgbClr val="373A3C"/>
                </a:solidFill>
                <a:effectLst/>
                <a:uLnTx/>
                <a:uFillTx/>
                <a:latin typeface="Noto Sans" panose="020B0502040504020204" pitchFamily="34" charset="0"/>
                <a:cs typeface="Arial"/>
                <a:sym typeface="Arial"/>
              </a:rPr>
              <a:t>to evaluate for vaginal atrophy.</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7581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CEA5-A2F6-8D9B-801C-0610922D73E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F22674B-CFA2-E0B9-A13E-51D1C4104326}"/>
              </a:ext>
            </a:extLst>
          </p:cNvPr>
          <p:cNvSpPr>
            <a:spLocks noGrp="1"/>
          </p:cNvSpPr>
          <p:nvPr>
            <p:ph type="body" idx="1"/>
          </p:nvPr>
        </p:nvSpPr>
        <p:spPr/>
        <p:txBody>
          <a:bodyPr/>
          <a:lstStyle/>
          <a:p>
            <a:endParaRPr lang="en-US"/>
          </a:p>
        </p:txBody>
      </p:sp>
      <p:sp>
        <p:nvSpPr>
          <p:cNvPr id="8" name="Picture Placeholder 7">
            <a:extLst>
              <a:ext uri="{FF2B5EF4-FFF2-40B4-BE49-F238E27FC236}">
                <a16:creationId xmlns:a16="http://schemas.microsoft.com/office/drawing/2014/main" id="{964DC8C4-9F67-D686-8126-8E7383B2F74E}"/>
              </a:ext>
            </a:extLst>
          </p:cNvPr>
          <p:cNvSpPr>
            <a:spLocks noGrp="1"/>
          </p:cNvSpPr>
          <p:nvPr>
            <p:ph type="pic" idx="2"/>
          </p:nvPr>
        </p:nvSpPr>
        <p:spPr/>
        <p:txBody>
          <a:bodyPr/>
          <a:lstStyle/>
          <a:p>
            <a:endParaRPr lang="en-US"/>
          </a:p>
        </p:txBody>
      </p:sp>
      <p:pic>
        <p:nvPicPr>
          <p:cNvPr id="10" name="Picture 9">
            <a:extLst>
              <a:ext uri="{FF2B5EF4-FFF2-40B4-BE49-F238E27FC236}">
                <a16:creationId xmlns:a16="http://schemas.microsoft.com/office/drawing/2014/main" id="{C87CB2B7-0502-7D26-AC9F-1135CC264D43}"/>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350972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E8D9-C487-5FB2-7C25-C5F606D5FD96}"/>
              </a:ext>
            </a:extLst>
          </p:cNvPr>
          <p:cNvSpPr>
            <a:spLocks noGrp="1"/>
          </p:cNvSpPr>
          <p:nvPr>
            <p:ph type="title"/>
          </p:nvPr>
        </p:nvSpPr>
        <p:spPr>
          <a:xfrm>
            <a:off x="2863570" y="157656"/>
            <a:ext cx="2444154" cy="1124606"/>
          </a:xfrm>
        </p:spPr>
        <p:txBody>
          <a:bodyPr/>
          <a:lstStyle/>
          <a:p>
            <a:br>
              <a:rPr lang="en-US" sz="2400" b="1" i="0" dirty="0">
                <a:solidFill>
                  <a:srgbClr val="373A3C"/>
                </a:solidFill>
                <a:effectLst/>
                <a:latin typeface="Noto Sans" panose="020B0502040504020204" pitchFamily="34" charset="0"/>
              </a:rPr>
            </a:br>
            <a:r>
              <a:rPr lang="en-US" sz="2400" b="1" i="0" dirty="0">
                <a:solidFill>
                  <a:srgbClr val="373A3C"/>
                </a:solidFill>
                <a:effectLst/>
                <a:latin typeface="Noto Sans" panose="020B0502040504020204" pitchFamily="34" charset="0"/>
              </a:rPr>
              <a:t>Age &lt;40 years </a:t>
            </a:r>
            <a:endParaRPr lang="en-US" sz="2400" b="1" dirty="0"/>
          </a:p>
        </p:txBody>
      </p:sp>
      <p:sp>
        <p:nvSpPr>
          <p:cNvPr id="4" name="Subtitle 3">
            <a:extLst>
              <a:ext uri="{FF2B5EF4-FFF2-40B4-BE49-F238E27FC236}">
                <a16:creationId xmlns:a16="http://schemas.microsoft.com/office/drawing/2014/main" id="{3A4D0B1D-2C0C-326D-EBAF-1D83AB43E389}"/>
              </a:ext>
            </a:extLst>
          </p:cNvPr>
          <p:cNvSpPr>
            <a:spLocks noGrp="1"/>
          </p:cNvSpPr>
          <p:nvPr>
            <p:ph type="subTitle" idx="2"/>
          </p:nvPr>
        </p:nvSpPr>
        <p:spPr>
          <a:xfrm>
            <a:off x="162410" y="1279722"/>
            <a:ext cx="8247768" cy="877538"/>
          </a:xfrm>
        </p:spPr>
        <p:txBody>
          <a:bodyPr/>
          <a:lstStyle/>
          <a:p>
            <a:pPr algn="l"/>
            <a:r>
              <a:rPr lang="en-US" sz="1600" dirty="0"/>
              <a:t>For women under age 40 years with irregular menses and menopausal symptoms, we recommend a </a:t>
            </a:r>
            <a:r>
              <a:rPr lang="en-US" sz="1600" b="1" dirty="0"/>
              <a:t>complete evaluation for primary ovarian insufficiency</a:t>
            </a:r>
            <a:r>
              <a:rPr lang="en-US" sz="1600" dirty="0"/>
              <a:t>.</a:t>
            </a:r>
          </a:p>
        </p:txBody>
      </p:sp>
      <p:sp>
        <p:nvSpPr>
          <p:cNvPr id="7" name="TextBox 6">
            <a:extLst>
              <a:ext uri="{FF2B5EF4-FFF2-40B4-BE49-F238E27FC236}">
                <a16:creationId xmlns:a16="http://schemas.microsoft.com/office/drawing/2014/main" id="{45ADB21B-ECC4-43EE-CA9B-90F2BF934E10}"/>
              </a:ext>
            </a:extLst>
          </p:cNvPr>
          <p:cNvSpPr txBox="1"/>
          <p:nvPr/>
        </p:nvSpPr>
        <p:spPr>
          <a:xfrm rot="10800000" flipV="1">
            <a:off x="5844988" y="628137"/>
            <a:ext cx="35400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Niramit"/>
                <a:cs typeface="Niramit"/>
                <a:sym typeface="Niramit"/>
              </a:rPr>
              <a:t>(</a:t>
            </a:r>
            <a:r>
              <a:rPr kumimoji="0" lang="en-US" sz="2400" b="1" i="0" u="sng" strike="noStrike" kern="0" cap="none" spc="0" normalizeH="0" baseline="0" noProof="0" dirty="0">
                <a:ln>
                  <a:noFill/>
                </a:ln>
                <a:solidFill>
                  <a:srgbClr val="FF0000"/>
                </a:solidFill>
                <a:effectLst/>
                <a:uLnTx/>
                <a:uFillTx/>
                <a:latin typeface="Arial" panose="020B0604020202020204" pitchFamily="34" charset="0"/>
                <a:cs typeface="Niramit"/>
                <a:sym typeface="Niramit"/>
              </a:rPr>
              <a:t>Rule out pregnancy)</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A4D90C2A-38D8-84ED-EF20-1090A78A4D1F}"/>
              </a:ext>
            </a:extLst>
          </p:cNvPr>
          <p:cNvSpPr txBox="1"/>
          <p:nvPr/>
        </p:nvSpPr>
        <p:spPr>
          <a:xfrm>
            <a:off x="176774" y="2037805"/>
            <a:ext cx="8982276"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DIAGNOSIS </a:t>
            </a:r>
            <a:r>
              <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 — Laboratory tests that should be done to evaluate a woman for the possibility of primary ovarian insufficiency (premature ovarian failure) include: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1"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A pregnancy test</a:t>
            </a:r>
            <a:r>
              <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 which should be performed in any woman of childbearing age who has missed menses.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1"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Serum prolactin concentration</a:t>
            </a:r>
            <a:r>
              <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 to determine if hyperprolactinemia is the cause of the symptoms.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n-US" sz="1400" b="1"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Serum concentration of FSH</a:t>
            </a:r>
            <a:r>
              <a:rPr kumimoji="0" lang="en-US" sz="1400" b="0" i="0" u="none" strike="noStrike" kern="0" cap="none" spc="0" normalizeH="0" baseline="0" noProof="0" dirty="0">
                <a:ln>
                  <a:noFill/>
                </a:ln>
                <a:solidFill>
                  <a:srgbClr val="000000"/>
                </a:solidFill>
                <a:effectLst/>
                <a:uLnTx/>
                <a:uFillTx/>
                <a:latin typeface="Verdana" panose="020B0604030504040204" pitchFamily="34" charset="0"/>
                <a:cs typeface="Arial"/>
                <a:sym typeface="Arial"/>
              </a:rPr>
              <a:t>, to determine if she is hypergonadotropic.</a:t>
            </a:r>
          </a:p>
        </p:txBody>
      </p:sp>
    </p:spTree>
    <p:extLst>
      <p:ext uri="{BB962C8B-B14F-4D97-AF65-F5344CB8AC3E}">
        <p14:creationId xmlns:p14="http://schemas.microsoft.com/office/powerpoint/2010/main" val="1313014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32"/>
          <p:cNvSpPr txBox="1">
            <a:spLocks noGrp="1"/>
          </p:cNvSpPr>
          <p:nvPr>
            <p:ph type="subTitle" idx="1"/>
          </p:nvPr>
        </p:nvSpPr>
        <p:spPr>
          <a:xfrm>
            <a:off x="210207" y="441435"/>
            <a:ext cx="8439806" cy="4435365"/>
          </a:xfrm>
          <a:prstGeom prst="rect">
            <a:avLst/>
          </a:prstGeom>
        </p:spPr>
        <p:txBody>
          <a:bodyPr spcFirstLastPara="1" wrap="square" lIns="91425" tIns="91425" rIns="91425" bIns="91425" anchor="t" anchorCtr="0">
            <a:noAutofit/>
          </a:bodyPr>
          <a:lstStyle/>
          <a:p>
            <a:pPr marL="152400" indent="0" algn="l">
              <a:buNone/>
            </a:pPr>
            <a:r>
              <a:rPr lang="en-US" sz="2400" b="1" i="0" dirty="0">
                <a:solidFill>
                  <a:srgbClr val="000000"/>
                </a:solidFill>
                <a:effectLst/>
                <a:latin typeface="Verdana" panose="020B0604030504040204" pitchFamily="34" charset="0"/>
              </a:rPr>
              <a:t>Special situations</a:t>
            </a:r>
            <a:br>
              <a:rPr lang="en-US" sz="2400" dirty="0"/>
            </a:br>
            <a:endParaRPr lang="en-US" sz="1600" b="1" dirty="0"/>
          </a:p>
          <a:p>
            <a:pPr marL="0" indent="0">
              <a:buNone/>
            </a:pPr>
            <a:endParaRPr lang="en-US" sz="1600" b="1" dirty="0">
              <a:solidFill>
                <a:srgbClr val="555555"/>
              </a:solidFill>
              <a:latin typeface="Arial" panose="020B0604020202020204" pitchFamily="34" charset="0"/>
            </a:endParaRPr>
          </a:p>
          <a:p>
            <a:pPr marL="0" indent="0">
              <a:buNone/>
            </a:pPr>
            <a:endParaRPr lang="en-US" sz="2000" dirty="0">
              <a:solidFill>
                <a:srgbClr val="555555"/>
              </a:solidFill>
              <a:latin typeface="Arial" panose="020B0604020202020204" pitchFamily="34" charset="0"/>
            </a:endParaRPr>
          </a:p>
          <a:p>
            <a:pPr marL="0" indent="0">
              <a:buNone/>
            </a:pPr>
            <a:endParaRPr lang="en-US" sz="1400" dirty="0"/>
          </a:p>
          <a:p>
            <a:pPr marL="285750" indent="-285750"/>
            <a:r>
              <a:rPr lang="en-US" sz="1600" b="1" dirty="0"/>
              <a:t>Women taking oral contraceptives</a:t>
            </a:r>
            <a:r>
              <a:rPr lang="en-US" sz="1600" dirty="0"/>
              <a:t> </a:t>
            </a:r>
          </a:p>
          <a:p>
            <a:pPr marL="457200" lvl="1" indent="0">
              <a:buNone/>
            </a:pPr>
            <a:r>
              <a:rPr lang="en-US" sz="1400" dirty="0"/>
              <a:t>We suggest stopping the pill and measuring serum FSH two to four weeks later. A level ≥25 international units/L indicates that the patient has likely entered the menopausal transition. </a:t>
            </a:r>
          </a:p>
          <a:p>
            <a:pPr marL="457200" lvl="1" indent="0">
              <a:buNone/>
            </a:pPr>
            <a:endParaRPr lang="ar-JO" sz="1400" dirty="0"/>
          </a:p>
          <a:p>
            <a:pPr marL="0" indent="0">
              <a:buNone/>
            </a:pPr>
            <a:endParaRPr lang="en-US" sz="1400" dirty="0"/>
          </a:p>
          <a:p>
            <a:pPr marL="285750" indent="-285750"/>
            <a:r>
              <a:rPr lang="en-US" sz="1600" b="1" dirty="0"/>
              <a:t>Post</a:t>
            </a:r>
            <a:r>
              <a:rPr lang="ar-JO" sz="1600" b="1" dirty="0"/>
              <a:t>-</a:t>
            </a:r>
            <a:r>
              <a:rPr lang="en-US" sz="1600" b="1" dirty="0"/>
              <a:t>hysterectomy or endometrial ablation </a:t>
            </a:r>
            <a:endParaRPr lang="ar-JO" sz="1600" dirty="0"/>
          </a:p>
          <a:p>
            <a:pPr marL="457200" lvl="1" indent="0">
              <a:buNone/>
            </a:pPr>
            <a:r>
              <a:rPr lang="en-US" sz="1400" dirty="0"/>
              <a:t>A serum FSH &gt;25 international units/L, particularly in the setting of hot flashes, is suggestive of the late menopausal transition. For a postmenopausal woman, FSH would be considerably higher (in the 70 to 100 international units/L range).</a:t>
            </a:r>
            <a:endParaRPr lang="en-US" sz="1400" b="1" dirty="0"/>
          </a:p>
          <a:p>
            <a:pPr marL="285750" indent="-285750"/>
            <a:endParaRPr lang="en-US" sz="1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90" y="424004"/>
            <a:ext cx="7704000" cy="572700"/>
          </a:xfrm>
        </p:spPr>
        <p:txBody>
          <a:bodyPr/>
          <a:lstStyle/>
          <a:p>
            <a:r>
              <a:rPr lang="en-US" b="1" dirty="0"/>
              <a:t>DIFFERENTIAL DIAGNOSIS</a:t>
            </a:r>
            <a:endParaRPr lang="en-US" dirty="0"/>
          </a:p>
        </p:txBody>
      </p:sp>
      <p:sp>
        <p:nvSpPr>
          <p:cNvPr id="3" name="Subtitle 2"/>
          <p:cNvSpPr>
            <a:spLocks noGrp="1"/>
          </p:cNvSpPr>
          <p:nvPr>
            <p:ph type="subTitle" idx="1"/>
          </p:nvPr>
        </p:nvSpPr>
        <p:spPr>
          <a:xfrm>
            <a:off x="499282" y="1373133"/>
            <a:ext cx="7704000" cy="3498300"/>
          </a:xfrm>
        </p:spPr>
        <p:txBody>
          <a:bodyPr/>
          <a:lstStyle/>
          <a:p>
            <a:r>
              <a:rPr lang="en-US" sz="2400" dirty="0"/>
              <a:t>Hyperthyroidism </a:t>
            </a:r>
          </a:p>
          <a:p>
            <a:r>
              <a:rPr lang="en-US" sz="2400" dirty="0"/>
              <a:t>Pregnancy</a:t>
            </a:r>
          </a:p>
          <a:p>
            <a:r>
              <a:rPr lang="en-US" sz="2400" dirty="0"/>
              <a:t> hyperprolactinemia</a:t>
            </a:r>
          </a:p>
          <a:p>
            <a:pPr marL="152400" indent="0">
              <a:buNone/>
            </a:pPr>
            <a:endParaRPr lang="en-US" sz="2400" dirty="0"/>
          </a:p>
        </p:txBody>
      </p:sp>
    </p:spTree>
    <p:extLst>
      <p:ext uri="{BB962C8B-B14F-4D97-AF65-F5344CB8AC3E}">
        <p14:creationId xmlns:p14="http://schemas.microsoft.com/office/powerpoint/2010/main" val="3275431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Hormonal Replacement Therapy </a:t>
            </a:r>
          </a:p>
        </p:txBody>
      </p:sp>
      <p:sp>
        <p:nvSpPr>
          <p:cNvPr id="3" name="Subtitle 2"/>
          <p:cNvSpPr>
            <a:spLocks noGrp="1"/>
          </p:cNvSpPr>
          <p:nvPr>
            <p:ph type="subTitle" idx="1"/>
          </p:nvPr>
        </p:nvSpPr>
        <p:spPr>
          <a:xfrm>
            <a:off x="199697" y="1110375"/>
            <a:ext cx="8534400" cy="3498300"/>
          </a:xfrm>
        </p:spPr>
        <p:txBody>
          <a:bodyPr/>
          <a:lstStyle/>
          <a:p>
            <a:pPr marL="152400" indent="0">
              <a:buNone/>
            </a:pPr>
            <a:r>
              <a:rPr lang="en-US" sz="2000" dirty="0"/>
              <a:t>The WHI study is attempting to sort out ‘ risks &amp; benefits of ovarian hormone therapy .</a:t>
            </a:r>
          </a:p>
          <a:p>
            <a:pPr marL="152400" indent="0">
              <a:buNone/>
            </a:pPr>
            <a:endParaRPr lang="en-US" sz="2000" dirty="0"/>
          </a:p>
          <a:p>
            <a:pPr marL="152400" indent="0">
              <a:buNone/>
            </a:pPr>
            <a:r>
              <a:rPr lang="en-US" dirty="0"/>
              <a:t> </a:t>
            </a:r>
            <a:r>
              <a:rPr lang="en-US" sz="2000" dirty="0"/>
              <a:t>We consider the initiation of menopausal hormone therapy (MHT) to be a safe option for healthy, symptomatic women who are within 10 years of menopause or younger than age 60 years and who do not have contraindications to MHT</a:t>
            </a:r>
          </a:p>
        </p:txBody>
      </p:sp>
    </p:spTree>
    <p:extLst>
      <p:ext uri="{BB962C8B-B14F-4D97-AF65-F5344CB8AC3E}">
        <p14:creationId xmlns:p14="http://schemas.microsoft.com/office/powerpoint/2010/main" val="3796489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228" y="567559"/>
            <a:ext cx="8681544" cy="3825053"/>
          </a:xfrm>
        </p:spPr>
        <p:txBody>
          <a:bodyPr/>
          <a:lstStyle/>
          <a:p>
            <a:pPr marL="152400" indent="0">
              <a:buNone/>
            </a:pPr>
            <a:r>
              <a:rPr lang="en-US" sz="2000" b="1" dirty="0"/>
              <a:t>Indications</a:t>
            </a:r>
            <a:r>
              <a:rPr lang="en-US" sz="2000" dirty="0"/>
              <a:t>:</a:t>
            </a:r>
          </a:p>
          <a:p>
            <a:pPr>
              <a:lnSpc>
                <a:spcPct val="150000"/>
              </a:lnSpc>
            </a:pPr>
            <a:r>
              <a:rPr lang="en-US" sz="1800" b="1" dirty="0"/>
              <a:t>Vasomotor symptoms </a:t>
            </a:r>
            <a:r>
              <a:rPr lang="en-US" sz="1800" dirty="0"/>
              <a:t>(or hot flashes),the most common indication for MHT </a:t>
            </a:r>
          </a:p>
          <a:p>
            <a:pPr>
              <a:lnSpc>
                <a:spcPct val="150000"/>
              </a:lnSpc>
            </a:pPr>
            <a:r>
              <a:rPr lang="en-US" sz="1800" b="1" dirty="0"/>
              <a:t>Vulvovaginal atrophy or GSM</a:t>
            </a:r>
            <a:r>
              <a:rPr lang="en-US" sz="1800" dirty="0"/>
              <a:t> </a:t>
            </a:r>
          </a:p>
          <a:p>
            <a:r>
              <a:rPr lang="en-US" sz="1800" b="1" dirty="0"/>
              <a:t>Mood lability/depression</a:t>
            </a:r>
            <a:r>
              <a:rPr lang="en-US" sz="1800" dirty="0"/>
              <a:t> – MHT, alone or in combination with an antidepressant such as a selective serotonin reuptake inhibitor (SSRI), is effective for women who experience mood lability or during the menopausal transition</a:t>
            </a:r>
          </a:p>
          <a:p>
            <a:r>
              <a:rPr lang="en-US" sz="1800" b="1" dirty="0"/>
              <a:t>Osteoporosis :</a:t>
            </a:r>
            <a:r>
              <a:rPr lang="en-US" sz="1800" dirty="0"/>
              <a:t> The previously reported protection from osteoporotic fracture was confirmed by the WHI study</a:t>
            </a:r>
          </a:p>
          <a:p>
            <a:pPr marL="152400" indent="0">
              <a:buNone/>
            </a:pPr>
            <a:r>
              <a:rPr lang="en-US" sz="1800" dirty="0"/>
              <a:t>       (</a:t>
            </a:r>
            <a:r>
              <a:rPr lang="en-GB" sz="1800" dirty="0"/>
              <a:t>HRT reduces bone fractures by 25% after 5 years of use). </a:t>
            </a:r>
          </a:p>
        </p:txBody>
      </p:sp>
    </p:spTree>
    <p:extLst>
      <p:ext uri="{BB962C8B-B14F-4D97-AF65-F5344CB8AC3E}">
        <p14:creationId xmlns:p14="http://schemas.microsoft.com/office/powerpoint/2010/main" val="248572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D86F-1D7D-B585-D6C7-7361978DFC61}"/>
              </a:ext>
            </a:extLst>
          </p:cNvPr>
          <p:cNvSpPr>
            <a:spLocks noGrp="1"/>
          </p:cNvSpPr>
          <p:nvPr>
            <p:ph type="title"/>
          </p:nvPr>
        </p:nvSpPr>
        <p:spPr>
          <a:xfrm>
            <a:off x="720000" y="428727"/>
            <a:ext cx="7704000" cy="572700"/>
          </a:xfrm>
        </p:spPr>
        <p:txBody>
          <a:bodyPr/>
          <a:lstStyle/>
          <a:p>
            <a:r>
              <a:rPr lang="x-none" dirty="0"/>
              <a:t>   Male Vs Female Puberty</a:t>
            </a:r>
          </a:p>
        </p:txBody>
      </p:sp>
      <p:sp>
        <p:nvSpPr>
          <p:cNvPr id="3" name="Text Placeholder 2">
            <a:extLst>
              <a:ext uri="{FF2B5EF4-FFF2-40B4-BE49-F238E27FC236}">
                <a16:creationId xmlns:a16="http://schemas.microsoft.com/office/drawing/2014/main" id="{30FCD44A-F959-FD22-3F4C-E79AF5264B40}"/>
              </a:ext>
            </a:extLst>
          </p:cNvPr>
          <p:cNvSpPr>
            <a:spLocks noGrp="1"/>
          </p:cNvSpPr>
          <p:nvPr>
            <p:ph type="body" idx="1"/>
          </p:nvPr>
        </p:nvSpPr>
        <p:spPr>
          <a:xfrm>
            <a:off x="521364" y="1284478"/>
            <a:ext cx="8101271" cy="3546000"/>
          </a:xfrm>
        </p:spPr>
        <p:txBody>
          <a:bodyPr/>
          <a:lstStyle/>
          <a:p>
            <a:pPr algn="l">
              <a:buFont typeface="Wingdings" pitchFamily="2" charset="2"/>
              <a:buChar char="v"/>
            </a:pPr>
            <a:r>
              <a:rPr lang="en-US" sz="2400" b="1" i="1" u="sng" dirty="0">
                <a:solidFill>
                  <a:srgbClr val="191919"/>
                </a:solidFill>
                <a:effectLst/>
                <a:latin typeface="Lato" panose="020F0502020204030203" pitchFamily="34" charset="0"/>
              </a:rPr>
              <a:t>Females</a:t>
            </a:r>
          </a:p>
          <a:p>
            <a:pPr algn="l">
              <a:buFont typeface="Wingdings" pitchFamily="2" charset="2"/>
              <a:buChar char="v"/>
            </a:pPr>
            <a:endParaRPr lang="en-US" sz="1800" i="1" dirty="0">
              <a:solidFill>
                <a:srgbClr val="191919"/>
              </a:solidFill>
              <a:effectLst/>
              <a:latin typeface="Lato" panose="020F0502020204030203" pitchFamily="34" charset="0"/>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age</a:t>
            </a:r>
            <a:r>
              <a:rPr lang="en-US" sz="1800" dirty="0">
                <a:solidFill>
                  <a:srgbClr val="191919"/>
                </a:solidFill>
                <a:effectLst/>
                <a:latin typeface="Lato" panose="020F0502020204030203" pitchFamily="34" charset="0"/>
              </a:rPr>
              <a:t> of onset : </a:t>
            </a:r>
            <a:r>
              <a:rPr lang="en-US" sz="1600" dirty="0">
                <a:solidFill>
                  <a:srgbClr val="191919"/>
                </a:solidFill>
                <a:effectLst/>
                <a:latin typeface="Lato" panose="020F0502020204030203" pitchFamily="34" charset="0"/>
              </a:rPr>
              <a:t>8–13 y ( ~ 11 y ) </a:t>
            </a:r>
            <a:endParaRPr lang="en-US" dirty="0">
              <a:effectLst/>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order</a:t>
            </a:r>
            <a:r>
              <a:rPr lang="en-US" sz="1800" dirty="0">
                <a:solidFill>
                  <a:srgbClr val="191919"/>
                </a:solidFill>
                <a:effectLst/>
                <a:latin typeface="Lato" panose="020F0502020204030203" pitchFamily="34" charset="0"/>
              </a:rPr>
              <a:t> of changes : </a:t>
            </a:r>
          </a:p>
          <a:p>
            <a:pPr lvl="1">
              <a:buFont typeface="Arial" panose="020B0604020202020204" pitchFamily="34" charset="0"/>
              <a:buChar char="•"/>
            </a:pPr>
            <a:endParaRPr lang="en-US" sz="1800" dirty="0">
              <a:solidFill>
                <a:srgbClr val="191919"/>
              </a:solidFill>
              <a:effectLst/>
              <a:latin typeface="Lato" panose="020F0502020204030203" pitchFamily="34" charset="0"/>
            </a:endParaRPr>
          </a:p>
          <a:p>
            <a:pPr marL="1409700" lvl="2" indent="-342900">
              <a:buFont typeface="+mj-lt"/>
              <a:buAutoNum type="arabicPeriod"/>
            </a:pPr>
            <a:r>
              <a:rPr lang="en-US" sz="1800" b="1" dirty="0">
                <a:solidFill>
                  <a:srgbClr val="191919"/>
                </a:solidFill>
                <a:effectLst/>
                <a:latin typeface="Lato" panose="020F0502020204030203" pitchFamily="34" charset="0"/>
              </a:rPr>
              <a:t>Thelarche</a:t>
            </a:r>
            <a:r>
              <a:rPr lang="en-US" sz="1800" dirty="0">
                <a:solidFill>
                  <a:srgbClr val="191919"/>
                </a:solidFill>
                <a:effectLst/>
                <a:latin typeface="Lato" panose="020F0502020204030203" pitchFamily="34" charset="0"/>
              </a:rPr>
              <a:t>  </a:t>
            </a:r>
            <a:r>
              <a:rPr lang="en-US" sz="1600" dirty="0">
                <a:solidFill>
                  <a:srgbClr val="191919"/>
                </a:solidFill>
                <a:effectLst/>
                <a:latin typeface="Lato" panose="020F0502020204030203" pitchFamily="34" charset="0"/>
              </a:rPr>
              <a:t>( 8–11 y ) </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Growth spurt</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Pubarche</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Menarche</a:t>
            </a:r>
            <a:r>
              <a:rPr lang="en-US" sz="1800" dirty="0">
                <a:solidFill>
                  <a:srgbClr val="191919"/>
                </a:solidFill>
                <a:effectLst/>
                <a:latin typeface="Lato" panose="020F0502020204030203" pitchFamily="34" charset="0"/>
              </a:rPr>
              <a:t>  </a:t>
            </a:r>
            <a:r>
              <a:rPr lang="en-US" sz="1600" dirty="0">
                <a:solidFill>
                  <a:srgbClr val="191919"/>
                </a:solidFill>
                <a:effectLst/>
                <a:latin typeface="Lato" panose="020F0502020204030203" pitchFamily="34" charset="0"/>
              </a:rPr>
              <a:t>(~13 y ) </a:t>
            </a:r>
            <a:endParaRPr lang="en-US" sz="1100" dirty="0">
              <a:effectLst/>
            </a:endParaRPr>
          </a:p>
          <a:p>
            <a:pPr algn="l"/>
            <a:endParaRPr lang="en-US" dirty="0">
              <a:effectLst/>
            </a:endParaRPr>
          </a:p>
          <a:p>
            <a:pPr algn="l"/>
            <a:endParaRPr lang="x-none" dirty="0"/>
          </a:p>
        </p:txBody>
      </p:sp>
    </p:spTree>
    <p:extLst>
      <p:ext uri="{BB962C8B-B14F-4D97-AF65-F5344CB8AC3E}">
        <p14:creationId xmlns:p14="http://schemas.microsoft.com/office/powerpoint/2010/main" val="2879872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pPr marL="152400" indent="0">
              <a:buNone/>
            </a:pPr>
            <a:r>
              <a:rPr lang="en-US" sz="2200" b="1" dirty="0"/>
              <a:t>Contraindication</a:t>
            </a:r>
            <a:r>
              <a:rPr lang="en-US" sz="2200" dirty="0"/>
              <a:t>:</a:t>
            </a:r>
          </a:p>
          <a:p>
            <a:r>
              <a:rPr lang="en-US" sz="2200" dirty="0"/>
              <a:t>History of breast cancer</a:t>
            </a:r>
          </a:p>
          <a:p>
            <a:r>
              <a:rPr lang="en-US" sz="2200" dirty="0"/>
              <a:t>CHD</a:t>
            </a:r>
          </a:p>
          <a:p>
            <a:r>
              <a:rPr lang="en-US" sz="2200" dirty="0"/>
              <a:t> Previous venous thromboembolic event or stroke</a:t>
            </a:r>
          </a:p>
          <a:p>
            <a:r>
              <a:rPr lang="en-US" sz="2200" dirty="0"/>
              <a:t> Active liver disease</a:t>
            </a:r>
          </a:p>
          <a:p>
            <a:r>
              <a:rPr lang="en-US" sz="2200" dirty="0"/>
              <a:t> Unexplained vaginal bleeding</a:t>
            </a:r>
          </a:p>
          <a:p>
            <a:r>
              <a:rPr lang="en-US" sz="2200" dirty="0"/>
              <a:t> High-risk endometrial cancer</a:t>
            </a:r>
          </a:p>
          <a:p>
            <a:r>
              <a:rPr lang="en-US" sz="2200" dirty="0"/>
              <a:t> Transient ischemic attack </a:t>
            </a:r>
          </a:p>
          <a:p>
            <a:endParaRPr lang="en-US" sz="2000" dirty="0"/>
          </a:p>
        </p:txBody>
      </p:sp>
    </p:spTree>
    <p:extLst>
      <p:ext uri="{BB962C8B-B14F-4D97-AF65-F5344CB8AC3E}">
        <p14:creationId xmlns:p14="http://schemas.microsoft.com/office/powerpoint/2010/main" val="3241138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HRT</a:t>
            </a:r>
          </a:p>
        </p:txBody>
      </p:sp>
      <p:sp>
        <p:nvSpPr>
          <p:cNvPr id="3" name="Subtitle 2"/>
          <p:cNvSpPr>
            <a:spLocks noGrp="1"/>
          </p:cNvSpPr>
          <p:nvPr>
            <p:ph type="subTitle" idx="1"/>
          </p:nvPr>
        </p:nvSpPr>
        <p:spPr>
          <a:xfrm>
            <a:off x="720000" y="1110375"/>
            <a:ext cx="7704000" cy="3713873"/>
          </a:xfrm>
        </p:spPr>
        <p:txBody>
          <a:bodyPr/>
          <a:lstStyle/>
          <a:p>
            <a:r>
              <a:rPr lang="en-US" sz="2000" dirty="0"/>
              <a:t>Types </a:t>
            </a:r>
          </a:p>
          <a:p>
            <a:r>
              <a:rPr lang="en-US" sz="2000" dirty="0"/>
              <a:t>Routes </a:t>
            </a:r>
          </a:p>
          <a:p>
            <a:r>
              <a:rPr lang="en-US" sz="2000" dirty="0"/>
              <a:t>Benefits </a:t>
            </a:r>
          </a:p>
          <a:p>
            <a:r>
              <a:rPr lang="en-US" sz="2000" dirty="0"/>
              <a:t>Side effects </a:t>
            </a:r>
          </a:p>
          <a:p>
            <a:r>
              <a:rPr lang="en-US" sz="2000" dirty="0"/>
              <a:t>Risks </a:t>
            </a:r>
          </a:p>
          <a:p>
            <a:pPr marL="152400" indent="0">
              <a:buNone/>
            </a:pPr>
            <a:r>
              <a:rPr lang="en-US" sz="2000" dirty="0"/>
              <a:t>                                             </a:t>
            </a:r>
            <a:r>
              <a:rPr lang="en-US" sz="3000" dirty="0"/>
              <a:t>Types</a:t>
            </a:r>
          </a:p>
          <a:p>
            <a:pPr marL="342900" lvl="0" indent="-342900">
              <a:buClrTx/>
              <a:buSzTx/>
              <a:buFont typeface="Arial" pitchFamily="34" charset="0"/>
              <a:buChar char="•"/>
              <a:defRPr/>
            </a:pPr>
            <a:r>
              <a:rPr lang="en-US" sz="2000" kern="1200" dirty="0">
                <a:solidFill>
                  <a:schemeClr val="tx1"/>
                </a:solidFill>
              </a:rPr>
              <a:t>Estrogen only </a:t>
            </a:r>
          </a:p>
          <a:p>
            <a:pPr marL="342900" lvl="0" indent="-342900">
              <a:buClrTx/>
              <a:buSzTx/>
              <a:buFont typeface="Arial" pitchFamily="34" charset="0"/>
              <a:buChar char="•"/>
              <a:defRPr/>
            </a:pPr>
            <a:r>
              <a:rPr lang="en-US" sz="2000" kern="1200" dirty="0">
                <a:solidFill>
                  <a:schemeClr val="tx1"/>
                </a:solidFill>
              </a:rPr>
              <a:t>Estrogen + progesterone's </a:t>
            </a:r>
          </a:p>
          <a:p>
            <a:pPr marL="342900" lvl="0" indent="-342900">
              <a:buClrTx/>
              <a:buSzTx/>
              <a:buFont typeface="Arial" pitchFamily="34" charset="0"/>
              <a:buChar char="•"/>
              <a:defRPr/>
            </a:pPr>
            <a:r>
              <a:rPr lang="en-US" sz="2000" kern="1200" dirty="0" err="1">
                <a:solidFill>
                  <a:schemeClr val="tx1"/>
                </a:solidFill>
              </a:rPr>
              <a:t>Tibolone</a:t>
            </a:r>
            <a:r>
              <a:rPr lang="en-US" sz="2000" kern="1200" dirty="0">
                <a:solidFill>
                  <a:schemeClr val="tx1"/>
                </a:solidFill>
              </a:rPr>
              <a:t> ( </a:t>
            </a:r>
            <a:r>
              <a:rPr lang="en-US" sz="2000" kern="1200" dirty="0" err="1">
                <a:solidFill>
                  <a:schemeClr val="tx1"/>
                </a:solidFill>
              </a:rPr>
              <a:t>Livial</a:t>
            </a:r>
            <a:r>
              <a:rPr lang="en-US" sz="2000" kern="1200" dirty="0">
                <a:solidFill>
                  <a:schemeClr val="tx1"/>
                </a:solidFill>
              </a:rPr>
              <a:t> ) </a:t>
            </a:r>
          </a:p>
          <a:p>
            <a:pPr marL="342900" lvl="0" indent="-342900">
              <a:buClrTx/>
              <a:buSzTx/>
              <a:buFont typeface="Arial" pitchFamily="34" charset="0"/>
              <a:buChar char="•"/>
              <a:defRPr/>
            </a:pPr>
            <a:r>
              <a:rPr lang="en-US" sz="2000" kern="1200" dirty="0">
                <a:solidFill>
                  <a:schemeClr val="tx1"/>
                </a:solidFill>
              </a:rPr>
              <a:t>SERM ( </a:t>
            </a:r>
            <a:r>
              <a:rPr lang="en-US" sz="2000" kern="1200" dirty="0" err="1">
                <a:solidFill>
                  <a:schemeClr val="tx1"/>
                </a:solidFill>
              </a:rPr>
              <a:t>Raloxifene</a:t>
            </a:r>
            <a:r>
              <a:rPr lang="en-US" sz="2000" kern="1200" dirty="0">
                <a:solidFill>
                  <a:schemeClr val="tx1"/>
                </a:solidFill>
              </a:rPr>
              <a:t> ) </a:t>
            </a:r>
          </a:p>
          <a:p>
            <a:endParaRPr lang="en-US" sz="2000" dirty="0"/>
          </a:p>
          <a:p>
            <a:endParaRPr lang="en-US" dirty="0"/>
          </a:p>
        </p:txBody>
      </p:sp>
    </p:spTree>
    <p:extLst>
      <p:ext uri="{BB962C8B-B14F-4D97-AF65-F5344CB8AC3E}">
        <p14:creationId xmlns:p14="http://schemas.microsoft.com/office/powerpoint/2010/main" val="2279205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54" y="921189"/>
            <a:ext cx="8576441" cy="3498300"/>
          </a:xfrm>
        </p:spPr>
        <p:txBody>
          <a:bodyPr/>
          <a:lstStyle/>
          <a:p>
            <a:pPr marL="152400" indent="0">
              <a:buNone/>
            </a:pPr>
            <a:r>
              <a:rPr lang="en-US" sz="2400" b="1" dirty="0"/>
              <a:t>Estrogen</a:t>
            </a:r>
          </a:p>
          <a:p>
            <a:pPr marL="152400" indent="0">
              <a:buNone/>
            </a:pPr>
            <a:endParaRPr lang="en-US" sz="2000" b="1" dirty="0"/>
          </a:p>
          <a:p>
            <a:r>
              <a:rPr lang="en-US" sz="1600" dirty="0"/>
              <a:t>All routes of estrogen administration appear to be equally effective for symptom relief (and bone density), but their metabolic effects differ.</a:t>
            </a:r>
          </a:p>
          <a:p>
            <a:pPr marL="152400" indent="0">
              <a:buNone/>
            </a:pPr>
            <a:endParaRPr lang="en-US" sz="1600" dirty="0"/>
          </a:p>
          <a:p>
            <a:r>
              <a:rPr lang="en-US" dirty="0"/>
              <a:t> </a:t>
            </a:r>
            <a:r>
              <a:rPr lang="en-US" sz="1600" dirty="0"/>
              <a:t>We start many women on transdermal 17-beta </a:t>
            </a:r>
            <a:r>
              <a:rPr lang="en-US" sz="1600" dirty="0">
                <a:hlinkClick r:id="rId3"/>
              </a:rPr>
              <a:t>estradiol</a:t>
            </a:r>
            <a:r>
              <a:rPr lang="en-US" sz="1600" dirty="0"/>
              <a:t> because it is associated with a lower risk of </a:t>
            </a:r>
            <a:r>
              <a:rPr lang="en-US" sz="1600" b="1" dirty="0"/>
              <a:t>VTE</a:t>
            </a:r>
            <a:r>
              <a:rPr lang="en-US" sz="1600" dirty="0"/>
              <a:t>, </a:t>
            </a:r>
            <a:r>
              <a:rPr lang="en-US" sz="1600" b="1" dirty="0"/>
              <a:t>stroke</a:t>
            </a:r>
            <a:r>
              <a:rPr lang="en-US" sz="1600" dirty="0"/>
              <a:t>, and </a:t>
            </a:r>
            <a:r>
              <a:rPr lang="en-US" sz="1600" b="1" dirty="0"/>
              <a:t>hypertriglyceridemia</a:t>
            </a:r>
            <a:r>
              <a:rPr lang="en-US" sz="1600" dirty="0"/>
              <a:t> than oral estrogens</a:t>
            </a:r>
          </a:p>
          <a:p>
            <a:pPr marL="152400" indent="0">
              <a:buNone/>
            </a:pPr>
            <a:endParaRPr lang="en-US" sz="1600" dirty="0"/>
          </a:p>
          <a:p>
            <a:r>
              <a:rPr lang="en-US" sz="1600" dirty="0"/>
              <a:t>Estrogen is available as a vaginal ring and as a </a:t>
            </a:r>
            <a:r>
              <a:rPr lang="en-US" sz="1600" b="1" dirty="0"/>
              <a:t>topical spray</a:t>
            </a:r>
            <a:r>
              <a:rPr lang="en-US" sz="1600" dirty="0"/>
              <a:t>, </a:t>
            </a:r>
            <a:r>
              <a:rPr lang="en-US" sz="1600" b="1" dirty="0"/>
              <a:t>cream</a:t>
            </a:r>
            <a:r>
              <a:rPr lang="en-US" sz="1600" dirty="0"/>
              <a:t>, or </a:t>
            </a:r>
            <a:r>
              <a:rPr lang="en-US" sz="1600" b="1" dirty="0"/>
              <a:t>gel</a:t>
            </a:r>
          </a:p>
        </p:txBody>
      </p:sp>
    </p:spTree>
    <p:extLst>
      <p:ext uri="{BB962C8B-B14F-4D97-AF65-F5344CB8AC3E}">
        <p14:creationId xmlns:p14="http://schemas.microsoft.com/office/powerpoint/2010/main" val="1659303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206" y="374492"/>
            <a:ext cx="7704000" cy="3498300"/>
          </a:xfrm>
        </p:spPr>
        <p:txBody>
          <a:bodyPr/>
          <a:lstStyle/>
          <a:p>
            <a:r>
              <a:rPr lang="en-US" sz="1600" b="1" dirty="0"/>
              <a:t>Side effects</a:t>
            </a:r>
            <a:r>
              <a:rPr lang="en-US" sz="1600" dirty="0"/>
              <a:t> </a:t>
            </a:r>
          </a:p>
          <a:p>
            <a:pPr marL="152400" indent="0">
              <a:buNone/>
            </a:pPr>
            <a:r>
              <a:rPr lang="en-US" sz="1600" dirty="0"/>
              <a:t>Common side effects of estrogen include breast soreness, which can often be minimized by using lower doses. </a:t>
            </a:r>
          </a:p>
          <a:p>
            <a:pPr marL="152400" indent="0">
              <a:buNone/>
            </a:pPr>
            <a:r>
              <a:rPr lang="en-US" sz="1600" dirty="0"/>
              <a:t>risk of developing endometrial hyperplasia &amp; endometrial adenocarcinoma</a:t>
            </a:r>
          </a:p>
          <a:p>
            <a:pPr marL="152400" indent="0">
              <a:buNone/>
            </a:pPr>
            <a:r>
              <a:rPr lang="en-US" sz="1600" dirty="0"/>
              <a:t> </a:t>
            </a:r>
          </a:p>
          <a:p>
            <a:r>
              <a:rPr lang="en-US" sz="2000" kern="1200" dirty="0">
                <a:solidFill>
                  <a:schemeClr val="tx1"/>
                </a:solidFill>
              </a:rPr>
              <a:t>Estrogen + progesterone's </a:t>
            </a:r>
          </a:p>
          <a:p>
            <a:pPr marL="152400" indent="0">
              <a:buNone/>
            </a:pPr>
            <a:r>
              <a:rPr lang="en-US" sz="1600" dirty="0"/>
              <a:t>All women with an intact uterus need a progestin in addition to estrogen to prevent endometrial hyperplasia, which can occur after as little as six months of unopposed ET</a:t>
            </a:r>
          </a:p>
          <a:p>
            <a:pPr marL="152400" indent="0">
              <a:buNone/>
            </a:pPr>
            <a:r>
              <a:rPr lang="en-US" sz="1600" dirty="0">
                <a:solidFill>
                  <a:srgbClr val="000000"/>
                </a:solidFill>
                <a:latin typeface="Arial"/>
                <a:ea typeface="Arial"/>
                <a:cs typeface="Arial"/>
                <a:sym typeface="Arial"/>
              </a:rPr>
              <a:t>For women who are </a:t>
            </a:r>
            <a:r>
              <a:rPr lang="en-US" sz="1600" dirty="0" err="1">
                <a:solidFill>
                  <a:srgbClr val="000000"/>
                </a:solidFill>
                <a:latin typeface="Arial"/>
                <a:ea typeface="Arial"/>
                <a:cs typeface="Arial"/>
                <a:sym typeface="Arial"/>
              </a:rPr>
              <a:t>perimenopausal</a:t>
            </a:r>
            <a:r>
              <a:rPr lang="en-US" sz="1600" dirty="0">
                <a:solidFill>
                  <a:srgbClr val="000000"/>
                </a:solidFill>
                <a:latin typeface="Arial"/>
                <a:ea typeface="Arial"/>
                <a:cs typeface="Arial"/>
                <a:sym typeface="Arial"/>
              </a:rPr>
              <a:t> or newly menopausal, we start with cyclic administration of oral micronized </a:t>
            </a:r>
            <a:r>
              <a:rPr lang="en-US" sz="1600" dirty="0">
                <a:solidFill>
                  <a:srgbClr val="000000"/>
                </a:solidFill>
                <a:latin typeface="Arial"/>
                <a:ea typeface="Arial"/>
                <a:cs typeface="Arial"/>
                <a:sym typeface="Arial"/>
                <a:hlinkClick r:id="rId3"/>
              </a:rPr>
              <a:t>progesterone</a:t>
            </a:r>
            <a:r>
              <a:rPr lang="en-US" sz="1600" dirty="0">
                <a:solidFill>
                  <a:srgbClr val="000000"/>
                </a:solidFill>
                <a:latin typeface="Arial"/>
                <a:ea typeface="Arial"/>
                <a:cs typeface="Arial"/>
                <a:sym typeface="Arial"/>
              </a:rPr>
              <a:t> (200 mg/day for 12 days of each calendar month). Continuous administration in this population is associated with irregular, unscheduled bleeding due to the exogenous hormones and the continued endogenous ovarian function. For women who are ≥2 to 3 years </a:t>
            </a:r>
            <a:r>
              <a:rPr lang="en-US" sz="1600" dirty="0" err="1">
                <a:solidFill>
                  <a:srgbClr val="000000"/>
                </a:solidFill>
                <a:latin typeface="Arial"/>
                <a:ea typeface="Arial"/>
                <a:cs typeface="Arial"/>
                <a:sym typeface="Arial"/>
              </a:rPr>
              <a:t>postmenopause</a:t>
            </a:r>
            <a:r>
              <a:rPr lang="en-US" sz="1600" dirty="0">
                <a:solidFill>
                  <a:srgbClr val="000000"/>
                </a:solidFill>
                <a:latin typeface="Arial"/>
                <a:ea typeface="Arial"/>
                <a:cs typeface="Arial"/>
                <a:sym typeface="Arial"/>
              </a:rPr>
              <a:t>, we use a continuous regimen (micronized progesterone 100 mg/day</a:t>
            </a:r>
            <a:endParaRPr lang="en-US" sz="1600" kern="1200" dirty="0">
              <a:solidFill>
                <a:schemeClr val="tx1"/>
              </a:solidFill>
            </a:endParaRPr>
          </a:p>
          <a:p>
            <a:pPr marL="152400" indent="0">
              <a:buNone/>
            </a:pPr>
            <a:endParaRPr lang="en-US" sz="1600" dirty="0"/>
          </a:p>
        </p:txBody>
      </p:sp>
    </p:spTree>
    <p:extLst>
      <p:ext uri="{BB962C8B-B14F-4D97-AF65-F5344CB8AC3E}">
        <p14:creationId xmlns:p14="http://schemas.microsoft.com/office/powerpoint/2010/main" val="2266509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TIBOLONE</a:t>
            </a:r>
          </a:p>
        </p:txBody>
      </p:sp>
      <p:sp>
        <p:nvSpPr>
          <p:cNvPr id="3" name="Subtitle 2"/>
          <p:cNvSpPr>
            <a:spLocks noGrp="1"/>
          </p:cNvSpPr>
          <p:nvPr>
            <p:ph type="subTitle" idx="1"/>
          </p:nvPr>
        </p:nvSpPr>
        <p:spPr/>
        <p:txBody>
          <a:bodyPr/>
          <a:lstStyle/>
          <a:p>
            <a:r>
              <a:rPr lang="en-US" sz="2000" dirty="0"/>
              <a:t>Has estrogenic , </a:t>
            </a:r>
            <a:r>
              <a:rPr lang="en-US" sz="2000" dirty="0" err="1"/>
              <a:t>progestogenic</a:t>
            </a:r>
            <a:r>
              <a:rPr lang="en-US" sz="2000" dirty="0"/>
              <a:t> &amp; androgenic properties .</a:t>
            </a:r>
          </a:p>
          <a:p>
            <a:pPr marL="152400" indent="0">
              <a:buNone/>
            </a:pPr>
            <a:endParaRPr lang="en-US" sz="2000" dirty="0"/>
          </a:p>
          <a:p>
            <a:r>
              <a:rPr lang="en-US" sz="2000" dirty="0"/>
              <a:t>It is effective in the treatment of vasomotor symptoms </a:t>
            </a:r>
          </a:p>
          <a:p>
            <a:pPr marL="152400" indent="0">
              <a:buNone/>
            </a:pPr>
            <a:endParaRPr lang="en-US" sz="2000" dirty="0"/>
          </a:p>
          <a:p>
            <a:r>
              <a:rPr lang="en-US" sz="2000" dirty="0"/>
              <a:t>Less risk of </a:t>
            </a:r>
            <a:r>
              <a:rPr lang="en-US" sz="2000" dirty="0" err="1"/>
              <a:t>of</a:t>
            </a:r>
            <a:r>
              <a:rPr lang="en-US" sz="2000" dirty="0"/>
              <a:t> breast cancer than combined preparation.</a:t>
            </a:r>
          </a:p>
          <a:p>
            <a:pPr marL="152400" indent="0">
              <a:buNone/>
            </a:pPr>
            <a:endParaRPr lang="en-US" sz="2000" dirty="0"/>
          </a:p>
        </p:txBody>
      </p:sp>
    </p:spTree>
    <p:extLst>
      <p:ext uri="{BB962C8B-B14F-4D97-AF65-F5344CB8AC3E}">
        <p14:creationId xmlns:p14="http://schemas.microsoft.com/office/powerpoint/2010/main" val="3070934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SERMS ( </a:t>
            </a:r>
            <a:r>
              <a:rPr lang="en-US" dirty="0" err="1"/>
              <a:t>Raloxifene</a:t>
            </a:r>
            <a:r>
              <a:rPr lang="en-US" dirty="0"/>
              <a:t> ) </a:t>
            </a:r>
          </a:p>
        </p:txBody>
      </p:sp>
      <p:sp>
        <p:nvSpPr>
          <p:cNvPr id="3" name="Subtitle 2"/>
          <p:cNvSpPr>
            <a:spLocks noGrp="1"/>
          </p:cNvSpPr>
          <p:nvPr>
            <p:ph type="subTitle" idx="1"/>
          </p:nvPr>
        </p:nvSpPr>
        <p:spPr>
          <a:xfrm>
            <a:off x="84084" y="1177376"/>
            <a:ext cx="8975834" cy="3498300"/>
          </a:xfrm>
        </p:spPr>
        <p:txBody>
          <a:bodyPr/>
          <a:lstStyle/>
          <a:p>
            <a:r>
              <a:rPr lang="en-US" sz="2000" dirty="0"/>
              <a:t>SERMs in current use , </a:t>
            </a:r>
            <a:r>
              <a:rPr lang="en-US" sz="2000" dirty="0" err="1"/>
              <a:t>raloxifene</a:t>
            </a:r>
            <a:r>
              <a:rPr lang="en-US" sz="2000" dirty="0"/>
              <a:t> does not stimulate endometrial or breast duct epithelial proliferation .</a:t>
            </a:r>
          </a:p>
          <a:p>
            <a:pPr marL="152400" indent="0">
              <a:buNone/>
            </a:pPr>
            <a:endParaRPr lang="en-US" sz="2000" dirty="0"/>
          </a:p>
          <a:p>
            <a:r>
              <a:rPr lang="en-US" sz="2000" dirty="0" err="1"/>
              <a:t>Raloxifene</a:t>
            </a:r>
            <a:r>
              <a:rPr lang="en-US" sz="2000" dirty="0"/>
              <a:t> does seem to reduce osteoclast activity &amp; prevent osteoporosis ( at least in the spine ).</a:t>
            </a:r>
          </a:p>
          <a:p>
            <a:pPr marL="152400" indent="0">
              <a:buNone/>
            </a:pPr>
            <a:endParaRPr lang="en-US" sz="2000" dirty="0"/>
          </a:p>
          <a:p>
            <a:r>
              <a:rPr lang="en-US" sz="2000" dirty="0" err="1"/>
              <a:t>Raloxifene</a:t>
            </a:r>
            <a:r>
              <a:rPr lang="en-US" sz="2000" dirty="0"/>
              <a:t> has ‘ bone-sparing effect of estradiol without the risk of endometrial hyperplasia / carcinoma , it may prove to be protective of breast cancer in the same way of tamoxifen .</a:t>
            </a:r>
          </a:p>
          <a:p>
            <a:pPr marL="152400" indent="0">
              <a:buNone/>
            </a:pPr>
            <a:endParaRPr lang="en-US" sz="2000" dirty="0"/>
          </a:p>
        </p:txBody>
      </p:sp>
    </p:spTree>
    <p:extLst>
      <p:ext uri="{BB962C8B-B14F-4D97-AF65-F5344CB8AC3E}">
        <p14:creationId xmlns:p14="http://schemas.microsoft.com/office/powerpoint/2010/main" val="4149803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510" y="499355"/>
            <a:ext cx="7704000" cy="572700"/>
          </a:xfrm>
        </p:spPr>
        <p:txBody>
          <a:bodyPr/>
          <a:lstStyle/>
          <a:p>
            <a:r>
              <a:rPr lang="en-US" dirty="0"/>
              <a:t>Lifestyle changes </a:t>
            </a:r>
          </a:p>
        </p:txBody>
      </p:sp>
      <p:sp>
        <p:nvSpPr>
          <p:cNvPr id="3" name="Subtitle 2"/>
          <p:cNvSpPr>
            <a:spLocks noGrp="1"/>
          </p:cNvSpPr>
          <p:nvPr>
            <p:ph type="subTitle" idx="1"/>
          </p:nvPr>
        </p:nvSpPr>
        <p:spPr>
          <a:xfrm>
            <a:off x="199697" y="1145845"/>
            <a:ext cx="8765627" cy="3498300"/>
          </a:xfrm>
        </p:spPr>
        <p:txBody>
          <a:bodyPr/>
          <a:lstStyle/>
          <a:p>
            <a:pPr marL="152400" indent="0" algn="ctr">
              <a:buNone/>
            </a:pPr>
            <a:r>
              <a:rPr lang="en-US" sz="2000" dirty="0"/>
              <a:t>The most important change that anyone can make overall to increase longevity , reduce heart disease , and reduce calcium loss from bone is to stop smoking. Controlling weight, engaging in regular exercise , and eating a healthier , low fat , and well-balanced diet should be strongly recommended </a:t>
            </a:r>
          </a:p>
        </p:txBody>
      </p:sp>
    </p:spTree>
    <p:extLst>
      <p:ext uri="{BB962C8B-B14F-4D97-AF65-F5344CB8AC3E}">
        <p14:creationId xmlns:p14="http://schemas.microsoft.com/office/powerpoint/2010/main" val="3419389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2D03-DE00-B431-79FE-D02D3995C9D8}"/>
              </a:ext>
            </a:extLst>
          </p:cNvPr>
          <p:cNvSpPr>
            <a:spLocks noGrp="1"/>
          </p:cNvSpPr>
          <p:nvPr>
            <p:ph type="title"/>
          </p:nvPr>
        </p:nvSpPr>
        <p:spPr>
          <a:xfrm>
            <a:off x="720000" y="2285400"/>
            <a:ext cx="7704000" cy="572700"/>
          </a:xfrm>
        </p:spPr>
        <p:txBody>
          <a:bodyPr/>
          <a:lstStyle/>
          <a:p>
            <a:r>
              <a:rPr lang="en-US" sz="4400" dirty="0"/>
              <a:t>Thank you</a:t>
            </a:r>
          </a:p>
        </p:txBody>
      </p:sp>
      <p:sp>
        <p:nvSpPr>
          <p:cNvPr id="5" name="Subtitle 4">
            <a:extLst>
              <a:ext uri="{FF2B5EF4-FFF2-40B4-BE49-F238E27FC236}">
                <a16:creationId xmlns:a16="http://schemas.microsoft.com/office/drawing/2014/main" id="{A6CCA2BE-593D-62E7-B534-4B20CA577AC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8888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85EB9E-2DD4-19CD-6F95-483CC2FA42F9}"/>
              </a:ext>
            </a:extLst>
          </p:cNvPr>
          <p:cNvSpPr>
            <a:spLocks noGrp="1"/>
          </p:cNvSpPr>
          <p:nvPr>
            <p:ph type="body" idx="1"/>
          </p:nvPr>
        </p:nvSpPr>
        <p:spPr>
          <a:xfrm>
            <a:off x="-18679" y="386985"/>
            <a:ext cx="8803085" cy="4585708"/>
          </a:xfrm>
        </p:spPr>
        <p:txBody>
          <a:bodyPr/>
          <a:lstStyle/>
          <a:p>
            <a:pPr algn="l">
              <a:buFont typeface="Wingdings" pitchFamily="2" charset="2"/>
              <a:buChar char="Ø"/>
            </a:pPr>
            <a:r>
              <a:rPr lang="x-none" sz="2400" b="1" dirty="0">
                <a:solidFill>
                  <a:schemeClr val="tx1"/>
                </a:solidFill>
                <a:latin typeface=""/>
              </a:rPr>
              <a:t>Vagina ,Uterus and Ovaries</a:t>
            </a:r>
          </a:p>
          <a:p>
            <a:pPr algn="l">
              <a:buFont typeface="Wingdings" pitchFamily="2" charset="2"/>
              <a:buChar char="Ø"/>
            </a:pPr>
            <a:endParaRPr lang="x-none" sz="2400" dirty="0">
              <a:solidFill>
                <a:schemeClr val="tx1"/>
              </a:solidFill>
              <a:latin typeface=""/>
            </a:endParaRPr>
          </a:p>
          <a:p>
            <a:pPr lvl="1">
              <a:buFont typeface="Arial" panose="020B0604020202020204" pitchFamily="34" charset="0"/>
              <a:buChar char="•"/>
            </a:pPr>
            <a:r>
              <a:rPr lang="en-US" sz="2000" b="0" i="0" u="none" dirty="0">
                <a:solidFill>
                  <a:schemeClr val="tx1"/>
                </a:solidFill>
                <a:latin typeface=""/>
                <a:ea typeface="Trebuchet MS" panose="020B0603020202020204"/>
                <a:cs typeface="Trebuchet MS" panose="020B0603020202020204"/>
                <a:sym typeface="Trebuchet MS" panose="020B0603020202020204"/>
              </a:rPr>
              <a:t>In the two years following thelarche, the uterus, ovaries, and the follicles in the ovaries increase in size.</a:t>
            </a:r>
          </a:p>
          <a:p>
            <a:pPr lvl="1">
              <a:buFont typeface="Arial" panose="020B0604020202020204" pitchFamily="34" charset="0"/>
              <a:buChar char="•"/>
            </a:pPr>
            <a:r>
              <a:rPr lang="en-US" sz="2000" dirty="0">
                <a:solidFill>
                  <a:schemeClr val="tx1"/>
                </a:solidFill>
                <a:latin typeface=""/>
                <a:ea typeface="Trebuchet MS" panose="020B0603020202020204"/>
                <a:sym typeface="Trebuchet MS" panose="020B0603020202020204"/>
              </a:rPr>
              <a:t>Increasing levels of estrogen lead to :</a:t>
            </a:r>
            <a:endParaRPr lang="en-US" sz="2000" dirty="0">
              <a:solidFill>
                <a:schemeClr val="tx1"/>
              </a:solidFill>
              <a:latin typeface=""/>
              <a:ea typeface="Trebuchet MS" panose="020B0603020202020204"/>
            </a:endParaRPr>
          </a:p>
          <a:p>
            <a:pPr marL="1466850" lvl="2" indent="-400050">
              <a:buFont typeface="+mj-lt"/>
              <a:buAutoNum type="romanUcPeriod"/>
            </a:pPr>
            <a:r>
              <a:rPr lang="en-US" sz="1800" b="0" i="0" u="none" dirty="0">
                <a:solidFill>
                  <a:schemeClr val="tx1"/>
                </a:solidFill>
                <a:latin typeface=""/>
                <a:ea typeface="Trebuchet MS" panose="020B0603020202020204"/>
                <a:cs typeface="Trebuchet MS" panose="020B0603020202020204"/>
                <a:sym typeface="Trebuchet MS" panose="020B0603020202020204"/>
              </a:rPr>
              <a:t>Keratinization of the perineal skin, increasing its resistance to infection.</a:t>
            </a:r>
          </a:p>
          <a:p>
            <a:pPr marL="1466850" lvl="2" indent="-400050">
              <a:buFont typeface="+mj-lt"/>
              <a:buAutoNum type="romanUcPeriod"/>
            </a:pPr>
            <a:r>
              <a:rPr lang="en-US" sz="1800" dirty="0">
                <a:solidFill>
                  <a:schemeClr val="tx1"/>
                </a:solidFill>
                <a:latin typeface=""/>
                <a:ea typeface="Trebuchet MS" panose="020B0603020202020204"/>
                <a:sym typeface="Trebuchet MS" panose="020B0603020202020204"/>
              </a:rPr>
              <a:t>Thickening of the mucosal surface of the vagina, and becoming a duller pink in color.</a:t>
            </a:r>
          </a:p>
          <a:p>
            <a:pPr marL="1466850" lvl="2" indent="-400050">
              <a:buFont typeface="+mj-lt"/>
              <a:buAutoNum type="romanUcPeriod"/>
            </a:pPr>
            <a:r>
              <a:rPr lang="en-US" sz="1800" dirty="0">
                <a:solidFill>
                  <a:schemeClr val="tx1"/>
                </a:solidFill>
                <a:latin typeface=""/>
                <a:ea typeface="Trebuchet MS" panose="020B0603020202020204"/>
                <a:sym typeface="Trebuchet MS" panose="020B0603020202020204"/>
              </a:rPr>
              <a:t>Increasing glycogen content in the vaginal epithelium </a:t>
            </a:r>
            <a:r>
              <a:rPr lang="en-US" sz="1600" dirty="0">
                <a:solidFill>
                  <a:schemeClr val="tx1"/>
                </a:solidFill>
                <a:latin typeface=""/>
                <a:ea typeface="Trebuchet MS" panose="020B0603020202020204"/>
                <a:sym typeface="Trebuchet MS" panose="020B0603020202020204"/>
              </a:rPr>
              <a:t>( plays an important role in maintaining vaginal pH )</a:t>
            </a:r>
            <a:endParaRPr lang="en-US" sz="1800" dirty="0">
              <a:solidFill>
                <a:schemeClr val="tx1"/>
              </a:solidFill>
              <a:latin typeface=""/>
              <a:ea typeface="Trebuchet MS" panose="020B0603020202020204"/>
            </a:endParaRPr>
          </a:p>
          <a:p>
            <a:pPr marL="1466850" lvl="2" indent="-400050">
              <a:buFont typeface="+mj-lt"/>
              <a:buAutoNum type="romanUcPeriod"/>
            </a:pPr>
            <a:r>
              <a:rPr lang="en-US" sz="1800" b="0" i="0" u="none" dirty="0">
                <a:solidFill>
                  <a:schemeClr val="tx1"/>
                </a:solidFill>
                <a:latin typeface=""/>
                <a:ea typeface="Trebuchet MS" panose="020B0603020202020204"/>
                <a:cs typeface="Trebuchet MS" panose="020B0603020202020204"/>
                <a:sym typeface="Trebuchet MS" panose="020B0603020202020204"/>
              </a:rPr>
              <a:t>Physiologic leukorrhea </a:t>
            </a:r>
            <a:r>
              <a:rPr lang="en-US" sz="1600" b="0" i="0" u="none" dirty="0">
                <a:solidFill>
                  <a:schemeClr val="tx1"/>
                </a:solidFill>
                <a:latin typeface=""/>
                <a:ea typeface="Trebuchet MS" panose="020B0603020202020204"/>
                <a:cs typeface="Trebuchet MS" panose="020B0603020202020204"/>
                <a:sym typeface="Trebuchet MS" panose="020B0603020202020204"/>
              </a:rPr>
              <a:t>(thin, white, odorless vaginal discharge) </a:t>
            </a:r>
            <a:r>
              <a:rPr lang="en-US" sz="1800" b="0" i="0" u="none" dirty="0">
                <a:solidFill>
                  <a:schemeClr val="tx1"/>
                </a:solidFill>
                <a:latin typeface=""/>
                <a:ea typeface="Trebuchet MS" panose="020B0603020202020204"/>
                <a:cs typeface="Trebuchet MS" panose="020B0603020202020204"/>
                <a:sym typeface="Trebuchet MS" panose="020B0603020202020204"/>
              </a:rPr>
              <a:t>typically begins 6 to 12 months before menarche.</a:t>
            </a:r>
            <a:endParaRPr lang="en-US" sz="1800" dirty="0">
              <a:solidFill>
                <a:schemeClr val="tx1"/>
              </a:solidFill>
              <a:latin typeface=""/>
            </a:endParaRPr>
          </a:p>
          <a:p>
            <a:pPr algn="l"/>
            <a:endParaRPr lang="x-none" sz="1800" dirty="0">
              <a:solidFill>
                <a:schemeClr val="tx1"/>
              </a:solidFill>
              <a:latin typeface=""/>
            </a:endParaRPr>
          </a:p>
        </p:txBody>
      </p:sp>
    </p:spTree>
    <p:extLst>
      <p:ext uri="{BB962C8B-B14F-4D97-AF65-F5344CB8AC3E}">
        <p14:creationId xmlns:p14="http://schemas.microsoft.com/office/powerpoint/2010/main" val="164915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BD74FC-3429-A37E-6B4D-F33C34ABA45B}"/>
              </a:ext>
            </a:extLst>
          </p:cNvPr>
          <p:cNvSpPr>
            <a:spLocks noGrp="1"/>
          </p:cNvSpPr>
          <p:nvPr>
            <p:ph type="body" idx="1"/>
          </p:nvPr>
        </p:nvSpPr>
        <p:spPr>
          <a:xfrm>
            <a:off x="720000" y="648232"/>
            <a:ext cx="7704000" cy="3300772"/>
          </a:xfrm>
        </p:spPr>
        <p:txBody>
          <a:bodyPr/>
          <a:lstStyle/>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r>
              <a:rPr lang="en-US" sz="2000" b="0" i="0" u="none" dirty="0">
                <a:solidFill>
                  <a:schemeClr val="tx1"/>
                </a:solidFill>
                <a:latin typeface=""/>
                <a:ea typeface="Trebuchet MS" panose="020B0603020202020204"/>
                <a:cs typeface="Trebuchet MS" panose="020B0603020202020204"/>
                <a:sym typeface="Trebuchet MS" panose="020B0603020202020204"/>
              </a:rPr>
              <a:t>During this period, also in response to rising levels of estrogen, the </a:t>
            </a:r>
            <a:r>
              <a:rPr lang="en-US" sz="2000" b="0" i="0" dirty="0">
                <a:solidFill>
                  <a:schemeClr val="tx1"/>
                </a:solidFill>
                <a:latin typeface=""/>
                <a:ea typeface="Trebuchet MS" panose="020B0603020202020204"/>
                <a:cs typeface="Trebuchet MS" panose="020B0603020202020204"/>
                <a:sym typeface="Trebuchet MS" panose="020B0603020202020204"/>
              </a:rPr>
              <a:t>lower half of the pelvis and thus hips widen </a:t>
            </a:r>
            <a:r>
              <a:rPr lang="en-US" sz="1800" b="0" i="0" u="none" dirty="0">
                <a:solidFill>
                  <a:schemeClr val="tx1"/>
                </a:solidFill>
                <a:latin typeface=""/>
                <a:ea typeface="Trebuchet MS" panose="020B0603020202020204"/>
                <a:cs typeface="Trebuchet MS" panose="020B0603020202020204"/>
                <a:sym typeface="Trebuchet MS" panose="020B0603020202020204"/>
              </a:rPr>
              <a:t>(providing a larger birth canal).</a:t>
            </a: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endParaRPr lang="en-US" sz="20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r>
              <a:rPr lang="en-US" sz="2000" b="0" i="0" dirty="0">
                <a:solidFill>
                  <a:schemeClr val="tx1"/>
                </a:solidFill>
                <a:latin typeface=""/>
                <a:ea typeface="Trebuchet MS" panose="020B0603020202020204"/>
                <a:cs typeface="Trebuchet MS" panose="020B0603020202020204"/>
                <a:sym typeface="Trebuchet MS" panose="020B0603020202020204"/>
              </a:rPr>
              <a:t>Fat tissue increases </a:t>
            </a:r>
            <a:r>
              <a:rPr lang="en-US" sz="2000" b="0" i="0" u="none" dirty="0">
                <a:solidFill>
                  <a:schemeClr val="tx1"/>
                </a:solidFill>
                <a:latin typeface=""/>
                <a:ea typeface="Trebuchet MS" panose="020B0603020202020204"/>
                <a:cs typeface="Trebuchet MS" panose="020B0603020202020204"/>
                <a:sym typeface="Trebuchet MS" panose="020B0603020202020204"/>
              </a:rPr>
              <a:t>to a greater percentage of the body composition than in males, especially in the typical female distribution </a:t>
            </a:r>
            <a:r>
              <a:rPr lang="en-US" sz="1800" b="0" i="0" u="none" dirty="0">
                <a:solidFill>
                  <a:schemeClr val="tx1"/>
                </a:solidFill>
                <a:latin typeface=""/>
                <a:ea typeface="Trebuchet MS" panose="020B0603020202020204"/>
                <a:cs typeface="Trebuchet MS" panose="020B0603020202020204"/>
                <a:sym typeface="Trebuchet MS" panose="020B0603020202020204"/>
              </a:rPr>
              <a:t>( breasts, hips, buttocks, thighs, upper arms, and pubis ) .</a:t>
            </a:r>
            <a:endParaRPr lang="en-US" sz="20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endParaRPr lang="en-US" sz="2000" b="0" i="0" u="none" dirty="0">
              <a:solidFill>
                <a:schemeClr val="tx1"/>
              </a:solidFill>
              <a:latin typeface=""/>
              <a:ea typeface="Trebuchet MS" panose="020B0603020202020204"/>
              <a:cs typeface="Trebuchet MS" panose="020B0603020202020204"/>
              <a:sym typeface="Trebuchet MS" panose="020B0603020202020204"/>
            </a:endParaRPr>
          </a:p>
          <a:p>
            <a:pPr marL="285750" marR="0" lvl="0" indent="-285750" algn="l" rtl="0">
              <a:lnSpc>
                <a:spcPct val="100000"/>
              </a:lnSpc>
              <a:spcBef>
                <a:spcPts val="0"/>
              </a:spcBef>
              <a:spcAft>
                <a:spcPts val="0"/>
              </a:spcAft>
              <a:buClr>
                <a:schemeClr val="tx1"/>
              </a:buClr>
              <a:buSzPts val="1920"/>
              <a:buFont typeface="Arial" panose="020B0604020202020204" pitchFamily="34" charset="0"/>
              <a:buChar char="•"/>
            </a:pPr>
            <a:r>
              <a:rPr lang="en-US" sz="2000" b="0" i="0" u="none" dirty="0">
                <a:solidFill>
                  <a:schemeClr val="tx1"/>
                </a:solidFill>
                <a:latin typeface=""/>
                <a:ea typeface="Trebuchet MS" panose="020B0603020202020204"/>
                <a:cs typeface="Trebuchet MS" panose="020B0603020202020204"/>
                <a:sym typeface="Trebuchet MS" panose="020B0603020202020204"/>
              </a:rPr>
              <a:t>Progressive differences in fat distribution as well as sex differences in local skeletal growth contribute to the typical female body shape by the end of puberty.</a:t>
            </a:r>
          </a:p>
          <a:p>
            <a:endParaRPr lang="x-none" sz="2000" dirty="0">
              <a:solidFill>
                <a:schemeClr val="tx1"/>
              </a:solidFill>
              <a:latin typeface=""/>
            </a:endParaRPr>
          </a:p>
        </p:txBody>
      </p:sp>
    </p:spTree>
    <p:extLst>
      <p:ext uri="{BB962C8B-B14F-4D97-AF65-F5344CB8AC3E}">
        <p14:creationId xmlns:p14="http://schemas.microsoft.com/office/powerpoint/2010/main" val="17689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9B50D-96FA-1590-0632-E6E3C2F504CB}"/>
              </a:ext>
            </a:extLst>
          </p:cNvPr>
          <p:cNvSpPr>
            <a:spLocks noGrp="1"/>
          </p:cNvSpPr>
          <p:nvPr>
            <p:ph type="body" idx="1"/>
          </p:nvPr>
        </p:nvSpPr>
        <p:spPr>
          <a:xfrm>
            <a:off x="720000" y="523211"/>
            <a:ext cx="7704000" cy="4304427"/>
          </a:xfrm>
        </p:spPr>
        <p:txBody>
          <a:bodyPr/>
          <a:lstStyle/>
          <a:p>
            <a:pPr algn="l">
              <a:buFont typeface="Wingdings" pitchFamily="2" charset="2"/>
              <a:buChar char="v"/>
            </a:pPr>
            <a:r>
              <a:rPr lang="en-US" sz="2400" b="1" i="1" u="sng" dirty="0">
                <a:solidFill>
                  <a:srgbClr val="191919"/>
                </a:solidFill>
                <a:effectLst/>
                <a:latin typeface="Lato" panose="020F0502020204030203" pitchFamily="34" charset="0"/>
              </a:rPr>
              <a:t>Males</a:t>
            </a:r>
          </a:p>
          <a:p>
            <a:pPr algn="l">
              <a:buFont typeface="Wingdings" pitchFamily="2" charset="2"/>
              <a:buChar char="v"/>
            </a:pPr>
            <a:endParaRPr lang="en-US" sz="1800" i="1" dirty="0">
              <a:solidFill>
                <a:srgbClr val="191919"/>
              </a:solidFill>
              <a:effectLst/>
              <a:latin typeface="Lato" panose="020F0502020204030203" pitchFamily="34" charset="0"/>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age</a:t>
            </a:r>
            <a:r>
              <a:rPr lang="en-US" sz="1800" dirty="0">
                <a:solidFill>
                  <a:srgbClr val="191919"/>
                </a:solidFill>
                <a:effectLst/>
                <a:latin typeface="Lato" panose="020F0502020204030203" pitchFamily="34" charset="0"/>
              </a:rPr>
              <a:t> of onset : </a:t>
            </a:r>
            <a:r>
              <a:rPr lang="en-US" sz="1600" dirty="0">
                <a:solidFill>
                  <a:srgbClr val="191919"/>
                </a:solidFill>
                <a:effectLst/>
                <a:latin typeface="Lato" panose="020F0502020204030203" pitchFamily="34" charset="0"/>
              </a:rPr>
              <a:t>9–14 y ( ~ 13 y ) </a:t>
            </a:r>
            <a:endParaRPr lang="en-US" dirty="0">
              <a:effectLst/>
            </a:endParaRPr>
          </a:p>
          <a:p>
            <a:pPr lvl="1">
              <a:buFont typeface="Arial" panose="020B0604020202020204" pitchFamily="34" charset="0"/>
              <a:buChar char="•"/>
            </a:pPr>
            <a:r>
              <a:rPr lang="en-US" sz="1800" dirty="0">
                <a:solidFill>
                  <a:srgbClr val="191919"/>
                </a:solidFill>
                <a:effectLst/>
                <a:latin typeface="Lato" panose="020F0502020204030203" pitchFamily="34" charset="0"/>
              </a:rPr>
              <a:t>Normal </a:t>
            </a:r>
            <a:r>
              <a:rPr lang="en-US" sz="1800" b="1" dirty="0">
                <a:solidFill>
                  <a:srgbClr val="191919"/>
                </a:solidFill>
                <a:effectLst/>
                <a:latin typeface="Lato" panose="020F0502020204030203" pitchFamily="34" charset="0"/>
              </a:rPr>
              <a:t>order</a:t>
            </a:r>
            <a:r>
              <a:rPr lang="en-US" sz="1800" dirty="0">
                <a:solidFill>
                  <a:srgbClr val="191919"/>
                </a:solidFill>
                <a:effectLst/>
                <a:latin typeface="Lato" panose="020F0502020204030203" pitchFamily="34" charset="0"/>
              </a:rPr>
              <a:t> of changes : </a:t>
            </a:r>
          </a:p>
          <a:p>
            <a:pPr lvl="1">
              <a:buFont typeface="Arial" panose="020B0604020202020204" pitchFamily="34" charset="0"/>
              <a:buChar char="•"/>
            </a:pPr>
            <a:endParaRPr lang="en-US" sz="1800" dirty="0">
              <a:solidFill>
                <a:srgbClr val="191919"/>
              </a:solidFill>
              <a:effectLst/>
              <a:latin typeface="Lato" panose="020F0502020204030203" pitchFamily="34" charset="0"/>
            </a:endParaRPr>
          </a:p>
          <a:p>
            <a:pPr marL="1409700" lvl="2" indent="-342900">
              <a:buFont typeface="+mj-lt"/>
              <a:buAutoNum type="arabicPeriod"/>
            </a:pPr>
            <a:r>
              <a:rPr lang="en-US" sz="1800" b="1" dirty="0">
                <a:solidFill>
                  <a:srgbClr val="191919"/>
                </a:solidFill>
                <a:effectLst/>
                <a:latin typeface="Lato" panose="020F0502020204030203" pitchFamily="34" charset="0"/>
              </a:rPr>
              <a:t>Testicular enlargement </a:t>
            </a:r>
            <a:r>
              <a:rPr lang="en-US" sz="1600" dirty="0">
                <a:solidFill>
                  <a:srgbClr val="191919"/>
                </a:solidFill>
                <a:effectLst/>
                <a:latin typeface="Lato" panose="020F0502020204030203" pitchFamily="34" charset="0"/>
              </a:rPr>
              <a:t>( ~11.5 y )</a:t>
            </a:r>
          </a:p>
          <a:p>
            <a:pPr marL="1409700" lvl="2" indent="-342900">
              <a:buFont typeface="+mj-lt"/>
              <a:buAutoNum type="arabicPeriod"/>
            </a:pPr>
            <a:r>
              <a:rPr lang="en-US" sz="1800" b="1" dirty="0">
                <a:solidFill>
                  <a:srgbClr val="191919"/>
                </a:solidFill>
                <a:effectLst/>
                <a:latin typeface="Lato" panose="020F0502020204030203" pitchFamily="34" charset="0"/>
              </a:rPr>
              <a:t>Penile growth</a:t>
            </a:r>
            <a:endParaRPr lang="en-US" sz="1600" dirty="0">
              <a:solidFill>
                <a:srgbClr val="191919"/>
              </a:solidFill>
              <a:effectLst/>
              <a:latin typeface="ArialMT"/>
            </a:endParaRPr>
          </a:p>
          <a:p>
            <a:pPr marL="1409700" lvl="2" indent="-342900">
              <a:buFont typeface="+mj-lt"/>
              <a:buAutoNum type="arabicPeriod"/>
            </a:pPr>
            <a:r>
              <a:rPr lang="en-US" sz="1800" b="1" dirty="0">
                <a:solidFill>
                  <a:srgbClr val="191919"/>
                </a:solidFill>
                <a:effectLst/>
                <a:latin typeface="Lato" panose="020F0502020204030203" pitchFamily="34" charset="0"/>
              </a:rPr>
              <a:t>Pubarche</a:t>
            </a:r>
            <a:r>
              <a:rPr lang="en-US" sz="1800" dirty="0">
                <a:solidFill>
                  <a:srgbClr val="191919"/>
                </a:solidFill>
                <a:effectLst/>
                <a:latin typeface="Lato" panose="020F0502020204030203" pitchFamily="34" charset="0"/>
              </a:rPr>
              <a:t> </a:t>
            </a:r>
            <a:r>
              <a:rPr lang="en-US" sz="1600" dirty="0">
                <a:solidFill>
                  <a:srgbClr val="191919"/>
                </a:solidFill>
                <a:effectLst/>
                <a:latin typeface="Lato" panose="020F0502020204030203" pitchFamily="34" charset="0"/>
              </a:rPr>
              <a:t>( ~13.5 y )</a:t>
            </a:r>
            <a:r>
              <a:rPr lang="en-US" sz="1600" dirty="0">
                <a:solidFill>
                  <a:srgbClr val="191919"/>
                </a:solidFill>
                <a:effectLst/>
                <a:latin typeface="ArialMT"/>
              </a:rPr>
              <a:t> </a:t>
            </a:r>
            <a:endParaRPr lang="en-US" sz="1800" dirty="0">
              <a:solidFill>
                <a:srgbClr val="191919"/>
              </a:solidFill>
              <a:effectLst/>
              <a:latin typeface="ArialMT"/>
            </a:endParaRPr>
          </a:p>
          <a:p>
            <a:pPr marL="1409700" lvl="2" indent="-342900">
              <a:buFont typeface="+mj-lt"/>
              <a:buAutoNum type="arabicPeriod"/>
            </a:pPr>
            <a:r>
              <a:rPr lang="en-US" sz="1800" b="1" dirty="0">
                <a:solidFill>
                  <a:srgbClr val="191919"/>
                </a:solidFill>
                <a:latin typeface="Lato" panose="020F0502020204030203" pitchFamily="34" charset="0"/>
              </a:rPr>
              <a:t>G</a:t>
            </a:r>
            <a:r>
              <a:rPr lang="en-US" sz="1800" b="1" dirty="0">
                <a:solidFill>
                  <a:srgbClr val="191919"/>
                </a:solidFill>
                <a:effectLst/>
                <a:latin typeface="Lato" panose="020F0502020204030203" pitchFamily="34" charset="0"/>
              </a:rPr>
              <a:t>rowth spurt</a:t>
            </a:r>
          </a:p>
          <a:p>
            <a:pPr marL="1409700" lvl="2" indent="-342900">
              <a:buFont typeface="+mj-lt"/>
              <a:buAutoNum type="arabicPeriod"/>
            </a:pPr>
            <a:endParaRPr lang="en-US" sz="1800" b="1" dirty="0">
              <a:solidFill>
                <a:srgbClr val="191919"/>
              </a:solidFill>
              <a:effectLst/>
              <a:latin typeface="Lato" panose="020F0502020204030203" pitchFamily="34" charset="0"/>
            </a:endParaRPr>
          </a:p>
          <a:p>
            <a:pPr marL="152400" indent="0">
              <a:buNone/>
            </a:pPr>
            <a:r>
              <a:rPr lang="en-US" sz="1800" b="1" dirty="0">
                <a:solidFill>
                  <a:srgbClr val="002060"/>
                </a:solidFill>
                <a:effectLst/>
                <a:latin typeface="Lato" panose="020F0502020204030203" pitchFamily="34" charset="0"/>
              </a:rPr>
              <a:t>The first visible sign of puberty in males is testicular enlargement, while in females it is breast development. </a:t>
            </a:r>
            <a:endParaRPr lang="en-US" b="1" dirty="0">
              <a:solidFill>
                <a:srgbClr val="002060"/>
              </a:solidFill>
              <a:effectLst/>
            </a:endParaRPr>
          </a:p>
          <a:p>
            <a:pPr marL="1066800" lvl="2" indent="0">
              <a:buNone/>
            </a:pPr>
            <a:endParaRPr lang="en-US" b="1" dirty="0">
              <a:effectLst/>
            </a:endParaRPr>
          </a:p>
          <a:p>
            <a:pPr algn="l"/>
            <a:endParaRPr lang="x-none" dirty="0"/>
          </a:p>
        </p:txBody>
      </p:sp>
    </p:spTree>
    <p:extLst>
      <p:ext uri="{BB962C8B-B14F-4D97-AF65-F5344CB8AC3E}">
        <p14:creationId xmlns:p14="http://schemas.microsoft.com/office/powerpoint/2010/main" val="1657342481"/>
      </p:ext>
    </p:extLst>
  </p:cSld>
  <p:clrMapOvr>
    <a:masterClrMapping/>
  </p:clrMapOvr>
</p:sld>
</file>

<file path=ppt/theme/theme1.xml><?xml version="1.0" encoding="utf-8"?>
<a:theme xmlns:a="http://schemas.openxmlformats.org/drawingml/2006/main" name="Breastfeeding Difficulties: Thrush infections by Slidesgo">
  <a:themeElements>
    <a:clrScheme name="Simple Light">
      <a:dk1>
        <a:srgbClr val="1E2931"/>
      </a:dk1>
      <a:lt1>
        <a:srgbClr val="FFFFFF"/>
      </a:lt1>
      <a:dk2>
        <a:srgbClr val="36678F"/>
      </a:dk2>
      <a:lt2>
        <a:srgbClr val="7AC2FB"/>
      </a:lt2>
      <a:accent1>
        <a:srgbClr val="A4D4FB"/>
      </a:accent1>
      <a:accent2>
        <a:srgbClr val="FFC9A3"/>
      </a:accent2>
      <a:accent3>
        <a:srgbClr val="FFDAC0"/>
      </a:accent3>
      <a:accent4>
        <a:srgbClr val="FFEFE4"/>
      </a:accent4>
      <a:accent5>
        <a:srgbClr val="FFFFFF"/>
      </a:accent5>
      <a:accent6>
        <a:srgbClr val="FFFFFF"/>
      </a:accent6>
      <a:hlink>
        <a:srgbClr val="1E29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Breastfeeding Difficulties: Thrush infections by Slidesgo">
  <a:themeElements>
    <a:clrScheme name="Simple Light">
      <a:dk1>
        <a:srgbClr val="1E2931"/>
      </a:dk1>
      <a:lt1>
        <a:srgbClr val="FFFFFF"/>
      </a:lt1>
      <a:dk2>
        <a:srgbClr val="36678F"/>
      </a:dk2>
      <a:lt2>
        <a:srgbClr val="7AC2FB"/>
      </a:lt2>
      <a:accent1>
        <a:srgbClr val="A4D4FB"/>
      </a:accent1>
      <a:accent2>
        <a:srgbClr val="FFC9A3"/>
      </a:accent2>
      <a:accent3>
        <a:srgbClr val="FFDAC0"/>
      </a:accent3>
      <a:accent4>
        <a:srgbClr val="FFEFE4"/>
      </a:accent4>
      <a:accent5>
        <a:srgbClr val="FFFFFF"/>
      </a:accent5>
      <a:accent6>
        <a:srgbClr val="FFFFFF"/>
      </a:accent6>
      <a:hlink>
        <a:srgbClr val="1E29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10248</TotalTime>
  <Words>4762</Words>
  <Application>Microsoft Office PowerPoint</Application>
  <PresentationFormat>On-screen Show (16:9)</PresentationFormat>
  <Paragraphs>489</Paragraphs>
  <Slides>67</Slides>
  <Notes>31</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67</vt:i4>
      </vt:variant>
    </vt:vector>
  </HeadingPairs>
  <TitlesOfParts>
    <vt:vector size="90" baseType="lpstr">
      <vt:lpstr>NotoSans</vt:lpstr>
      <vt:lpstr>Verdana</vt:lpstr>
      <vt:lpstr>Noto Sans</vt:lpstr>
      <vt:lpstr>Myanmar Text</vt:lpstr>
      <vt:lpstr>Kulim Park SemiBold</vt:lpstr>
      <vt:lpstr>Lato</vt:lpstr>
      <vt:lpstr>Courier New</vt:lpstr>
      <vt:lpstr>Arial</vt:lpstr>
      <vt:lpstr>Trebuchet MS</vt:lpstr>
      <vt:lpstr>NotoSans-Bold</vt:lpstr>
      <vt:lpstr>NotoSans-Regular</vt:lpstr>
      <vt:lpstr>Wingdings</vt:lpstr>
      <vt:lpstr>ArialMT</vt:lpstr>
      <vt:lpstr>Neue Haas Grotesk Text Pro</vt:lpstr>
      <vt:lpstr>TimesNewRomanPSMT</vt:lpstr>
      <vt:lpstr>Aptos Display</vt:lpstr>
      <vt:lpstr>Aptos</vt:lpstr>
      <vt:lpstr>Raleway</vt:lpstr>
      <vt:lpstr>Niramit</vt:lpstr>
      <vt:lpstr>Söhne</vt:lpstr>
      <vt:lpstr>Breastfeeding Difficulties: Thrush infections by Slidesgo</vt:lpstr>
      <vt:lpstr>نسق Office</vt:lpstr>
      <vt:lpstr>1_Breastfeeding Difficulties: Thrush infections by Slidesgo</vt:lpstr>
      <vt:lpstr>Puberty and Menopause</vt:lpstr>
      <vt:lpstr>Definition</vt:lpstr>
      <vt:lpstr>PowerPoint Presentation</vt:lpstr>
      <vt:lpstr>Pubertal Physiology</vt:lpstr>
      <vt:lpstr>Pubertal Events</vt:lpstr>
      <vt:lpstr>   Male Vs Female Puberty</vt:lpstr>
      <vt:lpstr>PowerPoint Presentation</vt:lpstr>
      <vt:lpstr>PowerPoint Presentation</vt:lpstr>
      <vt:lpstr>PowerPoint Presentation</vt:lpstr>
      <vt:lpstr>Tanner stages</vt:lpstr>
      <vt:lpstr>PowerPoint Presentation</vt:lpstr>
      <vt:lpstr>Abnormalities in Puberty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Delayed puberty</vt:lpstr>
      <vt:lpstr>Definition</vt:lpstr>
      <vt:lpstr>Classification</vt:lpstr>
      <vt:lpstr>PowerPoint Presentation</vt:lpstr>
      <vt:lpstr>Constitutional delay of growth and puberty</vt:lpstr>
      <vt:lpstr>Primary hypogonadism   (Hypergonadotropic hypogonadism) </vt:lpstr>
      <vt:lpstr>Causes </vt:lpstr>
      <vt:lpstr>Secondary (hypogonadotropic hypogonadism / central hypogonadism) </vt:lpstr>
      <vt:lpstr>Causes </vt:lpstr>
      <vt:lpstr>Evaluation : History and Examination</vt:lpstr>
      <vt:lpstr>Diagnosis</vt:lpstr>
      <vt:lpstr>PowerPoint Presentation</vt:lpstr>
      <vt:lpstr>PowerPoint Presentation</vt:lpstr>
      <vt:lpstr>Treatment</vt:lpstr>
      <vt:lpstr>Menopause</vt:lpstr>
      <vt:lpstr>Terminology </vt:lpstr>
      <vt:lpstr>PowerPoint Presentation</vt:lpstr>
      <vt:lpstr>PowerPoint Presentation</vt:lpstr>
      <vt:lpstr>Hormonal changes</vt:lpstr>
      <vt:lpstr>Underlying physiology of menopause</vt:lpstr>
      <vt:lpstr>CLINICAL MANIFESTATIONS</vt:lpstr>
      <vt:lpstr>PowerPoint Presentation</vt:lpstr>
      <vt:lpstr>Long-term consequences of estrogen deficiency</vt:lpstr>
      <vt:lpstr>Who is at risk?</vt:lpstr>
      <vt:lpstr>Menopausal transition</vt:lpstr>
      <vt:lpstr>General Approach</vt:lpstr>
      <vt:lpstr>PowerPoint Presentation</vt:lpstr>
      <vt:lpstr> Age &lt;40 years </vt:lpstr>
      <vt:lpstr>PowerPoint Presentation</vt:lpstr>
      <vt:lpstr>DIFFERENTIAL DIAGNOSIS</vt:lpstr>
      <vt:lpstr>Hormonal Replacement Therapy </vt:lpstr>
      <vt:lpstr>PowerPoint Presentation</vt:lpstr>
      <vt:lpstr>PowerPoint Presentation</vt:lpstr>
      <vt:lpstr>HRT</vt:lpstr>
      <vt:lpstr>PowerPoint Presentation</vt:lpstr>
      <vt:lpstr>PowerPoint Presentation</vt:lpstr>
      <vt:lpstr>TIBOLONE</vt:lpstr>
      <vt:lpstr>SERMS ( Raloxifene ) </vt:lpstr>
      <vt:lpstr>Lifestyle changes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user</dc:creator>
  <cp:lastModifiedBy>Ibrahim Khaleel AlJuneidi</cp:lastModifiedBy>
  <cp:revision>6</cp:revision>
  <dcterms:modified xsi:type="dcterms:W3CDTF">2024-10-31T03:47:08Z</dcterms:modified>
</cp:coreProperties>
</file>