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9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7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B37B7-83A6-33F4-2D47-A78E6A8D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AFB6-43B9-4D79-9DFE-C0CAFF41E4C0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4A22B-9DBB-333C-C5E2-931A5260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CC1B7-5FB6-F117-5C67-5510882A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901B-87BB-4A4D-AA0B-7E7EAC7E7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64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75ECA-D4E0-E781-BBC9-007465F6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618D-D219-489A-9D33-A2753F3B8AEA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A016F-B3E6-E57D-4581-0F1F4150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7445D-E248-48DB-661D-2BA77649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86B6B-EE43-4C0E-BD92-71F261026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92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CAC08-F892-D765-2EA0-4D52DA3A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50B10-3224-40DF-AF8C-9F557681568B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1B55-2D1A-16E0-97E8-E6170A4B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AA31-0721-322A-C174-20258F53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AFFF8-C28A-49F7-A52A-973470C6F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8D3E9-7F96-D302-D025-F71ACD2C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B5BD-D350-4AFA-82AC-0DD4C2330A01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5BC2B-260E-2AF0-8CE4-29C6CCB0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553A-B506-915E-A547-63AAA7C9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FE6AD-4B58-48AE-9D17-E9F256C1F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01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26F37-4E55-0CED-ED0B-45444EEE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1553-AEA9-40F5-9F9F-47B9C9488969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7B472-DCB4-01E1-6D28-10063177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B2DC4-D167-4DD9-D63C-D9CEBD79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4F414-B077-42A0-B516-8BF243146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75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8B2552-0E20-D916-A406-167406F3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35D5-A06B-4A90-973E-1EF1F9D01EE9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D809D0-38F0-CD79-5734-149CE88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06D7B6-C6E2-0B8F-5DFB-91648E24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E1A2A-7F00-486C-A9BE-3981FE273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6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B9325E-AE2E-6E06-F7BB-929022B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3151C-1216-4800-B3F1-73020B39EDCC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D03803-F607-24E3-7906-BAEBD4A2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5A9D78-04EB-7C57-973D-4F72FCDB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1E823-CC13-472B-A0F5-EBD0596AA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02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6F6F1B-8166-71FC-3B87-B1391BC6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AD8D-4D37-4213-A85F-C94E5E4F1112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17D651-592E-A571-AFD6-712A1DB6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56A3B2-C87F-22FE-1590-BAF12231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12FDF-9C95-4587-8FAE-1CD89975F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3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21FC6A-688B-BD87-7511-635C3046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D8AD-92B0-42A3-B16E-E232431E7CEB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854008-5D5E-731B-C89B-67A573DD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0CA319-4A71-007A-2373-D1318284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7B25-5285-47BD-9817-F62C92CFB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1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B33997-00A3-140F-541E-CD3CC8A7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0B22-DF9F-4CDD-B629-312B969B03FB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34D5CC-7299-A042-2ABB-C35E678E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337EE4-CF8F-931C-0A0B-BEB8BA2C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48B7-9EDB-4301-99B5-57D9745F3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79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48C1F-0012-BC6B-D7CC-B7A19477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73BEF-F8C6-4A1D-9871-BA3BE9B662E4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868C1F-6168-7A93-BB98-97FBA0E2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783F61-3D07-82D2-C6DF-4585C132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06DBC-C054-42AE-AA0B-CF92531C1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13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EBA379-5E94-2D02-8723-7920400F21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70F7EF4-35B5-F101-CDCA-0D1995579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6EF69-64BB-C655-894B-F9C985E69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141201-5886-4451-8B07-2BF46E903E5E}" type="datetimeFigureOut">
              <a:rPr lang="en-US"/>
              <a:pPr>
                <a:defRPr/>
              </a:pPr>
              <a:t>12/18/23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1454-0D8D-CCF7-E41E-F645A234F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5192-3FF4-66AB-2CEA-01951EE90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F1F9FAC-E228-4815-AD26-06FE019B2A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مستطيل 1">
            <a:extLst>
              <a:ext uri="{FF2B5EF4-FFF2-40B4-BE49-F238E27FC236}">
                <a16:creationId xmlns:a16="http://schemas.microsoft.com/office/drawing/2014/main" id="{97136063-F864-D540-C7E9-06C94A2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Enzymology- An overview-2</a:t>
            </a:r>
            <a:endParaRPr lang="ar-SA" altLang="en-US" sz="4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مستطيل 1">
            <a:extLst>
              <a:ext uri="{FF2B5EF4-FFF2-40B4-BE49-F238E27FC236}">
                <a16:creationId xmlns:a16="http://schemas.microsoft.com/office/drawing/2014/main" id="{1C27576E-340C-C8D6-65DB-3543E94C7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Suicidal inhibition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Irreversible inhibition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Structural analog of the substrate is converted to more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effective inhibitor with the help of enzyme to be inhibited.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new product irreversibly binds to the enzyme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inhibits further reaction.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Such as ;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Ornithine decarboxylase: is irreversibly inhibited by difluormethyl ornithine, as a result multiplication of parasite is arrested 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Used against trypanosome in sleeping sickness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مستطيل 1">
            <a:extLst>
              <a:ext uri="{FF2B5EF4-FFF2-40B4-BE49-F238E27FC236}">
                <a16:creationId xmlns:a16="http://schemas.microsoft.com/office/drawing/2014/main" id="{1D155370-B8D9-8CA6-B49E-C23366337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Allopurinol is oxidized by xanthine oxidase to alloxanthine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which is  a strong inhibitor of xanthine oxidase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Aspirin action is based on suicide inhibition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Acetylates a serine residue in the active center of cyclo-oxygenase .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Thus, PG synthesis is inhibited so inflammation subsides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Disulfiram: used in treatment of alcoholism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Drug irreversibly inhibits the enzyme aldehyde dehydrogenase preventing further oxidation of acetaldehyde which produces sickening effects leading to aversion to alcohol.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مستطيل 2">
            <a:extLst>
              <a:ext uri="{FF2B5EF4-FFF2-40B4-BE49-F238E27FC236}">
                <a16:creationId xmlns:a16="http://schemas.microsoft.com/office/drawing/2014/main" id="{ADC7412B-CEDF-95D8-5FC4-041CE45DA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38"/>
            <a:ext cx="91440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Allosteric inhibition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Some enzymes have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site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(allosteric site) similar but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different from the active site which may or may not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physically adjacent to the active site.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This site binds an effector called the allosteric effector that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 may be an activator (positive modifier) or inhibitor (negative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 modifier).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The allosteric effector is usually a metabolite or a product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 resulting from the process of metabolism.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Enzymes having these sites are called allosteric enzymes.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مستطيل 1">
            <a:extLst>
              <a:ext uri="{FF2B5EF4-FFF2-40B4-BE49-F238E27FC236}">
                <a16:creationId xmlns:a16="http://schemas.microsoft.com/office/drawing/2014/main" id="{4332B151-E874-2F5E-BAE4-6791417D3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ar-JO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 is not a substrate analogue.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Partially reversible, when excess substrate is added.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 is usually increased (K series enzymes).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Vmax is reduced (V series enzymes).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the inhibitor binds the allosteric site, the configuration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 the active site is changed so that the substrate can not bind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properly.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allosteric enzymes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possess quaternary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structure.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FF232EE4-A27E-B6EF-0C52-2406DA5D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7286F13-4CC5-43C6-C762-B4C1D02C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91138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مستطيل 2">
            <a:extLst>
              <a:ext uri="{FF2B5EF4-FFF2-40B4-BE49-F238E27FC236}">
                <a16:creationId xmlns:a16="http://schemas.microsoft.com/office/drawing/2014/main" id="{C49EABF3-4E4A-EEFF-31BF-9AD2249E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25"/>
            <a:ext cx="91440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Switching off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ar-JO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inhibitor is present it fits into its site and there is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conformational change in the enzyme molecule.</a:t>
            </a:r>
            <a:endParaRPr lang="fr-FR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enzyme’s molecular shape changes.</a:t>
            </a:r>
            <a:endParaRPr lang="fr-FR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active site of the substrate changes.</a:t>
            </a:r>
            <a:endParaRPr lang="fr-FR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substrate cannot bind with the substrate and the reaction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slows down.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inhibitor concentration diminishes the enzyme’s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conformation changes back to its active form.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-This is not competitive inhibition but it is reversible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Phosphofructokinase -1(PFK-1)</a:t>
            </a:r>
            <a:r>
              <a:rPr lang="fr-FR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FR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catalyzes phosphorylation of fructose-6-phosphate into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fructose 1, 6 biphosphate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has an allosteric site for an ATP molecule (the inhibitor).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مستطيل 1">
            <a:extLst>
              <a:ext uri="{FF2B5EF4-FFF2-40B4-BE49-F238E27FC236}">
                <a16:creationId xmlns:a16="http://schemas.microsoft.com/office/drawing/2014/main" id="{CB341886-7758-9BDE-9F99-DA36A0A1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level of ATP in the cell falls (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ratio of ADP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ATP) </a:t>
            </a: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ATP binds to the allosteric site of PFK-1, so,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enzyme’s conformation changes and the active site accepts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substrate molecules causing activation of glycolysis.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respiration pathway accelerates and the level of ATP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cell increases (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ratio of ATP to ADP) </a:t>
            </a: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cell, ATP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molecules can fit into the allosteric site of PFK-1 molecules.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enzyme’s conformation changes again and stops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accepting substrate molecules in the active site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Respiration slows 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مستطيل 1">
            <a:extLst>
              <a:ext uri="{FF2B5EF4-FFF2-40B4-BE49-F238E27FC236}">
                <a16:creationId xmlns:a16="http://schemas.microsoft.com/office/drawing/2014/main" id="{468FB8AA-3BC8-2293-7897-4C0565A9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 back(end point) inhibition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 processes consist of series of pathways controlled by enzymes.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Each step is catalyzed by a different enzyme (</a:t>
            </a:r>
            <a:r>
              <a:rPr lang="en-GB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etc).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endParaRPr lang="en-GB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	          B	 C	    D             E	            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(controlled by </a:t>
            </a:r>
            <a:r>
              <a:rPr lang="en-GB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US" sz="24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often controlled by the end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product (F), therefore negative feedback is possible (end products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are controlling their own rate of production, no build up of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intermediates (B,C, D and E).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GB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Usually such end product inhibition can affect allosterically.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Accumulated product binds at a site other than the active site to bring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about conformational changes, so as to inhibit the binding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substrate and the reaction rate declines.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5" name="Line 14">
            <a:extLst>
              <a:ext uri="{FF2B5EF4-FFF2-40B4-BE49-F238E27FC236}">
                <a16:creationId xmlns:a16="http://schemas.microsoft.com/office/drawing/2014/main" id="{3469DE6D-E88B-0AD1-B4D5-95B143469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0" y="1752600"/>
            <a:ext cx="6127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14">
            <a:extLst>
              <a:ext uri="{FF2B5EF4-FFF2-40B4-BE49-F238E27FC236}">
                <a16:creationId xmlns:a16="http://schemas.microsoft.com/office/drawing/2014/main" id="{4913354B-35A5-9E8D-480A-122708694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752600"/>
            <a:ext cx="6127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14">
            <a:extLst>
              <a:ext uri="{FF2B5EF4-FFF2-40B4-BE49-F238E27FC236}">
                <a16:creationId xmlns:a16="http://schemas.microsoft.com/office/drawing/2014/main" id="{CC288B02-F061-164B-4A5F-E470B576F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752600"/>
            <a:ext cx="6127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4">
            <a:extLst>
              <a:ext uri="{FF2B5EF4-FFF2-40B4-BE49-F238E27FC236}">
                <a16:creationId xmlns:a16="http://schemas.microsoft.com/office/drawing/2014/main" id="{054EC073-C900-2B87-FDCF-38387D8F0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1752600"/>
            <a:ext cx="6127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4">
            <a:extLst>
              <a:ext uri="{FF2B5EF4-FFF2-40B4-BE49-F238E27FC236}">
                <a16:creationId xmlns:a16="http://schemas.microsoft.com/office/drawing/2014/main" id="{ECE0CB9F-E7E7-EF99-C191-0B4E4B7C2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752600"/>
            <a:ext cx="6127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مستطيل 7">
            <a:extLst>
              <a:ext uri="{FF2B5EF4-FFF2-40B4-BE49-F238E27FC236}">
                <a16:creationId xmlns:a16="http://schemas.microsoft.com/office/drawing/2014/main" id="{E952FB24-E546-1017-F919-D8ECC9DD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12192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en-US" sz="1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مستطيل 8">
            <a:extLst>
              <a:ext uri="{FF2B5EF4-FFF2-40B4-BE49-F238E27FC236}">
                <a16:creationId xmlns:a16="http://schemas.microsoft.com/office/drawing/2014/main" id="{FDD90597-CD9D-C27E-0041-EE0FB898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3" y="1219200"/>
            <a:ext cx="38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en-US" sz="1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2" name="مستطيل 9">
            <a:extLst>
              <a:ext uri="{FF2B5EF4-FFF2-40B4-BE49-F238E27FC236}">
                <a16:creationId xmlns:a16="http://schemas.microsoft.com/office/drawing/2014/main" id="{38E49AA4-00E4-2C0F-7D52-4CB30003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12192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en-US" sz="1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3" name="مستطيل 10">
            <a:extLst>
              <a:ext uri="{FF2B5EF4-FFF2-40B4-BE49-F238E27FC236}">
                <a16:creationId xmlns:a16="http://schemas.microsoft.com/office/drawing/2014/main" id="{2B4CBF3A-AA23-D340-54AD-3B8849E2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538" y="12192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en-US" sz="1800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مستطيل 11">
            <a:extLst>
              <a:ext uri="{FF2B5EF4-FFF2-40B4-BE49-F238E27FC236}">
                <a16:creationId xmlns:a16="http://schemas.microsoft.com/office/drawing/2014/main" id="{BDA6BE34-30E0-4692-77DF-55722546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1219200"/>
            <a:ext cx="38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altLang="en-US" sz="1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5" name="Picture 7" descr="FG06_11">
            <a:extLst>
              <a:ext uri="{FF2B5EF4-FFF2-40B4-BE49-F238E27FC236}">
                <a16:creationId xmlns:a16="http://schemas.microsoft.com/office/drawing/2014/main" id="{1C9AA363-A7A0-63B7-8CFC-B40FBD40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79" b="5399"/>
          <a:stretch>
            <a:fillRect/>
          </a:stretch>
        </p:blipFill>
        <p:spPr bwMode="auto">
          <a:xfrm>
            <a:off x="0" y="4708525"/>
            <a:ext cx="4724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">
            <a:extLst>
              <a:ext uri="{FF2B5EF4-FFF2-40B4-BE49-F238E27FC236}">
                <a16:creationId xmlns:a16="http://schemas.microsoft.com/office/drawing/2014/main" id="{C277F5E3-44FD-82FC-EDBD-400E5409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مستطيل 1">
            <a:extLst>
              <a:ext uri="{FF2B5EF4-FFF2-40B4-BE49-F238E27FC236}">
                <a16:creationId xmlns:a16="http://schemas.microsoft.com/office/drawing/2014/main" id="{BEA07DE2-C2B6-1400-D866-50121336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9144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Inhibition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Inhibitors are chemicals that reduce the rate of enzymatic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reactions.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usually specific and they work at low concentrations.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block the enzyme but they do not usually destroy it.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Many drugs and poisons are inhibitors of enzymes in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nervous system.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Inhibitors of the catalytic activities of enzymes provide both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pharmacologic agents and research tools for study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mechanism of enzyme action.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مستطيل 1">
            <a:extLst>
              <a:ext uri="{FF2B5EF4-FFF2-40B4-BE49-F238E27FC236}">
                <a16:creationId xmlns:a16="http://schemas.microsoft.com/office/drawing/2014/main" id="{0897EFC4-5846-33D2-0461-B94248242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enzyme inhibition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Irreversible inhibitors: combine with the functional groups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of the amino acids in the active site, irreversibly.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Reversible inhibitors: these can be washed out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solution of enzyme by dialysis. </a:t>
            </a:r>
            <a:endParaRPr lang="en-US" altLang="en-US" sz="2800" b="1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based on: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Their site of action on the enzyme,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Whether they chemically modify the enzyme,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kinetic parameters they influence.</a:t>
            </a:r>
            <a:endParaRPr lang="en-US" altLang="en-US" sz="2800" b="1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enzyme inhibition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Competitive inhibition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Non Competitive inhibition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Uncompetitive inhibition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Suicidal inhibition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Allosteric inhibition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Feed back inhibition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97E74B1-E112-1816-A695-92C43292E3A9}"/>
              </a:ext>
            </a:extLst>
          </p:cNvPr>
          <p:cNvSpPr/>
          <p:nvPr/>
        </p:nvSpPr>
        <p:spPr>
          <a:xfrm>
            <a:off x="0" y="0"/>
            <a:ext cx="9144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Competitive enzyme inhibition</a:t>
            </a:r>
          </a:p>
          <a:p>
            <a:pPr marL="365760" indent="-256032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competitive inhibitor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 a structure similar to substrate (structural Analog)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Occupies active site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Competes with substrate for  active site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 effect reversed by increasing substrate concentration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Vmax remains same but Km is increased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C2A480B7-5EE1-1D33-70C8-FB388C171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724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1" descr="C:\Documents and Settings\Sallu\Desktop\5.gif">
            <a:extLst>
              <a:ext uri="{FF2B5EF4-FFF2-40B4-BE49-F238E27FC236}">
                <a16:creationId xmlns:a16="http://schemas.microsoft.com/office/drawing/2014/main" id="{0A43339F-95D1-6402-2CB9-339B76E1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657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مستطيل 1">
            <a:extLst>
              <a:ext uri="{FF2B5EF4-FFF2-40B4-BE49-F238E27FC236}">
                <a16:creationId xmlns:a16="http://schemas.microsoft.com/office/drawing/2014/main" id="{88311F4B-3D31-6636-254C-FC11475D6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3500"/>
            <a:ext cx="9166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significance of competitive enzyme inhibitors</a:t>
            </a:r>
            <a:endParaRPr lang="en-US" altLang="en-US" sz="28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456B791B-D607-C89C-9AE5-90C0B82B5585}"/>
              </a:ext>
            </a:extLst>
          </p:cNvPr>
          <p:cNvGraphicFramePr>
            <a:graphicFrameLocks noGrp="1"/>
          </p:cNvGraphicFramePr>
          <p:nvPr/>
        </p:nvGraphicFramePr>
        <p:xfrm>
          <a:off x="0" y="1066800"/>
          <a:ext cx="9144000" cy="416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803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Enzyme Inhibited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Clinical Use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35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Dicoumarol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Vitamin K Epoxide Reductase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Anticoagulant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03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Sulphonamide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Pteroid Synthetase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Antibiotic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803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Trimethoprim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Dihydrofolate</a:t>
                      </a:r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reductase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Antibiotic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108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Pyrimethamine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Dihydrofolate reductase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Antimalarial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49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Methotrexate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Dihydrofolate</a:t>
                      </a:r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reductase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Anticancer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34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Lovastatin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HMG Co</a:t>
                      </a:r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A Reductase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Cholesterol Lowering drug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803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Alpha</a:t>
                      </a:r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Methyl Dopa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Dopa decarboxylase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Antihypertensive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803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Neostigmine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Acetyl Cholinesterase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Myasthenia Gravis</a:t>
                      </a:r>
                    </a:p>
                  </a:txBody>
                  <a:tcPr marT="45717" marB="45717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مستطيل 1">
            <a:extLst>
              <a:ext uri="{FF2B5EF4-FFF2-40B4-BE49-F238E27FC236}">
                <a16:creationId xmlns:a16="http://schemas.microsoft.com/office/drawing/2014/main" id="{522F4ACD-EB96-64C8-1F94-4E1BBFD0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"/>
            <a:ext cx="91440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competitive enzyme inhibition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Noncompetitive inhibitors bind enzymes at sites distinct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 the substrate-binding site.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Generally bear little or no structural resemblance to the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substrate.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Binding of the inhibitor does not affect binding of substrate.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Formation of both EI and EIS complexes is therefore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possible.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enzyme-inhibitor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complex can still bind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substrate, its efficiency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at transforming substrate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 product, reflected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decreased.</a:t>
            </a:r>
          </a:p>
        </p:txBody>
      </p:sp>
      <p:pic>
        <p:nvPicPr>
          <p:cNvPr id="7171" name="Picture 2" descr="C:\Documents and Settings\Sallu\Desktop\Non.comp.inhibition.png">
            <a:extLst>
              <a:ext uri="{FF2B5EF4-FFF2-40B4-BE49-F238E27FC236}">
                <a16:creationId xmlns:a16="http://schemas.microsoft.com/office/drawing/2014/main" id="{7C210A4F-E81E-3C95-B2C9-57B1F009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مستطيل 1">
            <a:extLst>
              <a:ext uri="{FF2B5EF4-FFF2-40B4-BE49-F238E27FC236}">
                <a16:creationId xmlns:a16="http://schemas.microsoft.com/office/drawing/2014/main" id="{2ADFD4AB-11BE-D1FD-D0CE-CF03BEAA6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non competitive enzyme inhibitors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Cyanide inhibits cytochrome oxidase.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Fluoride inhibits enolase and hence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glycolysis.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Iodoacetate  inhibits enzymes having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SH groups in their active sites.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BAL ( British Anti Lewisite,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dimercaprol) is used as an antidote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for heavy metal poisoning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Heavy metals act as enzyme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poisons by reacting with the 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SH groups, BAL has several SH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groups with which the heavy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metal ions bind and thereby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their poisonous effects are reduced. 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B3BCBF3F-36DE-946E-6516-3C23C430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2133600"/>
            <a:ext cx="37306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مستطيل 2">
            <a:extLst>
              <a:ext uri="{FF2B5EF4-FFF2-40B4-BE49-F238E27FC236}">
                <a16:creationId xmlns:a16="http://schemas.microsoft.com/office/drawing/2014/main" id="{B5BEBF22-B53F-3782-F115-578CB5FC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Uncompetitive enzyme inhibition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Inhibitor binds to enzyme- substrate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complex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Both Vmax and Km are decreased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as  ; Inhibition of placental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alkaline phosphatase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(Regan isoenzyme) by phenylalanine </a:t>
            </a:r>
          </a:p>
        </p:txBody>
      </p:sp>
      <p:pic>
        <p:nvPicPr>
          <p:cNvPr id="9219" name="Picture 2" descr="C:\Documents and Settings\Sallu\Desktop\500px-UNCOMPETITIVE.jpg">
            <a:extLst>
              <a:ext uri="{FF2B5EF4-FFF2-40B4-BE49-F238E27FC236}">
                <a16:creationId xmlns:a16="http://schemas.microsoft.com/office/drawing/2014/main" id="{AD5C6B9C-1DAE-7C12-C7CD-2478763E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3505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Documents and Settings\Sallu\Desktop\figure_08_14.jpg">
            <a:extLst>
              <a:ext uri="{FF2B5EF4-FFF2-40B4-BE49-F238E27FC236}">
                <a16:creationId xmlns:a16="http://schemas.microsoft.com/office/drawing/2014/main" id="{DC2B5F34-3E75-DD4B-EB5B-87040BC9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1"/>
          <a:stretch>
            <a:fillRect/>
          </a:stretch>
        </p:blipFill>
        <p:spPr bwMode="auto">
          <a:xfrm>
            <a:off x="2209800" y="3276600"/>
            <a:ext cx="6934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مستطيل 5">
            <a:extLst>
              <a:ext uri="{FF2B5EF4-FFF2-40B4-BE49-F238E27FC236}">
                <a16:creationId xmlns:a16="http://schemas.microsoft.com/office/drawing/2014/main" id="{6C5DCDC6-B5AF-A954-86EF-1E51C994A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10050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V/S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non competitive V/S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uncompetitive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enzyme inhibition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7E59FDF-6AF5-085C-A2B6-A9525E5F1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0AE233F2-18C7-A99C-E307-F70B35EF6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FF5A43244D144EB2F7A11C05116BB8" ma:contentTypeVersion="10" ma:contentTypeDescription="Create a new document." ma:contentTypeScope="" ma:versionID="c9047f185382bd009e92e1f8ccbfa0e4">
  <xsd:schema xmlns:xsd="http://www.w3.org/2001/XMLSchema" xmlns:xs="http://www.w3.org/2001/XMLSchema" xmlns:p="http://schemas.microsoft.com/office/2006/metadata/properties" xmlns:ns2="859aaa38-622b-4370-a2de-274424b6a43c" xmlns:ns3="bd2905ec-14ab-4916-87ce-f08b8c2856e2" targetNamespace="http://schemas.microsoft.com/office/2006/metadata/properties" ma:root="true" ma:fieldsID="db9d8a61a20b767fac1b6c52b0dcfac1" ns2:_="" ns3:_="">
    <xsd:import namespace="859aaa38-622b-4370-a2de-274424b6a43c"/>
    <xsd:import namespace="bd2905ec-14ab-4916-87ce-f08b8c2856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aaa38-622b-4370-a2de-274424b6a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905ec-14ab-4916-87ce-f08b8c2856e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20B08C-683E-4A8A-9FED-E3E2DAAAEF2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59aaa38-622b-4370-a2de-274424b6a43c"/>
    <ds:schemaRef ds:uri="bd2905ec-14ab-4916-87ce-f08b8c2856e2"/>
  </ds:schemaRefs>
</ds:datastoreItem>
</file>

<file path=customXml/itemProps2.xml><?xml version="1.0" encoding="utf-8"?>
<ds:datastoreItem xmlns:ds="http://schemas.openxmlformats.org/officeDocument/2006/customXml" ds:itemID="{477C590A-A823-4541-9270-0453B60E07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1057</Words>
  <Application>Microsoft Office PowerPoint</Application>
  <PresentationFormat>عرض على الشاشة (4:3)</PresentationFormat>
  <Paragraphs>194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Enzymology- An overview</dc:title>
  <dc:creator>user</dc:creator>
  <cp:lastModifiedBy>ليان رياض محمد طرخان</cp:lastModifiedBy>
  <cp:revision>86</cp:revision>
  <dcterms:created xsi:type="dcterms:W3CDTF">2015-10-16T16:13:10Z</dcterms:created>
  <dcterms:modified xsi:type="dcterms:W3CDTF">2023-12-18T15:47:11Z</dcterms:modified>
</cp:coreProperties>
</file>