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80"/>
  </p:notesMasterIdLst>
  <p:sldIdLst>
    <p:sldId id="256" r:id="rId4"/>
    <p:sldId id="257" r:id="rId5"/>
    <p:sldId id="284" r:id="rId6"/>
    <p:sldId id="285" r:id="rId7"/>
    <p:sldId id="258" r:id="rId8"/>
    <p:sldId id="259" r:id="rId9"/>
    <p:sldId id="260" r:id="rId10"/>
    <p:sldId id="261" r:id="rId11"/>
    <p:sldId id="262" r:id="rId12"/>
    <p:sldId id="263" r:id="rId13"/>
    <p:sldId id="286" r:id="rId14"/>
    <p:sldId id="264" r:id="rId15"/>
    <p:sldId id="265" r:id="rId16"/>
    <p:sldId id="266" r:id="rId17"/>
    <p:sldId id="267" r:id="rId18"/>
    <p:sldId id="275" r:id="rId19"/>
    <p:sldId id="276" r:id="rId20"/>
    <p:sldId id="269" r:id="rId21"/>
    <p:sldId id="277" r:id="rId22"/>
    <p:sldId id="278" r:id="rId23"/>
    <p:sldId id="279" r:id="rId24"/>
    <p:sldId id="280" r:id="rId25"/>
    <p:sldId id="281" r:id="rId26"/>
    <p:sldId id="287" r:id="rId27"/>
    <p:sldId id="283" r:id="rId28"/>
    <p:sldId id="292" r:id="rId29"/>
    <p:sldId id="293" r:id="rId30"/>
    <p:sldId id="294" r:id="rId31"/>
    <p:sldId id="295" r:id="rId32"/>
    <p:sldId id="296" r:id="rId33"/>
    <p:sldId id="297" r:id="rId34"/>
    <p:sldId id="304" r:id="rId35"/>
    <p:sldId id="303" r:id="rId36"/>
    <p:sldId id="305" r:id="rId37"/>
    <p:sldId id="306" r:id="rId38"/>
    <p:sldId id="271" r:id="rId39"/>
    <p:sldId id="307" r:id="rId40"/>
    <p:sldId id="298" r:id="rId41"/>
    <p:sldId id="308" r:id="rId42"/>
    <p:sldId id="268" r:id="rId43"/>
    <p:sldId id="270" r:id="rId44"/>
    <p:sldId id="272" r:id="rId45"/>
    <p:sldId id="300" r:id="rId46"/>
    <p:sldId id="273" r:id="rId47"/>
    <p:sldId id="309" r:id="rId48"/>
    <p:sldId id="274" r:id="rId49"/>
    <p:sldId id="301" r:id="rId50"/>
    <p:sldId id="310" r:id="rId51"/>
    <p:sldId id="311" r:id="rId52"/>
    <p:sldId id="312" r:id="rId53"/>
    <p:sldId id="313" r:id="rId54"/>
    <p:sldId id="314" r:id="rId55"/>
    <p:sldId id="282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38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6" autoAdjust="0"/>
    <p:restoredTop sz="94000" autoAdjust="0"/>
  </p:normalViewPr>
  <p:slideViewPr>
    <p:cSldViewPr>
      <p:cViewPr>
        <p:scale>
          <a:sx n="69" d="100"/>
          <a:sy n="69" d="100"/>
        </p:scale>
        <p:origin x="-12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1B86-BF80-44A5-9C7A-6EA9F38FA72E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457C8-1D9B-48FC-BFEF-092972C38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242008-overview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medicine.medscape.com/article/243160-overview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75-95%</a:t>
            </a:r>
            <a:r>
              <a:rPr lang="en-US" baseline="0" dirty="0"/>
              <a:t> is Iatrogenic </a:t>
            </a:r>
          </a:p>
          <a:p>
            <a:r>
              <a:rPr lang="en-US" baseline="0" dirty="0" err="1"/>
              <a:t>Enterotomy</a:t>
            </a:r>
            <a:r>
              <a:rPr lang="en-US" baseline="0" dirty="0"/>
              <a:t> ;;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especially in patients with adhesions, when dissection can cause multiple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serosal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tears and an occasional full-thickness tear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bowel injury : Occurs during abdominal closure, especially after ventral hernia repair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57C8-1D9B-48FC-BFEF-092972C38A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anastomosis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performed in an unhealthy bowel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diseased, ischemic), it can lead to disruption and cause an ECF.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57C8-1D9B-48FC-BFEF-092972C38A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Electrolyte imbalance : intestinal fluid loss</a:t>
            </a:r>
            <a:r>
              <a:rPr lang="en-US" baseline="0" dirty="0"/>
              <a:t>/// paralytic </a:t>
            </a:r>
            <a:r>
              <a:rPr lang="en-US" baseline="0" dirty="0" err="1"/>
              <a:t>ileus</a:t>
            </a:r>
            <a:r>
              <a:rPr lang="en-US" baseline="0" dirty="0"/>
              <a:t> // sepsis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patients with high-output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enterocutaneous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fistulas because of intestinal fluid loss.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Hypokalemia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hypochloremia, and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metabolic alkalosis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57C8-1D9B-48FC-BFEF-092972C38A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57C8-1D9B-48FC-BFEF-092972C38A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984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43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520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7177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811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943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6676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659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8289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975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5872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815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072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663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4670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25089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836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934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452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96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81380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68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CB4B-B869-440A-AA04-E788AD577985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4F05-AE7B-4B14-8D59-9C82FD91E8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757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844949-0CB8-48E7-9F84-8595393028AF}" type="datetimeFigureOut">
              <a:rPr lang="ar-JO" smtClean="0"/>
              <a:t>20/03/1442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308AC-D3D7-4C18-92B6-6A8042A63422}" type="slidenum">
              <a:rPr lang="ar-JO" smtClean="0"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10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242008-over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dicine.medscape.com/article/243160-overvie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refImgShow(5)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javascript:refImgShow(6)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refImgShow(11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vascript:refImgShow(3)" TargetMode="Externa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b="1" dirty="0" err="1"/>
              <a:t>Enterocutaneous</a:t>
            </a:r>
            <a:r>
              <a:rPr lang="en-US" sz="5400" b="1" dirty="0"/>
              <a:t> fistula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Edited By : </a:t>
            </a:r>
            <a:r>
              <a:rPr lang="en-US" dirty="0" smtClean="0">
                <a:solidFill>
                  <a:srgbClr val="FF0000"/>
                </a:solidFill>
              </a:rPr>
              <a:t>Basil </a:t>
            </a:r>
            <a:r>
              <a:rPr lang="en-US" dirty="0" err="1" smtClean="0">
                <a:solidFill>
                  <a:srgbClr val="FF0000"/>
                </a:solidFill>
              </a:rPr>
              <a:t>Smadi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Spontaneous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4000" b="1" dirty="0"/>
              <a:t>Spontaneous causes of ECF : </a:t>
            </a:r>
          </a:p>
          <a:p>
            <a:pPr lvl="0" algn="l" rtl="0"/>
            <a:r>
              <a:rPr lang="en-US" b="1" dirty="0">
                <a:solidFill>
                  <a:srgbClr val="FF0000"/>
                </a:solidFill>
              </a:rPr>
              <a:t>Malignancy </a:t>
            </a:r>
          </a:p>
          <a:p>
            <a:pPr lvl="0" algn="l" rtl="0"/>
            <a:r>
              <a:rPr lang="en-US" b="1" dirty="0">
                <a:solidFill>
                  <a:srgbClr val="FF0000"/>
                </a:solidFill>
              </a:rPr>
              <a:t>Radiation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enteritis with perforation </a:t>
            </a:r>
          </a:p>
          <a:p>
            <a:pPr lvl="0" algn="l" rtl="0"/>
            <a:r>
              <a:rPr lang="en-US" b="1" dirty="0">
                <a:solidFill>
                  <a:srgbClr val="FF0000"/>
                </a:solidFill>
              </a:rPr>
              <a:t>Intra-abdominal sepsis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IBD (</a:t>
            </a:r>
            <a:r>
              <a:rPr lang="en-US" b="1" dirty="0" err="1">
                <a:solidFill>
                  <a:srgbClr val="FF0000"/>
                </a:solidFill>
              </a:rPr>
              <a:t>eg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Crohn</a:t>
            </a:r>
            <a:r>
              <a:rPr lang="en-US" b="1" dirty="0">
                <a:solidFill>
                  <a:srgbClr val="FF0000"/>
                </a:solidFill>
              </a:rPr>
              <a:t> disease)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Diverticulitis (</a:t>
            </a:r>
            <a:r>
              <a:rPr lang="en-US" b="1" dirty="0" err="1">
                <a:solidFill>
                  <a:srgbClr val="FF0000"/>
                </a:solidFill>
              </a:rPr>
              <a:t>mcc</a:t>
            </a:r>
            <a:r>
              <a:rPr lang="en-US" b="1" dirty="0">
                <a:solidFill>
                  <a:srgbClr val="FF0000"/>
                </a:solidFill>
              </a:rPr>
              <a:t> of CCT)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user\Desktop\8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250" y="-1481138"/>
            <a:ext cx="12744450" cy="1021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History &amp;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5334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Features suggestive of an </a:t>
            </a:r>
            <a:r>
              <a:rPr lang="en-US" b="1" dirty="0" err="1"/>
              <a:t>enterocutaneous</a:t>
            </a:r>
            <a:r>
              <a:rPr lang="en-US" b="1" dirty="0"/>
              <a:t> fistula (ECF) include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postoperative abdominal pain</a:t>
            </a:r>
            <a:r>
              <a:rPr lang="en-US" b="1" dirty="0"/>
              <a:t>,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tenderness,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distention,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enteric contents from the drain site, and the main abdominal wound. </a:t>
            </a:r>
            <a:r>
              <a:rPr lang="en-US" b="1" u="sng" dirty="0"/>
              <a:t>Tachycardia</a:t>
            </a:r>
            <a:r>
              <a:rPr lang="en-US" b="1" dirty="0"/>
              <a:t> and </a:t>
            </a:r>
            <a:r>
              <a:rPr lang="en-US" b="1" u="sng" dirty="0"/>
              <a:t>pyrexia</a:t>
            </a:r>
            <a:r>
              <a:rPr lang="en-US" b="1" dirty="0"/>
              <a:t> may also be present, as may signs of </a:t>
            </a:r>
            <a:r>
              <a:rPr lang="en-US" b="1" dirty="0">
                <a:solidFill>
                  <a:srgbClr val="FF0000"/>
                </a:solidFill>
              </a:rPr>
              <a:t>localized or diffuse peritonitis</a:t>
            </a:r>
            <a:r>
              <a:rPr lang="en-US" b="1" dirty="0"/>
              <a:t>, including </a:t>
            </a:r>
            <a:r>
              <a:rPr lang="en-US" b="1" dirty="0">
                <a:solidFill>
                  <a:srgbClr val="FF0000"/>
                </a:solidFill>
              </a:rPr>
              <a:t>guarding, rigidity, and rebound tenderness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/>
              <a:t>Patients with ECF present with associated complications :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Sepsis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dehydration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Electrolyte and fluid abnormalities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Malnutrition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Skin excoriation</a:t>
            </a:r>
          </a:p>
          <a:p>
            <a:pPr algn="l" rtl="0"/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dirty="0"/>
              <a:t>The degree of sepsis depends on the state of the ECF. </a:t>
            </a:r>
          </a:p>
          <a:p>
            <a:pPr algn="l" rtl="0"/>
            <a:r>
              <a:rPr lang="en-US" b="1" dirty="0"/>
              <a:t>If the fistula forms a </a:t>
            </a:r>
            <a:r>
              <a:rPr lang="en-US" b="1" u="sng" dirty="0">
                <a:solidFill>
                  <a:srgbClr val="FF0000"/>
                </a:solidFill>
              </a:rPr>
              <a:t>direct tract </a:t>
            </a:r>
            <a:r>
              <a:rPr lang="en-US" b="1" dirty="0"/>
              <a:t>through which the </a:t>
            </a:r>
            <a:r>
              <a:rPr lang="en-US" b="1" dirty="0">
                <a:solidFill>
                  <a:srgbClr val="FF0000"/>
                </a:solidFill>
              </a:rPr>
              <a:t>bowel contents are draining onto the skin</a:t>
            </a:r>
            <a:r>
              <a:rPr lang="en-US" b="1" dirty="0"/>
              <a:t>, then the </a:t>
            </a:r>
            <a:r>
              <a:rPr lang="en-US" b="1" dirty="0">
                <a:solidFill>
                  <a:srgbClr val="FF0000"/>
                </a:solidFill>
              </a:rPr>
              <a:t>sepsis may be minimal</a:t>
            </a:r>
            <a:r>
              <a:rPr lang="en-US" b="1" dirty="0"/>
              <a:t>, </a:t>
            </a:r>
          </a:p>
          <a:p>
            <a:pPr algn="l" rtl="0"/>
            <a:r>
              <a:rPr lang="en-US" b="1" dirty="0"/>
              <a:t>whereas if the fistula forms </a:t>
            </a:r>
            <a:r>
              <a:rPr lang="en-US" b="1" dirty="0">
                <a:solidFill>
                  <a:srgbClr val="FF0000"/>
                </a:solidFill>
              </a:rPr>
              <a:t>an </a:t>
            </a:r>
            <a:r>
              <a:rPr lang="en-US" b="1" u="sng" dirty="0">
                <a:solidFill>
                  <a:srgbClr val="FF0000"/>
                </a:solidFill>
              </a:rPr>
              <a:t>indirect tract </a:t>
            </a:r>
            <a:r>
              <a:rPr lang="en-US" b="1" dirty="0">
                <a:solidFill>
                  <a:srgbClr val="FF0000"/>
                </a:solidFill>
              </a:rPr>
              <a:t>through which the bowel contents are draining into an abscess cavity and then onto the skin, the degree of sepsis may be higher. </a:t>
            </a:r>
          </a:p>
          <a:p>
            <a:pPr algn="l" rtl="0"/>
            <a:r>
              <a:rPr lang="en-US" b="1" dirty="0"/>
              <a:t>In the presence of </a:t>
            </a:r>
            <a:r>
              <a:rPr lang="en-US" b="1" dirty="0">
                <a:solidFill>
                  <a:srgbClr val="FF0000"/>
                </a:solidFill>
              </a:rPr>
              <a:t>extensive peritoneal contamination</a:t>
            </a:r>
            <a:r>
              <a:rPr lang="en-US" b="1" dirty="0"/>
              <a:t> or </a:t>
            </a:r>
            <a:r>
              <a:rPr lang="en-US" b="1" i="1" dirty="0">
                <a:solidFill>
                  <a:srgbClr val="FF0000"/>
                </a:solidFill>
              </a:rPr>
              <a:t>generalized peritonitis </a:t>
            </a:r>
            <a:r>
              <a:rPr lang="en-US" b="1" dirty="0"/>
              <a:t>with ECF, </a:t>
            </a:r>
            <a:r>
              <a:rPr lang="en-US" b="1" dirty="0">
                <a:solidFill>
                  <a:srgbClr val="FF0000"/>
                </a:solidFill>
              </a:rPr>
              <a:t>the patient can be toxic due to severe sepsis.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Leakage of protein-rich enteric contents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intra-abdominal sepsis, or electrolyte imbalance–related paralytic </a:t>
            </a:r>
            <a:r>
              <a:rPr lang="en-US" b="1" dirty="0" err="1">
                <a:solidFill>
                  <a:srgbClr val="FF0000"/>
                </a:solidFill>
              </a:rPr>
              <a:t>ileus</a:t>
            </a:r>
            <a:r>
              <a:rPr lang="en-US" b="1" dirty="0"/>
              <a:t>, as well as a general feeling of ill health,</a:t>
            </a:r>
            <a:r>
              <a:rPr lang="en-US" b="1" dirty="0">
                <a:solidFill>
                  <a:srgbClr val="FF0000"/>
                </a:solidFill>
              </a:rPr>
              <a:t> leads to reduced nutritional intake by these patients, resulting in malnutrition</a:t>
            </a:r>
            <a:r>
              <a:rPr lang="en-US" b="1" dirty="0"/>
              <a:t>. 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/>
              <a:t>in patients with high-output </a:t>
            </a:r>
            <a:r>
              <a:rPr lang="en-US" dirty="0" err="1"/>
              <a:t>enterocutaneous</a:t>
            </a:r>
            <a:r>
              <a:rPr lang="en-US" dirty="0"/>
              <a:t> fistulas because of intestinal fluid loss. </a:t>
            </a:r>
            <a:r>
              <a:rPr lang="en-US" dirty="0" err="1">
                <a:hlinkClick r:id="rId3"/>
              </a:rPr>
              <a:t>Hypokalemia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hypochloremia</a:t>
            </a:r>
            <a:r>
              <a:rPr lang="en-US" dirty="0"/>
              <a:t>, and </a:t>
            </a:r>
            <a:r>
              <a:rPr lang="en-US" dirty="0">
                <a:hlinkClick r:id="rId4"/>
              </a:rPr>
              <a:t>metabolic alkalosis</a:t>
            </a:r>
            <a:r>
              <a:rPr lang="en-US" dirty="0"/>
              <a:t> </a:t>
            </a:r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4300" b="1" dirty="0">
                <a:solidFill>
                  <a:srgbClr val="FF0000"/>
                </a:solidFill>
              </a:rPr>
              <a:t>Skin excoriation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Skin excoriation is one of the complications that can lead to significant morbidity in patients with ECF. </a:t>
            </a:r>
            <a:r>
              <a:rPr lang="en-US" b="1" dirty="0">
                <a:solidFill>
                  <a:srgbClr val="FF0000"/>
                </a:solidFill>
              </a:rPr>
              <a:t>When the enteric contents are more fluid than solid, this becomes a difficult problem</a:t>
            </a:r>
            <a:r>
              <a:rPr lang="en-US" b="1" dirty="0"/>
              <a:t>; the skin excoriation makes it difficult to put a </a:t>
            </a:r>
            <a:r>
              <a:rPr lang="en-US" b="1" dirty="0">
                <a:solidFill>
                  <a:srgbClr val="FF0000"/>
                </a:solidFill>
              </a:rPr>
              <a:t>collecting bag or dressings over the fistula</a:t>
            </a:r>
            <a:r>
              <a:rPr lang="en-US" b="1" dirty="0"/>
              <a:t>, and more leakage leads to an increase in the </a:t>
            </a:r>
            <a:r>
              <a:rPr lang="en-US" b="1" dirty="0">
                <a:solidFill>
                  <a:srgbClr val="FF0000"/>
                </a:solidFill>
              </a:rPr>
              <a:t>excoriation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as_8110594__1-we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Laboratory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2520"/>
          </a:xfrm>
        </p:spPr>
        <p:txBody>
          <a:bodyPr>
            <a:normAutofit fontScale="92500"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Total white blood cell (WBC) count </a:t>
            </a:r>
            <a:r>
              <a:rPr lang="en-US" b="1" dirty="0"/>
              <a:t>- This is </a:t>
            </a:r>
            <a:r>
              <a:rPr lang="en-US" b="1" dirty="0">
                <a:solidFill>
                  <a:srgbClr val="FF0000"/>
                </a:solidFill>
              </a:rPr>
              <a:t>important because sepsis can lead to </a:t>
            </a:r>
            <a:r>
              <a:rPr lang="en-US" b="1" dirty="0" err="1">
                <a:solidFill>
                  <a:srgbClr val="FF0000"/>
                </a:solidFill>
              </a:rPr>
              <a:t>leukocytosis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Serum sodium, potassium, and chloride levels - Electrolyte abnormalities can result from fluid and electrolyte loss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Complete blood count (CBC), total proteins, serum albumin, and globulin - These can demonstrate the presence of malnutrition-associated anemia/</a:t>
            </a:r>
            <a:r>
              <a:rPr lang="en-US" b="1" dirty="0" err="1">
                <a:solidFill>
                  <a:srgbClr val="FF0000"/>
                </a:solidFill>
              </a:rPr>
              <a:t>hypoalbuminemia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Serum </a:t>
            </a:r>
            <a:r>
              <a:rPr lang="en-US" b="1" u="sng" dirty="0" err="1">
                <a:solidFill>
                  <a:srgbClr val="FF0000"/>
                </a:solidFill>
              </a:rPr>
              <a:t>transferrin</a:t>
            </a:r>
            <a:r>
              <a:rPr lang="en-US" b="1" u="sng" dirty="0">
                <a:solidFill>
                  <a:srgbClr val="FF0000"/>
                </a:solidFill>
              </a:rPr>
              <a:t> - Low levels (&lt; 200 mg/</a:t>
            </a:r>
            <a:r>
              <a:rPr lang="en-US" b="1" u="sng" dirty="0" err="1">
                <a:solidFill>
                  <a:srgbClr val="FF0000"/>
                </a:solidFill>
              </a:rPr>
              <a:t>dL</a:t>
            </a:r>
            <a:r>
              <a:rPr lang="en-US" b="1" u="sng" dirty="0">
                <a:solidFill>
                  <a:srgbClr val="FF0000"/>
                </a:solidFill>
              </a:rPr>
              <a:t>) are a predictor of poor healing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Serum C-reactive protein (CRP) - Levels may be elevated 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610600" cy="5562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ECF is a common condition in most general surgical wards. Mortality has fallen significantly since the late 1980s, from as </a:t>
            </a:r>
            <a:r>
              <a:rPr lang="en-US" b="1" dirty="0">
                <a:solidFill>
                  <a:srgbClr val="FF0000"/>
                </a:solidFill>
              </a:rPr>
              <a:t>high as 40-65% to as low as 5-20%, largely as a result of advances in intensive care, nutritional support, antimicrobial therapy, wound care, and operative techniques.</a:t>
            </a:r>
            <a:r>
              <a:rPr lang="en-US" b="1" baseline="30000" dirty="0"/>
              <a:t> </a:t>
            </a:r>
            <a:r>
              <a:rPr lang="en-US" b="1" dirty="0"/>
              <a:t>Even so, the mortality is still high, in the range of 30-35%, in patients with high-output ECFs.</a:t>
            </a:r>
          </a:p>
          <a:p>
            <a:pPr algn="l" rtl="0"/>
            <a:r>
              <a:rPr lang="en-US" b="1" dirty="0"/>
              <a:t>Once a patient develops an ECF, the </a:t>
            </a:r>
            <a:r>
              <a:rPr lang="en-US" b="1" dirty="0">
                <a:solidFill>
                  <a:srgbClr val="FF0000"/>
                </a:solidFill>
              </a:rPr>
              <a:t>morbidity associated with the surgical procedure or the primary disease increases</a:t>
            </a:r>
            <a:r>
              <a:rPr lang="en-US" b="1" dirty="0"/>
              <a:t>, affecting the patient's quality of life, lengthening the hospital stay, and raising the overall treatment cost</a:t>
            </a:r>
            <a:r>
              <a:rPr lang="en-US" b="1" dirty="0">
                <a:solidFill>
                  <a:srgbClr val="FF0000"/>
                </a:solidFill>
              </a:rPr>
              <a:t>. Malnutrition, sepsis, and fluid electrolyte imbalance are the primary causes of mortality in patients with an ECF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A fistula is an abnormal communication between two </a:t>
            </a:r>
            <a:r>
              <a:rPr lang="en-US" b="1" dirty="0" err="1"/>
              <a:t>epithelialized</a:t>
            </a:r>
            <a:r>
              <a:rPr lang="en-US" b="1" dirty="0"/>
              <a:t> surfaces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sz="2800" b="1" dirty="0" err="1">
                <a:solidFill>
                  <a:srgbClr val="FF0000"/>
                </a:solidFill>
              </a:rPr>
              <a:t>Enterocutaneous</a:t>
            </a:r>
            <a:r>
              <a:rPr lang="en-US" sz="2800" b="1" dirty="0">
                <a:solidFill>
                  <a:srgbClr val="FF0000"/>
                </a:solidFill>
              </a:rPr>
              <a:t> fistula : </a:t>
            </a:r>
            <a:r>
              <a:rPr lang="en-US" b="1" dirty="0">
                <a:solidFill>
                  <a:srgbClr val="FF0000"/>
                </a:solidFill>
              </a:rPr>
              <a:t>is an abnormal communication between the small or large bowel and the skin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ECF can arise from the </a:t>
            </a:r>
            <a:r>
              <a:rPr lang="en-US" b="1" dirty="0">
                <a:solidFill>
                  <a:srgbClr val="FF0000"/>
                </a:solidFill>
              </a:rPr>
              <a:t>duodenum, jejunum, ileum, colon, or rectum.</a:t>
            </a:r>
          </a:p>
          <a:p>
            <a:pPr algn="l" rtl="0"/>
            <a:r>
              <a:rPr lang="en-US" b="1" dirty="0"/>
              <a:t>ECF is </a:t>
            </a:r>
            <a:r>
              <a:rPr lang="en-US" b="1" dirty="0">
                <a:solidFill>
                  <a:srgbClr val="FF0000"/>
                </a:solidFill>
              </a:rPr>
              <a:t>an external fistula </a:t>
            </a:r>
          </a:p>
          <a:p>
            <a:pPr algn="l" rtl="0"/>
            <a:r>
              <a:rPr lang="en-US" b="1" dirty="0" smtClean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ileum</a:t>
            </a:r>
            <a:r>
              <a:rPr lang="en-US" b="1" dirty="0"/>
              <a:t> was </a:t>
            </a:r>
            <a:r>
              <a:rPr lang="en-US" b="1" dirty="0">
                <a:solidFill>
                  <a:srgbClr val="FF0000"/>
                </a:solidFill>
              </a:rPr>
              <a:t>the most common site of ECF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However, patients with an ECF with favorable factors for spontaneous closure </a:t>
            </a:r>
            <a:r>
              <a:rPr lang="en-US" b="1" dirty="0">
                <a:solidFill>
                  <a:srgbClr val="FF0000"/>
                </a:solidFill>
              </a:rPr>
              <a:t>have a good prognosis and a lower mortality.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Favorable factors </a:t>
            </a:r>
            <a:r>
              <a:rPr lang="en-US" b="1" dirty="0"/>
              <a:t>for spontaneous closure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End fistulas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Jejunal</a:t>
            </a:r>
            <a:r>
              <a:rPr lang="en-US" b="1" dirty="0">
                <a:solidFill>
                  <a:srgbClr val="FF0000"/>
                </a:solidFill>
              </a:rPr>
              <a:t> fistulas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Colonic fistulas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Continuity-maintained fistulas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Small-defect fistulas 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 algn="l" rtl="0">
              <a:buFont typeface="+mj-lt"/>
              <a:buAutoNum type="arabicPeriod" startAt="6"/>
            </a:pPr>
            <a:r>
              <a:rPr lang="en-US" b="1" dirty="0">
                <a:solidFill>
                  <a:srgbClr val="FF0000"/>
                </a:solidFill>
              </a:rPr>
              <a:t>Long-tract fistulas</a:t>
            </a:r>
          </a:p>
          <a:p>
            <a:pPr marL="514350" lvl="0" indent="-514350" algn="l" rtl="0">
              <a:buFont typeface="+mj-lt"/>
              <a:buAutoNum type="arabicPeriod" startAt="6"/>
            </a:pPr>
            <a:r>
              <a:rPr lang="en-US" b="1" dirty="0"/>
              <a:t> Spontaneous closure is also possible if the </a:t>
            </a:r>
            <a:r>
              <a:rPr lang="en-US" b="1" dirty="0">
                <a:solidFill>
                  <a:srgbClr val="FF0000"/>
                </a:solidFill>
              </a:rPr>
              <a:t>bowel-wall disruption is partial and other factors are favorable.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Unfavorable factors </a:t>
            </a:r>
            <a:r>
              <a:rPr lang="en-US" b="1" dirty="0"/>
              <a:t>for spontaneous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Factors preventing the spontaneous closure of an ECF can be remembered by using the acronym </a:t>
            </a:r>
            <a:r>
              <a:rPr lang="en-US" b="1" dirty="0">
                <a:solidFill>
                  <a:srgbClr val="00B0F0"/>
                </a:solidFill>
              </a:rPr>
              <a:t>HIS FRIEND</a:t>
            </a:r>
            <a:r>
              <a:rPr lang="en-US" b="1" dirty="0"/>
              <a:t>, which represents the following :</a:t>
            </a:r>
          </a:p>
          <a:p>
            <a:pPr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1.   High output fistula (&gt;500cc/day)</a:t>
            </a:r>
          </a:p>
          <a:p>
            <a:pPr marL="457200" indent="-45720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2.   Intestinal destruction ( &gt;50% of circumference)</a:t>
            </a:r>
          </a:p>
          <a:p>
            <a:pPr marL="457200" indent="-45720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3.   Short </a:t>
            </a:r>
            <a:r>
              <a:rPr lang="en-US" b="1" dirty="0">
                <a:solidFill>
                  <a:srgbClr val="FF0000"/>
                </a:solidFill>
              </a:rPr>
              <a:t>segment fistula ( &lt;</a:t>
            </a:r>
            <a:r>
              <a:rPr lang="en-US" b="1" dirty="0">
                <a:solidFill>
                  <a:srgbClr val="FF0000"/>
                </a:solidFill>
              </a:rPr>
              <a:t>2.5cm)</a:t>
            </a:r>
            <a:endParaRPr lang="en-US" b="1" dirty="0">
              <a:solidFill>
                <a:srgbClr val="FF0000"/>
              </a:solidFill>
            </a:endParaRPr>
          </a:p>
          <a:p>
            <a:pPr marL="514350" lvl="0" indent="-51435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4.   Foreign body</a:t>
            </a:r>
          </a:p>
          <a:p>
            <a:pPr marL="514350" lvl="0" indent="-51435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5.   Radiation </a:t>
            </a:r>
          </a:p>
          <a:p>
            <a:pPr marL="514350" lvl="0" indent="-51435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6.   Inflammation/infection/IBD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7.   Epith</a:t>
            </a:r>
            <a:r>
              <a:rPr lang="en-US" b="1" dirty="0">
                <a:solidFill>
                  <a:srgbClr val="FF0000"/>
                </a:solidFill>
              </a:rPr>
              <a:t>elialization </a:t>
            </a:r>
            <a:r>
              <a:rPr lang="en-US" b="1" dirty="0">
                <a:solidFill>
                  <a:srgbClr val="FF0000"/>
                </a:solidFill>
              </a:rPr>
              <a:t>of the fistula tract </a:t>
            </a:r>
          </a:p>
          <a:p>
            <a:pPr marL="514350" lvl="0" indent="-514350" algn="l" rtl="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8.   Neoplasm  </a:t>
            </a:r>
            <a:r>
              <a:rPr lang="en-US" b="1" dirty="0">
                <a:solidFill>
                  <a:srgbClr val="FF0000"/>
                </a:solidFill>
              </a:rPr>
              <a:t>(malignancy) </a:t>
            </a:r>
          </a:p>
          <a:p>
            <a:pPr marL="514350" lvl="0" indent="-51435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9.   </a:t>
            </a:r>
            <a:r>
              <a:rPr lang="en-US" b="1" dirty="0">
                <a:solidFill>
                  <a:srgbClr val="FF0000"/>
                </a:solidFill>
              </a:rPr>
              <a:t>Distal </a:t>
            </a:r>
            <a:r>
              <a:rPr lang="en-US" b="1" dirty="0">
                <a:solidFill>
                  <a:srgbClr val="FF0000"/>
                </a:solidFill>
              </a:rPr>
              <a:t>obstruction </a:t>
            </a:r>
            <a:r>
              <a:rPr lang="en-US" b="1" dirty="0"/>
              <a:t>- A distal obstruction prevents the spontaneous closure of an ECF, even in the presence of other favorable factors; if present, surgical intervention is needed to relieve the obstruction </a:t>
            </a:r>
          </a:p>
          <a:p>
            <a:pPr marL="514350" indent="-51435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10.   Lateral </a:t>
            </a:r>
            <a:r>
              <a:rPr lang="en-US" b="1" dirty="0">
                <a:solidFill>
                  <a:srgbClr val="FF0000"/>
                </a:solidFill>
              </a:rPr>
              <a:t>duodenal </a:t>
            </a:r>
            <a:r>
              <a:rPr lang="en-US" b="1" dirty="0" err="1">
                <a:solidFill>
                  <a:srgbClr val="FF0000"/>
                </a:solidFill>
              </a:rPr>
              <a:t>fitsula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user\Desktop\enterocutaneous-fistulas-ppt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1683"/>
            <a:ext cx="8424952" cy="670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851648" cy="18288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7854696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Suliman </a:t>
            </a:r>
            <a:r>
              <a:rPr lang="en-US" b="1" dirty="0" err="1" smtClean="0"/>
              <a:t>Dmor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D:\STUDYING\6 year\surgery\WoodFlute_80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32" y="191683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12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MANAGEMENT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S-S-N-A-P</a:t>
            </a:r>
            <a:endParaRPr lang="ar-JO" sz="60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ar-JO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tabilization and resuscitation</a:t>
            </a:r>
          </a:p>
          <a:p>
            <a:pPr marL="0" indent="0" algn="l">
              <a:buNone/>
            </a:pPr>
            <a:r>
              <a:rPr lang="en-US" b="1" dirty="0"/>
              <a:t>Control of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epsis and appropriate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kin care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/>
              <a:t>utrition</a:t>
            </a:r>
          </a:p>
          <a:p>
            <a:pPr marL="0" indent="0" algn="l">
              <a:buNone/>
            </a:pPr>
            <a:r>
              <a:rPr lang="en-US" b="1" dirty="0"/>
              <a:t>Define underlying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/>
              <a:t>natomy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/>
              <a:t>lan to deal with the fistula</a:t>
            </a:r>
          </a:p>
        </p:txBody>
      </p:sp>
    </p:spTree>
    <p:extLst>
      <p:ext uri="{BB962C8B-B14F-4D97-AF65-F5344CB8AC3E}">
        <p14:creationId xmlns:p14="http://schemas.microsoft.com/office/powerpoint/2010/main" val="3393187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Stabilization and Resuscitation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- Restoration of normal circulating blood volume</a:t>
            </a:r>
          </a:p>
          <a:p>
            <a:pPr marL="0" indent="0" algn="l">
              <a:buNone/>
            </a:pPr>
            <a:r>
              <a:rPr lang="en-US" b="1" dirty="0"/>
              <a:t>- </a:t>
            </a:r>
            <a:r>
              <a:rPr lang="en-US" b="1" dirty="0">
                <a:solidFill>
                  <a:srgbClr val="FF0000"/>
                </a:solidFill>
              </a:rPr>
              <a:t>electrolyte &amp; acid base imbalance</a:t>
            </a:r>
            <a:r>
              <a:rPr lang="en-US" b="1" dirty="0"/>
              <a:t>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-hypokalemia and metabolic acidosis, which require correction</a:t>
            </a:r>
            <a:r>
              <a:rPr lang="en-US" b="1" dirty="0"/>
              <a:t>.</a:t>
            </a:r>
          </a:p>
          <a:p>
            <a:pPr marL="0" indent="0" algn="l">
              <a:buNone/>
            </a:pPr>
            <a:r>
              <a:rPr lang="en-US" b="1" dirty="0"/>
              <a:t>- </a:t>
            </a:r>
            <a:r>
              <a:rPr lang="fr-FR" b="1" dirty="0" err="1">
                <a:solidFill>
                  <a:srgbClr val="FF0000"/>
                </a:solidFill>
              </a:rPr>
              <a:t>albumin</a:t>
            </a:r>
            <a:r>
              <a:rPr lang="fr-FR" b="1" dirty="0">
                <a:solidFill>
                  <a:srgbClr val="FF0000"/>
                </a:solidFill>
              </a:rPr>
              <a:t> administration</a:t>
            </a:r>
            <a:r>
              <a:rPr lang="fr-FR" b="1" dirty="0"/>
              <a:t>.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866403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4000" b="1" dirty="0">
                <a:solidFill>
                  <a:srgbClr val="FF0000"/>
                </a:solidFill>
              </a:rPr>
              <a:t>Rehydration</a:t>
            </a:r>
            <a:r>
              <a:rPr lang="en-US" sz="4000" b="1" dirty="0"/>
              <a:t> --isotonic fluid(NS/RL) </a:t>
            </a:r>
          </a:p>
          <a:p>
            <a:pPr algn="l" rtl="0">
              <a:buFontTx/>
              <a:buChar char="-"/>
            </a:pPr>
            <a:r>
              <a:rPr lang="en-US" sz="4000" b="1" dirty="0"/>
              <a:t>Strict input and output measurements </a:t>
            </a:r>
          </a:p>
          <a:p>
            <a:pPr marL="0" indent="0" algn="l" rtl="0">
              <a:buNone/>
            </a:pPr>
            <a:r>
              <a:rPr lang="en-US" sz="4000" b="1" dirty="0"/>
              <a:t>- Urine output should be restored to greater than 0.5mL/kg/hr.</a:t>
            </a:r>
            <a:endParaRPr lang="ar-JO" sz="4000" b="1" dirty="0"/>
          </a:p>
          <a:p>
            <a:pPr marL="0" indent="0" algn="l" rtl="0">
              <a:buNone/>
            </a:pPr>
            <a:endParaRPr lang="ar-JO" sz="4000" b="1" dirty="0"/>
          </a:p>
        </p:txBody>
      </p:sp>
    </p:spTree>
    <p:extLst>
      <p:ext uri="{BB962C8B-B14F-4D97-AF65-F5344CB8AC3E}">
        <p14:creationId xmlns:p14="http://schemas.microsoft.com/office/powerpoint/2010/main" val="393282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Pathophysiology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991600" cy="5334000"/>
          </a:xfrm>
        </p:spPr>
        <p:txBody>
          <a:bodyPr/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* The pathophysiology of all forms of small-bowel fistulas </a:t>
            </a:r>
            <a:r>
              <a:rPr lang="en-US" dirty="0" smtClean="0"/>
              <a:t>is related </a:t>
            </a:r>
            <a:r>
              <a:rPr lang="en-US" dirty="0"/>
              <a:t>to the exposure of </a:t>
            </a:r>
            <a:r>
              <a:rPr lang="en-US" dirty="0" err="1" smtClean="0"/>
              <a:t>nonintestinal</a:t>
            </a:r>
            <a:r>
              <a:rPr lang="en-US" dirty="0" smtClean="0"/>
              <a:t> tissue to </a:t>
            </a:r>
            <a:r>
              <a:rPr lang="en-GB" dirty="0"/>
              <a:t>intestinal contents because of the </a:t>
            </a:r>
            <a:r>
              <a:rPr lang="en-GB" b="1" dirty="0" smtClean="0"/>
              <a:t>fistula .</a:t>
            </a:r>
            <a:r>
              <a:rPr lang="en-US" dirty="0" smtClean="0"/>
              <a:t> </a:t>
            </a:r>
            <a:endParaRPr lang="en-US" dirty="0"/>
          </a:p>
          <a:p>
            <a:pPr algn="l">
              <a:buNone/>
            </a:pPr>
            <a:endParaRPr lang="ar-JO" dirty="0"/>
          </a:p>
          <a:p>
            <a:pPr algn="l">
              <a:buNone/>
            </a:pPr>
            <a:r>
              <a:rPr lang="en-US" dirty="0"/>
              <a:t>* The local effect of intestinal fluid can be damaging or corrosive to the </a:t>
            </a:r>
            <a:r>
              <a:rPr lang="en-US" dirty="0" err="1"/>
              <a:t>nonintestinal</a:t>
            </a:r>
            <a:r>
              <a:rPr lang="en-US" dirty="0"/>
              <a:t> tissue, leading to breakdown, erosions, and loss of normal organ or organ system function.</a:t>
            </a:r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Control Of </a:t>
            </a:r>
            <a:r>
              <a:rPr lang="en-US" b="1" dirty="0">
                <a:solidFill>
                  <a:srgbClr val="FF0000"/>
                </a:solidFill>
              </a:rPr>
              <a:t>Sepsis &amp; Fistula </a:t>
            </a:r>
            <a:r>
              <a:rPr lang="en-US" b="1" dirty="0"/>
              <a:t>Effluent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/>
              <a:t>- </a:t>
            </a:r>
            <a:r>
              <a:rPr lang="en-US" sz="4000" b="1" u="sng" dirty="0"/>
              <a:t>fever</a:t>
            </a:r>
            <a:r>
              <a:rPr lang="en-US" sz="4000" b="1" dirty="0"/>
              <a:t>, </a:t>
            </a:r>
            <a:r>
              <a:rPr lang="en-US" sz="4000" b="1" u="sng" dirty="0"/>
              <a:t>tachycardia </a:t>
            </a:r>
            <a:r>
              <a:rPr lang="en-US" sz="4000" b="1" dirty="0"/>
              <a:t>and </a:t>
            </a:r>
            <a:r>
              <a:rPr lang="en-US" sz="4000" b="1" u="sng" dirty="0"/>
              <a:t>leukocytosis </a:t>
            </a:r>
            <a:r>
              <a:rPr lang="en-US" sz="4000" b="1" dirty="0"/>
              <a:t>along with </a:t>
            </a:r>
            <a:r>
              <a:rPr lang="en-US" sz="4000" b="1" u="sng" dirty="0"/>
              <a:t>failure to improve </a:t>
            </a:r>
            <a:r>
              <a:rPr lang="en-US" sz="4000" b="1" dirty="0">
                <a:solidFill>
                  <a:srgbClr val="FF0000"/>
                </a:solidFill>
              </a:rPr>
              <a:t>adequately points towards possible sepsis or abscesses.</a:t>
            </a:r>
          </a:p>
          <a:p>
            <a:pPr marL="0" indent="0" algn="l">
              <a:buNone/>
            </a:pPr>
            <a:r>
              <a:rPr lang="en-US" sz="4000" b="1" dirty="0"/>
              <a:t>- May require surgical drainage of abscess, if any along with adequate antibiotic cover.</a:t>
            </a:r>
          </a:p>
        </p:txBody>
      </p:sp>
    </p:spTree>
    <p:extLst>
      <p:ext uri="{BB962C8B-B14F-4D97-AF65-F5344CB8AC3E}">
        <p14:creationId xmlns:p14="http://schemas.microsoft.com/office/powerpoint/2010/main" val="4202731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D:\STUDYING\6 year\surgery\3-Figure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0"/>
            <a:ext cx="912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2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4" t="22808" r="6462" b="28143"/>
          <a:stretch/>
        </p:blipFill>
        <p:spPr bwMode="auto">
          <a:xfrm>
            <a:off x="971600" y="116632"/>
            <a:ext cx="7714434" cy="626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69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 descr="D:\STUDYING\6 year\surgery\management-of-enterocutaneous-fistula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6" y="116632"/>
            <a:ext cx="8655099" cy="64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5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Vacuum assisted closure [VAC]</a:t>
            </a:r>
            <a:r>
              <a:rPr lang="en-US" b="1" dirty="0"/>
              <a:t> </a:t>
            </a:r>
          </a:p>
          <a:p>
            <a:pPr marL="0" indent="0" algn="l">
              <a:buNone/>
            </a:pPr>
            <a:r>
              <a:rPr lang="en-US" b="1" dirty="0"/>
              <a:t>- device drainage system.</a:t>
            </a:r>
          </a:p>
          <a:p>
            <a:pPr marL="0" indent="0" algn="l">
              <a:buNone/>
            </a:pPr>
            <a:r>
              <a:rPr lang="en-US" b="1" dirty="0"/>
              <a:t>- Due to the negative pressure application, helps to control drainage, minimizes the size of the </a:t>
            </a:r>
            <a:r>
              <a:rPr lang="en-US" b="1" dirty="0">
                <a:solidFill>
                  <a:srgbClr val="FF0000"/>
                </a:solidFill>
              </a:rPr>
              <a:t>abdominal wound, reduces frequency of dressing and protects the skin while helping to promote fistula healing</a:t>
            </a:r>
            <a:r>
              <a:rPr lang="en-US" b="1" dirty="0"/>
              <a:t>.</a:t>
            </a:r>
          </a:p>
          <a:p>
            <a:pPr marL="0" indent="0" algn="l">
              <a:buNone/>
            </a:pPr>
            <a:r>
              <a:rPr lang="en-US" b="1" dirty="0"/>
              <a:t>- Removes chronic edema, leading to increased localized blood flow, and the applied forces result in the </a:t>
            </a:r>
            <a:r>
              <a:rPr lang="en-US" b="1" dirty="0">
                <a:solidFill>
                  <a:srgbClr val="FF0000"/>
                </a:solidFill>
              </a:rPr>
              <a:t>enhanced formation of granulation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tissue</a:t>
            </a:r>
            <a:r>
              <a:rPr lang="en-US" b="1" dirty="0"/>
              <a:t>”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3204903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D:\STUDYING\6 year\surgery\2-Figure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" y="0"/>
            <a:ext cx="873452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54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/>
              <a:t>Laparotomy </a:t>
            </a:r>
            <a:r>
              <a:rPr lang="en-US" sz="4000" b="1" u="sng" dirty="0"/>
              <a:t>may be </a:t>
            </a:r>
            <a:r>
              <a:rPr lang="en-US" b="1" dirty="0"/>
              <a:t>required for: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1- Extensive cellulitis/</a:t>
            </a:r>
            <a:r>
              <a:rPr lang="en-US" b="1" dirty="0" err="1">
                <a:solidFill>
                  <a:srgbClr val="FF0000"/>
                </a:solidFill>
              </a:rPr>
              <a:t>necrotising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fascitis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2- Incomplete percutaneous drainage of collections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3- Disruption of anastomosis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79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care management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• Problems in skin around the fistula: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Wetness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Burning pain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Discomfort from skin edema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9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• Goals of skin care: </a:t>
            </a:r>
            <a:r>
              <a:rPr lang="en-US" b="1" dirty="0">
                <a:solidFill>
                  <a:srgbClr val="FF0000"/>
                </a:solidFill>
              </a:rPr>
              <a:t>Containing the effluent</a:t>
            </a:r>
            <a:br>
              <a:rPr lang="en-US" b="1" dirty="0">
                <a:solidFill>
                  <a:srgbClr val="FF0000"/>
                </a:solidFill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D:\STUDYING\6 year\surgery\3-Figure2-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7261"/>
            <a:ext cx="7162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0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Skin Barriers:</a:t>
            </a:r>
          </a:p>
          <a:p>
            <a:pPr marL="0" indent="0" algn="l">
              <a:buNone/>
            </a:pPr>
            <a:r>
              <a:rPr lang="en-US" b="1" dirty="0"/>
              <a:t>1- Solid wafers (pectin based): </a:t>
            </a:r>
          </a:p>
          <a:p>
            <a:pPr marL="0" indent="0" algn="l">
              <a:buNone/>
            </a:pPr>
            <a:r>
              <a:rPr lang="en-US" b="1" dirty="0"/>
              <a:t>provide a </a:t>
            </a:r>
            <a:r>
              <a:rPr lang="en-US" b="1" dirty="0">
                <a:solidFill>
                  <a:srgbClr val="FF0000"/>
                </a:solidFill>
              </a:rPr>
              <a:t>good barrier</a:t>
            </a:r>
            <a:r>
              <a:rPr lang="en-US" b="1" dirty="0"/>
              <a:t>, before the skin breaks down and </a:t>
            </a:r>
            <a:r>
              <a:rPr lang="en-US" b="1" dirty="0">
                <a:solidFill>
                  <a:srgbClr val="FF0000"/>
                </a:solidFill>
              </a:rPr>
              <a:t>ulcerates.</a:t>
            </a:r>
            <a:r>
              <a:rPr lang="en-US" b="1" dirty="0"/>
              <a:t> </a:t>
            </a:r>
          </a:p>
          <a:p>
            <a:pPr marL="0" indent="0" algn="l">
              <a:buNone/>
            </a:pPr>
            <a:r>
              <a:rPr lang="en-US" b="1" dirty="0"/>
              <a:t>2- Powders (Pectin/ </a:t>
            </a:r>
            <a:r>
              <a:rPr lang="en-US" b="1" dirty="0" err="1"/>
              <a:t>Karaya</a:t>
            </a:r>
            <a:r>
              <a:rPr lang="en-US" b="1" dirty="0"/>
              <a:t> based): </a:t>
            </a:r>
          </a:p>
          <a:p>
            <a:pPr marL="0" indent="0" algn="l">
              <a:buNone/>
            </a:pPr>
            <a:r>
              <a:rPr lang="en-US" b="1" dirty="0"/>
              <a:t>Powders are preferred over a </a:t>
            </a:r>
            <a:r>
              <a:rPr lang="en-US" b="1" dirty="0">
                <a:solidFill>
                  <a:srgbClr val="FF0000"/>
                </a:solidFill>
              </a:rPr>
              <a:t>paste in wet, weepy, </a:t>
            </a:r>
            <a:r>
              <a:rPr lang="en-US" b="1" dirty="0" err="1">
                <a:solidFill>
                  <a:srgbClr val="FF0000"/>
                </a:solidFill>
              </a:rPr>
              <a:t>perifistular</a:t>
            </a:r>
            <a:r>
              <a:rPr lang="en-US" b="1" dirty="0">
                <a:solidFill>
                  <a:srgbClr val="FF0000"/>
                </a:solidFill>
              </a:rPr>
              <a:t> skin when severe skin maceration is present</a:t>
            </a:r>
            <a:r>
              <a:rPr lang="en-US" b="1" dirty="0"/>
              <a:t>. </a:t>
            </a:r>
          </a:p>
          <a:p>
            <a:pPr marL="0" indent="0" algn="l">
              <a:buNone/>
            </a:pPr>
            <a:r>
              <a:rPr lang="en-US" b="1" dirty="0"/>
              <a:t>3- Paste</a:t>
            </a:r>
          </a:p>
          <a:p>
            <a:pPr marL="0" indent="0" algn="l">
              <a:buNone/>
            </a:pPr>
            <a:r>
              <a:rPr lang="en-US" b="1" dirty="0"/>
              <a:t>4- Spray and wipes</a:t>
            </a:r>
          </a:p>
          <a:p>
            <a:pPr marL="0" indent="0" algn="l">
              <a:buNone/>
            </a:pPr>
            <a:r>
              <a:rPr lang="en-US" b="1" dirty="0"/>
              <a:t>5- Ointments and creams (zinc/petroleum based)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318943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Fistula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502920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/>
              <a:t>1 _</a:t>
            </a:r>
            <a:r>
              <a:rPr lang="en-US" dirty="0">
                <a:solidFill>
                  <a:srgbClr val="FF0000"/>
                </a:solidFill>
              </a:rPr>
              <a:t>Anatomic classifications </a:t>
            </a:r>
            <a:r>
              <a:rPr lang="en-US" dirty="0"/>
              <a:t>define the sites of fistula origin, drainage point, and whether the fistula is internal or </a:t>
            </a:r>
            <a:r>
              <a:rPr lang="en-US" dirty="0" smtClean="0"/>
              <a:t>external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2</a:t>
            </a:r>
            <a:r>
              <a:rPr lang="en-US" dirty="0"/>
              <a:t>_ </a:t>
            </a:r>
            <a:r>
              <a:rPr lang="en-US" dirty="0">
                <a:solidFill>
                  <a:srgbClr val="FF0000"/>
                </a:solidFill>
              </a:rPr>
              <a:t>Physiologic classifications </a:t>
            </a:r>
            <a:r>
              <a:rPr lang="en-US" dirty="0"/>
              <a:t>rely on </a:t>
            </a:r>
            <a:r>
              <a:rPr lang="en-US" u="sng" dirty="0"/>
              <a:t>fistula output </a:t>
            </a:r>
            <a:r>
              <a:rPr lang="en-US" dirty="0"/>
              <a:t>in a 24-hour period</a:t>
            </a:r>
          </a:p>
          <a:p>
            <a:pPr algn="l" rtl="0"/>
            <a:r>
              <a:rPr lang="en-US" b="1" dirty="0"/>
              <a:t>The type of ECF, as based on the output of the enteric contents :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Low-output fistula </a:t>
            </a:r>
            <a:r>
              <a:rPr lang="en-US" b="1" dirty="0"/>
              <a:t>(&lt; 200 </a:t>
            </a:r>
            <a:r>
              <a:rPr lang="en-US" b="1" dirty="0" err="1"/>
              <a:t>mL</a:t>
            </a:r>
            <a:r>
              <a:rPr lang="en-US" b="1" dirty="0"/>
              <a:t>/day),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Moderate-output fistula </a:t>
            </a:r>
            <a:r>
              <a:rPr lang="en-US" b="1" dirty="0"/>
              <a:t>(200-500 </a:t>
            </a:r>
            <a:r>
              <a:rPr lang="en-US" b="1" dirty="0" err="1"/>
              <a:t>mL</a:t>
            </a:r>
            <a:r>
              <a:rPr lang="en-US" b="1" dirty="0"/>
              <a:t>/day)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High-output fistula </a:t>
            </a:r>
            <a:r>
              <a:rPr lang="en-US" b="1" dirty="0"/>
              <a:t>(&gt;500 </a:t>
            </a:r>
            <a:r>
              <a:rPr lang="en-US" b="1" dirty="0" err="1"/>
              <a:t>mL</a:t>
            </a:r>
            <a:r>
              <a:rPr lang="en-US" b="1" dirty="0"/>
              <a:t>/day) </a:t>
            </a:r>
          </a:p>
          <a:p>
            <a:endParaRPr lang="en-US" dirty="0"/>
          </a:p>
          <a:p>
            <a:pPr algn="l"/>
            <a:r>
              <a:rPr lang="en-US" dirty="0"/>
              <a:t>3 _</a:t>
            </a:r>
            <a:r>
              <a:rPr lang="en-US" dirty="0">
                <a:solidFill>
                  <a:srgbClr val="FF0000"/>
                </a:solidFill>
              </a:rPr>
              <a:t>Etiologic classifications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malignancy, Inflammatory bowel disease , or radiation) define the associated disease entity leading to the development of the fistula</a:t>
            </a:r>
          </a:p>
          <a:p>
            <a:pPr algn="r" rtl="0"/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05" y="96213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Zinc oxide cream barrier for skin protection.</a:t>
            </a:r>
            <a:endParaRPr lang="ar-JO" b="1" dirty="0"/>
          </a:p>
        </p:txBody>
      </p:sp>
      <p:pic>
        <p:nvPicPr>
          <p:cNvPr id="4" name="Content Placeholder 3" descr="Zinc oxide cream for skin protection.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544" y="2380431"/>
            <a:ext cx="2771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Zinc oxide cream barrier around enterocutaneous fi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2132856"/>
            <a:ext cx="4330030" cy="38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07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Wound pouch dressings</a:t>
            </a:r>
            <a:br>
              <a:rPr lang="en-US" b="1" dirty="0">
                <a:solidFill>
                  <a:srgbClr val="FF0000"/>
                </a:solidFill>
              </a:rPr>
            </a:br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5" y="1484784"/>
            <a:ext cx="525026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 descr="Wound manager. 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486159"/>
            <a:ext cx="26289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96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4925"/>
            <a:ext cx="8229600" cy="1143000"/>
          </a:xfrm>
        </p:spPr>
        <p:txBody>
          <a:bodyPr/>
          <a:lstStyle/>
          <a:p>
            <a:r>
              <a:rPr lang="en-US" b="1" dirty="0"/>
              <a:t>Pharmacological Support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SOMATOSTATIN N ANALOGUE</a:t>
            </a:r>
          </a:p>
          <a:p>
            <a:pPr marL="0" indent="0" algn="l">
              <a:buNone/>
            </a:pPr>
            <a:r>
              <a:rPr lang="en-US" b="1" dirty="0"/>
              <a:t>- </a:t>
            </a:r>
            <a:r>
              <a:rPr lang="en-US" b="1" dirty="0" err="1">
                <a:solidFill>
                  <a:srgbClr val="FF0000"/>
                </a:solidFill>
              </a:rPr>
              <a:t>Octreotide</a:t>
            </a:r>
            <a:endParaRPr lang="en-US" b="1" dirty="0"/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 Reduces fistula output by 40 – 60% by the end of 24 hrs.</a:t>
            </a:r>
          </a:p>
          <a:p>
            <a:pPr marL="0" indent="0" algn="l">
              <a:buNone/>
            </a:pPr>
            <a:r>
              <a:rPr lang="en-US" b="1" dirty="0"/>
              <a:t>- </a:t>
            </a:r>
            <a:r>
              <a:rPr lang="en-US" b="1" dirty="0" err="1"/>
              <a:t>Octreotide</a:t>
            </a:r>
            <a:r>
              <a:rPr lang="en-US" b="1" dirty="0"/>
              <a:t> and TPN seem to have a synergistic effect on reduction of     </a:t>
            </a:r>
            <a:r>
              <a:rPr lang="en-US" b="1" dirty="0">
                <a:solidFill>
                  <a:srgbClr val="FF0000"/>
                </a:solidFill>
              </a:rPr>
              <a:t>effluent volume and improvement in fistula closure rates</a:t>
            </a:r>
            <a:r>
              <a:rPr lang="en-US" b="1" dirty="0"/>
              <a:t>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- Proton-pump inhibitors and H2 receptor antagonists/</a:t>
            </a:r>
            <a:r>
              <a:rPr lang="en-US" b="1" dirty="0" err="1">
                <a:solidFill>
                  <a:srgbClr val="FF0000"/>
                </a:solidFill>
              </a:rPr>
              <a:t>antimotality</a:t>
            </a:r>
            <a:r>
              <a:rPr lang="en-US" b="1" dirty="0">
                <a:solidFill>
                  <a:srgbClr val="FF0000"/>
                </a:solidFill>
              </a:rPr>
              <a:t> agent also help reduce fistula</a:t>
            </a:r>
          </a:p>
          <a:p>
            <a:pPr marL="0" indent="0" algn="l">
              <a:buNone/>
            </a:pPr>
            <a:r>
              <a:rPr lang="en-US" b="1" dirty="0"/>
              <a:t>output especially in proximal fistulas. 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853866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Mode</a:t>
            </a:r>
          </a:p>
          <a:p>
            <a:pPr marL="0" indent="0" algn="l">
              <a:buNone/>
            </a:pPr>
            <a:r>
              <a:rPr lang="en-US" b="1" dirty="0"/>
              <a:t>– Inhibit gastrin &amp; cholecystokinin</a:t>
            </a:r>
          </a:p>
          <a:p>
            <a:pPr marL="0" indent="0" algn="l">
              <a:buNone/>
            </a:pPr>
            <a:r>
              <a:rPr lang="en-US" b="1" dirty="0"/>
              <a:t>– Reduces </a:t>
            </a:r>
            <a:r>
              <a:rPr lang="en-US" b="1" dirty="0" err="1"/>
              <a:t>splanchic</a:t>
            </a:r>
            <a:r>
              <a:rPr lang="en-US" b="1" dirty="0"/>
              <a:t> blood flow</a:t>
            </a:r>
          </a:p>
          <a:p>
            <a:pPr marL="0" indent="0" algn="l">
              <a:buNone/>
            </a:pPr>
            <a:r>
              <a:rPr lang="en-US" b="1" dirty="0"/>
              <a:t>– Reduces rate gastric emptying</a:t>
            </a:r>
          </a:p>
          <a:p>
            <a:pPr marL="0" indent="0" algn="l">
              <a:buNone/>
            </a:pPr>
            <a:r>
              <a:rPr lang="en-US" b="1" dirty="0"/>
              <a:t>– Inhibit gall bladder contraction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Plasma half life 1-2 min</a:t>
            </a:r>
          </a:p>
          <a:p>
            <a:pPr marL="0" indent="0" algn="l">
              <a:buNone/>
            </a:pPr>
            <a:r>
              <a:rPr lang="en-US" b="1" dirty="0"/>
              <a:t>- Should be discontinued if ineffective for 48 </a:t>
            </a:r>
            <a:r>
              <a:rPr lang="en-US" b="1" dirty="0" err="1"/>
              <a:t>hrs</a:t>
            </a:r>
            <a:r>
              <a:rPr lang="en-US" b="1" dirty="0"/>
              <a:t> as it has </a:t>
            </a:r>
            <a:r>
              <a:rPr lang="en-US" b="1" dirty="0">
                <a:solidFill>
                  <a:srgbClr val="FF0000"/>
                </a:solidFill>
              </a:rPr>
              <a:t>side effects </a:t>
            </a:r>
            <a:r>
              <a:rPr lang="en-US" b="1" dirty="0"/>
              <a:t>like</a:t>
            </a:r>
          </a:p>
          <a:p>
            <a:pPr marL="0" indent="0" algn="l">
              <a:buNone/>
            </a:pPr>
            <a:r>
              <a:rPr lang="en-US" b="1" dirty="0"/>
              <a:t> hyperglycemia, elevated cholesterol and reduced bowel motility.</a:t>
            </a:r>
          </a:p>
          <a:p>
            <a:pPr marL="0" indent="0" algn="l">
              <a:buNone/>
            </a:pPr>
            <a:endParaRPr lang="ar-JO" b="1" dirty="0"/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2123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Cyclosporine</a:t>
            </a:r>
            <a:r>
              <a:rPr lang="en-US" b="1" dirty="0"/>
              <a:t> helps to treat </a:t>
            </a:r>
            <a:r>
              <a:rPr lang="en-US" b="1" dirty="0">
                <a:solidFill>
                  <a:srgbClr val="FF0000"/>
                </a:solidFill>
              </a:rPr>
              <a:t>refractory fistulae associated </a:t>
            </a:r>
            <a:endParaRPr lang="ar-JO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with </a:t>
            </a:r>
            <a:r>
              <a:rPr lang="en-US" b="1" dirty="0" err="1">
                <a:solidFill>
                  <a:srgbClr val="FF0000"/>
                </a:solidFill>
              </a:rPr>
              <a:t>Crohn’s</a:t>
            </a:r>
            <a:r>
              <a:rPr lang="en-US" b="1" dirty="0">
                <a:solidFill>
                  <a:srgbClr val="FF0000"/>
                </a:solidFill>
              </a:rPr>
              <a:t> disease</a:t>
            </a:r>
            <a:r>
              <a:rPr lang="en-US" b="1" dirty="0"/>
              <a:t>.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Infliximab</a:t>
            </a:r>
            <a:r>
              <a:rPr lang="en-US" b="1" dirty="0"/>
              <a:t> </a:t>
            </a:r>
            <a:r>
              <a:rPr lang="en-US" b="1" dirty="0" err="1"/>
              <a:t>administeration</a:t>
            </a:r>
            <a:r>
              <a:rPr lang="en-US" b="1" dirty="0"/>
              <a:t> helped in partial resolution of 68% </a:t>
            </a:r>
            <a:r>
              <a:rPr lang="en-US" b="1" dirty="0">
                <a:solidFill>
                  <a:srgbClr val="FF0000"/>
                </a:solidFill>
              </a:rPr>
              <a:t>of multiple lesions and complete closure in 55% of patients.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3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- Excessive fistula output can be controlled by: 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1.nasogastric tube placement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2.withdrawal of oral feeds 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3.initiation of parenteral nutrition</a:t>
            </a:r>
          </a:p>
        </p:txBody>
      </p:sp>
    </p:spTree>
    <p:extLst>
      <p:ext uri="{BB962C8B-B14F-4D97-AF65-F5344CB8AC3E}">
        <p14:creationId xmlns:p14="http://schemas.microsoft.com/office/powerpoint/2010/main" val="440204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Nutritional</a:t>
            </a:r>
            <a:r>
              <a:rPr lang="en-US" b="1" dirty="0"/>
              <a:t> management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- May be:</a:t>
            </a:r>
          </a:p>
          <a:p>
            <a:pPr marL="0" indent="0" algn="l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Enteral</a:t>
            </a:r>
            <a:endParaRPr lang="en-US" b="1" dirty="0"/>
          </a:p>
          <a:p>
            <a:pPr marL="0" indent="0" algn="l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Parenteral </a:t>
            </a:r>
          </a:p>
          <a:p>
            <a:pPr marL="0" indent="0" algn="l">
              <a:buNone/>
            </a:pPr>
            <a:r>
              <a:rPr lang="en-US" b="1" dirty="0"/>
              <a:t>- based on the </a:t>
            </a:r>
            <a:r>
              <a:rPr lang="en-US" b="1" dirty="0">
                <a:solidFill>
                  <a:srgbClr val="FF0000"/>
                </a:solidFill>
              </a:rPr>
              <a:t>anatomy of the fistula</a:t>
            </a:r>
            <a:r>
              <a:rPr lang="en-US" b="1" dirty="0"/>
              <a:t>.</a:t>
            </a:r>
          </a:p>
          <a:p>
            <a:pPr marL="0" indent="0" algn="l">
              <a:buNone/>
            </a:pPr>
            <a:r>
              <a:rPr lang="en-US" b="1" dirty="0"/>
              <a:t>- combination </a:t>
            </a:r>
            <a:r>
              <a:rPr lang="en-US" b="1" dirty="0">
                <a:solidFill>
                  <a:srgbClr val="FF0000"/>
                </a:solidFill>
              </a:rPr>
              <a:t>of parenteral and enteral   nutrition can be used in high-output fistulas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14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D:\STUDYING\6 year\surgery\enteral_parenteral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19" y="0"/>
            <a:ext cx="6090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75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793507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en-US" sz="2400" b="1" dirty="0"/>
              <a:t>- Nutrition via the enteral route helps in maintaining the </a:t>
            </a:r>
            <a:r>
              <a:rPr lang="en-US" sz="2400" b="1" dirty="0">
                <a:solidFill>
                  <a:srgbClr val="FF0000"/>
                </a:solidFill>
              </a:rPr>
              <a:t>intestinal mucosal barrier, more efficacious delivery of nutrients, stimulating hepatic protein synthesis.</a:t>
            </a:r>
          </a:p>
          <a:p>
            <a:pPr algn="l">
              <a:buFontTx/>
              <a:buChar char="-"/>
            </a:pPr>
            <a:r>
              <a:rPr lang="en-US" sz="2400" b="1" dirty="0"/>
              <a:t>- The routes of administration via </a:t>
            </a:r>
            <a:r>
              <a:rPr lang="en-US" sz="2400" b="1" dirty="0">
                <a:solidFill>
                  <a:srgbClr val="FF0000"/>
                </a:solidFill>
              </a:rPr>
              <a:t>nasogastric/</a:t>
            </a:r>
            <a:r>
              <a:rPr lang="en-US" sz="2400" b="1" dirty="0" err="1">
                <a:solidFill>
                  <a:srgbClr val="FF0000"/>
                </a:solidFill>
              </a:rPr>
              <a:t>jejunal</a:t>
            </a:r>
            <a:r>
              <a:rPr lang="en-US" sz="2400" b="1" dirty="0"/>
              <a:t> tubes or a </a:t>
            </a:r>
            <a:r>
              <a:rPr lang="en-US" sz="2400" b="1" dirty="0" err="1"/>
              <a:t>gastrostomy,High</a:t>
            </a:r>
            <a:r>
              <a:rPr lang="en-US" sz="2400" b="1" dirty="0"/>
              <a:t> rates of feeding should be avoided to prevent hyperosmolar diarrhea.</a:t>
            </a:r>
          </a:p>
          <a:p>
            <a:pPr marL="0" indent="0" algn="l">
              <a:buNone/>
            </a:pPr>
            <a:r>
              <a:rPr lang="en-US" sz="2400" b="1" dirty="0"/>
              <a:t>- In proximal fistulae, the enteral feeding tube may be entered beyond the fistula </a:t>
            </a:r>
            <a:r>
              <a:rPr lang="en-US" sz="2400" b="1" dirty="0">
                <a:solidFill>
                  <a:srgbClr val="FF0000"/>
                </a:solidFill>
              </a:rPr>
              <a:t>to provide enteral nutrition(</a:t>
            </a:r>
            <a:r>
              <a:rPr lang="en-US" sz="2400" b="1" dirty="0" err="1">
                <a:solidFill>
                  <a:srgbClr val="FF0000"/>
                </a:solidFill>
              </a:rPr>
              <a:t>fistuloclysis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sz="2400" b="1" dirty="0"/>
              <a:t>- In patients with a proximal fistula, if a </a:t>
            </a:r>
            <a:r>
              <a:rPr lang="en-US" sz="2400" b="1" dirty="0" err="1"/>
              <a:t>nasojejunal</a:t>
            </a:r>
            <a:r>
              <a:rPr lang="en-US" sz="2400" b="1" dirty="0"/>
              <a:t> tube can be introduced beyond the site of the fistula, then these patients can </a:t>
            </a:r>
            <a:r>
              <a:rPr lang="en-US" sz="2400" b="1" dirty="0">
                <a:solidFill>
                  <a:srgbClr val="FF0000"/>
                </a:solidFill>
              </a:rPr>
              <a:t>be supported with enteral nutrition, provided that there is at least 4-5 </a:t>
            </a:r>
            <a:r>
              <a:rPr lang="en-US" sz="2400" b="1" dirty="0" err="1">
                <a:solidFill>
                  <a:srgbClr val="FF0000"/>
                </a:solidFill>
              </a:rPr>
              <a:t>ft</a:t>
            </a:r>
            <a:r>
              <a:rPr lang="en-US" sz="2400" b="1" dirty="0">
                <a:solidFill>
                  <a:srgbClr val="FF0000"/>
                </a:solidFill>
              </a:rPr>
              <a:t> (1.2-1.5 m) of functional bowel distal to it and no distal obstruction.</a:t>
            </a:r>
            <a:r>
              <a:rPr lang="en-US" sz="2400" b="1" dirty="0"/>
              <a:t> </a:t>
            </a:r>
          </a:p>
          <a:p>
            <a:pPr marL="400050" lvl="1" indent="0" algn="l">
              <a:buNone/>
            </a:pPr>
            <a:r>
              <a:rPr lang="en-US" sz="2000" b="1" dirty="0"/>
              <a:t>- Patients with chronic small-bowel ECFs may need additional supplementation </a:t>
            </a:r>
            <a:r>
              <a:rPr lang="en-US" sz="2000" b="1" dirty="0">
                <a:solidFill>
                  <a:srgbClr val="FF0000"/>
                </a:solidFill>
              </a:rPr>
              <a:t>with copper, folic acid, and vitamin B12.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- During the time the enteral nutrition is increasing, patient should be supplemented with TPN</a:t>
            </a:r>
            <a:r>
              <a:rPr lang="en-US" sz="2400" b="1" dirty="0"/>
              <a:t>.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2540981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48672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dirty="0"/>
              <a:t>- If BW loss&gt; 20%, TPN initiated gradually to avoid</a:t>
            </a:r>
          </a:p>
          <a:p>
            <a:pPr marL="0" indent="0" algn="l">
              <a:buNone/>
            </a:pPr>
            <a:r>
              <a:rPr lang="en-US" b="1" dirty="0" err="1">
                <a:solidFill>
                  <a:srgbClr val="FF0000"/>
                </a:solidFill>
              </a:rPr>
              <a:t>refeeding</a:t>
            </a:r>
            <a:r>
              <a:rPr lang="en-US" b="1" dirty="0">
                <a:solidFill>
                  <a:srgbClr val="FF0000"/>
                </a:solidFill>
              </a:rPr>
              <a:t> syndrome</a:t>
            </a:r>
          </a:p>
          <a:p>
            <a:pPr marL="0" indent="0"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TPN indications</a:t>
            </a:r>
          </a:p>
          <a:p>
            <a:pPr marL="0" indent="0" algn="l">
              <a:buNone/>
            </a:pPr>
            <a:r>
              <a:rPr lang="en-US" b="1" dirty="0"/>
              <a:t>1- gastric, duodenal, or small-bowel fistula.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/>
              <a:t>2- Inability to obtain enteral access</a:t>
            </a:r>
          </a:p>
          <a:p>
            <a:pPr marL="0" indent="0" algn="l">
              <a:buNone/>
            </a:pPr>
            <a:r>
              <a:rPr lang="en-US" b="1" dirty="0"/>
              <a:t>3- High output fistulas </a:t>
            </a:r>
          </a:p>
          <a:p>
            <a:pPr marL="0" indent="0" algn="l">
              <a:buNone/>
            </a:pPr>
            <a:r>
              <a:rPr lang="en-US" b="1" dirty="0"/>
              <a:t>4- GI intolerance with enteral nutrition</a:t>
            </a:r>
          </a:p>
          <a:p>
            <a:pPr marL="0" indent="0" algn="l">
              <a:buNone/>
            </a:pPr>
            <a:r>
              <a:rPr lang="fr-FR" b="1" dirty="0"/>
              <a:t>5- Multiple </a:t>
            </a:r>
            <a:r>
              <a:rPr lang="fr-FR" b="1" dirty="0" err="1"/>
              <a:t>unfavorable</a:t>
            </a:r>
            <a:r>
              <a:rPr lang="fr-FR" b="1" dirty="0"/>
              <a:t> </a:t>
            </a:r>
            <a:r>
              <a:rPr lang="fr-FR" b="1" dirty="0" err="1"/>
              <a:t>factors</a:t>
            </a:r>
            <a:r>
              <a:rPr lang="fr-FR" b="1" dirty="0"/>
              <a:t> (</a:t>
            </a:r>
            <a:r>
              <a:rPr lang="fr-FR" b="1" dirty="0" err="1"/>
              <a:t>ileus</a:t>
            </a:r>
            <a:r>
              <a:rPr lang="fr-FR" b="1" dirty="0"/>
              <a:t>, </a:t>
            </a:r>
            <a:r>
              <a:rPr lang="fr-FR" b="1" dirty="0" err="1"/>
              <a:t>obst</a:t>
            </a:r>
            <a:r>
              <a:rPr lang="fr-FR" b="1" dirty="0"/>
              <a:t>,)</a:t>
            </a:r>
          </a:p>
          <a:p>
            <a:pPr marL="0" indent="0" algn="l">
              <a:buNone/>
            </a:pPr>
            <a:r>
              <a:rPr lang="en-US" b="1" dirty="0"/>
              <a:t>- Patients should receive </a:t>
            </a:r>
            <a:r>
              <a:rPr lang="en-US" b="1" dirty="0">
                <a:solidFill>
                  <a:srgbClr val="FF0000"/>
                </a:solidFill>
              </a:rPr>
              <a:t>3000  to 5000 non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proteins calories per day</a:t>
            </a:r>
          </a:p>
          <a:p>
            <a:pPr marL="0" indent="0" algn="l">
              <a:buNone/>
            </a:pPr>
            <a:endParaRPr lang="fr-FR" b="1" dirty="0"/>
          </a:p>
          <a:p>
            <a:pPr marL="0" indent="0" algn="l">
              <a:buNone/>
            </a:pPr>
            <a:endParaRPr lang="ar-JO" b="1" dirty="0"/>
          </a:p>
          <a:p>
            <a:pPr marL="0" indent="0" algn="l">
              <a:buNone/>
            </a:pP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304339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pPr marL="514350" indent="-514350" algn="l" rtl="0"/>
            <a:r>
              <a:rPr lang="en-US" b="1" dirty="0"/>
              <a:t>The etiology of ECFs can</a:t>
            </a:r>
            <a:r>
              <a:rPr lang="ar-JO" b="1" dirty="0"/>
              <a:t> </a:t>
            </a:r>
            <a:r>
              <a:rPr lang="en-US" b="1" dirty="0"/>
              <a:t>be characterized as</a:t>
            </a:r>
            <a:r>
              <a:rPr lang="ar-JO" b="1" dirty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Postoperative</a:t>
            </a:r>
            <a:r>
              <a:rPr lang="ar-JO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 75-90 %</a:t>
            </a:r>
            <a:endParaRPr lang="ar-JO" b="1" dirty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Traumatic</a:t>
            </a:r>
            <a:endParaRPr lang="ar-JO" b="1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spontaneous.</a:t>
            </a:r>
            <a:endParaRPr lang="ar-JO" b="1" dirty="0"/>
          </a:p>
          <a:p>
            <a:pPr marL="514350" indent="-514350" algn="l" rtl="0">
              <a:buNone/>
            </a:pPr>
            <a:endParaRPr lang="en-US" b="1" dirty="0"/>
          </a:p>
          <a:p>
            <a:pPr marL="514350" indent="-514350" algn="l" rtl="0"/>
            <a:r>
              <a:rPr lang="en-US" sz="3200" b="1" dirty="0"/>
              <a:t>Postoperative :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/>
              <a:t>Disruption of </a:t>
            </a:r>
            <a:r>
              <a:rPr lang="en-US" b="1" dirty="0" err="1">
                <a:solidFill>
                  <a:srgbClr val="FF0000"/>
                </a:solidFill>
              </a:rPr>
              <a:t>anastomosis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Inadvertent</a:t>
            </a:r>
            <a:r>
              <a:rPr lang="en-US" b="1" dirty="0"/>
              <a:t> </a:t>
            </a:r>
            <a:r>
              <a:rPr lang="en-US" b="1" dirty="0" err="1"/>
              <a:t>enterotomy</a:t>
            </a:r>
            <a:endParaRPr lang="en-US" b="1" dirty="0"/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Inadvertent small-bowel injury</a:t>
            </a:r>
          </a:p>
          <a:p>
            <a:pPr marL="514350" indent="-514350" algn="l" rtl="0"/>
            <a:endParaRPr lang="en-US" sz="3200" b="1" dirty="0"/>
          </a:p>
          <a:p>
            <a:pPr marL="514350" indent="-514350" algn="l" rtl="0"/>
            <a:endParaRPr lang="en-US" sz="3200" b="1" dirty="0"/>
          </a:p>
          <a:p>
            <a:pPr marL="514350" indent="-514350" algn="l" rtl="0"/>
            <a:endParaRPr lang="en-US" b="1" dirty="0"/>
          </a:p>
        </p:txBody>
      </p:sp>
      <p:sp>
        <p:nvSpPr>
          <p:cNvPr id="6" name="Right Brace 5"/>
          <p:cNvSpPr/>
          <p:nvPr/>
        </p:nvSpPr>
        <p:spPr>
          <a:xfrm>
            <a:off x="3276600" y="3103721"/>
            <a:ext cx="685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312420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15-25 %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408712"/>
          </a:xfrm>
        </p:spPr>
        <p:txBody>
          <a:bodyPr>
            <a:normAutofit fontScale="70000" lnSpcReduction="20000"/>
          </a:bodyPr>
          <a:lstStyle/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Requirements for TPN 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1-</a:t>
            </a:r>
            <a:r>
              <a:rPr lang="en-US" b="1" dirty="0"/>
              <a:t> Electrolyte requirements 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Sodium</a:t>
            </a:r>
            <a:r>
              <a:rPr lang="en-US" b="1" dirty="0"/>
              <a:t> (Na) - 80-100 </a:t>
            </a:r>
            <a:r>
              <a:rPr lang="en-US" b="1" dirty="0" err="1"/>
              <a:t>mEq</a:t>
            </a:r>
            <a:r>
              <a:rPr lang="en-US" b="1" dirty="0"/>
              <a:t>/day 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Potassium</a:t>
            </a:r>
            <a:r>
              <a:rPr lang="en-US" b="1" dirty="0"/>
              <a:t> (K) - 75-100 </a:t>
            </a:r>
            <a:r>
              <a:rPr lang="en-US" b="1" dirty="0" err="1"/>
              <a:t>mEq</a:t>
            </a:r>
            <a:r>
              <a:rPr lang="en-US" b="1" dirty="0"/>
              <a:t>/day 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Magnesium</a:t>
            </a:r>
            <a:r>
              <a:rPr lang="en-US" b="1" dirty="0"/>
              <a:t> (Mg) - 15-20 </a:t>
            </a:r>
            <a:r>
              <a:rPr lang="en-US" b="1" dirty="0" err="1"/>
              <a:t>mEq</a:t>
            </a:r>
            <a:r>
              <a:rPr lang="en-US" b="1" dirty="0"/>
              <a:t>/day 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Calcium</a:t>
            </a:r>
            <a:r>
              <a:rPr lang="en-US" b="1" dirty="0"/>
              <a:t> (</a:t>
            </a:r>
            <a:r>
              <a:rPr lang="en-US" b="1" dirty="0" err="1"/>
              <a:t>Ca</a:t>
            </a:r>
            <a:r>
              <a:rPr lang="en-US" b="1" dirty="0"/>
              <a:t>) - 15-20 </a:t>
            </a:r>
            <a:r>
              <a:rPr lang="en-US" b="1" dirty="0" err="1"/>
              <a:t>mEq</a:t>
            </a:r>
            <a:r>
              <a:rPr lang="en-US" b="1" dirty="0"/>
              <a:t>/day 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2-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r>
              <a:rPr lang="en-US" b="1" dirty="0"/>
              <a:t>  1 mL/kcal/day or  30ml/kg/day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b="1" dirty="0"/>
              <a:t> Calorie and protein requirements are as follows:</a:t>
            </a:r>
          </a:p>
          <a:p>
            <a:pPr marL="0" lvl="0" indent="0" algn="l" rtl="0">
              <a:buNone/>
            </a:pPr>
            <a:r>
              <a:rPr lang="en-US" b="1" dirty="0"/>
              <a:t>25-30 kcal, 1.0-1.2 g/kg/day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4-</a:t>
            </a:r>
            <a:r>
              <a:rPr lang="en-US" b="1" dirty="0"/>
              <a:t> </a:t>
            </a:r>
            <a:r>
              <a:rPr lang="en-US" b="1" dirty="0" err="1"/>
              <a:t>nonprotein</a:t>
            </a:r>
            <a:r>
              <a:rPr lang="en-US" b="1" dirty="0"/>
              <a:t> calorie-to-nitrogen ratio should be as follows:</a:t>
            </a:r>
          </a:p>
          <a:p>
            <a:pPr marL="0" indent="0" algn="l" rtl="0">
              <a:buNone/>
            </a:pPr>
            <a:r>
              <a:rPr lang="en-US" b="1" dirty="0"/>
              <a:t>200-300:1 </a:t>
            </a:r>
          </a:p>
          <a:p>
            <a:pPr marL="0" lv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5-</a:t>
            </a:r>
            <a:r>
              <a:rPr lang="en-US" b="1" dirty="0"/>
              <a:t> Glucose, 75 g </a:t>
            </a:r>
          </a:p>
          <a:p>
            <a:pPr marL="0" lvl="0" indent="0" algn="l" rtl="0">
              <a:buNone/>
            </a:pPr>
            <a:r>
              <a:rPr lang="en-US" b="1" dirty="0"/>
              <a:t>Amino acids, 20 g </a:t>
            </a:r>
          </a:p>
          <a:p>
            <a:pPr marL="0" indent="0" algn="l" rtl="0">
              <a:buNone/>
            </a:pPr>
            <a:r>
              <a:rPr lang="en-US" b="1" dirty="0"/>
              <a:t>Lipids, 30 g/L </a:t>
            </a:r>
          </a:p>
          <a:p>
            <a:pPr marL="0" indent="0" algn="l">
              <a:buNone/>
            </a:pPr>
            <a:r>
              <a:rPr lang="en-US" b="1" dirty="0"/>
              <a:t>Conc. dextrose: 500ml of 20% </a:t>
            </a:r>
            <a:r>
              <a:rPr lang="en-US" b="1" dirty="0" err="1"/>
              <a:t>Dex</a:t>
            </a:r>
            <a:r>
              <a:rPr lang="en-US" b="1" dirty="0"/>
              <a:t>. (=400 kcal)</a:t>
            </a:r>
          </a:p>
          <a:p>
            <a:pPr marL="0" indent="0" algn="l">
              <a:buNone/>
            </a:pPr>
            <a:r>
              <a:rPr lang="en-US" b="1" dirty="0"/>
              <a:t>Fat: 500 ml 10% fat emulsion (=450 kcal)</a:t>
            </a:r>
          </a:p>
          <a:p>
            <a:pPr marL="0" indent="0" algn="l">
              <a:buNone/>
            </a:pPr>
            <a:r>
              <a:rPr lang="en-US" b="1" dirty="0"/>
              <a:t>Crystalline Amino Acids: 500 ml 10% Amino acids</a:t>
            </a:r>
          </a:p>
          <a:p>
            <a:pPr marL="0" indent="0" algn="l">
              <a:buNone/>
            </a:pPr>
            <a:r>
              <a:rPr lang="en-US" b="1" dirty="0"/>
              <a:t>(=8.4 g Nitrogen)</a:t>
            </a:r>
          </a:p>
          <a:p>
            <a:pPr marL="0" indent="0" algn="l">
              <a:buNone/>
            </a:pPr>
            <a:r>
              <a:rPr lang="en-US" b="1" dirty="0"/>
              <a:t>Daily Vitamin Supplementation ( </a:t>
            </a:r>
            <a:r>
              <a:rPr lang="en-US" b="1" dirty="0" err="1"/>
              <a:t>Vit</a:t>
            </a:r>
            <a:r>
              <a:rPr lang="en-US" b="1" dirty="0"/>
              <a:t>. K 10 mg/</a:t>
            </a:r>
            <a:r>
              <a:rPr lang="en-US" b="1" dirty="0" err="1"/>
              <a:t>wk</a:t>
            </a:r>
            <a:r>
              <a:rPr lang="en-US" b="1" dirty="0"/>
              <a:t>)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>
              <a:buNone/>
            </a:pP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95828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• Rate of infusion</a:t>
            </a:r>
          </a:p>
          <a:p>
            <a:pPr marL="0" indent="0" algn="l">
              <a:buNone/>
            </a:pPr>
            <a:r>
              <a:rPr lang="en-US" sz="2400" b="1" dirty="0"/>
              <a:t>• Starting: 50 – 100 ml/</a:t>
            </a:r>
            <a:r>
              <a:rPr lang="en-US" sz="2400" b="1" dirty="0" err="1"/>
              <a:t>hr</a:t>
            </a:r>
            <a:endParaRPr lang="en-US" sz="2400" b="1" dirty="0"/>
          </a:p>
          <a:p>
            <a:pPr marL="0" indent="0" algn="l">
              <a:buNone/>
            </a:pPr>
            <a:r>
              <a:rPr lang="en-US" sz="2400" b="1" dirty="0"/>
              <a:t>• Gradually increased by </a:t>
            </a:r>
            <a:r>
              <a:rPr lang="en-US" sz="2400" b="1" dirty="0">
                <a:solidFill>
                  <a:srgbClr val="FF0000"/>
                </a:solidFill>
              </a:rPr>
              <a:t>25 – 50 ml/</a:t>
            </a:r>
            <a:r>
              <a:rPr lang="en-US" sz="2400" b="1" dirty="0" err="1">
                <a:solidFill>
                  <a:srgbClr val="FF0000"/>
                </a:solidFill>
              </a:rPr>
              <a:t>hr</a:t>
            </a:r>
            <a:r>
              <a:rPr lang="en-US" sz="2400" b="1" dirty="0">
                <a:solidFill>
                  <a:srgbClr val="FF0000"/>
                </a:solidFill>
              </a:rPr>
              <a:t> every second day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8" y="1601416"/>
            <a:ext cx="79928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36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247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29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7075"/>
            <a:ext cx="7648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36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Surgical therapy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Haneen</a:t>
            </a:r>
            <a:r>
              <a:rPr lang="en-US" dirty="0" smtClean="0"/>
              <a:t> Al-</a:t>
            </a:r>
            <a:r>
              <a:rPr lang="en-US" dirty="0" err="1" smtClean="0"/>
              <a:t>Hayajneh</a:t>
            </a:r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/>
              <a:t>Imaging (7-10 days) </a:t>
            </a:r>
            <a:r>
              <a:rPr lang="en-US" dirty="0"/>
              <a:t>following stabilization.</a:t>
            </a:r>
            <a:endParaRPr lang="en-US" b="1" dirty="0"/>
          </a:p>
          <a:p>
            <a:pPr marL="0" indent="0" algn="l">
              <a:buNone/>
            </a:pPr>
            <a:r>
              <a:rPr lang="en-US" b="1" dirty="0"/>
              <a:t>Objectives of investigation plan: To define-</a:t>
            </a:r>
          </a:p>
          <a:p>
            <a:pPr marL="0" indent="0" algn="l">
              <a:buNone/>
            </a:pPr>
            <a:r>
              <a:rPr lang="en-US" dirty="0"/>
              <a:t>• Precise anatomical location</a:t>
            </a:r>
          </a:p>
          <a:p>
            <a:pPr marL="0" indent="0" algn="l">
              <a:buNone/>
            </a:pPr>
            <a:r>
              <a:rPr lang="en-US" dirty="0"/>
              <a:t>• Is the bowel in continuity or is disrupted</a:t>
            </a:r>
          </a:p>
          <a:p>
            <a:pPr marL="0" indent="0" algn="l">
              <a:buNone/>
            </a:pPr>
            <a:r>
              <a:rPr lang="en-US" dirty="0"/>
              <a:t>• Abscess cavity</a:t>
            </a:r>
          </a:p>
          <a:p>
            <a:pPr marL="0" indent="0" algn="l">
              <a:buNone/>
            </a:pPr>
            <a:r>
              <a:rPr lang="en-US" dirty="0"/>
              <a:t>• Condition of adjacent bowel</a:t>
            </a:r>
          </a:p>
          <a:p>
            <a:pPr marL="0" indent="0" algn="l">
              <a:buNone/>
            </a:pPr>
            <a:r>
              <a:rPr lang="en-US" dirty="0"/>
              <a:t>• Is there a distal obstruction</a:t>
            </a: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992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Often, a combination of studies is necessary to fully appreciate the fistula anatomy. </a:t>
            </a:r>
            <a:r>
              <a:rPr lang="en-US" dirty="0">
                <a:solidFill>
                  <a:srgbClr val="FF0000"/>
                </a:solidFill>
              </a:rPr>
              <a:t>Computed tomography, </a:t>
            </a:r>
            <a:r>
              <a:rPr lang="en-US" dirty="0" err="1">
                <a:solidFill>
                  <a:srgbClr val="FF0000"/>
                </a:solidFill>
              </a:rPr>
              <a:t>fistulography</a:t>
            </a:r>
            <a:r>
              <a:rPr lang="en-US" dirty="0">
                <a:solidFill>
                  <a:srgbClr val="FF0000"/>
                </a:solidFill>
              </a:rPr>
              <a:t>, a small bowel follow-through study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contrast enemas </a:t>
            </a:r>
            <a:r>
              <a:rPr lang="en-US" dirty="0"/>
              <a:t>are all useful modalities for defining anatomy depending on the location of the fistula.</a:t>
            </a:r>
          </a:p>
          <a:p>
            <a:pPr algn="l" rtl="0"/>
            <a:r>
              <a:rPr lang="en-US" dirty="0"/>
              <a:t> Magnetic resonance </a:t>
            </a:r>
            <a:r>
              <a:rPr lang="en-US" dirty="0" err="1"/>
              <a:t>enterography</a:t>
            </a:r>
            <a:r>
              <a:rPr lang="en-US" dirty="0"/>
              <a:t> is another adjunct, particularly useful in patients with IBD..</a:t>
            </a:r>
          </a:p>
        </p:txBody>
      </p:sp>
    </p:spTree>
    <p:extLst>
      <p:ext uri="{BB962C8B-B14F-4D97-AF65-F5344CB8AC3E}">
        <p14:creationId xmlns:p14="http://schemas.microsoft.com/office/powerpoint/2010/main" val="900510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Fistulography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During </a:t>
            </a:r>
            <a:r>
              <a:rPr lang="en-US" dirty="0" err="1"/>
              <a:t>fistulography</a:t>
            </a:r>
            <a:r>
              <a:rPr lang="en-US" dirty="0"/>
              <a:t> a water-soluble contrast is injected into the fistulous tract.</a:t>
            </a:r>
          </a:p>
          <a:p>
            <a:pPr algn="l" rtl="0"/>
            <a:endParaRPr lang="en-US" dirty="0"/>
          </a:p>
        </p:txBody>
      </p:sp>
      <p:pic>
        <p:nvPicPr>
          <p:cNvPr id="4" name="Picture 3" descr="Fistulogram showing a colocutaneous fistula follow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96952"/>
            <a:ext cx="76200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6511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Fistulography</a:t>
            </a:r>
            <a:r>
              <a:rPr lang="en-US" dirty="0"/>
              <a:t> provides the following information: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Length of the tract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Extent of the bowel-wall disruption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Location of the fistula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Presence of a distal obstruction </a:t>
            </a:r>
          </a:p>
          <a:p>
            <a:pPr marL="514350" lvl="0" indent="-514350" algn="l" rtl="0">
              <a:buFont typeface="+mj-lt"/>
              <a:buAutoNum type="arabicPeriod"/>
            </a:pPr>
            <a:endParaRPr lang="en-US" dirty="0"/>
          </a:p>
          <a:p>
            <a:pPr marL="0" indent="0" algn="l" rtl="0">
              <a:buNone/>
            </a:pPr>
            <a:r>
              <a:rPr lang="en-US" sz="2800" dirty="0"/>
              <a:t>    fistulogram, and percutaneous drainage may decompress a complex fistula and convert it to a simple one. </a:t>
            </a:r>
          </a:p>
          <a:p>
            <a:pPr marL="514350" lvl="0" indent="-51435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49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4800" b="1" dirty="0">
                <a:solidFill>
                  <a:srgbClr val="FF0000"/>
                </a:solidFill>
              </a:rPr>
              <a:t>CT scan </a:t>
            </a:r>
          </a:p>
          <a:p>
            <a:pPr marL="0" indent="0" algn="l" rtl="0">
              <a:buNone/>
            </a:pPr>
            <a:r>
              <a:rPr lang="en-US" sz="3800" dirty="0"/>
              <a:t>CT scan with oral contrast is considered </a:t>
            </a:r>
            <a:r>
              <a:rPr lang="en-US" sz="3800" dirty="0">
                <a:solidFill>
                  <a:srgbClr val="FF0000"/>
                </a:solidFill>
              </a:rPr>
              <a:t>the single best radiologic test  </a:t>
            </a:r>
          </a:p>
          <a:p>
            <a:pPr marL="0" indent="0" algn="l" rtl="0">
              <a:buNone/>
            </a:pPr>
            <a:r>
              <a:rPr lang="en-US" dirty="0"/>
              <a:t> locating the fistula </a:t>
            </a:r>
          </a:p>
          <a:p>
            <a:pPr marL="0" indent="0" algn="l" rtl="0">
              <a:buNone/>
            </a:pPr>
            <a:r>
              <a:rPr lang="en-US" dirty="0"/>
              <a:t>defining its anatomy </a:t>
            </a:r>
          </a:p>
          <a:p>
            <a:pPr marL="0" indent="0" algn="l" rtl="0">
              <a:buNone/>
            </a:pPr>
            <a:r>
              <a:rPr lang="en-US" dirty="0"/>
              <a:t> commenting on the gut surrounding fistula</a:t>
            </a:r>
          </a:p>
          <a:p>
            <a:pPr marL="0" indent="0" algn="l" rtl="0">
              <a:buNone/>
            </a:pPr>
            <a:r>
              <a:rPr lang="en-US" dirty="0"/>
              <a:t>abdominal leaking</a:t>
            </a:r>
          </a:p>
          <a:p>
            <a:pPr marL="0" indent="0" algn="l" rtl="0">
              <a:buNone/>
            </a:pPr>
            <a:r>
              <a:rPr lang="en-US" dirty="0"/>
              <a:t> presence of any </a:t>
            </a:r>
            <a:r>
              <a:rPr lang="en-US" sz="3800" dirty="0">
                <a:solidFill>
                  <a:srgbClr val="FF0000"/>
                </a:solidFill>
              </a:rPr>
              <a:t>intra-abdominal abscess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 distal obstruction/pathology</a:t>
            </a:r>
          </a:p>
          <a:p>
            <a:pPr marL="0" indent="0" algn="l" rtl="0">
              <a:buNone/>
            </a:pPr>
            <a:r>
              <a:rPr lang="en-US" dirty="0"/>
              <a:t>foreign bodies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CT scan is highly recommended for duodenal and pancreatic fistula.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sz="3800" b="1" dirty="0">
                <a:solidFill>
                  <a:srgbClr val="FF0000"/>
                </a:solidFill>
              </a:rPr>
              <a:t>CT scan can be therapeutic by helping in CT-guided aspiration of intra-abdominal abscesses, if any.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8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Disruption of </a:t>
            </a:r>
            <a:r>
              <a:rPr lang="en-US" b="1" dirty="0" err="1">
                <a:solidFill>
                  <a:srgbClr val="FF0000"/>
                </a:solidFill>
              </a:rPr>
              <a:t>anastomosis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can result from inadequate blood flow due to an improper vascular supply, especially when </a:t>
            </a:r>
            <a:r>
              <a:rPr lang="en-US" b="1" dirty="0">
                <a:solidFill>
                  <a:srgbClr val="FF0000"/>
                </a:solidFill>
              </a:rPr>
              <a:t>extensive mesenteric vessels have to be </a:t>
            </a:r>
            <a:r>
              <a:rPr lang="en-US" b="1" dirty="0" err="1">
                <a:solidFill>
                  <a:srgbClr val="FF0000"/>
                </a:solidFill>
              </a:rPr>
              <a:t>ligated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b="1" dirty="0"/>
              <a:t>Tension </a:t>
            </a:r>
            <a:r>
              <a:rPr lang="en-US" b="1" dirty="0" err="1"/>
              <a:t>anastomosis</a:t>
            </a:r>
            <a:endParaRPr lang="en-US" b="1" dirty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Minimal leak or infection </a:t>
            </a:r>
            <a:r>
              <a:rPr lang="en-US" b="1" dirty="0"/>
              <a:t>can lead to </a:t>
            </a:r>
            <a:r>
              <a:rPr lang="en-US" b="1" dirty="0" err="1"/>
              <a:t>perianastomotic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abscess formation, resulting in disruption .</a:t>
            </a:r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terocutaneous fistula. CT image obtained at the level of the lower abdomen after oral contrast material administration in a 77-year-old patient with an ileal conduit depicts intestinal extravasation and an enterocutaneous fistula (arrow). 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7667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Endoscopy may also be used occasionally though its principal use is in internal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fistulas.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Endoscopy is usually delayed till acute inflammation gets reduced.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8064" y="4553450"/>
            <a:ext cx="1743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CT scan </a:t>
            </a:r>
          </a:p>
        </p:txBody>
      </p:sp>
    </p:spTree>
    <p:extLst>
      <p:ext uri="{BB962C8B-B14F-4D97-AF65-F5344CB8AC3E}">
        <p14:creationId xmlns:p14="http://schemas.microsoft.com/office/powerpoint/2010/main" val="113406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389120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Water-soluble contrast enema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The different types of tracts that can be seen by using a water-soluble contrast enema (WCE) in patients with ECF with failure of low colorectal anastomosis may be classified as follows</a:t>
            </a:r>
            <a:r>
              <a:rPr lang="en-US" baseline="30000" dirty="0"/>
              <a:t> </a:t>
            </a:r>
            <a:r>
              <a:rPr lang="en-US" dirty="0"/>
              <a:t>:</a:t>
            </a:r>
          </a:p>
          <a:p>
            <a:pPr lvl="0" algn="l" rtl="0"/>
            <a:r>
              <a:rPr lang="en-US" dirty="0"/>
              <a:t>I – Simple, short blind ending, &lt; 2 cm </a:t>
            </a:r>
          </a:p>
          <a:p>
            <a:pPr lvl="0" algn="l" rtl="0"/>
            <a:r>
              <a:rPr lang="en-US" dirty="0"/>
              <a:t>II - Continuous linear, long single, &gt;2 cm </a:t>
            </a:r>
          </a:p>
          <a:p>
            <a:pPr lvl="0" algn="l" rtl="0"/>
            <a:r>
              <a:rPr lang="en-US" dirty="0"/>
              <a:t>III - Continuous complex, multiple linear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06" y="3891145"/>
            <a:ext cx="340795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93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3190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Closure rates </a:t>
            </a:r>
            <a:r>
              <a:rPr lang="en-US" dirty="0"/>
              <a:t>without operative intervention in the era of advanced wound care and parenteral nutrition (PN) vary considerably in reports </a:t>
            </a:r>
            <a:r>
              <a:rPr lang="en-US" b="1" dirty="0">
                <a:solidFill>
                  <a:srgbClr val="FF0000"/>
                </a:solidFill>
              </a:rPr>
              <a:t>19 to 92%, </a:t>
            </a:r>
            <a:r>
              <a:rPr lang="en-US" dirty="0"/>
              <a:t>with most studies demonstrating closure rates in the </a:t>
            </a:r>
            <a:r>
              <a:rPr lang="en-US" b="1" dirty="0">
                <a:solidFill>
                  <a:srgbClr val="FF0000"/>
                </a:solidFill>
              </a:rPr>
              <a:t>20 to 30% </a:t>
            </a:r>
            <a:r>
              <a:rPr lang="en-US" dirty="0"/>
              <a:t>range. </a:t>
            </a:r>
          </a:p>
          <a:p>
            <a:pPr algn="l" rtl="0"/>
            <a:r>
              <a:rPr lang="en-US" dirty="0"/>
              <a:t>With historical wound care measures, </a:t>
            </a:r>
            <a:r>
              <a:rPr lang="en-US" dirty="0">
                <a:solidFill>
                  <a:srgbClr val="FF0000"/>
                </a:solidFill>
              </a:rPr>
              <a:t>90%</a:t>
            </a:r>
            <a:r>
              <a:rPr lang="en-US" dirty="0"/>
              <a:t> of spontaneous closure occurred in the </a:t>
            </a:r>
            <a:r>
              <a:rPr lang="en-US" dirty="0">
                <a:solidFill>
                  <a:srgbClr val="FF0000"/>
                </a:solidFill>
              </a:rPr>
              <a:t>first month after sepsis resolution</a:t>
            </a:r>
            <a:r>
              <a:rPr lang="en-US" dirty="0"/>
              <a:t>, with an additional </a:t>
            </a:r>
            <a:r>
              <a:rPr lang="en-US" dirty="0">
                <a:solidFill>
                  <a:srgbClr val="FF0000"/>
                </a:solidFill>
              </a:rPr>
              <a:t>10% </a:t>
            </a:r>
            <a:r>
              <a:rPr lang="en-US" dirty="0"/>
              <a:t>closing in the </a:t>
            </a:r>
            <a:r>
              <a:rPr lang="en-US" dirty="0">
                <a:solidFill>
                  <a:srgbClr val="FF0000"/>
                </a:solidFill>
              </a:rPr>
              <a:t>second month,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none closing spontaneously after 2 months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 With vacuum assisted closure (VAC) and other negative pressure wound therapies (</a:t>
            </a:r>
            <a:r>
              <a:rPr lang="en-US" dirty="0">
                <a:solidFill>
                  <a:srgbClr val="FF0000"/>
                </a:solidFill>
              </a:rPr>
              <a:t>NPWT</a:t>
            </a:r>
            <a:r>
              <a:rPr lang="en-US" dirty="0"/>
              <a:t>) therapy, there are case reports of fistulae closure well into the </a:t>
            </a:r>
            <a:r>
              <a:rPr lang="en-US" dirty="0">
                <a:solidFill>
                  <a:srgbClr val="FF0000"/>
                </a:solidFill>
              </a:rPr>
              <a:t>second and third month</a:t>
            </a:r>
          </a:p>
          <a:p>
            <a:pPr algn="l" rtl="0"/>
            <a:r>
              <a:rPr lang="en-US" dirty="0"/>
              <a:t>However, the development and management of an ECF remains a chronic, debilitating condition associated with prolonged intensive care unit and hospital length of stay, and hospital costs of over </a:t>
            </a:r>
            <a:r>
              <a:rPr lang="en-US" sz="4600" dirty="0">
                <a:solidFill>
                  <a:srgbClr val="FF0000"/>
                </a:solidFill>
              </a:rPr>
              <a:t>$500,000</a:t>
            </a:r>
          </a:p>
        </p:txBody>
      </p:sp>
    </p:spTree>
    <p:extLst>
      <p:ext uri="{BB962C8B-B14F-4D97-AF65-F5344CB8AC3E}">
        <p14:creationId xmlns:p14="http://schemas.microsoft.com/office/powerpoint/2010/main" val="41119266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l" rtl="0"/>
            <a:r>
              <a:rPr lang="en-US" dirty="0"/>
              <a:t>Depending on the surgeon</a:t>
            </a:r>
            <a:r>
              <a:rPr lang="en-US" dirty="0">
                <a:solidFill>
                  <a:srgbClr val="FF0000"/>
                </a:solidFill>
              </a:rPr>
              <a:t>, 2 to 3 months </a:t>
            </a:r>
            <a:r>
              <a:rPr lang="en-US" dirty="0"/>
              <a:t>of will be attempted before the surgical correction of a fistula is considered. </a:t>
            </a:r>
          </a:p>
          <a:p>
            <a:pPr marL="0" indent="0" algn="l" rtl="0">
              <a:buNone/>
            </a:pPr>
            <a:r>
              <a:rPr lang="en-US" dirty="0"/>
              <a:t>  This waiting period gives the fistula an appropriate     amount of time to close spontaneously. It also decreases   the morbidity and mortality of surgical correction.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absolute minimal waiting interval after original surgery to return to the operating room is </a:t>
            </a:r>
            <a:r>
              <a:rPr lang="en-US" b="1" dirty="0">
                <a:solidFill>
                  <a:srgbClr val="FF0000"/>
                </a:solidFill>
              </a:rPr>
              <a:t>6 weeks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904" y="18864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Timing of surgery</a:t>
            </a:r>
          </a:p>
        </p:txBody>
      </p:sp>
    </p:spTree>
    <p:extLst>
      <p:ext uri="{BB962C8B-B14F-4D97-AF65-F5344CB8AC3E}">
        <p14:creationId xmlns:p14="http://schemas.microsoft.com/office/powerpoint/2010/main" val="9860932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The time interval in which operative intervention is associated with a significantly </a:t>
            </a:r>
            <a:r>
              <a:rPr lang="en-US" dirty="0">
                <a:solidFill>
                  <a:srgbClr val="7030A0"/>
                </a:solidFill>
              </a:rPr>
              <a:t>higher mortality </a:t>
            </a:r>
            <a:r>
              <a:rPr lang="en-US" dirty="0"/>
              <a:t>has been outlined by Fazio et al, counting from the day of previous surgery: return to the operating room within 10 days resulted in </a:t>
            </a:r>
            <a:r>
              <a:rPr lang="en-US" b="1" dirty="0">
                <a:solidFill>
                  <a:srgbClr val="7030A0"/>
                </a:solidFill>
              </a:rPr>
              <a:t>13% </a:t>
            </a:r>
            <a:r>
              <a:rPr lang="en-US" dirty="0"/>
              <a:t>mortality, operating between 11 and 42 days was associated with </a:t>
            </a:r>
            <a:r>
              <a:rPr lang="en-US" b="1" dirty="0">
                <a:solidFill>
                  <a:srgbClr val="7030A0"/>
                </a:solidFill>
              </a:rPr>
              <a:t>21% </a:t>
            </a:r>
            <a:r>
              <a:rPr lang="en-US" dirty="0"/>
              <a:t>mortality, and after 42 days mortality returns to </a:t>
            </a:r>
            <a:r>
              <a:rPr lang="en-US" b="1" dirty="0">
                <a:solidFill>
                  <a:srgbClr val="7030A0"/>
                </a:solidFill>
              </a:rPr>
              <a:t>11% </a:t>
            </a:r>
            <a:r>
              <a:rPr lang="en-US" dirty="0"/>
              <a:t>in average patients</a:t>
            </a:r>
          </a:p>
        </p:txBody>
      </p:sp>
    </p:spTree>
    <p:extLst>
      <p:ext uri="{BB962C8B-B14F-4D97-AF65-F5344CB8AC3E}">
        <p14:creationId xmlns:p14="http://schemas.microsoft.com/office/powerpoint/2010/main" val="1487866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There is a high risk for recurrence.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Surgical approach may be difficult due to previous surgeries and adhesions. The bowel must be run carefully, and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extreme care must be taken to </a:t>
            </a:r>
            <a:r>
              <a:rPr lang="en-US" dirty="0">
                <a:solidFill>
                  <a:srgbClr val="FF0000"/>
                </a:solidFill>
              </a:rPr>
              <a:t>not cause any accidental </a:t>
            </a:r>
            <a:r>
              <a:rPr lang="en-US" dirty="0" err="1">
                <a:solidFill>
                  <a:srgbClr val="FF0000"/>
                </a:solidFill>
              </a:rPr>
              <a:t>enterotomies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during </a:t>
            </a:r>
            <a:r>
              <a:rPr lang="en-US" dirty="0" err="1">
                <a:solidFill>
                  <a:srgbClr val="0070C0"/>
                </a:solidFill>
              </a:rPr>
              <a:t>lysis</a:t>
            </a:r>
            <a:r>
              <a:rPr lang="en-US" dirty="0">
                <a:solidFill>
                  <a:srgbClr val="0070C0"/>
                </a:solidFill>
              </a:rPr>
              <a:t> of adhesion and bowel mobilization. </a:t>
            </a:r>
          </a:p>
          <a:p>
            <a:pPr algn="l" rtl="0"/>
            <a:r>
              <a:rPr lang="en-US" dirty="0"/>
              <a:t>As long as the bowel looks healthy, the best option is to </a:t>
            </a:r>
            <a:r>
              <a:rPr lang="en-US" dirty="0">
                <a:solidFill>
                  <a:srgbClr val="FF0000"/>
                </a:solidFill>
              </a:rPr>
              <a:t>excise the fistula tract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resect a small amount of associated bowel </a:t>
            </a:r>
            <a:r>
              <a:rPr lang="en-US" dirty="0"/>
              <a:t>followed by an </a:t>
            </a:r>
            <a:r>
              <a:rPr lang="en-US" dirty="0">
                <a:solidFill>
                  <a:srgbClr val="FF0000"/>
                </a:solidFill>
              </a:rPr>
              <a:t>anastomosis</a:t>
            </a:r>
            <a:r>
              <a:rPr lang="en-US" dirty="0"/>
              <a:t> to reestablish bowel continuity. </a:t>
            </a:r>
          </a:p>
          <a:p>
            <a:pPr algn="l" rtl="0"/>
            <a:r>
              <a:rPr lang="en-US" dirty="0"/>
              <a:t>To decrease recurrence rate, one must make sure to close the fascia where the fistula tract was traversing.</a:t>
            </a:r>
          </a:p>
        </p:txBody>
      </p:sp>
    </p:spTree>
    <p:extLst>
      <p:ext uri="{BB962C8B-B14F-4D97-AF65-F5344CB8AC3E}">
        <p14:creationId xmlns:p14="http://schemas.microsoft.com/office/powerpoint/2010/main" val="2460724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7039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Avoidance and proper repair of any </a:t>
            </a:r>
            <a:r>
              <a:rPr lang="en-US" dirty="0" err="1" smtClean="0"/>
              <a:t>enterotomy</a:t>
            </a:r>
            <a:r>
              <a:rPr lang="en-US" dirty="0" smtClean="0"/>
              <a:t> is essential since </a:t>
            </a:r>
            <a:r>
              <a:rPr lang="en-US" dirty="0" smtClean="0">
                <a:solidFill>
                  <a:srgbClr val="FF0000"/>
                </a:solidFill>
              </a:rPr>
              <a:t>36%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recurrent fistulas </a:t>
            </a:r>
            <a:r>
              <a:rPr lang="en-US" dirty="0" smtClean="0"/>
              <a:t>result from </a:t>
            </a:r>
            <a:r>
              <a:rPr lang="en-US" dirty="0" smtClean="0">
                <a:solidFill>
                  <a:srgbClr val="FF0000"/>
                </a:solidFill>
              </a:rPr>
              <a:t>inadvertent injury to the bowel</a:t>
            </a:r>
            <a:r>
              <a:rPr lang="en-US" dirty="0" smtClean="0"/>
              <a:t>. Operative success for definitive ECF resolution ranges from 80 to 95%. </a:t>
            </a:r>
          </a:p>
          <a:p>
            <a:pPr algn="l" rtl="0"/>
            <a:r>
              <a:rPr lang="en-US" dirty="0" smtClean="0"/>
              <a:t>Additionally, following surgery, ECF recurrence is 14 to 34%. Recurrence rates are minimized (18%) when the involved bowel is fully mobilized and resected. </a:t>
            </a:r>
            <a:r>
              <a:rPr lang="en-US" dirty="0" err="1" smtClean="0">
                <a:solidFill>
                  <a:srgbClr val="FF0000"/>
                </a:solidFill>
              </a:rPr>
              <a:t>Oversewing</a:t>
            </a:r>
            <a:r>
              <a:rPr lang="en-US" dirty="0" smtClean="0">
                <a:solidFill>
                  <a:srgbClr val="FF0000"/>
                </a:solidFill>
              </a:rPr>
              <a:t> or wedge resection/bowel repair results in higher rates of recurrence at 33%. </a:t>
            </a:r>
          </a:p>
          <a:p>
            <a:pPr algn="l" rtl="0"/>
            <a:r>
              <a:rPr lang="en-US" dirty="0" smtClean="0"/>
              <a:t>Similarly, </a:t>
            </a:r>
            <a:r>
              <a:rPr lang="en-US" dirty="0" err="1" smtClean="0"/>
              <a:t>Runströmet</a:t>
            </a:r>
            <a:r>
              <a:rPr lang="en-US" dirty="0" smtClean="0"/>
              <a:t> al reported that ECF failure rate is lower when no anastomosis is constructed and, instead, a stoma is chosen (recurrence rate 14 vs. 34% with anastomosis).</a:t>
            </a:r>
          </a:p>
          <a:p>
            <a:pPr algn="l" rtl="0"/>
            <a:r>
              <a:rPr lang="en-US" dirty="0" smtClean="0"/>
              <a:t> More broadly, one has to balance the risk of ECF recurrence with the morbidity of another operation if anastomosis is avoided.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1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Indications for surgery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lvl="0" algn="l" rtl="0"/>
            <a:r>
              <a:rPr lang="en-US" dirty="0"/>
              <a:t>ECF with </a:t>
            </a:r>
            <a:r>
              <a:rPr lang="en-US" b="1" dirty="0"/>
              <a:t>adverse factors </a:t>
            </a:r>
            <a:r>
              <a:rPr lang="en-US" dirty="0"/>
              <a:t>may require earlier surgical intervention</a:t>
            </a:r>
          </a:p>
          <a:p>
            <a:pPr lvl="0" algn="l" rtl="0"/>
            <a:r>
              <a:rPr lang="en-US" dirty="0"/>
              <a:t>Lateral duodenal or ligament of </a:t>
            </a:r>
            <a:r>
              <a:rPr lang="en-US" dirty="0" err="1"/>
              <a:t>Treitz</a:t>
            </a:r>
            <a:r>
              <a:rPr lang="en-US" dirty="0"/>
              <a:t> fistula </a:t>
            </a:r>
          </a:p>
          <a:p>
            <a:pPr lvl="0" algn="l" rtl="0"/>
            <a:r>
              <a:rPr lang="en-US" dirty="0" err="1"/>
              <a:t>Ileal</a:t>
            </a:r>
            <a:r>
              <a:rPr lang="en-US" dirty="0"/>
              <a:t> fistula </a:t>
            </a:r>
          </a:p>
          <a:p>
            <a:pPr lvl="0" algn="l" rtl="0"/>
            <a:r>
              <a:rPr lang="en-US" dirty="0"/>
              <a:t>High-output fistula </a:t>
            </a:r>
          </a:p>
          <a:p>
            <a:pPr lvl="0" algn="l" rtl="0"/>
            <a:r>
              <a:rPr lang="en-US" dirty="0"/>
              <a:t>Fistula associated with diseased bowel, distal obstruction, or </a:t>
            </a:r>
            <a:r>
              <a:rPr lang="en-US" dirty="0" err="1"/>
              <a:t>eversion</a:t>
            </a:r>
            <a:r>
              <a:rPr lang="en-US" dirty="0"/>
              <a:t> of mucosa</a:t>
            </a:r>
          </a:p>
          <a:p>
            <a:pPr lvl="0" algn="l" rtl="0"/>
            <a:r>
              <a:rPr lang="en-US" dirty="0" err="1"/>
              <a:t>Enteroatmospheric</a:t>
            </a:r>
            <a:r>
              <a:rPr lang="en-US" dirty="0"/>
              <a:t> fistula  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timing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30-70 per cent  need definitive </a:t>
            </a:r>
            <a:r>
              <a:rPr lang="en-US" dirty="0" err="1"/>
              <a:t>surgerical</a:t>
            </a:r>
            <a:r>
              <a:rPr lang="en-US" dirty="0"/>
              <a:t> repair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In patients with adverse factors, surgical intervention should be undertaken after a 6 week trial of conservative therapy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err="1"/>
              <a:t>Pt</a:t>
            </a:r>
            <a:r>
              <a:rPr lang="en-US" dirty="0"/>
              <a:t> with no adverse factors Wait </a:t>
            </a:r>
            <a:r>
              <a:rPr lang="en-US" dirty="0" err="1"/>
              <a:t>atleast</a:t>
            </a:r>
            <a:r>
              <a:rPr lang="en-US" dirty="0"/>
              <a:t> 3 months from the initial insult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Needs resolution of acute inflammatory response </a:t>
            </a:r>
          </a:p>
          <a:p>
            <a:pPr marL="0" indent="0" algn="l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for surgery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/>
              <a:t>if the patient is stable</a:t>
            </a:r>
          </a:p>
          <a:p>
            <a:pPr algn="l" rtl="0"/>
            <a:endParaRPr lang="en-US" sz="4000" dirty="0"/>
          </a:p>
          <a:p>
            <a:pPr algn="l" rtl="0"/>
            <a:r>
              <a:rPr lang="en-US" sz="4000" dirty="0"/>
              <a:t>optimization of nutrition</a:t>
            </a:r>
          </a:p>
          <a:p>
            <a:pPr algn="l" rtl="0"/>
            <a:endParaRPr lang="en-US" sz="4000" dirty="0"/>
          </a:p>
          <a:p>
            <a:pPr algn="l" rtl="0"/>
            <a:r>
              <a:rPr lang="en-US" sz="4000" dirty="0"/>
              <a:t>eradication of infection </a:t>
            </a:r>
          </a:p>
          <a:p>
            <a:pPr marL="0" indent="0" algn="l" rtl="0">
              <a:buNone/>
            </a:pPr>
            <a:r>
              <a:rPr lang="en-US" sz="4000" dirty="0"/>
              <a:t> </a:t>
            </a:r>
            <a:endParaRPr lang="ar-JO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Gastroduodenal</a:t>
            </a:r>
            <a:r>
              <a:rPr lang="en-US" b="1" dirty="0">
                <a:solidFill>
                  <a:srgbClr val="FF0000"/>
                </a:solidFill>
              </a:rPr>
              <a:t> fistulas are seen most often after surgery for perforated peptic ulcer.</a:t>
            </a:r>
          </a:p>
          <a:p>
            <a:pPr algn="l" rtl="0"/>
            <a:r>
              <a:rPr lang="en-US" b="1" dirty="0"/>
              <a:t>In patients with a </a:t>
            </a:r>
            <a:r>
              <a:rPr lang="en-US" b="1" dirty="0">
                <a:solidFill>
                  <a:srgbClr val="FF0000"/>
                </a:solidFill>
              </a:rPr>
              <a:t>perforated duodenal ulcer, </a:t>
            </a:r>
            <a:r>
              <a:rPr lang="en-US" b="1" dirty="0"/>
              <a:t>when the perforation is large, extensive contamination is present. When the duration between perforation and surgery is long, there is a </a:t>
            </a:r>
            <a:r>
              <a:rPr lang="en-US" b="1" dirty="0">
                <a:solidFill>
                  <a:srgbClr val="FF0000"/>
                </a:solidFill>
              </a:rPr>
              <a:t>high possibility of a postoperative leak</a:t>
            </a:r>
            <a:r>
              <a:rPr lang="en-US" b="1" dirty="0"/>
              <a:t>, leading to a </a:t>
            </a:r>
            <a:r>
              <a:rPr lang="en-US" b="1" u="sng" dirty="0">
                <a:solidFill>
                  <a:srgbClr val="FF0000"/>
                </a:solidFill>
              </a:rPr>
              <a:t>lateral duodenal fistula</a:t>
            </a:r>
            <a:r>
              <a:rPr lang="en-US" b="1" dirty="0">
                <a:solidFill>
                  <a:srgbClr val="FF0000"/>
                </a:solidFill>
              </a:rPr>
              <a:t>. This problem is difficult to treat, and mortality is high.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Preoperation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Antibiotic prophylaxis should be performed and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parenteral</a:t>
            </a:r>
            <a:r>
              <a:rPr lang="en-US" dirty="0"/>
              <a:t> nutritional supplementation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Enteral feeding should be decreased to allow luminal antibiotic preparation</a:t>
            </a:r>
            <a:endParaRPr lang="ar-JO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main steps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1 . Access : The entire bowel from the ligament of </a:t>
            </a:r>
            <a:r>
              <a:rPr lang="en-US" dirty="0" err="1"/>
              <a:t>Treitz</a:t>
            </a:r>
            <a:r>
              <a:rPr lang="en-US" dirty="0"/>
              <a:t> to the rectum is made free of all adhesions.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2. intestinal repair : resect segment </a:t>
            </a:r>
            <a:r>
              <a:rPr lang="en-US" dirty="0" err="1"/>
              <a:t>containg</a:t>
            </a:r>
            <a:r>
              <a:rPr lang="en-US" dirty="0"/>
              <a:t> fistula  + anastomosis</a:t>
            </a:r>
          </a:p>
          <a:p>
            <a:pPr algn="l" rtl="0"/>
            <a:r>
              <a:rPr lang="en-US" dirty="0"/>
              <a:t>bowel continuity : 2 layers </a:t>
            </a:r>
          </a:p>
          <a:p>
            <a:pPr algn="l" rtl="0"/>
            <a:r>
              <a:rPr lang="en-US" dirty="0"/>
              <a:t>  A : outer non </a:t>
            </a:r>
            <a:r>
              <a:rPr lang="en-US" dirty="0" err="1"/>
              <a:t>reabsorbale</a:t>
            </a:r>
            <a:r>
              <a:rPr lang="en-US" dirty="0"/>
              <a:t> suture  </a:t>
            </a:r>
          </a:p>
          <a:p>
            <a:pPr algn="l" rtl="0"/>
            <a:r>
              <a:rPr lang="ar-JO" dirty="0"/>
              <a:t> </a:t>
            </a:r>
            <a:r>
              <a:rPr lang="en-US" dirty="0"/>
              <a:t>   b: inner absorbable suture </a:t>
            </a:r>
          </a:p>
          <a:p>
            <a:pPr algn="l" rtl="0"/>
            <a:r>
              <a:rPr lang="en-US" dirty="0"/>
              <a:t>3. abdominal wall closure : primary  closure best </a:t>
            </a:r>
          </a:p>
          <a:p>
            <a:pPr algn="l" rtl="0"/>
            <a:r>
              <a:rPr lang="en-US" dirty="0"/>
              <a:t>Biological mesh second best     </a:t>
            </a:r>
            <a:endParaRPr lang="ar-JO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abdomen should be irrigated and any bleeding controlled.</a:t>
            </a:r>
          </a:p>
          <a:p>
            <a:pPr algn="l" rtl="0"/>
            <a:r>
              <a:rPr lang="en-US" dirty="0"/>
              <a:t>The large abdominal wall defect is closed with </a:t>
            </a:r>
            <a:r>
              <a:rPr lang="ar-JO" dirty="0"/>
              <a:t> </a:t>
            </a:r>
            <a:r>
              <a:rPr lang="en-US" dirty="0"/>
              <a:t>the </a:t>
            </a:r>
            <a:r>
              <a:rPr lang="en-US" dirty="0" err="1"/>
              <a:t>musculocutaneous</a:t>
            </a:r>
            <a:r>
              <a:rPr lang="en-US" dirty="0"/>
              <a:t> flap </a:t>
            </a:r>
            <a:r>
              <a:rPr lang="en-US" dirty="0" err="1"/>
              <a:t>latissimus</a:t>
            </a:r>
            <a:r>
              <a:rPr lang="en-US" dirty="0"/>
              <a:t> </a:t>
            </a:r>
            <a:r>
              <a:rPr lang="en-US" dirty="0" err="1"/>
              <a:t>dorsi</a:t>
            </a:r>
            <a:r>
              <a:rPr lang="en-US" dirty="0"/>
              <a:t> flap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/>
              <a:t>Enteroatmospheric</a:t>
            </a:r>
            <a:r>
              <a:rPr lang="en-US" dirty="0"/>
              <a:t> fistula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floating stoma</a:t>
            </a:r>
          </a:p>
          <a:p>
            <a:pPr algn="l" rtl="0"/>
            <a:r>
              <a:rPr lang="en-US" dirty="0" err="1"/>
              <a:t>Fistuloclysis</a:t>
            </a:r>
            <a:r>
              <a:rPr lang="en-US" dirty="0"/>
              <a:t> in combination with NPWT may also be quite useful in select patients.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429000"/>
            <a:ext cx="3954016" cy="296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12976"/>
            <a:ext cx="3954982" cy="29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80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/>
              <a:t>Other Interventions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Use of fibrin glue and plugs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Use of fibrin glue and plugs: </a:t>
            </a:r>
            <a:r>
              <a:rPr lang="en-US" baseline="30000" dirty="0"/>
              <a:t> </a:t>
            </a:r>
            <a:r>
              <a:rPr lang="en-US" dirty="0"/>
              <a:t>Once a fistula had been </a:t>
            </a:r>
            <a:r>
              <a:rPr lang="en-US" dirty="0" err="1"/>
              <a:t>endoscopically</a:t>
            </a:r>
            <a:r>
              <a:rPr lang="en-US" dirty="0"/>
              <a:t> located,  fibrin glue injected through a catheter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May  expedite fistula closure</a:t>
            </a:r>
          </a:p>
          <a:p>
            <a:pPr algn="l" rtl="0"/>
            <a:r>
              <a:rPr lang="en-US" dirty="0"/>
              <a:t>Usually used with </a:t>
            </a:r>
            <a:r>
              <a:rPr lang="en-US" dirty="0" err="1"/>
              <a:t>endoclip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Endoclips</a:t>
            </a:r>
            <a:r>
              <a:rPr lang="en-US" dirty="0"/>
              <a:t> (for acute fistulas)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Fistula plug 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82" y="4956448"/>
            <a:ext cx="5092618" cy="1801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43" y="2280072"/>
            <a:ext cx="3554276" cy="267637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988" y="704088"/>
            <a:ext cx="5463043" cy="5674189"/>
          </a:xfrm>
          <a:prstGeom prst="rect">
            <a:avLst/>
          </a:prstGeom>
        </p:spPr>
      </p:pic>
      <p:pic>
        <p:nvPicPr>
          <p:cNvPr id="1026" name="Picture 2" descr="Image result for fibrin glue fistul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5528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05" y="189776"/>
            <a:ext cx="33528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5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thank-you-note-f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7072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/>
              <a:t>Surgery for </a:t>
            </a:r>
            <a:r>
              <a:rPr lang="en-US" b="1" dirty="0">
                <a:solidFill>
                  <a:srgbClr val="FF0000"/>
                </a:solidFill>
              </a:rPr>
              <a:t>appendicitis</a:t>
            </a:r>
            <a:r>
              <a:rPr lang="en-US" b="1" dirty="0"/>
              <a:t>, </a:t>
            </a:r>
            <a:r>
              <a:rPr lang="en-US" b="1" dirty="0" err="1"/>
              <a:t>appendicular</a:t>
            </a:r>
            <a:r>
              <a:rPr lang="en-US" b="1" dirty="0"/>
              <a:t> perforation at the base, or drainage of an </a:t>
            </a:r>
            <a:r>
              <a:rPr lang="en-US" b="1" dirty="0" err="1"/>
              <a:t>appendicular</a:t>
            </a:r>
            <a:r>
              <a:rPr lang="en-US" b="1" dirty="0"/>
              <a:t> abscess can also lead to a </a:t>
            </a:r>
            <a:r>
              <a:rPr lang="en-US" b="1" dirty="0" err="1">
                <a:solidFill>
                  <a:srgbClr val="FF0000"/>
                </a:solidFill>
              </a:rPr>
              <a:t>colocutaneous</a:t>
            </a:r>
            <a:r>
              <a:rPr lang="en-US" b="1" dirty="0">
                <a:solidFill>
                  <a:srgbClr val="FF0000"/>
                </a:solidFill>
              </a:rPr>
              <a:t> fistula.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Radiation therapy </a:t>
            </a:r>
            <a:r>
              <a:rPr lang="en-US" b="1" dirty="0"/>
              <a:t>is also another major cause </a:t>
            </a:r>
            <a:r>
              <a:rPr lang="en-US" b="1" dirty="0">
                <a:solidFill>
                  <a:srgbClr val="FF0000"/>
                </a:solidFill>
              </a:rPr>
              <a:t>of colonic fistula.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/>
              <a:t>Traumatic ECF results from </a:t>
            </a:r>
            <a:r>
              <a:rPr lang="en-US" b="1" dirty="0">
                <a:solidFill>
                  <a:srgbClr val="FF0000"/>
                </a:solidFill>
              </a:rPr>
              <a:t>iatrogenic surgical trauma to the bowel that may or may not be recognized. </a:t>
            </a:r>
            <a:r>
              <a:rPr lang="en-US" b="1" dirty="0"/>
              <a:t>Road traffic accidents with injury to the gut can also lead to an ECF.</a:t>
            </a:r>
            <a:r>
              <a:rPr lang="en-US" b="1" baseline="30000" dirty="0"/>
              <a:t> </a:t>
            </a:r>
            <a:endParaRPr lang="en-US" b="1" dirty="0"/>
          </a:p>
          <a:p>
            <a:pPr algn="l" rtl="0"/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1954</TotalTime>
  <Words>3029</Words>
  <Application>Microsoft Office PowerPoint</Application>
  <PresentationFormat>On-screen Show (4:3)</PresentationFormat>
  <Paragraphs>348</Paragraphs>
  <Slides>76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Oriel</vt:lpstr>
      <vt:lpstr>Office Theme</vt:lpstr>
      <vt:lpstr>Flow</vt:lpstr>
      <vt:lpstr>Enterocutaneous fistula</vt:lpstr>
      <vt:lpstr>Definition</vt:lpstr>
      <vt:lpstr> Pathophysiology </vt:lpstr>
      <vt:lpstr>Classification of Fistula </vt:lpstr>
      <vt:lpstr>Etiology</vt:lpstr>
      <vt:lpstr>PowerPoint Presentation</vt:lpstr>
      <vt:lpstr>PowerPoint Presentation</vt:lpstr>
      <vt:lpstr>PowerPoint Presentation</vt:lpstr>
      <vt:lpstr>Traumatic</vt:lpstr>
      <vt:lpstr>Spontaneous</vt:lpstr>
      <vt:lpstr>PowerPoint Presentation</vt:lpstr>
      <vt:lpstr>History &amp; Physical Examination</vt:lpstr>
      <vt:lpstr>Complications</vt:lpstr>
      <vt:lpstr>PowerPoint Presentation</vt:lpstr>
      <vt:lpstr>PowerPoint Presentation</vt:lpstr>
      <vt:lpstr>PowerPoint Presentation</vt:lpstr>
      <vt:lpstr>PowerPoint Presentation</vt:lpstr>
      <vt:lpstr> Laboratory Studies</vt:lpstr>
      <vt:lpstr>Prognosis</vt:lpstr>
      <vt:lpstr>PowerPoint Presentation</vt:lpstr>
      <vt:lpstr>PowerPoint Presentation</vt:lpstr>
      <vt:lpstr>  Unfavorable factors for spontaneous closure</vt:lpstr>
      <vt:lpstr>PowerPoint Presentation</vt:lpstr>
      <vt:lpstr>PowerPoint Presentation</vt:lpstr>
      <vt:lpstr>Thank you</vt:lpstr>
      <vt:lpstr>Suliman Dmor</vt:lpstr>
      <vt:lpstr>MANAGEMENT </vt:lpstr>
      <vt:lpstr>Stabilization and Resuscitation </vt:lpstr>
      <vt:lpstr>PowerPoint Presentation</vt:lpstr>
      <vt:lpstr>Control Of Sepsis &amp; Fistula Effluent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 care management</vt:lpstr>
      <vt:lpstr>• Goals of skin care: Containing the effluent </vt:lpstr>
      <vt:lpstr>PowerPoint Presentation</vt:lpstr>
      <vt:lpstr>Zinc oxide cream barrier for skin protection.</vt:lpstr>
      <vt:lpstr>• Wound pouch dressings </vt:lpstr>
      <vt:lpstr>Pharmacological Support</vt:lpstr>
      <vt:lpstr>PowerPoint Presentation</vt:lpstr>
      <vt:lpstr>PowerPoint Presentation</vt:lpstr>
      <vt:lpstr>PowerPoint Presentation</vt:lpstr>
      <vt:lpstr>Nutritional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Surgical therapy </vt:lpstr>
      <vt:lpstr>Imaging</vt:lpstr>
      <vt:lpstr>PowerPoint Presentation</vt:lpstr>
      <vt:lpstr>Fistulography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Indications for surgery </vt:lpstr>
      <vt:lpstr>Surgery timing </vt:lpstr>
      <vt:lpstr>Fit for surgery </vt:lpstr>
      <vt:lpstr>Preoperation </vt:lpstr>
      <vt:lpstr>Surgery main steps </vt:lpstr>
      <vt:lpstr>PowerPoint Presentation</vt:lpstr>
      <vt:lpstr>Enteroatmospheric fistula </vt:lpstr>
      <vt:lpstr>Other Interventions Use of fibrin glue and plugs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Enterocutaneous fistula</dc:title>
  <dc:creator>motasem ellayan</dc:creator>
  <cp:lastModifiedBy>Basil ve Britania</cp:lastModifiedBy>
  <cp:revision>34</cp:revision>
  <dcterms:created xsi:type="dcterms:W3CDTF">2006-08-16T00:00:00Z</dcterms:created>
  <dcterms:modified xsi:type="dcterms:W3CDTF">2020-11-05T09:17:00Z</dcterms:modified>
</cp:coreProperties>
</file>