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image44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47.jpg" ContentType="image/jpeg"/>
  <Override PartName="/ppt/media/image51.jpg" ContentType="image/jpeg"/>
  <Override PartName="/ppt/media/image52.jpg" ContentType="image/jpeg"/>
  <Override PartName="/ppt/media/image55.jpg" ContentType="image/jpe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58.jpg" ContentType="image/jpe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60.jpg" ContentType="image/jpeg"/>
  <Override PartName="/ppt/media/image6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</p:sldMasterIdLst>
  <p:sldIdLst>
    <p:sldId id="256" r:id="rId3"/>
    <p:sldId id="257" r:id="rId4"/>
    <p:sldId id="258" r:id="rId5"/>
    <p:sldId id="259" r:id="rId6"/>
    <p:sldId id="31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313" r:id="rId15"/>
    <p:sldId id="269" r:id="rId16"/>
    <p:sldId id="270" r:id="rId17"/>
    <p:sldId id="271" r:id="rId18"/>
    <p:sldId id="314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15" r:id="rId31"/>
    <p:sldId id="316" r:id="rId32"/>
    <p:sldId id="318" r:id="rId33"/>
    <p:sldId id="319" r:id="rId34"/>
    <p:sldId id="320" r:id="rId35"/>
    <p:sldId id="325" r:id="rId36"/>
    <p:sldId id="326" r:id="rId37"/>
    <p:sldId id="322" r:id="rId38"/>
    <p:sldId id="323" r:id="rId39"/>
    <p:sldId id="32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16" autoAdjust="0"/>
    <p:restoredTop sz="94660"/>
  </p:normalViewPr>
  <p:slideViewPr>
    <p:cSldViewPr>
      <p:cViewPr varScale="1">
        <p:scale>
          <a:sx n="68" d="100"/>
          <a:sy n="68" d="100"/>
        </p:scale>
        <p:origin x="62" y="73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D7A69C-B660-448D-8B3F-91E8CA230D3A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1ACC0516-0829-49F4-8336-B7EE76785B86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More than 100 different subtypes of HPV have currently been identified</a:t>
          </a:r>
          <a:r>
            <a:rPr lang="en-US" sz="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33CBA41F-A174-4CD2-864F-74EA187C7F0D}" type="parTrans" cxnId="{350C6F33-D331-4D01-A283-543EEF470CF8}">
      <dgm:prSet/>
      <dgm:spPr/>
      <dgm:t>
        <a:bodyPr/>
        <a:lstStyle/>
        <a:p>
          <a:endParaRPr lang="en-US"/>
        </a:p>
      </dgm:t>
    </dgm:pt>
    <dgm:pt modelId="{2034BE07-2952-43AE-8A96-312AE85DFDCC}" type="sibTrans" cxnId="{350C6F33-D331-4D01-A283-543EEF470CF8}">
      <dgm:prSet/>
      <dgm:spPr/>
      <dgm:t>
        <a:bodyPr/>
        <a:lstStyle/>
        <a:p>
          <a:endParaRPr lang="en-US"/>
        </a:p>
      </dgm:t>
    </dgm:pt>
    <dgm:pt modelId="{17503F3D-C96F-4B9F-B939-584391E065AB}">
      <dgm:prSet custT="1"/>
      <dgm:spPr/>
      <dgm:t>
        <a:bodyPr/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HPV subtypes </a:t>
          </a:r>
          <a:r>
            <a:rPr lang="en-US" sz="1700" b="1" u="sng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6 and 11 are responsible for the majority of genital warts</a:t>
          </a:r>
          <a:r>
            <a:rPr lang="en-US" sz="17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and subtypes </a:t>
          </a:r>
          <a:r>
            <a:rPr lang="en-US" sz="1700" b="1" u="sng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16/18 with the development of cervical/ anal/vulval/vaginal/oral carcinomas. </a:t>
          </a:r>
        </a:p>
      </dgm:t>
    </dgm:pt>
    <dgm:pt modelId="{DD244541-F45C-4E83-BF2F-29038F643F04}" type="parTrans" cxnId="{51C5317F-3772-4604-85EF-23172D45DBA4}">
      <dgm:prSet/>
      <dgm:spPr/>
      <dgm:t>
        <a:bodyPr/>
        <a:lstStyle/>
        <a:p>
          <a:endParaRPr lang="en-US"/>
        </a:p>
      </dgm:t>
    </dgm:pt>
    <dgm:pt modelId="{170A4056-F987-4DAD-BF0C-52FF01E38D5A}" type="sibTrans" cxnId="{51C5317F-3772-4604-85EF-23172D45DBA4}">
      <dgm:prSet/>
      <dgm:spPr/>
      <dgm:t>
        <a:bodyPr/>
        <a:lstStyle/>
        <a:p>
          <a:endParaRPr lang="en-US"/>
        </a:p>
      </dgm:t>
    </dgm:pt>
    <dgm:pt modelId="{917E6895-ABD3-4CEC-A3DE-90405E90A5D5}">
      <dgm:prSet custT="1"/>
      <dgm:spPr/>
      <dgm:t>
        <a:bodyPr/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This discovery led to the production of two vaccines against HPV (</a:t>
          </a:r>
          <a:r>
            <a:rPr lang="en-US" sz="1700" b="1" kern="1200" dirty="0" err="1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Cervarix</a:t>
          </a:r>
          <a:r>
            <a:rPr lang="en-US" sz="17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against 16, 18and Gardasil against 6, 11, 16, 18) which are administered in three Doses. </a:t>
          </a:r>
        </a:p>
      </dgm:t>
    </dgm:pt>
    <dgm:pt modelId="{C5B9A80B-8EF1-473C-90D8-1CD1B47123BD}" type="parTrans" cxnId="{88B1D950-CEE8-4322-B7AF-B76977F3DEC2}">
      <dgm:prSet/>
      <dgm:spPr/>
      <dgm:t>
        <a:bodyPr/>
        <a:lstStyle/>
        <a:p>
          <a:endParaRPr lang="en-US"/>
        </a:p>
      </dgm:t>
    </dgm:pt>
    <dgm:pt modelId="{0FEEDE86-0911-4E0B-86A3-8AA952A9579E}" type="sibTrans" cxnId="{88B1D950-CEE8-4322-B7AF-B76977F3DEC2}">
      <dgm:prSet/>
      <dgm:spPr/>
      <dgm:t>
        <a:bodyPr/>
        <a:lstStyle/>
        <a:p>
          <a:endParaRPr lang="en-US"/>
        </a:p>
      </dgm:t>
    </dgm:pt>
    <dgm:pt modelId="{5C6E65C0-E4A6-4D00-A3B0-E1337B0A669F}">
      <dgm:prSet custT="1"/>
      <dgm:spPr/>
      <dgm:t>
        <a:bodyPr/>
        <a:lstStyle/>
        <a:p>
          <a:r>
            <a:rPr lang="en-US" sz="17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It is thought, however, that HPV infection alone does not cause malignant transformation and identified cofactors include smoking, UV light, folate deficiency and immunosuppression</a:t>
          </a:r>
          <a:r>
            <a:rPr lang="en-US" sz="1700" kern="1200" dirty="0"/>
            <a:t>.</a:t>
          </a:r>
        </a:p>
      </dgm:t>
    </dgm:pt>
    <dgm:pt modelId="{EBD70689-0A71-45CB-8F9F-D3789AF29DA9}" type="parTrans" cxnId="{3BCB30E7-5AB2-4A05-802F-8FF41C6D3BBD}">
      <dgm:prSet/>
      <dgm:spPr/>
      <dgm:t>
        <a:bodyPr/>
        <a:lstStyle/>
        <a:p>
          <a:endParaRPr lang="en-US"/>
        </a:p>
      </dgm:t>
    </dgm:pt>
    <dgm:pt modelId="{A03B06AF-C78E-44B6-9EF7-589D68C533CC}" type="sibTrans" cxnId="{3BCB30E7-5AB2-4A05-802F-8FF41C6D3BBD}">
      <dgm:prSet/>
      <dgm:spPr/>
      <dgm:t>
        <a:bodyPr/>
        <a:lstStyle/>
        <a:p>
          <a:endParaRPr lang="en-US"/>
        </a:p>
      </dgm:t>
    </dgm:pt>
    <dgm:pt modelId="{9F950685-3DBA-49E4-B456-15FB896FBBC7}">
      <dgm:prSet custT="1"/>
      <dgm:spPr/>
      <dgm:t>
        <a:bodyPr/>
        <a:lstStyle/>
        <a:p>
          <a:r>
            <a:rPr lang="en-US" sz="17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Vaccinated women should still have regular cervical smears ( PAP smear).</a:t>
          </a:r>
        </a:p>
      </dgm:t>
    </dgm:pt>
    <dgm:pt modelId="{7B0E7289-EC7E-4D6E-B032-18DD93AE46E4}" type="parTrans" cxnId="{BE9ADC11-C688-47F0-97CD-6C2623CE2809}">
      <dgm:prSet/>
      <dgm:spPr/>
      <dgm:t>
        <a:bodyPr/>
        <a:lstStyle/>
        <a:p>
          <a:endParaRPr lang="en-US"/>
        </a:p>
      </dgm:t>
    </dgm:pt>
    <dgm:pt modelId="{CD5FEB6C-EDDB-40FC-9AEB-C1DEED9505E0}" type="sibTrans" cxnId="{BE9ADC11-C688-47F0-97CD-6C2623CE2809}">
      <dgm:prSet/>
      <dgm:spPr/>
      <dgm:t>
        <a:bodyPr/>
        <a:lstStyle/>
        <a:p>
          <a:endParaRPr lang="en-US"/>
        </a:p>
      </dgm:t>
    </dgm:pt>
    <dgm:pt modelId="{8135898E-8B48-4BF2-8CC4-B36C72BAA898}" type="pres">
      <dgm:prSet presAssocID="{EED7A69C-B660-448D-8B3F-91E8CA230D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2D6142-6B63-4B82-A28D-45BEF3232FEE}" type="pres">
      <dgm:prSet presAssocID="{1ACC0516-0829-49F4-8336-B7EE76785B8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434CAF-5FD2-4F2A-9727-F10342D72C02}" type="pres">
      <dgm:prSet presAssocID="{2034BE07-2952-43AE-8A96-312AE85DFDCC}" presName="spacer" presStyleCnt="0"/>
      <dgm:spPr/>
    </dgm:pt>
    <dgm:pt modelId="{EEB0EAEE-0192-409E-93D0-B8952852438B}" type="pres">
      <dgm:prSet presAssocID="{17503F3D-C96F-4B9F-B939-584391E065AB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C08874-E41A-444C-A89F-530AD52AB7B3}" type="pres">
      <dgm:prSet presAssocID="{170A4056-F987-4DAD-BF0C-52FF01E38D5A}" presName="spacer" presStyleCnt="0"/>
      <dgm:spPr/>
    </dgm:pt>
    <dgm:pt modelId="{396F6DEB-9961-4715-9D12-09CB480AA83A}" type="pres">
      <dgm:prSet presAssocID="{917E6895-ABD3-4CEC-A3DE-90405E90A5D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03B88E-4951-400A-B929-3F867C64AE7D}" type="pres">
      <dgm:prSet presAssocID="{0FEEDE86-0911-4E0B-86A3-8AA952A9579E}" presName="spacer" presStyleCnt="0"/>
      <dgm:spPr/>
    </dgm:pt>
    <dgm:pt modelId="{A8770641-92ED-425B-BC52-44D85933A1D7}" type="pres">
      <dgm:prSet presAssocID="{5C6E65C0-E4A6-4D00-A3B0-E1337B0A669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33871-4DCB-4F11-8C49-6B6802375837}" type="pres">
      <dgm:prSet presAssocID="{A03B06AF-C78E-44B6-9EF7-589D68C533CC}" presName="spacer" presStyleCnt="0"/>
      <dgm:spPr/>
    </dgm:pt>
    <dgm:pt modelId="{F1179FD9-B18B-43E7-83BB-9B7799A4DCA0}" type="pres">
      <dgm:prSet presAssocID="{9F950685-3DBA-49E4-B456-15FB896FBBC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3A386B-AB36-4EA5-B29A-35983C52C5D7}" type="presOf" srcId="{EED7A69C-B660-448D-8B3F-91E8CA230D3A}" destId="{8135898E-8B48-4BF2-8CC4-B36C72BAA898}" srcOrd="0" destOrd="0" presId="urn:microsoft.com/office/officeart/2005/8/layout/vList2"/>
    <dgm:cxn modelId="{6F3649E1-9F7D-4D4B-BC4E-833FB1DC59C6}" type="presOf" srcId="{17503F3D-C96F-4B9F-B939-584391E065AB}" destId="{EEB0EAEE-0192-409E-93D0-B8952852438B}" srcOrd="0" destOrd="0" presId="urn:microsoft.com/office/officeart/2005/8/layout/vList2"/>
    <dgm:cxn modelId="{79BFD452-4E1E-4D39-B929-209B06F0C918}" type="presOf" srcId="{5C6E65C0-E4A6-4D00-A3B0-E1337B0A669F}" destId="{A8770641-92ED-425B-BC52-44D85933A1D7}" srcOrd="0" destOrd="0" presId="urn:microsoft.com/office/officeart/2005/8/layout/vList2"/>
    <dgm:cxn modelId="{3BCB30E7-5AB2-4A05-802F-8FF41C6D3BBD}" srcId="{EED7A69C-B660-448D-8B3F-91E8CA230D3A}" destId="{5C6E65C0-E4A6-4D00-A3B0-E1337B0A669F}" srcOrd="3" destOrd="0" parTransId="{EBD70689-0A71-45CB-8F9F-D3789AF29DA9}" sibTransId="{A03B06AF-C78E-44B6-9EF7-589D68C533CC}"/>
    <dgm:cxn modelId="{BE9ADC11-C688-47F0-97CD-6C2623CE2809}" srcId="{EED7A69C-B660-448D-8B3F-91E8CA230D3A}" destId="{9F950685-3DBA-49E4-B456-15FB896FBBC7}" srcOrd="4" destOrd="0" parTransId="{7B0E7289-EC7E-4D6E-B032-18DD93AE46E4}" sibTransId="{CD5FEB6C-EDDB-40FC-9AEB-C1DEED9505E0}"/>
    <dgm:cxn modelId="{350C6F33-D331-4D01-A283-543EEF470CF8}" srcId="{EED7A69C-B660-448D-8B3F-91E8CA230D3A}" destId="{1ACC0516-0829-49F4-8336-B7EE76785B86}" srcOrd="0" destOrd="0" parTransId="{33CBA41F-A174-4CD2-864F-74EA187C7F0D}" sibTransId="{2034BE07-2952-43AE-8A96-312AE85DFDCC}"/>
    <dgm:cxn modelId="{0BBD3505-A66A-43E6-AB44-B45E862482E1}" type="presOf" srcId="{917E6895-ABD3-4CEC-A3DE-90405E90A5D5}" destId="{396F6DEB-9961-4715-9D12-09CB480AA83A}" srcOrd="0" destOrd="0" presId="urn:microsoft.com/office/officeart/2005/8/layout/vList2"/>
    <dgm:cxn modelId="{51C5317F-3772-4604-85EF-23172D45DBA4}" srcId="{EED7A69C-B660-448D-8B3F-91E8CA230D3A}" destId="{17503F3D-C96F-4B9F-B939-584391E065AB}" srcOrd="1" destOrd="0" parTransId="{DD244541-F45C-4E83-BF2F-29038F643F04}" sibTransId="{170A4056-F987-4DAD-BF0C-52FF01E38D5A}"/>
    <dgm:cxn modelId="{3D13F733-DF23-447A-A5A3-AE6B08DD6EDE}" type="presOf" srcId="{1ACC0516-0829-49F4-8336-B7EE76785B86}" destId="{D62D6142-6B63-4B82-A28D-45BEF3232FEE}" srcOrd="0" destOrd="0" presId="urn:microsoft.com/office/officeart/2005/8/layout/vList2"/>
    <dgm:cxn modelId="{BB355617-BA4B-40F2-9FBF-A412B5E49FFA}" type="presOf" srcId="{9F950685-3DBA-49E4-B456-15FB896FBBC7}" destId="{F1179FD9-B18B-43E7-83BB-9B7799A4DCA0}" srcOrd="0" destOrd="0" presId="urn:microsoft.com/office/officeart/2005/8/layout/vList2"/>
    <dgm:cxn modelId="{88B1D950-CEE8-4322-B7AF-B76977F3DEC2}" srcId="{EED7A69C-B660-448D-8B3F-91E8CA230D3A}" destId="{917E6895-ABD3-4CEC-A3DE-90405E90A5D5}" srcOrd="2" destOrd="0" parTransId="{C5B9A80B-8EF1-473C-90D8-1CD1B47123BD}" sibTransId="{0FEEDE86-0911-4E0B-86A3-8AA952A9579E}"/>
    <dgm:cxn modelId="{CC570B00-2887-4C78-AF3D-7167D39A3F2B}" type="presParOf" srcId="{8135898E-8B48-4BF2-8CC4-B36C72BAA898}" destId="{D62D6142-6B63-4B82-A28D-45BEF3232FEE}" srcOrd="0" destOrd="0" presId="urn:microsoft.com/office/officeart/2005/8/layout/vList2"/>
    <dgm:cxn modelId="{F419AA54-F2B2-466D-AA28-3A5C3BF3724C}" type="presParOf" srcId="{8135898E-8B48-4BF2-8CC4-B36C72BAA898}" destId="{18434CAF-5FD2-4F2A-9727-F10342D72C02}" srcOrd="1" destOrd="0" presId="urn:microsoft.com/office/officeart/2005/8/layout/vList2"/>
    <dgm:cxn modelId="{BD9D20CA-A36A-4787-BA41-C14B1F2FB10D}" type="presParOf" srcId="{8135898E-8B48-4BF2-8CC4-B36C72BAA898}" destId="{EEB0EAEE-0192-409E-93D0-B8952852438B}" srcOrd="2" destOrd="0" presId="urn:microsoft.com/office/officeart/2005/8/layout/vList2"/>
    <dgm:cxn modelId="{00D0725A-9DCF-470A-9ACD-F708BD1DD554}" type="presParOf" srcId="{8135898E-8B48-4BF2-8CC4-B36C72BAA898}" destId="{ACC08874-E41A-444C-A89F-530AD52AB7B3}" srcOrd="3" destOrd="0" presId="urn:microsoft.com/office/officeart/2005/8/layout/vList2"/>
    <dgm:cxn modelId="{AD52EE52-F630-46F4-A942-AB12DB4D5388}" type="presParOf" srcId="{8135898E-8B48-4BF2-8CC4-B36C72BAA898}" destId="{396F6DEB-9961-4715-9D12-09CB480AA83A}" srcOrd="4" destOrd="0" presId="urn:microsoft.com/office/officeart/2005/8/layout/vList2"/>
    <dgm:cxn modelId="{22C1E89A-88F2-416E-A1E4-42B5A615A384}" type="presParOf" srcId="{8135898E-8B48-4BF2-8CC4-B36C72BAA898}" destId="{D603B88E-4951-400A-B929-3F867C64AE7D}" srcOrd="5" destOrd="0" presId="urn:microsoft.com/office/officeart/2005/8/layout/vList2"/>
    <dgm:cxn modelId="{42B7FEF5-0215-4675-BD4D-685847D3B58E}" type="presParOf" srcId="{8135898E-8B48-4BF2-8CC4-B36C72BAA898}" destId="{A8770641-92ED-425B-BC52-44D85933A1D7}" srcOrd="6" destOrd="0" presId="urn:microsoft.com/office/officeart/2005/8/layout/vList2"/>
    <dgm:cxn modelId="{00F89ABB-F5DF-4D4C-B283-92F48C751CBA}" type="presParOf" srcId="{8135898E-8B48-4BF2-8CC4-B36C72BAA898}" destId="{7D133871-4DCB-4F11-8C49-6B6802375837}" srcOrd="7" destOrd="0" presId="urn:microsoft.com/office/officeart/2005/8/layout/vList2"/>
    <dgm:cxn modelId="{AF01324B-BC35-4E90-B090-398929F18F8E}" type="presParOf" srcId="{8135898E-8B48-4BF2-8CC4-B36C72BAA898}" destId="{F1179FD9-B18B-43E7-83BB-9B7799A4DCA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A8733F-74CE-456B-B32B-622958997222}" type="doc">
      <dgm:prSet loTypeId="urn:microsoft.com/office/officeart/2005/8/layout/vList2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7965979A-1F5E-4723-8823-0ABDFC8BB643}">
      <dgm:prSet custT="1"/>
      <dgm:spPr/>
      <dgm:t>
        <a:bodyPr/>
        <a:lstStyle/>
        <a:p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HPV can remain viable in the environment at low temperatures for prolonged periods. </a:t>
          </a:r>
        </a:p>
        <a:p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The basal keratinocytes become infected</a:t>
          </a:r>
          <a:r>
            <a:rPr lang="en-US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causing epidermal hyperplasia seen clinically as an exophytic warty lesion</a:t>
          </a:r>
          <a:r>
            <a:rPr lang="en-US" sz="18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. </a:t>
          </a:r>
        </a:p>
      </dgm:t>
    </dgm:pt>
    <dgm:pt modelId="{C72522BD-986D-4D68-8F1E-89EBDC299226}" type="parTrans" cxnId="{0A5B8552-70FC-410B-A981-B886FC30FC2B}">
      <dgm:prSet/>
      <dgm:spPr/>
      <dgm:t>
        <a:bodyPr/>
        <a:lstStyle/>
        <a:p>
          <a:endParaRPr lang="en-US"/>
        </a:p>
      </dgm:t>
    </dgm:pt>
    <dgm:pt modelId="{A450B5AD-8537-42ED-9D73-4F745B65C922}" type="sibTrans" cxnId="{0A5B8552-70FC-410B-A981-B886FC30FC2B}">
      <dgm:prSet/>
      <dgm:spPr/>
      <dgm:t>
        <a:bodyPr/>
        <a:lstStyle/>
        <a:p>
          <a:endParaRPr lang="en-US"/>
        </a:p>
      </dgm:t>
    </dgm:pt>
    <dgm:pt modelId="{F3266509-589A-4963-A8E0-FD02B2B0001E}">
      <dgm:prSet custT="1"/>
      <dgm:spPr/>
      <dgm:t>
        <a:bodyPr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Plantar warts (</a:t>
          </a:r>
          <a:r>
            <a:rPr lang="en-US" sz="1800" b="1" u="sng" kern="1200" dirty="0" err="1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veruccae</a:t>
          </a:r>
          <a:r>
            <a:rPr lang="en-US" sz="1800" b="1" u="sng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) form painful plaques (mosaic) containing black ‘dots’  that represent thrombosed capillaries.</a:t>
          </a:r>
        </a:p>
      </dgm:t>
    </dgm:pt>
    <dgm:pt modelId="{DE89C57A-BD2B-41CC-B4CA-FF942C37040F}" type="parTrans" cxnId="{E82D692E-22E4-45FD-B136-3AB3F76A49B8}">
      <dgm:prSet/>
      <dgm:spPr/>
      <dgm:t>
        <a:bodyPr/>
        <a:lstStyle/>
        <a:p>
          <a:endParaRPr lang="en-US"/>
        </a:p>
      </dgm:t>
    </dgm:pt>
    <dgm:pt modelId="{0287A0F5-E665-40A9-8C22-F0F45DC619F4}" type="sibTrans" cxnId="{E82D692E-22E4-45FD-B136-3AB3F76A49B8}">
      <dgm:prSet/>
      <dgm:spPr/>
      <dgm:t>
        <a:bodyPr/>
        <a:lstStyle/>
        <a:p>
          <a:endParaRPr lang="en-US"/>
        </a:p>
      </dgm:t>
    </dgm:pt>
    <dgm:pt modelId="{35DC6723-8137-4695-BFFE-196A51D27EDA}">
      <dgm:prSet custT="1"/>
      <dgm:spPr/>
      <dgm:t>
        <a:bodyPr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Cutaneous HPV lesions can undergo malignant transformation, particularly in individuals who are immunosuppressed by HIV or medication.</a:t>
          </a:r>
        </a:p>
      </dgm:t>
    </dgm:pt>
    <dgm:pt modelId="{3E5DA2D7-1FC0-4812-9D59-6133A4A48209}" type="parTrans" cxnId="{0D2444D8-CCC7-4B5C-9011-03AD771538A5}">
      <dgm:prSet/>
      <dgm:spPr/>
      <dgm:t>
        <a:bodyPr/>
        <a:lstStyle/>
        <a:p>
          <a:endParaRPr lang="en-US"/>
        </a:p>
      </dgm:t>
    </dgm:pt>
    <dgm:pt modelId="{D2ADFDE8-C22E-482D-875C-1BD3D31F388F}" type="sibTrans" cxnId="{0D2444D8-CCC7-4B5C-9011-03AD771538A5}">
      <dgm:prSet/>
      <dgm:spPr/>
      <dgm:t>
        <a:bodyPr/>
        <a:lstStyle/>
        <a:p>
          <a:endParaRPr lang="en-US"/>
        </a:p>
      </dgm:t>
    </dgm:pt>
    <dgm:pt modelId="{AAE8E8BB-84F9-411B-852E-EE7228CE748E}">
      <dgm:prSet custT="1"/>
      <dgm:spPr/>
      <dgm:t>
        <a:bodyPr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Acitretin is given to some transplant recipients to try to reduce the rate of cutaneous malignant transformation.</a:t>
          </a:r>
        </a:p>
      </dgm:t>
    </dgm:pt>
    <dgm:pt modelId="{0D6E240E-B03A-4FF6-81FF-340958C366DD}" type="parTrans" cxnId="{EDEF2418-82D3-40D2-A6BB-61F934EE7F25}">
      <dgm:prSet/>
      <dgm:spPr/>
      <dgm:t>
        <a:bodyPr/>
        <a:lstStyle/>
        <a:p>
          <a:endParaRPr lang="en-US"/>
        </a:p>
      </dgm:t>
    </dgm:pt>
    <dgm:pt modelId="{AACBF284-19C6-4C51-89D9-001462CE43BF}" type="sibTrans" cxnId="{EDEF2418-82D3-40D2-A6BB-61F934EE7F25}">
      <dgm:prSet/>
      <dgm:spPr/>
      <dgm:t>
        <a:bodyPr/>
        <a:lstStyle/>
        <a:p>
          <a:endParaRPr lang="en-US"/>
        </a:p>
      </dgm:t>
    </dgm:pt>
    <dgm:pt modelId="{A5E6AD96-B5F4-4CEA-86C6-E6111FAB73FE}" type="pres">
      <dgm:prSet presAssocID="{FFA8733F-74CE-456B-B32B-62295899722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0A1F97-9D2F-4168-8E1D-BD3094B582C7}" type="pres">
      <dgm:prSet presAssocID="{7965979A-1F5E-4723-8823-0ABDFC8BB643}" presName="parentText" presStyleLbl="node1" presStyleIdx="0" presStyleCnt="4" custScaleY="15254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3F8C53-6B52-4741-932C-31F37660DA83}" type="pres">
      <dgm:prSet presAssocID="{A450B5AD-8537-42ED-9D73-4F745B65C922}" presName="spacer" presStyleCnt="0"/>
      <dgm:spPr/>
    </dgm:pt>
    <dgm:pt modelId="{82FA5704-5988-49BB-A69A-EB107ED2C2EF}" type="pres">
      <dgm:prSet presAssocID="{F3266509-589A-4963-A8E0-FD02B2B0001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08F0BE-89AA-44AC-912B-BCA9B6534A19}" type="pres">
      <dgm:prSet presAssocID="{0287A0F5-E665-40A9-8C22-F0F45DC619F4}" presName="spacer" presStyleCnt="0"/>
      <dgm:spPr/>
    </dgm:pt>
    <dgm:pt modelId="{794DF39E-066A-491C-8D90-CE942D8E24FA}" type="pres">
      <dgm:prSet presAssocID="{35DC6723-8137-4695-BFFE-196A51D27ED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EB6C52-2A8E-44E7-8ACD-78F1EE4CF585}" type="pres">
      <dgm:prSet presAssocID="{D2ADFDE8-C22E-482D-875C-1BD3D31F388F}" presName="spacer" presStyleCnt="0"/>
      <dgm:spPr/>
    </dgm:pt>
    <dgm:pt modelId="{B2C12AE5-6DCA-4BE9-AC64-DB020211E89C}" type="pres">
      <dgm:prSet presAssocID="{AAE8E8BB-84F9-411B-852E-EE7228CE748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EF2418-82D3-40D2-A6BB-61F934EE7F25}" srcId="{FFA8733F-74CE-456B-B32B-622958997222}" destId="{AAE8E8BB-84F9-411B-852E-EE7228CE748E}" srcOrd="3" destOrd="0" parTransId="{0D6E240E-B03A-4FF6-81FF-340958C366DD}" sibTransId="{AACBF284-19C6-4C51-89D9-001462CE43BF}"/>
    <dgm:cxn modelId="{E82D692E-22E4-45FD-B136-3AB3F76A49B8}" srcId="{FFA8733F-74CE-456B-B32B-622958997222}" destId="{F3266509-589A-4963-A8E0-FD02B2B0001E}" srcOrd="1" destOrd="0" parTransId="{DE89C57A-BD2B-41CC-B4CA-FF942C37040F}" sibTransId="{0287A0F5-E665-40A9-8C22-F0F45DC619F4}"/>
    <dgm:cxn modelId="{9548ACE3-7000-4E25-809D-0344CB3BAC10}" type="presOf" srcId="{AAE8E8BB-84F9-411B-852E-EE7228CE748E}" destId="{B2C12AE5-6DCA-4BE9-AC64-DB020211E89C}" srcOrd="0" destOrd="0" presId="urn:microsoft.com/office/officeart/2005/8/layout/vList2"/>
    <dgm:cxn modelId="{0A5B8552-70FC-410B-A981-B886FC30FC2B}" srcId="{FFA8733F-74CE-456B-B32B-622958997222}" destId="{7965979A-1F5E-4723-8823-0ABDFC8BB643}" srcOrd="0" destOrd="0" parTransId="{C72522BD-986D-4D68-8F1E-89EBDC299226}" sibTransId="{A450B5AD-8537-42ED-9D73-4F745B65C922}"/>
    <dgm:cxn modelId="{51816E97-7B92-4B9E-8307-048726F76875}" type="presOf" srcId="{FFA8733F-74CE-456B-B32B-622958997222}" destId="{A5E6AD96-B5F4-4CEA-86C6-E6111FAB73FE}" srcOrd="0" destOrd="0" presId="urn:microsoft.com/office/officeart/2005/8/layout/vList2"/>
    <dgm:cxn modelId="{4A69DC57-60DC-47CC-8807-2292CF634F89}" type="presOf" srcId="{7965979A-1F5E-4723-8823-0ABDFC8BB643}" destId="{D80A1F97-9D2F-4168-8E1D-BD3094B582C7}" srcOrd="0" destOrd="0" presId="urn:microsoft.com/office/officeart/2005/8/layout/vList2"/>
    <dgm:cxn modelId="{0D2444D8-CCC7-4B5C-9011-03AD771538A5}" srcId="{FFA8733F-74CE-456B-B32B-622958997222}" destId="{35DC6723-8137-4695-BFFE-196A51D27EDA}" srcOrd="2" destOrd="0" parTransId="{3E5DA2D7-1FC0-4812-9D59-6133A4A48209}" sibTransId="{D2ADFDE8-C22E-482D-875C-1BD3D31F388F}"/>
    <dgm:cxn modelId="{4C5B3A0C-BF0F-4780-8284-BBF41BF8FA1F}" type="presOf" srcId="{F3266509-589A-4963-A8E0-FD02B2B0001E}" destId="{82FA5704-5988-49BB-A69A-EB107ED2C2EF}" srcOrd="0" destOrd="0" presId="urn:microsoft.com/office/officeart/2005/8/layout/vList2"/>
    <dgm:cxn modelId="{273DE2AC-04BE-429A-8F4A-749D967BB3F9}" type="presOf" srcId="{35DC6723-8137-4695-BFFE-196A51D27EDA}" destId="{794DF39E-066A-491C-8D90-CE942D8E24FA}" srcOrd="0" destOrd="0" presId="urn:microsoft.com/office/officeart/2005/8/layout/vList2"/>
    <dgm:cxn modelId="{3B28781C-8E8B-4F3A-B4A2-8E6B58527687}" type="presParOf" srcId="{A5E6AD96-B5F4-4CEA-86C6-E6111FAB73FE}" destId="{D80A1F97-9D2F-4168-8E1D-BD3094B582C7}" srcOrd="0" destOrd="0" presId="urn:microsoft.com/office/officeart/2005/8/layout/vList2"/>
    <dgm:cxn modelId="{E05AE19B-9A2A-428A-A07E-130F77116493}" type="presParOf" srcId="{A5E6AD96-B5F4-4CEA-86C6-E6111FAB73FE}" destId="{EF3F8C53-6B52-4741-932C-31F37660DA83}" srcOrd="1" destOrd="0" presId="urn:microsoft.com/office/officeart/2005/8/layout/vList2"/>
    <dgm:cxn modelId="{3A97083E-28E8-486A-A43E-89B8C854AA24}" type="presParOf" srcId="{A5E6AD96-B5F4-4CEA-86C6-E6111FAB73FE}" destId="{82FA5704-5988-49BB-A69A-EB107ED2C2EF}" srcOrd="2" destOrd="0" presId="urn:microsoft.com/office/officeart/2005/8/layout/vList2"/>
    <dgm:cxn modelId="{FD00F88F-DC8D-4D13-BF4C-178402A5582D}" type="presParOf" srcId="{A5E6AD96-B5F4-4CEA-86C6-E6111FAB73FE}" destId="{8608F0BE-89AA-44AC-912B-BCA9B6534A19}" srcOrd="3" destOrd="0" presId="urn:microsoft.com/office/officeart/2005/8/layout/vList2"/>
    <dgm:cxn modelId="{7E8D3201-397D-48CF-82A0-36FBF3658614}" type="presParOf" srcId="{A5E6AD96-B5F4-4CEA-86C6-E6111FAB73FE}" destId="{794DF39E-066A-491C-8D90-CE942D8E24FA}" srcOrd="4" destOrd="0" presId="urn:microsoft.com/office/officeart/2005/8/layout/vList2"/>
    <dgm:cxn modelId="{BFB5FAAA-3731-4EDB-A033-92E193A7A1D6}" type="presParOf" srcId="{A5E6AD96-B5F4-4CEA-86C6-E6111FAB73FE}" destId="{F7EB6C52-2A8E-44E7-8ACD-78F1EE4CF585}" srcOrd="5" destOrd="0" presId="urn:microsoft.com/office/officeart/2005/8/layout/vList2"/>
    <dgm:cxn modelId="{A80C9302-4240-4F70-8805-7662F87301EC}" type="presParOf" srcId="{A5E6AD96-B5F4-4CEA-86C6-E6111FAB73FE}" destId="{B2C12AE5-6DCA-4BE9-AC64-DB020211E89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2F2687-DD2F-40C0-BF95-A87EEC1E476D}" type="doc">
      <dgm:prSet loTypeId="urn:microsoft.com/office/officeart/2005/8/layout/vList2" loCatId="list" qsTypeId="urn:microsoft.com/office/officeart/2005/8/quickstyle/simple1" qsCatId="simple" csTypeId="urn:microsoft.com/office/officeart/2005/8/colors/accent3_5" csCatId="accent3"/>
      <dgm:spPr/>
      <dgm:t>
        <a:bodyPr/>
        <a:lstStyle/>
        <a:p>
          <a:endParaRPr lang="en-US"/>
        </a:p>
      </dgm:t>
    </dgm:pt>
    <dgm:pt modelId="{C50E4DDD-F865-4770-AED6-AEBC7BDC9BA8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Warts commonly occur in childhood and usually resolve spontaneously.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13EEF2-6C64-481B-B4A5-F588D0A9DA38}" type="parTrans" cxnId="{461AA3EE-1E33-4C7A-93D9-FBD4CC3BC0C4}">
      <dgm:prSet/>
      <dgm:spPr/>
      <dgm:t>
        <a:bodyPr/>
        <a:lstStyle/>
        <a:p>
          <a:endParaRPr lang="en-US"/>
        </a:p>
      </dgm:t>
    </dgm:pt>
    <dgm:pt modelId="{AD9902BE-36BD-4ECB-9156-5E7B2CEEADB8}" type="sibTrans" cxnId="{461AA3EE-1E33-4C7A-93D9-FBD4CC3BC0C4}">
      <dgm:prSet/>
      <dgm:spPr/>
      <dgm:t>
        <a:bodyPr/>
        <a:lstStyle/>
        <a:p>
          <a:endParaRPr lang="en-US"/>
        </a:p>
      </dgm:t>
    </dgm:pt>
    <dgm:pt modelId="{52350D7F-CF21-4C30-A115-4E95846F504C}">
      <dgm:prSet custT="1"/>
      <dgm:spPr/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There are however numerous treatment options available (indicating that not all warts respond to a particular treatment).</a:t>
          </a:r>
        </a:p>
      </dgm:t>
    </dgm:pt>
    <dgm:pt modelId="{8A172D0F-C6BD-40E9-A6F4-6222F5518A50}" type="parTrans" cxnId="{8694F2CD-11F5-4E39-9D0D-2DD42DBE48E2}">
      <dgm:prSet/>
      <dgm:spPr/>
      <dgm:t>
        <a:bodyPr/>
        <a:lstStyle/>
        <a:p>
          <a:endParaRPr lang="en-US"/>
        </a:p>
      </dgm:t>
    </dgm:pt>
    <dgm:pt modelId="{E105B226-FC62-4A72-A7F3-54A514C56AAE}" type="sibTrans" cxnId="{8694F2CD-11F5-4E39-9D0D-2DD42DBE48E2}">
      <dgm:prSet/>
      <dgm:spPr/>
      <dgm:t>
        <a:bodyPr/>
        <a:lstStyle/>
        <a:p>
          <a:endParaRPr lang="en-US"/>
        </a:p>
      </dgm:t>
    </dgm:pt>
    <dgm:pt modelId="{67791391-44BC-446E-9038-6EA0C8B364A3}">
      <dgm:prSet custT="1"/>
      <dgm:spPr/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Warts are generally slow to clear but studies show </a:t>
          </a:r>
          <a:r>
            <a:rPr lang="en-US" sz="2000" b="1" u="sng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70% will resolve following 4 months of salicylic acid applied once daily. </a:t>
          </a:r>
        </a:p>
      </dgm:t>
    </dgm:pt>
    <dgm:pt modelId="{3028550D-AD24-4C68-9837-0DB9FD42CD58}" type="parTrans" cxnId="{0F259832-F5CB-4A34-892B-D811D58A1D41}">
      <dgm:prSet/>
      <dgm:spPr/>
      <dgm:t>
        <a:bodyPr/>
        <a:lstStyle/>
        <a:p>
          <a:endParaRPr lang="en-US"/>
        </a:p>
      </dgm:t>
    </dgm:pt>
    <dgm:pt modelId="{4A2FB336-41F4-4DA0-90FE-D7983724A11C}" type="sibTrans" cxnId="{0F259832-F5CB-4A34-892B-D811D58A1D41}">
      <dgm:prSet/>
      <dgm:spPr/>
      <dgm:t>
        <a:bodyPr/>
        <a:lstStyle/>
        <a:p>
          <a:endParaRPr lang="en-US"/>
        </a:p>
      </dgm:t>
    </dgm:pt>
    <dgm:pt modelId="{202B8BB4-7546-468E-A97D-B4C225FEB12A}" type="pres">
      <dgm:prSet presAssocID="{D82F2687-DD2F-40C0-BF95-A87EEC1E47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330EA0-4CF5-4407-8CFE-F4EF91DBE605}" type="pres">
      <dgm:prSet presAssocID="{C50E4DDD-F865-4770-AED6-AEBC7BDC9BA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BF20D9-ABE2-4133-A67B-814CEC75E952}" type="pres">
      <dgm:prSet presAssocID="{AD9902BE-36BD-4ECB-9156-5E7B2CEEADB8}" presName="spacer" presStyleCnt="0"/>
      <dgm:spPr/>
    </dgm:pt>
    <dgm:pt modelId="{F86ABBF6-41DA-48B6-A129-3F0E527338EF}" type="pres">
      <dgm:prSet presAssocID="{52350D7F-CF21-4C30-A115-4E95846F504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01E692-EAAC-451D-9907-CE368BA833D7}" type="pres">
      <dgm:prSet presAssocID="{E105B226-FC62-4A72-A7F3-54A514C56AAE}" presName="spacer" presStyleCnt="0"/>
      <dgm:spPr/>
    </dgm:pt>
    <dgm:pt modelId="{E89E8FBE-9CDC-471F-93E4-1A3E1F8B75AE}" type="pres">
      <dgm:prSet presAssocID="{67791391-44BC-446E-9038-6EA0C8B364A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00CA2A-0AD1-4D99-91F7-B2AEA5456D97}" type="presOf" srcId="{67791391-44BC-446E-9038-6EA0C8B364A3}" destId="{E89E8FBE-9CDC-471F-93E4-1A3E1F8B75AE}" srcOrd="0" destOrd="0" presId="urn:microsoft.com/office/officeart/2005/8/layout/vList2"/>
    <dgm:cxn modelId="{F79D580F-0678-4047-945C-1DDDAF48C70C}" type="presOf" srcId="{D82F2687-DD2F-40C0-BF95-A87EEC1E476D}" destId="{202B8BB4-7546-468E-A97D-B4C225FEB12A}" srcOrd="0" destOrd="0" presId="urn:microsoft.com/office/officeart/2005/8/layout/vList2"/>
    <dgm:cxn modelId="{A60EB693-0917-4799-97E7-C69702B546C3}" type="presOf" srcId="{C50E4DDD-F865-4770-AED6-AEBC7BDC9BA8}" destId="{35330EA0-4CF5-4407-8CFE-F4EF91DBE605}" srcOrd="0" destOrd="0" presId="urn:microsoft.com/office/officeart/2005/8/layout/vList2"/>
    <dgm:cxn modelId="{8694F2CD-11F5-4E39-9D0D-2DD42DBE48E2}" srcId="{D82F2687-DD2F-40C0-BF95-A87EEC1E476D}" destId="{52350D7F-CF21-4C30-A115-4E95846F504C}" srcOrd="1" destOrd="0" parTransId="{8A172D0F-C6BD-40E9-A6F4-6222F5518A50}" sibTransId="{E105B226-FC62-4A72-A7F3-54A514C56AAE}"/>
    <dgm:cxn modelId="{4BB85140-B3BF-4BB3-91BD-44C98EFE6352}" type="presOf" srcId="{52350D7F-CF21-4C30-A115-4E95846F504C}" destId="{F86ABBF6-41DA-48B6-A129-3F0E527338EF}" srcOrd="0" destOrd="0" presId="urn:microsoft.com/office/officeart/2005/8/layout/vList2"/>
    <dgm:cxn modelId="{0F259832-F5CB-4A34-892B-D811D58A1D41}" srcId="{D82F2687-DD2F-40C0-BF95-A87EEC1E476D}" destId="{67791391-44BC-446E-9038-6EA0C8B364A3}" srcOrd="2" destOrd="0" parTransId="{3028550D-AD24-4C68-9837-0DB9FD42CD58}" sibTransId="{4A2FB336-41F4-4DA0-90FE-D7983724A11C}"/>
    <dgm:cxn modelId="{461AA3EE-1E33-4C7A-93D9-FBD4CC3BC0C4}" srcId="{D82F2687-DD2F-40C0-BF95-A87EEC1E476D}" destId="{C50E4DDD-F865-4770-AED6-AEBC7BDC9BA8}" srcOrd="0" destOrd="0" parTransId="{5413EEF2-6C64-481B-B4A5-F588D0A9DA38}" sibTransId="{AD9902BE-36BD-4ECB-9156-5E7B2CEEADB8}"/>
    <dgm:cxn modelId="{F0A31263-65C9-4EB2-9250-27F94CA6D9AB}" type="presParOf" srcId="{202B8BB4-7546-468E-A97D-B4C225FEB12A}" destId="{35330EA0-4CF5-4407-8CFE-F4EF91DBE605}" srcOrd="0" destOrd="0" presId="urn:microsoft.com/office/officeart/2005/8/layout/vList2"/>
    <dgm:cxn modelId="{30FBDF22-562E-45D8-B629-ADCC16AFAF32}" type="presParOf" srcId="{202B8BB4-7546-468E-A97D-B4C225FEB12A}" destId="{65BF20D9-ABE2-4133-A67B-814CEC75E952}" srcOrd="1" destOrd="0" presId="urn:microsoft.com/office/officeart/2005/8/layout/vList2"/>
    <dgm:cxn modelId="{9CE04139-C866-4CC9-BE96-FCBFD40B2849}" type="presParOf" srcId="{202B8BB4-7546-468E-A97D-B4C225FEB12A}" destId="{F86ABBF6-41DA-48B6-A129-3F0E527338EF}" srcOrd="2" destOrd="0" presId="urn:microsoft.com/office/officeart/2005/8/layout/vList2"/>
    <dgm:cxn modelId="{1826F15B-A959-4356-AD32-1FD450D91FE8}" type="presParOf" srcId="{202B8BB4-7546-468E-A97D-B4C225FEB12A}" destId="{D101E692-EAAC-451D-9907-CE368BA833D7}" srcOrd="3" destOrd="0" presId="urn:microsoft.com/office/officeart/2005/8/layout/vList2"/>
    <dgm:cxn modelId="{219A73F2-EFD9-40FC-B61F-78F9BF2F0FB9}" type="presParOf" srcId="{202B8BB4-7546-468E-A97D-B4C225FEB12A}" destId="{E89E8FBE-9CDC-471F-93E4-1A3E1F8B75A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D6142-6B63-4B82-A28D-45BEF3232FEE}">
      <dsp:nvSpPr>
        <dsp:cNvPr id="0" name=""/>
        <dsp:cNvSpPr/>
      </dsp:nvSpPr>
      <dsp:spPr>
        <a:xfrm>
          <a:off x="0" y="282026"/>
          <a:ext cx="8582406" cy="667996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More than 100 different subtypes of HPV have currently been identified</a:t>
          </a:r>
          <a:r>
            <a:rPr lang="en-US" sz="5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32609" y="314635"/>
        <a:ext cx="8517188" cy="602778"/>
      </dsp:txXfrm>
    </dsp:sp>
    <dsp:sp modelId="{EEB0EAEE-0192-409E-93D0-B8952852438B}">
      <dsp:nvSpPr>
        <dsp:cNvPr id="0" name=""/>
        <dsp:cNvSpPr/>
      </dsp:nvSpPr>
      <dsp:spPr>
        <a:xfrm>
          <a:off x="0" y="964423"/>
          <a:ext cx="8582406" cy="667996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HPV subtypes </a:t>
          </a:r>
          <a:r>
            <a:rPr lang="en-US" sz="1700" b="1" u="sng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6 and 11 are responsible for the majority of genital warts</a:t>
          </a:r>
          <a:r>
            <a:rPr lang="en-US" sz="17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and subtypes </a:t>
          </a:r>
          <a:r>
            <a:rPr lang="en-US" sz="1700" b="1" u="sng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16/18 with the development of cervical/ anal/vulval/vaginal/oral carcinomas. </a:t>
          </a:r>
        </a:p>
      </dsp:txBody>
      <dsp:txXfrm>
        <a:off x="32609" y="997032"/>
        <a:ext cx="8517188" cy="602778"/>
      </dsp:txXfrm>
    </dsp:sp>
    <dsp:sp modelId="{396F6DEB-9961-4715-9D12-09CB480AA83A}">
      <dsp:nvSpPr>
        <dsp:cNvPr id="0" name=""/>
        <dsp:cNvSpPr/>
      </dsp:nvSpPr>
      <dsp:spPr>
        <a:xfrm>
          <a:off x="0" y="1646820"/>
          <a:ext cx="8582406" cy="667996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This discovery led to the production of two vaccines against HPV (</a:t>
          </a:r>
          <a:r>
            <a:rPr lang="en-US" sz="1700" b="1" kern="1200" dirty="0" err="1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Cervarix</a:t>
          </a:r>
          <a:r>
            <a:rPr lang="en-US" sz="17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against 16, 18and Gardasil against 6, 11, 16, 18) which are administered in three Doses. </a:t>
          </a:r>
        </a:p>
      </dsp:txBody>
      <dsp:txXfrm>
        <a:off x="32609" y="1679429"/>
        <a:ext cx="8517188" cy="602778"/>
      </dsp:txXfrm>
    </dsp:sp>
    <dsp:sp modelId="{A8770641-92ED-425B-BC52-44D85933A1D7}">
      <dsp:nvSpPr>
        <dsp:cNvPr id="0" name=""/>
        <dsp:cNvSpPr/>
      </dsp:nvSpPr>
      <dsp:spPr>
        <a:xfrm>
          <a:off x="0" y="2329217"/>
          <a:ext cx="8582406" cy="667996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It is thought, however, that HPV infection alone does not cause malignant transformation and identified cofactors include smoking, UV light, folate deficiency and immunosuppression</a:t>
          </a:r>
          <a:r>
            <a:rPr lang="en-US" sz="1700" kern="1200" dirty="0"/>
            <a:t>.</a:t>
          </a:r>
        </a:p>
      </dsp:txBody>
      <dsp:txXfrm>
        <a:off x="32609" y="2361826"/>
        <a:ext cx="8517188" cy="602778"/>
      </dsp:txXfrm>
    </dsp:sp>
    <dsp:sp modelId="{F1179FD9-B18B-43E7-83BB-9B7799A4DCA0}">
      <dsp:nvSpPr>
        <dsp:cNvPr id="0" name=""/>
        <dsp:cNvSpPr/>
      </dsp:nvSpPr>
      <dsp:spPr>
        <a:xfrm>
          <a:off x="0" y="3011614"/>
          <a:ext cx="8582406" cy="667996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Vaccinated women should still have regular cervical smears ( PAP smear).</a:t>
          </a:r>
        </a:p>
      </dsp:txBody>
      <dsp:txXfrm>
        <a:off x="32609" y="3044223"/>
        <a:ext cx="8517188" cy="6027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0A1F97-9D2F-4168-8E1D-BD3094B582C7}">
      <dsp:nvSpPr>
        <dsp:cNvPr id="0" name=""/>
        <dsp:cNvSpPr/>
      </dsp:nvSpPr>
      <dsp:spPr>
        <a:xfrm>
          <a:off x="0" y="1419"/>
          <a:ext cx="7216422" cy="95554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HPV can remain viable in the environment at low temperatures for prolonged periods.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The basal keratinocytes become infected</a:t>
          </a:r>
          <a:r>
            <a:rPr lang="en-US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causing epidermal hyperplasia seen clinically as an exophytic warty lesion</a:t>
          </a:r>
          <a:r>
            <a:rPr lang="en-US" sz="1800" b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. </a:t>
          </a:r>
        </a:p>
      </dsp:txBody>
      <dsp:txXfrm>
        <a:off x="46646" y="48065"/>
        <a:ext cx="7123130" cy="862248"/>
      </dsp:txXfrm>
    </dsp:sp>
    <dsp:sp modelId="{82FA5704-5988-49BB-A69A-EB107ED2C2EF}">
      <dsp:nvSpPr>
        <dsp:cNvPr id="0" name=""/>
        <dsp:cNvSpPr/>
      </dsp:nvSpPr>
      <dsp:spPr>
        <a:xfrm>
          <a:off x="0" y="965720"/>
          <a:ext cx="7216422" cy="626407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Plantar warts (</a:t>
          </a:r>
          <a:r>
            <a:rPr lang="en-US" sz="1800" b="1" u="sng" kern="1200" dirty="0" err="1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veruccae</a:t>
          </a:r>
          <a:r>
            <a:rPr lang="en-US" sz="1800" b="1" u="sng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) form painful plaques (mosaic) containing black ‘dots’  that represent thrombosed capillaries.</a:t>
          </a:r>
        </a:p>
      </dsp:txBody>
      <dsp:txXfrm>
        <a:off x="30579" y="996299"/>
        <a:ext cx="7155264" cy="565249"/>
      </dsp:txXfrm>
    </dsp:sp>
    <dsp:sp modelId="{794DF39E-066A-491C-8D90-CE942D8E24FA}">
      <dsp:nvSpPr>
        <dsp:cNvPr id="0" name=""/>
        <dsp:cNvSpPr/>
      </dsp:nvSpPr>
      <dsp:spPr>
        <a:xfrm>
          <a:off x="0" y="1600887"/>
          <a:ext cx="7216422" cy="626407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Cutaneous HPV lesions can undergo malignant transformation, particularly in individuals who are immunosuppressed by HIV or medication.</a:t>
          </a:r>
        </a:p>
      </dsp:txBody>
      <dsp:txXfrm>
        <a:off x="30579" y="1631466"/>
        <a:ext cx="7155264" cy="565249"/>
      </dsp:txXfrm>
    </dsp:sp>
    <dsp:sp modelId="{B2C12AE5-6DCA-4BE9-AC64-DB020211E89C}">
      <dsp:nvSpPr>
        <dsp:cNvPr id="0" name=""/>
        <dsp:cNvSpPr/>
      </dsp:nvSpPr>
      <dsp:spPr>
        <a:xfrm>
          <a:off x="0" y="2236055"/>
          <a:ext cx="7216422" cy="626407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Acitretin is given to some transplant recipients to try to reduce the rate of cutaneous malignant transformation.</a:t>
          </a:r>
        </a:p>
      </dsp:txBody>
      <dsp:txXfrm>
        <a:off x="30579" y="2266634"/>
        <a:ext cx="7155264" cy="5652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30EA0-4CF5-4407-8CFE-F4EF91DBE605}">
      <dsp:nvSpPr>
        <dsp:cNvPr id="0" name=""/>
        <dsp:cNvSpPr/>
      </dsp:nvSpPr>
      <dsp:spPr>
        <a:xfrm>
          <a:off x="0" y="733"/>
          <a:ext cx="7543800" cy="895872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Warts commonly occur in childhood and usually resolve spontaneously.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733" y="44466"/>
        <a:ext cx="7456334" cy="808406"/>
      </dsp:txXfrm>
    </dsp:sp>
    <dsp:sp modelId="{F86ABBF6-41DA-48B6-A129-3F0E527338EF}">
      <dsp:nvSpPr>
        <dsp:cNvPr id="0" name=""/>
        <dsp:cNvSpPr/>
      </dsp:nvSpPr>
      <dsp:spPr>
        <a:xfrm>
          <a:off x="0" y="908755"/>
          <a:ext cx="7543800" cy="895872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There are however numerous treatment options available (indicating that not all warts respond to a particular treatment).</a:t>
          </a:r>
        </a:p>
      </dsp:txBody>
      <dsp:txXfrm>
        <a:off x="43733" y="952488"/>
        <a:ext cx="7456334" cy="808406"/>
      </dsp:txXfrm>
    </dsp:sp>
    <dsp:sp modelId="{E89E8FBE-9CDC-471F-93E4-1A3E1F8B75AE}">
      <dsp:nvSpPr>
        <dsp:cNvPr id="0" name=""/>
        <dsp:cNvSpPr/>
      </dsp:nvSpPr>
      <dsp:spPr>
        <a:xfrm>
          <a:off x="0" y="1816778"/>
          <a:ext cx="7543800" cy="895872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Warts are generally slow to clear but studies show </a:t>
          </a:r>
          <a:r>
            <a:rPr lang="en-US" sz="2000" b="1" u="sng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70% will resolve following 4 months of salicylic acid applied once daily. </a:t>
          </a:r>
        </a:p>
      </dsp:txBody>
      <dsp:txXfrm>
        <a:off x="43733" y="1860511"/>
        <a:ext cx="7456334" cy="808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DBD3D6FB-79CC-4683-A046-BBE785BA1BED}" type="datetimeFigureOut">
              <a:rPr lang="en-US" kern="0" smtClean="0">
                <a:solidFill>
                  <a:srgbClr val="696464"/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8/4/2024</a:t>
            </a:fld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4FAB73BC-B049-4115-A692-8D63A059BFB8}" type="slidenum">
              <a:rPr lang="en-US" kern="0" smtClean="0"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‹#›</a:t>
            </a:fld>
            <a:endParaRPr lang="en-US" kern="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090805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9512B3E8-48F1-4B23-8498-D8A04A81EC9C}" type="datetimeFigureOut">
              <a:rPr lang="en-US" kern="0" smtClean="0">
                <a:solidFill>
                  <a:srgbClr val="696464"/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8/4/2024</a:t>
            </a:fld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4FAB73BC-B049-4115-A692-8D63A059BFB8}" type="slidenum">
              <a:rPr lang="en-US" kern="0" smtClean="0"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‹#›</a:t>
            </a:fld>
            <a:endParaRPr lang="en-US" kern="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636254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10B90D90-AA62-404D-A741-635B4370F9CB}" type="datetimeFigureOut">
              <a:rPr lang="en-US" kern="0" smtClean="0">
                <a:solidFill>
                  <a:srgbClr val="696464"/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8/4/2024</a:t>
            </a:fld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4FAB73BC-B049-4115-A692-8D63A059BFB8}" type="slidenum">
              <a:rPr lang="en-US" kern="0" smtClean="0"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‹#›</a:t>
            </a:fld>
            <a:endParaRPr lang="en-US" kern="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598082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A57002E4-6836-46D1-9DBB-3C27C0DD3A89}" type="datetimeFigureOut">
              <a:rPr lang="en-US" kern="0" smtClean="0">
                <a:solidFill>
                  <a:srgbClr val="696464"/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8/4/2024</a:t>
            </a:fld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4FAB73BC-B049-4115-A692-8D63A059BFB8}" type="slidenum">
              <a:rPr lang="en-US" kern="0" smtClean="0"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‹#›</a:t>
            </a:fld>
            <a:endParaRPr lang="en-US" kern="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7350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4350"/>
            <a:ext cx="5033772" cy="3765042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1CF131DD-A141-4471-BCF9-C6073EDD7E20}" type="datetimeFigureOut">
              <a:rPr lang="en-US" kern="0" smtClean="0">
                <a:solidFill>
                  <a:srgbClr val="696464"/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8/4/2024</a:t>
            </a:fld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4FAB73BC-B049-4115-A692-8D63A059BFB8}" type="slidenum">
              <a:rPr lang="en-US" kern="0" smtClean="0"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‹#›</a:t>
            </a:fld>
            <a:endParaRPr lang="en-US" kern="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787630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51435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AB334A90-EB03-42F3-8859-2C2B2724C058}" type="datetimeFigureOut">
              <a:rPr lang="en-US" kern="0" smtClean="0">
                <a:solidFill>
                  <a:srgbClr val="696464"/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8/4/2024</a:t>
            </a:fld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4FAB73BC-B049-4115-A692-8D63A059BFB8}" type="slidenum">
              <a:rPr lang="en-US" kern="0" smtClean="0"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‹#›</a:t>
            </a:fld>
            <a:endParaRPr lang="en-US" kern="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380199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D11A6AA8-A04B-4104-9AE2-BD48D340E27F}" type="datetimeFigureOut">
              <a:rPr lang="en-US" kern="0" smtClean="0">
                <a:solidFill>
                  <a:srgbClr val="696464"/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8/4/2024</a:t>
            </a:fld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4FAB73BC-B049-4115-A692-8D63A059BFB8}" type="slidenum">
              <a:rPr lang="en-US" kern="0" smtClean="0"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‹#›</a:t>
            </a:fld>
            <a:endParaRPr lang="en-US" kern="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441438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00050"/>
            <a:ext cx="1914525" cy="422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400050"/>
            <a:ext cx="5629275" cy="422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B4E0BF79-FAC6-4A96-8DE1-F7B82E2E1652}" type="datetimeFigureOut">
              <a:rPr lang="en-US" kern="0" smtClean="0">
                <a:solidFill>
                  <a:srgbClr val="696464"/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8/4/2024</a:t>
            </a:fld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4FAB73BC-B049-4115-A692-8D63A059BFB8}" type="slidenum">
              <a:rPr lang="en-US" kern="0" smtClean="0"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‹#›</a:t>
            </a:fld>
            <a:endParaRPr lang="en-US" kern="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11187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1763725" y="1623625"/>
            <a:ext cx="5616600" cy="140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1763725" y="3030275"/>
            <a:ext cx="56166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1392945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378" lvl="1" indent="-330192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566" lvl="2" indent="-330192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754" lvl="3" indent="-330192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5943" lvl="4" indent="-330192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132" lvl="5" indent="-330192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320" lvl="6" indent="-330192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509" lvl="7" indent="-330192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697" lvl="8" indent="-330192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763805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275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010210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3224773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113584"/>
            <a:ext cx="7667244" cy="2057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7236911" y="3051692"/>
            <a:ext cx="810678" cy="810677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DDA51639-B2D6-4652-B8C3-1B4C224A7BAF}" type="datetimeFigureOut">
              <a:rPr lang="en-US" kern="0" smtClean="0">
                <a:solidFill>
                  <a:srgbClr val="696464"/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8/4/2024</a:t>
            </a:fld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550" y="3217001"/>
            <a:ext cx="895401" cy="480060"/>
          </a:xfrm>
        </p:spPr>
        <p:txBody>
          <a:bodyPr/>
          <a:lstStyle>
            <a:lvl1pPr>
              <a:defRPr sz="2100"/>
            </a:lvl1pPr>
          </a:lstStyle>
          <a:p>
            <a:pPr defTabSz="685800">
              <a:buClr>
                <a:srgbClr val="000000"/>
              </a:buClr>
            </a:pPr>
            <a:fld id="{4FAB73BC-B049-4115-A692-8D63A059BFB8}" type="slidenum">
              <a:rPr lang="en-US" kern="0" smtClean="0"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‹#›</a:t>
            </a:fld>
            <a:endParaRPr lang="en-US" kern="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10344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AE3744E4-9F06-4CFF-87E0-44FED13CBCD7}" type="datetime1">
              <a:rPr lang="en-US" kern="0" smtClean="0">
                <a:solidFill>
                  <a:srgbClr val="696464"/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8/4/2024</a:t>
            </a:fld>
            <a:endParaRPr lang="en-US" kern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endParaRPr lang="en-US" kern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CAB087B9-D6FD-F34E-8465-78F95850F567}" type="slidenum">
              <a:rPr lang="en-US" kern="0" smtClean="0"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‹#›</a:t>
            </a:fld>
            <a:endParaRPr lang="en-US" kern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7750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88492"/>
            <a:ext cx="9144000" cy="14550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3765042"/>
            <a:ext cx="6789420" cy="800100"/>
          </a:xfrm>
        </p:spPr>
        <p:txBody>
          <a:bodyPr anchor="t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4704588"/>
            <a:ext cx="1983232" cy="273844"/>
          </a:xfrm>
        </p:spPr>
        <p:txBody>
          <a:bodyPr/>
          <a:lstStyle/>
          <a:p>
            <a:pPr defTabSz="685800">
              <a:buClr>
                <a:srgbClr val="000000"/>
              </a:buClr>
            </a:pPr>
            <a:fld id="{C44961B7-6B89-48AB-966F-622E2788EECC}" type="datetimeFigureOut">
              <a:rPr lang="en-US" kern="0" smtClean="0">
                <a:solidFill>
                  <a:srgbClr val="696464"/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8/4/2024</a:t>
            </a:fld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4704588"/>
            <a:ext cx="4745736" cy="273844"/>
          </a:xfrm>
        </p:spPr>
        <p:txBody>
          <a:bodyPr/>
          <a:lstStyle/>
          <a:p>
            <a:pPr defTabSz="685800">
              <a:buClr>
                <a:srgbClr val="000000"/>
              </a:buClr>
            </a:pPr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3049" y="1744386"/>
            <a:ext cx="810678" cy="810677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1879600"/>
            <a:ext cx="891224" cy="540249"/>
          </a:xfrm>
        </p:spPr>
        <p:txBody>
          <a:bodyPr/>
          <a:lstStyle>
            <a:lvl1pPr>
              <a:defRPr sz="2100"/>
            </a:lvl1pPr>
          </a:lstStyle>
          <a:p>
            <a:pPr defTabSz="685800">
              <a:buClr>
                <a:srgbClr val="000000"/>
              </a:buClr>
            </a:pPr>
            <a:fld id="{4FAB73BC-B049-4115-A692-8D63A059BFB8}" type="slidenum">
              <a:rPr lang="en-US" kern="0" smtClean="0"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‹#›</a:t>
            </a:fld>
            <a:endParaRPr lang="en-US" kern="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957618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3679" y="52732"/>
            <a:ext cx="8476641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 defTabSz="685800">
              <a:buClr>
                <a:srgbClr val="000000"/>
              </a:buClr>
            </a:pPr>
            <a:fld id="{8664C608-40B1-4030-A28D-5B74BC98ADCE}" type="datetimeFigureOut">
              <a:rPr lang="en-US" kern="0" smtClean="0">
                <a:solidFill>
                  <a:srgbClr val="696464"/>
                </a:solidFill>
                <a:latin typeface="Arial"/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8/4/2024</a:t>
            </a:fld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pPr defTabSz="685800">
              <a:buClr>
                <a:srgbClr val="000000"/>
              </a:buClr>
            </a:pPr>
            <a:endParaRPr lang="en-US" kern="0" dirty="0">
              <a:solidFill>
                <a:srgbClr val="696464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685800">
              <a:buClr>
                <a:srgbClr val="000000"/>
              </a:buClr>
            </a:pPr>
            <a:fld id="{4FAB73BC-B049-4115-A692-8D63A059BFB8}" type="slidenum">
              <a:rPr lang="en-US" kern="0" smtClean="0"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‹#›</a:t>
            </a:fld>
            <a:endParaRPr lang="en-US" kern="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72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hyperlink" Target="https://en.wikipedia.org/wiki/Verruca_plana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enital_wart" TargetMode="External"/><Relationship Id="rId7" Type="http://schemas.openxmlformats.org/officeDocument/2006/relationships/image" Target="../media/image52.jpg"/><Relationship Id="rId2" Type="http://schemas.openxmlformats.org/officeDocument/2006/relationships/hyperlink" Target="https://en.wikipedia.org/w/index.php?title=Digitate_wart&amp;action=edit&amp;redlink=1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g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hyperlink" Target="https://en.wikipedia.org/wiki/Periungual_wart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jpg"/><Relationship Id="rId4" Type="http://schemas.openxmlformats.org/officeDocument/2006/relationships/image" Target="../media/image54.tiff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6.tiff"/><Relationship Id="rId7" Type="http://schemas.openxmlformats.org/officeDocument/2006/relationships/diagramColors" Target="../diagrams/colors2.xml"/><Relationship Id="rId2" Type="http://schemas.openxmlformats.org/officeDocument/2006/relationships/hyperlink" Target="https://en.wikipedia.org/wiki/Plantar_wart" TargetMode="Externa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ck/a?!&amp;&amp;p=f6e48fcff84590e0JmltdHM9MTcyMDIyNDAwMCZpZ3VpZD0yNjBmZjY2OC1jOGQ3LTYzZTYtMDNjMS1lNzg0YzkyMjYyODQmaW5zaWQ9NTgwNQ&amp;ptn=3&amp;ver=2&amp;hsh=3&amp;fclid=260ff668-c8d7-63e6-03c1-e784c9226284&amp;psq=Nasolabial%2Bfold%2Bwikipedia&amp;u=a1aHR0cHM6Ly9lbi53aWtpcGVkaWEub3JnL3dpa2kvTmFzb2xhYmlhbF9mb2xk&amp;ntb=1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105400" y="4025512"/>
            <a:ext cx="2170430" cy="10977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9090" algn="r">
              <a:lnSpc>
                <a:spcPct val="100000"/>
              </a:lnSpc>
              <a:spcBef>
                <a:spcPts val="100"/>
              </a:spcBef>
            </a:pPr>
            <a:r>
              <a:rPr lang="en-US" sz="1700" dirty="0" smtClean="0">
                <a:solidFill>
                  <a:schemeClr val="bg1"/>
                </a:solidFill>
                <a:latin typeface="Times New Roman"/>
                <a:cs typeface="Times New Roman"/>
              </a:rPr>
              <a:t>Omar Al-</a:t>
            </a:r>
            <a:r>
              <a:rPr lang="en-US" sz="17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sarayreh</a:t>
            </a:r>
            <a:endParaRPr lang="en-US" sz="17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indent="339090" algn="r">
              <a:lnSpc>
                <a:spcPct val="100000"/>
              </a:lnSpc>
              <a:spcBef>
                <a:spcPts val="100"/>
              </a:spcBef>
            </a:pPr>
            <a:r>
              <a:rPr lang="en-US" sz="1700" dirty="0" smtClean="0">
                <a:solidFill>
                  <a:schemeClr val="bg1"/>
                </a:solidFill>
                <a:latin typeface="Times New Roman"/>
                <a:cs typeface="Times New Roman"/>
              </a:rPr>
              <a:t>Yaman Al-qaraleh</a:t>
            </a:r>
          </a:p>
          <a:p>
            <a:pPr marL="12700" marR="5080" indent="339090" algn="r">
              <a:lnSpc>
                <a:spcPct val="100000"/>
              </a:lnSpc>
              <a:spcBef>
                <a:spcPts val="100"/>
              </a:spcBef>
            </a:pPr>
            <a:r>
              <a:rPr lang="en-US" sz="1700" dirty="0" smtClean="0">
                <a:solidFill>
                  <a:schemeClr val="bg1"/>
                </a:solidFill>
                <a:latin typeface="Times New Roman"/>
                <a:cs typeface="Times New Roman"/>
              </a:rPr>
              <a:t>Ahmad Al-</a:t>
            </a:r>
            <a:r>
              <a:rPr lang="en-US" sz="17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majali</a:t>
            </a:r>
            <a:endParaRPr lang="en-US" sz="17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indent="339090" algn="r">
              <a:lnSpc>
                <a:spcPct val="100000"/>
              </a:lnSpc>
              <a:spcBef>
                <a:spcPts val="100"/>
              </a:spcBef>
            </a:pPr>
            <a:r>
              <a:rPr lang="en-US" sz="1700" dirty="0" smtClean="0">
                <a:solidFill>
                  <a:schemeClr val="bg1"/>
                </a:solidFill>
                <a:latin typeface="Times New Roman"/>
                <a:cs typeface="Times New Roman"/>
              </a:rPr>
              <a:t>Ahmad </a:t>
            </a:r>
            <a:r>
              <a:rPr lang="en-US" sz="17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Abunawas</a:t>
            </a:r>
            <a:endParaRPr sz="17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585987"/>
            <a:ext cx="9144000" cy="4279265"/>
            <a:chOff x="0" y="585987"/>
            <a:chExt cx="9144000" cy="4279265"/>
          </a:xfrm>
        </p:grpSpPr>
        <p:sp>
          <p:nvSpPr>
            <p:cNvPr id="5" name="object 5"/>
            <p:cNvSpPr/>
            <p:nvPr/>
          </p:nvSpPr>
          <p:spPr>
            <a:xfrm>
              <a:off x="488750" y="590749"/>
              <a:ext cx="8418830" cy="4269740"/>
            </a:xfrm>
            <a:custGeom>
              <a:avLst/>
              <a:gdLst/>
              <a:ahLst/>
              <a:cxnLst/>
              <a:rect l="l" t="t" r="r" b="b"/>
              <a:pathLst>
                <a:path w="8418830" h="4269740">
                  <a:moveTo>
                    <a:pt x="0" y="0"/>
                  </a:moveTo>
                  <a:lnTo>
                    <a:pt x="8418599" y="0"/>
                  </a:lnTo>
                  <a:lnTo>
                    <a:pt x="8418599" y="4269599"/>
                  </a:lnTo>
                  <a:lnTo>
                    <a:pt x="0" y="4269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41325"/>
              <a:ext cx="9143999" cy="28608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6493" y="1141318"/>
              <a:ext cx="830849" cy="7444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8321" y="0"/>
            <a:ext cx="8155940" cy="4942840"/>
            <a:chOff x="988321" y="0"/>
            <a:chExt cx="8155940" cy="4942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8321" y="88525"/>
              <a:ext cx="7837379" cy="4853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37674" y="0"/>
              <a:ext cx="1406324" cy="140632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217725" y="4680125"/>
            <a:ext cx="3723004" cy="213360"/>
          </a:xfrm>
          <a:prstGeom prst="rect">
            <a:avLst/>
          </a:prstGeom>
          <a:solidFill>
            <a:srgbClr val="EEFF41"/>
          </a:solidFill>
        </p:spPr>
        <p:txBody>
          <a:bodyPr vert="horz" wrap="square" lIns="0" tIns="0" rIns="0" bIns="0" rtlCol="0">
            <a:spAutoFit/>
          </a:bodyPr>
          <a:lstStyle/>
          <a:p>
            <a:pPr marL="104775" indent="-105410">
              <a:lnSpc>
                <a:spcPts val="1625"/>
              </a:lnSpc>
              <a:buChar char="•"/>
              <a:tabLst>
                <a:tab pos="105410" algn="l"/>
              </a:tabLst>
            </a:pP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health-care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worker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may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develop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herpetic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17725" y="4893485"/>
            <a:ext cx="1708150" cy="213360"/>
          </a:xfrm>
          <a:custGeom>
            <a:avLst/>
            <a:gdLst/>
            <a:ahLst/>
            <a:cxnLst/>
            <a:rect l="l" t="t" r="r" b="b"/>
            <a:pathLst>
              <a:path w="1708150" h="213360">
                <a:moveTo>
                  <a:pt x="1708027" y="213359"/>
                </a:moveTo>
                <a:lnTo>
                  <a:pt x="0" y="213359"/>
                </a:lnTo>
                <a:lnTo>
                  <a:pt x="0" y="0"/>
                </a:lnTo>
                <a:lnTo>
                  <a:pt x="1708027" y="0"/>
                </a:lnTo>
                <a:lnTo>
                  <a:pt x="1708027" y="213359"/>
                </a:lnTo>
                <a:close/>
              </a:path>
            </a:pathLst>
          </a:custGeom>
          <a:solidFill>
            <a:srgbClr val="EEFF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217725" y="4893485"/>
            <a:ext cx="1708150" cy="21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25"/>
              </a:lnSpc>
            </a:pPr>
            <a:r>
              <a:rPr sz="1400" b="1" spc="-5" dirty="0">
                <a:latin typeface="Arial"/>
                <a:cs typeface="Arial"/>
              </a:rPr>
              <a:t>whitlo</a:t>
            </a:r>
            <a:r>
              <a:rPr sz="1400" b="1" dirty="0">
                <a:latin typeface="Arial"/>
                <a:cs typeface="Arial"/>
              </a:rPr>
              <a:t>w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(paronychia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3264125"/>
            <a:ext cx="3933190" cy="1879600"/>
            <a:chOff x="0" y="3264125"/>
            <a:chExt cx="3933190" cy="18796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264125"/>
              <a:ext cx="1918749" cy="8500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3224" y="4538275"/>
              <a:ext cx="1229824" cy="6052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6925" y="73687"/>
            <a:ext cx="8675370" cy="5069840"/>
            <a:chOff x="86925" y="73687"/>
            <a:chExt cx="8675370" cy="5069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5979" y="143025"/>
              <a:ext cx="7181545" cy="41724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665624" y="78450"/>
              <a:ext cx="2092325" cy="513715"/>
            </a:xfrm>
            <a:custGeom>
              <a:avLst/>
              <a:gdLst/>
              <a:ahLst/>
              <a:cxnLst/>
              <a:rect l="l" t="t" r="r" b="b"/>
              <a:pathLst>
                <a:path w="2092325" h="513715">
                  <a:moveTo>
                    <a:pt x="2091899" y="513599"/>
                  </a:moveTo>
                  <a:lnTo>
                    <a:pt x="0" y="513599"/>
                  </a:lnTo>
                  <a:lnTo>
                    <a:pt x="0" y="0"/>
                  </a:lnTo>
                  <a:lnTo>
                    <a:pt x="2091899" y="0"/>
                  </a:lnTo>
                  <a:lnTo>
                    <a:pt x="2091899" y="513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65624" y="78450"/>
              <a:ext cx="2092325" cy="513715"/>
            </a:xfrm>
            <a:custGeom>
              <a:avLst/>
              <a:gdLst/>
              <a:ahLst/>
              <a:cxnLst/>
              <a:rect l="l" t="t" r="r" b="b"/>
              <a:pathLst>
                <a:path w="2092325" h="513715">
                  <a:moveTo>
                    <a:pt x="0" y="0"/>
                  </a:moveTo>
                  <a:lnTo>
                    <a:pt x="2091899" y="0"/>
                  </a:lnTo>
                  <a:lnTo>
                    <a:pt x="2091899" y="513599"/>
                  </a:lnTo>
                  <a:lnTo>
                    <a:pt x="0" y="513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925" y="4015394"/>
              <a:ext cx="4719299" cy="1128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8450" y="202075"/>
            <a:ext cx="7208519" cy="48386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05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7641" y="0"/>
            <a:ext cx="7189018" cy="5129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9144000" cy="5143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3943350"/>
            <a:ext cx="100255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66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25" y="0"/>
            <a:ext cx="9001125" cy="4681855"/>
            <a:chOff x="66625" y="0"/>
            <a:chExt cx="9001125" cy="46818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25" y="0"/>
              <a:ext cx="7437098" cy="46812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25850" y="141800"/>
              <a:ext cx="2522574" cy="4065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516325" y="132274"/>
              <a:ext cx="2541905" cy="426084"/>
            </a:xfrm>
            <a:custGeom>
              <a:avLst/>
              <a:gdLst/>
              <a:ahLst/>
              <a:cxnLst/>
              <a:rect l="l" t="t" r="r" b="b"/>
              <a:pathLst>
                <a:path w="2541904" h="426084">
                  <a:moveTo>
                    <a:pt x="0" y="0"/>
                  </a:moveTo>
                  <a:lnTo>
                    <a:pt x="2541624" y="0"/>
                  </a:lnTo>
                  <a:lnTo>
                    <a:pt x="2541624" y="425649"/>
                  </a:lnTo>
                  <a:lnTo>
                    <a:pt x="0" y="4256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03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8020761" cy="4838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45237" y="0"/>
            <a:ext cx="4399280" cy="3130550"/>
            <a:chOff x="4745237" y="0"/>
            <a:chExt cx="4399280" cy="31305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50000" y="5"/>
              <a:ext cx="4393999" cy="31290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593800" y="3750"/>
              <a:ext cx="1555750" cy="262255"/>
            </a:xfrm>
            <a:custGeom>
              <a:avLst/>
              <a:gdLst/>
              <a:ahLst/>
              <a:cxnLst/>
              <a:rect l="l" t="t" r="r" b="b"/>
              <a:pathLst>
                <a:path w="1555750" h="262255">
                  <a:moveTo>
                    <a:pt x="1555199" y="262199"/>
                  </a:moveTo>
                  <a:lnTo>
                    <a:pt x="0" y="262199"/>
                  </a:lnTo>
                  <a:lnTo>
                    <a:pt x="0" y="0"/>
                  </a:lnTo>
                  <a:lnTo>
                    <a:pt x="1555199" y="0"/>
                  </a:lnTo>
                  <a:lnTo>
                    <a:pt x="1555199" y="262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593800" y="3750"/>
              <a:ext cx="1555750" cy="262255"/>
            </a:xfrm>
            <a:custGeom>
              <a:avLst/>
              <a:gdLst/>
              <a:ahLst/>
              <a:cxnLst/>
              <a:rect l="l" t="t" r="r" b="b"/>
              <a:pathLst>
                <a:path w="1555750" h="262255">
                  <a:moveTo>
                    <a:pt x="0" y="0"/>
                  </a:moveTo>
                  <a:lnTo>
                    <a:pt x="1555199" y="0"/>
                  </a:lnTo>
                  <a:lnTo>
                    <a:pt x="1555199" y="262199"/>
                  </a:lnTo>
                  <a:lnTo>
                    <a:pt x="0" y="262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49999" y="1008699"/>
              <a:ext cx="4224020" cy="2058670"/>
            </a:xfrm>
            <a:custGeom>
              <a:avLst/>
              <a:gdLst/>
              <a:ahLst/>
              <a:cxnLst/>
              <a:rect l="l" t="t" r="r" b="b"/>
              <a:pathLst>
                <a:path w="4224020" h="2058670">
                  <a:moveTo>
                    <a:pt x="4223399" y="2058599"/>
                  </a:moveTo>
                  <a:lnTo>
                    <a:pt x="0" y="2058599"/>
                  </a:lnTo>
                  <a:lnTo>
                    <a:pt x="0" y="0"/>
                  </a:lnTo>
                  <a:lnTo>
                    <a:pt x="4223399" y="0"/>
                  </a:lnTo>
                  <a:lnTo>
                    <a:pt x="4223399" y="2058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49999" y="1008699"/>
              <a:ext cx="4224020" cy="2058670"/>
            </a:xfrm>
            <a:custGeom>
              <a:avLst/>
              <a:gdLst/>
              <a:ahLst/>
              <a:cxnLst/>
              <a:rect l="l" t="t" r="r" b="b"/>
              <a:pathLst>
                <a:path w="4224020" h="2058670">
                  <a:moveTo>
                    <a:pt x="0" y="0"/>
                  </a:moveTo>
                  <a:lnTo>
                    <a:pt x="4223399" y="0"/>
                  </a:lnTo>
                  <a:lnTo>
                    <a:pt x="4223399" y="2058599"/>
                  </a:lnTo>
                  <a:lnTo>
                    <a:pt x="0" y="2058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9712" y="1150108"/>
            <a:ext cx="4534535" cy="2494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8960" indent="-533400">
              <a:lnSpc>
                <a:spcPct val="100000"/>
              </a:lnSpc>
              <a:spcBef>
                <a:spcPts val="100"/>
              </a:spcBef>
              <a:buAutoNum type="alphaUcPeriod"/>
              <a:tabLst>
                <a:tab pos="568960" algn="l"/>
                <a:tab pos="569595" algn="l"/>
              </a:tabLst>
            </a:pPr>
            <a:r>
              <a:rPr sz="27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Molluscum</a:t>
            </a:r>
            <a:r>
              <a:rPr sz="2700" b="1" spc="9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700" b="1" spc="5" dirty="0">
                <a:solidFill>
                  <a:srgbClr val="212121"/>
                </a:solidFill>
                <a:latin typeface="Times New Roman"/>
                <a:cs typeface="Times New Roman"/>
              </a:rPr>
              <a:t>contagiosum</a:t>
            </a:r>
            <a:endParaRPr sz="2700" dirty="0">
              <a:latin typeface="Times New Roman"/>
              <a:cs typeface="Times New Roman"/>
            </a:endParaRPr>
          </a:p>
          <a:p>
            <a:pPr marL="568960" indent="-514984">
              <a:lnSpc>
                <a:spcPct val="100000"/>
              </a:lnSpc>
              <a:buAutoNum type="alphaUcPeriod"/>
              <a:tabLst>
                <a:tab pos="568960" algn="l"/>
                <a:tab pos="569595" algn="l"/>
              </a:tabLst>
            </a:pPr>
            <a:r>
              <a:rPr sz="2700" b="1" dirty="0">
                <a:solidFill>
                  <a:srgbClr val="212121"/>
                </a:solidFill>
                <a:latin typeface="Times New Roman"/>
                <a:cs typeface="Times New Roman"/>
              </a:rPr>
              <a:t>herpes</a:t>
            </a:r>
            <a:r>
              <a:rPr sz="2700" b="1" spc="7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700" b="1" spc="35" dirty="0">
                <a:solidFill>
                  <a:srgbClr val="212121"/>
                </a:solidFill>
                <a:latin typeface="Times New Roman"/>
                <a:cs typeface="Times New Roman"/>
              </a:rPr>
              <a:t>simplex</a:t>
            </a:r>
            <a:endParaRPr sz="2700" dirty="0">
              <a:latin typeface="Times New Roman"/>
              <a:cs typeface="Times New Roman"/>
            </a:endParaRPr>
          </a:p>
          <a:p>
            <a:pPr marL="568960" indent="-533400">
              <a:lnSpc>
                <a:spcPct val="100000"/>
              </a:lnSpc>
              <a:buAutoNum type="alphaUcPeriod"/>
              <a:tabLst>
                <a:tab pos="568960" algn="l"/>
                <a:tab pos="569595" algn="l"/>
              </a:tabLst>
            </a:pPr>
            <a:r>
              <a:rPr sz="2700" b="1" dirty="0">
                <a:solidFill>
                  <a:srgbClr val="212121"/>
                </a:solidFill>
                <a:latin typeface="Times New Roman"/>
                <a:cs typeface="Times New Roman"/>
              </a:rPr>
              <a:t>herpes</a:t>
            </a:r>
            <a:r>
              <a:rPr sz="2700" b="1" spc="9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700" b="1" spc="10" dirty="0">
                <a:solidFill>
                  <a:srgbClr val="212121"/>
                </a:solidFill>
                <a:latin typeface="Times New Roman"/>
                <a:cs typeface="Times New Roman"/>
              </a:rPr>
              <a:t>zoster</a:t>
            </a:r>
            <a:r>
              <a:rPr sz="2700" b="1" spc="95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700" b="1" spc="-35" dirty="0">
                <a:solidFill>
                  <a:srgbClr val="212121"/>
                </a:solidFill>
                <a:latin typeface="Times New Roman"/>
                <a:cs typeface="Times New Roman"/>
              </a:rPr>
              <a:t>and</a:t>
            </a:r>
            <a:r>
              <a:rPr sz="2700" b="1" spc="9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varicella</a:t>
            </a:r>
            <a:endParaRPr sz="2700" dirty="0">
              <a:latin typeface="Times New Roman"/>
              <a:cs typeface="Times New Roman"/>
            </a:endParaRPr>
          </a:p>
          <a:p>
            <a:pPr marL="568960" indent="-556895">
              <a:lnSpc>
                <a:spcPct val="100000"/>
              </a:lnSpc>
              <a:buAutoNum type="alphaUcPeriod"/>
              <a:tabLst>
                <a:tab pos="568960" algn="l"/>
                <a:tab pos="569595" algn="l"/>
              </a:tabLst>
            </a:pPr>
            <a:r>
              <a:rPr sz="27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warts</a:t>
            </a:r>
            <a:endParaRPr sz="2700" dirty="0">
              <a:latin typeface="Times New Roman"/>
              <a:cs typeface="Times New Roman"/>
            </a:endParaRPr>
          </a:p>
          <a:p>
            <a:pPr marL="568960" indent="-508634">
              <a:lnSpc>
                <a:spcPct val="100000"/>
              </a:lnSpc>
              <a:buAutoNum type="alphaUcPeriod"/>
              <a:tabLst>
                <a:tab pos="568960" algn="l"/>
                <a:tab pos="569595" algn="l"/>
              </a:tabLst>
            </a:pPr>
            <a:r>
              <a:rPr sz="2700" b="1" spc="-30" dirty="0">
                <a:solidFill>
                  <a:srgbClr val="212121"/>
                </a:solidFill>
                <a:latin typeface="Times New Roman"/>
                <a:cs typeface="Times New Roman"/>
              </a:rPr>
              <a:t>Orf</a:t>
            </a:r>
            <a:r>
              <a:rPr sz="2700" b="1" spc="95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700" b="1" spc="-135" dirty="0">
                <a:solidFill>
                  <a:srgbClr val="212121"/>
                </a:solidFill>
                <a:latin typeface="Times New Roman"/>
                <a:cs typeface="Times New Roman"/>
              </a:rPr>
              <a:t>(</a:t>
            </a:r>
            <a:r>
              <a:rPr sz="2700" b="1" spc="95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700" b="1" spc="-20" dirty="0">
                <a:solidFill>
                  <a:srgbClr val="212121"/>
                </a:solidFill>
                <a:latin typeface="Times New Roman"/>
                <a:cs typeface="Times New Roman"/>
              </a:rPr>
              <a:t>para-pox</a:t>
            </a:r>
            <a:r>
              <a:rPr sz="2700" b="1" spc="10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700" b="1" spc="-15" dirty="0">
                <a:solidFill>
                  <a:srgbClr val="212121"/>
                </a:solidFill>
                <a:latin typeface="Times New Roman"/>
                <a:cs typeface="Times New Roman"/>
              </a:rPr>
              <a:t>virus)</a:t>
            </a:r>
            <a:endParaRPr sz="2700" dirty="0">
              <a:latin typeface="Times New Roman"/>
              <a:cs typeface="Times New Roman"/>
            </a:endParaRPr>
          </a:p>
          <a:p>
            <a:pPr marL="568960" indent="-476884">
              <a:lnSpc>
                <a:spcPct val="100000"/>
              </a:lnSpc>
              <a:buAutoNum type="alphaUcPeriod"/>
              <a:tabLst>
                <a:tab pos="568960" algn="l"/>
                <a:tab pos="569595" algn="l"/>
              </a:tabLst>
            </a:pPr>
            <a:r>
              <a:rPr sz="2700" b="1" spc="-70" dirty="0">
                <a:solidFill>
                  <a:srgbClr val="212121"/>
                </a:solidFill>
                <a:latin typeface="Times New Roman"/>
                <a:cs typeface="Times New Roman"/>
              </a:rPr>
              <a:t>Hand</a:t>
            </a:r>
            <a:r>
              <a:rPr sz="2700" b="1" spc="9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700" b="1" spc="25" dirty="0">
                <a:solidFill>
                  <a:srgbClr val="212121"/>
                </a:solidFill>
                <a:latin typeface="Times New Roman"/>
                <a:cs typeface="Times New Roman"/>
              </a:rPr>
              <a:t>foot</a:t>
            </a:r>
            <a:r>
              <a:rPr sz="2700" b="1" spc="9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700" b="1" spc="30" dirty="0">
                <a:solidFill>
                  <a:srgbClr val="212121"/>
                </a:solidFill>
                <a:latin typeface="Times New Roman"/>
                <a:cs typeface="Times New Roman"/>
              </a:rPr>
              <a:t>mouth</a:t>
            </a:r>
            <a:r>
              <a:rPr sz="2700" b="1" spc="9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7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disease</a:t>
            </a:r>
            <a:endParaRPr sz="27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4C11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40025" y="1292030"/>
            <a:ext cx="958850" cy="2204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300" b="1" dirty="0">
                <a:solidFill>
                  <a:srgbClr val="FFFFFF"/>
                </a:solidFill>
                <a:latin typeface="Comic Sans MS"/>
                <a:cs typeface="Comic Sans MS"/>
              </a:rPr>
              <a:t>c</a:t>
            </a:r>
            <a:endParaRPr sz="143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189" y="152400"/>
            <a:ext cx="7958278" cy="48387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725" y="756284"/>
            <a:ext cx="8949055" cy="4387215"/>
            <a:chOff x="85725" y="756284"/>
            <a:chExt cx="8949055" cy="43872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1650" y="889000"/>
              <a:ext cx="8252761" cy="4254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725" y="756284"/>
              <a:ext cx="2278380" cy="167640"/>
            </a:xfrm>
            <a:custGeom>
              <a:avLst/>
              <a:gdLst/>
              <a:ahLst/>
              <a:cxnLst/>
              <a:rect l="l" t="t" r="r" b="b"/>
              <a:pathLst>
                <a:path w="2278380" h="167640">
                  <a:moveTo>
                    <a:pt x="2277775" y="167639"/>
                  </a:moveTo>
                  <a:lnTo>
                    <a:pt x="0" y="167639"/>
                  </a:lnTo>
                  <a:lnTo>
                    <a:pt x="0" y="0"/>
                  </a:lnTo>
                  <a:lnTo>
                    <a:pt x="2277775" y="0"/>
                  </a:lnTo>
                  <a:lnTo>
                    <a:pt x="2277775" y="1676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3025" y="67436"/>
            <a:ext cx="899350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spc="-15" dirty="0">
                <a:solidFill>
                  <a:srgbClr val="282C30"/>
                </a:solidFill>
                <a:latin typeface="Arial"/>
                <a:cs typeface="Arial"/>
              </a:rPr>
              <a:t>Initially,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282C30"/>
                </a:solidFill>
                <a:latin typeface="Arial"/>
                <a:cs typeface="Arial"/>
              </a:rPr>
              <a:t>there’s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a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 prodrome of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fever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 and malaise,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followed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 by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 the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 development of an intensely pruritic, generalized maculopapular</a:t>
            </a:r>
            <a:r>
              <a:rPr sz="1100" b="1" spc="8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rash,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which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then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evolves into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a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vesicular rash, where vesicles come up in groups or crops. Within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a few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days,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these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vesicles begin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to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crust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over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and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form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scabs.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15" dirty="0">
                <a:solidFill>
                  <a:srgbClr val="282C30"/>
                </a:solidFill>
                <a:latin typeface="Arial"/>
                <a:cs typeface="Arial"/>
              </a:rPr>
              <a:t>Now,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as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some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vesicles</a:t>
            </a:r>
            <a:r>
              <a:rPr sz="1100" b="1" spc="25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heal,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new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vesicles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can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pop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up.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So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for</a:t>
            </a:r>
            <a:r>
              <a:rPr sz="1100" b="1" spc="25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your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exams,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remember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that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individuals</a:t>
            </a:r>
            <a:r>
              <a:rPr sz="1100" b="1" spc="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with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varicella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typically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present multiple skin lesions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that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are in different stages of healing. </a:t>
            </a:r>
            <a:r>
              <a:rPr sz="1100" b="1" spc="-15" dirty="0">
                <a:solidFill>
                  <a:srgbClr val="282C30"/>
                </a:solidFill>
                <a:latin typeface="Arial"/>
                <a:cs typeface="Arial"/>
              </a:rPr>
              <a:t>Finally,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varicella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tends to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resolve in about one </a:t>
            </a:r>
            <a:r>
              <a:rPr sz="1100" b="1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week,</a:t>
            </a:r>
            <a:r>
              <a:rPr sz="1100" b="1" spc="-1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282C30"/>
                </a:solidFill>
                <a:latin typeface="Arial"/>
                <a:cs typeface="Arial"/>
              </a:rPr>
              <a:t>providing lifelong </a:t>
            </a:r>
            <a:r>
              <a:rPr sz="1100" b="1" spc="-15" dirty="0">
                <a:solidFill>
                  <a:srgbClr val="282C30"/>
                </a:solidFill>
                <a:latin typeface="Arial"/>
                <a:cs typeface="Arial"/>
              </a:rPr>
              <a:t>immunity.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725" y="634365"/>
            <a:ext cx="8629015" cy="4429760"/>
            <a:chOff x="85725" y="634365"/>
            <a:chExt cx="8629015" cy="4429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7321" y="780150"/>
              <a:ext cx="8137063" cy="42835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725" y="634365"/>
              <a:ext cx="4750435" cy="182880"/>
            </a:xfrm>
            <a:custGeom>
              <a:avLst/>
              <a:gdLst/>
              <a:ahLst/>
              <a:cxnLst/>
              <a:rect l="l" t="t" r="r" b="b"/>
              <a:pathLst>
                <a:path w="4750435" h="182880">
                  <a:moveTo>
                    <a:pt x="4749849" y="182879"/>
                  </a:moveTo>
                  <a:lnTo>
                    <a:pt x="0" y="182879"/>
                  </a:lnTo>
                  <a:lnTo>
                    <a:pt x="0" y="0"/>
                  </a:lnTo>
                  <a:lnTo>
                    <a:pt x="4749849" y="0"/>
                  </a:lnTo>
                  <a:lnTo>
                    <a:pt x="4749849" y="182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3025" y="66928"/>
            <a:ext cx="88696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282C30"/>
                </a:solidFill>
                <a:latin typeface="Calibri"/>
                <a:cs typeface="Calibri"/>
              </a:rPr>
              <a:t>However,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bear</a:t>
            </a:r>
            <a:r>
              <a:rPr sz="1200" b="1" spc="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in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mind</a:t>
            </a:r>
            <a:r>
              <a:rPr sz="1200" b="1" spc="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that</a:t>
            </a:r>
            <a:r>
              <a:rPr sz="1200" b="1" spc="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varicella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282C30"/>
                </a:solidFill>
                <a:latin typeface="Calibri"/>
                <a:cs typeface="Calibri"/>
              </a:rPr>
              <a:t>zoster</a:t>
            </a:r>
            <a:r>
              <a:rPr sz="1200" b="1" spc="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virus</a:t>
            </a:r>
            <a:r>
              <a:rPr sz="1200" b="1" spc="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also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infects</a:t>
            </a:r>
            <a:r>
              <a:rPr sz="1200" b="1" spc="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sensory</a:t>
            </a:r>
            <a:r>
              <a:rPr sz="1200" b="1" spc="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neurons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in</a:t>
            </a:r>
            <a:r>
              <a:rPr sz="1200" b="1" spc="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the</a:t>
            </a:r>
            <a:r>
              <a:rPr sz="1200" b="1" spc="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skin,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and</a:t>
            </a:r>
            <a:r>
              <a:rPr sz="1200" b="1" spc="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282C30"/>
                </a:solidFill>
                <a:latin typeface="Calibri"/>
                <a:cs typeface="Calibri"/>
              </a:rPr>
              <a:t>travels</a:t>
            </a:r>
            <a:r>
              <a:rPr sz="1200" b="1" spc="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up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their</a:t>
            </a:r>
            <a:r>
              <a:rPr sz="1200" b="1" spc="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282C30"/>
                </a:solidFill>
                <a:latin typeface="Calibri"/>
                <a:cs typeface="Calibri"/>
              </a:rPr>
              <a:t>axon</a:t>
            </a:r>
            <a:r>
              <a:rPr sz="1200" b="1" spc="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to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the</a:t>
            </a:r>
            <a:r>
              <a:rPr sz="1200" b="1" spc="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trigeminal</a:t>
            </a:r>
            <a:r>
              <a:rPr sz="1200" b="1" spc="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ganglion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 and the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dorsal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root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ganglia,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where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it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can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remain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dormant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 in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a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latent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282C30"/>
                </a:solidFill>
                <a:latin typeface="Calibri"/>
                <a:cs typeface="Calibri"/>
              </a:rPr>
              <a:t>state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for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many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years.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Later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on,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triggers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282C30"/>
                </a:solidFill>
                <a:latin typeface="Calibri"/>
                <a:cs typeface="Calibri"/>
              </a:rPr>
              <a:t>like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aging,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stress,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or 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immunosuppressive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therapy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can cause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reactivation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of the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virus, which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282C30"/>
                </a:solidFill>
                <a:latin typeface="Calibri"/>
                <a:cs typeface="Calibri"/>
              </a:rPr>
              <a:t>travels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back down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to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the skin.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This causes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an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infection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 in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the </a:t>
            </a:r>
            <a:r>
              <a:rPr sz="1200" b="1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innervated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 skin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area,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 or </a:t>
            </a:r>
            <a:r>
              <a:rPr sz="1200" b="1" spc="-10" dirty="0">
                <a:solidFill>
                  <a:srgbClr val="282C30"/>
                </a:solidFill>
                <a:latin typeface="Calibri"/>
                <a:cs typeface="Calibri"/>
              </a:rPr>
              <a:t>dermatome,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282C30"/>
                </a:solidFill>
                <a:latin typeface="Calibri"/>
                <a:cs typeface="Calibri"/>
              </a:rPr>
              <a:t>that’s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 called herpes </a:t>
            </a:r>
            <a:r>
              <a:rPr sz="1200" b="1" spc="-15" dirty="0">
                <a:solidFill>
                  <a:srgbClr val="282C30"/>
                </a:solidFill>
                <a:latin typeface="Calibri"/>
                <a:cs typeface="Calibri"/>
              </a:rPr>
              <a:t>zoster</a:t>
            </a:r>
            <a:r>
              <a:rPr sz="1200" b="1" spc="-5" dirty="0">
                <a:solidFill>
                  <a:srgbClr val="282C30"/>
                </a:solidFill>
                <a:latin typeface="Calibri"/>
                <a:cs typeface="Calibri"/>
              </a:rPr>
              <a:t> or shingles.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025" y="66928"/>
            <a:ext cx="87668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282C30"/>
                </a:solidFill>
                <a:latin typeface="Arial"/>
                <a:cs typeface="Arial"/>
              </a:rPr>
              <a:t>Typically,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 herpes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zoster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 leads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to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a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 rash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that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 looks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like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a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 single stripe of vesicles around either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 the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 left or right side of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the </a:t>
            </a:r>
            <a:r>
              <a:rPr sz="1200" b="1" spc="5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body or on one side of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the face, 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and presents with pain, itching, or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tingling 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of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the 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affected area. An important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fact to 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keep </a:t>
            </a:r>
            <a:r>
              <a:rPr sz="1200" b="1" spc="-3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in mind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though 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is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that 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immunocompromised individuals may develop disseminated </a:t>
            </a:r>
            <a:r>
              <a:rPr sz="1200" b="1" spc="-10" dirty="0">
                <a:solidFill>
                  <a:srgbClr val="282C30"/>
                </a:solidFill>
                <a:latin typeface="Arial"/>
                <a:cs typeface="Arial"/>
              </a:rPr>
              <a:t>zoster, 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meaning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that the 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lesions are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not</a:t>
            </a:r>
            <a:r>
              <a:rPr sz="1200" b="1" spc="-1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restricted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to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a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 single dermatome.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2975" y="756200"/>
            <a:ext cx="6933225" cy="42859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0537" y="62357"/>
            <a:ext cx="8689975" cy="2658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250" indent="-464184">
              <a:lnSpc>
                <a:spcPct val="100000"/>
              </a:lnSpc>
              <a:spcBef>
                <a:spcPts val="100"/>
              </a:spcBef>
              <a:buChar char="●"/>
              <a:tabLst>
                <a:tab pos="475615" algn="l"/>
                <a:tab pos="476884" algn="l"/>
              </a:tabLst>
            </a:pPr>
            <a:r>
              <a:rPr sz="2100" b="1" dirty="0">
                <a:solidFill>
                  <a:srgbClr val="212121"/>
                </a:solidFill>
                <a:latin typeface="Arial"/>
                <a:cs typeface="Arial"/>
              </a:rPr>
              <a:t>•</a:t>
            </a:r>
            <a:r>
              <a:rPr sz="21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100" b="1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212121"/>
                </a:solidFill>
                <a:latin typeface="Arial"/>
                <a:cs typeface="Arial"/>
              </a:rPr>
              <a:t>thoracic</a:t>
            </a:r>
            <a:r>
              <a:rPr sz="21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nerves</a:t>
            </a:r>
            <a:r>
              <a:rPr sz="2100" b="1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are</a:t>
            </a:r>
            <a:r>
              <a:rPr sz="21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most</a:t>
            </a:r>
            <a:r>
              <a:rPr sz="21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commonly</a:t>
            </a:r>
            <a:r>
              <a:rPr sz="21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affected</a:t>
            </a:r>
            <a:endParaRPr sz="2100">
              <a:latin typeface="Arial"/>
              <a:cs typeface="Arial"/>
            </a:endParaRPr>
          </a:p>
          <a:p>
            <a:pPr marL="401955" indent="-389890">
              <a:lnSpc>
                <a:spcPct val="100000"/>
              </a:lnSpc>
              <a:buChar char="●"/>
              <a:tabLst>
                <a:tab pos="401955" algn="l"/>
                <a:tab pos="402590" algn="l"/>
              </a:tabLst>
            </a:pPr>
            <a:r>
              <a:rPr sz="2100" b="1" spc="-20" dirty="0">
                <a:solidFill>
                  <a:srgbClr val="212121"/>
                </a:solidFill>
                <a:latin typeface="Arial"/>
                <a:cs typeface="Arial"/>
              </a:rPr>
              <a:t>Trigeminal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shingles</a:t>
            </a:r>
            <a:r>
              <a:rPr sz="21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may</a:t>
            </a:r>
            <a:r>
              <a:rPr sz="2100" b="1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affect.</a:t>
            </a:r>
            <a:endParaRPr sz="2100">
              <a:latin typeface="Arial"/>
              <a:cs typeface="Arial"/>
            </a:endParaRPr>
          </a:p>
          <a:p>
            <a:pPr marL="401955" indent="-389890">
              <a:lnSpc>
                <a:spcPct val="100000"/>
              </a:lnSpc>
              <a:spcBef>
                <a:spcPts val="375"/>
              </a:spcBef>
              <a:buChar char="●"/>
              <a:tabLst>
                <a:tab pos="401955" algn="l"/>
                <a:tab pos="402590" algn="l"/>
              </a:tabLst>
            </a:pP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100" b="1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ophthalmic</a:t>
            </a:r>
            <a:r>
              <a:rPr sz="2100" b="1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nerve</a:t>
            </a:r>
            <a:r>
              <a:rPr sz="2100" b="1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212121"/>
                </a:solidFill>
                <a:latin typeface="Arial"/>
                <a:cs typeface="Arial"/>
              </a:rPr>
              <a:t>(causing</a:t>
            </a:r>
            <a:r>
              <a:rPr sz="2100" b="1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severe</a:t>
            </a:r>
            <a:r>
              <a:rPr sz="21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conjunctivitis).</a:t>
            </a:r>
            <a:endParaRPr sz="2100">
              <a:latin typeface="Arial"/>
              <a:cs typeface="Arial"/>
            </a:endParaRPr>
          </a:p>
          <a:p>
            <a:pPr marL="401955" indent="-389890">
              <a:lnSpc>
                <a:spcPct val="100000"/>
              </a:lnSpc>
              <a:spcBef>
                <a:spcPts val="380"/>
              </a:spcBef>
              <a:buChar char="●"/>
              <a:tabLst>
                <a:tab pos="401955" algn="l"/>
                <a:tab pos="402590" algn="l"/>
              </a:tabLst>
            </a:pP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100" b="1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maxillary</a:t>
            </a:r>
            <a:r>
              <a:rPr sz="21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nerve</a:t>
            </a:r>
            <a:r>
              <a:rPr sz="21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212121"/>
                </a:solidFill>
                <a:latin typeface="Arial"/>
                <a:cs typeface="Arial"/>
              </a:rPr>
              <a:t>(causing</a:t>
            </a:r>
            <a:r>
              <a:rPr sz="21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vesicles</a:t>
            </a:r>
            <a:r>
              <a:rPr sz="21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1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1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uvula</a:t>
            </a:r>
            <a:r>
              <a:rPr sz="2100" b="1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21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212121"/>
                </a:solidFill>
                <a:latin typeface="Arial"/>
                <a:cs typeface="Arial"/>
              </a:rPr>
              <a:t>tonsils).</a:t>
            </a:r>
            <a:endParaRPr sz="2100">
              <a:latin typeface="Arial"/>
              <a:cs typeface="Arial"/>
            </a:endParaRPr>
          </a:p>
          <a:p>
            <a:pPr marL="401955" marR="5080" indent="-389890">
              <a:lnSpc>
                <a:spcPct val="114999"/>
              </a:lnSpc>
              <a:buChar char="●"/>
              <a:tabLst>
                <a:tab pos="401955" algn="l"/>
                <a:tab pos="402590" algn="l"/>
              </a:tabLst>
            </a:pP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The mandibular nerve </a:t>
            </a:r>
            <a:r>
              <a:rPr sz="2100" b="1" dirty="0">
                <a:solidFill>
                  <a:srgbClr val="212121"/>
                </a:solidFill>
                <a:latin typeface="Arial"/>
                <a:cs typeface="Arial"/>
              </a:rPr>
              <a:t>(causing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vesicles on </a:t>
            </a:r>
            <a:r>
              <a:rPr sz="2100" b="1" dirty="0">
                <a:solidFill>
                  <a:srgbClr val="212121"/>
                </a:solidFill>
                <a:latin typeface="Arial"/>
                <a:cs typeface="Arial"/>
              </a:rPr>
              <a:t>the floor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of </a:t>
            </a:r>
            <a:r>
              <a:rPr sz="2100" b="1" dirty="0">
                <a:solidFill>
                  <a:srgbClr val="212121"/>
                </a:solidFill>
                <a:latin typeface="Arial"/>
                <a:cs typeface="Arial"/>
              </a:rPr>
              <a:t>the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mouth </a:t>
            </a:r>
            <a:r>
              <a:rPr sz="2100" b="1" spc="-57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21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on</a:t>
            </a:r>
            <a:r>
              <a:rPr sz="21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1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212121"/>
                </a:solidFill>
                <a:latin typeface="Arial"/>
                <a:cs typeface="Arial"/>
              </a:rPr>
              <a:t>tongue).</a:t>
            </a:r>
            <a:endParaRPr sz="2100">
              <a:latin typeface="Arial"/>
              <a:cs typeface="Arial"/>
            </a:endParaRPr>
          </a:p>
          <a:p>
            <a:pPr marL="401955">
              <a:lnSpc>
                <a:spcPct val="100000"/>
              </a:lnSpc>
              <a:spcBef>
                <a:spcPts val="1575"/>
              </a:spcBef>
            </a:pPr>
            <a:r>
              <a:rPr sz="2100" b="1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05700" y="0"/>
            <a:ext cx="1638299" cy="11810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93013" y="2600312"/>
            <a:ext cx="2447924" cy="25431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22362" y="2714612"/>
            <a:ext cx="2428874" cy="24288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975" y="3076562"/>
            <a:ext cx="3181349" cy="206692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6750"/>
            <a:ext cx="9018739" cy="37327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6119" y="0"/>
            <a:ext cx="8572499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4C11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40025" y="1292030"/>
            <a:ext cx="1336040" cy="2204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300" b="1" dirty="0">
                <a:solidFill>
                  <a:srgbClr val="FFFFFF"/>
                </a:solidFill>
                <a:latin typeface="Comic Sans MS"/>
                <a:cs typeface="Comic Sans MS"/>
              </a:rPr>
              <a:t>D</a:t>
            </a:r>
            <a:endParaRPr sz="143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F5617-2983-DD4F-9E0B-AE3722676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Warts</a:t>
            </a: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( weak DNA virus so it always enters the body through break in skin and it stays in the basal cell layer and doesn’t invade it 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B9727D-D7DE-4243-81DC-79EE99E3A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357" y="1631585"/>
            <a:ext cx="4325649" cy="320992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563FFB-9A4F-CEA7-7FC6-194497AE2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CAB087B9-D6FD-F34E-8465-78F95850F567}" type="slidenum">
              <a:rPr lang="en-US" kern="0">
                <a:latin typeface="Rockwell Condensed" panose="02060603050405020104"/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29</a:t>
            </a:fld>
            <a:endParaRPr lang="en-US" kern="0">
              <a:latin typeface="Rockwell Condensed" panose="02060603050405020104"/>
              <a:cs typeface="Arial"/>
              <a:sym typeface="Arial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25EBA60-84CE-CD3C-3EEA-646CF7B219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56"/>
          <a:stretch/>
        </p:blipFill>
        <p:spPr>
          <a:xfrm>
            <a:off x="5143578" y="3260188"/>
            <a:ext cx="2663992" cy="1784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408327-7FD8-5AC8-8999-1304D5DBA873}"/>
              </a:ext>
            </a:extLst>
          </p:cNvPr>
          <p:cNvSpPr txBox="1"/>
          <p:nvPr/>
        </p:nvSpPr>
        <p:spPr>
          <a:xfrm>
            <a:off x="5275384" y="1631584"/>
            <a:ext cx="3207962" cy="1465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275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 antiviral treatment </a:t>
            </a:r>
          </a:p>
          <a:p>
            <a:pPr marL="214313" indent="-214313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275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Treatment depends on peeling of basal layer :</a:t>
            </a:r>
          </a:p>
          <a:p>
            <a:pPr marL="257175" indent="-257175" defTabSz="685800">
              <a:buClr>
                <a:srgbClr val="000000"/>
              </a:buClr>
              <a:buFont typeface="+mj-lt"/>
              <a:buAutoNum type="arabicPeriod"/>
            </a:pPr>
            <a:r>
              <a:rPr lang="en-US" sz="1275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Cautery </a:t>
            </a:r>
          </a:p>
          <a:p>
            <a:pPr marL="257175" indent="-257175" defTabSz="685800">
              <a:buClr>
                <a:srgbClr val="000000"/>
              </a:buClr>
              <a:buFont typeface="+mj-lt"/>
              <a:buAutoNum type="arabicPeriod"/>
            </a:pPr>
            <a:r>
              <a:rPr lang="en-US" sz="1275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Salicylic acid/ lactic acid </a:t>
            </a:r>
          </a:p>
          <a:p>
            <a:pPr marL="214313" indent="-214313" defTabSz="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275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Never ever treat it surgically …… </a:t>
            </a:r>
            <a:r>
              <a:rPr lang="en-US" sz="1275" b="1" kern="0" dirty="0">
                <a:solidFill>
                  <a:srgbClr val="9B2D1F"/>
                </a:solidFill>
                <a:latin typeface="Arial"/>
                <a:cs typeface="Arial"/>
                <a:sym typeface="Arial"/>
              </a:rPr>
              <a:t>Koebner phenomenon</a:t>
            </a:r>
          </a:p>
        </p:txBody>
      </p:sp>
    </p:spTree>
    <p:extLst>
      <p:ext uri="{BB962C8B-B14F-4D97-AF65-F5344CB8AC3E}">
        <p14:creationId xmlns:p14="http://schemas.microsoft.com/office/powerpoint/2010/main" val="1242727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4C11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16225" y="1292030"/>
            <a:ext cx="1353820" cy="2204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300" b="1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endParaRPr sz="143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5C83E7-C6B8-A8F8-705A-0EEDB06A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4704588"/>
            <a:ext cx="480060" cy="273844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CAB087B9-D6FD-F34E-8465-78F95850F567}" type="slidenum">
              <a:rPr lang="en-US" smtClean="0"/>
              <a:pPr>
                <a:spcAft>
                  <a:spcPts val="450"/>
                </a:spcAft>
              </a:pPr>
              <a:t>30</a:t>
            </a:fld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CB022EA-70F9-83BE-82C7-520C1B68D1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765196"/>
              </p:ext>
            </p:extLst>
          </p:nvPr>
        </p:nvGraphicFramePr>
        <p:xfrm>
          <a:off x="140970" y="133350"/>
          <a:ext cx="8582406" cy="3961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4027918"/>
            <a:ext cx="853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HPV only infects humans and is spread by :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direct contact, usually through a small break in the skin/mucous membrane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601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3A9DA-2138-B242-A6BE-F31EF7C7B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45325"/>
            <a:ext cx="7886700" cy="4187398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 range of types of wart have been identified. These include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5763" indent="-385763">
              <a:buAutoNum type="arabicPeriod"/>
            </a:pPr>
            <a:r>
              <a:rPr lang="en-US" sz="3000" b="1" u="sng" dirty="0">
                <a:solidFill>
                  <a:srgbClr val="C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Common wart (</a:t>
            </a:r>
            <a:r>
              <a:rPr lang="en-US" sz="3000" b="1" i="1" u="sng" dirty="0">
                <a:solidFill>
                  <a:srgbClr val="C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verruca vulgaris</a:t>
            </a:r>
            <a:r>
              <a:rPr lang="en-US" sz="3000" b="1" u="sng" dirty="0">
                <a:solidFill>
                  <a:srgbClr val="C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),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raised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wart with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roughened surface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most common on hands, but can grow anywhere on the body. 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000" b="1" u="sng" dirty="0">
                <a:solidFill>
                  <a:srgbClr val="C00000"/>
                </a:solidFill>
                <a:latin typeface="Monotype Corsiva" panose="03010101010201010101" pitchFamily="66" charset="0"/>
                <a:cs typeface="Arial" panose="020B0604020202020204" pitchFamily="34" charset="0"/>
                <a:hlinkClick r:id="rId2" tooltip="Verruca plana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2. Flat wart</a:t>
            </a:r>
            <a:r>
              <a:rPr lang="en-US" sz="3000" b="1" u="sng" dirty="0">
                <a:solidFill>
                  <a:srgbClr val="C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 (verruca plana),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a small, smooth flattened wart, flesh-</a:t>
            </a:r>
            <a:r>
              <a:rPr lang="en-US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coloured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which can occur in large numbers; most common on the face, neck, hands, wrists and knees.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E04540-F6FF-2489-8074-F6713917A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087B9-D6FD-F34E-8465-78F95850F567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40CA1-657F-EB46-9D23-F6C51BABA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649" y="1862456"/>
            <a:ext cx="1428750" cy="676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E7BC3D-428B-7347-907C-4F3AD3D39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861" y="3835924"/>
            <a:ext cx="1795970" cy="1192943"/>
          </a:xfrm>
          <a:prstGeom prst="rect">
            <a:avLst/>
          </a:prstGeom>
        </p:spPr>
      </p:pic>
      <p:pic>
        <p:nvPicPr>
          <p:cNvPr id="7" name="Picture 6" descr="A picture containing accessory, band-aid&#10;&#10;Description automatically generated">
            <a:extLst>
              <a:ext uri="{FF2B5EF4-FFF2-40B4-BE49-F238E27FC236}">
                <a16:creationId xmlns:a16="http://schemas.microsoft.com/office/drawing/2014/main" id="{E1297B3D-0930-F564-598F-BE1359B2E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320" y="1524257"/>
            <a:ext cx="1994096" cy="1277468"/>
          </a:xfrm>
          <a:prstGeom prst="rect">
            <a:avLst/>
          </a:prstGeom>
        </p:spPr>
      </p:pic>
      <p:pic>
        <p:nvPicPr>
          <p:cNvPr id="9" name="Picture 8" descr="A close up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E934D00C-428F-D4EB-F5B7-EEA0AD4B22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90" t="4861" r="6913" b="7358"/>
          <a:stretch/>
        </p:blipFill>
        <p:spPr>
          <a:xfrm>
            <a:off x="3747019" y="3561608"/>
            <a:ext cx="2164085" cy="14672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4C6C10-30E1-44DC-7BB8-E425918E5076}"/>
              </a:ext>
            </a:extLst>
          </p:cNvPr>
          <p:cNvSpPr txBox="1"/>
          <p:nvPr/>
        </p:nvSpPr>
        <p:spPr>
          <a:xfrm>
            <a:off x="574754" y="3840712"/>
            <a:ext cx="26547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q"/>
            </a:pPr>
            <a:r>
              <a:rPr lang="en-US" sz="1350" b="1" dirty="0">
                <a:solidFill>
                  <a:srgbClr val="C00000"/>
                </a:solidFill>
              </a:rPr>
              <a:t>The only type that may resolve spontaneously </a:t>
            </a:r>
          </a:p>
        </p:txBody>
      </p:sp>
    </p:spTree>
    <p:extLst>
      <p:ext uri="{BB962C8B-B14F-4D97-AF65-F5344CB8AC3E}">
        <p14:creationId xmlns:p14="http://schemas.microsoft.com/office/powerpoint/2010/main" val="808071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669DA-624A-844E-89CC-87353A135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9921"/>
            <a:ext cx="8963406" cy="40536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000" b="1" u="sng" dirty="0">
                <a:solidFill>
                  <a:srgbClr val="C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3. Filiform or </a:t>
            </a:r>
            <a:r>
              <a:rPr lang="en-US" sz="3000" b="1" u="sng" dirty="0">
                <a:solidFill>
                  <a:srgbClr val="C00000"/>
                </a:solidFill>
                <a:latin typeface="Monotype Corsiva" panose="03010101010201010101" pitchFamily="66" charset="0"/>
                <a:cs typeface="Arial" panose="020B0604020202020204" pitchFamily="34" charset="0"/>
                <a:hlinkClick r:id="rId2" tooltip="Digitate wart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digitate wart</a:t>
            </a:r>
            <a:r>
              <a:rPr lang="en-US" dirty="0"/>
              <a:t>, a </a:t>
            </a:r>
            <a:r>
              <a:rPr lang="en-US" u="sng" dirty="0"/>
              <a:t>thread- or finger-like wart, most common on the face, especially near the eyelids and lips.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000" b="1" u="sng" dirty="0">
                <a:solidFill>
                  <a:srgbClr val="C00000"/>
                </a:solidFill>
                <a:latin typeface="Monotype Corsiva" panose="03010101010201010101" pitchFamily="66" charset="0"/>
                <a:cs typeface="Arial" panose="020B0604020202020204" pitchFamily="34" charset="0"/>
                <a:hlinkClick r:id="rId3" tooltip="Genital wart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4. Genital wart</a:t>
            </a:r>
            <a:r>
              <a:rPr lang="en-US" sz="3000" b="1" u="sng" dirty="0">
                <a:solidFill>
                  <a:srgbClr val="C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 (venereal wart, condyloma </a:t>
            </a:r>
            <a:r>
              <a:rPr lang="en-US" sz="3000" b="1" u="sng" dirty="0" err="1">
                <a:solidFill>
                  <a:srgbClr val="C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acuminatum</a:t>
            </a:r>
            <a:r>
              <a:rPr lang="en-US" sz="3000" b="1" u="sng" dirty="0">
                <a:solidFill>
                  <a:srgbClr val="C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, verruca </a:t>
            </a:r>
            <a:r>
              <a:rPr lang="en-US" sz="3000" b="1" u="sng" dirty="0" err="1">
                <a:solidFill>
                  <a:srgbClr val="C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acuminata</a:t>
            </a:r>
            <a:r>
              <a:rPr lang="en-US" sz="3000" b="1" u="sng" dirty="0">
                <a:solidFill>
                  <a:srgbClr val="C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), </a:t>
            </a:r>
            <a:r>
              <a:rPr lang="en-US" dirty="0"/>
              <a:t>a wart that occurs on the genitalia.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2C6B14-F163-BA87-6500-EC4EEE298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087B9-D6FD-F34E-8465-78F95850F567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83B6BD-9168-5F41-8146-C23CAE1DF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525" y="1387078"/>
            <a:ext cx="1808987" cy="1214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46700-12D7-9445-A292-B6B297A66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306" y="3704407"/>
            <a:ext cx="1295713" cy="1274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D1F2EB-3E8A-0DB6-F297-4442FD136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131" y="1451159"/>
            <a:ext cx="1649120" cy="12740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DB4C47-595A-2CF5-C2DB-85AFFFEB0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894" y="1451159"/>
            <a:ext cx="1515225" cy="12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11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88324-1B66-DA4C-A5DA-85FF42BAD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14350"/>
            <a:ext cx="8915400" cy="4118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  <a:latin typeface="Monotype Corsiva" panose="03010101010201010101" pitchFamily="66" charset="0"/>
                <a:cs typeface="Arial" panose="020B0604020202020204" pitchFamily="34" charset="0"/>
                <a:hlinkClick r:id="rId2" tooltip="Periungual wart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5. Periungual wart</a:t>
            </a:r>
            <a:r>
              <a:rPr lang="en-US" sz="1600" dirty="0"/>
              <a:t>, a </a:t>
            </a:r>
            <a:r>
              <a:rPr lang="en-US" sz="1600" u="sng" dirty="0"/>
              <a:t>cauliflower-like cluster of warts that occurs around the nails.</a:t>
            </a:r>
          </a:p>
          <a:p>
            <a:pPr marL="0" indent="0">
              <a:buNone/>
            </a:pPr>
            <a:endParaRPr lang="en-US" sz="1600" u="sng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1BB357-278C-BECD-0029-62907292C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087B9-D6FD-F34E-8465-78F95850F567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250DD-FDDA-8A4E-8BAC-6102459CE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868" y="977674"/>
            <a:ext cx="1323975" cy="1228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7C591E-EB73-ED4A-B6FF-06A41DDB7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724" y="1185445"/>
            <a:ext cx="1323975" cy="857250"/>
          </a:xfrm>
          <a:prstGeom prst="rect">
            <a:avLst/>
          </a:prstGeom>
        </p:spPr>
      </p:pic>
      <p:pic>
        <p:nvPicPr>
          <p:cNvPr id="9" name="Picture 8" descr="A close-up of a finger&#10;&#10;Description automatically generated with low confidence">
            <a:extLst>
              <a:ext uri="{FF2B5EF4-FFF2-40B4-BE49-F238E27FC236}">
                <a16:creationId xmlns:a16="http://schemas.microsoft.com/office/drawing/2014/main" id="{5A80F2B7-CB60-72D7-4213-EA4A835DB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660" y="977674"/>
            <a:ext cx="1797796" cy="134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9550"/>
            <a:ext cx="7812786" cy="2436876"/>
          </a:xfrm>
        </p:spPr>
        <p:txBody>
          <a:bodyPr>
            <a:normAutofit/>
          </a:bodyPr>
          <a:lstStyle/>
          <a:p>
            <a:pPr lvl="0">
              <a:spcBef>
                <a:spcPts val="900"/>
              </a:spcBef>
            </a:pPr>
            <a:r>
              <a:rPr lang="en-US" sz="3600" b="1" u="sng" cap="none" dirty="0">
                <a:solidFill>
                  <a:srgbClr val="C00000"/>
                </a:solidFill>
                <a:latin typeface="Monotype Corsiva" panose="03010101010201010101" pitchFamily="66" charset="0"/>
                <a:ea typeface="+mn-ea"/>
                <a:cs typeface="Arial" panose="020B0604020202020204" pitchFamily="34" charset="0"/>
                <a:hlinkClick r:id="rId2" tooltip="Plantar wart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6. Plantar wart</a:t>
            </a:r>
            <a:r>
              <a:rPr lang="en-US" sz="3600" b="1" u="sng" cap="none" dirty="0">
                <a:solidFill>
                  <a:srgbClr val="C00000"/>
                </a:solidFill>
                <a:latin typeface="Monotype Corsiva" panose="03010101010201010101" pitchFamily="66" charset="0"/>
                <a:ea typeface="+mn-ea"/>
                <a:cs typeface="Arial" panose="020B0604020202020204" pitchFamily="34" charset="0"/>
              </a:rPr>
              <a:t> (verruca, verruca </a:t>
            </a:r>
            <a:r>
              <a:rPr lang="en-US" sz="3600" b="1" u="sng" cap="none" dirty="0" err="1">
                <a:solidFill>
                  <a:srgbClr val="C00000"/>
                </a:solidFill>
                <a:latin typeface="Monotype Corsiva" panose="03010101010201010101" pitchFamily="66" charset="0"/>
                <a:ea typeface="+mn-ea"/>
                <a:cs typeface="Arial" panose="020B0604020202020204" pitchFamily="34" charset="0"/>
              </a:rPr>
              <a:t>plantaris</a:t>
            </a:r>
            <a:r>
              <a:rPr lang="en-US" sz="3600" b="1" u="sng" cap="none" dirty="0">
                <a:solidFill>
                  <a:srgbClr val="C00000"/>
                </a:solidFill>
                <a:latin typeface="Monotype Corsiva" panose="03010101010201010101" pitchFamily="66" charset="0"/>
                <a:ea typeface="+mn-ea"/>
                <a:cs typeface="Arial" panose="020B0604020202020204" pitchFamily="34" charset="0"/>
              </a:rPr>
              <a:t>), </a:t>
            </a:r>
            <a:r>
              <a:rPr lang="en-US" sz="2000" cap="none" dirty="0">
                <a:solidFill>
                  <a:prstClr val="black"/>
                </a:solidFill>
                <a:latin typeface="Rockwell" panose="02060603020205020403"/>
                <a:ea typeface="+mn-ea"/>
                <a:cs typeface="+mn-cs"/>
              </a:rPr>
              <a:t>a hard, sometimes painful lump, often with multiple black specks in the center; </a:t>
            </a:r>
            <a:r>
              <a:rPr lang="en-US" sz="2000" u="sng" cap="none" dirty="0">
                <a:solidFill>
                  <a:prstClr val="black"/>
                </a:solidFill>
                <a:latin typeface="Rockwell" panose="02060603020205020403"/>
                <a:ea typeface="+mn-ea"/>
                <a:cs typeface="+mn-cs"/>
              </a:rPr>
              <a:t>usually only found on pressure points on the soles of the feet.</a:t>
            </a:r>
            <a:br>
              <a:rPr lang="en-US" sz="2000" u="sng" cap="none" dirty="0">
                <a:solidFill>
                  <a:prstClr val="black"/>
                </a:solidFill>
                <a:latin typeface="Rockwell" panose="02060603020205020403"/>
                <a:ea typeface="+mn-ea"/>
                <a:cs typeface="+mn-cs"/>
              </a:rPr>
            </a:b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CAB087B9-D6FD-F34E-8465-78F95850F567}" type="slidenum">
              <a:rPr lang="en-US" kern="0" smtClean="0"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34</a:t>
            </a:fld>
            <a:endParaRPr lang="en-US" kern="0"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68782-F8FD-394D-9D54-40F42F277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1581150"/>
            <a:ext cx="1873956" cy="1219200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D62A447-E675-2106-6466-5C92FE5878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9399417"/>
              </p:ext>
            </p:extLst>
          </p:nvPr>
        </p:nvGraphicFramePr>
        <p:xfrm>
          <a:off x="0" y="2114550"/>
          <a:ext cx="7216422" cy="2863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687531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9550"/>
            <a:ext cx="7543800" cy="1207008"/>
          </a:xfrm>
        </p:spPr>
        <p:txBody>
          <a:bodyPr>
            <a:noAutofit/>
          </a:bodyPr>
          <a:lstStyle/>
          <a:p>
            <a:pPr lvl="0">
              <a:spcBef>
                <a:spcPts val="900"/>
              </a:spcBef>
            </a:pPr>
            <a:r>
              <a:rPr lang="en-US" sz="3200" b="1" u="sng" cap="none" dirty="0">
                <a:solidFill>
                  <a:srgbClr val="C00000"/>
                </a:solidFill>
                <a:latin typeface="Monotype Corsiva" panose="03010101010201010101" pitchFamily="66" charset="0"/>
                <a:ea typeface="+mn-ea"/>
                <a:cs typeface="Arial" panose="020B0604020202020204" pitchFamily="34" charset="0"/>
              </a:rPr>
              <a:t>7. Mosaic wart, </a:t>
            </a:r>
            <a:r>
              <a:rPr lang="en-US" sz="1800" cap="none" dirty="0">
                <a:solidFill>
                  <a:prstClr val="black"/>
                </a:solidFill>
                <a:latin typeface="Rockwell" panose="02060603020205020403"/>
                <a:ea typeface="+mn-ea"/>
                <a:cs typeface="+mn-cs"/>
              </a:rPr>
              <a:t>a group of tightly clustered </a:t>
            </a:r>
            <a:r>
              <a:rPr lang="en-US" sz="1800" u="sng" cap="none" dirty="0">
                <a:solidFill>
                  <a:prstClr val="black"/>
                </a:solidFill>
                <a:latin typeface="Rockwell" panose="02060603020205020403"/>
                <a:ea typeface="+mn-ea"/>
                <a:cs typeface="+mn-cs"/>
              </a:rPr>
              <a:t>plantar-type warts,</a:t>
            </a:r>
            <a:br>
              <a:rPr lang="en-US" sz="1800" u="sng" cap="none" dirty="0">
                <a:solidFill>
                  <a:prstClr val="black"/>
                </a:solidFill>
                <a:latin typeface="Rockwell" panose="02060603020205020403"/>
                <a:ea typeface="+mn-ea"/>
                <a:cs typeface="+mn-cs"/>
              </a:rPr>
            </a:br>
            <a:r>
              <a:rPr lang="en-US" sz="1800" u="sng" cap="none" dirty="0">
                <a:solidFill>
                  <a:prstClr val="black"/>
                </a:solidFill>
                <a:latin typeface="Rockwell" panose="02060603020205020403"/>
                <a:ea typeface="+mn-ea"/>
                <a:cs typeface="+mn-cs"/>
              </a:rPr>
              <a:t> commonly on the hands or soles of the feet.</a:t>
            </a:r>
            <a:br>
              <a:rPr lang="en-US" sz="1800" u="sng" cap="none" dirty="0">
                <a:solidFill>
                  <a:prstClr val="black"/>
                </a:solidFill>
                <a:latin typeface="Rockwell" panose="02060603020205020403"/>
                <a:ea typeface="+mn-ea"/>
                <a:cs typeface="+mn-cs"/>
              </a:rPr>
            </a:b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CAB087B9-D6FD-F34E-8465-78F95850F567}" type="slidenum">
              <a:rPr lang="en-US" kern="0" smtClean="0"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35</a:t>
            </a:fld>
            <a:endParaRPr lang="en-US" kern="0"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59339-969E-934E-A28D-BEF26B674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658" y="2004057"/>
            <a:ext cx="1758088" cy="3139443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A1B4EB4-4AF0-AC05-B475-E2FEA938F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34" r="18205"/>
          <a:stretch/>
        </p:blipFill>
        <p:spPr>
          <a:xfrm>
            <a:off x="4093700" y="1809750"/>
            <a:ext cx="2532184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46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7C4C81-1F57-AD10-1B2F-38AC4B56D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4704588"/>
            <a:ext cx="480060" cy="273844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CAB087B9-D6FD-F34E-8465-78F95850F567}" type="slidenum">
              <a:rPr lang="en-US" smtClean="0"/>
              <a:pPr>
                <a:spcAft>
                  <a:spcPts val="450"/>
                </a:spcAft>
              </a:pPr>
              <a:t>36</a:t>
            </a:fld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0F85B0-8982-9384-94FF-DF5B040D15D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02481" y="1789043"/>
          <a:ext cx="7543800" cy="2713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7012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CA2E3-22BE-7D47-B9C9-C3B9AFD3C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277" y="599283"/>
            <a:ext cx="8217471" cy="4275172"/>
          </a:xfrm>
        </p:spPr>
        <p:txBody>
          <a:bodyPr>
            <a:normAutofit fontScale="92500"/>
          </a:bodyPr>
          <a:lstStyle/>
          <a:p>
            <a:r>
              <a:rPr lang="en-US" sz="3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nitrogen </a:t>
            </a:r>
          </a:p>
          <a:p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is effective but has to be stored in special containers and replaced frequently. It can be applied with cotton wool or discharged from a special spray with a focused nozzle. </a:t>
            </a:r>
          </a:p>
          <a:p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Freezing is continued until a rim of frozen tissue forms around the wart, this is then repeated three times with thawing in-between cycles. Cryotherapy is accompanied by a burning sensation or pain and is not usually tolerated in young children. Subsequent pigment changes, blistering and even scarring may occur.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Curettage and cautery </a:t>
            </a:r>
          </a:p>
          <a:p>
            <a:pPr marL="0" indent="0">
              <a:buNone/>
            </a:pP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for very large warts under local </a:t>
            </a:r>
            <a:r>
              <a:rPr lang="en-US" sz="1650" b="1" dirty="0" err="1">
                <a:latin typeface="Arial" panose="020B0604020202020204" pitchFamily="34" charset="0"/>
                <a:cs typeface="Arial" panose="020B0604020202020204" pitchFamily="34" charset="0"/>
              </a:rPr>
              <a:t>anaesthetic</a:t>
            </a: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 is often used to debulk the lesions prior to other measures.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C36C9-C46D-F55E-4D70-89C8145E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087B9-D6FD-F34E-8465-78F95850F567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58FA8-2657-B24E-AA45-68F1B0E08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909" y="2402938"/>
            <a:ext cx="2231668" cy="1373334"/>
          </a:xfrm>
          <a:prstGeom prst="rect">
            <a:avLst/>
          </a:prstGeom>
        </p:spPr>
      </p:pic>
      <p:pic>
        <p:nvPicPr>
          <p:cNvPr id="6" name="Picture 5" descr="A picture containing cosmetic&#10;&#10;Description automatically generated">
            <a:extLst>
              <a:ext uri="{FF2B5EF4-FFF2-40B4-BE49-F238E27FC236}">
                <a16:creationId xmlns:a16="http://schemas.microsoft.com/office/drawing/2014/main" id="{89AE3645-5C0B-4207-FAFF-834DCFF75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012" y="2736869"/>
            <a:ext cx="1843088" cy="13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12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3E58E-C4CB-0546-BC24-FAEA552E8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14" y="398819"/>
            <a:ext cx="7543800" cy="3038094"/>
          </a:xfrm>
        </p:spPr>
        <p:txBody>
          <a:bodyPr>
            <a:normAutofit/>
          </a:bodyPr>
          <a:lstStyle/>
          <a:p>
            <a:r>
              <a:rPr lang="en-US" sz="2775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Immune response modifier Imiquimod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® 5% cream is licensed for the treatment of genital warts.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It stimulates cytokine production at the site of application, which is carried out three times per week.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Treatment should continue until the warts resolve or up to a maximum of 16weeks.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Local irritation and inflammation can be severe, especially on mucosal surfaces. Imiquimod 5% can also be used to treat cutaneous warts but daily application is usually required under occlusion to aid penetration and efficacy.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942C40-6DF6-FAC9-6EAC-6F45C69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087B9-D6FD-F34E-8465-78F95850F567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56828C5-574F-38BD-CCEE-D2A7F27A4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77" b="18408"/>
          <a:stretch/>
        </p:blipFill>
        <p:spPr>
          <a:xfrm>
            <a:off x="2231488" y="2960835"/>
            <a:ext cx="5715000" cy="188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10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4C11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40025" y="1292030"/>
            <a:ext cx="1160145" cy="2204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300" b="1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endParaRPr sz="143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9080" cy="5143500"/>
            <a:chOff x="0" y="0"/>
            <a:chExt cx="914908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487400" y="1236400"/>
              <a:ext cx="1656714" cy="2166620"/>
            </a:xfrm>
            <a:custGeom>
              <a:avLst/>
              <a:gdLst/>
              <a:ahLst/>
              <a:cxnLst/>
              <a:rect l="l" t="t" r="r" b="b"/>
              <a:pathLst>
                <a:path w="1656715" h="2166620">
                  <a:moveTo>
                    <a:pt x="1656599" y="2166599"/>
                  </a:moveTo>
                  <a:lnTo>
                    <a:pt x="0" y="2166599"/>
                  </a:lnTo>
                  <a:lnTo>
                    <a:pt x="0" y="0"/>
                  </a:lnTo>
                  <a:lnTo>
                    <a:pt x="1656599" y="0"/>
                  </a:lnTo>
                  <a:lnTo>
                    <a:pt x="1656599" y="2166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87400" y="1236400"/>
              <a:ext cx="1656714" cy="2166620"/>
            </a:xfrm>
            <a:custGeom>
              <a:avLst/>
              <a:gdLst/>
              <a:ahLst/>
              <a:cxnLst/>
              <a:rect l="l" t="t" r="r" b="b"/>
              <a:pathLst>
                <a:path w="1656715" h="2166620">
                  <a:moveTo>
                    <a:pt x="0" y="0"/>
                  </a:moveTo>
                  <a:lnTo>
                    <a:pt x="1656599" y="0"/>
                  </a:lnTo>
                  <a:lnTo>
                    <a:pt x="1656599" y="2166599"/>
                  </a:lnTo>
                  <a:lnTo>
                    <a:pt x="0" y="2166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9924" y="1001455"/>
            <a:ext cx="1028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212121"/>
                </a:solidFill>
                <a:latin typeface="Arial"/>
                <a:cs typeface="Arial"/>
              </a:rPr>
              <a:t>harmless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83687" y="2000037"/>
            <a:ext cx="6940550" cy="576580"/>
            <a:chOff x="283687" y="2000037"/>
            <a:chExt cx="6940550" cy="576580"/>
          </a:xfrm>
        </p:grpSpPr>
        <p:sp>
          <p:nvSpPr>
            <p:cNvPr id="8" name="object 8"/>
            <p:cNvSpPr/>
            <p:nvPr/>
          </p:nvSpPr>
          <p:spPr>
            <a:xfrm>
              <a:off x="288450" y="2004799"/>
              <a:ext cx="6931025" cy="567055"/>
            </a:xfrm>
            <a:custGeom>
              <a:avLst/>
              <a:gdLst/>
              <a:ahLst/>
              <a:cxnLst/>
              <a:rect l="l" t="t" r="r" b="b"/>
              <a:pathLst>
                <a:path w="6931025" h="567055">
                  <a:moveTo>
                    <a:pt x="6930599" y="566999"/>
                  </a:moveTo>
                  <a:lnTo>
                    <a:pt x="0" y="566999"/>
                  </a:lnTo>
                  <a:lnTo>
                    <a:pt x="0" y="0"/>
                  </a:lnTo>
                  <a:lnTo>
                    <a:pt x="6930599" y="0"/>
                  </a:lnTo>
                  <a:lnTo>
                    <a:pt x="6930599" y="56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8450" y="2004799"/>
              <a:ext cx="6931025" cy="567055"/>
            </a:xfrm>
            <a:custGeom>
              <a:avLst/>
              <a:gdLst/>
              <a:ahLst/>
              <a:cxnLst/>
              <a:rect l="l" t="t" r="r" b="b"/>
              <a:pathLst>
                <a:path w="6931025" h="567055">
                  <a:moveTo>
                    <a:pt x="0" y="0"/>
                  </a:moveTo>
                  <a:lnTo>
                    <a:pt x="6930599" y="0"/>
                  </a:lnTo>
                  <a:lnTo>
                    <a:pt x="6930599" y="566999"/>
                  </a:lnTo>
                  <a:lnTo>
                    <a:pt x="0" y="5669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4C11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33650" y="1243012"/>
            <a:ext cx="4381499" cy="29622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78725" y="526465"/>
            <a:ext cx="8705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FFFFFF"/>
                </a:solidFill>
                <a:latin typeface="Arial MT"/>
                <a:cs typeface="Arial MT"/>
              </a:rPr>
              <a:t>Orf</a:t>
            </a:r>
            <a:endParaRPr sz="48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405"/>
            <a:ext cx="9143999" cy="5122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2" y="133350"/>
            <a:ext cx="2944248" cy="172399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4C11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2925" y="1907175"/>
            <a:ext cx="3452495" cy="228600"/>
          </a:xfrm>
          <a:custGeom>
            <a:avLst/>
            <a:gdLst/>
            <a:ahLst/>
            <a:cxnLst/>
            <a:rect l="l" t="t" r="r" b="b"/>
            <a:pathLst>
              <a:path w="3452495" h="228600">
                <a:moveTo>
                  <a:pt x="3451882" y="228600"/>
                </a:moveTo>
                <a:lnTo>
                  <a:pt x="0" y="228600"/>
                </a:lnTo>
                <a:lnTo>
                  <a:pt x="0" y="0"/>
                </a:lnTo>
                <a:lnTo>
                  <a:pt x="3451882" y="0"/>
                </a:lnTo>
                <a:lnTo>
                  <a:pt x="3451882" y="22860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2925" y="3278784"/>
            <a:ext cx="8212455" cy="914400"/>
          </a:xfrm>
          <a:custGeom>
            <a:avLst/>
            <a:gdLst/>
            <a:ahLst/>
            <a:cxnLst/>
            <a:rect l="l" t="t" r="r" b="b"/>
            <a:pathLst>
              <a:path w="8212455" h="914400">
                <a:moveTo>
                  <a:pt x="8211960" y="457200"/>
                </a:moveTo>
                <a:lnTo>
                  <a:pt x="799757" y="457200"/>
                </a:lnTo>
                <a:lnTo>
                  <a:pt x="799757" y="228600"/>
                </a:lnTo>
                <a:lnTo>
                  <a:pt x="7906017" y="228600"/>
                </a:lnTo>
                <a:lnTo>
                  <a:pt x="7906017" y="0"/>
                </a:lnTo>
                <a:lnTo>
                  <a:pt x="0" y="0"/>
                </a:lnTo>
                <a:lnTo>
                  <a:pt x="0" y="228600"/>
                </a:lnTo>
                <a:lnTo>
                  <a:pt x="0" y="457200"/>
                </a:lnTo>
                <a:lnTo>
                  <a:pt x="0" y="685800"/>
                </a:lnTo>
                <a:lnTo>
                  <a:pt x="0" y="914400"/>
                </a:lnTo>
                <a:lnTo>
                  <a:pt x="7336853" y="914400"/>
                </a:lnTo>
                <a:lnTo>
                  <a:pt x="7336853" y="685800"/>
                </a:lnTo>
                <a:lnTo>
                  <a:pt x="8211960" y="685800"/>
                </a:lnTo>
                <a:lnTo>
                  <a:pt x="8211960" y="45720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6562" y="743854"/>
            <a:ext cx="8736965" cy="345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235" indent="-344170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56235" algn="l"/>
                <a:tab pos="356870" algn="l"/>
              </a:tabLst>
            </a:pPr>
            <a:r>
              <a:rPr sz="1500" b="1" dirty="0">
                <a:solidFill>
                  <a:srgbClr val="FFFFFF"/>
                </a:solidFill>
                <a:latin typeface="Comic Sans MS"/>
                <a:cs typeface="Comic Sans MS"/>
              </a:rPr>
              <a:t>•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Orf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is </a:t>
            </a:r>
            <a:r>
              <a:rPr sz="1500" b="1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zoonotic viral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skin infection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that is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contracted from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sheep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and goats.</a:t>
            </a:r>
            <a:endParaRPr sz="1500">
              <a:latin typeface="Comic Sans MS"/>
              <a:cs typeface="Comic Sans MS"/>
            </a:endParaRPr>
          </a:p>
          <a:p>
            <a:pPr marL="356235" marR="793750" indent="-344170">
              <a:lnSpc>
                <a:spcPct val="100000"/>
              </a:lnSpc>
              <a:buFont typeface="Arial"/>
              <a:buChar char="●"/>
              <a:tabLst>
                <a:tab pos="356235" algn="l"/>
                <a:tab pos="356870" algn="l"/>
              </a:tabLst>
            </a:pPr>
            <a:r>
              <a:rPr sz="1500" b="1" dirty="0">
                <a:solidFill>
                  <a:srgbClr val="FFFFFF"/>
                </a:solidFill>
                <a:latin typeface="Comic Sans MS"/>
                <a:cs typeface="Comic Sans MS"/>
              </a:rPr>
              <a:t>•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It is caused by the parapox virus, </a:t>
            </a:r>
            <a:r>
              <a:rPr sz="1500" b="1" dirty="0">
                <a:solidFill>
                  <a:srgbClr val="FFFFFF"/>
                </a:solidFill>
                <a:latin typeface="Comic Sans MS"/>
                <a:cs typeface="Comic Sans MS"/>
              </a:rPr>
              <a:t>a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large DNA virus that replicates in cellular </a:t>
            </a:r>
            <a:r>
              <a:rPr sz="1500" b="1" spc="-6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cytoplasm.</a:t>
            </a:r>
            <a:endParaRPr sz="1500">
              <a:latin typeface="Comic Sans MS"/>
              <a:cs typeface="Comic Sans MS"/>
            </a:endParaRPr>
          </a:p>
          <a:p>
            <a:pPr marL="356235" marR="5080" indent="-344170">
              <a:lnSpc>
                <a:spcPct val="100000"/>
              </a:lnSpc>
              <a:buClr>
                <a:srgbClr val="FFFFFF"/>
              </a:buClr>
              <a:buFont typeface="Arial"/>
              <a:buChar char="●"/>
              <a:tabLst>
                <a:tab pos="438784" algn="l"/>
                <a:tab pos="439420" algn="l"/>
              </a:tabLst>
            </a:pPr>
            <a:r>
              <a:rPr dirty="0"/>
              <a:t>	</a:t>
            </a:r>
            <a:r>
              <a:rPr sz="1500" b="1" dirty="0">
                <a:solidFill>
                  <a:srgbClr val="FFFFFF"/>
                </a:solidFill>
                <a:latin typeface="Comic Sans MS"/>
                <a:cs typeface="Comic Sans MS"/>
              </a:rPr>
              <a:t>•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Orf mainly infects young lambs and goats who contract the infection from one another </a:t>
            </a:r>
            <a:r>
              <a:rPr sz="1500" b="1" spc="-6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or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possibly from persistence of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the virus in the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pastures or sheds.</a:t>
            </a:r>
            <a:endParaRPr sz="1500">
              <a:latin typeface="Comic Sans MS"/>
              <a:cs typeface="Comic Sans MS"/>
            </a:endParaRPr>
          </a:p>
          <a:p>
            <a:pPr marL="356235" indent="-344170">
              <a:lnSpc>
                <a:spcPct val="100000"/>
              </a:lnSpc>
              <a:buFont typeface="Arial"/>
              <a:buChar char="●"/>
              <a:tabLst>
                <a:tab pos="356235" algn="l"/>
                <a:tab pos="356870" algn="l"/>
              </a:tabLst>
            </a:pPr>
            <a:r>
              <a:rPr sz="1500" b="1" dirty="0">
                <a:solidFill>
                  <a:srgbClr val="FFFFFF"/>
                </a:solidFill>
                <a:latin typeface="Comic Sans MS"/>
                <a:cs typeface="Comic Sans MS"/>
              </a:rPr>
              <a:t>•</a:t>
            </a:r>
            <a:r>
              <a:rPr sz="1500" b="1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The</a:t>
            </a:r>
            <a:r>
              <a:rPr sz="1500" b="1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disease</a:t>
            </a:r>
            <a:r>
              <a:rPr sz="1500" b="1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lasts</a:t>
            </a:r>
            <a:r>
              <a:rPr sz="1500" b="1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about</a:t>
            </a:r>
            <a:r>
              <a:rPr sz="1500" b="1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six</a:t>
            </a:r>
            <a:r>
              <a:rPr sz="1500" b="1" spc="-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weeks.</a:t>
            </a:r>
            <a:endParaRPr sz="1500">
              <a:latin typeface="Comic Sans MS"/>
              <a:cs typeface="Comic Sans MS"/>
            </a:endParaRPr>
          </a:p>
          <a:p>
            <a:pPr marL="356235" indent="-344170">
              <a:lnSpc>
                <a:spcPct val="100000"/>
              </a:lnSpc>
              <a:buFont typeface="Arial"/>
              <a:buChar char="●"/>
              <a:tabLst>
                <a:tab pos="356235" algn="l"/>
                <a:tab pos="356870" algn="l"/>
              </a:tabLst>
            </a:pPr>
            <a:r>
              <a:rPr sz="1500" b="1" dirty="0">
                <a:solidFill>
                  <a:srgbClr val="FFFFFF"/>
                </a:solidFill>
                <a:latin typeface="Comic Sans MS"/>
                <a:cs typeface="Comic Sans MS"/>
              </a:rPr>
              <a:t>•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It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is highly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contagious, so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several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animals in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the herd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may be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infected</a:t>
            </a:r>
            <a:endParaRPr sz="1500">
              <a:latin typeface="Comic Sans MS"/>
              <a:cs typeface="Comic Sans MS"/>
            </a:endParaRPr>
          </a:p>
          <a:p>
            <a:pPr marL="356235" marR="168275" indent="-344170">
              <a:lnSpc>
                <a:spcPct val="100000"/>
              </a:lnSpc>
              <a:buFont typeface="Arial"/>
              <a:buChar char="●"/>
              <a:tabLst>
                <a:tab pos="356235" algn="l"/>
                <a:tab pos="356870" algn="l"/>
              </a:tabLst>
            </a:pPr>
            <a:r>
              <a:rPr sz="1500" b="1" dirty="0">
                <a:solidFill>
                  <a:srgbClr val="FFFFFF"/>
                </a:solidFill>
                <a:latin typeface="Comic Sans MS"/>
                <a:cs typeface="Comic Sans MS"/>
              </a:rPr>
              <a:t>•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Human lesions are caused by direct inoculation of infected material, often through an </a:t>
            </a:r>
            <a:r>
              <a:rPr sz="1500" b="1" spc="-6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existing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scratch or cut.</a:t>
            </a:r>
            <a:endParaRPr sz="1500">
              <a:latin typeface="Comic Sans MS"/>
              <a:cs typeface="Comic Sans MS"/>
            </a:endParaRPr>
          </a:p>
          <a:p>
            <a:pPr marL="356235" marR="640715" indent="-344170">
              <a:lnSpc>
                <a:spcPct val="100000"/>
              </a:lnSpc>
              <a:buClr>
                <a:srgbClr val="FFFFFF"/>
              </a:buClr>
              <a:buFont typeface="Arial"/>
              <a:buChar char="●"/>
              <a:tabLst>
                <a:tab pos="438784" algn="l"/>
                <a:tab pos="439420" algn="l"/>
              </a:tabLst>
            </a:pPr>
            <a:r>
              <a:rPr dirty="0"/>
              <a:t>	</a:t>
            </a:r>
            <a:r>
              <a:rPr sz="1500" b="1" dirty="0">
                <a:solidFill>
                  <a:srgbClr val="FFFFFF"/>
                </a:solidFill>
                <a:latin typeface="Comic Sans MS"/>
                <a:cs typeface="Comic Sans MS"/>
              </a:rPr>
              <a:t>•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Butchers, meat porters and housewives are sometimes infected from carcasses, </a:t>
            </a:r>
            <a:r>
              <a:rPr sz="1500" b="1" spc="-6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especially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sheep heads.</a:t>
            </a:r>
            <a:endParaRPr sz="1500">
              <a:latin typeface="Comic Sans MS"/>
              <a:cs typeface="Comic Sans MS"/>
            </a:endParaRPr>
          </a:p>
          <a:p>
            <a:pPr marL="356235" marR="477520" indent="-344170">
              <a:lnSpc>
                <a:spcPct val="100000"/>
              </a:lnSpc>
              <a:buClr>
                <a:srgbClr val="FFFFFF"/>
              </a:buClr>
              <a:buFont typeface="Arial"/>
              <a:buChar char="●"/>
              <a:tabLst>
                <a:tab pos="438784" algn="l"/>
                <a:tab pos="439420" algn="l"/>
              </a:tabLst>
            </a:pPr>
            <a:r>
              <a:rPr dirty="0"/>
              <a:t>	</a:t>
            </a:r>
            <a:r>
              <a:rPr sz="1500" b="1" dirty="0">
                <a:solidFill>
                  <a:srgbClr val="FFFFFF"/>
                </a:solidFill>
                <a:latin typeface="Comic Sans MS"/>
                <a:cs typeface="Comic Sans MS"/>
              </a:rPr>
              <a:t>•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It is not usually transmitted from human to human, although this has been rarely </a:t>
            </a:r>
            <a:r>
              <a:rPr sz="1500" b="1" spc="-6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reported</a:t>
            </a:r>
            <a:endParaRPr sz="1500">
              <a:latin typeface="Comic Sans MS"/>
              <a:cs typeface="Comic Sans MS"/>
            </a:endParaRPr>
          </a:p>
          <a:p>
            <a:pPr marL="356235" marR="177165" indent="-344170">
              <a:lnSpc>
                <a:spcPct val="100000"/>
              </a:lnSpc>
              <a:buFont typeface="Arial"/>
              <a:buChar char="●"/>
              <a:tabLst>
                <a:tab pos="356235" algn="l"/>
                <a:tab pos="356870" algn="l"/>
              </a:tabLst>
            </a:pPr>
            <a:r>
              <a:rPr sz="1500" b="1" dirty="0">
                <a:solidFill>
                  <a:srgbClr val="FFFFFF"/>
                </a:solidFill>
                <a:latin typeface="Comic Sans MS"/>
                <a:cs typeface="Comic Sans MS"/>
              </a:rPr>
              <a:t>•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Secondary bacterial infection can occur. </a:t>
            </a:r>
            <a:r>
              <a:rPr sz="1500" b="1" dirty="0">
                <a:solidFill>
                  <a:srgbClr val="FFFFFF"/>
                </a:solidFill>
                <a:latin typeface="Comic Sans MS"/>
                <a:cs typeface="Comic Sans MS"/>
              </a:rPr>
              <a:t>•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Erythema multiforme, </a:t>
            </a:r>
            <a:r>
              <a:rPr sz="1500" b="1" dirty="0">
                <a:solidFill>
                  <a:srgbClr val="FFFFFF"/>
                </a:solidFill>
                <a:latin typeface="Comic Sans MS"/>
                <a:cs typeface="Comic Sans MS"/>
              </a:rPr>
              <a:t>a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secondary rash to </a:t>
            </a:r>
            <a:r>
              <a:rPr sz="1500" b="1" spc="-6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the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presence of the orf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virus, may develop 10–14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days after the onset</a:t>
            </a:r>
            <a:r>
              <a:rPr sz="1500" b="1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Comic Sans MS"/>
                <a:cs typeface="Comic Sans MS"/>
              </a:rPr>
              <a:t>of orf</a:t>
            </a:r>
            <a:endParaRPr sz="1500">
              <a:latin typeface="Comic Sans MS"/>
              <a:cs typeface="Comic Sans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8383" y="0"/>
            <a:ext cx="9107805" cy="5143500"/>
            <a:chOff x="18383" y="0"/>
            <a:chExt cx="9107805" cy="51435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83" y="0"/>
              <a:ext cx="9107233" cy="51434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523774" y="4669425"/>
              <a:ext cx="506095" cy="375285"/>
            </a:xfrm>
            <a:custGeom>
              <a:avLst/>
              <a:gdLst/>
              <a:ahLst/>
              <a:cxnLst/>
              <a:rect l="l" t="t" r="r" b="b"/>
              <a:pathLst>
                <a:path w="506095" h="375285">
                  <a:moveTo>
                    <a:pt x="505799" y="374699"/>
                  </a:moveTo>
                  <a:lnTo>
                    <a:pt x="0" y="374699"/>
                  </a:lnTo>
                  <a:lnTo>
                    <a:pt x="0" y="0"/>
                  </a:lnTo>
                  <a:lnTo>
                    <a:pt x="505799" y="0"/>
                  </a:lnTo>
                  <a:lnTo>
                    <a:pt x="505799" y="374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523774" y="4669425"/>
              <a:ext cx="506095" cy="375285"/>
            </a:xfrm>
            <a:custGeom>
              <a:avLst/>
              <a:gdLst/>
              <a:ahLst/>
              <a:cxnLst/>
              <a:rect l="l" t="t" r="r" b="b"/>
              <a:pathLst>
                <a:path w="506095" h="375285">
                  <a:moveTo>
                    <a:pt x="0" y="0"/>
                  </a:moveTo>
                  <a:lnTo>
                    <a:pt x="505799" y="0"/>
                  </a:lnTo>
                  <a:lnTo>
                    <a:pt x="505799" y="374699"/>
                  </a:lnTo>
                  <a:lnTo>
                    <a:pt x="0" y="374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504950"/>
            <a:ext cx="696162" cy="22635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21011"/>
            <a:ext cx="9143999" cy="382248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"/>
            <a:ext cx="9143999" cy="29296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34150" y="3514712"/>
            <a:ext cx="2609849" cy="162877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187" y="0"/>
            <a:ext cx="871312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46694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1325" y="4048750"/>
            <a:ext cx="899160" cy="21336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25"/>
              </a:lnSpc>
            </a:pP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Treatment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7275" y="4028938"/>
            <a:ext cx="749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 MT"/>
                <a:cs typeface="Arial MT"/>
              </a:rPr>
              <a:t>: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8625" y="4242298"/>
            <a:ext cx="402653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▪"/>
              <a:tabLst>
                <a:tab pos="125095" algn="l"/>
              </a:tabLst>
            </a:pPr>
            <a:r>
              <a:rPr sz="1400" spc="-5" dirty="0">
                <a:latin typeface="Arial MT"/>
                <a:cs typeface="Arial MT"/>
              </a:rPr>
              <a:t>No </a:t>
            </a:r>
            <a:r>
              <a:rPr sz="1400" dirty="0">
                <a:latin typeface="Arial MT"/>
                <a:cs typeface="Arial MT"/>
              </a:rPr>
              <a:t>specific </a:t>
            </a:r>
            <a:r>
              <a:rPr sz="1400" spc="-5" dirty="0">
                <a:latin typeface="Arial MT"/>
                <a:cs typeface="Arial MT"/>
              </a:rPr>
              <a:t>treatment is necessary in </a:t>
            </a:r>
            <a:r>
              <a:rPr sz="1400" dirty="0">
                <a:latin typeface="Arial MT"/>
                <a:cs typeface="Arial MT"/>
              </a:rPr>
              <a:t>most cases,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as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orf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usually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clears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up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by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itself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in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about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6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weeks.</a:t>
            </a:r>
            <a:endParaRPr sz="1400">
              <a:latin typeface="Arial MT"/>
              <a:cs typeface="Arial MT"/>
            </a:endParaRPr>
          </a:p>
          <a:p>
            <a:pPr marL="173990" indent="-113030">
              <a:lnSpc>
                <a:spcPct val="100000"/>
              </a:lnSpc>
              <a:buChar char="▪"/>
              <a:tabLst>
                <a:tab pos="174625" algn="l"/>
              </a:tabLst>
            </a:pPr>
            <a:r>
              <a:rPr sz="1400" spc="-5" dirty="0">
                <a:latin typeface="Arial MT"/>
                <a:cs typeface="Arial MT"/>
              </a:rPr>
              <a:t>Cryotherapy</a:t>
            </a:r>
            <a:r>
              <a:rPr sz="1400" spc="-2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is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effective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treatment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4C11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43175" y="1164649"/>
            <a:ext cx="118173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0" b="1" dirty="0">
                <a:solidFill>
                  <a:srgbClr val="FFFFFF"/>
                </a:solidFill>
                <a:latin typeface="Comic Sans MS"/>
                <a:cs typeface="Comic Sans MS"/>
              </a:rPr>
              <a:t>F</a:t>
            </a:r>
            <a:endParaRPr sz="15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963" y="152400"/>
            <a:ext cx="8619636" cy="451167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951" y="152400"/>
            <a:ext cx="8461016" cy="483869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775125"/>
            <a:ext cx="8839200" cy="35932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50081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06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8839199" cy="458133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152400"/>
            <a:ext cx="8769350" cy="4859655"/>
            <a:chOff x="152400" y="152400"/>
            <a:chExt cx="8769350" cy="48596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152400"/>
              <a:ext cx="8715535" cy="48387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49299" y="4458475"/>
              <a:ext cx="567690" cy="548640"/>
            </a:xfrm>
            <a:custGeom>
              <a:avLst/>
              <a:gdLst/>
              <a:ahLst/>
              <a:cxnLst/>
              <a:rect l="l" t="t" r="r" b="b"/>
              <a:pathLst>
                <a:path w="567690" h="548639">
                  <a:moveTo>
                    <a:pt x="567599" y="548399"/>
                  </a:moveTo>
                  <a:lnTo>
                    <a:pt x="0" y="548399"/>
                  </a:lnTo>
                  <a:lnTo>
                    <a:pt x="0" y="0"/>
                  </a:lnTo>
                  <a:lnTo>
                    <a:pt x="567599" y="0"/>
                  </a:lnTo>
                  <a:lnTo>
                    <a:pt x="567599" y="548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49299" y="4458475"/>
              <a:ext cx="567690" cy="548640"/>
            </a:xfrm>
            <a:custGeom>
              <a:avLst/>
              <a:gdLst/>
              <a:ahLst/>
              <a:cxnLst/>
              <a:rect l="l" t="t" r="r" b="b"/>
              <a:pathLst>
                <a:path w="567690" h="548639">
                  <a:moveTo>
                    <a:pt x="0" y="0"/>
                  </a:moveTo>
                  <a:lnTo>
                    <a:pt x="567599" y="0"/>
                  </a:lnTo>
                  <a:lnTo>
                    <a:pt x="567599" y="548399"/>
                  </a:lnTo>
                  <a:lnTo>
                    <a:pt x="0" y="5483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9287" y="152400"/>
            <a:ext cx="8156575" cy="4838700"/>
            <a:chOff x="349287" y="152400"/>
            <a:chExt cx="8156575" cy="4838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1757" y="152400"/>
              <a:ext cx="8123690" cy="48387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54049" y="2832474"/>
              <a:ext cx="231140" cy="298450"/>
            </a:xfrm>
            <a:custGeom>
              <a:avLst/>
              <a:gdLst/>
              <a:ahLst/>
              <a:cxnLst/>
              <a:rect l="l" t="t" r="r" b="b"/>
              <a:pathLst>
                <a:path w="231140" h="298450">
                  <a:moveTo>
                    <a:pt x="230999" y="298199"/>
                  </a:moveTo>
                  <a:lnTo>
                    <a:pt x="0" y="298199"/>
                  </a:lnTo>
                  <a:lnTo>
                    <a:pt x="0" y="0"/>
                  </a:lnTo>
                  <a:lnTo>
                    <a:pt x="230999" y="0"/>
                  </a:lnTo>
                  <a:lnTo>
                    <a:pt x="230999" y="298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4049" y="2832474"/>
              <a:ext cx="231140" cy="298450"/>
            </a:xfrm>
            <a:custGeom>
              <a:avLst/>
              <a:gdLst/>
              <a:ahLst/>
              <a:cxnLst/>
              <a:rect l="l" t="t" r="r" b="b"/>
              <a:pathLst>
                <a:path w="231140" h="298450">
                  <a:moveTo>
                    <a:pt x="0" y="0"/>
                  </a:moveTo>
                  <a:lnTo>
                    <a:pt x="230999" y="0"/>
                  </a:lnTo>
                  <a:lnTo>
                    <a:pt x="230999" y="298199"/>
                  </a:lnTo>
                  <a:lnTo>
                    <a:pt x="0" y="298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8839198" cy="29661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695" y="3283150"/>
            <a:ext cx="5629730" cy="1860349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888" y="152400"/>
            <a:ext cx="8711710" cy="3884147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8703310" cy="4991100"/>
            <a:chOff x="0" y="0"/>
            <a:chExt cx="8703310" cy="49911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6900" y="152400"/>
              <a:ext cx="8106069" cy="48386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957705" cy="517525"/>
            </a:xfrm>
            <a:custGeom>
              <a:avLst/>
              <a:gdLst/>
              <a:ahLst/>
              <a:cxnLst/>
              <a:rect l="l" t="t" r="r" b="b"/>
              <a:pathLst>
                <a:path w="1957705" h="517525">
                  <a:moveTo>
                    <a:pt x="1957499" y="517199"/>
                  </a:moveTo>
                  <a:lnTo>
                    <a:pt x="0" y="517199"/>
                  </a:lnTo>
                  <a:lnTo>
                    <a:pt x="0" y="0"/>
                  </a:lnTo>
                  <a:lnTo>
                    <a:pt x="1957499" y="0"/>
                  </a:lnTo>
                  <a:lnTo>
                    <a:pt x="1957499" y="5171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3679" y="52732"/>
            <a:ext cx="1287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summary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425" y="19137"/>
            <a:ext cx="8701405" cy="5105400"/>
            <a:chOff x="177425" y="19137"/>
            <a:chExt cx="8701405" cy="5105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425" y="19137"/>
              <a:ext cx="8701373" cy="51052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394825" y="890875"/>
              <a:ext cx="2418715" cy="1858645"/>
            </a:xfrm>
            <a:custGeom>
              <a:avLst/>
              <a:gdLst/>
              <a:ahLst/>
              <a:cxnLst/>
              <a:rect l="l" t="t" r="r" b="b"/>
              <a:pathLst>
                <a:path w="2418715" h="1858645">
                  <a:moveTo>
                    <a:pt x="2418599" y="1858199"/>
                  </a:moveTo>
                  <a:lnTo>
                    <a:pt x="0" y="1858199"/>
                  </a:lnTo>
                  <a:lnTo>
                    <a:pt x="0" y="0"/>
                  </a:lnTo>
                  <a:lnTo>
                    <a:pt x="2418599" y="0"/>
                  </a:lnTo>
                  <a:lnTo>
                    <a:pt x="2418599" y="1858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94825" y="890875"/>
              <a:ext cx="2418715" cy="1858645"/>
            </a:xfrm>
            <a:custGeom>
              <a:avLst/>
              <a:gdLst/>
              <a:ahLst/>
              <a:cxnLst/>
              <a:rect l="l" t="t" r="r" b="b"/>
              <a:pathLst>
                <a:path w="2418715" h="1858645">
                  <a:moveTo>
                    <a:pt x="0" y="0"/>
                  </a:moveTo>
                  <a:lnTo>
                    <a:pt x="2418599" y="0"/>
                  </a:lnTo>
                  <a:lnTo>
                    <a:pt x="2418599" y="1858199"/>
                  </a:lnTo>
                  <a:lnTo>
                    <a:pt x="0" y="1858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81224" y="1695529"/>
            <a:ext cx="3941445" cy="399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(scratch</a:t>
            </a:r>
            <a:r>
              <a:rPr sz="1200" b="1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12121"/>
                </a:solidFill>
                <a:latin typeface="Arial"/>
                <a:cs typeface="Arial"/>
              </a:rPr>
              <a:t>or</a:t>
            </a:r>
            <a:r>
              <a:rPr sz="1200" b="1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12121"/>
                </a:solidFill>
                <a:latin typeface="Arial"/>
                <a:cs typeface="Arial"/>
              </a:rPr>
              <a:t>dig</a:t>
            </a:r>
            <a:r>
              <a:rPr sz="1200" b="1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them</a:t>
            </a:r>
            <a:r>
              <a:rPr sz="1200" b="1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furniture</a:t>
            </a:r>
            <a:r>
              <a:rPr sz="1200" b="1" spc="-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(infected</a:t>
            </a:r>
            <a:r>
              <a:rPr sz="1200" b="1" spc="-15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someone</a:t>
            </a:r>
            <a:r>
              <a:rPr sz="1200" b="1" spc="-15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touch</a:t>
            </a:r>
            <a:r>
              <a:rPr sz="1200" b="1" spc="-15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82C30"/>
                </a:solidFill>
                <a:latin typeface="Arial"/>
                <a:cs typeface="Arial"/>
              </a:rPr>
              <a:t>,</a:t>
            </a:r>
            <a:r>
              <a:rPr sz="1200" b="1" spc="-20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virus</a:t>
            </a:r>
            <a:r>
              <a:rPr sz="1200" b="1" spc="-15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lay</a:t>
            </a:r>
            <a:r>
              <a:rPr sz="1200" b="1" spc="-15" dirty="0">
                <a:solidFill>
                  <a:srgbClr val="282C3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282C30"/>
                </a:solidFill>
                <a:latin typeface="Arial"/>
                <a:cs typeface="Arial"/>
              </a:rPr>
              <a:t>dormant)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6000" y="4270169"/>
            <a:ext cx="12433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solidFill>
                  <a:srgbClr val="111111"/>
                </a:solidFill>
                <a:latin typeface="Arial"/>
                <a:cs typeface="Arial"/>
                <a:hlinkClick r:id="rId3"/>
              </a:rPr>
              <a:t>The</a:t>
            </a:r>
            <a:r>
              <a:rPr sz="1000" b="1" spc="-45" dirty="0">
                <a:solidFill>
                  <a:srgbClr val="111111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b="1" spc="-5" dirty="0">
                <a:solidFill>
                  <a:srgbClr val="111111"/>
                </a:solidFill>
                <a:latin typeface="Arial"/>
                <a:cs typeface="Arial"/>
                <a:hlinkClick r:id="rId3"/>
              </a:rPr>
              <a:t>nasolabial</a:t>
            </a:r>
            <a:r>
              <a:rPr sz="1000" b="1" spc="-40" dirty="0">
                <a:solidFill>
                  <a:srgbClr val="111111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b="1" dirty="0">
                <a:solidFill>
                  <a:srgbClr val="111111"/>
                </a:solidFill>
                <a:latin typeface="Arial"/>
                <a:cs typeface="Arial"/>
                <a:hlinkClick r:id="rId3"/>
              </a:rPr>
              <a:t>folds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679925" y="1435075"/>
            <a:ext cx="3199130" cy="2461895"/>
            <a:chOff x="5679925" y="1435075"/>
            <a:chExt cx="3199130" cy="2461895"/>
          </a:xfrm>
        </p:grpSpPr>
        <p:sp>
          <p:nvSpPr>
            <p:cNvPr id="9" name="object 9"/>
            <p:cNvSpPr/>
            <p:nvPr/>
          </p:nvSpPr>
          <p:spPr>
            <a:xfrm>
              <a:off x="6511475" y="2639775"/>
              <a:ext cx="2268220" cy="1252220"/>
            </a:xfrm>
            <a:custGeom>
              <a:avLst/>
              <a:gdLst/>
              <a:ahLst/>
              <a:cxnLst/>
              <a:rect l="l" t="t" r="r" b="b"/>
              <a:pathLst>
                <a:path w="2268220" h="1252220">
                  <a:moveTo>
                    <a:pt x="2267999" y="1251899"/>
                  </a:moveTo>
                  <a:lnTo>
                    <a:pt x="0" y="1251899"/>
                  </a:lnTo>
                  <a:lnTo>
                    <a:pt x="0" y="0"/>
                  </a:lnTo>
                  <a:lnTo>
                    <a:pt x="2267999" y="0"/>
                  </a:lnTo>
                  <a:lnTo>
                    <a:pt x="2267999" y="1251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11475" y="2639775"/>
              <a:ext cx="2268220" cy="1252220"/>
            </a:xfrm>
            <a:custGeom>
              <a:avLst/>
              <a:gdLst/>
              <a:ahLst/>
              <a:cxnLst/>
              <a:rect l="l" t="t" r="r" b="b"/>
              <a:pathLst>
                <a:path w="2268220" h="1252220">
                  <a:moveTo>
                    <a:pt x="0" y="0"/>
                  </a:moveTo>
                  <a:lnTo>
                    <a:pt x="2267999" y="0"/>
                  </a:lnTo>
                  <a:lnTo>
                    <a:pt x="2267999" y="1251899"/>
                  </a:lnTo>
                  <a:lnTo>
                    <a:pt x="0" y="12518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41100" y="1435075"/>
              <a:ext cx="3137699" cy="227335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698975" y="2838475"/>
              <a:ext cx="1056005" cy="566420"/>
            </a:xfrm>
            <a:custGeom>
              <a:avLst/>
              <a:gdLst/>
              <a:ahLst/>
              <a:cxnLst/>
              <a:rect l="l" t="t" r="r" b="b"/>
              <a:pathLst>
                <a:path w="1056004" h="566420">
                  <a:moveTo>
                    <a:pt x="0" y="565799"/>
                  </a:moveTo>
                  <a:lnTo>
                    <a:pt x="1055520" y="0"/>
                  </a:lnTo>
                </a:path>
              </a:pathLst>
            </a:custGeom>
            <a:ln w="38099">
              <a:solidFill>
                <a:srgbClr val="303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5715" y="2737739"/>
              <a:ext cx="220219" cy="1752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076825"/>
            <a:chOff x="0" y="0"/>
            <a:chExt cx="9144000" cy="5076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1149" y="0"/>
              <a:ext cx="3812850" cy="50765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331149" cy="38625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6375" y="152400"/>
            <a:ext cx="8651240" cy="4838700"/>
            <a:chOff x="246375" y="152400"/>
            <a:chExt cx="8651240" cy="4838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375" y="152400"/>
              <a:ext cx="8651235" cy="48386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65050" y="3953800"/>
              <a:ext cx="1774825" cy="485775"/>
            </a:xfrm>
            <a:custGeom>
              <a:avLst/>
              <a:gdLst/>
              <a:ahLst/>
              <a:cxnLst/>
              <a:rect l="l" t="t" r="r" b="b"/>
              <a:pathLst>
                <a:path w="1774825" h="485775">
                  <a:moveTo>
                    <a:pt x="1774199" y="485699"/>
                  </a:moveTo>
                  <a:lnTo>
                    <a:pt x="0" y="485699"/>
                  </a:lnTo>
                  <a:lnTo>
                    <a:pt x="0" y="0"/>
                  </a:lnTo>
                  <a:lnTo>
                    <a:pt x="1774199" y="0"/>
                  </a:lnTo>
                  <a:lnTo>
                    <a:pt x="1774199" y="485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5050" y="3953800"/>
              <a:ext cx="1774825" cy="485775"/>
            </a:xfrm>
            <a:custGeom>
              <a:avLst/>
              <a:gdLst/>
              <a:ahLst/>
              <a:cxnLst/>
              <a:rect l="l" t="t" r="r" b="b"/>
              <a:pathLst>
                <a:path w="1774825" h="485775">
                  <a:moveTo>
                    <a:pt x="0" y="0"/>
                  </a:moveTo>
                  <a:lnTo>
                    <a:pt x="1774199" y="0"/>
                  </a:lnTo>
                  <a:lnTo>
                    <a:pt x="1774199" y="485699"/>
                  </a:lnTo>
                  <a:lnTo>
                    <a:pt x="0" y="485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1650" y="3430949"/>
              <a:ext cx="433070" cy="1448435"/>
            </a:xfrm>
            <a:custGeom>
              <a:avLst/>
              <a:gdLst/>
              <a:ahLst/>
              <a:cxnLst/>
              <a:rect l="l" t="t" r="r" b="b"/>
              <a:pathLst>
                <a:path w="433070" h="1448435">
                  <a:moveTo>
                    <a:pt x="432599" y="1448099"/>
                  </a:moveTo>
                  <a:lnTo>
                    <a:pt x="0" y="1448099"/>
                  </a:lnTo>
                  <a:lnTo>
                    <a:pt x="0" y="0"/>
                  </a:lnTo>
                  <a:lnTo>
                    <a:pt x="432599" y="0"/>
                  </a:lnTo>
                  <a:lnTo>
                    <a:pt x="432599" y="144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1650" y="3430949"/>
              <a:ext cx="433070" cy="1448435"/>
            </a:xfrm>
            <a:custGeom>
              <a:avLst/>
              <a:gdLst/>
              <a:ahLst/>
              <a:cxnLst/>
              <a:rect l="l" t="t" r="r" b="b"/>
              <a:pathLst>
                <a:path w="433070" h="1448435">
                  <a:moveTo>
                    <a:pt x="0" y="1448099"/>
                  </a:moveTo>
                  <a:lnTo>
                    <a:pt x="0" y="0"/>
                  </a:lnTo>
                  <a:lnTo>
                    <a:pt x="432599" y="0"/>
                  </a:lnTo>
                  <a:lnTo>
                    <a:pt x="432599" y="1448099"/>
                  </a:lnTo>
                  <a:lnTo>
                    <a:pt x="0" y="1448099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12024" y="3751350"/>
              <a:ext cx="1469390" cy="1127760"/>
            </a:xfrm>
            <a:custGeom>
              <a:avLst/>
              <a:gdLst/>
              <a:ahLst/>
              <a:cxnLst/>
              <a:rect l="l" t="t" r="r" b="b"/>
              <a:pathLst>
                <a:path w="1469389" h="1127760">
                  <a:moveTo>
                    <a:pt x="1469099" y="1127699"/>
                  </a:moveTo>
                  <a:lnTo>
                    <a:pt x="0" y="1127699"/>
                  </a:lnTo>
                  <a:lnTo>
                    <a:pt x="0" y="0"/>
                  </a:lnTo>
                  <a:lnTo>
                    <a:pt x="1469099" y="0"/>
                  </a:lnTo>
                  <a:lnTo>
                    <a:pt x="1469099" y="1127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12024" y="3751350"/>
              <a:ext cx="1469390" cy="1127760"/>
            </a:xfrm>
            <a:custGeom>
              <a:avLst/>
              <a:gdLst/>
              <a:ahLst/>
              <a:cxnLst/>
              <a:rect l="l" t="t" r="r" b="b"/>
              <a:pathLst>
                <a:path w="1469389" h="1127760">
                  <a:moveTo>
                    <a:pt x="0" y="0"/>
                  </a:moveTo>
                  <a:lnTo>
                    <a:pt x="1469099" y="0"/>
                  </a:lnTo>
                  <a:lnTo>
                    <a:pt x="1469099" y="1127699"/>
                  </a:lnTo>
                  <a:lnTo>
                    <a:pt x="0" y="1127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87649" y="3810349"/>
              <a:ext cx="1469390" cy="1127760"/>
            </a:xfrm>
            <a:custGeom>
              <a:avLst/>
              <a:gdLst/>
              <a:ahLst/>
              <a:cxnLst/>
              <a:rect l="l" t="t" r="r" b="b"/>
              <a:pathLst>
                <a:path w="1469390" h="1127760">
                  <a:moveTo>
                    <a:pt x="1469099" y="1127699"/>
                  </a:moveTo>
                  <a:lnTo>
                    <a:pt x="0" y="1127699"/>
                  </a:lnTo>
                  <a:lnTo>
                    <a:pt x="0" y="0"/>
                  </a:lnTo>
                  <a:lnTo>
                    <a:pt x="1469099" y="0"/>
                  </a:lnTo>
                  <a:lnTo>
                    <a:pt x="1469099" y="1127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87649" y="3810349"/>
              <a:ext cx="1469390" cy="1127760"/>
            </a:xfrm>
            <a:custGeom>
              <a:avLst/>
              <a:gdLst/>
              <a:ahLst/>
              <a:cxnLst/>
              <a:rect l="l" t="t" r="r" b="b"/>
              <a:pathLst>
                <a:path w="1469390" h="1127760">
                  <a:moveTo>
                    <a:pt x="0" y="0"/>
                  </a:moveTo>
                  <a:lnTo>
                    <a:pt x="1469099" y="0"/>
                  </a:lnTo>
                  <a:lnTo>
                    <a:pt x="1469099" y="1127699"/>
                  </a:lnTo>
                  <a:lnTo>
                    <a:pt x="0" y="1127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24075" y="935078"/>
              <a:ext cx="2632674" cy="194964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65050" y="3953800"/>
            <a:ext cx="1812925" cy="48577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526415">
              <a:lnSpc>
                <a:spcPct val="100000"/>
              </a:lnSpc>
              <a:spcBef>
                <a:spcPts val="390"/>
              </a:spcBef>
            </a:pPr>
            <a:r>
              <a:rPr sz="1300" b="1" dirty="0">
                <a:solidFill>
                  <a:srgbClr val="212121"/>
                </a:solidFill>
                <a:latin typeface="Arial"/>
                <a:cs typeface="Arial"/>
              </a:rPr>
              <a:t>.</a:t>
            </a:r>
            <a:r>
              <a:rPr sz="1300" b="1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212121"/>
                </a:solidFill>
                <a:latin typeface="Arial"/>
                <a:cs typeface="Arial"/>
              </a:rPr>
              <a:t>first</a:t>
            </a:r>
            <a:r>
              <a:rPr sz="1300" b="1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212121"/>
                </a:solidFill>
                <a:latin typeface="Arial"/>
                <a:cs typeface="Arial"/>
              </a:rPr>
              <a:t>line</a:t>
            </a:r>
            <a:r>
              <a:rPr sz="1300" b="1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212121"/>
                </a:solidFill>
                <a:latin typeface="Arial"/>
                <a:cs typeface="Arial"/>
              </a:rPr>
              <a:t>therap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61398" y="3990571"/>
            <a:ext cx="409384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12121"/>
                </a:solidFill>
                <a:latin typeface="Arial"/>
                <a:cs typeface="Arial"/>
              </a:rPr>
              <a:t>y</a:t>
            </a:r>
            <a:r>
              <a:rPr sz="13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13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212121"/>
                </a:solidFill>
                <a:latin typeface="Arial"/>
                <a:cs typeface="Arial"/>
              </a:rPr>
              <a:t>applying</a:t>
            </a:r>
            <a:r>
              <a:rPr sz="13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212121"/>
                </a:solidFill>
                <a:latin typeface="Arial"/>
                <a:cs typeface="Arial"/>
              </a:rPr>
              <a:t>cold</a:t>
            </a:r>
            <a:r>
              <a:rPr sz="13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212121"/>
                </a:solidFill>
                <a:latin typeface="Arial"/>
                <a:cs typeface="Arial"/>
              </a:rPr>
              <a:t>nitrogen</a:t>
            </a:r>
            <a:r>
              <a:rPr sz="13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212121"/>
                </a:solidFill>
                <a:latin typeface="Arial"/>
                <a:cs typeface="Arial"/>
              </a:rPr>
              <a:t>burning</a:t>
            </a:r>
            <a:r>
              <a:rPr sz="13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212121"/>
                </a:solidFill>
                <a:latin typeface="Arial"/>
                <a:cs typeface="Arial"/>
              </a:rPr>
              <a:t>skin</a:t>
            </a:r>
            <a:r>
              <a:rPr sz="13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212121"/>
                </a:solidFill>
                <a:latin typeface="Arial"/>
                <a:cs typeface="Arial"/>
              </a:rPr>
              <a:t>&gt;</a:t>
            </a:r>
            <a:r>
              <a:rPr sz="13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212121"/>
                </a:solidFill>
                <a:latin typeface="Arial"/>
                <a:cs typeface="Arial"/>
              </a:rPr>
              <a:t>destroy</a:t>
            </a:r>
            <a:r>
              <a:rPr sz="13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212121"/>
                </a:solidFill>
                <a:latin typeface="Arial"/>
                <a:cs typeface="Arial"/>
              </a:rPr>
              <a:t>it</a:t>
            </a:r>
            <a:r>
              <a:rPr sz="13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77075" y="4651487"/>
            <a:ext cx="12484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212121"/>
                </a:solidFill>
                <a:latin typeface="Arial"/>
                <a:cs typeface="Arial"/>
              </a:rPr>
              <a:t>immunomodulator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12712" y="3946154"/>
            <a:ext cx="2255400" cy="7380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4C11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40025" y="1292030"/>
            <a:ext cx="1170305" cy="2204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300" b="1" dirty="0">
                <a:solidFill>
                  <a:srgbClr val="FFFFFF"/>
                </a:solidFill>
                <a:latin typeface="Comic Sans MS"/>
                <a:cs typeface="Comic Sans MS"/>
              </a:rPr>
              <a:t>B</a:t>
            </a:r>
            <a:endParaRPr sz="143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1111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1093</Words>
  <Application>Microsoft Office PowerPoint</Application>
  <PresentationFormat>On-screen Show (16:9)</PresentationFormat>
  <Paragraphs>118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Arial</vt:lpstr>
      <vt:lpstr>Arial MT</vt:lpstr>
      <vt:lpstr>Calibri</vt:lpstr>
      <vt:lpstr>Comic Sans MS</vt:lpstr>
      <vt:lpstr>Monotype Corsiva</vt:lpstr>
      <vt:lpstr>Rockwell</vt:lpstr>
      <vt:lpstr>Rockwell Condensed</vt:lpstr>
      <vt:lpstr>Times New Roman</vt:lpstr>
      <vt:lpstr>Wingdings</vt:lpstr>
      <vt:lpstr>Office Theme</vt:lpstr>
      <vt:lpstr>Wood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Warts( weak DNA virus so it always enters the body through break in skin and it stays in the basal cell layer and doesn’t invade it )</vt:lpstr>
      <vt:lpstr>PowerPoint Presentation</vt:lpstr>
      <vt:lpstr>PowerPoint Presentation</vt:lpstr>
      <vt:lpstr>PowerPoint Presentation</vt:lpstr>
      <vt:lpstr>PowerPoint Presentation</vt:lpstr>
      <vt:lpstr>6. Plantar wart (verruca, verruca plantaris), a hard, sometimes painful lump, often with multiple black specks in the center; usually only found on pressure points on the soles of the feet. </vt:lpstr>
      <vt:lpstr>7. Mosaic wart, a group of tightly clustered plantar-type warts,  commonly on the hands or soles of the feet.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Dell_i7_th10</dc:creator>
  <cp:lastModifiedBy>Dell_i7_th10</cp:lastModifiedBy>
  <cp:revision>10</cp:revision>
  <dcterms:created xsi:type="dcterms:W3CDTF">2024-08-04T18:41:04Z</dcterms:created>
  <dcterms:modified xsi:type="dcterms:W3CDTF">2024-08-04T20:06:13Z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2024-08-04T00:00:00Z</vt:filetime>
  </property>
  <property fmtid="{D5CDD505-2E9C-101B-9397-08002B2CF9AE}" pid="3" name="Creator">
    <vt:lpwstr>Samsung Electronics</vt:lpwstr>
  </property>
  <property fmtid="{D5CDD505-2E9C-101B-9397-08002B2CF9AE}" pid="4" name="LastSaved">
    <vt:filetime>2024-08-04T00:00:00Z</vt:filetime>
  </property>
</Properties>
</file>