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1"/>
    <p:sldMasterId id="2147483662" r:id="rId2"/>
  </p:sldMasterIdLst>
  <p:notesMasterIdLst>
    <p:notesMasterId r:id="rId31"/>
  </p:notesMasterIdLst>
  <p:sldIdLst>
    <p:sldId id="322" r:id="rId3"/>
    <p:sldId id="310" r:id="rId4"/>
    <p:sldId id="311" r:id="rId5"/>
    <p:sldId id="256" r:id="rId6"/>
    <p:sldId id="257" r:id="rId7"/>
    <p:sldId id="258" r:id="rId8"/>
    <p:sldId id="259" r:id="rId9"/>
    <p:sldId id="300" r:id="rId10"/>
    <p:sldId id="260" r:id="rId11"/>
    <p:sldId id="281" r:id="rId12"/>
    <p:sldId id="330" r:id="rId13"/>
    <p:sldId id="321" r:id="rId14"/>
    <p:sldId id="318" r:id="rId15"/>
    <p:sldId id="317" r:id="rId16"/>
    <p:sldId id="304" r:id="rId17"/>
    <p:sldId id="282" r:id="rId18"/>
    <p:sldId id="305" r:id="rId19"/>
    <p:sldId id="285" r:id="rId20"/>
    <p:sldId id="308" r:id="rId21"/>
    <p:sldId id="276" r:id="rId22"/>
    <p:sldId id="307" r:id="rId23"/>
    <p:sldId id="278" r:id="rId24"/>
    <p:sldId id="279" r:id="rId25"/>
    <p:sldId id="280" r:id="rId26"/>
    <p:sldId id="271" r:id="rId27"/>
    <p:sldId id="272" r:id="rId28"/>
    <p:sldId id="331" r:id="rId29"/>
    <p:sldId id="329" r:id="rId30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BFD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1698" y="84"/>
      </p:cViewPr>
      <p:guideLst>
        <p:guide orient="horz" pos="21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rtl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rtl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rtl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rtl="1">
              <a:defRPr sz="1200">
                <a:latin typeface="Arial" panose="020B0604020202020204" pitchFamily="34" charset="0"/>
              </a:defRPr>
            </a:lvl1pPr>
          </a:lstStyle>
          <a:p>
            <a:fld id="{D05E4BB1-FE3E-4522-9C32-A0DFE1DA5E36}" type="slidenum">
              <a:rPr lang="ar-SA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221EBC-17AB-4A50-960C-E4B23E308320}" type="slidenum">
              <a:rPr lang="ar-SA" altLang="en-US" sz="1200">
                <a:latin typeface="Arial" panose="020B0604020202020204" pitchFamily="34" charset="0"/>
              </a:rPr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D1DC9-0834-4EC4-88E4-9B444937974C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728ED-2AD5-4F7A-A299-31E88AD7B236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E8166-063D-493E-9ECD-D53C9E931C2D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418D0-0686-4D5D-B87B-008EDDF5C818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712F0-0871-493A-A14E-BD66C6F86C80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CD431-4FE9-4C24-B7AA-672C6C355907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BB1FB-34E3-4AB3-A304-3E748184107F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BEA0B-9266-4872-9E37-A1AB53A1C2E5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9FE1A-0B4F-4235-989B-A51F4FDDAA7C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491BE-6E6A-4BEB-BEC3-6936F83BD236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58CC6-5080-460E-B771-4C18A865E118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906A4-FBFC-4FB1-B715-07AC35BCDCF9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292DE-53A4-48C0-ACA5-F4FF7080BB5D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6FC6C-F9CB-4BB4-9ACB-1D8ACB42A854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24C5-A9FB-4C8E-97B3-E52AE20D05C4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E107B-46E9-4A51-B068-4BB7EDCB66C0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341313"/>
            <a:ext cx="1943100" cy="5754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1313"/>
            <a:ext cx="5681663" cy="5754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E51F9-1F4B-436C-88E4-AD424D9604D6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C5973-CA15-434B-8D1E-051CB3DD8E09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5647B-E027-40D9-8876-DBEC4F0E515E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69D75-0481-43E0-B819-63384EAEACCA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1DC2A-3B21-4021-B8D3-915A5E91E846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D2C5C-5029-4282-80EA-F6D1AAE234A9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4ADB2-8269-4EF5-9983-D138589F7EE0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92AE1-3ECD-494F-B413-27969EAF7BD7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algn="r" eaLnBrk="0" hangingPunct="0">
              <a:defRPr sz="1400">
                <a:cs typeface="Times New Roman" panose="02020603050405020304" pitchFamily="18" charset="0"/>
              </a:defRPr>
            </a:lvl1pPr>
          </a:lstStyle>
          <a:p>
            <a:fld id="{BA7909AA-BBE7-4A64-B31B-95930D45D41E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029" name="Group 5"/>
          <p:cNvGrpSpPr/>
          <p:nvPr/>
        </p:nvGrpSpPr>
        <p:grpSpPr bwMode="auto">
          <a:xfrm>
            <a:off x="0" y="3175"/>
            <a:ext cx="9132888" cy="6845300"/>
            <a:chOff x="0" y="2"/>
            <a:chExt cx="5753" cy="4312"/>
          </a:xfrm>
        </p:grpSpPr>
        <p:sp>
          <p:nvSpPr>
            <p:cNvPr id="1032" name="Freeform 6"/>
            <p:cNvSpPr/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00238F"/>
                </a:gs>
                <a:gs pos="100000">
                  <a:srgbClr val="00279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Arc 7"/>
            <p:cNvSpPr/>
            <p:nvPr/>
          </p:nvSpPr>
          <p:spPr bwMode="auto">
            <a:xfrm>
              <a:off x="0" y="2"/>
              <a:ext cx="5298" cy="4312"/>
            </a:xfrm>
            <a:custGeom>
              <a:avLst/>
              <a:gdLst>
                <a:gd name="T0" fmla="*/ 5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19" y="0"/>
                  </a:moveTo>
                  <a:cubicBezTo>
                    <a:pt x="11941" y="11"/>
                    <a:pt x="21600" y="9678"/>
                    <a:pt x="21600" y="21600"/>
                  </a:cubicBezTo>
                </a:path>
                <a:path w="21600" h="21600" stroke="0" extrusionOk="0">
                  <a:moveTo>
                    <a:pt x="19" y="0"/>
                  </a:moveTo>
                  <a:cubicBezTo>
                    <a:pt x="11941" y="11"/>
                    <a:pt x="21600" y="9678"/>
                    <a:pt x="21600" y="21600"/>
                  </a:cubicBezTo>
                  <a:lnTo>
                    <a:pt x="0" y="21600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4000"/>
        <a:buFont typeface="Monotype Sorts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0563" y="3413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/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/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550" y="64960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/>
          <a:lstStyle>
            <a:lvl1pPr algn="r" eaLnBrk="0" hangingPunct="0">
              <a:defRPr sz="1000">
                <a:latin typeface="Arial" panose="020B0604020202020204" pitchFamily="34" charset="0"/>
              </a:defRPr>
            </a:lvl1pPr>
          </a:lstStyle>
          <a:p>
            <a:fld id="{C2FD57C5-7ED0-47D7-85CD-F1DD99D8ECF6}" type="slidenum">
              <a:rPr lang="ar-SA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1447800" y="152400"/>
            <a:ext cx="6324600" cy="3048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Leucocytes</a:t>
            </a:r>
          </a:p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(WBCs)</a:t>
            </a:r>
          </a:p>
        </p:txBody>
      </p:sp>
      <p:sp>
        <p:nvSpPr>
          <p:cNvPr id="73734" name="WordArt 6"/>
          <p:cNvSpPr>
            <a:spLocks noChangeArrowheads="1" noChangeShapeType="1" noTextEdit="1"/>
          </p:cNvSpPr>
          <p:nvPr/>
        </p:nvSpPr>
        <p:spPr bwMode="auto">
          <a:xfrm>
            <a:off x="914400" y="3657600"/>
            <a:ext cx="6774815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By</a:t>
            </a:r>
          </a:p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Dr. Nour A. Mohammed</a:t>
            </a:r>
          </a:p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Mutah school of medicine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3048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990000"/>
                </a:solidFill>
              </a:rPr>
              <a:t>(3) </a:t>
            </a:r>
            <a:r>
              <a:rPr lang="en-US" sz="2400" b="1" dirty="0" smtClean="0">
                <a:solidFill>
                  <a:srgbClr val="990000"/>
                </a:solidFill>
              </a:rPr>
              <a:t>Diapedesis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04800"/>
            <a:ext cx="61722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chemeClr val="bg2"/>
                </a:solidFill>
              </a:rPr>
              <a:t>WBCs can squeeze themselves through the pores of the capillaries to outside. In infected area these pores increase in size to facilitate diapedesis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371600"/>
            <a:ext cx="449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(4) 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Amoeboid movement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191000" y="1524000"/>
            <a:ext cx="457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WBCs are motile cells and move by ameboid motion by 40 </a:t>
            </a:r>
            <a:r>
              <a:rPr lang="en-US" altLang="en-US" sz="2000" b="1" dirty="0">
                <a:solidFill>
                  <a:schemeClr val="bg2"/>
                </a:solidFill>
                <a:sym typeface="Symbol" panose="05050102010706020507" pitchFamily="18" charset="2"/>
              </a:rPr>
              <a:t></a:t>
            </a:r>
            <a:r>
              <a:rPr lang="en-US" altLang="en-US" sz="2000" b="1" dirty="0">
                <a:solidFill>
                  <a:schemeClr val="bg2"/>
                </a:solidFill>
              </a:rPr>
              <a:t>/min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2133600"/>
            <a:ext cx="350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(5) Phagocytosis</a:t>
            </a:r>
            <a: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27432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This is the power of leucocytes to engulf foreign materials as bacteria, toxins and dead cells 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657600"/>
            <a:ext cx="876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Then ingest these material via proteolytic enzymes of lysosomes 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04800" y="52578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A neutrophil can phagocytize 5-20 bacteria before the neutrophils die and form pus 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228600" y="4114800"/>
            <a:ext cx="861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/>
              <a:t> </a:t>
            </a:r>
            <a:r>
              <a:rPr lang="en-US" altLang="en-US" b="1" dirty="0">
                <a:solidFill>
                  <a:schemeClr val="bg2"/>
                </a:solidFill>
              </a:rPr>
              <a:t>bactericidal agent as hydrogen peroxide (H</a:t>
            </a:r>
            <a:r>
              <a:rPr lang="en-US" altLang="en-US" b="1" baseline="-25000" dirty="0">
                <a:solidFill>
                  <a:schemeClr val="bg2"/>
                </a:solidFill>
              </a:rPr>
              <a:t>2</a:t>
            </a:r>
            <a:r>
              <a:rPr lang="en-US" altLang="en-US" b="1" dirty="0">
                <a:solidFill>
                  <a:schemeClr val="bg2"/>
                </a:solidFill>
              </a:rPr>
              <a:t>O</a:t>
            </a:r>
            <a:r>
              <a:rPr lang="en-US" altLang="en-US" b="1" baseline="-25000" dirty="0">
                <a:solidFill>
                  <a:schemeClr val="bg2"/>
                </a:solidFill>
              </a:rPr>
              <a:t>2</a:t>
            </a:r>
            <a:r>
              <a:rPr lang="en-US" altLang="en-US" b="1" dirty="0">
                <a:solidFill>
                  <a:schemeClr val="bg2"/>
                </a:solidFill>
              </a:rPr>
              <a:t>) can kill bacteria.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752600" y="59436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endParaRPr lang="en-US" altLang="en-US" sz="2000" b="1" dirty="0">
              <a:solidFill>
                <a:schemeClr val="bg2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525780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76" grpId="0"/>
      <p:bldP spid="28677" grpId="0"/>
      <p:bldP spid="28678" grpId="0"/>
      <p:bldP spid="28679" grpId="0"/>
      <p:bldP spid="28680" grpId="0"/>
      <p:bldP spid="28681" grpId="0"/>
      <p:bldP spid="28682" grpId="0"/>
      <p:bldP spid="28683" grpId="0"/>
      <p:bldP spid="286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990000"/>
                </a:solidFill>
                <a:latin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latin typeface="Arial" panose="020B0604020202020204" pitchFamily="34" charset="0"/>
              </a:rPr>
            </a:br>
            <a:r>
              <a:rPr lang="en-US" b="1" dirty="0" smtClean="0">
                <a:solidFill>
                  <a:srgbClr val="990000"/>
                </a:solidFill>
                <a:latin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990000"/>
                </a:solidFill>
                <a:latin typeface="Arial" panose="020B0604020202020204" pitchFamily="34" charset="0"/>
              </a:rPr>
              <a:t>6) Opsonization</a:t>
            </a:r>
            <a:r>
              <a:rPr lang="en-US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br>
              <a:rPr lang="en-US" dirty="0">
                <a:solidFill>
                  <a:srgbClr val="99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43000"/>
            <a:ext cx="8077200" cy="5562600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bg2"/>
                </a:solidFill>
              </a:rPr>
              <a:t>which makes the foreign materials more susceptible for phagocytosis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90000"/>
                </a:solidFill>
              </a:rPr>
              <a:t>First</a:t>
            </a:r>
            <a:r>
              <a:rPr lang="en-US" sz="2400" dirty="0">
                <a:solidFill>
                  <a:schemeClr val="bg2"/>
                </a:solidFill>
              </a:rPr>
              <a:t>,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bg2"/>
                </a:solidFill>
              </a:rPr>
              <a:t>most natural structures in the tissues have smooth surfaces, which resist phagocytosis. However, if the surface is rough, </a:t>
            </a:r>
            <a:r>
              <a:rPr lang="en-US" sz="2400" dirty="0" smtClean="0">
                <a:solidFill>
                  <a:schemeClr val="bg2"/>
                </a:solidFill>
              </a:rPr>
              <a:t>phagocytosis </a:t>
            </a:r>
            <a:r>
              <a:rPr lang="en-US" sz="2400" dirty="0">
                <a:solidFill>
                  <a:schemeClr val="bg2"/>
                </a:solidFill>
              </a:rPr>
              <a:t>is increased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90000"/>
                </a:solidFill>
              </a:rPr>
              <a:t>Second</a:t>
            </a:r>
            <a:r>
              <a:rPr lang="en-US" sz="2400" dirty="0">
                <a:solidFill>
                  <a:schemeClr val="bg2"/>
                </a:solidFill>
              </a:rPr>
              <a:t>, most natural substances of the body have </a:t>
            </a:r>
            <a:r>
              <a:rPr lang="en-US" sz="2400" dirty="0" smtClean="0">
                <a:solidFill>
                  <a:schemeClr val="bg2"/>
                </a:solidFill>
              </a:rPr>
              <a:t>protective </a:t>
            </a:r>
            <a:r>
              <a:rPr lang="en-US" sz="2400" dirty="0">
                <a:solidFill>
                  <a:schemeClr val="bg2"/>
                </a:solidFill>
              </a:rPr>
              <a:t>protein coats that repel the phagocytes. Conversely, most dead tissues and foreign particles have no protective coats, which makes them subject to phagocytosis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90000"/>
                </a:solidFill>
              </a:rPr>
              <a:t>Third</a:t>
            </a:r>
            <a:r>
              <a:rPr lang="en-US" sz="2400" dirty="0">
                <a:solidFill>
                  <a:schemeClr val="bg2"/>
                </a:solidFill>
              </a:rPr>
              <a:t>, the immune system of the </a:t>
            </a:r>
            <a:r>
              <a:rPr lang="en-US" sz="2400" dirty="0" smtClean="0">
                <a:solidFill>
                  <a:schemeClr val="bg2"/>
                </a:solidFill>
              </a:rPr>
              <a:t>body develops </a:t>
            </a:r>
            <a:r>
              <a:rPr lang="en-US" sz="2400" dirty="0">
                <a:solidFill>
                  <a:schemeClr val="bg2"/>
                </a:solidFill>
              </a:rPr>
              <a:t>antibodies against infectious agents such as bacteria. The antibodies then adhere to the </a:t>
            </a:r>
            <a:r>
              <a:rPr lang="en-US" sz="2400" dirty="0" smtClean="0">
                <a:solidFill>
                  <a:schemeClr val="bg2"/>
                </a:solidFill>
              </a:rPr>
              <a:t>bacterial </a:t>
            </a:r>
            <a:r>
              <a:rPr lang="en-US" sz="2400" dirty="0">
                <a:solidFill>
                  <a:schemeClr val="bg2"/>
                </a:solidFill>
              </a:rPr>
              <a:t>membranes and thereby make the bacteria especially susceptible to phagocytosis.</a:t>
            </a:r>
            <a:endParaRPr lang="en-US" altLang="en-US" sz="2400" b="1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970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87249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990000"/>
                </a:solidFill>
                <a:effectLst/>
              </a:rPr>
              <a:t>Phagocytosis</a:t>
            </a:r>
            <a:endParaRPr lang="en-GB" dirty="0">
              <a:solidFill>
                <a:srgbClr val="99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2720" y="872490"/>
            <a:ext cx="8720455" cy="2094865"/>
          </a:xfrm>
        </p:spPr>
        <p:txBody>
          <a:bodyPr/>
          <a:lstStyle/>
          <a:p>
            <a:pPr eaLnBrk="1" hangingPunct="1">
              <a:buClr>
                <a:srgbClr val="FFCC00"/>
              </a:buClr>
              <a:buFont typeface="Wingdings" panose="05000000000000000000" charset="0"/>
              <a:buChar char="v"/>
            </a:pPr>
            <a:r>
              <a:rPr lang="en-GB" altLang="en-US" sz="2800" dirty="0">
                <a:solidFill>
                  <a:schemeClr val="bg2"/>
                </a:solidFill>
              </a:rPr>
              <a:t>Lysosomes contain enzymes = degrade biomolecules.</a:t>
            </a:r>
          </a:p>
          <a:p>
            <a:pPr marL="609600" indent="-609600" eaLnBrk="1" hangingPunct="1">
              <a:buClr>
                <a:srgbClr val="FFCC00"/>
              </a:buClr>
              <a:buFont typeface="Monotype Sorts" charset="2"/>
              <a:buNone/>
            </a:pPr>
            <a:endParaRPr lang="en-GB" altLang="en-US" sz="2800" dirty="0">
              <a:solidFill>
                <a:schemeClr val="bg2"/>
              </a:solidFill>
            </a:endParaRPr>
          </a:p>
          <a:p>
            <a:pPr eaLnBrk="1" hangingPunct="1">
              <a:buClr>
                <a:srgbClr val="FFCC00"/>
              </a:buClr>
              <a:buFont typeface="Wingdings" panose="05000000000000000000" charset="0"/>
              <a:buChar char="v"/>
            </a:pPr>
            <a:r>
              <a:rPr lang="en-GB" altLang="en-US" sz="2800" dirty="0">
                <a:solidFill>
                  <a:schemeClr val="bg2"/>
                </a:solidFill>
              </a:rPr>
              <a:t>E.g. acid hydrolases, lysozyme, neutral proteases, myeloperoxidase, lactoferrin, &amp; phospholipase A.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grpSp>
        <p:nvGrpSpPr>
          <p:cNvPr id="70661" name="Group 5"/>
          <p:cNvGrpSpPr/>
          <p:nvPr/>
        </p:nvGrpSpPr>
        <p:grpSpPr bwMode="auto">
          <a:xfrm>
            <a:off x="60960" y="3275735"/>
            <a:ext cx="8599170" cy="3393245"/>
            <a:chOff x="431" y="2033"/>
            <a:chExt cx="4808" cy="1490"/>
          </a:xfrm>
        </p:grpSpPr>
        <p:pic>
          <p:nvPicPr>
            <p:cNvPr id="17414" name="Picture 6" descr="phagocytos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1" b="8962"/>
            <a:stretch>
              <a:fillRect/>
            </a:stretch>
          </p:blipFill>
          <p:spPr bwMode="auto">
            <a:xfrm>
              <a:off x="780" y="2033"/>
              <a:ext cx="4400" cy="1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431" y="2976"/>
              <a:ext cx="4808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endParaRPr lang="en-GB" altLang="en-US" i="1" dirty="0"/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endParaRPr lang="en-GB" altLang="en-US" i="1" dirty="0"/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GB" altLang="en-US" i="1" dirty="0">
                  <a:solidFill>
                    <a:schemeClr val="bg2"/>
                  </a:solidFill>
                </a:rPr>
                <a:t>          </a:t>
              </a:r>
              <a:r>
                <a:rPr lang="en-GB" altLang="en-US" sz="2000" b="1" dirty="0">
                  <a:solidFill>
                    <a:schemeClr val="bg2"/>
                  </a:solidFill>
                </a:rPr>
                <a:t>Human macrophage engulfing the fungus</a:t>
              </a:r>
              <a:r>
                <a:rPr lang="en-GB" altLang="en-US" sz="2000" b="1" i="1" dirty="0">
                  <a:solidFill>
                    <a:schemeClr val="bg2"/>
                  </a:solidFill>
                </a:rPr>
                <a:t> Candida </a:t>
              </a:r>
              <a:r>
                <a:rPr lang="en-GB" altLang="en-US" sz="2000" b="1" i="1" dirty="0" smtClean="0">
                  <a:solidFill>
                    <a:schemeClr val="bg2"/>
                  </a:solidFill>
                </a:rPr>
                <a:t>albicans</a:t>
              </a:r>
              <a:endParaRPr lang="en-GB" altLang="en-US" sz="2000" b="1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8435" name="Picture 3" descr="inflam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7"/>
          <a:stretch>
            <a:fillRect/>
          </a:stretch>
        </p:blipFill>
        <p:spPr>
          <a:xfrm>
            <a:off x="304800" y="228600"/>
            <a:ext cx="8686800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4267200" cy="2795270"/>
          </a:xfrm>
          <a:noFill/>
        </p:spPr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b="1" dirty="0">
                <a:solidFill>
                  <a:srgbClr val="990000"/>
                </a:solidFill>
              </a:rPr>
              <a:t>Eosinophils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    </a:t>
            </a:r>
            <a:r>
              <a:rPr lang="en-US" altLang="en-US" sz="2800" dirty="0">
                <a:solidFill>
                  <a:schemeClr val="bg2"/>
                </a:solidFill>
              </a:rPr>
              <a:t>eosinophilic granules     </a:t>
            </a:r>
            <a:r>
              <a:rPr lang="en-US" altLang="en-US" sz="2800" dirty="0" smtClean="0">
                <a:solidFill>
                  <a:schemeClr val="bg2"/>
                </a:solidFill>
              </a:rPr>
              <a:t>Anti parasitic </a:t>
            </a:r>
            <a:r>
              <a:rPr lang="en-US" altLang="en-US" sz="2800" dirty="0">
                <a:solidFill>
                  <a:schemeClr val="bg2"/>
                </a:solidFill>
              </a:rPr>
              <a:t>&amp; modulate inflammation</a:t>
            </a:r>
          </a:p>
        </p:txBody>
      </p:sp>
      <p:pic>
        <p:nvPicPr>
          <p:cNvPr id="20483" name="Picture 4" descr="F12_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b="69231"/>
          <a:stretch>
            <a:fillRect/>
          </a:stretch>
        </p:blipFill>
        <p:spPr>
          <a:xfrm>
            <a:off x="4876800" y="381000"/>
            <a:ext cx="3962400" cy="3881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5" descr="F12_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200083"/>
            <a:ext cx="3810000" cy="344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3810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 </a:t>
            </a:r>
            <a:r>
              <a:rPr lang="en-US" sz="3600" b="1" dirty="0">
                <a:solidFill>
                  <a:srgbClr val="990000"/>
                </a:solidFill>
              </a:rPr>
              <a:t>(2) </a:t>
            </a:r>
            <a:r>
              <a:rPr lang="en-US" sz="3600" b="1" dirty="0" smtClean="0">
                <a:solidFill>
                  <a:srgbClr val="990000"/>
                </a:solidFill>
              </a:rPr>
              <a:t>Eosinophils</a:t>
            </a:r>
            <a:endParaRPr lang="en-US" sz="3600" b="1" dirty="0">
              <a:solidFill>
                <a:srgbClr val="99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2667000" cy="6096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990000"/>
                </a:solidFill>
              </a:rPr>
              <a:t>Characters</a:t>
            </a:r>
            <a:r>
              <a:rPr lang="en-US" altLang="en-US" sz="2800" dirty="0"/>
              <a:t>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810000" y="914400"/>
            <a:ext cx="365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1-4% of total number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733800" y="1447800"/>
            <a:ext cx="365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They contain red granules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733800" y="2057400"/>
            <a:ext cx="3657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They have bilobed nucleus 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2895600"/>
            <a:ext cx="586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1- They are weak phagocytes 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04800" y="2133600"/>
            <a:ext cx="266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3200" b="1" dirty="0">
                <a:solidFill>
                  <a:srgbClr val="990000"/>
                </a:solidFill>
              </a:rPr>
              <a:t>Function</a:t>
            </a:r>
            <a:r>
              <a:rPr lang="en-US" altLang="en-US" sz="320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52800"/>
            <a:ext cx="899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2- They increase in </a:t>
            </a:r>
            <a:r>
              <a:rPr lang="en-US" altLang="en-US" sz="2000" b="1" dirty="0">
                <a:solidFill>
                  <a:srgbClr val="990000"/>
                </a:solidFill>
              </a:rPr>
              <a:t>parasitic infections </a:t>
            </a:r>
            <a:r>
              <a:rPr lang="en-US" altLang="en-US" sz="2000" b="1" dirty="0">
                <a:solidFill>
                  <a:schemeClr val="bg2"/>
                </a:solidFill>
              </a:rPr>
              <a:t>(ascaris) and by diabedesis, amoeboid movement and chemotaxis they attack the parasites </a:t>
            </a:r>
            <a:r>
              <a:rPr lang="en-US" altLang="en-US" sz="2000" dirty="0" smtClean="0">
                <a:solidFill>
                  <a:schemeClr val="bg2"/>
                </a:solidFill>
              </a:rPr>
              <a:t>(</a:t>
            </a:r>
            <a:r>
              <a:rPr lang="en-US" sz="2000" dirty="0">
                <a:solidFill>
                  <a:schemeClr val="bg2"/>
                </a:solidFill>
              </a:rPr>
              <a:t>eosinophils attach </a:t>
            </a:r>
            <a:r>
              <a:rPr lang="en-US" sz="2000" dirty="0" smtClean="0">
                <a:solidFill>
                  <a:schemeClr val="bg2"/>
                </a:solidFill>
              </a:rPr>
              <a:t>themselves </a:t>
            </a:r>
            <a:r>
              <a:rPr lang="en-US" sz="2000" dirty="0">
                <a:solidFill>
                  <a:schemeClr val="bg2"/>
                </a:solidFill>
              </a:rPr>
              <a:t>to the parasites by way of special surface molecules and release substances that kill many of the parasites.</a:t>
            </a:r>
            <a:endParaRPr lang="en-US" altLang="en-US" sz="2000" dirty="0">
              <a:solidFill>
                <a:schemeClr val="bg2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76200" y="4876800"/>
            <a:ext cx="906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3- They increased in </a:t>
            </a:r>
            <a:r>
              <a:rPr lang="en-US" altLang="en-US" sz="2000" b="1" dirty="0">
                <a:solidFill>
                  <a:srgbClr val="990000"/>
                </a:solidFill>
              </a:rPr>
              <a:t>allergic conditions </a:t>
            </a:r>
            <a:r>
              <a:rPr lang="en-US" altLang="en-US" sz="2000" b="1" dirty="0">
                <a:solidFill>
                  <a:schemeClr val="bg2"/>
                </a:solidFill>
              </a:rPr>
              <a:t>by the release of eosinophil chemotactic factor released from the mast cells and basophiles. Eosinophils phagocytose the antigen-antibody complexes and release substances to neutralize the histamine 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5943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4- They may produce profibrinolysin </a:t>
            </a:r>
            <a:r>
              <a:rPr lang="en-US" altLang="en-US" sz="2000" b="1" dirty="0">
                <a:solidFill>
                  <a:schemeClr val="bg2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b="1" dirty="0">
                <a:solidFill>
                  <a:schemeClr val="bg2"/>
                </a:solidFill>
              </a:rPr>
              <a:t> fibrinolysin which digest fibrin clot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/>
      <p:bldP spid="29701" grpId="0"/>
      <p:bldP spid="29702" grpId="0"/>
      <p:bldP spid="29703" grpId="0"/>
      <p:bldP spid="29704" grpId="0"/>
      <p:bldP spid="29705" grpId="0"/>
      <p:bldP spid="29706" grpId="0"/>
      <p:bldP spid="297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4267200" cy="2895600"/>
          </a:xfrm>
          <a:noFill/>
        </p:spPr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rgbClr val="990000"/>
                </a:solidFill>
              </a:rPr>
              <a:t>Basophils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800" dirty="0"/>
              <a:t>   </a:t>
            </a:r>
            <a:r>
              <a:rPr lang="en-US" altLang="en-US" sz="2800" dirty="0">
                <a:solidFill>
                  <a:schemeClr val="bg2"/>
                </a:solidFill>
              </a:rPr>
              <a:t>1. &lt; 1% of leukocytes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800" dirty="0">
                <a:solidFill>
                  <a:schemeClr val="bg2"/>
                </a:solidFill>
              </a:rPr>
              <a:t>   2. basophilic granules</a:t>
            </a:r>
          </a:p>
        </p:txBody>
      </p:sp>
      <p:pic>
        <p:nvPicPr>
          <p:cNvPr id="22531" name="Picture 4" descr="F12_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304800"/>
            <a:ext cx="4800600" cy="3582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5" descr="F12_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504883"/>
            <a:ext cx="3962400" cy="323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7026" r="6998" b="18494"/>
          <a:stretch>
            <a:fillRect/>
          </a:stretch>
        </p:blipFill>
        <p:spPr bwMode="auto">
          <a:xfrm>
            <a:off x="4724400" y="4419600"/>
            <a:ext cx="3733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400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990000"/>
                </a:solidFill>
              </a:rPr>
              <a:t>(3) Basophils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81200"/>
            <a:ext cx="5410200" cy="52705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They contain deep blue granules with staining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066800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3200" b="1" dirty="0">
                <a:solidFill>
                  <a:srgbClr val="990000"/>
                </a:solidFill>
              </a:rPr>
              <a:t>Characters: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514600" y="1524000"/>
            <a:ext cx="37338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0-1% of total number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286000" y="2514600"/>
            <a:ext cx="37338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endParaRPr lang="en-US" altLang="en-US" sz="2000" b="1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286000" y="2553335"/>
            <a:ext cx="6096000" cy="7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In the connective tissue, they are called the mast cells 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041650"/>
            <a:ext cx="2667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2800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>
                <a:solidFill>
                  <a:srgbClr val="990000"/>
                </a:solidFill>
              </a:rPr>
              <a:t>Function</a:t>
            </a:r>
            <a:r>
              <a:rPr lang="en-US" altLang="en-US" sz="280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28600" y="3581400"/>
            <a:ext cx="56388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bg2"/>
                </a:solidFill>
              </a:rPr>
              <a:t>They form heparin as anticoagulant 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76200" y="4108450"/>
            <a:ext cx="89916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/>
                </a:solidFill>
              </a:rPr>
              <a:t>The immunoglobulin </a:t>
            </a:r>
            <a:r>
              <a:rPr lang="en-US" sz="2000" dirty="0">
                <a:solidFill>
                  <a:schemeClr val="bg2"/>
                </a:solidFill>
              </a:rPr>
              <a:t>E </a:t>
            </a:r>
            <a:r>
              <a:rPr lang="en-US" sz="2000" b="1" dirty="0">
                <a:solidFill>
                  <a:schemeClr val="bg2"/>
                </a:solidFill>
              </a:rPr>
              <a:t>(IgE) </a:t>
            </a:r>
            <a:r>
              <a:rPr lang="en-US" sz="2000" dirty="0">
                <a:solidFill>
                  <a:schemeClr val="bg2"/>
                </a:solidFill>
              </a:rPr>
              <a:t>type, has a special </a:t>
            </a:r>
            <a:r>
              <a:rPr lang="en-US" sz="2000" dirty="0" smtClean="0">
                <a:solidFill>
                  <a:schemeClr val="bg2"/>
                </a:solidFill>
              </a:rPr>
              <a:t>tendency </a:t>
            </a:r>
            <a:r>
              <a:rPr lang="en-US" sz="2000" dirty="0">
                <a:solidFill>
                  <a:schemeClr val="bg2"/>
                </a:solidFill>
              </a:rPr>
              <a:t>to become attached to </a:t>
            </a:r>
            <a:r>
              <a:rPr lang="en-US" sz="2000" b="1" dirty="0">
                <a:solidFill>
                  <a:schemeClr val="bg2"/>
                </a:solidFill>
              </a:rPr>
              <a:t>mast cells </a:t>
            </a:r>
            <a:r>
              <a:rPr lang="en-US" sz="2000" dirty="0">
                <a:solidFill>
                  <a:schemeClr val="bg2"/>
                </a:solidFill>
              </a:rPr>
              <a:t>and </a:t>
            </a:r>
            <a:r>
              <a:rPr lang="en-US" sz="2000" b="1" dirty="0">
                <a:solidFill>
                  <a:schemeClr val="bg2"/>
                </a:solidFill>
              </a:rPr>
              <a:t>basophils</a:t>
            </a:r>
            <a:r>
              <a:rPr lang="en-US" sz="2000" dirty="0">
                <a:solidFill>
                  <a:schemeClr val="bg2"/>
                </a:solidFill>
              </a:rPr>
              <a:t>. Then, when the </a:t>
            </a:r>
            <a:r>
              <a:rPr lang="en-US" sz="2000" b="1" dirty="0">
                <a:solidFill>
                  <a:schemeClr val="bg2"/>
                </a:solidFill>
              </a:rPr>
              <a:t>specific antigen </a:t>
            </a:r>
            <a:r>
              <a:rPr lang="en-US" sz="2000" dirty="0">
                <a:solidFill>
                  <a:schemeClr val="bg2"/>
                </a:solidFill>
              </a:rPr>
              <a:t>for the specific IgE antibody </a:t>
            </a:r>
            <a:r>
              <a:rPr lang="en-US" sz="2000" dirty="0" smtClean="0">
                <a:solidFill>
                  <a:schemeClr val="bg2"/>
                </a:solidFill>
              </a:rPr>
              <a:t>subsequently </a:t>
            </a:r>
            <a:r>
              <a:rPr lang="en-US" sz="2000" dirty="0">
                <a:solidFill>
                  <a:schemeClr val="bg2"/>
                </a:solidFill>
              </a:rPr>
              <a:t>reacts with the antibody, the resulting </a:t>
            </a:r>
            <a:r>
              <a:rPr lang="en-US" sz="2000" dirty="0" smtClean="0">
                <a:solidFill>
                  <a:schemeClr val="bg2"/>
                </a:solidFill>
              </a:rPr>
              <a:t>attachment </a:t>
            </a:r>
            <a:r>
              <a:rPr lang="en-US" sz="2000" dirty="0">
                <a:solidFill>
                  <a:schemeClr val="bg2"/>
                </a:solidFill>
              </a:rPr>
              <a:t>of antigen to antibody causes the mast cell or basophil to rupture and release large quantities of </a:t>
            </a:r>
            <a:r>
              <a:rPr lang="en-US" altLang="en-US" sz="2000" b="1" dirty="0" smtClean="0">
                <a:solidFill>
                  <a:schemeClr val="bg2"/>
                </a:solidFill>
              </a:rPr>
              <a:t>histamine </a:t>
            </a:r>
            <a:r>
              <a:rPr lang="en-US" altLang="en-US" sz="2000" dirty="0">
                <a:solidFill>
                  <a:schemeClr val="bg2"/>
                </a:solidFill>
              </a:rPr>
              <a:t>and other allergic mediators </a:t>
            </a:r>
            <a:r>
              <a:rPr lang="en-US" altLang="en-US" sz="2000" b="1" dirty="0">
                <a:solidFill>
                  <a:schemeClr val="bg2"/>
                </a:solidFill>
              </a:rPr>
              <a:t>as serotonin, bradykinin and lysosomal enzymes </a:t>
            </a:r>
            <a:r>
              <a:rPr lang="en-US" altLang="en-US" sz="2000" dirty="0">
                <a:solidFill>
                  <a:schemeClr val="bg2"/>
                </a:solidFill>
              </a:rPr>
              <a:t>to mediate allergic manifestation </a:t>
            </a:r>
            <a:r>
              <a:rPr lang="en-US" altLang="en-US" sz="2000" b="1" dirty="0">
                <a:solidFill>
                  <a:schemeClr val="bg2"/>
                </a:solidFill>
              </a:rPr>
              <a:t>as vasodilatation and tissue reaction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2" grpId="0"/>
      <p:bldP spid="32773" grpId="0"/>
      <p:bldP spid="32774" grpId="0"/>
      <p:bldP spid="32775" grpId="0" bldLvl="0"/>
      <p:bldP spid="32776" grpId="0"/>
      <p:bldP spid="32777" grpId="0"/>
      <p:bldP spid="327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191000" cy="3755390"/>
          </a:xfrm>
          <a:noFill/>
        </p:spPr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sz="2800" dirty="0"/>
              <a:t> </a:t>
            </a:r>
            <a:r>
              <a:rPr lang="en-US" altLang="en-US" b="1" dirty="0">
                <a:solidFill>
                  <a:srgbClr val="990000"/>
                </a:solidFill>
              </a:rPr>
              <a:t>Monocytes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800" dirty="0"/>
              <a:t>   </a:t>
            </a:r>
            <a:r>
              <a:rPr lang="en-US" altLang="en-US" sz="2800" dirty="0" smtClean="0">
                <a:solidFill>
                  <a:schemeClr val="bg2"/>
                </a:solidFill>
              </a:rPr>
              <a:t>1</a:t>
            </a:r>
            <a:r>
              <a:rPr lang="en-US" altLang="en-US" sz="2800" dirty="0">
                <a:solidFill>
                  <a:schemeClr val="bg2"/>
                </a:solidFill>
              </a:rPr>
              <a:t>. nucleus: oval, horseshoe/kidney shaped, eccentric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800" dirty="0">
                <a:solidFill>
                  <a:schemeClr val="bg2"/>
                </a:solidFill>
              </a:rPr>
              <a:t>   2. become wandering macrophages after diapedesis</a:t>
            </a:r>
          </a:p>
        </p:txBody>
      </p:sp>
      <p:pic>
        <p:nvPicPr>
          <p:cNvPr id="24579" name="Picture 4" descr="F12_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8145" y="0"/>
            <a:ext cx="323088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5" descr="F12_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7360" y="3517265"/>
            <a:ext cx="2987040" cy="33407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7" descr="monocy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3747135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28600" y="228601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990000"/>
                </a:solidFill>
                <a:latin typeface="Arial Black" panose="020B0A04020102020204" pitchFamily="34" charset="0"/>
              </a:rPr>
              <a:t>White Blood Cells</a:t>
            </a:r>
            <a:r>
              <a:rPr lang="en-US" altLang="en-US" sz="4800" dirty="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4800" b="1" dirty="0">
                <a:solidFill>
                  <a:srgbClr val="990000"/>
                </a:solidFill>
                <a:latin typeface="Arial Black" panose="020B0A04020102020204" pitchFamily="34" charset="0"/>
              </a:rPr>
              <a:t>(Leucocytes) (WBCs)</a:t>
            </a:r>
            <a:r>
              <a:rPr lang="en-US" altLang="en-US" sz="4800" dirty="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3"/>
          <a:stretch>
            <a:fillRect/>
          </a:stretch>
        </p:blipFill>
        <p:spPr bwMode="auto">
          <a:xfrm>
            <a:off x="685800" y="2057401"/>
            <a:ext cx="7239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0"/>
            <a:ext cx="419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990000"/>
                </a:solidFill>
              </a:rPr>
              <a:t>(4) Monocytes</a:t>
            </a:r>
            <a:r>
              <a:rPr lang="en-US" sz="400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2438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990000"/>
                </a:solidFill>
              </a:rPr>
              <a:t>Characters</a:t>
            </a:r>
            <a:r>
              <a:rPr lang="en-US" altLang="en-US" sz="280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86000" y="990600"/>
            <a:ext cx="358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2-8% of total number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98120" y="1600200"/>
            <a:ext cx="6886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They contain </a:t>
            </a:r>
            <a:r>
              <a:rPr lang="en-US" altLang="en-US" sz="2000" b="1" dirty="0" smtClean="0">
                <a:solidFill>
                  <a:schemeClr val="bg2"/>
                </a:solidFill>
              </a:rPr>
              <a:t>a granular </a:t>
            </a:r>
            <a:r>
              <a:rPr lang="en-US" altLang="en-US" sz="2000" b="1" dirty="0">
                <a:solidFill>
                  <a:schemeClr val="bg2"/>
                </a:solidFill>
              </a:rPr>
              <a:t>cytoplasm but when they enter the tissues they swell and their cytoplasm become filled by large number of lysosomes and then they are called macrophages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85800" y="281940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They have oval or kidney shaped nucleus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3528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3200" b="1" dirty="0">
                <a:solidFill>
                  <a:srgbClr val="990000"/>
                </a:solidFill>
              </a:rPr>
              <a:t>Function</a:t>
            </a:r>
            <a:r>
              <a:rPr lang="en-US" altLang="en-US" sz="320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85800" y="41910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Phagocytosis as in neutrophils but with more powerful effect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838200" y="495300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Macrophages help the function of T-and B-lymphocytes by presenting the antigen to these cells 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838200" y="5867399"/>
            <a:ext cx="7010400" cy="90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Macrophages release many chemical substances to increase the inflammatory and allergic reactions against organisms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25611" name="Picture 12" descr="F12_05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71277" r="60214" b="3192"/>
          <a:stretch>
            <a:fillRect/>
          </a:stretch>
        </p:blipFill>
        <p:spPr bwMode="auto">
          <a:xfrm>
            <a:off x="6981825" y="0"/>
            <a:ext cx="2036445" cy="214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/>
      <p:bldP spid="23557" grpId="0" bldLvl="0"/>
      <p:bldP spid="23558" grpId="0"/>
      <p:bldP spid="23559" grpId="0"/>
      <p:bldP spid="23560" grpId="0"/>
      <p:bldP spid="23561" grpId="0"/>
      <p:bldP spid="235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4191000" cy="2971800"/>
          </a:xfrm>
          <a:noFill/>
        </p:spPr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Lymphocytes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800" dirty="0"/>
              <a:t>   </a:t>
            </a:r>
            <a:r>
              <a:rPr lang="en-US" altLang="en-US" sz="2800" b="1" dirty="0">
                <a:solidFill>
                  <a:schemeClr val="bg2"/>
                </a:solidFill>
              </a:rPr>
              <a:t>1. nucleus: spherical,  intensely stained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800" b="1" dirty="0">
                <a:solidFill>
                  <a:schemeClr val="bg2"/>
                </a:solidFill>
              </a:rPr>
              <a:t>  2. cytoplasm: scanty</a:t>
            </a:r>
          </a:p>
        </p:txBody>
      </p:sp>
      <p:pic>
        <p:nvPicPr>
          <p:cNvPr id="27651" name="Picture 4" descr="F12_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0"/>
            <a:ext cx="3810000" cy="370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5" descr="F12_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800475"/>
            <a:ext cx="3200400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990000"/>
                </a:solidFill>
              </a:rPr>
              <a:t>(5) Lymphocytes</a:t>
            </a:r>
            <a:r>
              <a:rPr lang="en-US" sz="400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25146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990000"/>
                </a:solidFill>
              </a:rPr>
              <a:t>Characters</a:t>
            </a:r>
            <a:r>
              <a:rPr lang="en-US" altLang="en-US" dirty="0"/>
              <a:t>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133600" y="12192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20-45% of total number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752600" y="1676400"/>
            <a:ext cx="586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They are the smallest type of W.B.Cs and contain large rounded nucleus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2590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3200" b="1" dirty="0">
                <a:solidFill>
                  <a:srgbClr val="990000"/>
                </a:solidFill>
              </a:rPr>
              <a:t>Function</a:t>
            </a:r>
            <a:r>
              <a:rPr lang="en-US" altLang="en-US" sz="3200" dirty="0"/>
              <a:t> 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819400" y="2895600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There are two types of lymphocytes 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657600"/>
            <a:ext cx="381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i="1" dirty="0">
                <a:solidFill>
                  <a:srgbClr val="990000"/>
                </a:solidFill>
              </a:rPr>
              <a:t>1) B-lymphocytes</a:t>
            </a:r>
            <a:r>
              <a:rPr lang="en-US" altLang="en-US" b="1" dirty="0">
                <a:solidFill>
                  <a:srgbClr val="990000"/>
                </a:solidFill>
              </a:rPr>
              <a:t>:</a:t>
            </a:r>
            <a:r>
              <a:rPr lang="en-US" altLang="en-US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81000" y="41910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They are changed to plasma cells and are responsible for humeral immunity or antibody- mediated immunity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51054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i="1" dirty="0">
                <a:solidFill>
                  <a:srgbClr val="990000"/>
                </a:solidFill>
              </a:rPr>
              <a:t>2) T-lymphocytes</a:t>
            </a:r>
            <a:r>
              <a:rPr lang="en-US" altLang="en-US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81000" y="57150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They complete their development in the thymus gland and are responsible for cellular immunity or cell-mediated immunity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/>
      <p:bldP spid="25605" grpId="0"/>
      <p:bldP spid="25606" grpId="0"/>
      <p:bldP spid="25607" grpId="0"/>
      <p:bldP spid="25608" grpId="0"/>
      <p:bldP spid="25609" grpId="0"/>
      <p:bldP spid="25610" grpId="0"/>
      <p:bldP spid="256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867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90000"/>
                </a:solidFill>
              </a:rPr>
              <a:t>Leukocytosis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48768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chemeClr val="bg2"/>
                </a:solidFill>
              </a:rPr>
              <a:t>A- Physiological </a:t>
            </a:r>
            <a:r>
              <a:rPr lang="en-US" altLang="en-US" sz="2400" b="1" dirty="0" smtClean="0">
                <a:solidFill>
                  <a:schemeClr val="bg2"/>
                </a:solidFill>
              </a:rPr>
              <a:t>Leukocytosis</a:t>
            </a:r>
            <a:r>
              <a:rPr lang="en-US" altLang="en-US" sz="2400" dirty="0" smtClean="0">
                <a:solidFill>
                  <a:schemeClr val="bg2"/>
                </a:solidFill>
              </a:rPr>
              <a:t> </a:t>
            </a:r>
            <a:endParaRPr lang="en-US" altLang="en-US" sz="2400" dirty="0">
              <a:solidFill>
                <a:schemeClr val="bg2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90600" y="12954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- Increase in number of leucocytes above 11.000/mm3. It occurs in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16764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     muscular exercise, emotions, cold bath, cold or hot weather, pregnancy, </a:t>
            </a:r>
            <a:r>
              <a:rPr lang="en-US" altLang="en-US" sz="2000" b="1" dirty="0" smtClean="0">
                <a:solidFill>
                  <a:schemeClr val="bg2"/>
                </a:solidFill>
              </a:rPr>
              <a:t>labor, </a:t>
            </a:r>
            <a:r>
              <a:rPr lang="en-US" altLang="en-US" sz="2000" b="1" dirty="0" smtClean="0">
                <a:solidFill>
                  <a:schemeClr val="bg2"/>
                </a:solidFill>
              </a:rPr>
              <a:t>and </a:t>
            </a:r>
            <a:r>
              <a:rPr lang="en-US" altLang="en-US" sz="2000" b="1" dirty="0">
                <a:solidFill>
                  <a:schemeClr val="bg2"/>
                </a:solidFill>
              </a:rPr>
              <a:t>after meals.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28600" y="2514600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b="1" dirty="0">
                <a:solidFill>
                  <a:schemeClr val="bg2"/>
                </a:solidFill>
              </a:rPr>
              <a:t>B- Pathological </a:t>
            </a:r>
            <a:r>
              <a:rPr lang="en-US" altLang="en-US" b="1" dirty="0" smtClean="0">
                <a:solidFill>
                  <a:schemeClr val="bg2"/>
                </a:solidFill>
              </a:rPr>
              <a:t>Leukocytosis</a:t>
            </a:r>
            <a:r>
              <a:rPr lang="en-US" altLang="en-US" dirty="0" smtClean="0">
                <a:solidFill>
                  <a:schemeClr val="bg2"/>
                </a:solidFill>
              </a:rPr>
              <a:t> 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04800" y="2971800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  <a:defRPr/>
            </a:pPr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Neutrophilia</a:t>
            </a:r>
            <a:r>
              <a:rPr lang="en-US" b="1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286000" y="3200400"/>
            <a:ext cx="586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Increase number of </a:t>
            </a:r>
            <a:r>
              <a:rPr lang="en-US" altLang="en-US" sz="2000" b="1" dirty="0" smtClean="0">
                <a:solidFill>
                  <a:schemeClr val="bg2"/>
                </a:solidFill>
              </a:rPr>
              <a:t>neutrophils </a:t>
            </a:r>
            <a:r>
              <a:rPr lang="en-US" altLang="en-US" sz="2000" b="1" dirty="0" smtClean="0">
                <a:solidFill>
                  <a:schemeClr val="bg2"/>
                </a:solidFill>
              </a:rPr>
              <a:t>as </a:t>
            </a:r>
            <a:r>
              <a:rPr lang="en-US" altLang="en-US" sz="2000" b="1" dirty="0">
                <a:solidFill>
                  <a:schemeClr val="bg2"/>
                </a:solidFill>
              </a:rPr>
              <a:t>in cases of: 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33400" y="3657600"/>
            <a:ext cx="129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>
                <a:solidFill>
                  <a:srgbClr val="990000"/>
                </a:solidFill>
              </a:rPr>
              <a:t>Infections</a:t>
            </a:r>
            <a:r>
              <a:rPr lang="en-US" altLang="en-US" sz="200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981200" y="38862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of all types as acute or chronic, bacterial, viral or fungal. 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304800" y="4343400"/>
            <a:ext cx="182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rgbClr val="990000"/>
                </a:solidFill>
              </a:rPr>
              <a:t>Inflammation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286000" y="4419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as rheumatic fever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04800" y="4953000"/>
            <a:ext cx="182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rgbClr val="990000"/>
                </a:solidFill>
              </a:rPr>
              <a:t>Tissue damage  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2286000" y="5105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as trauma, burn 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228600" y="5562600"/>
            <a:ext cx="259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rgbClr val="990000"/>
                </a:solidFill>
              </a:rPr>
              <a:t>Malignant </a:t>
            </a:r>
            <a:r>
              <a:rPr lang="en-US" altLang="en-US" sz="2000" b="1" dirty="0" smtClean="0">
                <a:solidFill>
                  <a:srgbClr val="990000"/>
                </a:solidFill>
              </a:rPr>
              <a:t>tumors</a:t>
            </a:r>
            <a:r>
              <a:rPr lang="en-US" altLang="en-US" sz="2000" dirty="0" smtClean="0">
                <a:solidFill>
                  <a:srgbClr val="990000"/>
                </a:solidFill>
              </a:rPr>
              <a:t> </a:t>
            </a:r>
            <a:endParaRPr lang="en-US" altLang="en-US" sz="2000" dirty="0">
              <a:solidFill>
                <a:srgbClr val="990000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304800" y="6096000"/>
            <a:ext cx="259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rgbClr val="990000"/>
                </a:solidFill>
              </a:rPr>
              <a:t>Smoking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/>
      <p:bldP spid="26629" grpId="0"/>
      <p:bldP spid="26630" grpId="0"/>
      <p:bldP spid="26631" grpId="0"/>
      <p:bldP spid="26632" grpId="0"/>
      <p:bldP spid="26633" grpId="0"/>
      <p:bldP spid="26634" grpId="0"/>
      <p:bldP spid="26635" grpId="0"/>
      <p:bldP spid="26636" grpId="0"/>
      <p:bldP spid="26637" grpId="0"/>
      <p:bldP spid="26638" grpId="0"/>
      <p:bldP spid="26639" grpId="0"/>
      <p:bldP spid="266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27432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>
                <a:solidFill>
                  <a:srgbClr val="990000"/>
                </a:solidFill>
              </a:rPr>
              <a:t>Eosinophilia</a:t>
            </a:r>
            <a:r>
              <a:rPr lang="en-US" sz="2800" b="1" dirty="0">
                <a:solidFill>
                  <a:srgbClr val="BFD826"/>
                </a:solidFill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381000"/>
            <a:ext cx="3505200" cy="685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</a:t>
            </a:r>
            <a:r>
              <a:rPr lang="en-US" altLang="en-US" sz="2400" dirty="0">
                <a:solidFill>
                  <a:schemeClr val="bg2"/>
                </a:solidFill>
              </a:rPr>
              <a:t> eosinophils due to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600200" y="10668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-   Allergic conditions as asthma, hay fever, skin allergy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676400" y="15240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- Parasites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828800" y="1981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-Leukemia 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2514600"/>
            <a:ext cx="259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Basophilia 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590800" y="2667000"/>
            <a:ext cx="6172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dirty="0">
                <a:solidFill>
                  <a:schemeClr val="bg2"/>
                </a:solidFill>
                <a:sym typeface="Symbol" panose="05050102010706020507" pitchFamily="18" charset="2"/>
              </a:rPr>
              <a:t></a:t>
            </a:r>
            <a:r>
              <a:rPr lang="en-US" altLang="en-US" dirty="0">
                <a:solidFill>
                  <a:schemeClr val="bg2"/>
                </a:solidFill>
              </a:rPr>
              <a:t> basophils as in allergy or leukemia 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838200" y="40386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dirty="0">
                <a:solidFill>
                  <a:schemeClr val="bg2"/>
                </a:solidFill>
              </a:rPr>
              <a:t>As in chronic infections as tuberculosis or in leukemia. 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28600" y="480060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Lymphocytosis</a:t>
            </a:r>
            <a:r>
              <a:rPr lang="en-US" sz="2800" i="1" dirty="0">
                <a:solidFill>
                  <a:srgbClr val="BFD8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28600" y="3276600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Monocytosis</a:t>
            </a:r>
            <a:r>
              <a:rPr lang="en-US" sz="2800" dirty="0">
                <a:solidFill>
                  <a:srgbClr val="BFD8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62000" y="5715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dirty="0">
                <a:solidFill>
                  <a:schemeClr val="bg2"/>
                </a:solidFill>
              </a:rPr>
              <a:t>As in chronic viral and bacterial infections and in leukemia.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2" grpId="0"/>
      <p:bldP spid="27653" grpId="0"/>
      <p:bldP spid="27654" grpId="0"/>
      <p:bldP spid="27656" grpId="0"/>
      <p:bldP spid="27657" grpId="0"/>
      <p:bldP spid="27658" grpId="0"/>
      <p:bldP spid="27659" grpId="0"/>
      <p:bldP spid="27660" grpId="0"/>
      <p:bldP spid="276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610600" cy="1828800"/>
          </a:xfrm>
        </p:spPr>
        <p:txBody>
          <a:bodyPr/>
          <a:lstStyle/>
          <a:p>
            <a:pPr algn="just" eaLnBrk="1" hangingPunct="1">
              <a:lnSpc>
                <a:spcPct val="135000"/>
              </a:lnSpc>
            </a:pPr>
            <a:r>
              <a:rPr lang="en-US" altLang="en-US" sz="1800" b="1" dirty="0" smtClean="0">
                <a:solidFill>
                  <a:schemeClr val="bg2"/>
                </a:solidFill>
              </a:rPr>
              <a:t>It is a malignant disease of bone marrow causing marked increase in WBCs may reach 500.000/mm3</a:t>
            </a:r>
            <a:r>
              <a:rPr lang="en-US" altLang="en-US" sz="1800" dirty="0" smtClean="0">
                <a:solidFill>
                  <a:schemeClr val="bg2"/>
                </a:solidFill>
              </a:rPr>
              <a:t> </a:t>
            </a:r>
          </a:p>
          <a:p>
            <a:pPr algn="just" eaLnBrk="1" hangingPunct="1">
              <a:lnSpc>
                <a:spcPct val="135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However</a:t>
            </a:r>
            <a:r>
              <a:rPr lang="en-US" sz="2000" dirty="0">
                <a:solidFill>
                  <a:schemeClr val="bg2"/>
                </a:solidFill>
              </a:rPr>
              <a:t>, the leukemia cells are </a:t>
            </a:r>
            <a:r>
              <a:rPr lang="en-US" sz="2000" dirty="0">
                <a:solidFill>
                  <a:srgbClr val="990000"/>
                </a:solidFill>
              </a:rPr>
              <a:t>bizarre and undifferentiated </a:t>
            </a:r>
            <a:r>
              <a:rPr lang="en-US" sz="2000" dirty="0">
                <a:solidFill>
                  <a:schemeClr val="bg2"/>
                </a:solidFill>
              </a:rPr>
              <a:t>and not identical to any of the normal WBCs. </a:t>
            </a:r>
            <a:endParaRPr lang="en-US" sz="2000" dirty="0" smtClean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135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Usually</a:t>
            </a:r>
            <a:r>
              <a:rPr lang="en-US" sz="2400" dirty="0">
                <a:solidFill>
                  <a:schemeClr val="bg2"/>
                </a:solidFill>
              </a:rPr>
              <a:t>, the </a:t>
            </a:r>
            <a:r>
              <a:rPr lang="en-US" sz="2400" dirty="0">
                <a:solidFill>
                  <a:srgbClr val="990000"/>
                </a:solidFill>
              </a:rPr>
              <a:t>more undifferentiated </a:t>
            </a:r>
            <a:r>
              <a:rPr lang="en-US" sz="2400" dirty="0">
                <a:solidFill>
                  <a:schemeClr val="bg2"/>
                </a:solidFill>
              </a:rPr>
              <a:t>the cell, the </a:t>
            </a:r>
            <a:r>
              <a:rPr lang="en-US" sz="2400" dirty="0">
                <a:solidFill>
                  <a:srgbClr val="990000"/>
                </a:solidFill>
              </a:rPr>
              <a:t>more acute </a:t>
            </a:r>
            <a:r>
              <a:rPr lang="en-US" sz="2400" dirty="0">
                <a:solidFill>
                  <a:schemeClr val="bg2"/>
                </a:solidFill>
              </a:rPr>
              <a:t>is the leukemia, often leading to death within a few months if untreated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</a:p>
          <a:p>
            <a:pPr algn="just" eaLnBrk="1" hangingPunct="1">
              <a:lnSpc>
                <a:spcPct val="135000"/>
              </a:lnSpc>
            </a:pPr>
            <a:r>
              <a:rPr lang="en-US" sz="2400" b="1" dirty="0">
                <a:solidFill>
                  <a:srgbClr val="990000"/>
                </a:solidFill>
              </a:rPr>
              <a:t>Leukemic cells</a:t>
            </a:r>
            <a:r>
              <a:rPr lang="en-US" sz="2400" dirty="0">
                <a:solidFill>
                  <a:schemeClr val="bg2"/>
                </a:solidFill>
              </a:rPr>
              <a:t>, especially the very undifferentiated cells, are usually nonfunctional for providing normal protection against infection.</a:t>
            </a:r>
            <a:endParaRPr lang="en-US" altLang="en-US" sz="2400" dirty="0">
              <a:solidFill>
                <a:schemeClr val="bg2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0" y="152400"/>
            <a:ext cx="480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Leukemia</a:t>
            </a:r>
            <a:r>
              <a:rPr lang="en-US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endParaRPr lang="en-US" sz="36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52400" y="3352800"/>
            <a:ext cx="8763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endParaRPr lang="en-US" altLang="en-US" b="1" dirty="0">
              <a:solidFill>
                <a:schemeClr val="bg2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52400" y="4953000"/>
            <a:ext cx="838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en-US" b="1" dirty="0">
                <a:solidFill>
                  <a:schemeClr val="bg2"/>
                </a:solidFill>
              </a:rPr>
              <a:t>Leukemia </a:t>
            </a:r>
            <a:r>
              <a:rPr lang="en-US" altLang="en-US" dirty="0">
                <a:solidFill>
                  <a:schemeClr val="bg2"/>
                </a:solidFill>
              </a:rPr>
              <a:t>is associated with </a:t>
            </a:r>
            <a:r>
              <a:rPr lang="en-US" altLang="en-US" b="1" dirty="0">
                <a:solidFill>
                  <a:schemeClr val="bg2"/>
                </a:solidFill>
              </a:rPr>
              <a:t>anemia </a:t>
            </a:r>
            <a:r>
              <a:rPr lang="en-US" altLang="en-US" dirty="0">
                <a:solidFill>
                  <a:schemeClr val="bg2"/>
                </a:solidFill>
              </a:rPr>
              <a:t>and</a:t>
            </a:r>
            <a:r>
              <a:rPr lang="en-US" altLang="en-US" b="1" dirty="0">
                <a:solidFill>
                  <a:schemeClr val="bg2"/>
                </a:solidFill>
              </a:rPr>
              <a:t> bleeding tendency </a:t>
            </a:r>
            <a:r>
              <a:rPr lang="en-US" altLang="en-US" dirty="0">
                <a:solidFill>
                  <a:schemeClr val="bg2"/>
                </a:solidFill>
              </a:rPr>
              <a:t>due </a:t>
            </a:r>
            <a:r>
              <a:rPr lang="en-US" altLang="en-US" dirty="0" smtClean="0">
                <a:solidFill>
                  <a:schemeClr val="bg2"/>
                </a:solidFill>
              </a:rPr>
              <a:t>to </a:t>
            </a:r>
            <a:r>
              <a:rPr lang="en-US" altLang="en-US" b="1" dirty="0" smtClean="0">
                <a:solidFill>
                  <a:schemeClr val="bg2"/>
                </a:solidFill>
              </a:rPr>
              <a:t>decrease </a:t>
            </a:r>
            <a:r>
              <a:rPr lang="en-US" altLang="en-US" b="1" dirty="0">
                <a:solidFill>
                  <a:schemeClr val="bg2"/>
                </a:solidFill>
              </a:rPr>
              <a:t>in bone marrow area responsible for RBCs and platelet synthesis respectively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8" grpId="0"/>
      <p:bldP spid="184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858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990000"/>
                </a:solidFill>
              </a:rPr>
              <a:t>Leucopenia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2"/>
                </a:solidFill>
              </a:rPr>
              <a:t>It means a decrease in the total leucocytic count below 4.000/mm3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5800" y="23622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dirty="0">
                <a:solidFill>
                  <a:schemeClr val="bg2"/>
                </a:solidFill>
              </a:rPr>
              <a:t>In this condition the body is not protected against </a:t>
            </a:r>
            <a:r>
              <a:rPr lang="en-US" dirty="0">
                <a:solidFill>
                  <a:schemeClr val="bg2"/>
                </a:solidFill>
              </a:rPr>
              <a:t>many bacteria and other agents that might invade the </a:t>
            </a:r>
            <a:r>
              <a:rPr lang="en-US" dirty="0" smtClean="0">
                <a:solidFill>
                  <a:schemeClr val="bg2"/>
                </a:solidFill>
              </a:rPr>
              <a:t>tissues,</a:t>
            </a:r>
            <a:r>
              <a:rPr lang="en-US" altLang="en-US" dirty="0" smtClean="0">
                <a:solidFill>
                  <a:schemeClr val="bg2"/>
                </a:solidFill>
              </a:rPr>
              <a:t> </a:t>
            </a:r>
            <a:r>
              <a:rPr lang="en-US" altLang="en-US" dirty="0">
                <a:solidFill>
                  <a:schemeClr val="bg2"/>
                </a:solidFill>
              </a:rPr>
              <a:t>and death may occur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09600" y="3429000"/>
            <a:ext cx="327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b="1" dirty="0">
                <a:solidFill>
                  <a:srgbClr val="990000"/>
                </a:solidFill>
              </a:rPr>
              <a:t>It is caused by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676400" y="39624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1- Bone marrow depression by radiation, drugs as cancer chemotherapy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600200" y="48006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2- Some bacterial infections as typhoid fever, brucellosis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676400" y="5791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3- Some viral infections as AIDS, influenza, hepatitis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/>
      <p:bldP spid="19461" grpId="0"/>
      <p:bldP spid="19462" grpId="0"/>
      <p:bldP spid="19463" grpId="0"/>
      <p:bldP spid="194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953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Within </a:t>
            </a:r>
            <a:r>
              <a:rPr lang="en-US" dirty="0">
                <a:solidFill>
                  <a:srgbClr val="990000"/>
                </a:solidFill>
              </a:rPr>
              <a:t>2 days </a:t>
            </a:r>
            <a:r>
              <a:rPr lang="en-US" dirty="0">
                <a:solidFill>
                  <a:schemeClr val="bg2"/>
                </a:solidFill>
              </a:rPr>
              <a:t>after the bone marrow stops producing WBCs, ulcers may appear in the mouth and colon, or some form of severe respiratory infection might develop. </a:t>
            </a:r>
            <a:r>
              <a:rPr lang="en-US" dirty="0">
                <a:solidFill>
                  <a:srgbClr val="990000"/>
                </a:solidFill>
              </a:rPr>
              <a:t>Bacteria</a:t>
            </a:r>
            <a:r>
              <a:rPr lang="en-US" dirty="0">
                <a:solidFill>
                  <a:schemeClr val="bg2"/>
                </a:solidFill>
              </a:rPr>
              <a:t> from the ulcers rapidly invade surrounding tissues and the blood. 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Without </a:t>
            </a:r>
            <a:r>
              <a:rPr lang="en-US" dirty="0">
                <a:solidFill>
                  <a:schemeClr val="bg2"/>
                </a:solidFill>
              </a:rPr>
              <a:t>treatment, death often </a:t>
            </a:r>
            <a:r>
              <a:rPr lang="en-US" dirty="0" smtClean="0">
                <a:solidFill>
                  <a:schemeClr val="bg2"/>
                </a:solidFill>
              </a:rPr>
              <a:t>follow </a:t>
            </a:r>
            <a:r>
              <a:rPr lang="en-US" dirty="0">
                <a:solidFill>
                  <a:schemeClr val="bg2"/>
                </a:solidFill>
              </a:rPr>
              <a:t>in less than a week after acute total leukopenia begins.</a:t>
            </a:r>
          </a:p>
        </p:txBody>
      </p:sp>
    </p:spTree>
    <p:extLst>
      <p:ext uri="{BB962C8B-B14F-4D97-AF65-F5344CB8AC3E}">
        <p14:creationId xmlns:p14="http://schemas.microsoft.com/office/powerpoint/2010/main" val="116602665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4EA2-0653-458B-9EB3-710B240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5DBC59-74FF-4DAE-AFDD-52FA47F2B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366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7391400" cy="3505200"/>
          </a:xfrm>
          <a:noFill/>
        </p:spPr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b="1" dirty="0">
                <a:solidFill>
                  <a:srgbClr val="990000"/>
                </a:solidFill>
              </a:rPr>
              <a:t>A. Granulocytes 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 </a:t>
            </a:r>
            <a:r>
              <a:rPr lang="en-US" altLang="en-US" dirty="0">
                <a:solidFill>
                  <a:schemeClr val="bg2"/>
                </a:solidFill>
              </a:rPr>
              <a:t>1. nucleus: &gt;1 lobe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chemeClr val="bg2"/>
                </a:solidFill>
              </a:rPr>
              <a:t>  </a:t>
            </a:r>
            <a:r>
              <a:rPr lang="en-US" altLang="en-US" dirty="0">
                <a:solidFill>
                  <a:schemeClr val="bg2"/>
                </a:solidFill>
              </a:rPr>
              <a:t>2. granules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chemeClr val="bg2"/>
                </a:solidFill>
              </a:rPr>
              <a:t>  </a:t>
            </a:r>
            <a:r>
              <a:rPr lang="en-US" altLang="en-US" dirty="0">
                <a:solidFill>
                  <a:schemeClr val="bg2"/>
                </a:solidFill>
              </a:rPr>
              <a:t>3. life span: few days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chemeClr val="bg2"/>
                </a:solidFill>
              </a:rPr>
              <a:t>  </a:t>
            </a:r>
            <a:r>
              <a:rPr lang="en-US" altLang="en-US" dirty="0">
                <a:solidFill>
                  <a:schemeClr val="bg2"/>
                </a:solidFill>
              </a:rPr>
              <a:t>4. neutrophils, eosinophils, basophils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09600" y="3810000"/>
            <a:ext cx="746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800" b="1" dirty="0">
                <a:solidFill>
                  <a:srgbClr val="990000"/>
                </a:solidFill>
              </a:rPr>
              <a:t>B. </a:t>
            </a:r>
            <a:r>
              <a:rPr lang="en-US" altLang="en-US" sz="2800" b="1" dirty="0" smtClean="0">
                <a:solidFill>
                  <a:srgbClr val="990000"/>
                </a:solidFill>
              </a:rPr>
              <a:t>A granulocytes</a:t>
            </a:r>
            <a:r>
              <a:rPr lang="en-US" altLang="en-US" sz="2800" dirty="0" smtClean="0">
                <a:solidFill>
                  <a:srgbClr val="990000"/>
                </a:solidFill>
              </a:rPr>
              <a:t> </a:t>
            </a:r>
            <a:endParaRPr lang="en-US" altLang="en-US" sz="2800" dirty="0">
              <a:solidFill>
                <a:srgbClr val="99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800" dirty="0"/>
              <a:t>   </a:t>
            </a:r>
            <a:r>
              <a:rPr lang="en-US" altLang="en-US" sz="2800" dirty="0">
                <a:solidFill>
                  <a:schemeClr val="bg2"/>
                </a:solidFill>
              </a:rPr>
              <a:t>1. nucleus: round or horseshoe shape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800" dirty="0">
                <a:solidFill>
                  <a:schemeClr val="bg2"/>
                </a:solidFill>
              </a:rPr>
              <a:t>   2. no specific granules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800" dirty="0">
                <a:solidFill>
                  <a:schemeClr val="bg2"/>
                </a:solidFill>
              </a:rPr>
              <a:t>   3. lymphocytes &amp; monocytes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/>
      <p:bldP spid="6042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990000"/>
                </a:solidFill>
              </a:rPr>
              <a:t>White Blood Cells</a:t>
            </a:r>
            <a:r>
              <a:rPr lang="en-US" sz="4000" dirty="0">
                <a:solidFill>
                  <a:srgbClr val="990000"/>
                </a:solidFill>
              </a:rPr>
              <a:t> </a:t>
            </a:r>
            <a:r>
              <a:rPr lang="en-US" sz="4000" b="1" dirty="0">
                <a:solidFill>
                  <a:srgbClr val="990000"/>
                </a:solidFill>
              </a:rPr>
              <a:t>(Leucocytes) (WBCs)</a:t>
            </a:r>
            <a:r>
              <a:rPr lang="en-US" sz="400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0"/>
            <a:ext cx="2286000" cy="609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990000"/>
                </a:solidFill>
              </a:rPr>
              <a:t>Number</a:t>
            </a:r>
            <a:r>
              <a:rPr lang="en-US" altLang="en-US" dirty="0"/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743200" y="1524000"/>
            <a:ext cx="480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4.000-11.000/mm3 in adult man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667000" y="2133600"/>
            <a:ext cx="480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increased in children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667000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3200" b="1" dirty="0">
                <a:solidFill>
                  <a:srgbClr val="990000"/>
                </a:solidFill>
              </a:rPr>
              <a:t>Origin</a:t>
            </a:r>
            <a:r>
              <a:rPr lang="en-US" altLang="en-US" sz="3200" dirty="0"/>
              <a:t>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52600" y="2644775"/>
            <a:ext cx="71628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The granulocytes and monocytes are formed from the bone marrow </a:t>
            </a:r>
            <a:r>
              <a:rPr lang="en-US" altLang="en-US" sz="2000" b="1" dirty="0" smtClean="0">
                <a:solidFill>
                  <a:schemeClr val="bg2"/>
                </a:solidFill>
              </a:rPr>
              <a:t>only (</a:t>
            </a:r>
            <a:r>
              <a:rPr lang="en-US" sz="2000" dirty="0">
                <a:solidFill>
                  <a:schemeClr val="bg2"/>
                </a:solidFill>
              </a:rPr>
              <a:t>The WBCs formed in the bone marrow are stored within the marrow until they are needed in the circulatory </a:t>
            </a:r>
            <a:r>
              <a:rPr lang="en-US" sz="2000" dirty="0" smtClean="0">
                <a:solidFill>
                  <a:schemeClr val="bg2"/>
                </a:solidFill>
              </a:rPr>
              <a:t>system. </a:t>
            </a:r>
            <a:r>
              <a:rPr lang="en-US" altLang="en-US" b="1" dirty="0" smtClean="0">
                <a:solidFill>
                  <a:schemeClr val="bg2"/>
                </a:solidFill>
              </a:rPr>
              <a:t>but </a:t>
            </a:r>
            <a:r>
              <a:rPr lang="en-US" altLang="en-US" b="1" dirty="0">
                <a:solidFill>
                  <a:schemeClr val="bg2"/>
                </a:solidFill>
              </a:rPr>
              <a:t>the lymphocytes are formed </a:t>
            </a:r>
          </a:p>
          <a:p>
            <a:pPr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in the lymphatic tissues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838200" y="4343400"/>
            <a:ext cx="8077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endParaRPr lang="en-US" altLang="en-US" sz="2000" b="1" dirty="0" smtClean="0">
              <a:solidFill>
                <a:srgbClr val="990000"/>
              </a:solidFill>
            </a:endParaRPr>
          </a:p>
          <a:p>
            <a:pPr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 smtClean="0">
                <a:solidFill>
                  <a:srgbClr val="990000"/>
                </a:solidFill>
              </a:rPr>
              <a:t>(</a:t>
            </a:r>
            <a:r>
              <a:rPr lang="en-US" altLang="en-US" sz="2000" b="1" dirty="0">
                <a:solidFill>
                  <a:srgbClr val="990000"/>
                </a:solidFill>
              </a:rPr>
              <a:t>lymph node, spleen, thymus, tonsils, bone marrow and  Peyer’s patches of GIT)</a:t>
            </a:r>
            <a:r>
              <a:rPr lang="en-US" altLang="en-US" sz="200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" y="5562599"/>
            <a:ext cx="8458200" cy="11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Even 75% of the bone marrow form WBCs, its number is less than RBCs count because it has short life span.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2" grpId="0" bldLvl="0"/>
      <p:bldP spid="2053" grpId="0"/>
      <p:bldP spid="2054" grpId="0"/>
      <p:bldP spid="2055" grpId="0" bldLvl="0"/>
      <p:bldP spid="2056" grpId="0"/>
      <p:bldP spid="2057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3200400" cy="838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i="1" dirty="0">
                <a:solidFill>
                  <a:srgbClr val="C00000"/>
                </a:solidFill>
              </a:rPr>
              <a:t>*Life </a:t>
            </a:r>
            <a:r>
              <a:rPr lang="en-US" altLang="en-US" b="1" i="1" dirty="0" smtClean="0">
                <a:solidFill>
                  <a:srgbClr val="C00000"/>
                </a:solidFill>
              </a:rPr>
              <a:t>span</a:t>
            </a:r>
            <a:endParaRPr lang="en-US" altLang="en-US" b="1" i="1" dirty="0">
              <a:solidFill>
                <a:srgbClr val="C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514600"/>
            <a:ext cx="320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2800" b="1" i="1" dirty="0">
                <a:solidFill>
                  <a:srgbClr val="990000"/>
                </a:solidFill>
              </a:rPr>
              <a:t>In monocytes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90600" y="1232535"/>
            <a:ext cx="5638800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4-8 hours in the circulation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 smtClean="0">
                <a:solidFill>
                  <a:schemeClr val="bg2"/>
                </a:solidFill>
              </a:rPr>
              <a:t>4-5 </a:t>
            </a:r>
            <a:r>
              <a:rPr lang="en-US" altLang="en-US" b="1" dirty="0">
                <a:solidFill>
                  <a:schemeClr val="bg2"/>
                </a:solidFill>
              </a:rPr>
              <a:t>days in the tissue.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In infection there is rapid destruction.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87095" y="3276600"/>
            <a:ext cx="7799705" cy="89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10-20 hours in the circulation then enter the tissue to become tissue macrophages and can live for months.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09600"/>
            <a:ext cx="320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2800" b="1" i="1" dirty="0">
                <a:solidFill>
                  <a:srgbClr val="C00000"/>
                </a:solidFill>
              </a:rPr>
              <a:t>In granulocytes 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28600" y="4114800"/>
            <a:ext cx="320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2800" b="1" i="1" dirty="0">
                <a:solidFill>
                  <a:srgbClr val="990000"/>
                </a:solidFill>
              </a:rPr>
              <a:t>In lymphocytes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33401" y="4800600"/>
            <a:ext cx="7239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variable according to the body need.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They circulate in between the lymphatic tissue and the blood </a:t>
            </a:r>
            <a:r>
              <a:rPr lang="en-US" altLang="en-US" b="1" dirty="0" smtClean="0">
                <a:solidFill>
                  <a:schemeClr val="bg2"/>
                </a:solidFill>
              </a:rPr>
              <a:t>(</a:t>
            </a:r>
            <a:r>
              <a:rPr lang="en-US" dirty="0">
                <a:solidFill>
                  <a:schemeClr val="bg2"/>
                </a:solidFill>
              </a:rPr>
              <a:t>The lymphocytes have life spans of weeks or months, depending on the body’s need for these </a:t>
            </a:r>
            <a:r>
              <a:rPr lang="en-US" dirty="0" smtClean="0">
                <a:solidFill>
                  <a:schemeClr val="bg2"/>
                </a:solidFill>
              </a:rPr>
              <a:t>cells)</a:t>
            </a:r>
            <a:endParaRPr lang="en-US" altLang="en-US" b="1" dirty="0">
              <a:solidFill>
                <a:schemeClr val="bg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/>
      <p:bldP spid="4101" grpId="0" bldLvl="0"/>
      <p:bldP spid="4102" grpId="0" bldLvl="0"/>
      <p:bldP spid="4103" grpId="0"/>
      <p:bldP spid="4104" grpId="0"/>
      <p:bldP spid="4105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990000"/>
                </a:solidFill>
              </a:rPr>
              <a:t>*Differential leucocytic count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2"/>
                </a:solidFill>
              </a:rPr>
              <a:t>According to presence or absence of granules in their cytoplasm they are divided into :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09600" y="2057400"/>
            <a:ext cx="312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rgbClr val="990000"/>
                </a:solidFill>
              </a:rPr>
              <a:t>I- </a:t>
            </a:r>
            <a:r>
              <a:rPr lang="en-US" altLang="en-US" b="1" i="1" dirty="0">
                <a:solidFill>
                  <a:srgbClr val="990000"/>
                </a:solidFill>
              </a:rPr>
              <a:t>Granulocytes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90600" y="2522855"/>
            <a:ext cx="7162800" cy="37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(1) Neutrophils (both granules) 40-70%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990600" y="2895600"/>
            <a:ext cx="71628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(2) Eosinophils: </a:t>
            </a:r>
            <a:r>
              <a:rPr lang="en-US" altLang="en-US" b="1" dirty="0" smtClean="0">
                <a:solidFill>
                  <a:schemeClr val="bg2"/>
                </a:solidFill>
              </a:rPr>
              <a:t>(acidophil) </a:t>
            </a:r>
            <a:r>
              <a:rPr lang="en-US" altLang="en-US" b="1" dirty="0">
                <a:solidFill>
                  <a:schemeClr val="bg2"/>
                </a:solidFill>
              </a:rPr>
              <a:t>1-4%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066800" y="3429000"/>
            <a:ext cx="7086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(</a:t>
            </a:r>
            <a:r>
              <a:rPr lang="en-US" altLang="en-US" b="1" dirty="0">
                <a:solidFill>
                  <a:schemeClr val="bg2"/>
                </a:solidFill>
              </a:rPr>
              <a:t>3) Basophils: (basic granules) 0-1% 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81000" y="4191000"/>
            <a:ext cx="312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rgbClr val="990000"/>
                </a:solidFill>
              </a:rPr>
              <a:t>II</a:t>
            </a:r>
            <a:r>
              <a:rPr lang="en-US" altLang="en-US" dirty="0">
                <a:solidFill>
                  <a:srgbClr val="990000"/>
                </a:solidFill>
              </a:rPr>
              <a:t>- </a:t>
            </a:r>
            <a:r>
              <a:rPr lang="en-US" altLang="en-US" b="1" i="1" dirty="0">
                <a:solidFill>
                  <a:srgbClr val="990000"/>
                </a:solidFill>
              </a:rPr>
              <a:t>Non-granulocytes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276600" y="41910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(1) Lymphocytes: 20-45%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996565" y="4876800"/>
            <a:ext cx="48520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1" dirty="0" smtClean="0">
                <a:solidFill>
                  <a:schemeClr val="bg2"/>
                </a:solidFill>
                <a:latin typeface="+mn-lt"/>
                <a:cs typeface="+mn-lt"/>
              </a:rPr>
              <a:t>   (</a:t>
            </a:r>
            <a:r>
              <a:rPr lang="en-US" altLang="en-US" b="1" dirty="0">
                <a:solidFill>
                  <a:schemeClr val="bg2"/>
                </a:solidFill>
                <a:latin typeface="+mn-lt"/>
                <a:cs typeface="+mn-lt"/>
              </a:rPr>
              <a:t>2) Monocytes: 2-8%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295400" y="5399405"/>
            <a:ext cx="6934200" cy="133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This typing can be done by staining the blood by </a:t>
            </a:r>
            <a:r>
              <a:rPr lang="en-US" altLang="en-US" b="1" dirty="0" smtClean="0">
                <a:solidFill>
                  <a:schemeClr val="bg2"/>
                </a:solidFill>
              </a:rPr>
              <a:t>Leishman   </a:t>
            </a:r>
            <a:r>
              <a:rPr lang="en-US" altLang="en-US" b="1" dirty="0">
                <a:solidFill>
                  <a:schemeClr val="bg2"/>
                </a:solidFill>
              </a:rPr>
              <a:t>stain or by specialized automatic machine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  <p:bldP spid="5125" grpId="0" bldLvl="0"/>
      <p:bldP spid="5126" grpId="0" bldLvl="0"/>
      <p:bldP spid="5127" grpId="0" bldLvl="0"/>
      <p:bldP spid="5128" grpId="0"/>
      <p:bldP spid="5129" grpId="0"/>
      <p:bldP spid="5130" grpId="0" bldLvl="0"/>
      <p:bldP spid="5131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629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990000"/>
                </a:solidFill>
              </a:rPr>
              <a:t>* Types and Functions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19812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b="1" dirty="0">
                <a:solidFill>
                  <a:srgbClr val="990000"/>
                </a:solidFill>
              </a:rPr>
              <a:t>Characters:</a:t>
            </a:r>
            <a:r>
              <a:rPr lang="en-US" altLang="en-US" sz="240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1000" y="914400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2800" b="1" dirty="0">
                <a:solidFill>
                  <a:srgbClr val="990000"/>
                </a:solidFill>
              </a:rPr>
              <a:t>(1) </a:t>
            </a:r>
            <a:r>
              <a:rPr lang="en-US" altLang="en-US" sz="2800" b="1" dirty="0" smtClean="0">
                <a:solidFill>
                  <a:srgbClr val="990000"/>
                </a:solidFill>
              </a:rPr>
              <a:t>Neutrophils</a:t>
            </a:r>
            <a:r>
              <a:rPr lang="en-US" altLang="en-US" sz="2800" dirty="0" smtClean="0">
                <a:solidFill>
                  <a:srgbClr val="990000"/>
                </a:solidFill>
              </a:rPr>
              <a:t> </a:t>
            </a:r>
            <a:endParaRPr lang="en-US" altLang="en-US" sz="2800" dirty="0">
              <a:solidFill>
                <a:srgbClr val="990000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09600" y="27432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40-70% of total number.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09600" y="3429000"/>
            <a:ext cx="701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They contain small granules of both acidic and basic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62000" y="4343400"/>
            <a:ext cx="708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Their nucleus are formed of 2-5 lobes connected by thin chromatin filaments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  <p:bldP spid="6149" grpId="0"/>
      <p:bldP spid="6150" grpId="0"/>
      <p:bldP spid="6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1000"/>
            <a:ext cx="4572000" cy="2286000"/>
          </a:xfrm>
          <a:noFill/>
        </p:spPr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</a:rPr>
              <a:t>Neutrophils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400" dirty="0"/>
              <a:t>   </a:t>
            </a:r>
            <a:r>
              <a:rPr lang="en-US" altLang="en-US" sz="2400" dirty="0">
                <a:solidFill>
                  <a:schemeClr val="bg2"/>
                </a:solidFill>
              </a:rPr>
              <a:t>1. 40-70% of leukocytes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   2. </a:t>
            </a:r>
            <a:r>
              <a:rPr lang="en-US" altLang="en-US" sz="2400" dirty="0" smtClean="0">
                <a:solidFill>
                  <a:schemeClr val="bg2"/>
                </a:solidFill>
              </a:rPr>
              <a:t>nucleus</a:t>
            </a:r>
            <a:r>
              <a:rPr lang="en-US" altLang="en-US" sz="2400" dirty="0">
                <a:solidFill>
                  <a:schemeClr val="bg2"/>
                </a:solidFill>
              </a:rPr>
              <a:t>: 2-5 lobes </a:t>
            </a:r>
            <a:r>
              <a:rPr lang="en-US" altLang="en-US" sz="2400" b="1" dirty="0">
                <a:solidFill>
                  <a:schemeClr val="bg2"/>
                </a:solidFill>
              </a:rPr>
              <a:t>connected by thin chromatin filaments </a:t>
            </a:r>
          </a:p>
        </p:txBody>
      </p:sp>
      <p:pic>
        <p:nvPicPr>
          <p:cNvPr id="14339" name="Picture 4" descr="F12_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7" b="68518"/>
          <a:stretch>
            <a:fillRect/>
          </a:stretch>
        </p:blipFill>
        <p:spPr>
          <a:xfrm>
            <a:off x="5029200" y="0"/>
            <a:ext cx="41148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1816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4341" name="Picture 6" descr="F12_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05150"/>
            <a:ext cx="4953000" cy="3752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410200" y="4648200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They contain small granules of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both acidic and basic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20000"/>
                <a:lumOff val="80000"/>
              </a:schemeClr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2057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990000"/>
                </a:solidFill>
              </a:rPr>
              <a:t>Function</a:t>
            </a:r>
            <a:r>
              <a:rPr lang="en-US" sz="3200" dirty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2"/>
                </a:solidFill>
              </a:rPr>
              <a:t>The main function is the defensive function when bacteria   invade the body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9050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2800" b="1" dirty="0">
                <a:solidFill>
                  <a:srgbClr val="990000"/>
                </a:solidFill>
              </a:rPr>
              <a:t>(</a:t>
            </a:r>
            <a:r>
              <a:rPr lang="en-US" altLang="en-US" sz="2800" b="1" i="1" dirty="0">
                <a:solidFill>
                  <a:srgbClr val="990000"/>
                </a:solidFill>
              </a:rPr>
              <a:t>1) Margination</a:t>
            </a:r>
            <a:r>
              <a:rPr lang="en-US" altLang="en-US" sz="280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35577" y="2586446"/>
            <a:ext cx="8456023" cy="76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The Neutrophils aggregate and stick to the damaged capillary walls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352800"/>
            <a:ext cx="320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2800" b="1" i="1" dirty="0">
                <a:solidFill>
                  <a:srgbClr val="990000"/>
                </a:solidFill>
              </a:rPr>
              <a:t>(2)  Chemotaxis</a:t>
            </a:r>
            <a:r>
              <a:rPr lang="en-US" altLang="en-US" sz="280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04800" y="3886200"/>
            <a:ext cx="8534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Some substances released at site of infection (degenerative  products, bacterial toxins &amp; complement system) lead to attraction of leucocytes from near capillary (&lt;100 </a:t>
            </a:r>
            <a:r>
              <a:rPr lang="en-US" altLang="en-US" sz="2000" b="1" dirty="0">
                <a:solidFill>
                  <a:schemeClr val="bg2"/>
                </a:solidFill>
                <a:sym typeface="Symbol" panose="05050102010706020507" pitchFamily="18" charset="2"/>
              </a:rPr>
              <a:t></a:t>
            </a:r>
            <a:r>
              <a:rPr lang="en-US" altLang="en-US" sz="2000" b="1" dirty="0">
                <a:solidFill>
                  <a:schemeClr val="bg2"/>
                </a:solidFill>
              </a:rPr>
              <a:t> distance</a:t>
            </a:r>
            <a:r>
              <a:rPr lang="en-US" altLang="en-US" sz="2000" b="1" dirty="0" smtClean="0">
                <a:solidFill>
                  <a:schemeClr val="bg2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(because </a:t>
            </a:r>
            <a:r>
              <a:rPr lang="en-US" sz="2000" dirty="0">
                <a:solidFill>
                  <a:schemeClr val="bg2"/>
                </a:solidFill>
              </a:rPr>
              <a:t>almost no tissue area is more than 50 </a:t>
            </a:r>
            <a:r>
              <a:rPr lang="en-US" altLang="en-US" sz="2000" b="1" dirty="0">
                <a:solidFill>
                  <a:schemeClr val="bg2"/>
                </a:solidFill>
                <a:sym typeface="Symbol" panose="05050102010706020507" pitchFamily="18" charset="2"/>
              </a:rPr>
              <a:t>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away from a </a:t>
            </a:r>
            <a:r>
              <a:rPr lang="en-US" sz="2000" dirty="0" smtClean="0">
                <a:solidFill>
                  <a:schemeClr val="bg2"/>
                </a:solidFill>
              </a:rPr>
              <a:t>capillary</a:t>
            </a:r>
            <a:r>
              <a:rPr lang="en-US" sz="2000" dirty="0">
                <a:solidFill>
                  <a:schemeClr val="bg2"/>
                </a:solidFill>
              </a:rPr>
              <a:t>)</a:t>
            </a:r>
            <a:r>
              <a:rPr lang="en-US" altLang="en-US" sz="2000" b="1" dirty="0" smtClean="0">
                <a:solidFill>
                  <a:schemeClr val="bg2"/>
                </a:solidFill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</a:rPr>
              <a:t>to migrate towards the inflammed area (positive chemotaxis</a:t>
            </a:r>
            <a:r>
              <a:rPr lang="en-US" altLang="en-US" sz="2000" dirty="0">
                <a:solidFill>
                  <a:schemeClr val="bg2"/>
                </a:solidFill>
              </a:rPr>
              <a:t> )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52400" y="5791200"/>
            <a:ext cx="899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/>
      <p:bldP spid="7173" grpId="0"/>
      <p:bldP spid="7174" grpId="0"/>
      <p:bldP spid="7175" grpId="0"/>
      <p:bldP spid="7176" grpId="0"/>
    </p:bldLst>
  </p:timing>
</p:sld>
</file>

<file path=ppt/theme/theme1.xml><?xml version="1.0" encoding="utf-8"?>
<a:theme xmlns:a="http://schemas.openxmlformats.org/drawingml/2006/main" name="soarings">
  <a:themeElements>
    <a:clrScheme name="">
      <a:dk1>
        <a:srgbClr val="000000"/>
      </a:dk1>
      <a:lt1>
        <a:srgbClr val="FFFFFF"/>
      </a:lt1>
      <a:dk2>
        <a:srgbClr val="00279F"/>
      </a:dk2>
      <a:lt2>
        <a:srgbClr val="F6BF69"/>
      </a:lt2>
      <a:accent1>
        <a:srgbClr val="00FFFF"/>
      </a:accent1>
      <a:accent2>
        <a:srgbClr val="FAFD00"/>
      </a:accent2>
      <a:accent3>
        <a:srgbClr val="AAACCD"/>
      </a:accent3>
      <a:accent4>
        <a:srgbClr val="DADADA"/>
      </a:accent4>
      <a:accent5>
        <a:srgbClr val="AAFFFF"/>
      </a:accent5>
      <a:accent6>
        <a:srgbClr val="E3E500"/>
      </a:accent6>
      <a:hlink>
        <a:srgbClr val="FC0128"/>
      </a:hlink>
      <a:folHlink>
        <a:srgbClr val="3365FB"/>
      </a:folHlink>
    </a:clrScheme>
    <a:fontScheme name="soaring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oaring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1563</Words>
  <Application>Microsoft Office PowerPoint</Application>
  <PresentationFormat>On-screen Show (4:3)</PresentationFormat>
  <Paragraphs>174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Monotype Sorts</vt:lpstr>
      <vt:lpstr>Symbol</vt:lpstr>
      <vt:lpstr>Times New Roman</vt:lpstr>
      <vt:lpstr>Wingdings</vt:lpstr>
      <vt:lpstr>soarings</vt:lpstr>
      <vt:lpstr>Default Design</vt:lpstr>
      <vt:lpstr>PowerPoint Presentation</vt:lpstr>
      <vt:lpstr>PowerPoint Presentation</vt:lpstr>
      <vt:lpstr>PowerPoint Presentation</vt:lpstr>
      <vt:lpstr>White Blood Cells (Leucocytes) (WBCs) </vt:lpstr>
      <vt:lpstr>PowerPoint Presentation</vt:lpstr>
      <vt:lpstr>*Differential leucocytic count </vt:lpstr>
      <vt:lpstr>* Types and Functions </vt:lpstr>
      <vt:lpstr>PowerPoint Presentation</vt:lpstr>
      <vt:lpstr>Function </vt:lpstr>
      <vt:lpstr>(3) Diapedesis</vt:lpstr>
      <vt:lpstr> (6) Opsonization  </vt:lpstr>
      <vt:lpstr>Phagocytosis</vt:lpstr>
      <vt:lpstr>PowerPoint Presentation</vt:lpstr>
      <vt:lpstr>PowerPoint Presentation</vt:lpstr>
      <vt:lpstr>PowerPoint Presentation</vt:lpstr>
      <vt:lpstr> (2) Eosinophils</vt:lpstr>
      <vt:lpstr>PowerPoint Presentation</vt:lpstr>
      <vt:lpstr>(3) Basophils</vt:lpstr>
      <vt:lpstr>PowerPoint Presentation</vt:lpstr>
      <vt:lpstr>(4) Monocytes </vt:lpstr>
      <vt:lpstr>PowerPoint Presentation</vt:lpstr>
      <vt:lpstr>(5) Lymphocytes </vt:lpstr>
      <vt:lpstr>Leukocytosis </vt:lpstr>
      <vt:lpstr>Eosinophilia </vt:lpstr>
      <vt:lpstr>PowerPoint Presentation</vt:lpstr>
      <vt:lpstr>Leucopenia</vt:lpstr>
      <vt:lpstr>PowerPoint Presentation</vt:lpstr>
      <vt:lpstr>PowerPoint Presentation</vt:lpstr>
    </vt:vector>
  </TitlesOfParts>
  <Company>Wesmosis@Yahoo.Dk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183</cp:revision>
  <dcterms:created xsi:type="dcterms:W3CDTF">2008-02-25T13:26:00Z</dcterms:created>
  <dcterms:modified xsi:type="dcterms:W3CDTF">2023-04-04T05:37:41Z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160F851FAC98456CB6188E7328765BD2</vt:lpwstr>
  </property>
  <property fmtid="{D5CDD505-2E9C-101B-9397-08002B2CF9AE}" pid="3" name="KSOProductBuildVer">
    <vt:lpwstr>1033-11.2.0.11029</vt:lpwstr>
  </property>
</Properties>
</file>