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0EBB6-DAB1-4796-B5E3-870E6294AE9B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EB6FB-9DCD-4C5F-A96B-97C3A863D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48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B6FB-9DCD-4C5F-A96B-97C3A863DC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3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EB6FB-9DCD-4C5F-A96B-97C3A863DC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9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ECC98-19A4-57A1-A45D-767FC01DC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580982-8FA0-F90D-4C52-0C2AED632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E40B1-7FA4-C06E-008C-77517B48E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9A7B7-A53E-28CA-4866-8FFBF860F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349BE-4F29-C7F0-FA2A-0C310701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4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7C86-E0E6-982E-0642-97F3D97B4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FA04B-E81D-B3FE-E97A-8F06B958D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2F107-B53E-48DC-6DE2-BA4054EE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68D6E-D941-3924-CDD9-33947518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30C36-B968-26F0-EB01-5D308AB77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9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93656-DBD0-AEFF-7C82-F16910FF1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7B066-0348-D1CF-7698-0220E482E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6FDE0-E379-BAD8-79A1-CA2AB4A3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AC278-F991-E8F6-9B73-CC6A965B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9ABB6-067E-9F14-0B7E-96AA72C9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82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6B807-7CEB-9BDD-ECB6-ED7534FA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DDB22-811B-E780-4E5D-1CC7DBFAD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A556E-BA8E-8527-780E-8E6E149C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6EE91-9294-81E4-2C6A-ADD49805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844E1-F392-8EB9-AB08-DE8DCF52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0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EA57F-1C2C-4EF4-D9C7-FA36EAA6A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CEE52-9AA6-E8E1-5397-B69A602C4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77FA4-9EE1-ACB8-4E17-BD9BE94F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7E280-3E33-87BE-1858-7BD57D8B7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1C2BE-7EB3-3EF3-4848-81572C64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9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6E70D-F6A4-D025-EA68-B8F2F6622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A03C3-E1A4-E892-A101-2724A9AA7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8CBFF-22B0-F764-58FF-55FE5A5CE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E0904-203E-7CF5-C1A2-24894962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F7C7ED-DD0B-E70A-BEBB-FA6B18070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0CA1E-58F4-43D3-8C27-A226AACD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42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3334-AEA5-20B3-918A-4EE1C840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5F363-A6DE-F503-983F-6C4A9252E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0ACA57-CAE5-2890-3D47-C672D4D2A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57494-DCC6-9B3F-741D-A4A1EF5D5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ED1A1-C76A-8923-3879-B7FF2C8950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C6DE82-E25A-2B30-A8EC-4F549E19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C6293-F512-AB72-A92E-6AF4BE69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0E3D8-6CFB-D3EB-CEA1-1D44DCE8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2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3713-CD23-3F58-CA94-1D4079AC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D8B2F-A5F6-F1D7-B35F-47C9CC9A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2220A0-FE7D-E684-1E6D-BB918F830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033DA-EA93-C420-542D-5249F7BB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1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31FAED-8076-B309-2AA4-A3CC5F76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8F2784-9FAF-9687-BB75-AD244E4DD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ECB8-3807-D847-3DAF-68756C22C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5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FA21-42B9-161E-1715-FE92C002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3C1B5-0525-2599-0541-7E94355AC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754C7-8654-F5A8-214F-6D03DD544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18810-E7FB-239A-B7EF-9A8939FF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59E2D-2E75-2AD1-DD8D-EFF7B32C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71A28-D2BB-7F9C-9DA2-BA5C51C5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7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4F809-FB44-64BB-CB85-2597A3B9D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FCED8-9FCF-111F-9D1C-7E65B75F9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9A614-DEB4-3351-9FCC-8D78E19E8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09BEA-DE13-2AFA-D6D2-87855EB4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B6552-D8B8-ECE9-6E14-84E336AF8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4D4DA-44BD-744B-015B-639213D7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72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AE7B0-B099-F7C4-4FA0-33180B106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F7CC09-C642-6AC7-53B2-ADCDA081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AA35B-445B-82D5-658A-00D6D2DCE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CADF2D-32BD-4FAF-9DA9-72C833EA5B55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16C90-A5F8-550B-5E63-DE0EF30C4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3318C-7FE8-F876-B4A2-ABD746B04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66471-4305-4D51-9339-0299D478B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3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4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3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Relationship Id="rId4" Type="http://schemas.microsoft.com/office/2007/relationships/hdphoto" Target="../media/hdphoto1.wdp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B68D1-72A0-1FB5-6FBC-7612D47003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Obs</a:t>
            </a:r>
            <a:r>
              <a:rPr lang="en-US" dirty="0"/>
              <a:t> and gyn mini-OSCE 6</a:t>
            </a:r>
            <a:r>
              <a:rPr lang="en-US" baseline="30000" dirty="0"/>
              <a:t>th</a:t>
            </a:r>
            <a:r>
              <a:rPr lang="en-US" dirty="0"/>
              <a:t> year archive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AE0D5-46BE-3217-F47D-76CA904E46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Done by: </a:t>
            </a:r>
          </a:p>
          <a:p>
            <a:r>
              <a:rPr lang="en-US" dirty="0"/>
              <a:t>Raghad Amr </a:t>
            </a:r>
          </a:p>
          <a:p>
            <a:r>
              <a:rPr lang="en-US" dirty="0"/>
              <a:t>Safaa Matar </a:t>
            </a:r>
          </a:p>
          <a:p>
            <a:r>
              <a:rPr lang="en-US" dirty="0"/>
              <a:t>Ibrahim </a:t>
            </a:r>
            <a:r>
              <a:rPr lang="en-US" dirty="0" err="1"/>
              <a:t>Aljunaidi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181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7AD4-0ACD-AF28-5BCA-C0CE65876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7: the station consisted of 15 pictures each with a short question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47B9-E361-EC05-7149-271573EAD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00052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What is the tanner stage in this picture?</a:t>
            </a:r>
          </a:p>
          <a:p>
            <a:pPr lvl="1"/>
            <a:r>
              <a:rPr lang="en-US" dirty="0"/>
              <a:t>Stage 3 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This is a picture of the cervix</a:t>
            </a:r>
          </a:p>
          <a:p>
            <a:pPr marL="457200" lvl="1" indent="0">
              <a:buNone/>
            </a:pPr>
            <a:r>
              <a:rPr lang="en-US" b="1" dirty="0"/>
              <a:t>- With what procedure was this picture taken? </a:t>
            </a:r>
          </a:p>
          <a:p>
            <a:pPr marL="914400" lvl="2" indent="0">
              <a:buNone/>
            </a:pPr>
            <a:r>
              <a:rPr lang="en-US" dirty="0"/>
              <a:t>Colposcopy </a:t>
            </a:r>
          </a:p>
          <a:p>
            <a:pPr marL="457200" lvl="1" indent="0">
              <a:buNone/>
            </a:pPr>
            <a:r>
              <a:rPr lang="en-US" b="1" dirty="0"/>
              <a:t>- What does it indicate clinically?</a:t>
            </a:r>
          </a:p>
          <a:p>
            <a:pPr marL="914400" lvl="2" indent="0">
              <a:buNone/>
            </a:pPr>
            <a:r>
              <a:rPr lang="en-US" dirty="0"/>
              <a:t>CIN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Management of Histologic Abnormalities of the Cervix | AAFP">
            <a:extLst>
              <a:ext uri="{FF2B5EF4-FFF2-40B4-BE49-F238E27FC236}">
                <a16:creationId xmlns:a16="http://schemas.microsoft.com/office/drawing/2014/main" id="{69FB369A-B82B-412F-9008-38D221DC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054" y="3725625"/>
            <a:ext cx="1910885" cy="18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5E36C-50F3-8316-2CAC-9A08907BA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210" y="1825625"/>
            <a:ext cx="5224133" cy="140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5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E7869-6319-B274-1F93-A64FC0A5F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7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389C7-A0D8-F383-A9C7-C6A4DB817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598"/>
            <a:ext cx="5600306" cy="5286615"/>
          </a:xfrm>
        </p:spPr>
        <p:txBody>
          <a:bodyPr>
            <a:normAutofit fontScale="92500" lnSpcReduction="20000"/>
          </a:bodyPr>
          <a:lstStyle/>
          <a:p>
            <a:pPr marL="342900" indent="-342900" defTabSz="973138">
              <a:buAutoNum type="arabicPeriod" startAt="3"/>
            </a:pPr>
            <a:r>
              <a:rPr lang="en-US" b="1" dirty="0"/>
              <a:t>What is the name of this lesion and the causative condition?</a:t>
            </a:r>
          </a:p>
          <a:p>
            <a:pPr marL="342900" lvl="1" indent="-342900" defTabSz="973138">
              <a:buFontTx/>
              <a:buChar char="-"/>
            </a:pPr>
            <a:r>
              <a:rPr lang="en-US" dirty="0"/>
              <a:t>Gunpowder/gunshot lesions, endometriosis</a:t>
            </a:r>
          </a:p>
          <a:p>
            <a:pPr marL="342900" lvl="1" indent="-342900" defTabSz="973138">
              <a:buFontTx/>
              <a:buChar char="-"/>
            </a:pPr>
            <a:endParaRPr lang="en-US" dirty="0"/>
          </a:p>
          <a:p>
            <a:pPr marL="342900" lvl="1" indent="-342900" defTabSz="973138">
              <a:buNone/>
            </a:pPr>
            <a:endParaRPr lang="en-US" dirty="0"/>
          </a:p>
          <a:p>
            <a:pPr marL="342900" lvl="1" indent="-342900" defTabSz="973138">
              <a:buNone/>
            </a:pPr>
            <a:endParaRPr lang="en-US" dirty="0"/>
          </a:p>
          <a:p>
            <a:pPr marL="342900" indent="-342900" defTabSz="973138">
              <a:buAutoNum type="arabicPeriod" startAt="4"/>
            </a:pPr>
            <a:r>
              <a:rPr lang="en-US" b="1" dirty="0"/>
              <a:t>What is the name of the contraceptive method in picture A </a:t>
            </a:r>
          </a:p>
          <a:p>
            <a:pPr marL="342900" indent="-342900" defTabSz="973138">
              <a:buNone/>
            </a:pPr>
            <a:r>
              <a:rPr lang="en-US" dirty="0"/>
              <a:t>	- Patch EVRA </a:t>
            </a:r>
          </a:p>
          <a:p>
            <a:pPr marL="342900" indent="-342900" defTabSz="973138">
              <a:buNone/>
            </a:pPr>
            <a:r>
              <a:rPr lang="en-US" b="1" dirty="0"/>
              <a:t>       What is the active ingredient of the contraceptive method shown in B </a:t>
            </a:r>
          </a:p>
          <a:p>
            <a:pPr marL="342900" indent="-342900" defTabSz="973138">
              <a:buNone/>
            </a:pPr>
            <a:r>
              <a:rPr lang="en-US" dirty="0"/>
              <a:t>	- Etonogestrel </a:t>
            </a:r>
          </a:p>
        </p:txBody>
      </p:sp>
      <p:pic>
        <p:nvPicPr>
          <p:cNvPr id="6146" name="Picture 2" descr="Endometriosis - Wikipedia">
            <a:extLst>
              <a:ext uri="{FF2B5EF4-FFF2-40B4-BE49-F238E27FC236}">
                <a16:creationId xmlns:a16="http://schemas.microsoft.com/office/drawing/2014/main" id="{CEB98F75-7F03-B315-2C65-74BA73763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02" y="1027906"/>
            <a:ext cx="3452372" cy="25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3C2404-CD9A-8E17-0A67-9D998E8D2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06" y="4195842"/>
            <a:ext cx="2819794" cy="2200582"/>
          </a:xfrm>
          <a:prstGeom prst="rect">
            <a:avLst/>
          </a:prstGeom>
        </p:spPr>
      </p:pic>
      <p:pic>
        <p:nvPicPr>
          <p:cNvPr id="6148" name="Picture 4" descr="Family Planning and HIV Prevention Methods">
            <a:extLst>
              <a:ext uri="{FF2B5EF4-FFF2-40B4-BE49-F238E27FC236}">
                <a16:creationId xmlns:a16="http://schemas.microsoft.com/office/drawing/2014/main" id="{8CB8BCD4-1E41-808D-5176-F088C44C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4572439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57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073D9-DDAB-0F7D-D2F0-77AC0D424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99784"/>
            <a:ext cx="8260336" cy="6731214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46075" algn="l"/>
              </a:tabLst>
            </a:pPr>
            <a:r>
              <a:rPr lang="en-US" b="1" dirty="0"/>
              <a:t>5. What does this image show?</a:t>
            </a:r>
          </a:p>
          <a:p>
            <a:pPr marL="0" indent="0">
              <a:buNone/>
              <a:tabLst>
                <a:tab pos="346075" algn="l"/>
              </a:tabLst>
            </a:pPr>
            <a:r>
              <a:rPr lang="en-US" dirty="0"/>
              <a:t>	- Cervical incompetence </a:t>
            </a:r>
          </a:p>
          <a:p>
            <a:pPr marL="0" indent="0">
              <a:buNone/>
              <a:tabLst>
                <a:tab pos="346075" algn="l"/>
              </a:tabLst>
            </a:pPr>
            <a:endParaRPr lang="en-US" dirty="0"/>
          </a:p>
          <a:p>
            <a:pPr marL="0" indent="0">
              <a:buNone/>
              <a:tabLst>
                <a:tab pos="346075" algn="l"/>
              </a:tabLst>
            </a:pPr>
            <a:endParaRPr lang="en-US" dirty="0"/>
          </a:p>
          <a:p>
            <a:pPr marL="0" indent="0">
              <a:buNone/>
              <a:tabLst>
                <a:tab pos="346075" algn="l"/>
              </a:tabLst>
            </a:pPr>
            <a:endParaRPr lang="en-US" dirty="0"/>
          </a:p>
          <a:p>
            <a:pPr marL="0" indent="0">
              <a:buNone/>
              <a:tabLst>
                <a:tab pos="346075" algn="l"/>
              </a:tabLst>
            </a:pPr>
            <a:r>
              <a:rPr lang="en-US" b="1" dirty="0"/>
              <a:t>6. What is the type of this pelvis?</a:t>
            </a:r>
          </a:p>
          <a:p>
            <a:pPr marL="0" indent="0">
              <a:buNone/>
              <a:tabLst>
                <a:tab pos="346075" algn="l"/>
              </a:tabLst>
            </a:pPr>
            <a:r>
              <a:rPr lang="en-US" dirty="0"/>
              <a:t>	- Anthropoid </a:t>
            </a:r>
          </a:p>
          <a:p>
            <a:pPr marL="0" indent="0">
              <a:buNone/>
              <a:tabLst>
                <a:tab pos="346075" algn="l"/>
              </a:tabLst>
            </a:pPr>
            <a:endParaRPr lang="en-US" dirty="0"/>
          </a:p>
          <a:p>
            <a:pPr marL="0" indent="0">
              <a:buNone/>
              <a:tabLst>
                <a:tab pos="346075" algn="l"/>
              </a:tabLst>
            </a:pPr>
            <a:endParaRPr lang="en-US" dirty="0"/>
          </a:p>
          <a:p>
            <a:pPr marL="0" indent="0">
              <a:buNone/>
              <a:tabLst>
                <a:tab pos="346075" algn="l"/>
              </a:tabLst>
            </a:pPr>
            <a:r>
              <a:rPr lang="en-US" b="1" dirty="0"/>
              <a:t>7. What is your assessment of the baby’s latch in this picture? </a:t>
            </a:r>
            <a:r>
              <a:rPr lang="en-US" dirty="0"/>
              <a:t>(not the exact picture, but very similar)</a:t>
            </a:r>
          </a:p>
          <a:p>
            <a:pPr marL="0" indent="0">
              <a:buNone/>
              <a:tabLst>
                <a:tab pos="346075" algn="l"/>
              </a:tabLst>
            </a:pPr>
            <a:r>
              <a:rPr lang="en-US" dirty="0"/>
              <a:t>	- Shallow latch, the chin needs to be on the breast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9CE92-C373-6B52-222C-C23990BDA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19323"/>
            <a:ext cx="5837304" cy="1867117"/>
          </a:xfrm>
          <a:prstGeom prst="rect">
            <a:avLst/>
          </a:prstGeom>
        </p:spPr>
      </p:pic>
      <p:pic>
        <p:nvPicPr>
          <p:cNvPr id="7170" name="Picture 2" descr="Cervical incompetence | Radiology Case | Radiopaedia.org">
            <a:extLst>
              <a:ext uri="{FF2B5EF4-FFF2-40B4-BE49-F238E27FC236}">
                <a16:creationId xmlns:a16="http://schemas.microsoft.com/office/drawing/2014/main" id="{A8A523A7-584B-20EA-DAC2-5A2781D3B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61"/>
          <a:stretch/>
        </p:blipFill>
        <p:spPr bwMode="auto">
          <a:xfrm>
            <a:off x="6096000" y="62298"/>
            <a:ext cx="2611051" cy="201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4C59B7-F43F-00D6-1C5C-2C662B8C2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111" y="4386596"/>
            <a:ext cx="2960614" cy="22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92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AF8E8-C12F-4B00-7985-57D1E9563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932" y="95836"/>
            <a:ext cx="8126717" cy="6572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8. A female with 9 weeks of amenorrhea, the US shows this image what is the diagnosis?</a:t>
            </a:r>
          </a:p>
          <a:p>
            <a:pPr marL="0" indent="0">
              <a:buNone/>
            </a:pPr>
            <a:r>
              <a:rPr lang="en-US" sz="2400" dirty="0"/>
              <a:t>	- Blighted ovum/anembryonic gestation (</a:t>
            </a:r>
            <a:r>
              <a:rPr lang="ar-JO" sz="2400" dirty="0"/>
              <a:t>جواب الدكتور</a:t>
            </a:r>
            <a:r>
              <a:rPr lang="en-US" sz="2400" dirty="0"/>
              <a:t>)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9. Female at 8 weeks gestation presents with this ultrasound finding, what is your diagnosis and why?</a:t>
            </a:r>
          </a:p>
          <a:p>
            <a:pPr marL="0" indent="0">
              <a:buNone/>
            </a:pPr>
            <a:r>
              <a:rPr lang="en-US" sz="2400" dirty="0"/>
              <a:t>	- Multiple gestation (Dichorionic, diamniotic) because there are two gestational sacs with 2 embryonic poles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10. An infant was born with this triad, what is the likely causative infective agent?</a:t>
            </a:r>
          </a:p>
          <a:p>
            <a:pPr marL="0" indent="0">
              <a:buNone/>
            </a:pPr>
            <a:r>
              <a:rPr lang="en-US" sz="2400" dirty="0"/>
              <a:t>	- Rubella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E38E8-3B80-5210-0F60-EFD6790D6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172" y="1"/>
            <a:ext cx="3583827" cy="230253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7BDC63-C702-7B01-7F9B-057B10DD3EF9}"/>
              </a:ext>
            </a:extLst>
          </p:cNvPr>
          <p:cNvCxnSpPr>
            <a:cxnSpLocks/>
          </p:cNvCxnSpPr>
          <p:nvPr/>
        </p:nvCxnSpPr>
        <p:spPr>
          <a:xfrm flipH="1">
            <a:off x="8992571" y="670915"/>
            <a:ext cx="2874905" cy="63370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0ACD62-8F07-15C7-014D-2DF65A5843B0}"/>
              </a:ext>
            </a:extLst>
          </p:cNvPr>
          <p:cNvSpPr txBox="1"/>
          <p:nvPr/>
        </p:nvSpPr>
        <p:spPr>
          <a:xfrm rot="20817882">
            <a:off x="9949136" y="1208657"/>
            <a:ext cx="875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33mm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DF763C-D80D-DD7F-80FB-3BEAF71BD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243" y="2292168"/>
            <a:ext cx="2820989" cy="22253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2617FE-ACF1-57B6-72E4-614C0F9FF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488" y="4610099"/>
            <a:ext cx="4422512" cy="17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56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884A-D52D-3741-F8EB-1B438D814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70" y="139782"/>
            <a:ext cx="7571465" cy="6400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11. What is your diagnosis?</a:t>
            </a:r>
          </a:p>
          <a:p>
            <a:pPr marL="0" indent="0">
              <a:buNone/>
            </a:pPr>
            <a:r>
              <a:rPr lang="en-US" dirty="0"/>
              <a:t>	- Bartholin cyst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 startAt="12"/>
            </a:pPr>
            <a:r>
              <a:rPr lang="en-US" b="1" dirty="0"/>
              <a:t>Female has a history of 3 preterm births, on vaginal examination she has a longitudinal septum, what is the diagnosis (picture not exactly like this, there were more views)</a:t>
            </a:r>
          </a:p>
          <a:p>
            <a:pPr marL="0" indent="0">
              <a:buNone/>
            </a:pPr>
            <a:r>
              <a:rPr lang="en-US" dirty="0"/>
              <a:t>	- Didelphys uterus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13. What is the abnormality in this CTG?</a:t>
            </a:r>
          </a:p>
          <a:p>
            <a:pPr marL="0" indent="0">
              <a:buNone/>
            </a:pPr>
            <a:r>
              <a:rPr lang="en-US" dirty="0"/>
              <a:t>	- variable decelerations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88AEEA7-9022-06D9-BFF5-555BDB6B6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897" y="2342669"/>
            <a:ext cx="2207704" cy="21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ight Bartholin cyst Fig. 2: Chocolate material draining from cyst |  Download Scientific Diagram">
            <a:extLst>
              <a:ext uri="{FF2B5EF4-FFF2-40B4-BE49-F238E27FC236}">
                <a16:creationId xmlns:a16="http://schemas.microsoft.com/office/drawing/2014/main" id="{9606CCCC-F4C8-CB78-27B6-62C73A2D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64" y="0"/>
            <a:ext cx="2356370" cy="20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67E63-51C4-BCFE-AA04-E8942AD48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942" y="4625789"/>
            <a:ext cx="4881919" cy="223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32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A4AE7-0AC6-BDA8-F51B-8BD18C582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70" y="522514"/>
            <a:ext cx="7768558" cy="56544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14. According to this image, what is the fetal attitude, the presenting diameter and its measurement?</a:t>
            </a:r>
          </a:p>
          <a:p>
            <a:pPr marL="628650" indent="-628650">
              <a:buNone/>
              <a:tabLst>
                <a:tab pos="400050" algn="l"/>
              </a:tabLst>
            </a:pPr>
            <a:r>
              <a:rPr lang="en-US" dirty="0"/>
              <a:t>	- attitude: hyperextended</a:t>
            </a:r>
          </a:p>
          <a:p>
            <a:pPr marL="628650" indent="-628650">
              <a:buNone/>
              <a:tabLst>
                <a:tab pos="400050" algn="l"/>
              </a:tabLst>
            </a:pPr>
            <a:r>
              <a:rPr lang="en-US" dirty="0"/>
              <a:t>	- presenting diameter: </a:t>
            </a:r>
            <a:r>
              <a:rPr lang="en-US" dirty="0" err="1"/>
              <a:t>submentobregmatic</a:t>
            </a:r>
            <a:r>
              <a:rPr lang="en-US" dirty="0"/>
              <a:t> measuring 9.5 cm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15. What is your diagnosis?</a:t>
            </a:r>
          </a:p>
          <a:p>
            <a:pPr marL="0" indent="0">
              <a:buNone/>
            </a:pPr>
            <a:r>
              <a:rPr lang="en-US" dirty="0"/>
              <a:t>	- Hydrops fetalis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906F1-FB1D-E197-8B1A-2F7EFB75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455" y="3664419"/>
            <a:ext cx="6191128" cy="3053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597A1B-4A6D-F1E8-DE02-7D69E6CC2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203" y="187550"/>
            <a:ext cx="1737135" cy="31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5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1B51-5A52-2735-062F-B85700EA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82" y="58242"/>
            <a:ext cx="10515600" cy="746903"/>
          </a:xfrm>
        </p:spPr>
        <p:txBody>
          <a:bodyPr/>
          <a:lstStyle/>
          <a:p>
            <a:r>
              <a:rPr lang="en-US" dirty="0"/>
              <a:t>Station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6F0F2-6A7B-152B-F3E6-FD2185639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82" y="886684"/>
            <a:ext cx="6330910" cy="606159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1. Fill in A with the expected mode of delivery</a:t>
            </a:r>
          </a:p>
          <a:p>
            <a:pPr marL="0" indent="0">
              <a:buNone/>
            </a:pPr>
            <a:r>
              <a:rPr lang="en-US" dirty="0"/>
              <a:t>- cesarean delivery</a:t>
            </a:r>
          </a:p>
          <a:p>
            <a:pPr marL="0" indent="0">
              <a:buNone/>
            </a:pPr>
            <a:r>
              <a:rPr lang="en-US" b="1" dirty="0"/>
              <a:t>2. What type of dysfunctional labor is presented in this partograph</a:t>
            </a:r>
          </a:p>
          <a:p>
            <a:pPr marL="0" indent="0">
              <a:buNone/>
            </a:pPr>
            <a:r>
              <a:rPr lang="en-US" dirty="0"/>
              <a:t>- Secondary arrest in first stage of labor</a:t>
            </a:r>
          </a:p>
          <a:p>
            <a:pPr marL="0" indent="0">
              <a:buNone/>
            </a:pPr>
            <a:r>
              <a:rPr lang="en-US" b="1" dirty="0"/>
              <a:t>3. Knowing that the mother had previous vaginal deliveries with similar birth weights, what is the likely cause?</a:t>
            </a:r>
          </a:p>
          <a:p>
            <a:pPr marL="0" indent="0">
              <a:buNone/>
            </a:pPr>
            <a:r>
              <a:rPr lang="en-US" dirty="0"/>
              <a:t>- cephalopelvic disproportion (malposition)</a:t>
            </a:r>
          </a:p>
          <a:p>
            <a:pPr marL="0" indent="0">
              <a:buNone/>
            </a:pPr>
            <a:r>
              <a:rPr lang="en-US" b="1" dirty="0"/>
              <a:t>4. What findings in the Partogram support your answer? (6 points) </a:t>
            </a:r>
          </a:p>
          <a:p>
            <a:pPr marL="0" indent="0">
              <a:buNone/>
            </a:pPr>
            <a:r>
              <a:rPr lang="en-US" dirty="0"/>
              <a:t>- Cervical dilatation stopped at 6 cm</a:t>
            </a:r>
          </a:p>
          <a:p>
            <a:pPr marL="0" indent="0">
              <a:buNone/>
            </a:pPr>
            <a:r>
              <a:rPr lang="en-US" dirty="0"/>
              <a:t>- no descent in fetal station </a:t>
            </a:r>
          </a:p>
          <a:p>
            <a:pPr marL="0" indent="0">
              <a:buNone/>
            </a:pPr>
            <a:r>
              <a:rPr lang="en-US" dirty="0"/>
              <a:t>- molding</a:t>
            </a:r>
          </a:p>
          <a:p>
            <a:pPr marL="0" indent="0">
              <a:buNone/>
            </a:pPr>
            <a:r>
              <a:rPr lang="en-US" dirty="0"/>
              <a:t>- meconium-stained liquor</a:t>
            </a:r>
          </a:p>
          <a:p>
            <a:pPr marL="0" indent="0">
              <a:buNone/>
            </a:pPr>
            <a:r>
              <a:rPr lang="en-US" dirty="0"/>
              <a:t>- fetal bradycardia</a:t>
            </a:r>
          </a:p>
          <a:p>
            <a:pPr marL="0" indent="0">
              <a:buNone/>
            </a:pPr>
            <a:r>
              <a:rPr lang="en-US" dirty="0"/>
              <a:t>- contractions are strong and frequent so its not inadequate uterine contractions</a:t>
            </a:r>
          </a:p>
          <a:p>
            <a:pPr marL="0" indent="0">
              <a:buNone/>
            </a:pPr>
            <a:r>
              <a:rPr lang="en-US" b="1" dirty="0"/>
              <a:t>5. If the patient developed postpartum hemorrhage, what would be the most likely cause</a:t>
            </a:r>
          </a:p>
          <a:p>
            <a:pPr marL="0" indent="0">
              <a:buNone/>
            </a:pPr>
            <a:r>
              <a:rPr lang="en-US" dirty="0"/>
              <a:t>- uterine atony</a:t>
            </a:r>
          </a:p>
          <a:p>
            <a:pPr marL="0" indent="0">
              <a:buNone/>
            </a:pPr>
            <a:r>
              <a:rPr lang="en-US" b="1" dirty="0"/>
              <a:t>6. What is risk factor for this cause.</a:t>
            </a:r>
          </a:p>
          <a:p>
            <a:pPr marL="0" indent="0">
              <a:buNone/>
            </a:pPr>
            <a:r>
              <a:rPr lang="en-US" dirty="0"/>
              <a:t>- prolonged labor (exhausted myometrium)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68840C-9AD2-897C-379F-C830650F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772" y="373451"/>
            <a:ext cx="5668228" cy="58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25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F2A56-2162-A878-BA44-773F3BDCE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D6D0-AD2A-8B61-AD24-AA1D607B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82" y="58242"/>
            <a:ext cx="10515600" cy="746903"/>
          </a:xfrm>
        </p:spPr>
        <p:txBody>
          <a:bodyPr/>
          <a:lstStyle/>
          <a:p>
            <a:r>
              <a:rPr lang="en-US" dirty="0"/>
              <a:t>Station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B5D46-70AC-A008-73C0-9269FA5B7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82" y="886684"/>
            <a:ext cx="7811412" cy="6061591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the name of this diagnostic procedure (Don't write the abbreviation)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Hysterosalpingography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are the key aspects that you should assess when interpreting this image? (3 points) 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filling defects in the uterus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size and shape of uterus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patency and size of fallopian tubes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the main indication of this image?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Assessing tubal patency in infertile women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the most serious complication of this diagnostic intervention?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spread of infection to peritoneum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the diagnosis in the shown image? (2 marks) 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Bilateral hydrosalpinx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are 2 common causes of the diagnosis mentioned?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Pelvic inflammatory disease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adhesions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the main management if she is concerned about infertility?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salpingectomy/tubal ligation with IVF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4E36A-B6B3-9AEC-5ED7-6422A34C0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094" y="1676868"/>
            <a:ext cx="4071905" cy="31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36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8F507-7C22-6AF7-F6DA-7FC995CD7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C8EF9-A112-C453-CACC-2DEF7291B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82" y="58242"/>
            <a:ext cx="10515600" cy="746903"/>
          </a:xfrm>
        </p:spPr>
        <p:txBody>
          <a:bodyPr/>
          <a:lstStyle/>
          <a:p>
            <a:r>
              <a:rPr lang="en-US" dirty="0"/>
              <a:t>Station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D1553-5AAE-C233-7EAD-17B0510AC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82" y="886684"/>
            <a:ext cx="7811412" cy="6061591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Name the labelled parts of the shown diagram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A: detrusor muscle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B: internal urethral sphincter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C: external urethral sphincter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D: trigone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E: ureteral orifices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Write the symptoms the patient would present with if structure A was irritable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frequency, urgency, nocturia, urge incontinence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are findings in the case in q2 on filling phase of cystometry?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involuntary detrusor contractions that may be spontaneous or provoked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the first line of management in the case of q2?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-bladder training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-reduce fluids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avoid caffeine</a:t>
            </a:r>
          </a:p>
          <a:p>
            <a:pPr marL="514350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another differential that presents similarly and must be excluded, and how do you differentiate between them with history?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UTI, differentiated by the presence of dysuria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9DFFF6-D73D-D84C-3484-0ABCFF5A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252" y="1409137"/>
            <a:ext cx="4249747" cy="369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85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849EB-E017-8B48-8174-58A34D8A5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C0FE-D1F0-9C2C-5D6F-522C561B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82" y="58242"/>
            <a:ext cx="8241249" cy="746903"/>
          </a:xfrm>
        </p:spPr>
        <p:txBody>
          <a:bodyPr>
            <a:noAutofit/>
          </a:bodyPr>
          <a:lstStyle/>
          <a:p>
            <a:r>
              <a:rPr lang="en-US" sz="2800" b="1" dirty="0"/>
              <a:t>Station 4: </a:t>
            </a:r>
            <a:r>
              <a:rPr lang="en-US" sz="2000" dirty="0"/>
              <a:t>Pregnant women G3P2 comes to the hospital at 28 w of gestation complaining from right leg swelling as shown in the picture 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312D6-A407-1A74-66A8-2B25AE0E5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81" y="886684"/>
            <a:ext cx="8124765" cy="6061591"/>
          </a:xfrm>
        </p:spPr>
        <p:txBody>
          <a:bodyPr>
            <a:normAutofit fontScale="55000" lnSpcReduction="20000"/>
          </a:bodyPr>
          <a:lstStyle/>
          <a:p>
            <a:pPr marL="460375" indent="-4016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your diagnosis?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Deep vein thrombosis</a:t>
            </a:r>
          </a:p>
          <a:p>
            <a:pPr marL="460375" indent="-4016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are Obstetric and gynecological points in history you should ask about in her case? (6 points) 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history of preeclampsia/</a:t>
            </a:r>
            <a:r>
              <a:rPr lang="en-US" dirty="0" err="1"/>
              <a:t>htn</a:t>
            </a:r>
            <a:endParaRPr lang="en-US" dirty="0"/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vaginal bleeding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abdominal pain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fetal movements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history of recurrent abortions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history of preterm birth due to placental pathology</a:t>
            </a:r>
          </a:p>
          <a:p>
            <a:pPr marL="460375" indent="-4016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diagnostic modality you will use to confirm your diagnosis? 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venous duplex imaging </a:t>
            </a:r>
          </a:p>
          <a:p>
            <a:pPr marL="460375" indent="-4016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your management?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Low molecular weight heparin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Patient was discharged after receiving the appropriate treatment, 6 weeks later she presented with vaginal bleeding and abdominal pain and the US is shown in image B.</a:t>
            </a:r>
          </a:p>
          <a:p>
            <a:pPr marL="460375" indent="-4016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is your diagnosis based on her presentation now?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Placenta abruptio</a:t>
            </a:r>
          </a:p>
          <a:p>
            <a:pPr marL="460375" indent="-4016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are 6 essential investigations you will ask for?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CBC, LFT, KFT, Cross match, coagulation profile, vital signs, fetal monitoring</a:t>
            </a:r>
          </a:p>
          <a:p>
            <a:pPr marL="460375" indent="-40163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What are 4 things you will counsel the patient about regarding her first condition after discharge?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continue on anticoagulant for 6 months after initiation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wear leg stockings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avoid immobilization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avoid combined oral contraceptive pills</a:t>
            </a:r>
          </a:p>
          <a:p>
            <a:pPr marL="460375" lvl="1" indent="-401638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- screen for thrombophilia after delivery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1303FF-7B51-D388-C1CE-F5130BEAA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366" y="232960"/>
            <a:ext cx="3544634" cy="3101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D27B25-0A22-7588-2A1C-1513041D1E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61" r="7234"/>
          <a:stretch/>
        </p:blipFill>
        <p:spPr>
          <a:xfrm>
            <a:off x="8647366" y="3467527"/>
            <a:ext cx="3544634" cy="324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9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09077-0160-DB12-B19D-58A46AE8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Station 5: an unbooked G2P1 pregnant women comes at 33 w gestation and the measurements of the fetus are shown below, her last baby was born by CS 3 years ago.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CEDED-C20E-297F-3B14-0CB4A0B95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155" y="1997848"/>
            <a:ext cx="5237991" cy="3580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68B28-3D2A-1FD9-905C-340DE49A1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19" y="1997848"/>
            <a:ext cx="5133117" cy="3580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FAB125-5A5B-6D49-7C76-FC64C0B33AE5}"/>
              </a:ext>
            </a:extLst>
          </p:cNvPr>
          <p:cNvSpPr txBox="1"/>
          <p:nvPr/>
        </p:nvSpPr>
        <p:spPr>
          <a:xfrm>
            <a:off x="1505226" y="5569545"/>
            <a:ext cx="4233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Picture in the exam was labelled with numbers, the measured pockets were less than 2 cm and the AFI was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C8F4F-CB55-CAE1-FFD5-B84876A5E6D4}"/>
              </a:ext>
            </a:extLst>
          </p:cNvPr>
          <p:cNvSpPr txBox="1"/>
          <p:nvPr/>
        </p:nvSpPr>
        <p:spPr>
          <a:xfrm>
            <a:off x="6692793" y="5556929"/>
            <a:ext cx="4661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Plotted points on the chart were closer to the 10</a:t>
            </a:r>
            <a:r>
              <a:rPr lang="en-US" baseline="30000" dirty="0"/>
              <a:t>th</a:t>
            </a:r>
            <a:r>
              <a:rPr lang="en-US" dirty="0"/>
              <a:t> centile, some almost exactly on the 10</a:t>
            </a:r>
            <a:r>
              <a:rPr lang="en-US" baseline="30000" dirty="0"/>
              <a:t>th</a:t>
            </a:r>
            <a:r>
              <a:rPr lang="en-US" dirty="0"/>
              <a:t> centile </a:t>
            </a:r>
          </a:p>
        </p:txBody>
      </p:sp>
    </p:spTree>
    <p:extLst>
      <p:ext uri="{BB962C8B-B14F-4D97-AF65-F5344CB8AC3E}">
        <p14:creationId xmlns:p14="http://schemas.microsoft.com/office/powerpoint/2010/main" val="54252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7DE3-2880-0A51-93F1-B1327262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11" y="108861"/>
            <a:ext cx="10515600" cy="689056"/>
          </a:xfrm>
        </p:spPr>
        <p:txBody>
          <a:bodyPr>
            <a:normAutofit fontScale="90000"/>
          </a:bodyPr>
          <a:lstStyle/>
          <a:p>
            <a:r>
              <a:rPr lang="en-US" dirty="0"/>
              <a:t>Station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DEE3C-70EE-464D-7C19-89AD1408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03" y="978466"/>
            <a:ext cx="10823797" cy="5690247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What is your diagnosis based on these measurements?</a:t>
            </a:r>
          </a:p>
          <a:p>
            <a:pPr lvl="1">
              <a:buFontTx/>
              <a:buChar char="-"/>
            </a:pPr>
            <a:r>
              <a:rPr lang="en-US" dirty="0"/>
              <a:t>Small for gestational age </a:t>
            </a:r>
          </a:p>
          <a:p>
            <a:pPr marL="514350" indent="-514350">
              <a:buAutoNum type="arabicPeriod" startAt="2"/>
            </a:pPr>
            <a:r>
              <a:rPr lang="en-US" b="1" dirty="0"/>
              <a:t>What is the most likely cause and why?</a:t>
            </a:r>
          </a:p>
          <a:p>
            <a:pPr marL="457200" lvl="1" indent="0">
              <a:buNone/>
            </a:pPr>
            <a:r>
              <a:rPr lang="en-US" dirty="0"/>
              <a:t>(there are two probable answers not sure which is correct)</a:t>
            </a:r>
          </a:p>
          <a:p>
            <a:pPr lvl="1">
              <a:buFontTx/>
              <a:buChar char="-"/>
            </a:pPr>
            <a:r>
              <a:rPr lang="en-US" dirty="0"/>
              <a:t>Fetal growth restriction, because it is also associated with oligohydramnios </a:t>
            </a:r>
          </a:p>
          <a:p>
            <a:pPr lvl="1">
              <a:buFontTx/>
              <a:buChar char="-"/>
            </a:pPr>
            <a:r>
              <a:rPr lang="en-US" dirty="0"/>
              <a:t>Wrong date, because she is unbooked 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What are questions in history you need to ask the mother to confirm the cause? (mention 4)</a:t>
            </a:r>
          </a:p>
          <a:p>
            <a:pPr lvl="1">
              <a:buFontTx/>
              <a:buChar char="-"/>
            </a:pPr>
            <a:r>
              <a:rPr lang="en-US" dirty="0"/>
              <a:t>Sure date or not, history of preeclampsia/HTN, history of infections, birth weight of previous child, diet and nutrition of mother</a:t>
            </a:r>
          </a:p>
          <a:p>
            <a:pPr marL="514350" indent="-514350">
              <a:buAutoNum type="arabicPeriod" startAt="4"/>
            </a:pPr>
            <a:r>
              <a:rPr lang="en-US" b="1" dirty="0"/>
              <a:t>What other parameters would you look for on ultrasound?</a:t>
            </a:r>
          </a:p>
          <a:p>
            <a:pPr lvl="1">
              <a:buFontTx/>
              <a:buChar char="-"/>
            </a:pPr>
            <a:r>
              <a:rPr lang="en-US" dirty="0"/>
              <a:t>Growth velocity, umbilical artery flow doppler</a:t>
            </a:r>
          </a:p>
          <a:p>
            <a:pPr marL="0" indent="0">
              <a:buNone/>
            </a:pPr>
            <a:r>
              <a:rPr lang="en-US" u="sng" dirty="0"/>
              <a:t>The women comes after 2 weeks reporting that she has felt decreased fetal movements for 2 days, on ultrasound the fetus has a silent chest </a:t>
            </a:r>
          </a:p>
          <a:p>
            <a:pPr marL="514350" indent="-514350">
              <a:buAutoNum type="arabicPeriod" startAt="5"/>
            </a:pPr>
            <a:r>
              <a:rPr lang="en-US" b="1" dirty="0"/>
              <a:t>What is your diagnosis?</a:t>
            </a:r>
          </a:p>
          <a:p>
            <a:pPr lvl="1">
              <a:buFontTx/>
              <a:buChar char="-"/>
            </a:pPr>
            <a:r>
              <a:rPr lang="en-US" dirty="0"/>
              <a:t>Intrauterine fetal death </a:t>
            </a:r>
          </a:p>
          <a:p>
            <a:pPr marL="514350" indent="-514350">
              <a:buAutoNum type="arabicPeriod" startAt="6"/>
            </a:pPr>
            <a:r>
              <a:rPr lang="en-US" b="1" dirty="0"/>
              <a:t>What would be the preferred mode of delivery?</a:t>
            </a:r>
          </a:p>
          <a:p>
            <a:pPr lvl="1">
              <a:buFontTx/>
              <a:buChar char="-"/>
            </a:pPr>
            <a:r>
              <a:rPr lang="en-US" dirty="0"/>
              <a:t>Induction of labor, unless there are obstetric contraindications of vaginal delivery </a:t>
            </a:r>
          </a:p>
          <a:p>
            <a:pPr marL="514350" indent="-514350">
              <a:buAutoNum type="arabicPeriod" startAt="7"/>
            </a:pPr>
            <a:r>
              <a:rPr lang="en-US" b="1" dirty="0"/>
              <a:t>What would be your lines of management postpartum? (mention 4)</a:t>
            </a:r>
          </a:p>
          <a:p>
            <a:pPr lvl="1">
              <a:buFontTx/>
              <a:buChar char="-"/>
            </a:pPr>
            <a:r>
              <a:rPr lang="en-US" dirty="0"/>
              <a:t>Prevent postpartum hemorrhage (active management of 3</a:t>
            </a:r>
            <a:r>
              <a:rPr lang="en-US" baseline="30000" dirty="0"/>
              <a:t>rd</a:t>
            </a:r>
            <a:r>
              <a:rPr lang="en-US" dirty="0"/>
              <a:t> stage)</a:t>
            </a:r>
          </a:p>
          <a:p>
            <a:pPr lvl="1">
              <a:buFontTx/>
              <a:buChar char="-"/>
            </a:pPr>
            <a:r>
              <a:rPr lang="en-US" dirty="0"/>
              <a:t>Prevent breast engorgement (warm compress, tight bra, cabergoline)</a:t>
            </a:r>
          </a:p>
          <a:p>
            <a:pPr lvl="1">
              <a:buFontTx/>
              <a:buChar char="-"/>
            </a:pPr>
            <a:r>
              <a:rPr lang="en-US" dirty="0"/>
              <a:t>Psychological counselling </a:t>
            </a:r>
          </a:p>
          <a:p>
            <a:pPr lvl="1">
              <a:buFontTx/>
              <a:buChar char="-"/>
            </a:pPr>
            <a:r>
              <a:rPr lang="en-US" dirty="0"/>
              <a:t>Determine the cause: Fetal autopsy, placenta examination, karyotyping</a:t>
            </a:r>
          </a:p>
        </p:txBody>
      </p:sp>
    </p:spTree>
    <p:extLst>
      <p:ext uri="{BB962C8B-B14F-4D97-AF65-F5344CB8AC3E}">
        <p14:creationId xmlns:p14="http://schemas.microsoft.com/office/powerpoint/2010/main" val="396003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181B1-ADA5-3074-3744-6251EB93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252" y="137981"/>
            <a:ext cx="11544057" cy="1836054"/>
          </a:xfrm>
        </p:spPr>
        <p:txBody>
          <a:bodyPr>
            <a:noAutofit/>
          </a:bodyPr>
          <a:lstStyle/>
          <a:p>
            <a:r>
              <a:rPr lang="en-US" sz="2800" dirty="0"/>
              <a:t>Station 6: two 22-year-old single females come to the clinic complaining from infrequent, irregular menstrual cycles, menses occur every 3 to 4 months. The following are results of their hormonal profiles taken on the 2</a:t>
            </a:r>
            <a:r>
              <a:rPr lang="en-US" sz="2800" baseline="30000" dirty="0"/>
              <a:t>nd</a:t>
            </a:r>
            <a:r>
              <a:rPr lang="en-US" sz="2800" dirty="0"/>
              <a:t> day of the cycle (except progesterone taken on day 21)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171E659-6007-274E-7862-D1B7CF281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r="3679"/>
          <a:stretch/>
        </p:blipFill>
        <p:spPr>
          <a:xfrm>
            <a:off x="1367306" y="2059027"/>
            <a:ext cx="5897431" cy="318040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27F31E9-B6F6-FF86-24C7-C4A630477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1" r="11941" b="29678"/>
          <a:stretch/>
        </p:blipFill>
        <p:spPr>
          <a:xfrm>
            <a:off x="1335628" y="4700894"/>
            <a:ext cx="5960789" cy="1032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FA7B71-3067-515E-0F4B-9AD6C5759DE2}"/>
              </a:ext>
            </a:extLst>
          </p:cNvPr>
          <p:cNvSpPr txBox="1"/>
          <p:nvPr/>
        </p:nvSpPr>
        <p:spPr>
          <a:xfrm>
            <a:off x="5451455" y="2719902"/>
            <a:ext cx="6199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35687-834C-D51A-4223-A76AB23C1AA0}"/>
              </a:ext>
            </a:extLst>
          </p:cNvPr>
          <p:cNvSpPr txBox="1"/>
          <p:nvPr/>
        </p:nvSpPr>
        <p:spPr>
          <a:xfrm>
            <a:off x="4251670" y="2204798"/>
            <a:ext cx="564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245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CFE26E-3755-A407-2E5E-335010A65C2E}"/>
              </a:ext>
            </a:extLst>
          </p:cNvPr>
          <p:cNvSpPr/>
          <p:nvPr/>
        </p:nvSpPr>
        <p:spPr>
          <a:xfrm>
            <a:off x="5608709" y="2204798"/>
            <a:ext cx="366924" cy="148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B59551-3BE1-561D-0064-64C435A5D394}"/>
              </a:ext>
            </a:extLst>
          </p:cNvPr>
          <p:cNvSpPr/>
          <p:nvPr/>
        </p:nvSpPr>
        <p:spPr>
          <a:xfrm>
            <a:off x="4251670" y="4058914"/>
            <a:ext cx="366924" cy="148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1E297-A5DF-F8E2-4F70-5DDBCA26E500}"/>
              </a:ext>
            </a:extLst>
          </p:cNvPr>
          <p:cNvSpPr txBox="1"/>
          <p:nvPr/>
        </p:nvSpPr>
        <p:spPr>
          <a:xfrm>
            <a:off x="5482208" y="4001125"/>
            <a:ext cx="6199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7523D-D4C8-7176-63C1-17D947268277}"/>
              </a:ext>
            </a:extLst>
          </p:cNvPr>
          <p:cNvSpPr txBox="1"/>
          <p:nvPr/>
        </p:nvSpPr>
        <p:spPr>
          <a:xfrm>
            <a:off x="4316021" y="4700894"/>
            <a:ext cx="5591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C8C69B-7C42-E8CB-64BD-6969829BBE58}"/>
              </a:ext>
            </a:extLst>
          </p:cNvPr>
          <p:cNvSpPr txBox="1"/>
          <p:nvPr/>
        </p:nvSpPr>
        <p:spPr>
          <a:xfrm>
            <a:off x="3756613" y="6042368"/>
            <a:ext cx="290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 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F1AF6F-BF86-E60A-13DC-662AFEFE181E}"/>
              </a:ext>
            </a:extLst>
          </p:cNvPr>
          <p:cNvSpPr txBox="1"/>
          <p:nvPr/>
        </p:nvSpPr>
        <p:spPr>
          <a:xfrm>
            <a:off x="7466629" y="2236327"/>
            <a:ext cx="293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dirty="0"/>
              <a:t>تقريبا هيك كان شكل الصورة بالامتحان والارقام عدلتهم لاقرب ارقام بنتذكرها </a:t>
            </a:r>
          </a:p>
          <a:p>
            <a:pPr algn="r" rtl="1"/>
            <a:r>
              <a:rPr lang="ar-JO" dirty="0"/>
              <a:t>كان في كمان صورة لفحوصات المريضة التانية كان ال</a:t>
            </a:r>
            <a:r>
              <a:rPr lang="en-US" dirty="0"/>
              <a:t>testosterone</a:t>
            </a:r>
            <a:r>
              <a:rPr lang="ar-JO" dirty="0"/>
              <a:t> و ال</a:t>
            </a:r>
            <a:r>
              <a:rPr lang="en-US" dirty="0"/>
              <a:t>progesterone</a:t>
            </a:r>
            <a:r>
              <a:rPr lang="ar-JO" dirty="0"/>
              <a:t> طبيعيين بس ال</a:t>
            </a:r>
            <a:r>
              <a:rPr lang="en-US" dirty="0"/>
              <a:t>FSH = 47 </a:t>
            </a:r>
            <a:r>
              <a:rPr lang="ar-JO" dirty="0"/>
              <a:t> تقريبا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1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6BFE4-9143-7E96-A12C-49EA491A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341" y="316124"/>
            <a:ext cx="10515600" cy="729825"/>
          </a:xfrm>
        </p:spPr>
        <p:txBody>
          <a:bodyPr/>
          <a:lstStyle/>
          <a:p>
            <a:r>
              <a:rPr lang="en-US" dirty="0"/>
              <a:t>Station 6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86394-D8D3-F586-BCDD-390B424E0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838" y="1333743"/>
            <a:ext cx="10718962" cy="516024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patient 1 </a:t>
            </a:r>
          </a:p>
          <a:p>
            <a:pPr marL="514350" indent="-514350">
              <a:buAutoNum type="arabicPeriod"/>
            </a:pPr>
            <a:r>
              <a:rPr lang="en-US" b="1" dirty="0"/>
              <a:t>If patient 1 had a normal BMI what is the most likely diagnosis?</a:t>
            </a:r>
          </a:p>
          <a:p>
            <a:pPr lvl="1">
              <a:buFontTx/>
              <a:buChar char="-"/>
            </a:pPr>
            <a:r>
              <a:rPr lang="en-US" dirty="0"/>
              <a:t>Premature ovarian failure (</a:t>
            </a:r>
            <a:r>
              <a:rPr lang="ar-JO" dirty="0"/>
              <a:t>جواب الدكتور</a:t>
            </a:r>
            <a:r>
              <a:rPr lang="en-US" dirty="0"/>
              <a:t>)</a:t>
            </a:r>
          </a:p>
          <a:p>
            <a:pPr marL="514350" indent="-514350">
              <a:buAutoNum type="arabicPeriod" startAt="2"/>
            </a:pPr>
            <a:r>
              <a:rPr lang="en-US" b="1" dirty="0"/>
              <a:t>What are causes of this condition? (mention 4)</a:t>
            </a:r>
          </a:p>
          <a:p>
            <a:pPr lvl="1">
              <a:buFontTx/>
              <a:buChar char="-"/>
            </a:pPr>
            <a:r>
              <a:rPr lang="en-US" dirty="0"/>
              <a:t>Radiation exposure, chemotherapy, genetics, certain autoimmune diseases and infections 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What is the best treatment in her case?</a:t>
            </a:r>
          </a:p>
          <a:p>
            <a:pPr lvl="1">
              <a:buFontTx/>
              <a:buChar char="-"/>
            </a:pPr>
            <a:r>
              <a:rPr lang="en-US" dirty="0"/>
              <a:t>Hormone replacement therapy </a:t>
            </a:r>
          </a:p>
          <a:p>
            <a:r>
              <a:rPr lang="en-US" u="sng" dirty="0"/>
              <a:t>For patient 2, BMI=34, she has hirsutism mostly on her chin, chest and back</a:t>
            </a:r>
          </a:p>
          <a:p>
            <a:pPr marL="514350" indent="-514350">
              <a:buAutoNum type="arabicPeriod" startAt="4"/>
            </a:pPr>
            <a:r>
              <a:rPr lang="en-US" b="1" dirty="0"/>
              <a:t>What is the most likely diagnosis?</a:t>
            </a:r>
          </a:p>
          <a:p>
            <a:pPr lvl="1">
              <a:buFontTx/>
              <a:buChar char="-"/>
            </a:pPr>
            <a:r>
              <a:rPr lang="en-US" dirty="0"/>
              <a:t>PCOS</a:t>
            </a:r>
          </a:p>
          <a:p>
            <a:pPr marL="514350" indent="-514350">
              <a:buAutoNum type="arabicPeriod" startAt="5"/>
            </a:pPr>
            <a:r>
              <a:rPr lang="en-US" b="1" dirty="0"/>
              <a:t>What other diagnostic modality will help you confirm your diagnosis?</a:t>
            </a:r>
          </a:p>
          <a:p>
            <a:pPr lvl="1">
              <a:buFontTx/>
              <a:buChar char="-"/>
            </a:pPr>
            <a:r>
              <a:rPr lang="en-US" dirty="0"/>
              <a:t>Ultrasound image of ovaries </a:t>
            </a:r>
          </a:p>
          <a:p>
            <a:pPr marL="514350" indent="-514350">
              <a:buAutoNum type="arabicPeriod" startAt="6"/>
            </a:pPr>
            <a:r>
              <a:rPr lang="en-US" b="1" dirty="0"/>
              <a:t>What are the lines of management in her case?</a:t>
            </a:r>
          </a:p>
          <a:p>
            <a:pPr lvl="1">
              <a:buFontTx/>
              <a:buChar char="-"/>
            </a:pPr>
            <a:r>
              <a:rPr lang="en-US" dirty="0"/>
              <a:t>Metformin </a:t>
            </a:r>
          </a:p>
          <a:p>
            <a:pPr lvl="1">
              <a:buFontTx/>
              <a:buChar char="-"/>
            </a:pPr>
            <a:r>
              <a:rPr lang="en-US" dirty="0"/>
              <a:t>Combined oral contraceptive pills </a:t>
            </a:r>
          </a:p>
          <a:p>
            <a:pPr lvl="1">
              <a:buFontTx/>
              <a:buChar char="-"/>
            </a:pPr>
            <a:r>
              <a:rPr lang="en-US" dirty="0"/>
              <a:t>Antiandrogens for the hirsutism (e.g. spironolactone)</a:t>
            </a:r>
          </a:p>
        </p:txBody>
      </p:sp>
    </p:spTree>
    <p:extLst>
      <p:ext uri="{BB962C8B-B14F-4D97-AF65-F5344CB8AC3E}">
        <p14:creationId xmlns:p14="http://schemas.microsoft.com/office/powerpoint/2010/main" val="4030793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1538</Words>
  <Application>Microsoft Office PowerPoint</Application>
  <PresentationFormat>Widescreen</PresentationFormat>
  <Paragraphs>192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Obs and gyn mini-OSCE 6th year archive </vt:lpstr>
      <vt:lpstr>Station 1</vt:lpstr>
      <vt:lpstr>Station 2</vt:lpstr>
      <vt:lpstr>Station 3</vt:lpstr>
      <vt:lpstr>Station 4: Pregnant women G3P2 comes to the hospital at 28 w of gestation complaining from right leg swelling as shown in the picture A </vt:lpstr>
      <vt:lpstr>Station 5: an unbooked G2P1 pregnant women comes at 33 w gestation and the measurements of the fetus are shown below, her last baby was born by CS 3 years ago.  </vt:lpstr>
      <vt:lpstr>Station 5</vt:lpstr>
      <vt:lpstr>Station 6: two 22-year-old single females come to the clinic complaining from infrequent, irregular menstrual cycles, menses occur every 3 to 4 months. The following are results of their hormonal profiles taken on the 2nd day of the cycle (except progesterone taken on day 21) </vt:lpstr>
      <vt:lpstr>Station 6 </vt:lpstr>
      <vt:lpstr>Station 7: the station consisted of 15 pictures each with a short question </vt:lpstr>
      <vt:lpstr>Station 7 cont.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 and gyn mini-OSCE 6th year archive </dc:title>
  <dc:creator>Raghad Amro</dc:creator>
  <cp:lastModifiedBy>Raghad Amro</cp:lastModifiedBy>
  <cp:revision>2</cp:revision>
  <dcterms:created xsi:type="dcterms:W3CDTF">2025-01-10T04:51:31Z</dcterms:created>
  <dcterms:modified xsi:type="dcterms:W3CDTF">2025-01-19T20:36:47Z</dcterms:modified>
</cp:coreProperties>
</file>