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3" r:id="rId3"/>
    <p:sldId id="294" r:id="rId4"/>
    <p:sldId id="259" r:id="rId5"/>
    <p:sldId id="260" r:id="rId6"/>
    <p:sldId id="261" r:id="rId7"/>
    <p:sldId id="263" r:id="rId8"/>
    <p:sldId id="295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1" r:id="rId3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4A2C9B-34FD-486F-8D4B-9CA8FB51B4D1}" type="datetimeFigureOut">
              <a:rPr lang="ar-JO" smtClean="0"/>
              <a:pPr/>
              <a:t>23/09/1442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72CCF96-C92E-4854-963D-F3A6CDCB212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63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761EB51-6A52-414D-A43C-C732DCA6FCD6}" type="datetimeFigureOut">
              <a:rPr lang="ar-JO" smtClean="0"/>
              <a:pPr/>
              <a:t>23/09/1442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5435E81-B33F-4C55-994B-84BEEDECA0BA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70946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8E361-7804-4305-8347-CF26230BA825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D38C-012D-4EFD-8005-3B3226E36576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DF858-3BFB-4AC6-9C8D-995A8A73FDB9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3204-0EB9-421F-A8E7-D0F4B5CE003E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678F-59F4-4D88-998F-E392906E8074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E9D-275D-43FB-B06A-06DF9D308462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AA74-9CC6-403F-A502-F369A1587077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E79-DB75-49CC-A317-6060F8E1D486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5C95-FE85-4B8B-A7F3-DEE0813C1481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5610-1DB8-427D-A488-0A51F9D0365B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8D8D-6EDE-44F9-964C-5FACECD997CC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50AA1AE-B240-4A19-B224-B9F4477564F2}" type="datetime8">
              <a:rPr lang="ar-JO" smtClean="0"/>
              <a:pPr/>
              <a:t>04 أيار،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807841"/>
          </a:xfrm>
        </p:spPr>
        <p:txBody>
          <a:bodyPr/>
          <a:lstStyle/>
          <a:p>
            <a:pPr rtl="0"/>
            <a:r>
              <a:rPr lang="en-US" sz="4800" dirty="0"/>
              <a:t>Female Sex Hormones &amp; Contraceptives I</a:t>
            </a:r>
            <a:endParaRPr lang="ar-JO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000504"/>
            <a:ext cx="6400800" cy="1219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Dr. Mohammed </a:t>
            </a:r>
            <a:r>
              <a:rPr lang="en-US" b="1" dirty="0" err="1">
                <a:solidFill>
                  <a:schemeClr val="hlink"/>
                </a:solidFill>
              </a:rPr>
              <a:t>Alsbou</a:t>
            </a:r>
            <a:endParaRPr lang="en-US" b="1" dirty="0">
              <a:solidFill>
                <a:schemeClr val="hlink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Professor of Clinical Pharmacology</a:t>
            </a: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Faculty of Medicine- </a:t>
            </a:r>
            <a:r>
              <a:rPr lang="en-US" b="1" dirty="0" err="1">
                <a:solidFill>
                  <a:schemeClr val="hlink"/>
                </a:solidFill>
              </a:rPr>
              <a:t>Mutah</a:t>
            </a:r>
            <a:r>
              <a:rPr lang="en-US" b="1" dirty="0">
                <a:solidFill>
                  <a:schemeClr val="hlink"/>
                </a:solidFill>
              </a:rPr>
              <a:t> University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41145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</a:t>
            </a:r>
            <a:r>
              <a:rPr lang="en-US" sz="2800" dirty="0"/>
              <a:t> are also used extensively for </a:t>
            </a:r>
            <a:r>
              <a:rPr lang="en-US" sz="2800" b="1" dirty="0">
                <a:solidFill>
                  <a:srgbClr val="0070C0"/>
                </a:solidFill>
              </a:rPr>
              <a:t>replacement therapy</a:t>
            </a:r>
            <a:r>
              <a:rPr lang="en-US" sz="2800" b="1" dirty="0"/>
              <a:t>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rgbClr val="0070C0"/>
                </a:solidFill>
              </a:rPr>
              <a:t>premenopausal patients who are deficient in this hormone</a:t>
            </a:r>
            <a:r>
              <a:rPr lang="en-US" sz="2800" dirty="0"/>
              <a:t>. </a:t>
            </a:r>
            <a:r>
              <a:rPr lang="en-US" sz="2800" b="1" dirty="0"/>
              <a:t>Such a deficiency can be due </a:t>
            </a:r>
            <a:r>
              <a:rPr lang="en-US" sz="2800" b="1" dirty="0">
                <a:solidFill>
                  <a:srgbClr val="0070C0"/>
                </a:solidFill>
              </a:rPr>
              <a:t>to lack of development of ovaries, premature menopause, or surgical menopause</a:t>
            </a:r>
            <a:endParaRPr lang="ar-JO" sz="2800" b="1" dirty="0">
              <a:solidFill>
                <a:srgbClr val="0070C0"/>
              </a:solidFill>
            </a:endParaRP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3649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92" y="525165"/>
            <a:ext cx="8229600" cy="1051520"/>
          </a:xfrm>
        </p:spPr>
        <p:txBody>
          <a:bodyPr/>
          <a:lstStyle/>
          <a:p>
            <a:r>
              <a:rPr lang="en-US" sz="3600" dirty="0"/>
              <a:t>Postmenopausal Hormone Therapy (HRT)</a:t>
            </a:r>
            <a:endParaRPr lang="ar-J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230"/>
            <a:ext cx="8229600" cy="470912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primary indication for estrogen therapy is </a:t>
            </a:r>
            <a:r>
              <a:rPr lang="en-US" sz="2800" b="1" dirty="0">
                <a:solidFill>
                  <a:srgbClr val="0070C0"/>
                </a:solidFill>
              </a:rPr>
              <a:t>menopausal symptoms such as vasomotor symptoms: hot flashes &amp; vaginal atrophy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women with uterus</a:t>
            </a:r>
            <a:r>
              <a:rPr lang="en-US" sz="2800" dirty="0"/>
              <a:t>, </a:t>
            </a:r>
            <a:r>
              <a:rPr lang="en-US" sz="2800" b="1" dirty="0"/>
              <a:t>a progestin is always included with estrogen therapy</a:t>
            </a:r>
            <a:r>
              <a:rPr lang="en-US" sz="2800" dirty="0"/>
              <a:t>, because  combination </a:t>
            </a:r>
            <a:r>
              <a:rPr lang="en-US" sz="2800" b="1" dirty="0"/>
              <a:t>reduces risk of endometrial carcinoma associated with estrogen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women without uterus</a:t>
            </a:r>
            <a:r>
              <a:rPr lang="en-US" sz="2800" dirty="0"/>
              <a:t>, estrogen therapy is recommended</a:t>
            </a:r>
            <a:endParaRPr lang="ar-JO" sz="2800" dirty="0"/>
          </a:p>
          <a:p>
            <a:pPr algn="l" rtl="0"/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38021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The amount of estrogen used in HRT is substantially less </a:t>
            </a:r>
            <a:r>
              <a:rPr lang="en-US" sz="2800" dirty="0"/>
              <a:t>than doses used </a:t>
            </a:r>
            <a:r>
              <a:rPr lang="en-US" sz="2800" b="1" dirty="0">
                <a:solidFill>
                  <a:srgbClr val="0070C0"/>
                </a:solidFill>
              </a:rPr>
              <a:t>in oral contraception</a:t>
            </a:r>
          </a:p>
          <a:p>
            <a:pPr algn="l" rtl="0"/>
            <a:r>
              <a:rPr lang="en-US" sz="2800" dirty="0"/>
              <a:t>Thus, </a:t>
            </a:r>
            <a:r>
              <a:rPr lang="en-US" sz="2800" b="1" dirty="0">
                <a:solidFill>
                  <a:srgbClr val="0070C0"/>
                </a:solidFill>
              </a:rPr>
              <a:t>adverse effects of estrogen-               replacement therapy tend to be less severe </a:t>
            </a:r>
            <a:r>
              <a:rPr lang="en-US" sz="2800" dirty="0"/>
              <a:t>than adverse effects seen </a:t>
            </a:r>
            <a:r>
              <a:rPr lang="en-US" sz="2800" b="1" dirty="0"/>
              <a:t>in women who are taking estrogen for contraception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08776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Osteoporosis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is effectively treated with estrogen</a:t>
            </a:r>
            <a:r>
              <a:rPr lang="en-US" sz="2800" dirty="0"/>
              <a:t>; however, other drugs, </a:t>
            </a:r>
            <a:r>
              <a:rPr lang="en-US" sz="2800" b="1" dirty="0">
                <a:solidFill>
                  <a:srgbClr val="0070C0"/>
                </a:solidFill>
              </a:rPr>
              <a:t>Bisphosphonates</a:t>
            </a:r>
            <a:r>
              <a:rPr lang="en-US" sz="2800" dirty="0"/>
              <a:t> such as </a:t>
            </a:r>
            <a:r>
              <a:rPr lang="en-US" sz="2800" b="1" dirty="0">
                <a:solidFill>
                  <a:srgbClr val="0070C0"/>
                </a:solidFill>
              </a:rPr>
              <a:t>alendronate</a:t>
            </a:r>
            <a:r>
              <a:rPr lang="en-US" sz="2800" dirty="0"/>
              <a:t>, should be considered </a:t>
            </a:r>
            <a:r>
              <a:rPr lang="en-US" sz="2800" b="1" dirty="0">
                <a:solidFill>
                  <a:srgbClr val="0070C0"/>
                </a:solidFill>
              </a:rPr>
              <a:t>first-line therapy over estrogen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45639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79512"/>
          </a:xfrm>
        </p:spPr>
        <p:txBody>
          <a:bodyPr/>
          <a:lstStyle/>
          <a:p>
            <a:r>
              <a:rPr lang="en-US" sz="4000" dirty="0"/>
              <a:t>Primary Hypogonadism: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therapy in combination with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dirty="0"/>
              <a:t>, is instituted to </a:t>
            </a:r>
            <a:r>
              <a:rPr lang="en-US" sz="2800" b="1" dirty="0">
                <a:solidFill>
                  <a:srgbClr val="0070C0"/>
                </a:solidFill>
              </a:rPr>
              <a:t>stimulate development of secondary sex characteristics</a:t>
            </a:r>
            <a:r>
              <a:rPr lang="en-US" sz="2800" b="1" dirty="0"/>
              <a:t> in young women (11–13 years) with </a:t>
            </a:r>
            <a:r>
              <a:rPr lang="en-US" sz="2800" b="1" u="sng" dirty="0"/>
              <a:t>hypogonadism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41910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35496"/>
          </a:xfrm>
        </p:spPr>
        <p:txBody>
          <a:bodyPr/>
          <a:lstStyle/>
          <a:p>
            <a:r>
              <a:rPr lang="en-US" dirty="0"/>
              <a:t>Pharmacokinetics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363272" cy="485740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b="1" dirty="0">
                <a:solidFill>
                  <a:srgbClr val="0070C0"/>
                </a:solidFill>
              </a:rPr>
              <a:t>1. Naturally occurring estrogens: </a:t>
            </a:r>
          </a:p>
          <a:p>
            <a:pPr algn="l" rtl="0"/>
            <a:r>
              <a:rPr lang="en-US" sz="2800" dirty="0"/>
              <a:t>These agents are </a:t>
            </a:r>
            <a:r>
              <a:rPr lang="en-US" sz="2800" b="1" dirty="0"/>
              <a:t>readily absorbed through GI tract, skin, and mucous membranes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/>
              <a:t>Taken orally</a:t>
            </a:r>
            <a:r>
              <a:rPr lang="en-US" sz="2800" dirty="0"/>
              <a:t>, estradiol is rapidly metabolized by microsomal enzymes of liver 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16605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dirty="0">
                <a:solidFill>
                  <a:srgbClr val="0070C0"/>
                </a:solidFill>
              </a:rPr>
              <a:t>2. Synthetic estrogen analogs: </a:t>
            </a:r>
          </a:p>
          <a:p>
            <a:pPr algn="l" rtl="0"/>
            <a:r>
              <a:rPr lang="en-US" sz="2800" dirty="0"/>
              <a:t>These compounds, such as </a:t>
            </a:r>
            <a:r>
              <a:rPr lang="en-US" sz="2800" b="1" dirty="0" err="1">
                <a:solidFill>
                  <a:srgbClr val="0070C0"/>
                </a:solidFill>
              </a:rPr>
              <a:t>ethinyl</a:t>
            </a:r>
            <a:r>
              <a:rPr lang="en-US" sz="2800" b="1" dirty="0">
                <a:solidFill>
                  <a:srgbClr val="0070C0"/>
                </a:solidFill>
              </a:rPr>
              <a:t> estradiol and mestranol</a:t>
            </a:r>
            <a:r>
              <a:rPr lang="en-US" sz="2800" dirty="0"/>
              <a:t> , are well absorbed </a:t>
            </a:r>
            <a:r>
              <a:rPr lang="en-US" sz="2800" b="1" dirty="0"/>
              <a:t>after oral administration or through skin or mucous membranes</a:t>
            </a:r>
          </a:p>
          <a:p>
            <a:pPr algn="l" rtl="0"/>
            <a:r>
              <a:rPr lang="en-US" sz="2800" dirty="0"/>
              <a:t>Being </a:t>
            </a:r>
            <a:r>
              <a:rPr lang="en-US" sz="2800" b="1" dirty="0">
                <a:solidFill>
                  <a:srgbClr val="0070C0"/>
                </a:solidFill>
              </a:rPr>
              <a:t>fat soluble</a:t>
            </a:r>
            <a:r>
              <a:rPr lang="en-US" sz="2800" dirty="0"/>
              <a:t>, they are </a:t>
            </a:r>
            <a:r>
              <a:rPr lang="en-US" sz="2800" b="1" dirty="0">
                <a:solidFill>
                  <a:srgbClr val="0070C0"/>
                </a:solidFill>
              </a:rPr>
              <a:t>stored in adipose tissue</a:t>
            </a:r>
            <a:r>
              <a:rPr lang="en-US" sz="2800" dirty="0"/>
              <a:t>, from which they are </a:t>
            </a:r>
            <a:r>
              <a:rPr lang="en-US" sz="2800" b="1" dirty="0">
                <a:solidFill>
                  <a:srgbClr val="0070C0"/>
                </a:solidFill>
              </a:rPr>
              <a:t>slowly released</a:t>
            </a:r>
            <a:r>
              <a:rPr lang="en-US" sz="2800" dirty="0">
                <a:solidFill>
                  <a:srgbClr val="0070C0"/>
                </a:solidFill>
              </a:rPr>
              <a:t>. </a:t>
            </a:r>
            <a:r>
              <a:rPr lang="en-US" sz="2800" dirty="0"/>
              <a:t>Therefore, </a:t>
            </a:r>
            <a:r>
              <a:rPr lang="en-US" sz="2800" b="1" dirty="0"/>
              <a:t>synthetic estrogen analogs have </a:t>
            </a:r>
            <a:r>
              <a:rPr lang="en-US" sz="2800" b="1" dirty="0">
                <a:solidFill>
                  <a:srgbClr val="0070C0"/>
                </a:solidFill>
              </a:rPr>
              <a:t>prolonged action &amp; higher potency </a:t>
            </a:r>
            <a:r>
              <a:rPr lang="en-US" sz="2800" dirty="0"/>
              <a:t>compared to those of natural estrogens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21134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79512"/>
          </a:xfrm>
        </p:spPr>
        <p:txBody>
          <a:bodyPr/>
          <a:lstStyle/>
          <a:p>
            <a:r>
              <a:rPr lang="en-US" dirty="0"/>
              <a:t>Metabolism: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082" y="1665955"/>
            <a:ext cx="8229600" cy="4713387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Bioavailability of estrogen taken orally is low </a:t>
            </a:r>
            <a:r>
              <a:rPr lang="en-US" sz="2800" dirty="0"/>
              <a:t>due to </a:t>
            </a:r>
            <a:r>
              <a:rPr lang="en-US" sz="2800" b="1" dirty="0"/>
              <a:t>first-pass metabolism in liver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To reduce first-pass metabolism</a:t>
            </a:r>
            <a:r>
              <a:rPr lang="en-US" sz="2800" dirty="0"/>
              <a:t>, drugs may be administered by </a:t>
            </a:r>
            <a:r>
              <a:rPr lang="en-US" sz="2800" b="1" dirty="0">
                <a:solidFill>
                  <a:srgbClr val="0070C0"/>
                </a:solidFill>
              </a:rPr>
              <a:t>transdermal patch, topical gel, intra-vaginally, or by injection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62511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80120"/>
          </a:xfrm>
        </p:spPr>
        <p:txBody>
          <a:bodyPr/>
          <a:lstStyle/>
          <a:p>
            <a:r>
              <a:rPr lang="en-US" dirty="0"/>
              <a:t>Adverse effects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/>
              <a:t>Nausea &amp; breast tenderness                  </a:t>
            </a:r>
            <a:r>
              <a:rPr lang="en-US" sz="2800" dirty="0"/>
              <a:t>       (the most common adverse effects) </a:t>
            </a:r>
          </a:p>
          <a:p>
            <a:pPr algn="l" rtl="0"/>
            <a:r>
              <a:rPr lang="en-US" sz="2800" b="1" dirty="0"/>
              <a:t>Postmenopausal uterine bleeding</a:t>
            </a:r>
          </a:p>
          <a:p>
            <a:pPr algn="l" rtl="0"/>
            <a:r>
              <a:rPr lang="en-US" sz="2800" dirty="0"/>
              <a:t>The risk of </a:t>
            </a:r>
            <a:r>
              <a:rPr lang="en-US" sz="2800" b="1" dirty="0">
                <a:solidFill>
                  <a:srgbClr val="0070C0"/>
                </a:solidFill>
              </a:rPr>
              <a:t>thromboembolic events, MI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Breast &amp; endometrial cancer</a:t>
            </a:r>
            <a:r>
              <a:rPr lang="en-US" sz="2800" b="1" dirty="0"/>
              <a:t> </a:t>
            </a:r>
            <a:r>
              <a:rPr lang="en-US" sz="2800" dirty="0"/>
              <a:t>is increased with use of estrogen therapy. (The increased risk of endometrial cancer can be offset by including a progestin along with estrogen therapy) 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83139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dirty="0"/>
              <a:t>Headache</a:t>
            </a:r>
          </a:p>
          <a:p>
            <a:pPr algn="l" rtl="0"/>
            <a:r>
              <a:rPr lang="en-US" sz="2800" dirty="0"/>
              <a:t>Peripheral edema</a:t>
            </a:r>
          </a:p>
          <a:p>
            <a:pPr algn="l" rtl="0"/>
            <a:r>
              <a:rPr lang="en-US" sz="2800" dirty="0"/>
              <a:t>Hypertension</a:t>
            </a:r>
          </a:p>
          <a:p>
            <a:pPr marL="0" indent="0" algn="l" rtl="0">
              <a:buNone/>
            </a:pPr>
            <a:endParaRPr lang="en-US" sz="2800" dirty="0"/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Contraindications:</a:t>
            </a:r>
          </a:p>
          <a:p>
            <a:pPr algn="l" rtl="0"/>
            <a:r>
              <a:rPr lang="en-US" sz="2800" dirty="0"/>
              <a:t>Arterial or venous thromboembolism disease</a:t>
            </a:r>
          </a:p>
          <a:p>
            <a:pPr algn="l" rtl="0"/>
            <a:r>
              <a:rPr lang="en-US" sz="2800" dirty="0"/>
              <a:t>Breast cancer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6415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979512"/>
          </a:xfrm>
        </p:spPr>
        <p:txBody>
          <a:bodyPr/>
          <a:lstStyle/>
          <a:p>
            <a:r>
              <a:rPr lang="en-US" dirty="0"/>
              <a:t>Sex Hormones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/>
              <a:t>Estrogens</a:t>
            </a:r>
          </a:p>
          <a:p>
            <a:pPr algn="l" rtl="0"/>
            <a:r>
              <a:rPr lang="en-US" sz="2800" b="1" dirty="0"/>
              <a:t>Selective estrogen receptor modulators (SERMS)</a:t>
            </a:r>
          </a:p>
          <a:p>
            <a:pPr algn="l" rtl="0"/>
            <a:r>
              <a:rPr lang="en-US" sz="2800" b="1" dirty="0" err="1"/>
              <a:t>Progestins</a:t>
            </a:r>
            <a:endParaRPr lang="en-US" sz="2800" b="1" dirty="0"/>
          </a:p>
          <a:p>
            <a:pPr algn="l" rtl="0"/>
            <a:r>
              <a:rPr lang="en-US" sz="2800" b="1" dirty="0"/>
              <a:t>Androgens</a:t>
            </a:r>
          </a:p>
          <a:p>
            <a:pPr algn="l" rtl="0"/>
            <a:r>
              <a:rPr lang="en-US" sz="2800" b="1" dirty="0"/>
              <a:t>Antiandrogens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95034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64896" cy="1224136"/>
          </a:xfrm>
        </p:spPr>
        <p:txBody>
          <a:bodyPr/>
          <a:lstStyle/>
          <a:p>
            <a:pPr rtl="0"/>
            <a:r>
              <a:rPr lang="en-US" sz="2800" b="1" dirty="0"/>
              <a:t>Selective Estrogen-Receptor Modulators (SERMs) </a:t>
            </a:r>
            <a:endParaRPr lang="ar-JO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2306"/>
            <a:ext cx="8686800" cy="4713387"/>
          </a:xfrm>
        </p:spPr>
        <p:txBody>
          <a:bodyPr>
            <a:normAutofit/>
          </a:bodyPr>
          <a:lstStyle/>
          <a:p>
            <a:pPr algn="l" rtl="0"/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Tamoxifen, raloxifene, clomiphene</a:t>
            </a:r>
            <a:endParaRPr lang="en-US" sz="2800" dirty="0"/>
          </a:p>
          <a:p>
            <a:pPr algn="l" rtl="0"/>
            <a:r>
              <a:rPr lang="en-US" sz="2800" dirty="0"/>
              <a:t>are </a:t>
            </a:r>
            <a:r>
              <a:rPr lang="en-US" sz="2800" b="1" dirty="0"/>
              <a:t>a new class of estrogen-related compounds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Interact at estrogen receptors </a:t>
            </a:r>
            <a:r>
              <a:rPr lang="en-US" sz="2800" dirty="0"/>
              <a:t>but </a:t>
            </a:r>
            <a:r>
              <a:rPr lang="en-US" sz="2800" b="1" dirty="0">
                <a:solidFill>
                  <a:srgbClr val="0070C0"/>
                </a:solidFill>
              </a:rPr>
              <a:t>have different effects on different tissues</a:t>
            </a:r>
          </a:p>
          <a:p>
            <a:pPr algn="l" rtl="0"/>
            <a:r>
              <a:rPr lang="en-US" sz="2800" dirty="0"/>
              <a:t>They display selective </a:t>
            </a:r>
            <a:r>
              <a:rPr lang="en-US" sz="2800" b="1" dirty="0">
                <a:solidFill>
                  <a:srgbClr val="0070C0"/>
                </a:solidFill>
              </a:rPr>
              <a:t>agonism or antagonism according to the tissue type</a:t>
            </a:r>
          </a:p>
          <a:p>
            <a:pPr algn="l" rtl="0"/>
            <a:endParaRPr lang="ar-JO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22176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b="1" dirty="0"/>
              <a:t>For example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0070C0"/>
                </a:solidFill>
              </a:rPr>
              <a:t>tamoxifen</a:t>
            </a:r>
            <a:r>
              <a:rPr lang="en-US" sz="3200" dirty="0"/>
              <a:t> is </a:t>
            </a:r>
            <a:r>
              <a:rPr lang="en-US" sz="3200" b="1" dirty="0">
                <a:solidFill>
                  <a:srgbClr val="0070C0"/>
                </a:solidFill>
              </a:rPr>
              <a:t>estrogen antagonist in breast cancer tissue </a:t>
            </a:r>
            <a:r>
              <a:rPr lang="en-US" sz="3200" dirty="0"/>
              <a:t>but can cause </a:t>
            </a:r>
            <a:r>
              <a:rPr lang="en-US" sz="3200" b="1" dirty="0">
                <a:solidFill>
                  <a:srgbClr val="0070C0"/>
                </a:solidFill>
              </a:rPr>
              <a:t>endometrial hyperplasia </a:t>
            </a:r>
            <a:r>
              <a:rPr lang="en-US" sz="3200" b="1" dirty="0">
                <a:solidFill>
                  <a:schemeClr val="accent6"/>
                </a:solidFill>
              </a:rPr>
              <a:t>by acting as a partial agonist in uterus</a:t>
            </a:r>
          </a:p>
          <a:p>
            <a:pPr algn="l" rtl="0"/>
            <a:endParaRPr lang="ar-JO" sz="3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8763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sz="4000" dirty="0"/>
              <a:t>Tamoxifen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first SERM, </a:t>
            </a:r>
            <a:r>
              <a:rPr lang="en-US" sz="2800" b="1" dirty="0"/>
              <a:t>competes with estrogen for binding to estrogen receptor in breast tissue </a:t>
            </a:r>
          </a:p>
          <a:p>
            <a:pPr algn="l" rtl="0"/>
            <a:r>
              <a:rPr lang="en-US" sz="2800" dirty="0"/>
              <a:t> is currently used in </a:t>
            </a:r>
            <a:r>
              <a:rPr lang="en-US" sz="2800" b="1" dirty="0">
                <a:solidFill>
                  <a:srgbClr val="0070C0"/>
                </a:solidFill>
              </a:rPr>
              <a:t>palliative treatment of metastatic breast cancer in postmenopausal women</a:t>
            </a:r>
          </a:p>
          <a:p>
            <a:pPr algn="l" rtl="0"/>
            <a:r>
              <a:rPr lang="en-US" sz="2800" dirty="0"/>
              <a:t>It may be used as </a:t>
            </a:r>
            <a:r>
              <a:rPr lang="en-US" sz="2800" b="1" dirty="0">
                <a:solidFill>
                  <a:srgbClr val="0070C0"/>
                </a:solidFill>
              </a:rPr>
              <a:t>adjuvant therapy following mastectomy or radiation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to reduce risk of breast cancer in high-risk patients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8673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35496"/>
          </a:xfrm>
        </p:spPr>
        <p:txBody>
          <a:bodyPr/>
          <a:lstStyle/>
          <a:p>
            <a:r>
              <a:rPr lang="en-US" sz="4000" dirty="0">
                <a:solidFill>
                  <a:srgbClr val="2F5897"/>
                </a:solidFill>
              </a:rPr>
              <a:t>Tamoxifen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Adverse effects:</a:t>
            </a:r>
          </a:p>
          <a:p>
            <a:pPr algn="l" rtl="0"/>
            <a:r>
              <a:rPr lang="en-US" sz="2800" dirty="0"/>
              <a:t>hot flashes and nausea</a:t>
            </a:r>
          </a:p>
          <a:p>
            <a:pPr algn="l" rtl="0"/>
            <a:r>
              <a:rPr lang="en-US" sz="2800" dirty="0"/>
              <a:t>Menstrual irregularities </a:t>
            </a:r>
          </a:p>
          <a:p>
            <a:pPr algn="l" rtl="0"/>
            <a:r>
              <a:rPr lang="en-US" sz="2800" dirty="0"/>
              <a:t>Vaginal bleeding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Endometrium hyperplasia &amp; malignancies </a:t>
            </a:r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(</a:t>
            </a:r>
            <a:r>
              <a:rPr lang="en-US" sz="2800" dirty="0"/>
              <a:t>Due to its estrogenic activity in endometrium)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96573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4560"/>
            <a:ext cx="8229600" cy="1123528"/>
          </a:xfrm>
        </p:spPr>
        <p:txBody>
          <a:bodyPr/>
          <a:lstStyle/>
          <a:p>
            <a:r>
              <a:rPr lang="en-US" sz="4000" dirty="0" err="1"/>
              <a:t>Raloxifene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968552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Is a </a:t>
            </a:r>
            <a:r>
              <a:rPr lang="en-US" sz="2800" b="1" dirty="0"/>
              <a:t>second-generation SERM </a:t>
            </a:r>
            <a:r>
              <a:rPr lang="en-US" sz="2800" dirty="0"/>
              <a:t>that is related to tamoxifen</a:t>
            </a:r>
          </a:p>
          <a:p>
            <a:pPr algn="l" rtl="0"/>
            <a:r>
              <a:rPr lang="en-US" sz="2800" dirty="0"/>
              <a:t> Its clinical use is based on its ability to </a:t>
            </a:r>
            <a:r>
              <a:rPr lang="en-US" sz="2800" b="1" dirty="0">
                <a:solidFill>
                  <a:srgbClr val="0070C0"/>
                </a:solidFill>
              </a:rPr>
              <a:t>decrease bone resorption &amp; bone turnover</a:t>
            </a:r>
            <a:r>
              <a:rPr lang="en-US" sz="2800" dirty="0">
                <a:solidFill>
                  <a:srgbClr val="0070C0"/>
                </a:solidFill>
              </a:rPr>
              <a:t>. </a:t>
            </a:r>
            <a:r>
              <a:rPr lang="en-US" sz="2800" b="1" dirty="0">
                <a:solidFill>
                  <a:srgbClr val="0070C0"/>
                </a:solidFill>
              </a:rPr>
              <a:t>Bone density is increased</a:t>
            </a:r>
            <a:r>
              <a:rPr lang="en-US" sz="2800" dirty="0"/>
              <a:t>, and vertebral fractures are decreased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Has little to no effect on endometrium </a:t>
            </a:r>
            <a:r>
              <a:rPr lang="en-US" sz="2800" dirty="0"/>
              <a:t>and, therefore, </a:t>
            </a:r>
            <a:r>
              <a:rPr lang="en-US" sz="2800" b="1" dirty="0"/>
              <a:t>may not predispose to uterine cancer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26526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lvl="0" algn="l" rtl="0"/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Currently approved only for </a:t>
            </a:r>
            <a:r>
              <a:rPr lang="en-US" sz="2800" b="1" dirty="0">
                <a:solidFill>
                  <a:srgbClr val="0070C0"/>
                </a:solidFill>
              </a:rPr>
              <a:t>prevention &amp; treatment of osteoporosis in postmenopausal women</a:t>
            </a:r>
          </a:p>
          <a:p>
            <a:pPr lvl="0" algn="l" rtl="0"/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Approved for </a:t>
            </a:r>
            <a:r>
              <a:rPr lang="en-US" sz="2800" b="1" dirty="0">
                <a:solidFill>
                  <a:srgbClr val="0070C0"/>
                </a:solidFill>
              </a:rPr>
              <a:t>prevention of breast cancer in high-risk postmenopausal women</a:t>
            </a:r>
            <a:endParaRPr lang="ar-JO" sz="2800" b="1" dirty="0">
              <a:solidFill>
                <a:srgbClr val="0070C0"/>
              </a:solidFill>
            </a:endParaRPr>
          </a:p>
          <a:p>
            <a:pPr algn="l" rtl="0"/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97620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b="1" dirty="0"/>
              <a:t>    </a:t>
            </a:r>
            <a:r>
              <a:rPr lang="en-US" sz="2800" b="1" dirty="0">
                <a:solidFill>
                  <a:srgbClr val="0070C0"/>
                </a:solidFill>
              </a:rPr>
              <a:t>Adverse effects: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/>
              <a:t>Hot flashes </a:t>
            </a:r>
            <a:endParaRPr lang="en-US" sz="2800" dirty="0"/>
          </a:p>
          <a:p>
            <a:pPr algn="l" rtl="0"/>
            <a:r>
              <a:rPr lang="en-US" sz="2800" dirty="0"/>
              <a:t>Increases risk of </a:t>
            </a:r>
            <a:r>
              <a:rPr lang="en-US" sz="2800" b="1" dirty="0"/>
              <a:t>DVT, PE, </a:t>
            </a:r>
          </a:p>
          <a:p>
            <a:pPr algn="l" rtl="0"/>
            <a:r>
              <a:rPr lang="en-US" sz="2800" b="1" dirty="0"/>
              <a:t>Should be avoided in pregnant women </a:t>
            </a:r>
            <a:r>
              <a:rPr lang="en-US" sz="2800" dirty="0"/>
              <a:t>and in women who have </a:t>
            </a:r>
            <a:r>
              <a:rPr lang="en-US" sz="2800" b="1" dirty="0"/>
              <a:t>history of venous </a:t>
            </a:r>
            <a:r>
              <a:rPr lang="en-US" sz="2800" b="1" dirty="0" err="1"/>
              <a:t>thromboembolic</a:t>
            </a:r>
            <a:r>
              <a:rPr lang="en-US" sz="2800" b="1" dirty="0"/>
              <a:t> events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01947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1520"/>
          </a:xfrm>
        </p:spPr>
        <p:txBody>
          <a:bodyPr/>
          <a:lstStyle/>
          <a:p>
            <a:r>
              <a:rPr lang="en-US" sz="4000" dirty="0"/>
              <a:t>Clomiphene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713387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Clomid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Clomifert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/>
              <a:t>Blocks hypothalamic estrogen receptors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increases secretion of gonadotropin-releasing hormone (GnRH) &amp; pituitary gonadotropins (LH)</a:t>
            </a:r>
            <a:r>
              <a:rPr lang="en-US" sz="2800" dirty="0"/>
              <a:t>, leading to </a:t>
            </a:r>
            <a:r>
              <a:rPr lang="en-US" sz="2800" b="1" dirty="0">
                <a:solidFill>
                  <a:srgbClr val="0070C0"/>
                </a:solidFill>
              </a:rPr>
              <a:t>stimulation of ovulation</a:t>
            </a:r>
          </a:p>
          <a:p>
            <a:pPr algn="l" rtl="0"/>
            <a:r>
              <a:rPr lang="en-US" sz="2800" dirty="0"/>
              <a:t>has been used successfully to treat </a:t>
            </a:r>
            <a:r>
              <a:rPr lang="en-US" sz="2800" b="1" dirty="0" err="1">
                <a:solidFill>
                  <a:srgbClr val="0070C0"/>
                </a:solidFill>
              </a:rPr>
              <a:t>anovulatory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infertility associated with </a:t>
            </a:r>
            <a:r>
              <a:rPr lang="en-US" sz="2800" b="1" dirty="0" err="1">
                <a:solidFill>
                  <a:srgbClr val="0070C0"/>
                </a:solidFill>
              </a:rPr>
              <a:t>anovulatory</a:t>
            </a:r>
            <a:r>
              <a:rPr lang="en-US" sz="2800" b="1" dirty="0">
                <a:solidFill>
                  <a:srgbClr val="0070C0"/>
                </a:solidFill>
              </a:rPr>
              <a:t> cycles</a:t>
            </a:r>
            <a:endParaRPr lang="ar-JO" sz="2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19624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Adverse effects </a:t>
            </a:r>
            <a:r>
              <a:rPr lang="en-US" sz="2800" dirty="0"/>
              <a:t>are </a:t>
            </a:r>
            <a:r>
              <a:rPr lang="en-US" sz="2800" b="1" dirty="0"/>
              <a:t>dose related </a:t>
            </a:r>
            <a:r>
              <a:rPr lang="en-US" sz="2800" dirty="0"/>
              <a:t>and include </a:t>
            </a:r>
            <a:r>
              <a:rPr lang="en-US" sz="2800" b="1" dirty="0">
                <a:solidFill>
                  <a:srgbClr val="0070C0"/>
                </a:solidFill>
              </a:rPr>
              <a:t>headache, nausea, vasomotor  flushes, visual disturbances, and ovarian enlargement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29007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00158"/>
          </a:xfrm>
        </p:spPr>
        <p:txBody>
          <a:bodyPr/>
          <a:lstStyle/>
          <a:p>
            <a:r>
              <a:rPr lang="en-US" sz="4400" dirty="0"/>
              <a:t>PROGESTINS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Progesterone</a:t>
            </a:r>
            <a:r>
              <a:rPr lang="en-US" sz="2800" dirty="0"/>
              <a:t>, natural progestin</a:t>
            </a:r>
            <a:r>
              <a:rPr lang="en-US" sz="2800" b="1" dirty="0"/>
              <a:t>, is produced in response to luteinizing hormone (LH) </a:t>
            </a:r>
            <a:r>
              <a:rPr lang="en-US" sz="2800" dirty="0"/>
              <a:t>by both </a:t>
            </a:r>
            <a:r>
              <a:rPr lang="en-US" sz="2800" b="1" dirty="0">
                <a:solidFill>
                  <a:srgbClr val="0070C0"/>
                </a:solidFill>
              </a:rPr>
              <a:t>females</a:t>
            </a:r>
            <a:r>
              <a:rPr lang="en-US" sz="2800" dirty="0">
                <a:solidFill>
                  <a:srgbClr val="0070C0"/>
                </a:solidFill>
              </a:rPr>
              <a:t> (</a:t>
            </a:r>
            <a:r>
              <a:rPr lang="en-US" sz="2800" b="1" dirty="0">
                <a:solidFill>
                  <a:srgbClr val="0070C0"/>
                </a:solidFill>
              </a:rPr>
              <a:t>secreted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by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corpus luteum</a:t>
            </a:r>
            <a:r>
              <a:rPr lang="en-US" sz="2800" dirty="0"/>
              <a:t>, </a:t>
            </a:r>
            <a:r>
              <a:rPr lang="en-US" sz="2800" b="1" dirty="0"/>
              <a:t>primarily during second half of menstrual cycle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by placenta</a:t>
            </a:r>
            <a:r>
              <a:rPr lang="en-US" sz="2800" dirty="0"/>
              <a:t>) and by </a:t>
            </a:r>
            <a:r>
              <a:rPr lang="en-US" sz="2800" b="1" dirty="0">
                <a:solidFill>
                  <a:srgbClr val="0070C0"/>
                </a:solidFill>
              </a:rPr>
              <a:t>males </a:t>
            </a:r>
            <a:r>
              <a:rPr lang="en-US" sz="2800" dirty="0">
                <a:solidFill>
                  <a:srgbClr val="0070C0"/>
                </a:solidFill>
              </a:rPr>
              <a:t>(secreted </a:t>
            </a:r>
            <a:r>
              <a:rPr lang="en-US" sz="2800" b="1" dirty="0">
                <a:solidFill>
                  <a:srgbClr val="0070C0"/>
                </a:solidFill>
              </a:rPr>
              <a:t>by testes</a:t>
            </a:r>
            <a:r>
              <a:rPr lang="en-US" sz="2800" dirty="0">
                <a:solidFill>
                  <a:srgbClr val="0070C0"/>
                </a:solidFill>
              </a:rPr>
              <a:t>)</a:t>
            </a:r>
          </a:p>
          <a:p>
            <a:pPr algn="l" rtl="0"/>
            <a:r>
              <a:rPr lang="en-US" sz="2800" b="1" dirty="0"/>
              <a:t>In females</a:t>
            </a:r>
            <a:r>
              <a:rPr lang="en-US" sz="2800" dirty="0"/>
              <a:t>, progesterone </a:t>
            </a:r>
            <a:r>
              <a:rPr lang="en-US" sz="2800" b="1" dirty="0">
                <a:solidFill>
                  <a:srgbClr val="0070C0"/>
                </a:solidFill>
              </a:rPr>
              <a:t>promotes development of a secretory endometrium </a:t>
            </a:r>
            <a:r>
              <a:rPr lang="en-US" sz="2800" dirty="0"/>
              <a:t>that can accommodate </a:t>
            </a:r>
            <a:r>
              <a:rPr lang="en-US" sz="2800" b="1" dirty="0"/>
              <a:t>implantation of a newly forming embryo 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29</a:t>
            </a:fld>
            <a:endParaRPr lang="ar-J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79512"/>
          </a:xfrm>
        </p:spPr>
        <p:txBody>
          <a:bodyPr/>
          <a:lstStyle/>
          <a:p>
            <a:r>
              <a:rPr lang="en-US" dirty="0"/>
              <a:t> ESTROGENS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Naturally occurring estrogens:</a:t>
            </a:r>
          </a:p>
          <a:p>
            <a:pPr algn="l" rtl="0">
              <a:buFontTx/>
              <a:buChar char="-"/>
            </a:pPr>
            <a:r>
              <a:rPr lang="en-US" sz="2800" b="1" dirty="0"/>
              <a:t>Estradiol, </a:t>
            </a:r>
            <a:r>
              <a:rPr lang="en-US" sz="2800" b="1" dirty="0" err="1"/>
              <a:t>estrone</a:t>
            </a:r>
            <a:r>
              <a:rPr lang="en-US" sz="2800" b="1" dirty="0"/>
              <a:t>, </a:t>
            </a:r>
            <a:r>
              <a:rPr lang="en-US" sz="2800" b="1" dirty="0" err="1"/>
              <a:t>estriol</a:t>
            </a:r>
            <a:endParaRPr lang="en-US" sz="2800" b="1" dirty="0"/>
          </a:p>
          <a:p>
            <a:pPr marL="0" indent="0" algn="l" rtl="0">
              <a:buNone/>
            </a:pPr>
            <a:endParaRPr lang="en-US" sz="2800" b="1" dirty="0"/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Synthetic estrogen analogs:</a:t>
            </a:r>
          </a:p>
          <a:p>
            <a:pPr algn="l" rtl="0">
              <a:buFontTx/>
              <a:buChar char="-"/>
            </a:pPr>
            <a:r>
              <a:rPr lang="en-US" sz="2800" b="1" dirty="0" err="1"/>
              <a:t>Ethinyl</a:t>
            </a:r>
            <a:r>
              <a:rPr lang="en-US" sz="2800" b="1" dirty="0"/>
              <a:t> estradiol, mestranol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43460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If conception takes place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b="1" dirty="0">
                <a:solidFill>
                  <a:srgbClr val="0070C0"/>
                </a:solidFill>
              </a:rPr>
              <a:t>progesterone continues to be secreted</a:t>
            </a:r>
            <a:r>
              <a:rPr lang="en-US" sz="2800" dirty="0"/>
              <a:t>, </a:t>
            </a:r>
            <a:r>
              <a:rPr lang="en-US" sz="2800" b="1" dirty="0"/>
              <a:t>maintaining endometrium for continuation of pregnancy </a:t>
            </a:r>
            <a:r>
              <a:rPr lang="en-US" sz="2800" dirty="0"/>
              <a:t>and reducing uterine contractions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If conception does not take place, release of progesterone </a:t>
            </a:r>
            <a:r>
              <a:rPr lang="en-US" sz="2800" b="1" dirty="0"/>
              <a:t>from corpus </a:t>
            </a:r>
            <a:r>
              <a:rPr lang="en-US" sz="2800" b="1" dirty="0" err="1"/>
              <a:t>luteum</a:t>
            </a:r>
            <a:r>
              <a:rPr lang="en-US" sz="2800" b="1" dirty="0"/>
              <a:t> ceases abruptly</a:t>
            </a:r>
            <a:r>
              <a:rPr lang="en-US" sz="2800" dirty="0"/>
              <a:t>. This decline </a:t>
            </a:r>
            <a:r>
              <a:rPr lang="en-US" sz="2800" b="1" dirty="0">
                <a:solidFill>
                  <a:srgbClr val="0070C0"/>
                </a:solidFill>
              </a:rPr>
              <a:t>stimulates onset of menstruation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30</a:t>
            </a:fld>
            <a:endParaRPr lang="ar-JO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85844"/>
          </a:xfrm>
        </p:spPr>
        <p:txBody>
          <a:bodyPr/>
          <a:lstStyle/>
          <a:p>
            <a:r>
              <a:rPr lang="en-US" sz="4000" dirty="0"/>
              <a:t>Therapeutic uses of </a:t>
            </a:r>
            <a:r>
              <a:rPr lang="en-US" sz="4000" dirty="0" err="1"/>
              <a:t>progestins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484030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/>
              <a:t>The major clinical uses of </a:t>
            </a:r>
            <a:r>
              <a:rPr lang="en-US" sz="2800" b="1" dirty="0">
                <a:solidFill>
                  <a:srgbClr val="0070C0"/>
                </a:solidFill>
              </a:rPr>
              <a:t>progestins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in HRT &amp; contraception</a:t>
            </a:r>
            <a:r>
              <a:rPr lang="en-US" sz="2800" dirty="0"/>
              <a:t>, in which they are generally used with estrogens, either in combination or in a sequential manner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/>
              <a:t>Are used in </a:t>
            </a:r>
            <a:r>
              <a:rPr lang="en-US" sz="2800" b="1" dirty="0">
                <a:solidFill>
                  <a:srgbClr val="0070C0"/>
                </a:solidFill>
              </a:rPr>
              <a:t>control of dysfunctional uterine bleeding &amp; management of endometriosis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Progesterone by itself is not used widely </a:t>
            </a:r>
            <a:r>
              <a:rPr lang="en-US" sz="2800" dirty="0"/>
              <a:t>as a therapy </a:t>
            </a:r>
            <a:r>
              <a:rPr lang="en-US" sz="2800" b="1" dirty="0">
                <a:solidFill>
                  <a:srgbClr val="0070C0"/>
                </a:solidFill>
              </a:rPr>
              <a:t>because of its rapid metabolism, resulting in low bioavailability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31</a:t>
            </a:fld>
            <a:endParaRPr lang="ar-JO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Synthetic progestins </a:t>
            </a:r>
            <a:r>
              <a:rPr lang="en-US" sz="2800" dirty="0"/>
              <a:t>include </a:t>
            </a:r>
            <a:r>
              <a:rPr lang="en-US" sz="2800" b="1" dirty="0"/>
              <a:t>norethindrone, norethindrone acetate, </a:t>
            </a:r>
            <a:r>
              <a:rPr lang="en-US" sz="2800" b="1" dirty="0" err="1"/>
              <a:t>norgestrel</a:t>
            </a:r>
            <a:r>
              <a:rPr lang="en-US" sz="2800" b="1" dirty="0"/>
              <a:t>, levonorgestrel, medroxyprogesterone, </a:t>
            </a:r>
          </a:p>
          <a:p>
            <a:pPr algn="l" rtl="0"/>
            <a:r>
              <a:rPr lang="en-US" sz="2800" dirty="0"/>
              <a:t>Most </a:t>
            </a:r>
            <a:r>
              <a:rPr lang="en-US" sz="2800" b="1" dirty="0">
                <a:solidFill>
                  <a:srgbClr val="0070C0"/>
                </a:solidFill>
              </a:rPr>
              <a:t>synthetic progestins </a:t>
            </a:r>
            <a:r>
              <a:rPr lang="en-US" sz="2800" b="1" dirty="0"/>
              <a:t>used in </a:t>
            </a:r>
            <a:r>
              <a:rPr lang="en-US" sz="2800" b="1" dirty="0">
                <a:solidFill>
                  <a:srgbClr val="0070C0"/>
                </a:solidFill>
              </a:rPr>
              <a:t>oral contraceptives</a:t>
            </a:r>
            <a:r>
              <a:rPr lang="en-US" sz="2800" b="1" dirty="0"/>
              <a:t> </a:t>
            </a:r>
            <a:r>
              <a:rPr lang="en-US" sz="2800" dirty="0"/>
              <a:t>(e.g. </a:t>
            </a:r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 acetate, </a:t>
            </a:r>
            <a:r>
              <a:rPr lang="en-US" sz="2800" b="1" dirty="0" err="1">
                <a:solidFill>
                  <a:srgbClr val="0070C0"/>
                </a:solidFill>
              </a:rPr>
              <a:t>norgestrel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levonorgestrel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are derived from </a:t>
            </a:r>
            <a:r>
              <a:rPr lang="en-US" sz="2800" b="1" dirty="0">
                <a:solidFill>
                  <a:srgbClr val="0070C0"/>
                </a:solidFill>
              </a:rPr>
              <a:t>19-nortestosterone</a:t>
            </a:r>
            <a:r>
              <a:rPr lang="en-US" sz="2800" dirty="0">
                <a:solidFill>
                  <a:srgbClr val="0070C0"/>
                </a:solidFill>
              </a:rPr>
              <a:t> &amp; </a:t>
            </a:r>
            <a:r>
              <a:rPr lang="en-US" sz="2800" b="1" dirty="0">
                <a:solidFill>
                  <a:srgbClr val="0070C0"/>
                </a:solidFill>
              </a:rPr>
              <a:t>possess some androgenic activity </a:t>
            </a:r>
            <a:r>
              <a:rPr lang="en-US" sz="2800" dirty="0"/>
              <a:t>because of their structural similarity to testosterone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32</a:t>
            </a:fld>
            <a:endParaRPr lang="ar-JO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57282"/>
          </a:xfrm>
        </p:spPr>
        <p:txBody>
          <a:bodyPr/>
          <a:lstStyle/>
          <a:p>
            <a:r>
              <a:rPr lang="en-US" sz="4000" dirty="0"/>
              <a:t>Pharmacokinetics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Medroxyprogesterone</a:t>
            </a:r>
            <a:r>
              <a:rPr lang="en-US" sz="2800" b="1" dirty="0">
                <a:solidFill>
                  <a:srgbClr val="0070C0"/>
                </a:solidFill>
              </a:rPr>
              <a:t> acetate is injected I.M or subcutaneously </a:t>
            </a:r>
            <a:r>
              <a:rPr lang="en-US" sz="2800" dirty="0"/>
              <a:t>and has a </a:t>
            </a:r>
            <a:r>
              <a:rPr lang="en-US" sz="2800" b="1" dirty="0">
                <a:solidFill>
                  <a:srgbClr val="0070C0"/>
                </a:solidFill>
              </a:rPr>
              <a:t>duration of action of 3 months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33</a:t>
            </a:fld>
            <a:endParaRPr lang="ar-JO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028720"/>
          </a:xfrm>
        </p:spPr>
        <p:txBody>
          <a:bodyPr/>
          <a:lstStyle/>
          <a:p>
            <a:r>
              <a:rPr lang="en-US" sz="4000" dirty="0"/>
              <a:t>Adverse effects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85860"/>
            <a:ext cx="8648053" cy="484030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major adverse effects are </a:t>
            </a:r>
            <a:r>
              <a:rPr lang="en-US" sz="2800" b="1" dirty="0">
                <a:solidFill>
                  <a:srgbClr val="0070C0"/>
                </a:solidFill>
              </a:rPr>
              <a:t>headache, depression, weight gain &amp; changes in libido</a:t>
            </a:r>
          </a:p>
          <a:p>
            <a:pPr algn="l" rtl="0"/>
            <a:r>
              <a:rPr lang="en-US" sz="2800" b="1" dirty="0"/>
              <a:t>Some </a:t>
            </a:r>
            <a:r>
              <a:rPr lang="en-US" sz="2800" b="1" dirty="0" err="1"/>
              <a:t>progestins</a:t>
            </a:r>
            <a:r>
              <a:rPr lang="en-US" sz="2800" dirty="0"/>
              <a:t>, such </a:t>
            </a:r>
            <a:r>
              <a:rPr lang="en-US" sz="2800" b="1" dirty="0">
                <a:solidFill>
                  <a:srgbClr val="0070C0"/>
                </a:solidFill>
              </a:rPr>
              <a:t>as19-nortestosterone derivatives</a:t>
            </a:r>
            <a:r>
              <a:rPr lang="en-US" sz="2800" b="1" dirty="0"/>
              <a:t>, </a:t>
            </a:r>
            <a:r>
              <a:rPr lang="en-US" sz="2800" b="1" dirty="0">
                <a:solidFill>
                  <a:srgbClr val="0070C0"/>
                </a:solidFill>
              </a:rPr>
              <a:t>have androgenic activity </a:t>
            </a:r>
            <a:r>
              <a:rPr lang="en-US" sz="2800" dirty="0"/>
              <a:t>and can </a:t>
            </a:r>
            <a:r>
              <a:rPr lang="en-US" sz="2800" b="1" dirty="0">
                <a:solidFill>
                  <a:schemeClr val="accent6"/>
                </a:solidFill>
              </a:rPr>
              <a:t>increase ratio of LDL to HDL cholesterol &amp; cause acne &amp; hirsutism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34</a:t>
            </a:fld>
            <a:endParaRPr lang="ar-J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dirty="0"/>
              <a:t> ESTROGENS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8460432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Estradiol</a:t>
            </a:r>
            <a:r>
              <a:rPr lang="en-US" sz="2800" dirty="0"/>
              <a:t>, also known as </a:t>
            </a:r>
            <a:r>
              <a:rPr lang="en-US" sz="2800" b="1" dirty="0"/>
              <a:t>17 β-estradiol</a:t>
            </a:r>
            <a:r>
              <a:rPr lang="en-US" sz="2800" dirty="0"/>
              <a:t>, is the </a:t>
            </a:r>
            <a:r>
              <a:rPr lang="en-US" sz="2800" b="1" dirty="0"/>
              <a:t>most potent estrogen produced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secreted by ovary</a:t>
            </a:r>
          </a:p>
          <a:p>
            <a:pPr algn="l" rtl="0"/>
            <a:r>
              <a:rPr lang="en-US" sz="2800" dirty="0"/>
              <a:t>It is the principle </a:t>
            </a:r>
            <a:r>
              <a:rPr lang="en-US" sz="2800" b="1" dirty="0">
                <a:solidFill>
                  <a:srgbClr val="0070C0"/>
                </a:solidFill>
              </a:rPr>
              <a:t>estrogen in  premenopausal woman</a:t>
            </a: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Estrone</a:t>
            </a:r>
            <a:r>
              <a:rPr lang="en-US" sz="2800" dirty="0"/>
              <a:t> is a </a:t>
            </a:r>
            <a:r>
              <a:rPr lang="en-US" sz="2800" b="1" dirty="0"/>
              <a:t>metabolite of estradiol </a:t>
            </a:r>
            <a:r>
              <a:rPr lang="en-US" sz="2800" dirty="0"/>
              <a:t>that has one-third estrogenic potency of  estradiol. </a:t>
            </a:r>
            <a:r>
              <a:rPr lang="en-US" sz="2800" dirty="0" err="1"/>
              <a:t>Estrone</a:t>
            </a:r>
            <a:r>
              <a:rPr lang="en-US" sz="2800" dirty="0"/>
              <a:t> is </a:t>
            </a:r>
            <a:r>
              <a:rPr lang="en-US" sz="2800" b="1" dirty="0">
                <a:solidFill>
                  <a:srgbClr val="0070C0"/>
                </a:solidFill>
              </a:rPr>
              <a:t>primary circulating estrogen after menopause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2459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Estriol</a:t>
            </a:r>
            <a:r>
              <a:rPr lang="en-US" sz="2800" dirty="0">
                <a:solidFill>
                  <a:srgbClr val="0070C0"/>
                </a:solidFill>
              </a:rPr>
              <a:t>,</a:t>
            </a:r>
            <a:r>
              <a:rPr lang="en-US" sz="2800" dirty="0"/>
              <a:t> another metabolite of estradiol, is </a:t>
            </a:r>
            <a:r>
              <a:rPr lang="en-US" sz="2800" b="1" dirty="0"/>
              <a:t>significantly less potent than estradiol</a:t>
            </a:r>
            <a:r>
              <a:rPr lang="en-US" sz="2800" dirty="0"/>
              <a:t>. </a:t>
            </a:r>
          </a:p>
          <a:p>
            <a:pPr algn="l" rtl="0"/>
            <a:r>
              <a:rPr lang="en-US" sz="2800" dirty="0"/>
              <a:t>It is present in significant amounts </a:t>
            </a:r>
            <a:r>
              <a:rPr lang="en-US" sz="2800" b="1" dirty="0">
                <a:solidFill>
                  <a:srgbClr val="0070C0"/>
                </a:solidFill>
              </a:rPr>
              <a:t>during pregnancy</a:t>
            </a:r>
            <a:r>
              <a:rPr lang="en-US" sz="2800" dirty="0"/>
              <a:t>, because it is the </a:t>
            </a:r>
            <a:r>
              <a:rPr lang="en-US" sz="2800" b="1" dirty="0"/>
              <a:t>principal estrogen produced by placenta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90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Synthetic estrogens</a:t>
            </a:r>
            <a:r>
              <a:rPr lang="en-US" sz="2800" dirty="0"/>
              <a:t>, such as </a:t>
            </a:r>
            <a:r>
              <a:rPr lang="en-US" sz="2800" b="1" dirty="0" err="1">
                <a:solidFill>
                  <a:srgbClr val="0070C0"/>
                </a:solidFill>
              </a:rPr>
              <a:t>ethinyl</a:t>
            </a:r>
            <a:r>
              <a:rPr lang="en-US" sz="2800" b="1" dirty="0">
                <a:solidFill>
                  <a:srgbClr val="0070C0"/>
                </a:solidFill>
              </a:rPr>
              <a:t> estradiol</a:t>
            </a:r>
            <a:r>
              <a:rPr lang="en-US" sz="2800" dirty="0"/>
              <a:t>, undergo </a:t>
            </a:r>
            <a:r>
              <a:rPr lang="en-US" sz="2800" b="1" dirty="0">
                <a:solidFill>
                  <a:srgbClr val="0070C0"/>
                </a:solidFill>
              </a:rPr>
              <a:t>less first-pass metabolism than naturally occurring steroids </a:t>
            </a:r>
            <a:r>
              <a:rPr lang="en-US" sz="2800" dirty="0"/>
              <a:t>and, thus, are </a:t>
            </a:r>
            <a:r>
              <a:rPr lang="en-US" sz="2800" b="1" dirty="0"/>
              <a:t>effective when administered orally at lower doses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8777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79512"/>
          </a:xfrm>
        </p:spPr>
        <p:txBody>
          <a:bodyPr/>
          <a:lstStyle/>
          <a:p>
            <a:r>
              <a:rPr lang="en-US" dirty="0"/>
              <a:t>Mechanism of action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Hormones </a:t>
            </a:r>
            <a:r>
              <a:rPr lang="en-US" sz="2800" b="1" dirty="0">
                <a:solidFill>
                  <a:srgbClr val="0070C0"/>
                </a:solidFill>
              </a:rPr>
              <a:t>diffuse across cell membrane </a:t>
            </a:r>
            <a:r>
              <a:rPr lang="en-US" sz="2800" dirty="0"/>
              <a:t>and bind with high affinity to </a:t>
            </a:r>
            <a:r>
              <a:rPr lang="en-US" sz="2800" b="1" dirty="0">
                <a:solidFill>
                  <a:srgbClr val="0070C0"/>
                </a:solidFill>
              </a:rPr>
              <a:t>specific nuclear-receptor proteins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21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US" sz="4800" dirty="0"/>
              <a:t>Therapeutic uses of estrogens</a:t>
            </a:r>
            <a:endParaRPr lang="ar-JO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Contraception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Hormone replacement therapy (HRT)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deficiency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Osteoporosis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Primary </a:t>
            </a:r>
            <a:r>
              <a:rPr lang="en-US" sz="2800" b="1" dirty="0" err="1">
                <a:solidFill>
                  <a:srgbClr val="0070C0"/>
                </a:solidFill>
              </a:rPr>
              <a:t>hypogonadism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8</a:t>
            </a:fld>
            <a:endParaRPr lang="ar-JO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79512"/>
          </a:xfrm>
        </p:spPr>
        <p:txBody>
          <a:bodyPr/>
          <a:lstStyle/>
          <a:p>
            <a:r>
              <a:rPr lang="en-US" sz="4400" dirty="0"/>
              <a:t>Therapeutic uses of estrogens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535892" cy="4929411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The most frequent uses </a:t>
            </a:r>
            <a:r>
              <a:rPr lang="en-US" sz="2800" dirty="0"/>
              <a:t>of estrogens are for </a:t>
            </a:r>
            <a:r>
              <a:rPr lang="en-US" sz="2800" b="1" dirty="0">
                <a:solidFill>
                  <a:srgbClr val="0070C0"/>
                </a:solidFill>
              </a:rPr>
              <a:t>contraception &amp; post-menopausal hormone therapy (HRT)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 were previously widely used </a:t>
            </a:r>
            <a:r>
              <a:rPr lang="en-US" sz="2800" dirty="0"/>
              <a:t>for </a:t>
            </a:r>
            <a:r>
              <a:rPr lang="en-US" sz="2800" b="1" dirty="0">
                <a:solidFill>
                  <a:srgbClr val="0070C0"/>
                </a:solidFill>
              </a:rPr>
              <a:t>prevention and treatment of osteoporosis</a:t>
            </a:r>
            <a:r>
              <a:rPr lang="en-US" sz="2800" dirty="0"/>
              <a:t>, </a:t>
            </a:r>
            <a:r>
              <a:rPr lang="en-US" sz="2800" b="1" dirty="0"/>
              <a:t>but</a:t>
            </a:r>
            <a:r>
              <a:rPr lang="en-US" sz="2800" dirty="0"/>
              <a:t> </a:t>
            </a:r>
            <a:r>
              <a:rPr lang="en-US" sz="2800" b="1" dirty="0"/>
              <a:t>current guidelines recommend use of other therapies over estrogen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14421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27F43C3424F14B9B09E11064185262" ma:contentTypeVersion="2" ma:contentTypeDescription="Create a new document." ma:contentTypeScope="" ma:versionID="8778982535be8039c0c0b016c741dd98">
  <xsd:schema xmlns:xsd="http://www.w3.org/2001/XMLSchema" xmlns:xs="http://www.w3.org/2001/XMLSchema" xmlns:p="http://schemas.microsoft.com/office/2006/metadata/properties" xmlns:ns2="cfb739ad-8775-4f5f-a2cf-07c24ded535e" targetNamespace="http://schemas.microsoft.com/office/2006/metadata/properties" ma:root="true" ma:fieldsID="38f23c1e3c74877df0cf7dbc76035582" ns2:_="">
    <xsd:import namespace="cfb739ad-8775-4f5f-a2cf-07c24ded53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739ad-8775-4f5f-a2cf-07c24ded53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FAA024-413D-405E-A62C-E066D6169125}"/>
</file>

<file path=customXml/itemProps2.xml><?xml version="1.0" encoding="utf-8"?>
<ds:datastoreItem xmlns:ds="http://schemas.openxmlformats.org/officeDocument/2006/customXml" ds:itemID="{B9053F94-CD1B-4614-9A8F-49D3E4B004DD}"/>
</file>

<file path=customXml/itemProps3.xml><?xml version="1.0" encoding="utf-8"?>
<ds:datastoreItem xmlns:ds="http://schemas.openxmlformats.org/officeDocument/2006/customXml" ds:itemID="{7248E37A-6BDD-4695-A7D2-342E53BCD9DF}"/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2020</TotalTime>
  <Words>1245</Words>
  <Application>Microsoft Office PowerPoint</Application>
  <PresentationFormat>On-screen Show (4:3)</PresentationFormat>
  <Paragraphs>151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Century Gothic</vt:lpstr>
      <vt:lpstr>Courier New</vt:lpstr>
      <vt:lpstr>Palatino Linotype</vt:lpstr>
      <vt:lpstr>Executive</vt:lpstr>
      <vt:lpstr>Female Sex Hormones &amp; Contraceptives I</vt:lpstr>
      <vt:lpstr>Sex Hormones</vt:lpstr>
      <vt:lpstr> ESTROGENS</vt:lpstr>
      <vt:lpstr> ESTROGENS</vt:lpstr>
      <vt:lpstr>PowerPoint Presentation</vt:lpstr>
      <vt:lpstr>PowerPoint Presentation</vt:lpstr>
      <vt:lpstr>Mechanism of action</vt:lpstr>
      <vt:lpstr>Therapeutic uses of estrogens</vt:lpstr>
      <vt:lpstr>Therapeutic uses of estrogens</vt:lpstr>
      <vt:lpstr>PowerPoint Presentation</vt:lpstr>
      <vt:lpstr>Postmenopausal Hormone Therapy (HRT)</vt:lpstr>
      <vt:lpstr>PowerPoint Presentation</vt:lpstr>
      <vt:lpstr>PowerPoint Presentation</vt:lpstr>
      <vt:lpstr>Primary Hypogonadism:</vt:lpstr>
      <vt:lpstr>Pharmacokinetics</vt:lpstr>
      <vt:lpstr>PowerPoint Presentation</vt:lpstr>
      <vt:lpstr>Metabolism:</vt:lpstr>
      <vt:lpstr>Adverse effects</vt:lpstr>
      <vt:lpstr>PowerPoint Presentation</vt:lpstr>
      <vt:lpstr>Selective Estrogen-Receptor Modulators (SERMs) </vt:lpstr>
      <vt:lpstr>PowerPoint Presentation</vt:lpstr>
      <vt:lpstr>Tamoxifen</vt:lpstr>
      <vt:lpstr>Tamoxifen</vt:lpstr>
      <vt:lpstr>Raloxifene</vt:lpstr>
      <vt:lpstr>PowerPoint Presentation</vt:lpstr>
      <vt:lpstr>PowerPoint Presentation</vt:lpstr>
      <vt:lpstr>Clomiphene</vt:lpstr>
      <vt:lpstr>PowerPoint Presentation</vt:lpstr>
      <vt:lpstr>PROGESTINS</vt:lpstr>
      <vt:lpstr>PowerPoint Presentation</vt:lpstr>
      <vt:lpstr>Therapeutic uses of progestins</vt:lpstr>
      <vt:lpstr>PowerPoint Presentation</vt:lpstr>
      <vt:lpstr>Pharmacokinetics</vt:lpstr>
      <vt:lpstr>Adverse effects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Sex Hormones &amp; Contraceptives I</dc:title>
  <dc:creator>S4C</dc:creator>
  <cp:lastModifiedBy>lenovo</cp:lastModifiedBy>
  <cp:revision>261</cp:revision>
  <dcterms:created xsi:type="dcterms:W3CDTF">2016-04-02T09:03:18Z</dcterms:created>
  <dcterms:modified xsi:type="dcterms:W3CDTF">2021-05-04T19:20:12Z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0x0101007B27F43C3424F14B9B09E11064185262</vt:lpwstr>
  </property>
</Properties>
</file>