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8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7" r:id="rId2"/>
    <p:sldId id="292" r:id="rId3"/>
    <p:sldId id="258" r:id="rId4"/>
    <p:sldId id="259" r:id="rId5"/>
    <p:sldId id="260" r:id="rId6"/>
    <p:sldId id="298" r:id="rId7"/>
    <p:sldId id="261" r:id="rId8"/>
    <p:sldId id="300" r:id="rId9"/>
    <p:sldId id="262" r:id="rId10"/>
    <p:sldId id="336" r:id="rId11"/>
    <p:sldId id="301" r:id="rId12"/>
    <p:sldId id="302" r:id="rId13"/>
    <p:sldId id="303" r:id="rId14"/>
    <p:sldId id="304" r:id="rId15"/>
    <p:sldId id="306" r:id="rId16"/>
    <p:sldId id="305" r:id="rId17"/>
    <p:sldId id="266" r:id="rId18"/>
    <p:sldId id="307" r:id="rId19"/>
    <p:sldId id="267" r:id="rId20"/>
    <p:sldId id="337" r:id="rId21"/>
    <p:sldId id="268" r:id="rId22"/>
    <p:sldId id="269" r:id="rId23"/>
    <p:sldId id="335" r:id="rId24"/>
    <p:sldId id="295" r:id="rId25"/>
    <p:sldId id="297" r:id="rId26"/>
    <p:sldId id="340" r:id="rId27"/>
    <p:sldId id="326" r:id="rId28"/>
    <p:sldId id="325" r:id="rId29"/>
    <p:sldId id="324" r:id="rId30"/>
    <p:sldId id="278" r:id="rId31"/>
    <p:sldId id="279" r:id="rId32"/>
    <p:sldId id="280" r:id="rId33"/>
    <p:sldId id="309" r:id="rId34"/>
    <p:sldId id="285" r:id="rId35"/>
    <p:sldId id="286" r:id="rId36"/>
    <p:sldId id="287" r:id="rId37"/>
    <p:sldId id="283" r:id="rId38"/>
    <p:sldId id="338" r:id="rId39"/>
    <p:sldId id="310" r:id="rId40"/>
    <p:sldId id="341" r:id="rId41"/>
    <p:sldId id="342" r:id="rId42"/>
    <p:sldId id="343" r:id="rId43"/>
    <p:sldId id="312" r:id="rId44"/>
    <p:sldId id="314" r:id="rId45"/>
    <p:sldId id="313" r:id="rId46"/>
    <p:sldId id="315" r:id="rId47"/>
    <p:sldId id="316" r:id="rId48"/>
    <p:sldId id="317" r:id="rId49"/>
    <p:sldId id="323" r:id="rId50"/>
    <p:sldId id="320" r:id="rId51"/>
    <p:sldId id="327" r:id="rId52"/>
    <p:sldId id="322" r:id="rId53"/>
    <p:sldId id="328" r:id="rId54"/>
    <p:sldId id="329" r:id="rId55"/>
    <p:sldId id="330" r:id="rId56"/>
    <p:sldId id="331" r:id="rId57"/>
    <p:sldId id="339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7C464F-E4EC-4FA9-8F5E-97A4A14F3BE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9063B5-57C4-4A1E-97E5-C62C37A74BCB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Digestive system</a:t>
          </a:r>
        </a:p>
      </dgm:t>
    </dgm:pt>
    <dgm:pt modelId="{9FB465CD-7841-4418-A344-02DBFD49BF4A}" type="parTrans" cxnId="{15FDC053-1D25-46C3-B2F2-E2A6BF6388A9}">
      <dgm:prSet/>
      <dgm:spPr/>
      <dgm:t>
        <a:bodyPr/>
        <a:lstStyle/>
        <a:p>
          <a:endParaRPr lang="en-US"/>
        </a:p>
      </dgm:t>
    </dgm:pt>
    <dgm:pt modelId="{462BE329-7416-421C-A49E-66FFB4706DF2}" type="sibTrans" cxnId="{15FDC053-1D25-46C3-B2F2-E2A6BF6388A9}">
      <dgm:prSet/>
      <dgm:spPr/>
      <dgm:t>
        <a:bodyPr/>
        <a:lstStyle/>
        <a:p>
          <a:endParaRPr lang="en-US"/>
        </a:p>
      </dgm:t>
    </dgm:pt>
    <dgm:pt modelId="{7411DF07-A466-4C4E-9867-0AE63B5E1C41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1. Oral cavity</a:t>
          </a:r>
        </a:p>
      </dgm:t>
    </dgm:pt>
    <dgm:pt modelId="{1B413F5F-BEA5-4414-8F77-20EB0E247D8A}" type="parTrans" cxnId="{B14AACC0-307A-4D07-88FD-773C0FA5DC43}">
      <dgm:prSet/>
      <dgm:spPr/>
      <dgm:t>
        <a:bodyPr/>
        <a:lstStyle/>
        <a:p>
          <a:endParaRPr lang="en-US"/>
        </a:p>
      </dgm:t>
    </dgm:pt>
    <dgm:pt modelId="{BDD9E8B0-EDDF-4F27-B2E5-9F4D9C1D498C}" type="sibTrans" cxnId="{B14AACC0-307A-4D07-88FD-773C0FA5DC43}">
      <dgm:prSet/>
      <dgm:spPr/>
      <dgm:t>
        <a:bodyPr/>
        <a:lstStyle/>
        <a:p>
          <a:endParaRPr lang="en-US"/>
        </a:p>
      </dgm:t>
    </dgm:pt>
    <dgm:pt modelId="{D2F5FEAE-1C17-4B9D-AFF2-C7F47AB46449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2. Digestive tract</a:t>
          </a:r>
        </a:p>
      </dgm:t>
    </dgm:pt>
    <dgm:pt modelId="{6C3DB9AA-17F1-4C53-8B0C-619D538CFFA5}" type="parTrans" cxnId="{332809B6-FB43-464A-9959-E39BE1498DD0}">
      <dgm:prSet/>
      <dgm:spPr/>
      <dgm:t>
        <a:bodyPr/>
        <a:lstStyle/>
        <a:p>
          <a:endParaRPr lang="en-US"/>
        </a:p>
      </dgm:t>
    </dgm:pt>
    <dgm:pt modelId="{3E5CEAE0-CB2A-4BBA-8618-0EE3D16307CB}" type="sibTrans" cxnId="{332809B6-FB43-464A-9959-E39BE1498DD0}">
      <dgm:prSet/>
      <dgm:spPr/>
      <dgm:t>
        <a:bodyPr/>
        <a:lstStyle/>
        <a:p>
          <a:endParaRPr lang="en-US"/>
        </a:p>
      </dgm:t>
    </dgm:pt>
    <dgm:pt modelId="{BF1452A8-0ECA-4DE5-B968-F4C7692DB96A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3. glands</a:t>
          </a:r>
        </a:p>
      </dgm:t>
    </dgm:pt>
    <dgm:pt modelId="{A15AC4B5-2B48-416A-A302-E70681EA2BAB}" type="parTrans" cxnId="{569A9EE3-971B-4E93-B2D6-11DFE01AD0F7}">
      <dgm:prSet/>
      <dgm:spPr/>
      <dgm:t>
        <a:bodyPr/>
        <a:lstStyle/>
        <a:p>
          <a:endParaRPr lang="en-US"/>
        </a:p>
      </dgm:t>
    </dgm:pt>
    <dgm:pt modelId="{DED4E605-05CD-41EC-A33A-4B524BEC27DC}" type="sibTrans" cxnId="{569A9EE3-971B-4E93-B2D6-11DFE01AD0F7}">
      <dgm:prSet/>
      <dgm:spPr/>
      <dgm:t>
        <a:bodyPr/>
        <a:lstStyle/>
        <a:p>
          <a:endParaRPr lang="en-US"/>
        </a:p>
      </dgm:t>
    </dgm:pt>
    <dgm:pt modelId="{0A672E8B-C762-4832-AC79-FE2E2566CA29}" type="pres">
      <dgm:prSet presAssocID="{237C464F-E4EC-4FA9-8F5E-97A4A14F3BE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4534646-9334-4962-8C92-BCF4D59D49D0}" type="pres">
      <dgm:prSet presAssocID="{809063B5-57C4-4A1E-97E5-C62C37A74BCB}" presName="hierRoot1" presStyleCnt="0">
        <dgm:presLayoutVars>
          <dgm:hierBranch val="init"/>
        </dgm:presLayoutVars>
      </dgm:prSet>
      <dgm:spPr/>
    </dgm:pt>
    <dgm:pt modelId="{45767016-DCBA-43B9-8A10-1A2925A908FB}" type="pres">
      <dgm:prSet presAssocID="{809063B5-57C4-4A1E-97E5-C62C37A74BCB}" presName="rootComposite1" presStyleCnt="0"/>
      <dgm:spPr/>
    </dgm:pt>
    <dgm:pt modelId="{C795D89E-1B7C-4074-820C-C0D054C780B9}" type="pres">
      <dgm:prSet presAssocID="{809063B5-57C4-4A1E-97E5-C62C37A74BCB}" presName="rootText1" presStyleLbl="node0" presStyleIdx="0" presStyleCnt="1" custScaleY="147423" custLinFactNeighborY="-750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ABFC88-1A4D-489B-9D44-E364CCE1C874}" type="pres">
      <dgm:prSet presAssocID="{809063B5-57C4-4A1E-97E5-C62C37A74BC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7238774-FDB0-4599-BA33-401E4F1AB43C}" type="pres">
      <dgm:prSet presAssocID="{809063B5-57C4-4A1E-97E5-C62C37A74BCB}" presName="hierChild2" presStyleCnt="0"/>
      <dgm:spPr/>
    </dgm:pt>
    <dgm:pt modelId="{9FFF694D-AB70-43A1-9DDA-9A0E02CB8C03}" type="pres">
      <dgm:prSet presAssocID="{1B413F5F-BEA5-4414-8F77-20EB0E247D8A}" presName="Name37" presStyleLbl="parChTrans1D2" presStyleIdx="0" presStyleCnt="3"/>
      <dgm:spPr/>
      <dgm:t>
        <a:bodyPr/>
        <a:lstStyle/>
        <a:p>
          <a:endParaRPr lang="en-US"/>
        </a:p>
      </dgm:t>
    </dgm:pt>
    <dgm:pt modelId="{5E858313-A094-47AB-A987-7188F7206219}" type="pres">
      <dgm:prSet presAssocID="{7411DF07-A466-4C4E-9867-0AE63B5E1C41}" presName="hierRoot2" presStyleCnt="0">
        <dgm:presLayoutVars>
          <dgm:hierBranch val="init"/>
        </dgm:presLayoutVars>
      </dgm:prSet>
      <dgm:spPr/>
    </dgm:pt>
    <dgm:pt modelId="{755FC3DB-B911-450E-95F8-33486908AD0A}" type="pres">
      <dgm:prSet presAssocID="{7411DF07-A466-4C4E-9867-0AE63B5E1C41}" presName="rootComposite" presStyleCnt="0"/>
      <dgm:spPr/>
    </dgm:pt>
    <dgm:pt modelId="{D5C0C3EF-BA34-4A54-B900-092735817DAB}" type="pres">
      <dgm:prSet presAssocID="{7411DF07-A466-4C4E-9867-0AE63B5E1C41}" presName="rootText" presStyleLbl="node2" presStyleIdx="0" presStyleCnt="3" custLinFactNeighborY="42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423830-0721-442A-BF87-A6044F52B24E}" type="pres">
      <dgm:prSet presAssocID="{7411DF07-A466-4C4E-9867-0AE63B5E1C41}" presName="rootConnector" presStyleLbl="node2" presStyleIdx="0" presStyleCnt="3"/>
      <dgm:spPr/>
      <dgm:t>
        <a:bodyPr/>
        <a:lstStyle/>
        <a:p>
          <a:endParaRPr lang="en-US"/>
        </a:p>
      </dgm:t>
    </dgm:pt>
    <dgm:pt modelId="{7A6CB0B0-2A57-4E80-AE2D-D193AEE99AA9}" type="pres">
      <dgm:prSet presAssocID="{7411DF07-A466-4C4E-9867-0AE63B5E1C41}" presName="hierChild4" presStyleCnt="0"/>
      <dgm:spPr/>
    </dgm:pt>
    <dgm:pt modelId="{47AC895F-66A1-43AB-9B70-9437F5557354}" type="pres">
      <dgm:prSet presAssocID="{7411DF07-A466-4C4E-9867-0AE63B5E1C41}" presName="hierChild5" presStyleCnt="0"/>
      <dgm:spPr/>
    </dgm:pt>
    <dgm:pt modelId="{B99209E8-992C-4FB0-A133-E230B7449BDB}" type="pres">
      <dgm:prSet presAssocID="{6C3DB9AA-17F1-4C53-8B0C-619D538CFFA5}" presName="Name37" presStyleLbl="parChTrans1D2" presStyleIdx="1" presStyleCnt="3"/>
      <dgm:spPr/>
      <dgm:t>
        <a:bodyPr/>
        <a:lstStyle/>
        <a:p>
          <a:endParaRPr lang="en-US"/>
        </a:p>
      </dgm:t>
    </dgm:pt>
    <dgm:pt modelId="{1009747A-DBC2-495C-BBB5-C347585D3425}" type="pres">
      <dgm:prSet presAssocID="{D2F5FEAE-1C17-4B9D-AFF2-C7F47AB46449}" presName="hierRoot2" presStyleCnt="0">
        <dgm:presLayoutVars>
          <dgm:hierBranch val="init"/>
        </dgm:presLayoutVars>
      </dgm:prSet>
      <dgm:spPr/>
    </dgm:pt>
    <dgm:pt modelId="{FE25441C-F686-47FF-B3FD-1F43678CF0E9}" type="pres">
      <dgm:prSet presAssocID="{D2F5FEAE-1C17-4B9D-AFF2-C7F47AB46449}" presName="rootComposite" presStyleCnt="0"/>
      <dgm:spPr/>
    </dgm:pt>
    <dgm:pt modelId="{E3D5F343-93DE-436C-931D-BFC9B84F1A92}" type="pres">
      <dgm:prSet presAssocID="{D2F5FEAE-1C17-4B9D-AFF2-C7F47AB46449}" presName="rootText" presStyleLbl="node2" presStyleIdx="1" presStyleCnt="3" custLinFactNeighborY="592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98ACB5-C2CC-43D7-B676-D369191545F0}" type="pres">
      <dgm:prSet presAssocID="{D2F5FEAE-1C17-4B9D-AFF2-C7F47AB46449}" presName="rootConnector" presStyleLbl="node2" presStyleIdx="1" presStyleCnt="3"/>
      <dgm:spPr/>
      <dgm:t>
        <a:bodyPr/>
        <a:lstStyle/>
        <a:p>
          <a:endParaRPr lang="en-US"/>
        </a:p>
      </dgm:t>
    </dgm:pt>
    <dgm:pt modelId="{8E34AEE0-9590-4937-8DF7-CBC4DF0B3454}" type="pres">
      <dgm:prSet presAssocID="{D2F5FEAE-1C17-4B9D-AFF2-C7F47AB46449}" presName="hierChild4" presStyleCnt="0"/>
      <dgm:spPr/>
    </dgm:pt>
    <dgm:pt modelId="{7069DC25-C92E-4D95-AF83-51F15673DC1B}" type="pres">
      <dgm:prSet presAssocID="{D2F5FEAE-1C17-4B9D-AFF2-C7F47AB46449}" presName="hierChild5" presStyleCnt="0"/>
      <dgm:spPr/>
    </dgm:pt>
    <dgm:pt modelId="{63F1BAC9-31B4-42DE-9C9A-6BB4110C7F14}" type="pres">
      <dgm:prSet presAssocID="{A15AC4B5-2B48-416A-A302-E70681EA2BAB}" presName="Name37" presStyleLbl="parChTrans1D2" presStyleIdx="2" presStyleCnt="3"/>
      <dgm:spPr/>
      <dgm:t>
        <a:bodyPr/>
        <a:lstStyle/>
        <a:p>
          <a:endParaRPr lang="en-US"/>
        </a:p>
      </dgm:t>
    </dgm:pt>
    <dgm:pt modelId="{86F6005C-611A-40E8-BC70-71B9C238A1E2}" type="pres">
      <dgm:prSet presAssocID="{BF1452A8-0ECA-4DE5-B968-F4C7692DB96A}" presName="hierRoot2" presStyleCnt="0">
        <dgm:presLayoutVars>
          <dgm:hierBranch val="init"/>
        </dgm:presLayoutVars>
      </dgm:prSet>
      <dgm:spPr/>
    </dgm:pt>
    <dgm:pt modelId="{F3BEAEDD-9C78-4DD1-918E-8A7A10427D6D}" type="pres">
      <dgm:prSet presAssocID="{BF1452A8-0ECA-4DE5-B968-F4C7692DB96A}" presName="rootComposite" presStyleCnt="0"/>
      <dgm:spPr/>
    </dgm:pt>
    <dgm:pt modelId="{019AA280-8A44-47E9-86CD-4D7AF3032DD0}" type="pres">
      <dgm:prSet presAssocID="{BF1452A8-0ECA-4DE5-B968-F4C7692DB96A}" presName="rootText" presStyleLbl="node2" presStyleIdx="2" presStyleCnt="3" custLinFactNeighborX="9437" custLinFactNeighborY="34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EC734F-343E-41A8-8103-66DB7AF3D1A0}" type="pres">
      <dgm:prSet presAssocID="{BF1452A8-0ECA-4DE5-B968-F4C7692DB96A}" presName="rootConnector" presStyleLbl="node2" presStyleIdx="2" presStyleCnt="3"/>
      <dgm:spPr/>
      <dgm:t>
        <a:bodyPr/>
        <a:lstStyle/>
        <a:p>
          <a:endParaRPr lang="en-US"/>
        </a:p>
      </dgm:t>
    </dgm:pt>
    <dgm:pt modelId="{D5707F40-2CC6-49BF-B8DF-633920ACD954}" type="pres">
      <dgm:prSet presAssocID="{BF1452A8-0ECA-4DE5-B968-F4C7692DB96A}" presName="hierChild4" presStyleCnt="0"/>
      <dgm:spPr/>
    </dgm:pt>
    <dgm:pt modelId="{1F61C90E-C78A-4AC6-9FCD-AE012CC679DA}" type="pres">
      <dgm:prSet presAssocID="{BF1452A8-0ECA-4DE5-B968-F4C7692DB96A}" presName="hierChild5" presStyleCnt="0"/>
      <dgm:spPr/>
    </dgm:pt>
    <dgm:pt modelId="{F71C53F8-AB9C-4BBE-ADFD-A1053F0ED5FD}" type="pres">
      <dgm:prSet presAssocID="{809063B5-57C4-4A1E-97E5-C62C37A74BCB}" presName="hierChild3" presStyleCnt="0"/>
      <dgm:spPr/>
    </dgm:pt>
  </dgm:ptLst>
  <dgm:cxnLst>
    <dgm:cxn modelId="{B25C3888-06C9-4E93-9752-62E6BB06199E}" type="presOf" srcId="{BF1452A8-0ECA-4DE5-B968-F4C7692DB96A}" destId="{0EEC734F-343E-41A8-8103-66DB7AF3D1A0}" srcOrd="1" destOrd="0" presId="urn:microsoft.com/office/officeart/2005/8/layout/orgChart1"/>
    <dgm:cxn modelId="{332809B6-FB43-464A-9959-E39BE1498DD0}" srcId="{809063B5-57C4-4A1E-97E5-C62C37A74BCB}" destId="{D2F5FEAE-1C17-4B9D-AFF2-C7F47AB46449}" srcOrd="1" destOrd="0" parTransId="{6C3DB9AA-17F1-4C53-8B0C-619D538CFFA5}" sibTransId="{3E5CEAE0-CB2A-4BBA-8618-0EE3D16307CB}"/>
    <dgm:cxn modelId="{F5BCBF82-BFAC-4610-B8B4-CD05A2E741EC}" type="presOf" srcId="{7411DF07-A466-4C4E-9867-0AE63B5E1C41}" destId="{7B423830-0721-442A-BF87-A6044F52B24E}" srcOrd="1" destOrd="0" presId="urn:microsoft.com/office/officeart/2005/8/layout/orgChart1"/>
    <dgm:cxn modelId="{569A9EE3-971B-4E93-B2D6-11DFE01AD0F7}" srcId="{809063B5-57C4-4A1E-97E5-C62C37A74BCB}" destId="{BF1452A8-0ECA-4DE5-B968-F4C7692DB96A}" srcOrd="2" destOrd="0" parTransId="{A15AC4B5-2B48-416A-A302-E70681EA2BAB}" sibTransId="{DED4E605-05CD-41EC-A33A-4B524BEC27DC}"/>
    <dgm:cxn modelId="{C159C605-8A47-4396-83E7-00974CB42D8B}" type="presOf" srcId="{809063B5-57C4-4A1E-97E5-C62C37A74BCB}" destId="{87ABFC88-1A4D-489B-9D44-E364CCE1C874}" srcOrd="1" destOrd="0" presId="urn:microsoft.com/office/officeart/2005/8/layout/orgChart1"/>
    <dgm:cxn modelId="{38389F27-A83D-421A-80B0-DE044C3500ED}" type="presOf" srcId="{237C464F-E4EC-4FA9-8F5E-97A4A14F3BE3}" destId="{0A672E8B-C762-4832-AC79-FE2E2566CA29}" srcOrd="0" destOrd="0" presId="urn:microsoft.com/office/officeart/2005/8/layout/orgChart1"/>
    <dgm:cxn modelId="{EE92C967-DE42-4EDC-AB8B-EC43C4C32F03}" type="presOf" srcId="{7411DF07-A466-4C4E-9867-0AE63B5E1C41}" destId="{D5C0C3EF-BA34-4A54-B900-092735817DAB}" srcOrd="0" destOrd="0" presId="urn:microsoft.com/office/officeart/2005/8/layout/orgChart1"/>
    <dgm:cxn modelId="{805FCCA6-CDDE-49E1-BFD4-D8C5575DC7A5}" type="presOf" srcId="{D2F5FEAE-1C17-4B9D-AFF2-C7F47AB46449}" destId="{0198ACB5-C2CC-43D7-B676-D369191545F0}" srcOrd="1" destOrd="0" presId="urn:microsoft.com/office/officeart/2005/8/layout/orgChart1"/>
    <dgm:cxn modelId="{B14AACC0-307A-4D07-88FD-773C0FA5DC43}" srcId="{809063B5-57C4-4A1E-97E5-C62C37A74BCB}" destId="{7411DF07-A466-4C4E-9867-0AE63B5E1C41}" srcOrd="0" destOrd="0" parTransId="{1B413F5F-BEA5-4414-8F77-20EB0E247D8A}" sibTransId="{BDD9E8B0-EDDF-4F27-B2E5-9F4D9C1D498C}"/>
    <dgm:cxn modelId="{15FDC053-1D25-46C3-B2F2-E2A6BF6388A9}" srcId="{237C464F-E4EC-4FA9-8F5E-97A4A14F3BE3}" destId="{809063B5-57C4-4A1E-97E5-C62C37A74BCB}" srcOrd="0" destOrd="0" parTransId="{9FB465CD-7841-4418-A344-02DBFD49BF4A}" sibTransId="{462BE329-7416-421C-A49E-66FFB4706DF2}"/>
    <dgm:cxn modelId="{2F5E38B7-63A8-431B-B054-3BCD94238FC1}" type="presOf" srcId="{BF1452A8-0ECA-4DE5-B968-F4C7692DB96A}" destId="{019AA280-8A44-47E9-86CD-4D7AF3032DD0}" srcOrd="0" destOrd="0" presId="urn:microsoft.com/office/officeart/2005/8/layout/orgChart1"/>
    <dgm:cxn modelId="{55FD2D5A-032F-416F-B049-9ADF4D6C25F3}" type="presOf" srcId="{6C3DB9AA-17F1-4C53-8B0C-619D538CFFA5}" destId="{B99209E8-992C-4FB0-A133-E230B7449BDB}" srcOrd="0" destOrd="0" presId="urn:microsoft.com/office/officeart/2005/8/layout/orgChart1"/>
    <dgm:cxn modelId="{B7C7A2FA-ACAF-47E4-8A79-1142AB51AC17}" type="presOf" srcId="{A15AC4B5-2B48-416A-A302-E70681EA2BAB}" destId="{63F1BAC9-31B4-42DE-9C9A-6BB4110C7F14}" srcOrd="0" destOrd="0" presId="urn:microsoft.com/office/officeart/2005/8/layout/orgChart1"/>
    <dgm:cxn modelId="{A10B230D-E833-44BD-B41C-7B245BF5EF66}" type="presOf" srcId="{D2F5FEAE-1C17-4B9D-AFF2-C7F47AB46449}" destId="{E3D5F343-93DE-436C-931D-BFC9B84F1A92}" srcOrd="0" destOrd="0" presId="urn:microsoft.com/office/officeart/2005/8/layout/orgChart1"/>
    <dgm:cxn modelId="{4D1E960C-B256-4FD6-848E-145D02D7D3DE}" type="presOf" srcId="{809063B5-57C4-4A1E-97E5-C62C37A74BCB}" destId="{C795D89E-1B7C-4074-820C-C0D054C780B9}" srcOrd="0" destOrd="0" presId="urn:microsoft.com/office/officeart/2005/8/layout/orgChart1"/>
    <dgm:cxn modelId="{7CAB5C38-4182-4266-8BDB-A3E729DFCDF8}" type="presOf" srcId="{1B413F5F-BEA5-4414-8F77-20EB0E247D8A}" destId="{9FFF694D-AB70-43A1-9DDA-9A0E02CB8C03}" srcOrd="0" destOrd="0" presId="urn:microsoft.com/office/officeart/2005/8/layout/orgChart1"/>
    <dgm:cxn modelId="{274DBD6D-E8D2-49F5-94F7-EE6734BF0F81}" type="presParOf" srcId="{0A672E8B-C762-4832-AC79-FE2E2566CA29}" destId="{C4534646-9334-4962-8C92-BCF4D59D49D0}" srcOrd="0" destOrd="0" presId="urn:microsoft.com/office/officeart/2005/8/layout/orgChart1"/>
    <dgm:cxn modelId="{EBEF21E0-CBA9-4D08-89D9-BBD9E996EEB1}" type="presParOf" srcId="{C4534646-9334-4962-8C92-BCF4D59D49D0}" destId="{45767016-DCBA-43B9-8A10-1A2925A908FB}" srcOrd="0" destOrd="0" presId="urn:microsoft.com/office/officeart/2005/8/layout/orgChart1"/>
    <dgm:cxn modelId="{6CDDDCE1-81C1-41FD-B9AF-4D6ADD10F89E}" type="presParOf" srcId="{45767016-DCBA-43B9-8A10-1A2925A908FB}" destId="{C795D89E-1B7C-4074-820C-C0D054C780B9}" srcOrd="0" destOrd="0" presId="urn:microsoft.com/office/officeart/2005/8/layout/orgChart1"/>
    <dgm:cxn modelId="{9E58BD5D-C035-45E0-ADBB-F48E962473BB}" type="presParOf" srcId="{45767016-DCBA-43B9-8A10-1A2925A908FB}" destId="{87ABFC88-1A4D-489B-9D44-E364CCE1C874}" srcOrd="1" destOrd="0" presId="urn:microsoft.com/office/officeart/2005/8/layout/orgChart1"/>
    <dgm:cxn modelId="{BA692BA2-B313-4EE1-8170-56B347997312}" type="presParOf" srcId="{C4534646-9334-4962-8C92-BCF4D59D49D0}" destId="{C7238774-FDB0-4599-BA33-401E4F1AB43C}" srcOrd="1" destOrd="0" presId="urn:microsoft.com/office/officeart/2005/8/layout/orgChart1"/>
    <dgm:cxn modelId="{E58F0933-E2C1-4E76-9F5F-C39A8A0BCAD1}" type="presParOf" srcId="{C7238774-FDB0-4599-BA33-401E4F1AB43C}" destId="{9FFF694D-AB70-43A1-9DDA-9A0E02CB8C03}" srcOrd="0" destOrd="0" presId="urn:microsoft.com/office/officeart/2005/8/layout/orgChart1"/>
    <dgm:cxn modelId="{B5287169-77BE-47E1-A0DF-EA91021C7299}" type="presParOf" srcId="{C7238774-FDB0-4599-BA33-401E4F1AB43C}" destId="{5E858313-A094-47AB-A987-7188F7206219}" srcOrd="1" destOrd="0" presId="urn:microsoft.com/office/officeart/2005/8/layout/orgChart1"/>
    <dgm:cxn modelId="{A4812436-24CA-485A-A7FC-FD364376C57D}" type="presParOf" srcId="{5E858313-A094-47AB-A987-7188F7206219}" destId="{755FC3DB-B911-450E-95F8-33486908AD0A}" srcOrd="0" destOrd="0" presId="urn:microsoft.com/office/officeart/2005/8/layout/orgChart1"/>
    <dgm:cxn modelId="{F5D8789B-0380-4882-A05E-CF26638449B0}" type="presParOf" srcId="{755FC3DB-B911-450E-95F8-33486908AD0A}" destId="{D5C0C3EF-BA34-4A54-B900-092735817DAB}" srcOrd="0" destOrd="0" presId="urn:microsoft.com/office/officeart/2005/8/layout/orgChart1"/>
    <dgm:cxn modelId="{39D5AAE2-B33A-4973-BE01-5DF34930DC87}" type="presParOf" srcId="{755FC3DB-B911-450E-95F8-33486908AD0A}" destId="{7B423830-0721-442A-BF87-A6044F52B24E}" srcOrd="1" destOrd="0" presId="urn:microsoft.com/office/officeart/2005/8/layout/orgChart1"/>
    <dgm:cxn modelId="{F045F401-F079-45C6-AC16-300561DA0F33}" type="presParOf" srcId="{5E858313-A094-47AB-A987-7188F7206219}" destId="{7A6CB0B0-2A57-4E80-AE2D-D193AEE99AA9}" srcOrd="1" destOrd="0" presId="urn:microsoft.com/office/officeart/2005/8/layout/orgChart1"/>
    <dgm:cxn modelId="{F6A2AEF9-60FB-4BDE-B169-AC89DD64CF26}" type="presParOf" srcId="{5E858313-A094-47AB-A987-7188F7206219}" destId="{47AC895F-66A1-43AB-9B70-9437F5557354}" srcOrd="2" destOrd="0" presId="urn:microsoft.com/office/officeart/2005/8/layout/orgChart1"/>
    <dgm:cxn modelId="{50BA9FA6-E800-4F4D-8C4C-BF2B63B382E1}" type="presParOf" srcId="{C7238774-FDB0-4599-BA33-401E4F1AB43C}" destId="{B99209E8-992C-4FB0-A133-E230B7449BDB}" srcOrd="2" destOrd="0" presId="urn:microsoft.com/office/officeart/2005/8/layout/orgChart1"/>
    <dgm:cxn modelId="{9FCDD7C6-BAF7-45C7-ACBB-335800FE5E38}" type="presParOf" srcId="{C7238774-FDB0-4599-BA33-401E4F1AB43C}" destId="{1009747A-DBC2-495C-BBB5-C347585D3425}" srcOrd="3" destOrd="0" presId="urn:microsoft.com/office/officeart/2005/8/layout/orgChart1"/>
    <dgm:cxn modelId="{71B7DA26-1F02-4063-AED9-4DC12A5D14EE}" type="presParOf" srcId="{1009747A-DBC2-495C-BBB5-C347585D3425}" destId="{FE25441C-F686-47FF-B3FD-1F43678CF0E9}" srcOrd="0" destOrd="0" presId="urn:microsoft.com/office/officeart/2005/8/layout/orgChart1"/>
    <dgm:cxn modelId="{40B9CEF7-8558-4901-9543-6CBCF2AF5763}" type="presParOf" srcId="{FE25441C-F686-47FF-B3FD-1F43678CF0E9}" destId="{E3D5F343-93DE-436C-931D-BFC9B84F1A92}" srcOrd="0" destOrd="0" presId="urn:microsoft.com/office/officeart/2005/8/layout/orgChart1"/>
    <dgm:cxn modelId="{19DAE832-DB37-4AD4-9FD6-8DCE08C602AD}" type="presParOf" srcId="{FE25441C-F686-47FF-B3FD-1F43678CF0E9}" destId="{0198ACB5-C2CC-43D7-B676-D369191545F0}" srcOrd="1" destOrd="0" presId="urn:microsoft.com/office/officeart/2005/8/layout/orgChart1"/>
    <dgm:cxn modelId="{28087BE8-5606-45FE-84AC-05B5A5D65444}" type="presParOf" srcId="{1009747A-DBC2-495C-BBB5-C347585D3425}" destId="{8E34AEE0-9590-4937-8DF7-CBC4DF0B3454}" srcOrd="1" destOrd="0" presId="urn:microsoft.com/office/officeart/2005/8/layout/orgChart1"/>
    <dgm:cxn modelId="{BFB0C0F0-B622-4ABF-B430-7313B9F6104B}" type="presParOf" srcId="{1009747A-DBC2-495C-BBB5-C347585D3425}" destId="{7069DC25-C92E-4D95-AF83-51F15673DC1B}" srcOrd="2" destOrd="0" presId="urn:microsoft.com/office/officeart/2005/8/layout/orgChart1"/>
    <dgm:cxn modelId="{02D4B5BD-440B-4440-B3CD-201E5BB8C845}" type="presParOf" srcId="{C7238774-FDB0-4599-BA33-401E4F1AB43C}" destId="{63F1BAC9-31B4-42DE-9C9A-6BB4110C7F14}" srcOrd="4" destOrd="0" presId="urn:microsoft.com/office/officeart/2005/8/layout/orgChart1"/>
    <dgm:cxn modelId="{5DF6EBEE-96CF-49D7-BC3F-916292679EA6}" type="presParOf" srcId="{C7238774-FDB0-4599-BA33-401E4F1AB43C}" destId="{86F6005C-611A-40E8-BC70-71B9C238A1E2}" srcOrd="5" destOrd="0" presId="urn:microsoft.com/office/officeart/2005/8/layout/orgChart1"/>
    <dgm:cxn modelId="{683A9119-8B7C-4CA6-BC2B-124181BC0EB2}" type="presParOf" srcId="{86F6005C-611A-40E8-BC70-71B9C238A1E2}" destId="{F3BEAEDD-9C78-4DD1-918E-8A7A10427D6D}" srcOrd="0" destOrd="0" presId="urn:microsoft.com/office/officeart/2005/8/layout/orgChart1"/>
    <dgm:cxn modelId="{99245371-56D7-48F6-B0A1-7D517FEFA9CE}" type="presParOf" srcId="{F3BEAEDD-9C78-4DD1-918E-8A7A10427D6D}" destId="{019AA280-8A44-47E9-86CD-4D7AF3032DD0}" srcOrd="0" destOrd="0" presId="urn:microsoft.com/office/officeart/2005/8/layout/orgChart1"/>
    <dgm:cxn modelId="{522D10CA-06B4-46C4-80DF-93B3FD4C0C13}" type="presParOf" srcId="{F3BEAEDD-9C78-4DD1-918E-8A7A10427D6D}" destId="{0EEC734F-343E-41A8-8103-66DB7AF3D1A0}" srcOrd="1" destOrd="0" presId="urn:microsoft.com/office/officeart/2005/8/layout/orgChart1"/>
    <dgm:cxn modelId="{BF338907-2146-4DB4-895E-99FD2AB5A541}" type="presParOf" srcId="{86F6005C-611A-40E8-BC70-71B9C238A1E2}" destId="{D5707F40-2CC6-49BF-B8DF-633920ACD954}" srcOrd="1" destOrd="0" presId="urn:microsoft.com/office/officeart/2005/8/layout/orgChart1"/>
    <dgm:cxn modelId="{4BF8A61D-CB42-4FA3-8FDF-BE7976114976}" type="presParOf" srcId="{86F6005C-611A-40E8-BC70-71B9C238A1E2}" destId="{1F61C90E-C78A-4AC6-9FCD-AE012CC679DA}" srcOrd="2" destOrd="0" presId="urn:microsoft.com/office/officeart/2005/8/layout/orgChart1"/>
    <dgm:cxn modelId="{FD160016-3C30-482F-9015-8451376FA2F2}" type="presParOf" srcId="{C4534646-9334-4962-8C92-BCF4D59D49D0}" destId="{F71C53F8-AB9C-4BBE-ADFD-A1053F0ED5F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B26995-87D2-4C79-95E8-22D9ABE19E5F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5037DFF-88FB-4DDE-BB61-6CDC6D711513}">
      <dgm:prSet phldrT="[Text]" custT="1"/>
      <dgm:spPr/>
      <dgm:t>
        <a:bodyPr/>
        <a:lstStyle/>
        <a:p>
          <a:r>
            <a:rPr lang="en-US" sz="3200" b="1" dirty="0"/>
            <a:t>Salivary glands</a:t>
          </a:r>
        </a:p>
        <a:p>
          <a:r>
            <a:rPr lang="en-US" sz="3200" b="1" dirty="0"/>
            <a:t>(3 pairs)</a:t>
          </a:r>
        </a:p>
      </dgm:t>
    </dgm:pt>
    <dgm:pt modelId="{2F2EFE52-6170-45D7-B90F-081A5B557535}" type="parTrans" cxnId="{269DB1BA-4E4E-424E-AC79-87F6B255CBD3}">
      <dgm:prSet/>
      <dgm:spPr/>
      <dgm:t>
        <a:bodyPr/>
        <a:lstStyle/>
        <a:p>
          <a:endParaRPr lang="en-US"/>
        </a:p>
      </dgm:t>
    </dgm:pt>
    <dgm:pt modelId="{AC486903-670A-4560-9D6A-A2734E9224BC}" type="sibTrans" cxnId="{269DB1BA-4E4E-424E-AC79-87F6B255CBD3}">
      <dgm:prSet/>
      <dgm:spPr/>
      <dgm:t>
        <a:bodyPr/>
        <a:lstStyle/>
        <a:p>
          <a:endParaRPr lang="en-US"/>
        </a:p>
      </dgm:t>
    </dgm:pt>
    <dgm:pt modelId="{83E449AC-AD1A-46DF-B5D5-DE34D5E9FFB5}">
      <dgm:prSet phldrT="[Text]"/>
      <dgm:spPr/>
      <dgm:t>
        <a:bodyPr/>
        <a:lstStyle/>
        <a:p>
          <a:r>
            <a:rPr lang="en-US" b="1" dirty="0"/>
            <a:t>Parotid</a:t>
          </a:r>
        </a:p>
      </dgm:t>
    </dgm:pt>
    <dgm:pt modelId="{52B94826-1F81-4782-B871-A5BFB245ECEF}" type="parTrans" cxnId="{21B50C24-7CBE-4950-AF3C-0F7966F3BD7B}">
      <dgm:prSet/>
      <dgm:spPr/>
      <dgm:t>
        <a:bodyPr/>
        <a:lstStyle/>
        <a:p>
          <a:endParaRPr lang="en-US"/>
        </a:p>
      </dgm:t>
    </dgm:pt>
    <dgm:pt modelId="{D22312B3-4622-4F62-9830-ABBF103D3948}" type="sibTrans" cxnId="{21B50C24-7CBE-4950-AF3C-0F7966F3BD7B}">
      <dgm:prSet/>
      <dgm:spPr/>
      <dgm:t>
        <a:bodyPr/>
        <a:lstStyle/>
        <a:p>
          <a:endParaRPr lang="en-US"/>
        </a:p>
      </dgm:t>
    </dgm:pt>
    <dgm:pt modelId="{726F38A5-E9E6-49DB-A606-ABC0AB82BF90}">
      <dgm:prSet phldrT="[Text]"/>
      <dgm:spPr/>
      <dgm:t>
        <a:bodyPr/>
        <a:lstStyle/>
        <a:p>
          <a:r>
            <a:rPr lang="en-US" b="1" dirty="0"/>
            <a:t>submandibular</a:t>
          </a:r>
        </a:p>
      </dgm:t>
    </dgm:pt>
    <dgm:pt modelId="{0308E0A2-9007-47E0-B197-B7CD2595C9F3}" type="parTrans" cxnId="{95C50A2D-EFCB-435A-87D3-FF737815993B}">
      <dgm:prSet/>
      <dgm:spPr/>
      <dgm:t>
        <a:bodyPr/>
        <a:lstStyle/>
        <a:p>
          <a:endParaRPr lang="en-US"/>
        </a:p>
      </dgm:t>
    </dgm:pt>
    <dgm:pt modelId="{EFEC2C0C-8C5D-468D-B728-4B1BADA11E90}" type="sibTrans" cxnId="{95C50A2D-EFCB-435A-87D3-FF737815993B}">
      <dgm:prSet/>
      <dgm:spPr/>
      <dgm:t>
        <a:bodyPr/>
        <a:lstStyle/>
        <a:p>
          <a:endParaRPr lang="en-US"/>
        </a:p>
      </dgm:t>
    </dgm:pt>
    <dgm:pt modelId="{329076E4-3090-450E-86CA-AA673BC90CAE}">
      <dgm:prSet phldrT="[Text]"/>
      <dgm:spPr/>
      <dgm:t>
        <a:bodyPr/>
        <a:lstStyle/>
        <a:p>
          <a:r>
            <a:rPr lang="en-US" b="1" dirty="0"/>
            <a:t>sublingual</a:t>
          </a:r>
        </a:p>
      </dgm:t>
    </dgm:pt>
    <dgm:pt modelId="{CBDF817E-4C29-4C13-8DEC-BD414F8345A1}" type="parTrans" cxnId="{16107ED5-0A34-4A37-86E0-D1027CBF87CD}">
      <dgm:prSet/>
      <dgm:spPr/>
      <dgm:t>
        <a:bodyPr/>
        <a:lstStyle/>
        <a:p>
          <a:endParaRPr lang="en-US"/>
        </a:p>
      </dgm:t>
    </dgm:pt>
    <dgm:pt modelId="{89835EDF-DAE1-4403-855B-F4DCF3CFB627}" type="sibTrans" cxnId="{16107ED5-0A34-4A37-86E0-D1027CBF87CD}">
      <dgm:prSet/>
      <dgm:spPr/>
      <dgm:t>
        <a:bodyPr/>
        <a:lstStyle/>
        <a:p>
          <a:endParaRPr lang="en-US"/>
        </a:p>
      </dgm:t>
    </dgm:pt>
    <dgm:pt modelId="{97E1593E-72B2-462C-A402-69989649A175}" type="pres">
      <dgm:prSet presAssocID="{A5B26995-87D2-4C79-95E8-22D9ABE19E5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EE08319-B364-4B91-9A23-1AE93E19BBF4}" type="pres">
      <dgm:prSet presAssocID="{B5037DFF-88FB-4DDE-BB61-6CDC6D711513}" presName="hierRoot1" presStyleCnt="0">
        <dgm:presLayoutVars>
          <dgm:hierBranch val="init"/>
        </dgm:presLayoutVars>
      </dgm:prSet>
      <dgm:spPr/>
    </dgm:pt>
    <dgm:pt modelId="{12496206-F777-4571-B32E-BE2BC81B6209}" type="pres">
      <dgm:prSet presAssocID="{B5037DFF-88FB-4DDE-BB61-6CDC6D711513}" presName="rootComposite1" presStyleCnt="0"/>
      <dgm:spPr/>
    </dgm:pt>
    <dgm:pt modelId="{CAC60AA4-B974-4764-9555-A2B22DBDC6E3}" type="pres">
      <dgm:prSet presAssocID="{B5037DFF-88FB-4DDE-BB61-6CDC6D711513}" presName="rootText1" presStyleLbl="node0" presStyleIdx="0" presStyleCnt="1" custScaleX="118051" custLinFactY="-1991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35E274-6E33-458B-AB43-4546333F54AE}" type="pres">
      <dgm:prSet presAssocID="{B5037DFF-88FB-4DDE-BB61-6CDC6D71151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2620C49-63DA-4143-9C9D-F741415625FB}" type="pres">
      <dgm:prSet presAssocID="{B5037DFF-88FB-4DDE-BB61-6CDC6D711513}" presName="hierChild2" presStyleCnt="0"/>
      <dgm:spPr/>
    </dgm:pt>
    <dgm:pt modelId="{F2E0874F-3C62-432F-A768-F2DF9C2C6EA4}" type="pres">
      <dgm:prSet presAssocID="{52B94826-1F81-4782-B871-A5BFB245ECEF}" presName="Name37" presStyleLbl="parChTrans1D2" presStyleIdx="0" presStyleCnt="3"/>
      <dgm:spPr/>
      <dgm:t>
        <a:bodyPr/>
        <a:lstStyle/>
        <a:p>
          <a:endParaRPr lang="en-US"/>
        </a:p>
      </dgm:t>
    </dgm:pt>
    <dgm:pt modelId="{C8587667-4FF0-40BC-AA9B-88B861D36BB5}" type="pres">
      <dgm:prSet presAssocID="{83E449AC-AD1A-46DF-B5D5-DE34D5E9FFB5}" presName="hierRoot2" presStyleCnt="0">
        <dgm:presLayoutVars>
          <dgm:hierBranch val="init"/>
        </dgm:presLayoutVars>
      </dgm:prSet>
      <dgm:spPr/>
    </dgm:pt>
    <dgm:pt modelId="{08675660-A794-4AC2-A89A-06D9424EAC92}" type="pres">
      <dgm:prSet presAssocID="{83E449AC-AD1A-46DF-B5D5-DE34D5E9FFB5}" presName="rootComposite" presStyleCnt="0"/>
      <dgm:spPr/>
    </dgm:pt>
    <dgm:pt modelId="{E5EA2D10-2694-4B95-A471-F6CEA603C31C}" type="pres">
      <dgm:prSet presAssocID="{83E449AC-AD1A-46DF-B5D5-DE34D5E9FFB5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04C1F3-06B0-48E6-AF7E-CDFA37C38116}" type="pres">
      <dgm:prSet presAssocID="{83E449AC-AD1A-46DF-B5D5-DE34D5E9FFB5}" presName="rootConnector" presStyleLbl="node2" presStyleIdx="0" presStyleCnt="3"/>
      <dgm:spPr/>
      <dgm:t>
        <a:bodyPr/>
        <a:lstStyle/>
        <a:p>
          <a:endParaRPr lang="en-US"/>
        </a:p>
      </dgm:t>
    </dgm:pt>
    <dgm:pt modelId="{9A448C73-4843-47A5-890A-79AA126C3504}" type="pres">
      <dgm:prSet presAssocID="{83E449AC-AD1A-46DF-B5D5-DE34D5E9FFB5}" presName="hierChild4" presStyleCnt="0"/>
      <dgm:spPr/>
    </dgm:pt>
    <dgm:pt modelId="{FCEC0C64-59A0-4B61-816B-B62663D409DF}" type="pres">
      <dgm:prSet presAssocID="{83E449AC-AD1A-46DF-B5D5-DE34D5E9FFB5}" presName="hierChild5" presStyleCnt="0"/>
      <dgm:spPr/>
    </dgm:pt>
    <dgm:pt modelId="{6AE8A4DF-A212-4B0B-87EC-C4860AF1D14E}" type="pres">
      <dgm:prSet presAssocID="{0308E0A2-9007-47E0-B197-B7CD2595C9F3}" presName="Name37" presStyleLbl="parChTrans1D2" presStyleIdx="1" presStyleCnt="3"/>
      <dgm:spPr/>
      <dgm:t>
        <a:bodyPr/>
        <a:lstStyle/>
        <a:p>
          <a:endParaRPr lang="en-US"/>
        </a:p>
      </dgm:t>
    </dgm:pt>
    <dgm:pt modelId="{9376265B-AC8A-47DD-8A36-A50A67B4BE09}" type="pres">
      <dgm:prSet presAssocID="{726F38A5-E9E6-49DB-A606-ABC0AB82BF90}" presName="hierRoot2" presStyleCnt="0">
        <dgm:presLayoutVars>
          <dgm:hierBranch val="init"/>
        </dgm:presLayoutVars>
      </dgm:prSet>
      <dgm:spPr/>
    </dgm:pt>
    <dgm:pt modelId="{70F57FAC-FFEE-47E1-BF8D-1E3626BB5123}" type="pres">
      <dgm:prSet presAssocID="{726F38A5-E9E6-49DB-A606-ABC0AB82BF90}" presName="rootComposite" presStyleCnt="0"/>
      <dgm:spPr/>
    </dgm:pt>
    <dgm:pt modelId="{FFCFE391-4109-44A1-865D-57305DDDD363}" type="pres">
      <dgm:prSet presAssocID="{726F38A5-E9E6-49DB-A606-ABC0AB82BF90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0A7412-E9E8-40FF-A4FD-D9EABBA738A7}" type="pres">
      <dgm:prSet presAssocID="{726F38A5-E9E6-49DB-A606-ABC0AB82BF90}" presName="rootConnector" presStyleLbl="node2" presStyleIdx="1" presStyleCnt="3"/>
      <dgm:spPr/>
      <dgm:t>
        <a:bodyPr/>
        <a:lstStyle/>
        <a:p>
          <a:endParaRPr lang="en-US"/>
        </a:p>
      </dgm:t>
    </dgm:pt>
    <dgm:pt modelId="{D54DE0CC-FDEE-4D63-BB42-A886942139AD}" type="pres">
      <dgm:prSet presAssocID="{726F38A5-E9E6-49DB-A606-ABC0AB82BF90}" presName="hierChild4" presStyleCnt="0"/>
      <dgm:spPr/>
    </dgm:pt>
    <dgm:pt modelId="{99673327-B917-43FD-A2EB-BA13AC809E85}" type="pres">
      <dgm:prSet presAssocID="{726F38A5-E9E6-49DB-A606-ABC0AB82BF90}" presName="hierChild5" presStyleCnt="0"/>
      <dgm:spPr/>
    </dgm:pt>
    <dgm:pt modelId="{A3898B14-803F-4A6E-B2AC-E46BCED53C70}" type="pres">
      <dgm:prSet presAssocID="{CBDF817E-4C29-4C13-8DEC-BD414F8345A1}" presName="Name37" presStyleLbl="parChTrans1D2" presStyleIdx="2" presStyleCnt="3"/>
      <dgm:spPr/>
      <dgm:t>
        <a:bodyPr/>
        <a:lstStyle/>
        <a:p>
          <a:endParaRPr lang="en-US"/>
        </a:p>
      </dgm:t>
    </dgm:pt>
    <dgm:pt modelId="{EF040AD1-9E76-406A-A015-CB8BAB09CDA8}" type="pres">
      <dgm:prSet presAssocID="{329076E4-3090-450E-86CA-AA673BC90CAE}" presName="hierRoot2" presStyleCnt="0">
        <dgm:presLayoutVars>
          <dgm:hierBranch val="init"/>
        </dgm:presLayoutVars>
      </dgm:prSet>
      <dgm:spPr/>
    </dgm:pt>
    <dgm:pt modelId="{D9FCB378-72E7-4990-A979-1373968B41FA}" type="pres">
      <dgm:prSet presAssocID="{329076E4-3090-450E-86CA-AA673BC90CAE}" presName="rootComposite" presStyleCnt="0"/>
      <dgm:spPr/>
    </dgm:pt>
    <dgm:pt modelId="{A42B7AC3-C98E-4EA5-900E-E18AE2082E48}" type="pres">
      <dgm:prSet presAssocID="{329076E4-3090-450E-86CA-AA673BC90CAE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69C44F-6062-4C92-B213-778FFCCA7A26}" type="pres">
      <dgm:prSet presAssocID="{329076E4-3090-450E-86CA-AA673BC90CAE}" presName="rootConnector" presStyleLbl="node2" presStyleIdx="2" presStyleCnt="3"/>
      <dgm:spPr/>
      <dgm:t>
        <a:bodyPr/>
        <a:lstStyle/>
        <a:p>
          <a:endParaRPr lang="en-US"/>
        </a:p>
      </dgm:t>
    </dgm:pt>
    <dgm:pt modelId="{B29DD448-FF26-448B-AB5C-F1BC6797DAD8}" type="pres">
      <dgm:prSet presAssocID="{329076E4-3090-450E-86CA-AA673BC90CAE}" presName="hierChild4" presStyleCnt="0"/>
      <dgm:spPr/>
    </dgm:pt>
    <dgm:pt modelId="{756C6A46-592A-4404-A7E9-B7E45AC75A94}" type="pres">
      <dgm:prSet presAssocID="{329076E4-3090-450E-86CA-AA673BC90CAE}" presName="hierChild5" presStyleCnt="0"/>
      <dgm:spPr/>
    </dgm:pt>
    <dgm:pt modelId="{D5E88E3C-1829-4618-9804-97224B06AA28}" type="pres">
      <dgm:prSet presAssocID="{B5037DFF-88FB-4DDE-BB61-6CDC6D711513}" presName="hierChild3" presStyleCnt="0"/>
      <dgm:spPr/>
    </dgm:pt>
  </dgm:ptLst>
  <dgm:cxnLst>
    <dgm:cxn modelId="{EE73F503-4C62-44F8-9979-1885F581AB21}" type="presOf" srcId="{CBDF817E-4C29-4C13-8DEC-BD414F8345A1}" destId="{A3898B14-803F-4A6E-B2AC-E46BCED53C70}" srcOrd="0" destOrd="0" presId="urn:microsoft.com/office/officeart/2005/8/layout/orgChart1"/>
    <dgm:cxn modelId="{6FF86136-31CB-41F5-8678-A4F27C1CB666}" type="presOf" srcId="{726F38A5-E9E6-49DB-A606-ABC0AB82BF90}" destId="{DB0A7412-E9E8-40FF-A4FD-D9EABBA738A7}" srcOrd="1" destOrd="0" presId="urn:microsoft.com/office/officeart/2005/8/layout/orgChart1"/>
    <dgm:cxn modelId="{95C50A2D-EFCB-435A-87D3-FF737815993B}" srcId="{B5037DFF-88FB-4DDE-BB61-6CDC6D711513}" destId="{726F38A5-E9E6-49DB-A606-ABC0AB82BF90}" srcOrd="1" destOrd="0" parTransId="{0308E0A2-9007-47E0-B197-B7CD2595C9F3}" sibTransId="{EFEC2C0C-8C5D-468D-B728-4B1BADA11E90}"/>
    <dgm:cxn modelId="{0670EFDE-0E38-4CB4-9403-1D1F8627481A}" type="presOf" srcId="{83E449AC-AD1A-46DF-B5D5-DE34D5E9FFB5}" destId="{E5EA2D10-2694-4B95-A471-F6CEA603C31C}" srcOrd="0" destOrd="0" presId="urn:microsoft.com/office/officeart/2005/8/layout/orgChart1"/>
    <dgm:cxn modelId="{80C9EC40-8B32-41E2-ABE0-EE8A3DEF87EB}" type="presOf" srcId="{B5037DFF-88FB-4DDE-BB61-6CDC6D711513}" destId="{DD35E274-6E33-458B-AB43-4546333F54AE}" srcOrd="1" destOrd="0" presId="urn:microsoft.com/office/officeart/2005/8/layout/orgChart1"/>
    <dgm:cxn modelId="{1A423B26-4C34-4317-863F-D3D25EEE6CFA}" type="presOf" srcId="{B5037DFF-88FB-4DDE-BB61-6CDC6D711513}" destId="{CAC60AA4-B974-4764-9555-A2B22DBDC6E3}" srcOrd="0" destOrd="0" presId="urn:microsoft.com/office/officeart/2005/8/layout/orgChart1"/>
    <dgm:cxn modelId="{498B904E-EDC9-44EA-9A35-B272FF5B9073}" type="presOf" srcId="{83E449AC-AD1A-46DF-B5D5-DE34D5E9FFB5}" destId="{D204C1F3-06B0-48E6-AF7E-CDFA37C38116}" srcOrd="1" destOrd="0" presId="urn:microsoft.com/office/officeart/2005/8/layout/orgChart1"/>
    <dgm:cxn modelId="{16107ED5-0A34-4A37-86E0-D1027CBF87CD}" srcId="{B5037DFF-88FB-4DDE-BB61-6CDC6D711513}" destId="{329076E4-3090-450E-86CA-AA673BC90CAE}" srcOrd="2" destOrd="0" parTransId="{CBDF817E-4C29-4C13-8DEC-BD414F8345A1}" sibTransId="{89835EDF-DAE1-4403-855B-F4DCF3CFB627}"/>
    <dgm:cxn modelId="{3950C172-D093-48D4-948C-D7A9E81A1271}" type="presOf" srcId="{329076E4-3090-450E-86CA-AA673BC90CAE}" destId="{A269C44F-6062-4C92-B213-778FFCCA7A26}" srcOrd="1" destOrd="0" presId="urn:microsoft.com/office/officeart/2005/8/layout/orgChart1"/>
    <dgm:cxn modelId="{4315C9BE-288B-4D0D-8957-B137B0D46A55}" type="presOf" srcId="{A5B26995-87D2-4C79-95E8-22D9ABE19E5F}" destId="{97E1593E-72B2-462C-A402-69989649A175}" srcOrd="0" destOrd="0" presId="urn:microsoft.com/office/officeart/2005/8/layout/orgChart1"/>
    <dgm:cxn modelId="{20738EE9-113C-4CAF-90B5-43FF83A92630}" type="presOf" srcId="{0308E0A2-9007-47E0-B197-B7CD2595C9F3}" destId="{6AE8A4DF-A212-4B0B-87EC-C4860AF1D14E}" srcOrd="0" destOrd="0" presId="urn:microsoft.com/office/officeart/2005/8/layout/orgChart1"/>
    <dgm:cxn modelId="{5FB2C0F3-B611-4B23-BC9A-132C16E5F4EE}" type="presOf" srcId="{329076E4-3090-450E-86CA-AA673BC90CAE}" destId="{A42B7AC3-C98E-4EA5-900E-E18AE2082E48}" srcOrd="0" destOrd="0" presId="urn:microsoft.com/office/officeart/2005/8/layout/orgChart1"/>
    <dgm:cxn modelId="{269DB1BA-4E4E-424E-AC79-87F6B255CBD3}" srcId="{A5B26995-87D2-4C79-95E8-22D9ABE19E5F}" destId="{B5037DFF-88FB-4DDE-BB61-6CDC6D711513}" srcOrd="0" destOrd="0" parTransId="{2F2EFE52-6170-45D7-B90F-081A5B557535}" sibTransId="{AC486903-670A-4560-9D6A-A2734E9224BC}"/>
    <dgm:cxn modelId="{E9EAA6AD-5A5D-4C1E-9637-5111D353F8A7}" type="presOf" srcId="{726F38A5-E9E6-49DB-A606-ABC0AB82BF90}" destId="{FFCFE391-4109-44A1-865D-57305DDDD363}" srcOrd="0" destOrd="0" presId="urn:microsoft.com/office/officeart/2005/8/layout/orgChart1"/>
    <dgm:cxn modelId="{400A192C-4736-4F98-B54F-12EF7392652D}" type="presOf" srcId="{52B94826-1F81-4782-B871-A5BFB245ECEF}" destId="{F2E0874F-3C62-432F-A768-F2DF9C2C6EA4}" srcOrd="0" destOrd="0" presId="urn:microsoft.com/office/officeart/2005/8/layout/orgChart1"/>
    <dgm:cxn modelId="{21B50C24-7CBE-4950-AF3C-0F7966F3BD7B}" srcId="{B5037DFF-88FB-4DDE-BB61-6CDC6D711513}" destId="{83E449AC-AD1A-46DF-B5D5-DE34D5E9FFB5}" srcOrd="0" destOrd="0" parTransId="{52B94826-1F81-4782-B871-A5BFB245ECEF}" sibTransId="{D22312B3-4622-4F62-9830-ABBF103D3948}"/>
    <dgm:cxn modelId="{024B6B0E-779A-44F9-8EEF-6F8A692B79CF}" type="presParOf" srcId="{97E1593E-72B2-462C-A402-69989649A175}" destId="{1EE08319-B364-4B91-9A23-1AE93E19BBF4}" srcOrd="0" destOrd="0" presId="urn:microsoft.com/office/officeart/2005/8/layout/orgChart1"/>
    <dgm:cxn modelId="{1A27E093-B6DE-4351-8FA6-62E9C903EA78}" type="presParOf" srcId="{1EE08319-B364-4B91-9A23-1AE93E19BBF4}" destId="{12496206-F777-4571-B32E-BE2BC81B6209}" srcOrd="0" destOrd="0" presId="urn:microsoft.com/office/officeart/2005/8/layout/orgChart1"/>
    <dgm:cxn modelId="{FEDCD3E6-96F5-4349-A8BB-8C959E3148F4}" type="presParOf" srcId="{12496206-F777-4571-B32E-BE2BC81B6209}" destId="{CAC60AA4-B974-4764-9555-A2B22DBDC6E3}" srcOrd="0" destOrd="0" presId="urn:microsoft.com/office/officeart/2005/8/layout/orgChart1"/>
    <dgm:cxn modelId="{8994E06D-DAA6-486E-AD17-8A9BBF112BC6}" type="presParOf" srcId="{12496206-F777-4571-B32E-BE2BC81B6209}" destId="{DD35E274-6E33-458B-AB43-4546333F54AE}" srcOrd="1" destOrd="0" presId="urn:microsoft.com/office/officeart/2005/8/layout/orgChart1"/>
    <dgm:cxn modelId="{5A4E064F-B3CA-4F3F-8C17-E9D3719DA8C2}" type="presParOf" srcId="{1EE08319-B364-4B91-9A23-1AE93E19BBF4}" destId="{E2620C49-63DA-4143-9C9D-F741415625FB}" srcOrd="1" destOrd="0" presId="urn:microsoft.com/office/officeart/2005/8/layout/orgChart1"/>
    <dgm:cxn modelId="{69861AD4-136D-4AF9-8297-A3A36F15843B}" type="presParOf" srcId="{E2620C49-63DA-4143-9C9D-F741415625FB}" destId="{F2E0874F-3C62-432F-A768-F2DF9C2C6EA4}" srcOrd="0" destOrd="0" presId="urn:microsoft.com/office/officeart/2005/8/layout/orgChart1"/>
    <dgm:cxn modelId="{A4F30D90-DDCC-4CAB-8971-BD075B31DFA1}" type="presParOf" srcId="{E2620C49-63DA-4143-9C9D-F741415625FB}" destId="{C8587667-4FF0-40BC-AA9B-88B861D36BB5}" srcOrd="1" destOrd="0" presId="urn:microsoft.com/office/officeart/2005/8/layout/orgChart1"/>
    <dgm:cxn modelId="{2A5A99C0-0EFD-4CCB-94B9-C0C964617FB7}" type="presParOf" srcId="{C8587667-4FF0-40BC-AA9B-88B861D36BB5}" destId="{08675660-A794-4AC2-A89A-06D9424EAC92}" srcOrd="0" destOrd="0" presId="urn:microsoft.com/office/officeart/2005/8/layout/orgChart1"/>
    <dgm:cxn modelId="{A1DB4957-BCCD-405C-9C0A-D661D9EB20E7}" type="presParOf" srcId="{08675660-A794-4AC2-A89A-06D9424EAC92}" destId="{E5EA2D10-2694-4B95-A471-F6CEA603C31C}" srcOrd="0" destOrd="0" presId="urn:microsoft.com/office/officeart/2005/8/layout/orgChart1"/>
    <dgm:cxn modelId="{65D38130-FFE2-4939-8D25-EC67388C73A7}" type="presParOf" srcId="{08675660-A794-4AC2-A89A-06D9424EAC92}" destId="{D204C1F3-06B0-48E6-AF7E-CDFA37C38116}" srcOrd="1" destOrd="0" presId="urn:microsoft.com/office/officeart/2005/8/layout/orgChart1"/>
    <dgm:cxn modelId="{D7F6EB22-0513-40DA-9D73-A5E75B39D2A4}" type="presParOf" srcId="{C8587667-4FF0-40BC-AA9B-88B861D36BB5}" destId="{9A448C73-4843-47A5-890A-79AA126C3504}" srcOrd="1" destOrd="0" presId="urn:microsoft.com/office/officeart/2005/8/layout/orgChart1"/>
    <dgm:cxn modelId="{EB0C7CF7-70DE-4ADD-80C9-8FCDB7635034}" type="presParOf" srcId="{C8587667-4FF0-40BC-AA9B-88B861D36BB5}" destId="{FCEC0C64-59A0-4B61-816B-B62663D409DF}" srcOrd="2" destOrd="0" presId="urn:microsoft.com/office/officeart/2005/8/layout/orgChart1"/>
    <dgm:cxn modelId="{7E1D4460-DD41-429F-993C-3ABDC94690F2}" type="presParOf" srcId="{E2620C49-63DA-4143-9C9D-F741415625FB}" destId="{6AE8A4DF-A212-4B0B-87EC-C4860AF1D14E}" srcOrd="2" destOrd="0" presId="urn:microsoft.com/office/officeart/2005/8/layout/orgChart1"/>
    <dgm:cxn modelId="{41D47653-F9B1-4B55-AC02-73D3166C3173}" type="presParOf" srcId="{E2620C49-63DA-4143-9C9D-F741415625FB}" destId="{9376265B-AC8A-47DD-8A36-A50A67B4BE09}" srcOrd="3" destOrd="0" presId="urn:microsoft.com/office/officeart/2005/8/layout/orgChart1"/>
    <dgm:cxn modelId="{4AA63E83-7D3D-4721-AA2D-53BC7245F9AC}" type="presParOf" srcId="{9376265B-AC8A-47DD-8A36-A50A67B4BE09}" destId="{70F57FAC-FFEE-47E1-BF8D-1E3626BB5123}" srcOrd="0" destOrd="0" presId="urn:microsoft.com/office/officeart/2005/8/layout/orgChart1"/>
    <dgm:cxn modelId="{0D9F9FCC-C428-40D3-AF8A-F02DC80EA063}" type="presParOf" srcId="{70F57FAC-FFEE-47E1-BF8D-1E3626BB5123}" destId="{FFCFE391-4109-44A1-865D-57305DDDD363}" srcOrd="0" destOrd="0" presId="urn:microsoft.com/office/officeart/2005/8/layout/orgChart1"/>
    <dgm:cxn modelId="{948A70F2-F279-4768-9D24-2EC5B286D37A}" type="presParOf" srcId="{70F57FAC-FFEE-47E1-BF8D-1E3626BB5123}" destId="{DB0A7412-E9E8-40FF-A4FD-D9EABBA738A7}" srcOrd="1" destOrd="0" presId="urn:microsoft.com/office/officeart/2005/8/layout/orgChart1"/>
    <dgm:cxn modelId="{97F6E569-1E8E-4BC0-80D5-541DE744E755}" type="presParOf" srcId="{9376265B-AC8A-47DD-8A36-A50A67B4BE09}" destId="{D54DE0CC-FDEE-4D63-BB42-A886942139AD}" srcOrd="1" destOrd="0" presId="urn:microsoft.com/office/officeart/2005/8/layout/orgChart1"/>
    <dgm:cxn modelId="{DB2F5E41-289A-4824-987F-E56166BC020E}" type="presParOf" srcId="{9376265B-AC8A-47DD-8A36-A50A67B4BE09}" destId="{99673327-B917-43FD-A2EB-BA13AC809E85}" srcOrd="2" destOrd="0" presId="urn:microsoft.com/office/officeart/2005/8/layout/orgChart1"/>
    <dgm:cxn modelId="{2BCDD99E-E539-4021-A0C2-43D6E0AF0A1F}" type="presParOf" srcId="{E2620C49-63DA-4143-9C9D-F741415625FB}" destId="{A3898B14-803F-4A6E-B2AC-E46BCED53C70}" srcOrd="4" destOrd="0" presId="urn:microsoft.com/office/officeart/2005/8/layout/orgChart1"/>
    <dgm:cxn modelId="{1C713D13-EC69-4FD6-8F1F-715D9D9A93F4}" type="presParOf" srcId="{E2620C49-63DA-4143-9C9D-F741415625FB}" destId="{EF040AD1-9E76-406A-A015-CB8BAB09CDA8}" srcOrd="5" destOrd="0" presId="urn:microsoft.com/office/officeart/2005/8/layout/orgChart1"/>
    <dgm:cxn modelId="{56F49525-58FE-42E8-B56A-102D67DC7D16}" type="presParOf" srcId="{EF040AD1-9E76-406A-A015-CB8BAB09CDA8}" destId="{D9FCB378-72E7-4990-A979-1373968B41FA}" srcOrd="0" destOrd="0" presId="urn:microsoft.com/office/officeart/2005/8/layout/orgChart1"/>
    <dgm:cxn modelId="{29EB4629-3D6B-4CAC-8829-56F632CCBA71}" type="presParOf" srcId="{D9FCB378-72E7-4990-A979-1373968B41FA}" destId="{A42B7AC3-C98E-4EA5-900E-E18AE2082E48}" srcOrd="0" destOrd="0" presId="urn:microsoft.com/office/officeart/2005/8/layout/orgChart1"/>
    <dgm:cxn modelId="{ECA44878-6985-4FD6-8BB5-91CBE3DFA1E9}" type="presParOf" srcId="{D9FCB378-72E7-4990-A979-1373968B41FA}" destId="{A269C44F-6062-4C92-B213-778FFCCA7A26}" srcOrd="1" destOrd="0" presId="urn:microsoft.com/office/officeart/2005/8/layout/orgChart1"/>
    <dgm:cxn modelId="{1A09D6EE-F198-41AF-80EE-84BEF4221460}" type="presParOf" srcId="{EF040AD1-9E76-406A-A015-CB8BAB09CDA8}" destId="{B29DD448-FF26-448B-AB5C-F1BC6797DAD8}" srcOrd="1" destOrd="0" presId="urn:microsoft.com/office/officeart/2005/8/layout/orgChart1"/>
    <dgm:cxn modelId="{B779C9DE-2057-476E-B9C5-260E35CBB109}" type="presParOf" srcId="{EF040AD1-9E76-406A-A015-CB8BAB09CDA8}" destId="{756C6A46-592A-4404-A7E9-B7E45AC75A94}" srcOrd="2" destOrd="0" presId="urn:microsoft.com/office/officeart/2005/8/layout/orgChart1"/>
    <dgm:cxn modelId="{2E13FC51-FE01-486D-AC8A-BFD64E7AEF18}" type="presParOf" srcId="{1EE08319-B364-4B91-9A23-1AE93E19BBF4}" destId="{D5E88E3C-1829-4618-9804-97224B06AA2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6091DA-6607-4AAB-B580-F4ADDCE886C9}" type="doc">
      <dgm:prSet loTypeId="urn:microsoft.com/office/officeart/2005/8/layout/orgChart1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0D8E84-7BB8-406D-8DDC-D7368056FDC7}">
      <dgm:prSet phldrT="[Text]" custT="1"/>
      <dgm:spPr/>
      <dgm:t>
        <a:bodyPr/>
        <a:lstStyle/>
        <a:p>
          <a:r>
            <a:rPr lang="en-US" sz="3200" b="1" dirty="0"/>
            <a:t>Gland structure</a:t>
          </a:r>
        </a:p>
      </dgm:t>
    </dgm:pt>
    <dgm:pt modelId="{BF1B0236-C720-4BEC-A6F9-5F36993BA60E}" type="parTrans" cxnId="{9437903A-EF21-4BD4-A212-09D796073C3D}">
      <dgm:prSet/>
      <dgm:spPr/>
      <dgm:t>
        <a:bodyPr/>
        <a:lstStyle/>
        <a:p>
          <a:endParaRPr lang="en-US"/>
        </a:p>
      </dgm:t>
    </dgm:pt>
    <dgm:pt modelId="{A75C5DFF-7D53-47BF-9F11-63F12BE588A4}" type="sibTrans" cxnId="{9437903A-EF21-4BD4-A212-09D796073C3D}">
      <dgm:prSet/>
      <dgm:spPr/>
      <dgm:t>
        <a:bodyPr/>
        <a:lstStyle/>
        <a:p>
          <a:endParaRPr lang="en-US"/>
        </a:p>
      </dgm:t>
    </dgm:pt>
    <dgm:pt modelId="{13C2CBD9-D514-40E2-BFC9-ED80E50BBD0B}">
      <dgm:prSet phldrT="[Text]" custT="1"/>
      <dgm:spPr/>
      <dgm:t>
        <a:bodyPr/>
        <a:lstStyle/>
        <a:p>
          <a:r>
            <a:rPr lang="en-US" sz="3200" b="1" dirty="0"/>
            <a:t>1- </a:t>
          </a:r>
          <a:r>
            <a:rPr lang="en-US" sz="3200" b="1" dirty="0" err="1"/>
            <a:t>stroma</a:t>
          </a:r>
          <a:endParaRPr lang="en-US" sz="3200" b="1" dirty="0"/>
        </a:p>
        <a:p>
          <a:r>
            <a:rPr lang="en-US" sz="3200" dirty="0"/>
            <a:t>( C.T. frame)</a:t>
          </a:r>
        </a:p>
      </dgm:t>
    </dgm:pt>
    <dgm:pt modelId="{11C1167A-6E2C-45BC-91DD-3406821D0393}" type="parTrans" cxnId="{AA0F266D-D7B2-41B8-81F1-16354F3FEB67}">
      <dgm:prSet/>
      <dgm:spPr/>
      <dgm:t>
        <a:bodyPr/>
        <a:lstStyle/>
        <a:p>
          <a:endParaRPr lang="en-US"/>
        </a:p>
      </dgm:t>
    </dgm:pt>
    <dgm:pt modelId="{00D18AB0-D792-4B46-B96A-13268AB8C27B}" type="sibTrans" cxnId="{AA0F266D-D7B2-41B8-81F1-16354F3FEB67}">
      <dgm:prSet/>
      <dgm:spPr/>
      <dgm:t>
        <a:bodyPr/>
        <a:lstStyle/>
        <a:p>
          <a:endParaRPr lang="en-US"/>
        </a:p>
      </dgm:t>
    </dgm:pt>
    <dgm:pt modelId="{0BB479E2-72AD-49B4-9190-6D48A73E4EFF}">
      <dgm:prSet phldrT="[Text]" custT="1"/>
      <dgm:spPr/>
      <dgm:t>
        <a:bodyPr/>
        <a:lstStyle/>
        <a:p>
          <a:r>
            <a:rPr lang="en-US" sz="3200" b="1" dirty="0"/>
            <a:t>2- Parenchyma</a:t>
          </a:r>
        </a:p>
        <a:p>
          <a:r>
            <a:rPr lang="en-US" sz="3200" dirty="0"/>
            <a:t>(secretory cells)</a:t>
          </a:r>
        </a:p>
      </dgm:t>
    </dgm:pt>
    <dgm:pt modelId="{0974A554-E1E5-4597-A9B9-E5147430D79B}" type="parTrans" cxnId="{4E9348EE-3363-46CB-9D61-63260121BA34}">
      <dgm:prSet/>
      <dgm:spPr/>
      <dgm:t>
        <a:bodyPr/>
        <a:lstStyle/>
        <a:p>
          <a:endParaRPr lang="en-US"/>
        </a:p>
      </dgm:t>
    </dgm:pt>
    <dgm:pt modelId="{2C134D0C-D0A9-49D0-83A3-751848201EA9}" type="sibTrans" cxnId="{4E9348EE-3363-46CB-9D61-63260121BA34}">
      <dgm:prSet/>
      <dgm:spPr/>
      <dgm:t>
        <a:bodyPr/>
        <a:lstStyle/>
        <a:p>
          <a:endParaRPr lang="en-US"/>
        </a:p>
      </dgm:t>
    </dgm:pt>
    <dgm:pt modelId="{DA3C39E9-DCF7-4E78-9C2C-74F6E755DE02}" type="pres">
      <dgm:prSet presAssocID="{DB6091DA-6607-4AAB-B580-F4ADDCE886C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0367B69-F098-4EF7-9871-170D255FC56D}" type="pres">
      <dgm:prSet presAssocID="{2E0D8E84-7BB8-406D-8DDC-D7368056FDC7}" presName="hierRoot1" presStyleCnt="0">
        <dgm:presLayoutVars>
          <dgm:hierBranch val="init"/>
        </dgm:presLayoutVars>
      </dgm:prSet>
      <dgm:spPr/>
    </dgm:pt>
    <dgm:pt modelId="{19F7CDBC-30E7-4EA1-BE46-952CC90BC0C1}" type="pres">
      <dgm:prSet presAssocID="{2E0D8E84-7BB8-406D-8DDC-D7368056FDC7}" presName="rootComposite1" presStyleCnt="0"/>
      <dgm:spPr/>
    </dgm:pt>
    <dgm:pt modelId="{ADFB56D9-F5F0-492A-A66C-80B477A94E49}" type="pres">
      <dgm:prSet presAssocID="{2E0D8E84-7BB8-406D-8DDC-D7368056FDC7}" presName="rootText1" presStyleLbl="node0" presStyleIdx="0" presStyleCnt="1" custScaleX="40835" custScaleY="53455" custLinFactNeighborY="-231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6D97BE-270D-4577-BACA-44CDD181336A}" type="pres">
      <dgm:prSet presAssocID="{2E0D8E84-7BB8-406D-8DDC-D7368056FDC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0663A95-5325-4C35-81D8-BEC94D0CCBE5}" type="pres">
      <dgm:prSet presAssocID="{2E0D8E84-7BB8-406D-8DDC-D7368056FDC7}" presName="hierChild2" presStyleCnt="0"/>
      <dgm:spPr/>
    </dgm:pt>
    <dgm:pt modelId="{6FE53CE2-17EC-4AE9-B037-99C04BAC85C8}" type="pres">
      <dgm:prSet presAssocID="{11C1167A-6E2C-45BC-91DD-3406821D0393}" presName="Name37" presStyleLbl="parChTrans1D2" presStyleIdx="0" presStyleCnt="2"/>
      <dgm:spPr/>
      <dgm:t>
        <a:bodyPr/>
        <a:lstStyle/>
        <a:p>
          <a:endParaRPr lang="en-US"/>
        </a:p>
      </dgm:t>
    </dgm:pt>
    <dgm:pt modelId="{0EA7951D-6E70-4116-91C2-75ED7B235CE4}" type="pres">
      <dgm:prSet presAssocID="{13C2CBD9-D514-40E2-BFC9-ED80E50BBD0B}" presName="hierRoot2" presStyleCnt="0">
        <dgm:presLayoutVars>
          <dgm:hierBranch val="init"/>
        </dgm:presLayoutVars>
      </dgm:prSet>
      <dgm:spPr/>
    </dgm:pt>
    <dgm:pt modelId="{DE79D8CA-E224-4DB3-815B-CABF4C4F772C}" type="pres">
      <dgm:prSet presAssocID="{13C2CBD9-D514-40E2-BFC9-ED80E50BBD0B}" presName="rootComposite" presStyleCnt="0"/>
      <dgm:spPr/>
    </dgm:pt>
    <dgm:pt modelId="{8134026D-13A2-40FA-8B92-E1540A7B1EB5}" type="pres">
      <dgm:prSet presAssocID="{13C2CBD9-D514-40E2-BFC9-ED80E50BBD0B}" presName="rootText" presStyleLbl="node2" presStyleIdx="0" presStyleCnt="2" custScaleX="38442" custScaleY="677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0DC579-4D10-4FCD-B2CA-2F23CF5D5123}" type="pres">
      <dgm:prSet presAssocID="{13C2CBD9-D514-40E2-BFC9-ED80E50BBD0B}" presName="rootConnector" presStyleLbl="node2" presStyleIdx="0" presStyleCnt="2"/>
      <dgm:spPr/>
      <dgm:t>
        <a:bodyPr/>
        <a:lstStyle/>
        <a:p>
          <a:endParaRPr lang="en-US"/>
        </a:p>
      </dgm:t>
    </dgm:pt>
    <dgm:pt modelId="{57CC61E6-86AD-4EB7-A023-5BA71B091201}" type="pres">
      <dgm:prSet presAssocID="{13C2CBD9-D514-40E2-BFC9-ED80E50BBD0B}" presName="hierChild4" presStyleCnt="0"/>
      <dgm:spPr/>
    </dgm:pt>
    <dgm:pt modelId="{94D4F298-254F-40E1-99BD-346D7587C0B9}" type="pres">
      <dgm:prSet presAssocID="{13C2CBD9-D514-40E2-BFC9-ED80E50BBD0B}" presName="hierChild5" presStyleCnt="0"/>
      <dgm:spPr/>
    </dgm:pt>
    <dgm:pt modelId="{D6D4D1FE-6121-4C9D-8343-7A1AA08C5CA2}" type="pres">
      <dgm:prSet presAssocID="{0974A554-E1E5-4597-A9B9-E5147430D79B}" presName="Name37" presStyleLbl="parChTrans1D2" presStyleIdx="1" presStyleCnt="2"/>
      <dgm:spPr/>
      <dgm:t>
        <a:bodyPr/>
        <a:lstStyle/>
        <a:p>
          <a:endParaRPr lang="en-US"/>
        </a:p>
      </dgm:t>
    </dgm:pt>
    <dgm:pt modelId="{18623B20-BF3C-4575-96F5-D4A84C741E48}" type="pres">
      <dgm:prSet presAssocID="{0BB479E2-72AD-49B4-9190-6D48A73E4EFF}" presName="hierRoot2" presStyleCnt="0">
        <dgm:presLayoutVars>
          <dgm:hierBranch val="init"/>
        </dgm:presLayoutVars>
      </dgm:prSet>
      <dgm:spPr/>
    </dgm:pt>
    <dgm:pt modelId="{082CB9A8-589F-453E-8AA5-56AC4EFDB14D}" type="pres">
      <dgm:prSet presAssocID="{0BB479E2-72AD-49B4-9190-6D48A73E4EFF}" presName="rootComposite" presStyleCnt="0"/>
      <dgm:spPr/>
    </dgm:pt>
    <dgm:pt modelId="{93011DF4-EB8D-4AE8-89C5-559291CA4043}" type="pres">
      <dgm:prSet presAssocID="{0BB479E2-72AD-49B4-9190-6D48A73E4EFF}" presName="rootText" presStyleLbl="node2" presStyleIdx="1" presStyleCnt="2" custScaleX="39399" custScaleY="65252" custLinFactNeighborY="-3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94B6C1-1BF9-4F13-90FC-BE1850A1709E}" type="pres">
      <dgm:prSet presAssocID="{0BB479E2-72AD-49B4-9190-6D48A73E4EFF}" presName="rootConnector" presStyleLbl="node2" presStyleIdx="1" presStyleCnt="2"/>
      <dgm:spPr/>
      <dgm:t>
        <a:bodyPr/>
        <a:lstStyle/>
        <a:p>
          <a:endParaRPr lang="en-US"/>
        </a:p>
      </dgm:t>
    </dgm:pt>
    <dgm:pt modelId="{1D8A671D-0560-4742-A415-8A10EE15C8BA}" type="pres">
      <dgm:prSet presAssocID="{0BB479E2-72AD-49B4-9190-6D48A73E4EFF}" presName="hierChild4" presStyleCnt="0"/>
      <dgm:spPr/>
    </dgm:pt>
    <dgm:pt modelId="{87FF1D80-CF9D-4F0C-87CD-3C1357C91E4F}" type="pres">
      <dgm:prSet presAssocID="{0BB479E2-72AD-49B4-9190-6D48A73E4EFF}" presName="hierChild5" presStyleCnt="0"/>
      <dgm:spPr/>
    </dgm:pt>
    <dgm:pt modelId="{F48160C9-0897-4FA2-A1F4-EDFC5A7143E9}" type="pres">
      <dgm:prSet presAssocID="{2E0D8E84-7BB8-406D-8DDC-D7368056FDC7}" presName="hierChild3" presStyleCnt="0"/>
      <dgm:spPr/>
    </dgm:pt>
  </dgm:ptLst>
  <dgm:cxnLst>
    <dgm:cxn modelId="{51403E03-1796-4443-A61D-6AC892A8A976}" type="presOf" srcId="{2E0D8E84-7BB8-406D-8DDC-D7368056FDC7}" destId="{9D6D97BE-270D-4577-BACA-44CDD181336A}" srcOrd="1" destOrd="0" presId="urn:microsoft.com/office/officeart/2005/8/layout/orgChart1"/>
    <dgm:cxn modelId="{9437903A-EF21-4BD4-A212-09D796073C3D}" srcId="{DB6091DA-6607-4AAB-B580-F4ADDCE886C9}" destId="{2E0D8E84-7BB8-406D-8DDC-D7368056FDC7}" srcOrd="0" destOrd="0" parTransId="{BF1B0236-C720-4BEC-A6F9-5F36993BA60E}" sibTransId="{A75C5DFF-7D53-47BF-9F11-63F12BE588A4}"/>
    <dgm:cxn modelId="{057664A6-8422-4BAB-B48F-2623EB684E4C}" type="presOf" srcId="{0974A554-E1E5-4597-A9B9-E5147430D79B}" destId="{D6D4D1FE-6121-4C9D-8343-7A1AA08C5CA2}" srcOrd="0" destOrd="0" presId="urn:microsoft.com/office/officeart/2005/8/layout/orgChart1"/>
    <dgm:cxn modelId="{6C996BB1-BB5A-4169-8EA2-E38CF51B85A2}" type="presOf" srcId="{DB6091DA-6607-4AAB-B580-F4ADDCE886C9}" destId="{DA3C39E9-DCF7-4E78-9C2C-74F6E755DE02}" srcOrd="0" destOrd="0" presId="urn:microsoft.com/office/officeart/2005/8/layout/orgChart1"/>
    <dgm:cxn modelId="{A741FA80-8522-47DF-9466-1FC745BE1ECC}" type="presOf" srcId="{13C2CBD9-D514-40E2-BFC9-ED80E50BBD0B}" destId="{8134026D-13A2-40FA-8B92-E1540A7B1EB5}" srcOrd="0" destOrd="0" presId="urn:microsoft.com/office/officeart/2005/8/layout/orgChart1"/>
    <dgm:cxn modelId="{4E9348EE-3363-46CB-9D61-63260121BA34}" srcId="{2E0D8E84-7BB8-406D-8DDC-D7368056FDC7}" destId="{0BB479E2-72AD-49B4-9190-6D48A73E4EFF}" srcOrd="1" destOrd="0" parTransId="{0974A554-E1E5-4597-A9B9-E5147430D79B}" sibTransId="{2C134D0C-D0A9-49D0-83A3-751848201EA9}"/>
    <dgm:cxn modelId="{CC03D7B0-ECC6-4D85-B7D5-E5D61DC1FD22}" type="presOf" srcId="{11C1167A-6E2C-45BC-91DD-3406821D0393}" destId="{6FE53CE2-17EC-4AE9-B037-99C04BAC85C8}" srcOrd="0" destOrd="0" presId="urn:microsoft.com/office/officeart/2005/8/layout/orgChart1"/>
    <dgm:cxn modelId="{7842DD80-772B-4652-BB8B-419B0D5F251D}" type="presOf" srcId="{0BB479E2-72AD-49B4-9190-6D48A73E4EFF}" destId="{93011DF4-EB8D-4AE8-89C5-559291CA4043}" srcOrd="0" destOrd="0" presId="urn:microsoft.com/office/officeart/2005/8/layout/orgChart1"/>
    <dgm:cxn modelId="{AA0F266D-D7B2-41B8-81F1-16354F3FEB67}" srcId="{2E0D8E84-7BB8-406D-8DDC-D7368056FDC7}" destId="{13C2CBD9-D514-40E2-BFC9-ED80E50BBD0B}" srcOrd="0" destOrd="0" parTransId="{11C1167A-6E2C-45BC-91DD-3406821D0393}" sibTransId="{00D18AB0-D792-4B46-B96A-13268AB8C27B}"/>
    <dgm:cxn modelId="{1CCFB62F-4B90-47F2-AC9B-00953CCD72D5}" type="presOf" srcId="{0BB479E2-72AD-49B4-9190-6D48A73E4EFF}" destId="{3B94B6C1-1BF9-4F13-90FC-BE1850A1709E}" srcOrd="1" destOrd="0" presId="urn:microsoft.com/office/officeart/2005/8/layout/orgChart1"/>
    <dgm:cxn modelId="{E75451F5-1B6C-4179-94FD-B82943B992B1}" type="presOf" srcId="{13C2CBD9-D514-40E2-BFC9-ED80E50BBD0B}" destId="{4F0DC579-4D10-4FCD-B2CA-2F23CF5D5123}" srcOrd="1" destOrd="0" presId="urn:microsoft.com/office/officeart/2005/8/layout/orgChart1"/>
    <dgm:cxn modelId="{AFF45CAA-ADD6-416B-805E-409FCAA71F4D}" type="presOf" srcId="{2E0D8E84-7BB8-406D-8DDC-D7368056FDC7}" destId="{ADFB56D9-F5F0-492A-A66C-80B477A94E49}" srcOrd="0" destOrd="0" presId="urn:microsoft.com/office/officeart/2005/8/layout/orgChart1"/>
    <dgm:cxn modelId="{FFDD312C-44C4-4332-84D9-1D8394C7857A}" type="presParOf" srcId="{DA3C39E9-DCF7-4E78-9C2C-74F6E755DE02}" destId="{30367B69-F098-4EF7-9871-170D255FC56D}" srcOrd="0" destOrd="0" presId="urn:microsoft.com/office/officeart/2005/8/layout/orgChart1"/>
    <dgm:cxn modelId="{B5CD10E5-C138-4F20-B606-1098DAA6F7BE}" type="presParOf" srcId="{30367B69-F098-4EF7-9871-170D255FC56D}" destId="{19F7CDBC-30E7-4EA1-BE46-952CC90BC0C1}" srcOrd="0" destOrd="0" presId="urn:microsoft.com/office/officeart/2005/8/layout/orgChart1"/>
    <dgm:cxn modelId="{7FE51129-C6ED-465B-B899-E0431AF96188}" type="presParOf" srcId="{19F7CDBC-30E7-4EA1-BE46-952CC90BC0C1}" destId="{ADFB56D9-F5F0-492A-A66C-80B477A94E49}" srcOrd="0" destOrd="0" presId="urn:microsoft.com/office/officeart/2005/8/layout/orgChart1"/>
    <dgm:cxn modelId="{9AF307F2-9AB9-4FE2-92DA-615B983A0511}" type="presParOf" srcId="{19F7CDBC-30E7-4EA1-BE46-952CC90BC0C1}" destId="{9D6D97BE-270D-4577-BACA-44CDD181336A}" srcOrd="1" destOrd="0" presId="urn:microsoft.com/office/officeart/2005/8/layout/orgChart1"/>
    <dgm:cxn modelId="{061EA114-FB65-45FE-82B6-5E5FBB34796A}" type="presParOf" srcId="{30367B69-F098-4EF7-9871-170D255FC56D}" destId="{D0663A95-5325-4C35-81D8-BEC94D0CCBE5}" srcOrd="1" destOrd="0" presId="urn:microsoft.com/office/officeart/2005/8/layout/orgChart1"/>
    <dgm:cxn modelId="{8D100EE0-5175-4D3A-BB17-1C429991CB0A}" type="presParOf" srcId="{D0663A95-5325-4C35-81D8-BEC94D0CCBE5}" destId="{6FE53CE2-17EC-4AE9-B037-99C04BAC85C8}" srcOrd="0" destOrd="0" presId="urn:microsoft.com/office/officeart/2005/8/layout/orgChart1"/>
    <dgm:cxn modelId="{468CD2BE-CBE6-4062-ABF9-97A0550C2534}" type="presParOf" srcId="{D0663A95-5325-4C35-81D8-BEC94D0CCBE5}" destId="{0EA7951D-6E70-4116-91C2-75ED7B235CE4}" srcOrd="1" destOrd="0" presId="urn:microsoft.com/office/officeart/2005/8/layout/orgChart1"/>
    <dgm:cxn modelId="{28308F35-FEEC-499B-9214-4041A3D706E5}" type="presParOf" srcId="{0EA7951D-6E70-4116-91C2-75ED7B235CE4}" destId="{DE79D8CA-E224-4DB3-815B-CABF4C4F772C}" srcOrd="0" destOrd="0" presId="urn:microsoft.com/office/officeart/2005/8/layout/orgChart1"/>
    <dgm:cxn modelId="{499C7C37-A4AC-4205-891C-45E7B5F4632F}" type="presParOf" srcId="{DE79D8CA-E224-4DB3-815B-CABF4C4F772C}" destId="{8134026D-13A2-40FA-8B92-E1540A7B1EB5}" srcOrd="0" destOrd="0" presId="urn:microsoft.com/office/officeart/2005/8/layout/orgChart1"/>
    <dgm:cxn modelId="{252587B4-8635-49D5-A5E3-5C64D6FF3D80}" type="presParOf" srcId="{DE79D8CA-E224-4DB3-815B-CABF4C4F772C}" destId="{4F0DC579-4D10-4FCD-B2CA-2F23CF5D5123}" srcOrd="1" destOrd="0" presId="urn:microsoft.com/office/officeart/2005/8/layout/orgChart1"/>
    <dgm:cxn modelId="{D9A6F17E-9D75-427C-B938-8F0B037732E4}" type="presParOf" srcId="{0EA7951D-6E70-4116-91C2-75ED7B235CE4}" destId="{57CC61E6-86AD-4EB7-A023-5BA71B091201}" srcOrd="1" destOrd="0" presId="urn:microsoft.com/office/officeart/2005/8/layout/orgChart1"/>
    <dgm:cxn modelId="{D72A395C-BB8E-44FF-B9C0-7F16FF22D51E}" type="presParOf" srcId="{0EA7951D-6E70-4116-91C2-75ED7B235CE4}" destId="{94D4F298-254F-40E1-99BD-346D7587C0B9}" srcOrd="2" destOrd="0" presId="urn:microsoft.com/office/officeart/2005/8/layout/orgChart1"/>
    <dgm:cxn modelId="{922D9980-D885-4F81-A531-414AF9BD3C68}" type="presParOf" srcId="{D0663A95-5325-4C35-81D8-BEC94D0CCBE5}" destId="{D6D4D1FE-6121-4C9D-8343-7A1AA08C5CA2}" srcOrd="2" destOrd="0" presId="urn:microsoft.com/office/officeart/2005/8/layout/orgChart1"/>
    <dgm:cxn modelId="{43758FED-AFFA-4D9A-9C9B-FD6E648F8843}" type="presParOf" srcId="{D0663A95-5325-4C35-81D8-BEC94D0CCBE5}" destId="{18623B20-BF3C-4575-96F5-D4A84C741E48}" srcOrd="3" destOrd="0" presId="urn:microsoft.com/office/officeart/2005/8/layout/orgChart1"/>
    <dgm:cxn modelId="{2844BA41-52D0-4631-8FDC-57578A3C70C3}" type="presParOf" srcId="{18623B20-BF3C-4575-96F5-D4A84C741E48}" destId="{082CB9A8-589F-453E-8AA5-56AC4EFDB14D}" srcOrd="0" destOrd="0" presId="urn:microsoft.com/office/officeart/2005/8/layout/orgChart1"/>
    <dgm:cxn modelId="{ED48F26A-31BE-44FE-82B0-884B3E0AC2C0}" type="presParOf" srcId="{082CB9A8-589F-453E-8AA5-56AC4EFDB14D}" destId="{93011DF4-EB8D-4AE8-89C5-559291CA4043}" srcOrd="0" destOrd="0" presId="urn:microsoft.com/office/officeart/2005/8/layout/orgChart1"/>
    <dgm:cxn modelId="{77BD5F39-8928-42F9-BD8A-723DC4662DD4}" type="presParOf" srcId="{082CB9A8-589F-453E-8AA5-56AC4EFDB14D}" destId="{3B94B6C1-1BF9-4F13-90FC-BE1850A1709E}" srcOrd="1" destOrd="0" presId="urn:microsoft.com/office/officeart/2005/8/layout/orgChart1"/>
    <dgm:cxn modelId="{BAA05810-4C73-44BE-8E22-1317C5D51BCA}" type="presParOf" srcId="{18623B20-BF3C-4575-96F5-D4A84C741E48}" destId="{1D8A671D-0560-4742-A415-8A10EE15C8BA}" srcOrd="1" destOrd="0" presId="urn:microsoft.com/office/officeart/2005/8/layout/orgChart1"/>
    <dgm:cxn modelId="{24162F44-20B0-49DC-8BC5-DCE464EB8319}" type="presParOf" srcId="{18623B20-BF3C-4575-96F5-D4A84C741E48}" destId="{87FF1D80-CF9D-4F0C-87CD-3C1357C91E4F}" srcOrd="2" destOrd="0" presId="urn:microsoft.com/office/officeart/2005/8/layout/orgChart1"/>
    <dgm:cxn modelId="{DD146DDC-8C93-47F9-AD08-4084387974D6}" type="presParOf" srcId="{30367B69-F098-4EF7-9871-170D255FC56D}" destId="{F48160C9-0897-4FA2-A1F4-EDFC5A7143E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90ECA3-7191-4F88-A0F2-CA7E9845B880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1740DE-B8E9-4206-BB2B-E1F098A915F5}">
      <dgm:prSet phldrT="[Text]" custT="1"/>
      <dgm:spPr/>
      <dgm:t>
        <a:bodyPr/>
        <a:lstStyle/>
        <a:p>
          <a:r>
            <a:rPr lang="en-US" sz="4000" b="1" dirty="0"/>
            <a:t>Pancreas</a:t>
          </a:r>
        </a:p>
      </dgm:t>
    </dgm:pt>
    <dgm:pt modelId="{0C8A8B65-FFE5-478D-9D39-FD8E1FB68F57}" type="parTrans" cxnId="{5A485419-2CC2-4FAB-B335-CA7AF2A90C5F}">
      <dgm:prSet/>
      <dgm:spPr/>
      <dgm:t>
        <a:bodyPr/>
        <a:lstStyle/>
        <a:p>
          <a:endParaRPr lang="en-US"/>
        </a:p>
      </dgm:t>
    </dgm:pt>
    <dgm:pt modelId="{ECC0049E-B9A4-4002-A78B-5EFEE3FBBB3A}" type="sibTrans" cxnId="{5A485419-2CC2-4FAB-B335-CA7AF2A90C5F}">
      <dgm:prSet/>
      <dgm:spPr/>
      <dgm:t>
        <a:bodyPr/>
        <a:lstStyle/>
        <a:p>
          <a:endParaRPr lang="en-US"/>
        </a:p>
      </dgm:t>
    </dgm:pt>
    <dgm:pt modelId="{68A48B5A-2A48-483A-B4EE-E73754AAA1BD}">
      <dgm:prSet phldrT="[Text]" custT="1"/>
      <dgm:spPr/>
      <dgm:t>
        <a:bodyPr/>
        <a:lstStyle/>
        <a:p>
          <a:r>
            <a:rPr lang="en-US" sz="3800" b="1" dirty="0"/>
            <a:t>Exocrine</a:t>
          </a:r>
        </a:p>
        <a:p>
          <a:r>
            <a:rPr lang="en-US" sz="3200" dirty="0"/>
            <a:t>(</a:t>
          </a:r>
          <a:r>
            <a:rPr lang="en-US" sz="3200" dirty="0" err="1"/>
            <a:t>Acini</a:t>
          </a:r>
          <a:r>
            <a:rPr lang="en-US" sz="3200" dirty="0"/>
            <a:t>+ ducts) </a:t>
          </a:r>
        </a:p>
      </dgm:t>
    </dgm:pt>
    <dgm:pt modelId="{A66F560D-17F0-4CF2-A4B4-B66323AA4B15}" type="parTrans" cxnId="{A63BE04D-4CD8-4094-8FDD-660C29023FCC}">
      <dgm:prSet/>
      <dgm:spPr/>
      <dgm:t>
        <a:bodyPr/>
        <a:lstStyle/>
        <a:p>
          <a:endParaRPr lang="en-US"/>
        </a:p>
      </dgm:t>
    </dgm:pt>
    <dgm:pt modelId="{DC962C55-648C-4E27-B073-EB5F40B2CAFB}" type="sibTrans" cxnId="{A63BE04D-4CD8-4094-8FDD-660C29023FCC}">
      <dgm:prSet/>
      <dgm:spPr/>
      <dgm:t>
        <a:bodyPr/>
        <a:lstStyle/>
        <a:p>
          <a:endParaRPr lang="en-US"/>
        </a:p>
      </dgm:t>
    </dgm:pt>
    <dgm:pt modelId="{4DC794D9-A466-4F41-9D4A-834F8013D3A5}">
      <dgm:prSet phldrT="[Text]" custT="1"/>
      <dgm:spPr/>
      <dgm:t>
        <a:bodyPr/>
        <a:lstStyle/>
        <a:p>
          <a:r>
            <a:rPr lang="en-US" sz="3800" b="1" dirty="0"/>
            <a:t>Endocrine</a:t>
          </a:r>
        </a:p>
        <a:p>
          <a:r>
            <a:rPr lang="en-US" sz="3200" dirty="0"/>
            <a:t>Islets of Langerhans</a:t>
          </a:r>
        </a:p>
        <a:p>
          <a:r>
            <a:rPr lang="en-US" sz="3200" dirty="0"/>
            <a:t>(Cells+ blood vessels)</a:t>
          </a:r>
        </a:p>
      </dgm:t>
    </dgm:pt>
    <dgm:pt modelId="{001C5D45-1459-4185-95AE-2C2B0BCCF8EE}" type="parTrans" cxnId="{4C2EAF16-1BFB-453D-84D4-1C1677002AA6}">
      <dgm:prSet/>
      <dgm:spPr/>
      <dgm:t>
        <a:bodyPr/>
        <a:lstStyle/>
        <a:p>
          <a:endParaRPr lang="en-US"/>
        </a:p>
      </dgm:t>
    </dgm:pt>
    <dgm:pt modelId="{ECAECE0C-62C5-4846-A845-6A3DED1956B2}" type="sibTrans" cxnId="{4C2EAF16-1BFB-453D-84D4-1C1677002AA6}">
      <dgm:prSet/>
      <dgm:spPr/>
      <dgm:t>
        <a:bodyPr/>
        <a:lstStyle/>
        <a:p>
          <a:endParaRPr lang="en-US"/>
        </a:p>
      </dgm:t>
    </dgm:pt>
    <dgm:pt modelId="{DA1DB164-B68C-4F81-A3A5-9E7E91C4C0EC}" type="pres">
      <dgm:prSet presAssocID="{D890ECA3-7191-4F88-A0F2-CA7E9845B88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083DB0B-53DE-48B0-B1D6-769E6538BC1A}" type="pres">
      <dgm:prSet presAssocID="{4A1740DE-B8E9-4206-BB2B-E1F098A915F5}" presName="hierRoot1" presStyleCnt="0">
        <dgm:presLayoutVars>
          <dgm:hierBranch val="init"/>
        </dgm:presLayoutVars>
      </dgm:prSet>
      <dgm:spPr/>
    </dgm:pt>
    <dgm:pt modelId="{F361F30B-FB6A-454C-991C-1A28A9CA6E63}" type="pres">
      <dgm:prSet presAssocID="{4A1740DE-B8E9-4206-BB2B-E1F098A915F5}" presName="rootComposite1" presStyleCnt="0"/>
      <dgm:spPr/>
    </dgm:pt>
    <dgm:pt modelId="{18F4E1ED-9C39-41DE-8AB7-5068583E8843}" type="pres">
      <dgm:prSet presAssocID="{4A1740DE-B8E9-4206-BB2B-E1F098A915F5}" presName="rootText1" presStyleLbl="node0" presStyleIdx="0" presStyleCnt="1" custLinFactY="-13936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30B63F-78F9-4CCC-B4B2-C8E93BD5E459}" type="pres">
      <dgm:prSet presAssocID="{4A1740DE-B8E9-4206-BB2B-E1F098A915F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8AB984A-C5C4-412F-BC79-72E499983D62}" type="pres">
      <dgm:prSet presAssocID="{4A1740DE-B8E9-4206-BB2B-E1F098A915F5}" presName="hierChild2" presStyleCnt="0"/>
      <dgm:spPr/>
    </dgm:pt>
    <dgm:pt modelId="{CE4C45FA-0C54-429C-8939-D82B82E63131}" type="pres">
      <dgm:prSet presAssocID="{A66F560D-17F0-4CF2-A4B4-B66323AA4B15}" presName="Name37" presStyleLbl="parChTrans1D2" presStyleIdx="0" presStyleCnt="2"/>
      <dgm:spPr/>
      <dgm:t>
        <a:bodyPr/>
        <a:lstStyle/>
        <a:p>
          <a:endParaRPr lang="en-US"/>
        </a:p>
      </dgm:t>
    </dgm:pt>
    <dgm:pt modelId="{C2CBB5BA-0847-4105-9677-3F1BF794BAD0}" type="pres">
      <dgm:prSet presAssocID="{68A48B5A-2A48-483A-B4EE-E73754AAA1BD}" presName="hierRoot2" presStyleCnt="0">
        <dgm:presLayoutVars>
          <dgm:hierBranch val="init"/>
        </dgm:presLayoutVars>
      </dgm:prSet>
      <dgm:spPr/>
    </dgm:pt>
    <dgm:pt modelId="{D3F23820-2276-4E03-B2D7-FA47A1DBE6EA}" type="pres">
      <dgm:prSet presAssocID="{68A48B5A-2A48-483A-B4EE-E73754AAA1BD}" presName="rootComposite" presStyleCnt="0"/>
      <dgm:spPr/>
    </dgm:pt>
    <dgm:pt modelId="{5870EB01-002A-407C-BDA3-D11D46296956}" type="pres">
      <dgm:prSet presAssocID="{68A48B5A-2A48-483A-B4EE-E73754AAA1BD}" presName="rootText" presStyleLbl="node2" presStyleIdx="0" presStyleCnt="2" custLinFactNeighborX="1975" custLinFactNeighborY="67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3B9FCB-7476-4995-AC20-3B3D32E40883}" type="pres">
      <dgm:prSet presAssocID="{68A48B5A-2A48-483A-B4EE-E73754AAA1BD}" presName="rootConnector" presStyleLbl="node2" presStyleIdx="0" presStyleCnt="2"/>
      <dgm:spPr/>
      <dgm:t>
        <a:bodyPr/>
        <a:lstStyle/>
        <a:p>
          <a:endParaRPr lang="en-US"/>
        </a:p>
      </dgm:t>
    </dgm:pt>
    <dgm:pt modelId="{E205F2B7-5693-4904-99F2-013F7B283705}" type="pres">
      <dgm:prSet presAssocID="{68A48B5A-2A48-483A-B4EE-E73754AAA1BD}" presName="hierChild4" presStyleCnt="0"/>
      <dgm:spPr/>
    </dgm:pt>
    <dgm:pt modelId="{A0E7CD63-F7FD-439B-9099-F5B1BAFFC959}" type="pres">
      <dgm:prSet presAssocID="{68A48B5A-2A48-483A-B4EE-E73754AAA1BD}" presName="hierChild5" presStyleCnt="0"/>
      <dgm:spPr/>
    </dgm:pt>
    <dgm:pt modelId="{ADEE1540-3D22-4937-A48D-DA6DB44B729D}" type="pres">
      <dgm:prSet presAssocID="{001C5D45-1459-4185-95AE-2C2B0BCCF8EE}" presName="Name37" presStyleLbl="parChTrans1D2" presStyleIdx="1" presStyleCnt="2"/>
      <dgm:spPr/>
      <dgm:t>
        <a:bodyPr/>
        <a:lstStyle/>
        <a:p>
          <a:endParaRPr lang="en-US"/>
        </a:p>
      </dgm:t>
    </dgm:pt>
    <dgm:pt modelId="{A5F7C89C-6184-4DBC-880A-E31B7D5443B1}" type="pres">
      <dgm:prSet presAssocID="{4DC794D9-A466-4F41-9D4A-834F8013D3A5}" presName="hierRoot2" presStyleCnt="0">
        <dgm:presLayoutVars>
          <dgm:hierBranch val="init"/>
        </dgm:presLayoutVars>
      </dgm:prSet>
      <dgm:spPr/>
    </dgm:pt>
    <dgm:pt modelId="{D46B40B2-99A1-4F8E-8711-201F69CEA087}" type="pres">
      <dgm:prSet presAssocID="{4DC794D9-A466-4F41-9D4A-834F8013D3A5}" presName="rootComposite" presStyleCnt="0"/>
      <dgm:spPr/>
    </dgm:pt>
    <dgm:pt modelId="{14C60CA4-2C0E-49C0-94D0-938F3DA83C2E}" type="pres">
      <dgm:prSet presAssocID="{4DC794D9-A466-4F41-9D4A-834F8013D3A5}" presName="rootText" presStyleLbl="node2" presStyleIdx="1" presStyleCnt="2" custLinFactNeighborY="67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9347CC-2855-4247-A28E-67C488BA294A}" type="pres">
      <dgm:prSet presAssocID="{4DC794D9-A466-4F41-9D4A-834F8013D3A5}" presName="rootConnector" presStyleLbl="node2" presStyleIdx="1" presStyleCnt="2"/>
      <dgm:spPr/>
      <dgm:t>
        <a:bodyPr/>
        <a:lstStyle/>
        <a:p>
          <a:endParaRPr lang="en-US"/>
        </a:p>
      </dgm:t>
    </dgm:pt>
    <dgm:pt modelId="{294ABC55-5468-475E-BF6F-5F8CAE7B64C3}" type="pres">
      <dgm:prSet presAssocID="{4DC794D9-A466-4F41-9D4A-834F8013D3A5}" presName="hierChild4" presStyleCnt="0"/>
      <dgm:spPr/>
    </dgm:pt>
    <dgm:pt modelId="{C485EBDB-F93A-445B-AB02-D1F890091072}" type="pres">
      <dgm:prSet presAssocID="{4DC794D9-A466-4F41-9D4A-834F8013D3A5}" presName="hierChild5" presStyleCnt="0"/>
      <dgm:spPr/>
    </dgm:pt>
    <dgm:pt modelId="{99D96C82-DA25-44A6-A067-579D58994155}" type="pres">
      <dgm:prSet presAssocID="{4A1740DE-B8E9-4206-BB2B-E1F098A915F5}" presName="hierChild3" presStyleCnt="0"/>
      <dgm:spPr/>
    </dgm:pt>
  </dgm:ptLst>
  <dgm:cxnLst>
    <dgm:cxn modelId="{C4E9E239-4FFB-4CC2-A6FA-C8AC7B40C005}" type="presOf" srcId="{A66F560D-17F0-4CF2-A4B4-B66323AA4B15}" destId="{CE4C45FA-0C54-429C-8939-D82B82E63131}" srcOrd="0" destOrd="0" presId="urn:microsoft.com/office/officeart/2005/8/layout/orgChart1"/>
    <dgm:cxn modelId="{53649AE5-F2A1-48D7-BFF4-AF401AA78019}" type="presOf" srcId="{4DC794D9-A466-4F41-9D4A-834F8013D3A5}" destId="{14C60CA4-2C0E-49C0-94D0-938F3DA83C2E}" srcOrd="0" destOrd="0" presId="urn:microsoft.com/office/officeart/2005/8/layout/orgChart1"/>
    <dgm:cxn modelId="{8F661105-BAB1-4982-BF10-18988EF37288}" type="presOf" srcId="{4A1740DE-B8E9-4206-BB2B-E1F098A915F5}" destId="{4F30B63F-78F9-4CCC-B4B2-C8E93BD5E459}" srcOrd="1" destOrd="0" presId="urn:microsoft.com/office/officeart/2005/8/layout/orgChart1"/>
    <dgm:cxn modelId="{2F4E12C6-381E-4583-8452-9894F7175F45}" type="presOf" srcId="{D890ECA3-7191-4F88-A0F2-CA7E9845B880}" destId="{DA1DB164-B68C-4F81-A3A5-9E7E91C4C0EC}" srcOrd="0" destOrd="0" presId="urn:microsoft.com/office/officeart/2005/8/layout/orgChart1"/>
    <dgm:cxn modelId="{10DF464F-2126-49DE-A93F-EF304027A3C1}" type="presOf" srcId="{001C5D45-1459-4185-95AE-2C2B0BCCF8EE}" destId="{ADEE1540-3D22-4937-A48D-DA6DB44B729D}" srcOrd="0" destOrd="0" presId="urn:microsoft.com/office/officeart/2005/8/layout/orgChart1"/>
    <dgm:cxn modelId="{4C2EAF16-1BFB-453D-84D4-1C1677002AA6}" srcId="{4A1740DE-B8E9-4206-BB2B-E1F098A915F5}" destId="{4DC794D9-A466-4F41-9D4A-834F8013D3A5}" srcOrd="1" destOrd="0" parTransId="{001C5D45-1459-4185-95AE-2C2B0BCCF8EE}" sibTransId="{ECAECE0C-62C5-4846-A845-6A3DED1956B2}"/>
    <dgm:cxn modelId="{E0313863-E391-48E8-90F6-6B2DB01724B6}" type="presOf" srcId="{4DC794D9-A466-4F41-9D4A-834F8013D3A5}" destId="{8E9347CC-2855-4247-A28E-67C488BA294A}" srcOrd="1" destOrd="0" presId="urn:microsoft.com/office/officeart/2005/8/layout/orgChart1"/>
    <dgm:cxn modelId="{5A485419-2CC2-4FAB-B335-CA7AF2A90C5F}" srcId="{D890ECA3-7191-4F88-A0F2-CA7E9845B880}" destId="{4A1740DE-B8E9-4206-BB2B-E1F098A915F5}" srcOrd="0" destOrd="0" parTransId="{0C8A8B65-FFE5-478D-9D39-FD8E1FB68F57}" sibTransId="{ECC0049E-B9A4-4002-A78B-5EFEE3FBBB3A}"/>
    <dgm:cxn modelId="{1D632E2C-7158-4AF0-A691-45F1732D0418}" type="presOf" srcId="{4A1740DE-B8E9-4206-BB2B-E1F098A915F5}" destId="{18F4E1ED-9C39-41DE-8AB7-5068583E8843}" srcOrd="0" destOrd="0" presId="urn:microsoft.com/office/officeart/2005/8/layout/orgChart1"/>
    <dgm:cxn modelId="{1EBCAD29-4FE8-4151-9E80-CEEA9080C2CC}" type="presOf" srcId="{68A48B5A-2A48-483A-B4EE-E73754AAA1BD}" destId="{5870EB01-002A-407C-BDA3-D11D46296956}" srcOrd="0" destOrd="0" presId="urn:microsoft.com/office/officeart/2005/8/layout/orgChart1"/>
    <dgm:cxn modelId="{D194F235-E019-45DB-9B80-4445F8B1702E}" type="presOf" srcId="{68A48B5A-2A48-483A-B4EE-E73754AAA1BD}" destId="{D93B9FCB-7476-4995-AC20-3B3D32E40883}" srcOrd="1" destOrd="0" presId="urn:microsoft.com/office/officeart/2005/8/layout/orgChart1"/>
    <dgm:cxn modelId="{A63BE04D-4CD8-4094-8FDD-660C29023FCC}" srcId="{4A1740DE-B8E9-4206-BB2B-E1F098A915F5}" destId="{68A48B5A-2A48-483A-B4EE-E73754AAA1BD}" srcOrd="0" destOrd="0" parTransId="{A66F560D-17F0-4CF2-A4B4-B66323AA4B15}" sibTransId="{DC962C55-648C-4E27-B073-EB5F40B2CAFB}"/>
    <dgm:cxn modelId="{F0D03A86-1B9F-4333-A2C8-7CAE0A29E400}" type="presParOf" srcId="{DA1DB164-B68C-4F81-A3A5-9E7E91C4C0EC}" destId="{3083DB0B-53DE-48B0-B1D6-769E6538BC1A}" srcOrd="0" destOrd="0" presId="urn:microsoft.com/office/officeart/2005/8/layout/orgChart1"/>
    <dgm:cxn modelId="{88575BCD-4ED6-4737-8DED-6735054DBBC9}" type="presParOf" srcId="{3083DB0B-53DE-48B0-B1D6-769E6538BC1A}" destId="{F361F30B-FB6A-454C-991C-1A28A9CA6E63}" srcOrd="0" destOrd="0" presId="urn:microsoft.com/office/officeart/2005/8/layout/orgChart1"/>
    <dgm:cxn modelId="{0B16947B-315A-4969-8C23-216197E27AB1}" type="presParOf" srcId="{F361F30B-FB6A-454C-991C-1A28A9CA6E63}" destId="{18F4E1ED-9C39-41DE-8AB7-5068583E8843}" srcOrd="0" destOrd="0" presId="urn:microsoft.com/office/officeart/2005/8/layout/orgChart1"/>
    <dgm:cxn modelId="{393DE381-2401-4A61-BEA1-62EA2C4F754C}" type="presParOf" srcId="{F361F30B-FB6A-454C-991C-1A28A9CA6E63}" destId="{4F30B63F-78F9-4CCC-B4B2-C8E93BD5E459}" srcOrd="1" destOrd="0" presId="urn:microsoft.com/office/officeart/2005/8/layout/orgChart1"/>
    <dgm:cxn modelId="{D2116A22-88B0-4600-97D1-2C66D74EE64F}" type="presParOf" srcId="{3083DB0B-53DE-48B0-B1D6-769E6538BC1A}" destId="{28AB984A-C5C4-412F-BC79-72E499983D62}" srcOrd="1" destOrd="0" presId="urn:microsoft.com/office/officeart/2005/8/layout/orgChart1"/>
    <dgm:cxn modelId="{AFFEBE64-8EE7-4281-A7F7-1D918BF0ED1E}" type="presParOf" srcId="{28AB984A-C5C4-412F-BC79-72E499983D62}" destId="{CE4C45FA-0C54-429C-8939-D82B82E63131}" srcOrd="0" destOrd="0" presId="urn:microsoft.com/office/officeart/2005/8/layout/orgChart1"/>
    <dgm:cxn modelId="{5C027664-E61F-4F82-9CE2-1E92FAE82C0E}" type="presParOf" srcId="{28AB984A-C5C4-412F-BC79-72E499983D62}" destId="{C2CBB5BA-0847-4105-9677-3F1BF794BAD0}" srcOrd="1" destOrd="0" presId="urn:microsoft.com/office/officeart/2005/8/layout/orgChart1"/>
    <dgm:cxn modelId="{D3400ACC-2B75-4421-B55F-584729D509B8}" type="presParOf" srcId="{C2CBB5BA-0847-4105-9677-3F1BF794BAD0}" destId="{D3F23820-2276-4E03-B2D7-FA47A1DBE6EA}" srcOrd="0" destOrd="0" presId="urn:microsoft.com/office/officeart/2005/8/layout/orgChart1"/>
    <dgm:cxn modelId="{409DF8C5-9ECC-4F3C-8A10-9A1B22DC05ED}" type="presParOf" srcId="{D3F23820-2276-4E03-B2D7-FA47A1DBE6EA}" destId="{5870EB01-002A-407C-BDA3-D11D46296956}" srcOrd="0" destOrd="0" presId="urn:microsoft.com/office/officeart/2005/8/layout/orgChart1"/>
    <dgm:cxn modelId="{EC278FA0-D08E-46E6-894A-FAC468B21DD1}" type="presParOf" srcId="{D3F23820-2276-4E03-B2D7-FA47A1DBE6EA}" destId="{D93B9FCB-7476-4995-AC20-3B3D32E40883}" srcOrd="1" destOrd="0" presId="urn:microsoft.com/office/officeart/2005/8/layout/orgChart1"/>
    <dgm:cxn modelId="{C965B3D0-E199-4450-83F8-939A799771B9}" type="presParOf" srcId="{C2CBB5BA-0847-4105-9677-3F1BF794BAD0}" destId="{E205F2B7-5693-4904-99F2-013F7B283705}" srcOrd="1" destOrd="0" presId="urn:microsoft.com/office/officeart/2005/8/layout/orgChart1"/>
    <dgm:cxn modelId="{15868646-AA5C-4BDB-B025-1B88C0E403B9}" type="presParOf" srcId="{C2CBB5BA-0847-4105-9677-3F1BF794BAD0}" destId="{A0E7CD63-F7FD-439B-9099-F5B1BAFFC959}" srcOrd="2" destOrd="0" presId="urn:microsoft.com/office/officeart/2005/8/layout/orgChart1"/>
    <dgm:cxn modelId="{0C4711BF-0476-4642-9EB1-4C97B88DCAF1}" type="presParOf" srcId="{28AB984A-C5C4-412F-BC79-72E499983D62}" destId="{ADEE1540-3D22-4937-A48D-DA6DB44B729D}" srcOrd="2" destOrd="0" presId="urn:microsoft.com/office/officeart/2005/8/layout/orgChart1"/>
    <dgm:cxn modelId="{70F0DFFF-EDFD-4B05-BB86-A67E09ACB5C2}" type="presParOf" srcId="{28AB984A-C5C4-412F-BC79-72E499983D62}" destId="{A5F7C89C-6184-4DBC-880A-E31B7D5443B1}" srcOrd="3" destOrd="0" presId="urn:microsoft.com/office/officeart/2005/8/layout/orgChart1"/>
    <dgm:cxn modelId="{6070D768-263F-4EEA-8504-394AF5E69CCF}" type="presParOf" srcId="{A5F7C89C-6184-4DBC-880A-E31B7D5443B1}" destId="{D46B40B2-99A1-4F8E-8711-201F69CEA087}" srcOrd="0" destOrd="0" presId="urn:microsoft.com/office/officeart/2005/8/layout/orgChart1"/>
    <dgm:cxn modelId="{D1DDD7D9-F98F-4386-8A24-4607190A7640}" type="presParOf" srcId="{D46B40B2-99A1-4F8E-8711-201F69CEA087}" destId="{14C60CA4-2C0E-49C0-94D0-938F3DA83C2E}" srcOrd="0" destOrd="0" presId="urn:microsoft.com/office/officeart/2005/8/layout/orgChart1"/>
    <dgm:cxn modelId="{2C43A865-5ED1-4D9F-8346-26BDFC774298}" type="presParOf" srcId="{D46B40B2-99A1-4F8E-8711-201F69CEA087}" destId="{8E9347CC-2855-4247-A28E-67C488BA294A}" srcOrd="1" destOrd="0" presId="urn:microsoft.com/office/officeart/2005/8/layout/orgChart1"/>
    <dgm:cxn modelId="{D0AFE83B-6D6D-4E65-8083-D4A0D7B94746}" type="presParOf" srcId="{A5F7C89C-6184-4DBC-880A-E31B7D5443B1}" destId="{294ABC55-5468-475E-BF6F-5F8CAE7B64C3}" srcOrd="1" destOrd="0" presId="urn:microsoft.com/office/officeart/2005/8/layout/orgChart1"/>
    <dgm:cxn modelId="{0B22751A-D40F-4941-B7C1-9D9D736A9CF4}" type="presParOf" srcId="{A5F7C89C-6184-4DBC-880A-E31B7D5443B1}" destId="{C485EBDB-F93A-445B-AB02-D1F890091072}" srcOrd="2" destOrd="0" presId="urn:microsoft.com/office/officeart/2005/8/layout/orgChart1"/>
    <dgm:cxn modelId="{A293EF33-2F1D-4C4D-9981-0F2786AE05F8}" type="presParOf" srcId="{3083DB0B-53DE-48B0-B1D6-769E6538BC1A}" destId="{99D96C82-DA25-44A6-A067-579D5899415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0E97A2-4EC0-45B8-B2FC-F264DB067CDE}" type="doc">
      <dgm:prSet loTypeId="urn:microsoft.com/office/officeart/2005/8/layout/orgChart1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637CE0B-2D11-418E-B138-D3319E8DF340}">
      <dgm:prSet phldrT="[Text]"/>
      <dgm:spPr/>
      <dgm:t>
        <a:bodyPr/>
        <a:lstStyle/>
        <a:p>
          <a:r>
            <a:rPr lang="en-US" b="1" dirty="0"/>
            <a:t>Cells of islet of Langerhans</a:t>
          </a:r>
        </a:p>
      </dgm:t>
    </dgm:pt>
    <dgm:pt modelId="{60ED00AE-4421-419B-8AA0-BA558A5F9059}" type="parTrans" cxnId="{F0964D21-615D-4B63-A3E7-A5767C94D19B}">
      <dgm:prSet/>
      <dgm:spPr/>
      <dgm:t>
        <a:bodyPr/>
        <a:lstStyle/>
        <a:p>
          <a:endParaRPr lang="en-US"/>
        </a:p>
      </dgm:t>
    </dgm:pt>
    <dgm:pt modelId="{5396595D-EADE-4626-9EED-07D7F4459F64}" type="sibTrans" cxnId="{F0964D21-615D-4B63-A3E7-A5767C94D19B}">
      <dgm:prSet/>
      <dgm:spPr/>
      <dgm:t>
        <a:bodyPr/>
        <a:lstStyle/>
        <a:p>
          <a:endParaRPr lang="en-US"/>
        </a:p>
      </dgm:t>
    </dgm:pt>
    <dgm:pt modelId="{4819A165-5B63-47F5-92D7-3484E9852475}">
      <dgm:prSet phldrT="[Text]" custT="1"/>
      <dgm:spPr/>
      <dgm:t>
        <a:bodyPr/>
        <a:lstStyle/>
        <a:p>
          <a:r>
            <a:rPr lang="en-US" sz="2800" b="1" dirty="0"/>
            <a:t>Alpha cells</a:t>
          </a:r>
        </a:p>
        <a:p>
          <a:r>
            <a:rPr lang="en-US" sz="2800" b="1" dirty="0"/>
            <a:t>20%</a:t>
          </a:r>
        </a:p>
        <a:p>
          <a:r>
            <a:rPr lang="en-US" sz="2800" b="1" dirty="0"/>
            <a:t>Glucagon</a:t>
          </a:r>
        </a:p>
        <a:p>
          <a:r>
            <a:rPr lang="en-US" sz="2800" b="1" dirty="0"/>
            <a:t>↑</a:t>
          </a:r>
        </a:p>
        <a:p>
          <a:r>
            <a:rPr lang="en-US" sz="2800" b="1" dirty="0"/>
            <a:t> bl. glucose</a:t>
          </a:r>
        </a:p>
      </dgm:t>
    </dgm:pt>
    <dgm:pt modelId="{68557547-FB27-49DD-9991-2EB0AE9B3C73}" type="parTrans" cxnId="{8E9932CB-542F-44E4-B4DD-39E6DCA3DE7C}">
      <dgm:prSet/>
      <dgm:spPr/>
      <dgm:t>
        <a:bodyPr/>
        <a:lstStyle/>
        <a:p>
          <a:endParaRPr lang="en-US"/>
        </a:p>
      </dgm:t>
    </dgm:pt>
    <dgm:pt modelId="{33161045-0C0F-47FA-920B-E71A69EEF6FA}" type="sibTrans" cxnId="{8E9932CB-542F-44E4-B4DD-39E6DCA3DE7C}">
      <dgm:prSet/>
      <dgm:spPr/>
      <dgm:t>
        <a:bodyPr/>
        <a:lstStyle/>
        <a:p>
          <a:endParaRPr lang="en-US"/>
        </a:p>
      </dgm:t>
    </dgm:pt>
    <dgm:pt modelId="{8CFC679A-420B-4A57-82CD-D142C7BC2054}">
      <dgm:prSet phldrT="[Text]" custT="1"/>
      <dgm:spPr/>
      <dgm:t>
        <a:bodyPr/>
        <a:lstStyle/>
        <a:p>
          <a:r>
            <a:rPr lang="en-US" sz="2800" b="1" dirty="0"/>
            <a:t>Delta cells</a:t>
          </a:r>
        </a:p>
        <a:p>
          <a:r>
            <a:rPr lang="en-US" sz="2800" b="1" dirty="0" err="1"/>
            <a:t>Somatostatin</a:t>
          </a:r>
          <a:endParaRPr lang="en-US" sz="2800" b="1" dirty="0"/>
        </a:p>
        <a:p>
          <a:r>
            <a:rPr lang="en-US" sz="2800" b="1" dirty="0"/>
            <a:t>Control other </a:t>
          </a:r>
        </a:p>
        <a:p>
          <a:r>
            <a:rPr lang="en-US" sz="2800" b="1" dirty="0"/>
            <a:t>Hormone</a:t>
          </a:r>
        </a:p>
        <a:p>
          <a:r>
            <a:rPr lang="en-US" sz="2800" b="1" dirty="0"/>
            <a:t>levels</a:t>
          </a:r>
        </a:p>
      </dgm:t>
    </dgm:pt>
    <dgm:pt modelId="{A2BD6558-4B9A-48AE-B9FD-522F929050C7}" type="parTrans" cxnId="{EB24DA7F-2037-42DD-8DC8-7BDC6FCD7BE8}">
      <dgm:prSet/>
      <dgm:spPr/>
      <dgm:t>
        <a:bodyPr/>
        <a:lstStyle/>
        <a:p>
          <a:endParaRPr lang="en-US"/>
        </a:p>
      </dgm:t>
    </dgm:pt>
    <dgm:pt modelId="{5662F464-C30C-4C8F-BF0B-D3C4EF461E72}" type="sibTrans" cxnId="{EB24DA7F-2037-42DD-8DC8-7BDC6FCD7BE8}">
      <dgm:prSet/>
      <dgm:spPr/>
      <dgm:t>
        <a:bodyPr/>
        <a:lstStyle/>
        <a:p>
          <a:endParaRPr lang="en-US"/>
        </a:p>
      </dgm:t>
    </dgm:pt>
    <dgm:pt modelId="{C8D0EB27-2D11-438A-B920-EE0946618657}">
      <dgm:prSet phldrT="[Text]" custT="1"/>
      <dgm:spPr/>
      <dgm:t>
        <a:bodyPr/>
        <a:lstStyle/>
        <a:p>
          <a:r>
            <a:rPr lang="en-US" sz="2800" b="1" dirty="0"/>
            <a:t>F - cells</a:t>
          </a:r>
        </a:p>
        <a:p>
          <a:r>
            <a:rPr lang="en-US" sz="2800" b="1" dirty="0"/>
            <a:t>Pancreatic </a:t>
          </a:r>
        </a:p>
        <a:p>
          <a:r>
            <a:rPr lang="en-US" sz="2800" b="1" dirty="0"/>
            <a:t>Polypeptide hormone</a:t>
          </a:r>
        </a:p>
        <a:p>
          <a:r>
            <a:rPr lang="en-US" sz="2800" b="1" dirty="0"/>
            <a:t>Controls</a:t>
          </a:r>
        </a:p>
        <a:p>
          <a:r>
            <a:rPr lang="en-US" sz="2800" b="1" dirty="0"/>
            <a:t>Pancreatic </a:t>
          </a:r>
          <a:r>
            <a:rPr lang="en-US" sz="2800" b="1" dirty="0" err="1"/>
            <a:t>acini</a:t>
          </a:r>
          <a:endParaRPr lang="en-US" sz="2800" b="1" dirty="0"/>
        </a:p>
      </dgm:t>
    </dgm:pt>
    <dgm:pt modelId="{D4573875-DD2A-4B69-B1D0-CABAF51E4BD4}" type="parTrans" cxnId="{B948E90F-CB72-4DAB-86BE-AF1F954A08A0}">
      <dgm:prSet/>
      <dgm:spPr/>
      <dgm:t>
        <a:bodyPr/>
        <a:lstStyle/>
        <a:p>
          <a:endParaRPr lang="en-US"/>
        </a:p>
      </dgm:t>
    </dgm:pt>
    <dgm:pt modelId="{B6842B12-99CE-4F65-83EB-3F6F27F40C72}" type="sibTrans" cxnId="{B948E90F-CB72-4DAB-86BE-AF1F954A08A0}">
      <dgm:prSet/>
      <dgm:spPr/>
      <dgm:t>
        <a:bodyPr/>
        <a:lstStyle/>
        <a:p>
          <a:endParaRPr lang="en-US"/>
        </a:p>
      </dgm:t>
    </dgm:pt>
    <dgm:pt modelId="{80D1F816-36E1-496D-A1EC-35D3B8279B7D}">
      <dgm:prSet phldrT="[Text]" custT="1"/>
      <dgm:spPr/>
      <dgm:t>
        <a:bodyPr/>
        <a:lstStyle/>
        <a:p>
          <a:endParaRPr lang="en-US" sz="2800" b="1" dirty="0"/>
        </a:p>
        <a:p>
          <a:r>
            <a:rPr lang="en-US" sz="2800" b="1" dirty="0"/>
            <a:t>Beta cells </a:t>
          </a:r>
        </a:p>
        <a:p>
          <a:r>
            <a:rPr lang="en-US" sz="2800" b="1" dirty="0"/>
            <a:t>70%</a:t>
          </a:r>
        </a:p>
        <a:p>
          <a:r>
            <a:rPr lang="en-US" sz="2800" b="1" dirty="0"/>
            <a:t>Insulin</a:t>
          </a:r>
        </a:p>
        <a:p>
          <a:r>
            <a:rPr lang="en-US" sz="2800" b="1" dirty="0"/>
            <a:t>↓</a:t>
          </a:r>
        </a:p>
        <a:p>
          <a:r>
            <a:rPr lang="en-US" sz="2800" b="1" dirty="0"/>
            <a:t>bl. glucose</a:t>
          </a:r>
        </a:p>
        <a:p>
          <a:endParaRPr lang="en-US" sz="2400" dirty="0"/>
        </a:p>
      </dgm:t>
    </dgm:pt>
    <dgm:pt modelId="{FCADC6EE-DE6A-41CB-9279-2A04B08D4EE8}" type="parTrans" cxnId="{0407D979-B6AE-4D68-B61E-1BD9A66F81FF}">
      <dgm:prSet/>
      <dgm:spPr/>
      <dgm:t>
        <a:bodyPr/>
        <a:lstStyle/>
        <a:p>
          <a:endParaRPr lang="en-US"/>
        </a:p>
      </dgm:t>
    </dgm:pt>
    <dgm:pt modelId="{A1BC4730-2408-40D4-AC7D-2A5B86BE5039}" type="sibTrans" cxnId="{0407D979-B6AE-4D68-B61E-1BD9A66F81FF}">
      <dgm:prSet/>
      <dgm:spPr/>
      <dgm:t>
        <a:bodyPr/>
        <a:lstStyle/>
        <a:p>
          <a:endParaRPr lang="en-US"/>
        </a:p>
      </dgm:t>
    </dgm:pt>
    <dgm:pt modelId="{D706B15B-E665-429D-A66B-2630EFE8F0E6}" type="pres">
      <dgm:prSet presAssocID="{5A0E97A2-4EC0-45B8-B2FC-F264DB067CD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0B6E61E-D9B0-4E74-A3AD-D0D90A02E0E5}" type="pres">
      <dgm:prSet presAssocID="{9637CE0B-2D11-418E-B138-D3319E8DF340}" presName="hierRoot1" presStyleCnt="0">
        <dgm:presLayoutVars>
          <dgm:hierBranch val="init"/>
        </dgm:presLayoutVars>
      </dgm:prSet>
      <dgm:spPr/>
    </dgm:pt>
    <dgm:pt modelId="{419AF39D-A7E5-4AE5-A757-10830336A6A0}" type="pres">
      <dgm:prSet presAssocID="{9637CE0B-2D11-418E-B138-D3319E8DF340}" presName="rootComposite1" presStyleCnt="0"/>
      <dgm:spPr/>
    </dgm:pt>
    <dgm:pt modelId="{712B83BD-1610-413B-8CCB-7E4FA69FE851}" type="pres">
      <dgm:prSet presAssocID="{9637CE0B-2D11-418E-B138-D3319E8DF340}" presName="rootText1" presStyleLbl="node0" presStyleIdx="0" presStyleCnt="1" custScaleY="222345" custLinFactNeighborY="-900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A47E77-3B00-4D1D-B5C6-C3C1E5CE69D8}" type="pres">
      <dgm:prSet presAssocID="{9637CE0B-2D11-418E-B138-D3319E8DF34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7A222B4-53B9-4A81-A01B-3769AA6C1694}" type="pres">
      <dgm:prSet presAssocID="{9637CE0B-2D11-418E-B138-D3319E8DF340}" presName="hierChild2" presStyleCnt="0"/>
      <dgm:spPr/>
    </dgm:pt>
    <dgm:pt modelId="{55ADF098-5336-43E3-AC82-13A000834D84}" type="pres">
      <dgm:prSet presAssocID="{68557547-FB27-49DD-9991-2EB0AE9B3C73}" presName="Name37" presStyleLbl="parChTrans1D2" presStyleIdx="0" presStyleCnt="4"/>
      <dgm:spPr/>
      <dgm:t>
        <a:bodyPr/>
        <a:lstStyle/>
        <a:p>
          <a:endParaRPr lang="en-US"/>
        </a:p>
      </dgm:t>
    </dgm:pt>
    <dgm:pt modelId="{681204D9-E5C7-41EE-9240-20F4FC13E4DE}" type="pres">
      <dgm:prSet presAssocID="{4819A165-5B63-47F5-92D7-3484E9852475}" presName="hierRoot2" presStyleCnt="0">
        <dgm:presLayoutVars>
          <dgm:hierBranch val="init"/>
        </dgm:presLayoutVars>
      </dgm:prSet>
      <dgm:spPr/>
    </dgm:pt>
    <dgm:pt modelId="{E45AFD7A-9F82-4483-9BA6-233337CE9907}" type="pres">
      <dgm:prSet presAssocID="{4819A165-5B63-47F5-92D7-3484E9852475}" presName="rootComposite" presStyleCnt="0"/>
      <dgm:spPr/>
    </dgm:pt>
    <dgm:pt modelId="{96A2A702-AF8D-49F3-AB77-8E5980CADF2A}" type="pres">
      <dgm:prSet presAssocID="{4819A165-5B63-47F5-92D7-3484E9852475}" presName="rootText" presStyleLbl="node2" presStyleIdx="0" presStyleCnt="4" custScaleY="4082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73E7A4-EFE9-44DD-963E-9F7BF3675E37}" type="pres">
      <dgm:prSet presAssocID="{4819A165-5B63-47F5-92D7-3484E9852475}" presName="rootConnector" presStyleLbl="node2" presStyleIdx="0" presStyleCnt="4"/>
      <dgm:spPr/>
      <dgm:t>
        <a:bodyPr/>
        <a:lstStyle/>
        <a:p>
          <a:endParaRPr lang="en-US"/>
        </a:p>
      </dgm:t>
    </dgm:pt>
    <dgm:pt modelId="{40B0B283-87FF-43A5-AD62-86A70D9FE71E}" type="pres">
      <dgm:prSet presAssocID="{4819A165-5B63-47F5-92D7-3484E9852475}" presName="hierChild4" presStyleCnt="0"/>
      <dgm:spPr/>
    </dgm:pt>
    <dgm:pt modelId="{B8E47352-603A-463E-B0E1-8D562C2BAAA3}" type="pres">
      <dgm:prSet presAssocID="{4819A165-5B63-47F5-92D7-3484E9852475}" presName="hierChild5" presStyleCnt="0"/>
      <dgm:spPr/>
    </dgm:pt>
    <dgm:pt modelId="{7A0647DE-89F2-46AF-AEB3-E69DB5C533FD}" type="pres">
      <dgm:prSet presAssocID="{FCADC6EE-DE6A-41CB-9279-2A04B08D4EE8}" presName="Name37" presStyleLbl="parChTrans1D2" presStyleIdx="1" presStyleCnt="4"/>
      <dgm:spPr/>
      <dgm:t>
        <a:bodyPr/>
        <a:lstStyle/>
        <a:p>
          <a:endParaRPr lang="en-US"/>
        </a:p>
      </dgm:t>
    </dgm:pt>
    <dgm:pt modelId="{399639F1-0875-451B-99BD-87BA52F97E45}" type="pres">
      <dgm:prSet presAssocID="{80D1F816-36E1-496D-A1EC-35D3B8279B7D}" presName="hierRoot2" presStyleCnt="0">
        <dgm:presLayoutVars>
          <dgm:hierBranch val="init"/>
        </dgm:presLayoutVars>
      </dgm:prSet>
      <dgm:spPr/>
    </dgm:pt>
    <dgm:pt modelId="{6049A992-F560-446D-BEA2-64AF3ECE89C5}" type="pres">
      <dgm:prSet presAssocID="{80D1F816-36E1-496D-A1EC-35D3B8279B7D}" presName="rootComposite" presStyleCnt="0"/>
      <dgm:spPr/>
    </dgm:pt>
    <dgm:pt modelId="{FF3E5726-6DB5-4BFC-8C43-750448240D48}" type="pres">
      <dgm:prSet presAssocID="{80D1F816-36E1-496D-A1EC-35D3B8279B7D}" presName="rootText" presStyleLbl="node2" presStyleIdx="1" presStyleCnt="4" custScaleY="4082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5D8401-593A-4A47-83F2-4A382D26C7CE}" type="pres">
      <dgm:prSet presAssocID="{80D1F816-36E1-496D-A1EC-35D3B8279B7D}" presName="rootConnector" presStyleLbl="node2" presStyleIdx="1" presStyleCnt="4"/>
      <dgm:spPr/>
      <dgm:t>
        <a:bodyPr/>
        <a:lstStyle/>
        <a:p>
          <a:endParaRPr lang="en-US"/>
        </a:p>
      </dgm:t>
    </dgm:pt>
    <dgm:pt modelId="{58A95C23-2BEB-4BF6-92A4-BF42AE8DD192}" type="pres">
      <dgm:prSet presAssocID="{80D1F816-36E1-496D-A1EC-35D3B8279B7D}" presName="hierChild4" presStyleCnt="0"/>
      <dgm:spPr/>
    </dgm:pt>
    <dgm:pt modelId="{E0F3B4E3-4B39-49BA-9761-1559BBA1B47E}" type="pres">
      <dgm:prSet presAssocID="{80D1F816-36E1-496D-A1EC-35D3B8279B7D}" presName="hierChild5" presStyleCnt="0"/>
      <dgm:spPr/>
    </dgm:pt>
    <dgm:pt modelId="{05D702A6-2A41-48B6-B791-7A81DB07985D}" type="pres">
      <dgm:prSet presAssocID="{A2BD6558-4B9A-48AE-B9FD-522F929050C7}" presName="Name37" presStyleLbl="parChTrans1D2" presStyleIdx="2" presStyleCnt="4"/>
      <dgm:spPr/>
      <dgm:t>
        <a:bodyPr/>
        <a:lstStyle/>
        <a:p>
          <a:endParaRPr lang="en-US"/>
        </a:p>
      </dgm:t>
    </dgm:pt>
    <dgm:pt modelId="{820DAEAA-CC8C-467A-AC22-9C8BE6554126}" type="pres">
      <dgm:prSet presAssocID="{8CFC679A-420B-4A57-82CD-D142C7BC2054}" presName="hierRoot2" presStyleCnt="0">
        <dgm:presLayoutVars>
          <dgm:hierBranch val="init"/>
        </dgm:presLayoutVars>
      </dgm:prSet>
      <dgm:spPr/>
    </dgm:pt>
    <dgm:pt modelId="{EF18AF39-8B2D-4A99-A095-4085FEE2BBDE}" type="pres">
      <dgm:prSet presAssocID="{8CFC679A-420B-4A57-82CD-D142C7BC2054}" presName="rootComposite" presStyleCnt="0"/>
      <dgm:spPr/>
    </dgm:pt>
    <dgm:pt modelId="{2413D9F8-DB87-4B26-A66D-8199A64CE7DD}" type="pres">
      <dgm:prSet presAssocID="{8CFC679A-420B-4A57-82CD-D142C7BC2054}" presName="rootText" presStyleLbl="node2" presStyleIdx="2" presStyleCnt="4" custScaleX="124574" custScaleY="4082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ED4256-46D2-49E8-8FB3-8EDF1CD4DCD4}" type="pres">
      <dgm:prSet presAssocID="{8CFC679A-420B-4A57-82CD-D142C7BC2054}" presName="rootConnector" presStyleLbl="node2" presStyleIdx="2" presStyleCnt="4"/>
      <dgm:spPr/>
      <dgm:t>
        <a:bodyPr/>
        <a:lstStyle/>
        <a:p>
          <a:endParaRPr lang="en-US"/>
        </a:p>
      </dgm:t>
    </dgm:pt>
    <dgm:pt modelId="{6312A913-BFCF-4693-AAAD-A88FB7DE06AA}" type="pres">
      <dgm:prSet presAssocID="{8CFC679A-420B-4A57-82CD-D142C7BC2054}" presName="hierChild4" presStyleCnt="0"/>
      <dgm:spPr/>
    </dgm:pt>
    <dgm:pt modelId="{AFDECD4D-E468-4D73-B92E-A5BB8923829A}" type="pres">
      <dgm:prSet presAssocID="{8CFC679A-420B-4A57-82CD-D142C7BC2054}" presName="hierChild5" presStyleCnt="0"/>
      <dgm:spPr/>
    </dgm:pt>
    <dgm:pt modelId="{7812BC78-0983-476A-8F13-0E5042C2BE6F}" type="pres">
      <dgm:prSet presAssocID="{D4573875-DD2A-4B69-B1D0-CABAF51E4BD4}" presName="Name37" presStyleLbl="parChTrans1D2" presStyleIdx="3" presStyleCnt="4"/>
      <dgm:spPr/>
      <dgm:t>
        <a:bodyPr/>
        <a:lstStyle/>
        <a:p>
          <a:endParaRPr lang="en-US"/>
        </a:p>
      </dgm:t>
    </dgm:pt>
    <dgm:pt modelId="{B39CCFE6-11F3-4EBC-BF8B-686112EDA9EE}" type="pres">
      <dgm:prSet presAssocID="{C8D0EB27-2D11-438A-B920-EE0946618657}" presName="hierRoot2" presStyleCnt="0">
        <dgm:presLayoutVars>
          <dgm:hierBranch val="init"/>
        </dgm:presLayoutVars>
      </dgm:prSet>
      <dgm:spPr/>
    </dgm:pt>
    <dgm:pt modelId="{0E764295-3A21-4016-AD9B-91A079C612BE}" type="pres">
      <dgm:prSet presAssocID="{C8D0EB27-2D11-438A-B920-EE0946618657}" presName="rootComposite" presStyleCnt="0"/>
      <dgm:spPr/>
    </dgm:pt>
    <dgm:pt modelId="{08C273BE-365E-4A42-8CB5-977E177DA168}" type="pres">
      <dgm:prSet presAssocID="{C8D0EB27-2D11-438A-B920-EE0946618657}" presName="rootText" presStyleLbl="node2" presStyleIdx="3" presStyleCnt="4" custScaleX="136165" custScaleY="408297" custLinFactNeighborX="-93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7F3194-5ABD-4632-A7A7-23F69CCF25A6}" type="pres">
      <dgm:prSet presAssocID="{C8D0EB27-2D11-438A-B920-EE0946618657}" presName="rootConnector" presStyleLbl="node2" presStyleIdx="3" presStyleCnt="4"/>
      <dgm:spPr/>
      <dgm:t>
        <a:bodyPr/>
        <a:lstStyle/>
        <a:p>
          <a:endParaRPr lang="en-US"/>
        </a:p>
      </dgm:t>
    </dgm:pt>
    <dgm:pt modelId="{045BF098-EEEB-435E-82CB-1C8C87C0EB3F}" type="pres">
      <dgm:prSet presAssocID="{C8D0EB27-2D11-438A-B920-EE0946618657}" presName="hierChild4" presStyleCnt="0"/>
      <dgm:spPr/>
    </dgm:pt>
    <dgm:pt modelId="{F528159C-D5C1-44DD-9B3F-F5064018DFD8}" type="pres">
      <dgm:prSet presAssocID="{C8D0EB27-2D11-438A-B920-EE0946618657}" presName="hierChild5" presStyleCnt="0"/>
      <dgm:spPr/>
    </dgm:pt>
    <dgm:pt modelId="{21534F30-F9C4-49BA-992A-3E3D8F749017}" type="pres">
      <dgm:prSet presAssocID="{9637CE0B-2D11-418E-B138-D3319E8DF340}" presName="hierChild3" presStyleCnt="0"/>
      <dgm:spPr/>
    </dgm:pt>
  </dgm:ptLst>
  <dgm:cxnLst>
    <dgm:cxn modelId="{ED2485F3-C060-4906-AA4F-5BD697DEB0CB}" type="presOf" srcId="{FCADC6EE-DE6A-41CB-9279-2A04B08D4EE8}" destId="{7A0647DE-89F2-46AF-AEB3-E69DB5C533FD}" srcOrd="0" destOrd="0" presId="urn:microsoft.com/office/officeart/2005/8/layout/orgChart1"/>
    <dgm:cxn modelId="{0E85AB26-69E3-4DAF-A632-7FE80F152F94}" type="presOf" srcId="{9637CE0B-2D11-418E-B138-D3319E8DF340}" destId="{45A47E77-3B00-4D1D-B5C6-C3C1E5CE69D8}" srcOrd="1" destOrd="0" presId="urn:microsoft.com/office/officeart/2005/8/layout/orgChart1"/>
    <dgm:cxn modelId="{AF2905AE-18D3-432A-B49E-8DAEBB955730}" type="presOf" srcId="{80D1F816-36E1-496D-A1EC-35D3B8279B7D}" destId="{FF3E5726-6DB5-4BFC-8C43-750448240D48}" srcOrd="0" destOrd="0" presId="urn:microsoft.com/office/officeart/2005/8/layout/orgChart1"/>
    <dgm:cxn modelId="{E507A34D-EC9C-4C58-A998-F0EB869C6965}" type="presOf" srcId="{68557547-FB27-49DD-9991-2EB0AE9B3C73}" destId="{55ADF098-5336-43E3-AC82-13A000834D84}" srcOrd="0" destOrd="0" presId="urn:microsoft.com/office/officeart/2005/8/layout/orgChart1"/>
    <dgm:cxn modelId="{9A4090B6-98C2-410A-8A3F-5A5116AAE2E3}" type="presOf" srcId="{C8D0EB27-2D11-438A-B920-EE0946618657}" destId="{497F3194-5ABD-4632-A7A7-23F69CCF25A6}" srcOrd="1" destOrd="0" presId="urn:microsoft.com/office/officeart/2005/8/layout/orgChart1"/>
    <dgm:cxn modelId="{E0A245BE-B70A-4557-87E4-50264B176695}" type="presOf" srcId="{8CFC679A-420B-4A57-82CD-D142C7BC2054}" destId="{2413D9F8-DB87-4B26-A66D-8199A64CE7DD}" srcOrd="0" destOrd="0" presId="urn:microsoft.com/office/officeart/2005/8/layout/orgChart1"/>
    <dgm:cxn modelId="{28DBF8E1-305A-4451-BA30-6E0A2860CB40}" type="presOf" srcId="{8CFC679A-420B-4A57-82CD-D142C7BC2054}" destId="{DFED4256-46D2-49E8-8FB3-8EDF1CD4DCD4}" srcOrd="1" destOrd="0" presId="urn:microsoft.com/office/officeart/2005/8/layout/orgChart1"/>
    <dgm:cxn modelId="{EB24DA7F-2037-42DD-8DC8-7BDC6FCD7BE8}" srcId="{9637CE0B-2D11-418E-B138-D3319E8DF340}" destId="{8CFC679A-420B-4A57-82CD-D142C7BC2054}" srcOrd="2" destOrd="0" parTransId="{A2BD6558-4B9A-48AE-B9FD-522F929050C7}" sibTransId="{5662F464-C30C-4C8F-BF0B-D3C4EF461E72}"/>
    <dgm:cxn modelId="{37260229-45F9-48FB-8D49-E48EFBB5F530}" type="presOf" srcId="{4819A165-5B63-47F5-92D7-3484E9852475}" destId="{AD73E7A4-EFE9-44DD-963E-9F7BF3675E37}" srcOrd="1" destOrd="0" presId="urn:microsoft.com/office/officeart/2005/8/layout/orgChart1"/>
    <dgm:cxn modelId="{F3D14BB8-6C0F-4AAA-BC5A-74BD91A6A079}" type="presOf" srcId="{A2BD6558-4B9A-48AE-B9FD-522F929050C7}" destId="{05D702A6-2A41-48B6-B791-7A81DB07985D}" srcOrd="0" destOrd="0" presId="urn:microsoft.com/office/officeart/2005/8/layout/orgChart1"/>
    <dgm:cxn modelId="{767A94A2-A277-4A39-8786-B19970CF109F}" type="presOf" srcId="{C8D0EB27-2D11-438A-B920-EE0946618657}" destId="{08C273BE-365E-4A42-8CB5-977E177DA168}" srcOrd="0" destOrd="0" presId="urn:microsoft.com/office/officeart/2005/8/layout/orgChart1"/>
    <dgm:cxn modelId="{F0964D21-615D-4B63-A3E7-A5767C94D19B}" srcId="{5A0E97A2-4EC0-45B8-B2FC-F264DB067CDE}" destId="{9637CE0B-2D11-418E-B138-D3319E8DF340}" srcOrd="0" destOrd="0" parTransId="{60ED00AE-4421-419B-8AA0-BA558A5F9059}" sibTransId="{5396595D-EADE-4626-9EED-07D7F4459F64}"/>
    <dgm:cxn modelId="{B948E90F-CB72-4DAB-86BE-AF1F954A08A0}" srcId="{9637CE0B-2D11-418E-B138-D3319E8DF340}" destId="{C8D0EB27-2D11-438A-B920-EE0946618657}" srcOrd="3" destOrd="0" parTransId="{D4573875-DD2A-4B69-B1D0-CABAF51E4BD4}" sibTransId="{B6842B12-99CE-4F65-83EB-3F6F27F40C72}"/>
    <dgm:cxn modelId="{8EF19BB4-0E50-4563-9F2D-B5E11492D8CE}" type="presOf" srcId="{4819A165-5B63-47F5-92D7-3484E9852475}" destId="{96A2A702-AF8D-49F3-AB77-8E5980CADF2A}" srcOrd="0" destOrd="0" presId="urn:microsoft.com/office/officeart/2005/8/layout/orgChart1"/>
    <dgm:cxn modelId="{8E9932CB-542F-44E4-B4DD-39E6DCA3DE7C}" srcId="{9637CE0B-2D11-418E-B138-D3319E8DF340}" destId="{4819A165-5B63-47F5-92D7-3484E9852475}" srcOrd="0" destOrd="0" parTransId="{68557547-FB27-49DD-9991-2EB0AE9B3C73}" sibTransId="{33161045-0C0F-47FA-920B-E71A69EEF6FA}"/>
    <dgm:cxn modelId="{633A3E7E-49B3-43A5-B44A-DE959C2A480D}" type="presOf" srcId="{5A0E97A2-4EC0-45B8-B2FC-F264DB067CDE}" destId="{D706B15B-E665-429D-A66B-2630EFE8F0E6}" srcOrd="0" destOrd="0" presId="urn:microsoft.com/office/officeart/2005/8/layout/orgChart1"/>
    <dgm:cxn modelId="{0407D979-B6AE-4D68-B61E-1BD9A66F81FF}" srcId="{9637CE0B-2D11-418E-B138-D3319E8DF340}" destId="{80D1F816-36E1-496D-A1EC-35D3B8279B7D}" srcOrd="1" destOrd="0" parTransId="{FCADC6EE-DE6A-41CB-9279-2A04B08D4EE8}" sibTransId="{A1BC4730-2408-40D4-AC7D-2A5B86BE5039}"/>
    <dgm:cxn modelId="{95B487BC-C7A8-4A30-ACD6-7743324338F4}" type="presOf" srcId="{D4573875-DD2A-4B69-B1D0-CABAF51E4BD4}" destId="{7812BC78-0983-476A-8F13-0E5042C2BE6F}" srcOrd="0" destOrd="0" presId="urn:microsoft.com/office/officeart/2005/8/layout/orgChart1"/>
    <dgm:cxn modelId="{DEFBB12D-5A09-46C8-B8F1-2FE589E2B96F}" type="presOf" srcId="{80D1F816-36E1-496D-A1EC-35D3B8279B7D}" destId="{5E5D8401-593A-4A47-83F2-4A382D26C7CE}" srcOrd="1" destOrd="0" presId="urn:microsoft.com/office/officeart/2005/8/layout/orgChart1"/>
    <dgm:cxn modelId="{D0635DF4-784D-4856-8121-A71425E996F0}" type="presOf" srcId="{9637CE0B-2D11-418E-B138-D3319E8DF340}" destId="{712B83BD-1610-413B-8CCB-7E4FA69FE851}" srcOrd="0" destOrd="0" presId="urn:microsoft.com/office/officeart/2005/8/layout/orgChart1"/>
    <dgm:cxn modelId="{3ED23F5B-B312-4B20-A13D-0064272199C5}" type="presParOf" srcId="{D706B15B-E665-429D-A66B-2630EFE8F0E6}" destId="{80B6E61E-D9B0-4E74-A3AD-D0D90A02E0E5}" srcOrd="0" destOrd="0" presId="urn:microsoft.com/office/officeart/2005/8/layout/orgChart1"/>
    <dgm:cxn modelId="{C2D7C89B-15ED-4024-9E04-F72F4F00614D}" type="presParOf" srcId="{80B6E61E-D9B0-4E74-A3AD-D0D90A02E0E5}" destId="{419AF39D-A7E5-4AE5-A757-10830336A6A0}" srcOrd="0" destOrd="0" presId="urn:microsoft.com/office/officeart/2005/8/layout/orgChart1"/>
    <dgm:cxn modelId="{CE2C610C-92C7-44C3-81C6-E2F32E6C3930}" type="presParOf" srcId="{419AF39D-A7E5-4AE5-A757-10830336A6A0}" destId="{712B83BD-1610-413B-8CCB-7E4FA69FE851}" srcOrd="0" destOrd="0" presId="urn:microsoft.com/office/officeart/2005/8/layout/orgChart1"/>
    <dgm:cxn modelId="{5787536C-7F3C-4B3F-A8D7-1CFD4271DA91}" type="presParOf" srcId="{419AF39D-A7E5-4AE5-A757-10830336A6A0}" destId="{45A47E77-3B00-4D1D-B5C6-C3C1E5CE69D8}" srcOrd="1" destOrd="0" presId="urn:microsoft.com/office/officeart/2005/8/layout/orgChart1"/>
    <dgm:cxn modelId="{926F07A5-06AE-4A1D-B0B2-B6CD3B309CA7}" type="presParOf" srcId="{80B6E61E-D9B0-4E74-A3AD-D0D90A02E0E5}" destId="{57A222B4-53B9-4A81-A01B-3769AA6C1694}" srcOrd="1" destOrd="0" presId="urn:microsoft.com/office/officeart/2005/8/layout/orgChart1"/>
    <dgm:cxn modelId="{C70BFEB2-C4B3-4465-B353-DAD2B97F0801}" type="presParOf" srcId="{57A222B4-53B9-4A81-A01B-3769AA6C1694}" destId="{55ADF098-5336-43E3-AC82-13A000834D84}" srcOrd="0" destOrd="0" presId="urn:microsoft.com/office/officeart/2005/8/layout/orgChart1"/>
    <dgm:cxn modelId="{E0B14CC6-EDA3-4927-875B-C34E29AAAE92}" type="presParOf" srcId="{57A222B4-53B9-4A81-A01B-3769AA6C1694}" destId="{681204D9-E5C7-41EE-9240-20F4FC13E4DE}" srcOrd="1" destOrd="0" presId="urn:microsoft.com/office/officeart/2005/8/layout/orgChart1"/>
    <dgm:cxn modelId="{1A6D588C-1BB6-4006-848B-A38B92FDCE2C}" type="presParOf" srcId="{681204D9-E5C7-41EE-9240-20F4FC13E4DE}" destId="{E45AFD7A-9F82-4483-9BA6-233337CE9907}" srcOrd="0" destOrd="0" presId="urn:microsoft.com/office/officeart/2005/8/layout/orgChart1"/>
    <dgm:cxn modelId="{ECF5FC57-7EAB-4911-87DC-47E3B7717D9C}" type="presParOf" srcId="{E45AFD7A-9F82-4483-9BA6-233337CE9907}" destId="{96A2A702-AF8D-49F3-AB77-8E5980CADF2A}" srcOrd="0" destOrd="0" presId="urn:microsoft.com/office/officeart/2005/8/layout/orgChart1"/>
    <dgm:cxn modelId="{EE226B30-8207-4A77-A1BB-39470D4A7533}" type="presParOf" srcId="{E45AFD7A-9F82-4483-9BA6-233337CE9907}" destId="{AD73E7A4-EFE9-44DD-963E-9F7BF3675E37}" srcOrd="1" destOrd="0" presId="urn:microsoft.com/office/officeart/2005/8/layout/orgChart1"/>
    <dgm:cxn modelId="{4DA04756-10EF-4933-84CC-347F67451C00}" type="presParOf" srcId="{681204D9-E5C7-41EE-9240-20F4FC13E4DE}" destId="{40B0B283-87FF-43A5-AD62-86A70D9FE71E}" srcOrd="1" destOrd="0" presId="urn:microsoft.com/office/officeart/2005/8/layout/orgChart1"/>
    <dgm:cxn modelId="{D623A5BC-6707-46BC-9FAE-CF8653C4324E}" type="presParOf" srcId="{681204D9-E5C7-41EE-9240-20F4FC13E4DE}" destId="{B8E47352-603A-463E-B0E1-8D562C2BAAA3}" srcOrd="2" destOrd="0" presId="urn:microsoft.com/office/officeart/2005/8/layout/orgChart1"/>
    <dgm:cxn modelId="{AD2E0FE1-EFE6-4436-9E77-98F6296A5362}" type="presParOf" srcId="{57A222B4-53B9-4A81-A01B-3769AA6C1694}" destId="{7A0647DE-89F2-46AF-AEB3-E69DB5C533FD}" srcOrd="2" destOrd="0" presId="urn:microsoft.com/office/officeart/2005/8/layout/orgChart1"/>
    <dgm:cxn modelId="{A78D62BC-799F-41F0-95BE-0C323A9B534B}" type="presParOf" srcId="{57A222B4-53B9-4A81-A01B-3769AA6C1694}" destId="{399639F1-0875-451B-99BD-87BA52F97E45}" srcOrd="3" destOrd="0" presId="urn:microsoft.com/office/officeart/2005/8/layout/orgChart1"/>
    <dgm:cxn modelId="{1E367EC9-0534-4652-A546-063654B6C26C}" type="presParOf" srcId="{399639F1-0875-451B-99BD-87BA52F97E45}" destId="{6049A992-F560-446D-BEA2-64AF3ECE89C5}" srcOrd="0" destOrd="0" presId="urn:microsoft.com/office/officeart/2005/8/layout/orgChart1"/>
    <dgm:cxn modelId="{A6F550B6-426A-49E9-8D04-8A03CA2779AF}" type="presParOf" srcId="{6049A992-F560-446D-BEA2-64AF3ECE89C5}" destId="{FF3E5726-6DB5-4BFC-8C43-750448240D48}" srcOrd="0" destOrd="0" presId="urn:microsoft.com/office/officeart/2005/8/layout/orgChart1"/>
    <dgm:cxn modelId="{0856E9E1-B767-4181-95FF-788DA1A0018B}" type="presParOf" srcId="{6049A992-F560-446D-BEA2-64AF3ECE89C5}" destId="{5E5D8401-593A-4A47-83F2-4A382D26C7CE}" srcOrd="1" destOrd="0" presId="urn:microsoft.com/office/officeart/2005/8/layout/orgChart1"/>
    <dgm:cxn modelId="{1AF7392C-F2DC-4EE9-BBCD-F6EB0580DE99}" type="presParOf" srcId="{399639F1-0875-451B-99BD-87BA52F97E45}" destId="{58A95C23-2BEB-4BF6-92A4-BF42AE8DD192}" srcOrd="1" destOrd="0" presId="urn:microsoft.com/office/officeart/2005/8/layout/orgChart1"/>
    <dgm:cxn modelId="{E847F0D5-D13D-470E-A946-EA4FBBE95F30}" type="presParOf" srcId="{399639F1-0875-451B-99BD-87BA52F97E45}" destId="{E0F3B4E3-4B39-49BA-9761-1559BBA1B47E}" srcOrd="2" destOrd="0" presId="urn:microsoft.com/office/officeart/2005/8/layout/orgChart1"/>
    <dgm:cxn modelId="{4AE9D4BA-D955-4C50-8C40-1B751BB5974F}" type="presParOf" srcId="{57A222B4-53B9-4A81-A01B-3769AA6C1694}" destId="{05D702A6-2A41-48B6-B791-7A81DB07985D}" srcOrd="4" destOrd="0" presId="urn:microsoft.com/office/officeart/2005/8/layout/orgChart1"/>
    <dgm:cxn modelId="{CD6F27FF-48E4-4203-B857-45148FCD436D}" type="presParOf" srcId="{57A222B4-53B9-4A81-A01B-3769AA6C1694}" destId="{820DAEAA-CC8C-467A-AC22-9C8BE6554126}" srcOrd="5" destOrd="0" presId="urn:microsoft.com/office/officeart/2005/8/layout/orgChart1"/>
    <dgm:cxn modelId="{F7E7569E-ECD2-4438-B8E3-1DB4603BBB5A}" type="presParOf" srcId="{820DAEAA-CC8C-467A-AC22-9C8BE6554126}" destId="{EF18AF39-8B2D-4A99-A095-4085FEE2BBDE}" srcOrd="0" destOrd="0" presId="urn:microsoft.com/office/officeart/2005/8/layout/orgChart1"/>
    <dgm:cxn modelId="{DE4C8C86-3270-4430-B729-4DBF451EA422}" type="presParOf" srcId="{EF18AF39-8B2D-4A99-A095-4085FEE2BBDE}" destId="{2413D9F8-DB87-4B26-A66D-8199A64CE7DD}" srcOrd="0" destOrd="0" presId="urn:microsoft.com/office/officeart/2005/8/layout/orgChart1"/>
    <dgm:cxn modelId="{A67F94E4-65DD-4DC9-ABFC-0BF3E6CF1026}" type="presParOf" srcId="{EF18AF39-8B2D-4A99-A095-4085FEE2BBDE}" destId="{DFED4256-46D2-49E8-8FB3-8EDF1CD4DCD4}" srcOrd="1" destOrd="0" presId="urn:microsoft.com/office/officeart/2005/8/layout/orgChart1"/>
    <dgm:cxn modelId="{FBC5CEF1-A796-4B09-B3F5-B866445CC657}" type="presParOf" srcId="{820DAEAA-CC8C-467A-AC22-9C8BE6554126}" destId="{6312A913-BFCF-4693-AAAD-A88FB7DE06AA}" srcOrd="1" destOrd="0" presId="urn:microsoft.com/office/officeart/2005/8/layout/orgChart1"/>
    <dgm:cxn modelId="{4F38FFF1-82C5-41A7-A863-8F04CE2B164A}" type="presParOf" srcId="{820DAEAA-CC8C-467A-AC22-9C8BE6554126}" destId="{AFDECD4D-E468-4D73-B92E-A5BB8923829A}" srcOrd="2" destOrd="0" presId="urn:microsoft.com/office/officeart/2005/8/layout/orgChart1"/>
    <dgm:cxn modelId="{10943718-9D77-4450-9407-9B361C013B4E}" type="presParOf" srcId="{57A222B4-53B9-4A81-A01B-3769AA6C1694}" destId="{7812BC78-0983-476A-8F13-0E5042C2BE6F}" srcOrd="6" destOrd="0" presId="urn:microsoft.com/office/officeart/2005/8/layout/orgChart1"/>
    <dgm:cxn modelId="{713A7B44-093B-43FA-949F-84FCC0FECB89}" type="presParOf" srcId="{57A222B4-53B9-4A81-A01B-3769AA6C1694}" destId="{B39CCFE6-11F3-4EBC-BF8B-686112EDA9EE}" srcOrd="7" destOrd="0" presId="urn:microsoft.com/office/officeart/2005/8/layout/orgChart1"/>
    <dgm:cxn modelId="{8057F321-F6B7-4D55-9EDF-A68E25D70453}" type="presParOf" srcId="{B39CCFE6-11F3-4EBC-BF8B-686112EDA9EE}" destId="{0E764295-3A21-4016-AD9B-91A079C612BE}" srcOrd="0" destOrd="0" presId="urn:microsoft.com/office/officeart/2005/8/layout/orgChart1"/>
    <dgm:cxn modelId="{424BC3D9-0F11-473C-80DE-D3B79D4E5FE3}" type="presParOf" srcId="{0E764295-3A21-4016-AD9B-91A079C612BE}" destId="{08C273BE-365E-4A42-8CB5-977E177DA168}" srcOrd="0" destOrd="0" presId="urn:microsoft.com/office/officeart/2005/8/layout/orgChart1"/>
    <dgm:cxn modelId="{F55C07DE-6FBF-4377-954D-1526E7953D88}" type="presParOf" srcId="{0E764295-3A21-4016-AD9B-91A079C612BE}" destId="{497F3194-5ABD-4632-A7A7-23F69CCF25A6}" srcOrd="1" destOrd="0" presId="urn:microsoft.com/office/officeart/2005/8/layout/orgChart1"/>
    <dgm:cxn modelId="{95AD0ED8-166F-44DE-805D-AB24425BFFED}" type="presParOf" srcId="{B39CCFE6-11F3-4EBC-BF8B-686112EDA9EE}" destId="{045BF098-EEEB-435E-82CB-1C8C87C0EB3F}" srcOrd="1" destOrd="0" presId="urn:microsoft.com/office/officeart/2005/8/layout/orgChart1"/>
    <dgm:cxn modelId="{D8AC4CE7-AE90-4B75-A8E1-E9F8A316BF9C}" type="presParOf" srcId="{B39CCFE6-11F3-4EBC-BF8B-686112EDA9EE}" destId="{F528159C-D5C1-44DD-9B3F-F5064018DFD8}" srcOrd="2" destOrd="0" presId="urn:microsoft.com/office/officeart/2005/8/layout/orgChart1"/>
    <dgm:cxn modelId="{5138E28C-91EE-4DBF-A3CA-C729E6A85D7B}" type="presParOf" srcId="{80B6E61E-D9B0-4E74-A3AD-D0D90A02E0E5}" destId="{21534F30-F9C4-49BA-992A-3E3D8F74901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1BAC9-31B4-42DE-9C9A-6BB4110C7F14}">
      <dsp:nvSpPr>
        <dsp:cNvPr id="0" name=""/>
        <dsp:cNvSpPr/>
      </dsp:nvSpPr>
      <dsp:spPr>
        <a:xfrm>
          <a:off x="4152899" y="2169506"/>
          <a:ext cx="2938764" cy="1462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7967"/>
              </a:lnTo>
              <a:lnTo>
                <a:pt x="2938764" y="1207967"/>
              </a:lnTo>
              <a:lnTo>
                <a:pt x="2938764" y="14629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9209E8-992C-4FB0-A133-E230B7449BDB}">
      <dsp:nvSpPr>
        <dsp:cNvPr id="0" name=""/>
        <dsp:cNvSpPr/>
      </dsp:nvSpPr>
      <dsp:spPr>
        <a:xfrm>
          <a:off x="4107180" y="2169506"/>
          <a:ext cx="91440" cy="21401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401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FF694D-AB70-43A1-9DDA-9A0E02CB8C03}">
      <dsp:nvSpPr>
        <dsp:cNvPr id="0" name=""/>
        <dsp:cNvSpPr/>
      </dsp:nvSpPr>
      <dsp:spPr>
        <a:xfrm>
          <a:off x="1214692" y="2169506"/>
          <a:ext cx="2938207" cy="1472940"/>
        </a:xfrm>
        <a:custGeom>
          <a:avLst/>
          <a:gdLst/>
          <a:ahLst/>
          <a:cxnLst/>
          <a:rect l="0" t="0" r="0" b="0"/>
          <a:pathLst>
            <a:path>
              <a:moveTo>
                <a:pt x="2938207" y="0"/>
              </a:moveTo>
              <a:lnTo>
                <a:pt x="2938207" y="1217971"/>
              </a:lnTo>
              <a:lnTo>
                <a:pt x="0" y="1217971"/>
              </a:lnTo>
              <a:lnTo>
                <a:pt x="0" y="14729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95D89E-1B7C-4074-820C-C0D054C780B9}">
      <dsp:nvSpPr>
        <dsp:cNvPr id="0" name=""/>
        <dsp:cNvSpPr/>
      </dsp:nvSpPr>
      <dsp:spPr>
        <a:xfrm>
          <a:off x="2938764" y="379591"/>
          <a:ext cx="2428270" cy="1789914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>
              <a:solidFill>
                <a:schemeClr val="tx1"/>
              </a:solidFill>
            </a:rPr>
            <a:t>Digestive system</a:t>
          </a:r>
        </a:p>
      </dsp:txBody>
      <dsp:txXfrm>
        <a:off x="2938764" y="379591"/>
        <a:ext cx="2428270" cy="1789914"/>
      </dsp:txXfrm>
    </dsp:sp>
    <dsp:sp modelId="{D5C0C3EF-BA34-4A54-B900-092735817DAB}">
      <dsp:nvSpPr>
        <dsp:cNvPr id="0" name=""/>
        <dsp:cNvSpPr/>
      </dsp:nvSpPr>
      <dsp:spPr>
        <a:xfrm>
          <a:off x="557" y="3642446"/>
          <a:ext cx="2428270" cy="1214135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>
              <a:solidFill>
                <a:schemeClr val="tx1"/>
              </a:solidFill>
            </a:rPr>
            <a:t>1. Oral cavity</a:t>
          </a:r>
        </a:p>
      </dsp:txBody>
      <dsp:txXfrm>
        <a:off x="557" y="3642446"/>
        <a:ext cx="2428270" cy="1214135"/>
      </dsp:txXfrm>
    </dsp:sp>
    <dsp:sp modelId="{E3D5F343-93DE-436C-931D-BFC9B84F1A92}">
      <dsp:nvSpPr>
        <dsp:cNvPr id="0" name=""/>
        <dsp:cNvSpPr/>
      </dsp:nvSpPr>
      <dsp:spPr>
        <a:xfrm>
          <a:off x="2938764" y="4309638"/>
          <a:ext cx="2428270" cy="1214135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>
              <a:solidFill>
                <a:schemeClr val="tx1"/>
              </a:solidFill>
            </a:rPr>
            <a:t>2. Digestive tract</a:t>
          </a:r>
        </a:p>
      </dsp:txBody>
      <dsp:txXfrm>
        <a:off x="2938764" y="4309638"/>
        <a:ext cx="2428270" cy="1214135"/>
      </dsp:txXfrm>
    </dsp:sp>
    <dsp:sp modelId="{019AA280-8A44-47E9-86CD-4D7AF3032DD0}">
      <dsp:nvSpPr>
        <dsp:cNvPr id="0" name=""/>
        <dsp:cNvSpPr/>
      </dsp:nvSpPr>
      <dsp:spPr>
        <a:xfrm>
          <a:off x="5877529" y="3632442"/>
          <a:ext cx="2428270" cy="1214135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>
              <a:solidFill>
                <a:schemeClr val="tx1"/>
              </a:solidFill>
            </a:rPr>
            <a:t>3. glands</a:t>
          </a:r>
        </a:p>
      </dsp:txBody>
      <dsp:txXfrm>
        <a:off x="5877529" y="3632442"/>
        <a:ext cx="2428270" cy="1214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98B14-803F-4A6E-B2AC-E46BCED53C70}">
      <dsp:nvSpPr>
        <dsp:cNvPr id="0" name=""/>
        <dsp:cNvSpPr/>
      </dsp:nvSpPr>
      <dsp:spPr>
        <a:xfrm>
          <a:off x="4381500" y="1433372"/>
          <a:ext cx="3099943" cy="20741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5127"/>
              </a:lnTo>
              <a:lnTo>
                <a:pt x="3099943" y="1805127"/>
              </a:lnTo>
              <a:lnTo>
                <a:pt x="3099943" y="20741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E8A4DF-A212-4B0B-87EC-C4860AF1D14E}">
      <dsp:nvSpPr>
        <dsp:cNvPr id="0" name=""/>
        <dsp:cNvSpPr/>
      </dsp:nvSpPr>
      <dsp:spPr>
        <a:xfrm>
          <a:off x="4335780" y="1433372"/>
          <a:ext cx="91440" cy="20741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741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E0874F-3C62-432F-A768-F2DF9C2C6EA4}">
      <dsp:nvSpPr>
        <dsp:cNvPr id="0" name=""/>
        <dsp:cNvSpPr/>
      </dsp:nvSpPr>
      <dsp:spPr>
        <a:xfrm>
          <a:off x="1281556" y="1433372"/>
          <a:ext cx="3099943" cy="2074131"/>
        </a:xfrm>
        <a:custGeom>
          <a:avLst/>
          <a:gdLst/>
          <a:ahLst/>
          <a:cxnLst/>
          <a:rect l="0" t="0" r="0" b="0"/>
          <a:pathLst>
            <a:path>
              <a:moveTo>
                <a:pt x="3099943" y="0"/>
              </a:moveTo>
              <a:lnTo>
                <a:pt x="3099943" y="1805127"/>
              </a:lnTo>
              <a:lnTo>
                <a:pt x="0" y="1805127"/>
              </a:lnTo>
              <a:lnTo>
                <a:pt x="0" y="20741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C60AA4-B974-4764-9555-A2B22DBDC6E3}">
      <dsp:nvSpPr>
        <dsp:cNvPr id="0" name=""/>
        <dsp:cNvSpPr/>
      </dsp:nvSpPr>
      <dsp:spPr>
        <a:xfrm>
          <a:off x="2869304" y="152403"/>
          <a:ext cx="3024391" cy="12809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Salivary glands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(3 pairs)</a:t>
          </a:r>
        </a:p>
      </dsp:txBody>
      <dsp:txXfrm>
        <a:off x="2869304" y="152403"/>
        <a:ext cx="3024391" cy="1280968"/>
      </dsp:txXfrm>
    </dsp:sp>
    <dsp:sp modelId="{E5EA2D10-2694-4B95-A471-F6CEA603C31C}">
      <dsp:nvSpPr>
        <dsp:cNvPr id="0" name=""/>
        <dsp:cNvSpPr/>
      </dsp:nvSpPr>
      <dsp:spPr>
        <a:xfrm>
          <a:off x="588" y="3507503"/>
          <a:ext cx="2561936" cy="12809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/>
            <a:t>Parotid</a:t>
          </a:r>
        </a:p>
      </dsp:txBody>
      <dsp:txXfrm>
        <a:off x="588" y="3507503"/>
        <a:ext cx="2561936" cy="1280968"/>
      </dsp:txXfrm>
    </dsp:sp>
    <dsp:sp modelId="{FFCFE391-4109-44A1-865D-57305DDDD363}">
      <dsp:nvSpPr>
        <dsp:cNvPr id="0" name=""/>
        <dsp:cNvSpPr/>
      </dsp:nvSpPr>
      <dsp:spPr>
        <a:xfrm>
          <a:off x="3100531" y="3507503"/>
          <a:ext cx="2561936" cy="12809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/>
            <a:t>submandibular</a:t>
          </a:r>
        </a:p>
      </dsp:txBody>
      <dsp:txXfrm>
        <a:off x="3100531" y="3507503"/>
        <a:ext cx="2561936" cy="1280968"/>
      </dsp:txXfrm>
    </dsp:sp>
    <dsp:sp modelId="{A42B7AC3-C98E-4EA5-900E-E18AE2082E48}">
      <dsp:nvSpPr>
        <dsp:cNvPr id="0" name=""/>
        <dsp:cNvSpPr/>
      </dsp:nvSpPr>
      <dsp:spPr>
        <a:xfrm>
          <a:off x="6200475" y="3507503"/>
          <a:ext cx="2561936" cy="12809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/>
            <a:t>sublingual</a:t>
          </a:r>
        </a:p>
      </dsp:txBody>
      <dsp:txXfrm>
        <a:off x="6200475" y="3507503"/>
        <a:ext cx="2561936" cy="12809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4D1FE-6121-4C9D-8343-7A1AA08C5CA2}">
      <dsp:nvSpPr>
        <dsp:cNvPr id="0" name=""/>
        <dsp:cNvSpPr/>
      </dsp:nvSpPr>
      <dsp:spPr>
        <a:xfrm>
          <a:off x="4229100" y="2044864"/>
          <a:ext cx="2273890" cy="1598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4974"/>
              </a:lnTo>
              <a:lnTo>
                <a:pt x="2273890" y="794974"/>
              </a:lnTo>
              <a:lnTo>
                <a:pt x="2273890" y="159830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53CE2-17EC-4AE9-B037-99C04BAC85C8}">
      <dsp:nvSpPr>
        <dsp:cNvPr id="0" name=""/>
        <dsp:cNvSpPr/>
      </dsp:nvSpPr>
      <dsp:spPr>
        <a:xfrm>
          <a:off x="1918600" y="2044864"/>
          <a:ext cx="2310499" cy="1610204"/>
        </a:xfrm>
        <a:custGeom>
          <a:avLst/>
          <a:gdLst/>
          <a:ahLst/>
          <a:cxnLst/>
          <a:rect l="0" t="0" r="0" b="0"/>
          <a:pathLst>
            <a:path>
              <a:moveTo>
                <a:pt x="2310499" y="0"/>
              </a:moveTo>
              <a:lnTo>
                <a:pt x="2310499" y="806871"/>
              </a:lnTo>
              <a:lnTo>
                <a:pt x="0" y="806871"/>
              </a:lnTo>
              <a:lnTo>
                <a:pt x="0" y="161020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FB56D9-F5F0-492A-A66C-80B477A94E49}">
      <dsp:nvSpPr>
        <dsp:cNvPr id="0" name=""/>
        <dsp:cNvSpPr/>
      </dsp:nvSpPr>
      <dsp:spPr>
        <a:xfrm>
          <a:off x="2667000" y="0"/>
          <a:ext cx="3124199" cy="20448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Gland structure</a:t>
          </a:r>
        </a:p>
      </dsp:txBody>
      <dsp:txXfrm>
        <a:off x="2667000" y="0"/>
        <a:ext cx="3124199" cy="2044864"/>
      </dsp:txXfrm>
    </dsp:sp>
    <dsp:sp modelId="{8134026D-13A2-40FA-8B92-E1540A7B1EB5}">
      <dsp:nvSpPr>
        <dsp:cNvPr id="0" name=""/>
        <dsp:cNvSpPr/>
      </dsp:nvSpPr>
      <dsp:spPr>
        <a:xfrm>
          <a:off x="448041" y="3655069"/>
          <a:ext cx="2941116" cy="258979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1- </a:t>
          </a:r>
          <a:r>
            <a:rPr lang="en-US" sz="3200" b="1" kern="1200" dirty="0" err="1"/>
            <a:t>stroma</a:t>
          </a:r>
          <a:endParaRPr lang="en-US" sz="3200" b="1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( C.T. frame)</a:t>
          </a:r>
        </a:p>
      </dsp:txBody>
      <dsp:txXfrm>
        <a:off x="448041" y="3655069"/>
        <a:ext cx="2941116" cy="2589792"/>
      </dsp:txXfrm>
    </dsp:sp>
    <dsp:sp modelId="{93011DF4-EB8D-4AE8-89C5-559291CA4043}">
      <dsp:nvSpPr>
        <dsp:cNvPr id="0" name=""/>
        <dsp:cNvSpPr/>
      </dsp:nvSpPr>
      <dsp:spPr>
        <a:xfrm>
          <a:off x="4995823" y="3643172"/>
          <a:ext cx="3014334" cy="249614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2- Parenchyma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(secretory cells)</a:t>
          </a:r>
        </a:p>
      </dsp:txBody>
      <dsp:txXfrm>
        <a:off x="4995823" y="3643172"/>
        <a:ext cx="3014334" cy="24961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E1540-3D22-4937-A48D-DA6DB44B729D}">
      <dsp:nvSpPr>
        <dsp:cNvPr id="0" name=""/>
        <dsp:cNvSpPr/>
      </dsp:nvSpPr>
      <dsp:spPr>
        <a:xfrm>
          <a:off x="4152900" y="1878234"/>
          <a:ext cx="2272663" cy="1577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3110"/>
              </a:lnTo>
              <a:lnTo>
                <a:pt x="2272663" y="1183110"/>
              </a:lnTo>
              <a:lnTo>
                <a:pt x="2272663" y="15775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4C45FA-0C54-429C-8939-D82B82E63131}">
      <dsp:nvSpPr>
        <dsp:cNvPr id="0" name=""/>
        <dsp:cNvSpPr/>
      </dsp:nvSpPr>
      <dsp:spPr>
        <a:xfrm>
          <a:off x="1954426" y="1878234"/>
          <a:ext cx="2198473" cy="1577539"/>
        </a:xfrm>
        <a:custGeom>
          <a:avLst/>
          <a:gdLst/>
          <a:ahLst/>
          <a:cxnLst/>
          <a:rect l="0" t="0" r="0" b="0"/>
          <a:pathLst>
            <a:path>
              <a:moveTo>
                <a:pt x="2198473" y="0"/>
              </a:moveTo>
              <a:lnTo>
                <a:pt x="2198473" y="1183110"/>
              </a:lnTo>
              <a:lnTo>
                <a:pt x="0" y="1183110"/>
              </a:lnTo>
              <a:lnTo>
                <a:pt x="0" y="15775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F4E1ED-9C39-41DE-8AB7-5068583E8843}">
      <dsp:nvSpPr>
        <dsp:cNvPr id="0" name=""/>
        <dsp:cNvSpPr/>
      </dsp:nvSpPr>
      <dsp:spPr>
        <a:xfrm>
          <a:off x="2274665" y="0"/>
          <a:ext cx="3756468" cy="18782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/>
            <a:t>Pancreas</a:t>
          </a:r>
        </a:p>
      </dsp:txBody>
      <dsp:txXfrm>
        <a:off x="2274665" y="0"/>
        <a:ext cx="3756468" cy="1878234"/>
      </dsp:txXfrm>
    </dsp:sp>
    <dsp:sp modelId="{5870EB01-002A-407C-BDA3-D11D46296956}">
      <dsp:nvSpPr>
        <dsp:cNvPr id="0" name=""/>
        <dsp:cNvSpPr/>
      </dsp:nvSpPr>
      <dsp:spPr>
        <a:xfrm>
          <a:off x="76192" y="3455773"/>
          <a:ext cx="3756468" cy="18782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/>
            <a:t>Exocrine</a:t>
          </a: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(</a:t>
          </a:r>
          <a:r>
            <a:rPr lang="en-US" sz="3200" kern="1200" dirty="0" err="1"/>
            <a:t>Acini</a:t>
          </a:r>
          <a:r>
            <a:rPr lang="en-US" sz="3200" kern="1200" dirty="0"/>
            <a:t>+ ducts) </a:t>
          </a:r>
        </a:p>
      </dsp:txBody>
      <dsp:txXfrm>
        <a:off x="76192" y="3455773"/>
        <a:ext cx="3756468" cy="1878234"/>
      </dsp:txXfrm>
    </dsp:sp>
    <dsp:sp modelId="{14C60CA4-2C0E-49C0-94D0-938F3DA83C2E}">
      <dsp:nvSpPr>
        <dsp:cNvPr id="0" name=""/>
        <dsp:cNvSpPr/>
      </dsp:nvSpPr>
      <dsp:spPr>
        <a:xfrm>
          <a:off x="4547329" y="3455773"/>
          <a:ext cx="3756468" cy="18782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/>
            <a:t>Endocrine</a:t>
          </a: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Islets of Langerhans</a:t>
          </a: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(Cells+ blood vessels)</a:t>
          </a:r>
        </a:p>
      </dsp:txBody>
      <dsp:txXfrm>
        <a:off x="4547329" y="3455773"/>
        <a:ext cx="3756468" cy="18782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2BC78-0983-476A-8F13-0E5042C2BE6F}">
      <dsp:nvSpPr>
        <dsp:cNvPr id="0" name=""/>
        <dsp:cNvSpPr/>
      </dsp:nvSpPr>
      <dsp:spPr>
        <a:xfrm>
          <a:off x="4495800" y="1906621"/>
          <a:ext cx="3163133" cy="638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404"/>
              </a:lnTo>
              <a:lnTo>
                <a:pt x="3163133" y="458404"/>
              </a:lnTo>
              <a:lnTo>
                <a:pt x="3163133" y="63848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702A6-2A41-48B6-B791-7A81DB07985D}">
      <dsp:nvSpPr>
        <dsp:cNvPr id="0" name=""/>
        <dsp:cNvSpPr/>
      </dsp:nvSpPr>
      <dsp:spPr>
        <a:xfrm>
          <a:off x="4495800" y="1906621"/>
          <a:ext cx="727465" cy="638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404"/>
              </a:lnTo>
              <a:lnTo>
                <a:pt x="727465" y="458404"/>
              </a:lnTo>
              <a:lnTo>
                <a:pt x="727465" y="63848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647DE-89F2-46AF-AEB3-E69DB5C533FD}">
      <dsp:nvSpPr>
        <dsp:cNvPr id="0" name=""/>
        <dsp:cNvSpPr/>
      </dsp:nvSpPr>
      <dsp:spPr>
        <a:xfrm>
          <a:off x="2937377" y="1906621"/>
          <a:ext cx="1558422" cy="638480"/>
        </a:xfrm>
        <a:custGeom>
          <a:avLst/>
          <a:gdLst/>
          <a:ahLst/>
          <a:cxnLst/>
          <a:rect l="0" t="0" r="0" b="0"/>
          <a:pathLst>
            <a:path>
              <a:moveTo>
                <a:pt x="1558422" y="0"/>
              </a:moveTo>
              <a:lnTo>
                <a:pt x="1558422" y="458404"/>
              </a:lnTo>
              <a:lnTo>
                <a:pt x="0" y="458404"/>
              </a:lnTo>
              <a:lnTo>
                <a:pt x="0" y="63848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ADF098-5336-43E3-AC82-13A000834D84}">
      <dsp:nvSpPr>
        <dsp:cNvPr id="0" name=""/>
        <dsp:cNvSpPr/>
      </dsp:nvSpPr>
      <dsp:spPr>
        <a:xfrm>
          <a:off x="862213" y="1906621"/>
          <a:ext cx="3633586" cy="638480"/>
        </a:xfrm>
        <a:custGeom>
          <a:avLst/>
          <a:gdLst/>
          <a:ahLst/>
          <a:cxnLst/>
          <a:rect l="0" t="0" r="0" b="0"/>
          <a:pathLst>
            <a:path>
              <a:moveTo>
                <a:pt x="3633586" y="0"/>
              </a:moveTo>
              <a:lnTo>
                <a:pt x="3633586" y="458404"/>
              </a:lnTo>
              <a:lnTo>
                <a:pt x="0" y="458404"/>
              </a:lnTo>
              <a:lnTo>
                <a:pt x="0" y="63848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2B83BD-1610-413B-8CCB-7E4FA69FE851}">
      <dsp:nvSpPr>
        <dsp:cNvPr id="0" name=""/>
        <dsp:cNvSpPr/>
      </dsp:nvSpPr>
      <dsp:spPr>
        <a:xfrm>
          <a:off x="3638294" y="0"/>
          <a:ext cx="1715011" cy="19066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/>
            <a:t>Cells of islet of Langerhans</a:t>
          </a:r>
        </a:p>
      </dsp:txBody>
      <dsp:txXfrm>
        <a:off x="3638294" y="0"/>
        <a:ext cx="1715011" cy="1906621"/>
      </dsp:txXfrm>
    </dsp:sp>
    <dsp:sp modelId="{96A2A702-AF8D-49F3-AB77-8E5980CADF2A}">
      <dsp:nvSpPr>
        <dsp:cNvPr id="0" name=""/>
        <dsp:cNvSpPr/>
      </dsp:nvSpPr>
      <dsp:spPr>
        <a:xfrm>
          <a:off x="4707" y="2545101"/>
          <a:ext cx="1715011" cy="350117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Alpha cells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20%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Glucagon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↑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 bl. glucose</a:t>
          </a:r>
        </a:p>
      </dsp:txBody>
      <dsp:txXfrm>
        <a:off x="4707" y="2545101"/>
        <a:ext cx="1715011" cy="3501170"/>
      </dsp:txXfrm>
    </dsp:sp>
    <dsp:sp modelId="{FF3E5726-6DB5-4BFC-8C43-750448240D48}">
      <dsp:nvSpPr>
        <dsp:cNvPr id="0" name=""/>
        <dsp:cNvSpPr/>
      </dsp:nvSpPr>
      <dsp:spPr>
        <a:xfrm>
          <a:off x="2079871" y="2545101"/>
          <a:ext cx="1715011" cy="350117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 dirty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Beta cells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70%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Insulin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↓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bl. glucose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2079871" y="2545101"/>
        <a:ext cx="1715011" cy="3501170"/>
      </dsp:txXfrm>
    </dsp:sp>
    <dsp:sp modelId="{2413D9F8-DB87-4B26-A66D-8199A64CE7DD}">
      <dsp:nvSpPr>
        <dsp:cNvPr id="0" name=""/>
        <dsp:cNvSpPr/>
      </dsp:nvSpPr>
      <dsp:spPr>
        <a:xfrm>
          <a:off x="4155035" y="2545101"/>
          <a:ext cx="2136458" cy="350117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Delta cells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/>
            <a:t>Somatostatin</a:t>
          </a:r>
          <a:endParaRPr lang="en-US" sz="2800" b="1" kern="1200" dirty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Control other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Hormone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levels</a:t>
          </a:r>
        </a:p>
      </dsp:txBody>
      <dsp:txXfrm>
        <a:off x="4155035" y="2545101"/>
        <a:ext cx="2136458" cy="3501170"/>
      </dsp:txXfrm>
    </dsp:sp>
    <dsp:sp modelId="{08C273BE-365E-4A42-8CB5-977E177DA168}">
      <dsp:nvSpPr>
        <dsp:cNvPr id="0" name=""/>
        <dsp:cNvSpPr/>
      </dsp:nvSpPr>
      <dsp:spPr>
        <a:xfrm>
          <a:off x="6491310" y="2545101"/>
          <a:ext cx="2335245" cy="350117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F - cells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Pancreatic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Polypeptide hormone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Controls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Pancreatic </a:t>
          </a:r>
          <a:r>
            <a:rPr lang="en-US" sz="2800" b="1" kern="1200" dirty="0" err="1"/>
            <a:t>acini</a:t>
          </a:r>
          <a:endParaRPr lang="en-US" sz="2800" b="1" kern="1200" dirty="0"/>
        </a:p>
      </dsp:txBody>
      <dsp:txXfrm>
        <a:off x="6491310" y="2545101"/>
        <a:ext cx="2335245" cy="3501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0BBAD59-06E6-4C78-9818-B8A667D912FF}" type="datetimeFigureOut">
              <a:rPr lang="en-US"/>
              <a:pPr>
                <a:defRPr/>
              </a:pPr>
              <a:t>4/25/2023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B033988-DA7B-4FE5-8850-41AFBD65F2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6407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33988-DA7B-4FE5-8850-41AFBD65F2CC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879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C61C59D2-9408-4F12-AC5B-5BC5B231CF1D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584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F190170-0D91-4E4E-A75D-A78DE3805D2B}" type="slidenum">
              <a:rPr lang="ar-SA" altLang="en-US"/>
              <a:pPr/>
              <a:t>44</a:t>
            </a:fld>
            <a:endParaRPr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560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682F8134-DDC6-4CF0-B9BB-2453BA2D52B0}" type="slidenum">
              <a:rPr lang="ar-SA" altLang="en-US"/>
              <a:pPr/>
              <a:t>45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576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B3C48C5-78C7-4977-91FF-F0A4FAA138ED}" type="slidenum">
              <a:rPr lang="ar-SA" altLang="en-US"/>
              <a:pPr/>
              <a:t>46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120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C1174DDE-2782-405A-A743-12120AADBA7C}" type="slidenum">
              <a:rPr lang="ar-SA" altLang="en-US"/>
              <a:pPr/>
              <a:t>47</a:t>
            </a:fld>
            <a:endParaRPr lang="en-US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052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62F93FF6-9699-422A-89CA-600FFDB3785C}" type="slidenum">
              <a:rPr lang="ar-SA" altLang="en-US"/>
              <a:pPr/>
              <a:t>50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937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657D7-3570-4CC8-9A04-9210B7918FED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34133-0ECE-42F2-BCB4-1811354C5A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641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7C76E-E217-454B-8AF1-D7533BE11163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1667F-BE19-4016-91EA-1705F8B11D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90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4A2B1-D996-4F97-9608-9BFB1F9792EF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340E0-B272-438E-82F1-3B1630FC34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904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54A26-5156-4328-995D-AE1DD22EBA7B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DCF8AA1-AD7E-475D-85AE-B384122A28ED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31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D8617-2C63-4B4E-AEC6-197833C12D78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67E91-2244-4548-A3F3-02338A461D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81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726E3-B825-4E66-911E-800CFEE61A7F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09A9F-C01E-4D9A-B7C4-1966EEA6E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909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726F5-EE1A-4D94-9E10-2D773D2AF8EF}" type="datetime1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F460C-2C54-4D22-9124-A88CB4CEE9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6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67D1F-2A89-4FE3-82FA-1601FFED5FE7}" type="datetime1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F414A-20CD-4A7D-A69A-F5810F910B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78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F6D16-1370-4D3D-8E80-B0085F65CE43}" type="datetime1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34E9A1-2537-406E-9345-DE66438D18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91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3A366-2733-4CB0-A3EF-0BBA8E2FF841}" type="datetime1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C2E2B-EE18-4ACD-A4B5-A58AE9CB4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24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29272-36E6-4A6F-BBFE-E1EC74DBB6A7}" type="datetime1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A9C4D-0121-4F71-A109-B29C0A576B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03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5C5E1-870D-4DBC-8509-D86393482CA3}" type="datetime1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5445A-D285-42BB-BA8F-D94A4FB5C1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38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FF78E2-FB23-4B77-8FFA-9FC504D94C9F}" type="datetime1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676FC3A-108D-4DF5-BDCA-8810863AFE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332656"/>
            <a:ext cx="8712968" cy="1440160"/>
          </a:xfrm>
        </p:spPr>
        <p:txBody>
          <a:bodyPr/>
          <a:lstStyle/>
          <a:p>
            <a:pPr eaLnBrk="1" hangingPunct="1"/>
            <a:r>
              <a:rPr lang="en-US" altLang="en-US" b="1" dirty="0"/>
              <a:t>Introduction to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The Digestive </a:t>
            </a:r>
            <a:r>
              <a:rPr lang="en-US" altLang="en-US" b="1" dirty="0"/>
              <a:t>system </a:t>
            </a:r>
            <a:r>
              <a:rPr lang="en-US" altLang="en-US" b="1" dirty="0" smtClean="0"/>
              <a:t>2023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sz="2400" b="1" dirty="0" smtClean="0"/>
              <a:t>Professor Dr. </a:t>
            </a:r>
            <a:r>
              <a:rPr lang="en-US" altLang="en-US" sz="2400" b="1" dirty="0" err="1" smtClean="0"/>
              <a:t>Hala</a:t>
            </a:r>
            <a:r>
              <a:rPr lang="en-US" altLang="en-US" sz="2400" b="1" dirty="0" smtClean="0"/>
              <a:t> El-</a:t>
            </a:r>
            <a:r>
              <a:rPr lang="en-US" altLang="en-US" sz="2400" b="1" dirty="0" err="1" smtClean="0"/>
              <a:t>mazar</a:t>
            </a:r>
            <a:endParaRPr lang="en-US" alt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7E44CE-4676-4D32-8D4D-F38AA1667D5B}" type="slidenum">
              <a:rPr lang="en-US" altLang="en-US" sz="1200">
                <a:solidFill>
                  <a:srgbClr val="898989"/>
                </a:solidFill>
              </a:rPr>
              <a:pPr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499" y="273876"/>
            <a:ext cx="1072989" cy="10668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95736" y="1988840"/>
            <a:ext cx="5102679" cy="4367510"/>
            <a:chOff x="2195736" y="2204864"/>
            <a:chExt cx="5102679" cy="3600400"/>
          </a:xfrm>
        </p:grpSpPr>
        <p:pic>
          <p:nvPicPr>
            <p:cNvPr id="4102" name="Picture 2" descr="http://www.everythingessential.me/mainimages/Digestive%20System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60"/>
            <a:stretch/>
          </p:blipFill>
          <p:spPr bwMode="auto">
            <a:xfrm>
              <a:off x="2195736" y="2204864"/>
              <a:ext cx="5102679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2195736" y="5805264"/>
              <a:ext cx="5102679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" y="5562600"/>
            <a:ext cx="3962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16" name="TextBox 9"/>
          <p:cNvSpPr txBox="1">
            <a:spLocks noChangeArrowheads="1"/>
          </p:cNvSpPr>
          <p:nvPr/>
        </p:nvSpPr>
        <p:spPr bwMode="auto">
          <a:xfrm>
            <a:off x="585788" y="549275"/>
            <a:ext cx="815022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The lip margin (</a:t>
            </a:r>
            <a:r>
              <a:rPr lang="en-US" altLang="en-US" sz="2800" dirty="0">
                <a:solidFill>
                  <a:srgbClr val="FF0000"/>
                </a:solidFill>
              </a:rPr>
              <a:t>vermillion</a:t>
            </a:r>
            <a:r>
              <a:rPr lang="en-US" altLang="en-US" sz="2800" dirty="0"/>
              <a:t>) represent  the change in the</a:t>
            </a:r>
          </a:p>
          <a:p>
            <a:pPr eaLnBrk="1" hangingPunct="1"/>
            <a:r>
              <a:rPr lang="en-US" altLang="en-US" sz="2800" dirty="0"/>
              <a:t> epidermis from highly keratinized facial skin to less </a:t>
            </a:r>
          </a:p>
          <a:p>
            <a:pPr eaLnBrk="1" hangingPunct="1"/>
            <a:r>
              <a:rPr lang="en-US" altLang="en-US" sz="2800" dirty="0"/>
              <a:t>Keratinized labial skin. richly supplied with free nerve </a:t>
            </a:r>
          </a:p>
          <a:p>
            <a:pPr eaLnBrk="1" hangingPunct="1"/>
            <a:r>
              <a:rPr lang="en-US" altLang="en-US" sz="2800" dirty="0"/>
              <a:t>endings. So it is </a:t>
            </a:r>
            <a:r>
              <a:rPr lang="en-US" altLang="en-US" sz="2800" i="1" dirty="0">
                <a:solidFill>
                  <a:schemeClr val="tx2"/>
                </a:solidFill>
              </a:rPr>
              <a:t>highly sensitive</a:t>
            </a:r>
            <a:r>
              <a:rPr lang="en-US" altLang="en-US" sz="2800" b="1" dirty="0"/>
              <a:t>.</a:t>
            </a:r>
            <a:endParaRPr lang="ar-JO" altLang="en-US" sz="2800" b="1" dirty="0"/>
          </a:p>
        </p:txBody>
      </p:sp>
      <p:sp>
        <p:nvSpPr>
          <p:cNvPr id="1331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8631090-C346-4A20-A934-1DCE79DF9086}" type="slidenum">
              <a:rPr lang="en-US" altLang="en-US" sz="1200">
                <a:solidFill>
                  <a:srgbClr val="898989"/>
                </a:solidFill>
              </a:rPr>
              <a:pPr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3318" name="Picture 4" descr="http://ycdinsiders.digitalchainsaw.com/InsidersArtistLoft/images5/11172vermill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14625"/>
            <a:ext cx="4043362" cy="359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AutoShape 2" descr="نتيجة بحث الصور عن ‪vermilion border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sp>
        <p:nvSpPr>
          <p:cNvPr id="13320" name="AutoShape 4" descr="نتيجة بحث الصور عن ‪vermilion border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sp>
        <p:nvSpPr>
          <p:cNvPr id="13321" name="AutoShape 6" descr="نتيجة بحث الصور عن ‪vermilion border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pic>
        <p:nvPicPr>
          <p:cNvPr id="13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452688"/>
            <a:ext cx="3028950" cy="166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337050"/>
            <a:ext cx="3024188" cy="190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The tongue</a:t>
            </a:r>
            <a:endParaRPr lang="ar-JO" altLang="en-US" sz="3200" b="1" u="sn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00125"/>
            <a:ext cx="8501063" cy="5643563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Function of tongue: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Taste: contains taste receptors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Mastication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Formation of Bolus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Swallowing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Speech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Suckling in babies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9457F8A-7BCC-45F4-92BF-65D66F2F3777}" type="slidenum">
              <a:rPr lang="en-US" altLang="en-US" sz="1200">
                <a:solidFill>
                  <a:srgbClr val="898989"/>
                </a:solidFill>
              </a:rPr>
              <a:pPr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4342" name="Picture 4" descr="https://bsclarified.files.wordpress.com/2011/07/fig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2997200"/>
            <a:ext cx="3221037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6" descr="http://noahsdad.com/wp-content/2012/08/baby-sticking-out-tongue-protrusion-640x4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88913"/>
            <a:ext cx="3024188" cy="2465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49338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The tongue</a:t>
            </a:r>
            <a:br>
              <a:rPr lang="en-US" altLang="en-US" sz="3200" b="1" u="sng"/>
            </a:br>
            <a:r>
              <a:rPr lang="en-US" altLang="en-US" sz="2700" b="1"/>
              <a:t>lingual………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8674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It has: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1- dorsal (upper) surface: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Rough, has </a:t>
            </a:r>
            <a:r>
              <a:rPr lang="en-US" sz="2800" dirty="0">
                <a:solidFill>
                  <a:srgbClr val="FF0000"/>
                </a:solidFill>
              </a:rPr>
              <a:t>lingual (tongue) papillae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Covered e </a:t>
            </a:r>
            <a:r>
              <a:rPr lang="en-US" sz="2800" b="1" dirty="0"/>
              <a:t>partially keratinized stratified squamous </a:t>
            </a:r>
            <a:r>
              <a:rPr lang="en-US" sz="2800" b="1" dirty="0" err="1"/>
              <a:t>epith</a:t>
            </a:r>
            <a:r>
              <a:rPr lang="en-US" sz="2800" b="1" dirty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2- ventral surface: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Smooth, vascular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Covered e </a:t>
            </a:r>
            <a:r>
              <a:rPr lang="en-US" sz="2800" b="1" dirty="0"/>
              <a:t>non- keratinized </a:t>
            </a:r>
            <a:r>
              <a:rPr lang="en-US" sz="2800" b="1" dirty="0" err="1"/>
              <a:t>st.</a:t>
            </a:r>
            <a:r>
              <a:rPr lang="en-US" sz="2800" b="1" dirty="0"/>
              <a:t> </a:t>
            </a:r>
            <a:r>
              <a:rPr lang="en-US" sz="2800" b="1" dirty="0" err="1"/>
              <a:t>squ</a:t>
            </a:r>
            <a:r>
              <a:rPr lang="en-US" sz="2800" b="1" dirty="0"/>
              <a:t>. </a:t>
            </a:r>
            <a:r>
              <a:rPr lang="en-US" sz="2800" b="1" dirty="0" err="1"/>
              <a:t>Epith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3- Inside of tongue :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dirty="0"/>
              <a:t>Contain  bundles of </a:t>
            </a:r>
            <a:r>
              <a:rPr lang="en-US" b="1" dirty="0"/>
              <a:t>striated voluntary  muscles </a:t>
            </a:r>
            <a:r>
              <a:rPr lang="en-US" dirty="0"/>
              <a:t>running in different directions </a:t>
            </a:r>
            <a:r>
              <a:rPr lang="en-US" dirty="0">
                <a:solidFill>
                  <a:srgbClr val="000000"/>
                </a:solidFill>
              </a:rPr>
              <a:t>&amp; CT containing small </a:t>
            </a:r>
            <a:r>
              <a:rPr lang="en-US" b="1" dirty="0">
                <a:solidFill>
                  <a:srgbClr val="000000"/>
                </a:solidFill>
              </a:rPr>
              <a:t>salivary glands.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A51F4D1-C76A-4576-BDDF-B551B20E700C}" type="slidenum">
              <a:rPr lang="en-US" altLang="en-US" sz="1200">
                <a:solidFill>
                  <a:srgbClr val="898989"/>
                </a:solidFill>
              </a:rPr>
              <a:pPr/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5366" name="Picture 2" descr="http://media.dentalcare.com/images/en-US/education/ce337/fig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124200"/>
            <a:ext cx="21336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4" descr="http://photos1.blogger.com/blogger/6332/2503/320/Zun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9375"/>
            <a:ext cx="20574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TextBox 5"/>
          <p:cNvSpPr txBox="1">
            <a:spLocks noChangeArrowheads="1"/>
          </p:cNvSpPr>
          <p:nvPr/>
        </p:nvSpPr>
        <p:spPr bwMode="auto">
          <a:xfrm>
            <a:off x="7086600" y="2051050"/>
            <a:ext cx="173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 (Dorsal surface)</a:t>
            </a:r>
          </a:p>
        </p:txBody>
      </p:sp>
      <p:sp>
        <p:nvSpPr>
          <p:cNvPr id="15369" name="TextBox 6"/>
          <p:cNvSpPr txBox="1">
            <a:spLocks noChangeArrowheads="1"/>
          </p:cNvSpPr>
          <p:nvPr/>
        </p:nvSpPr>
        <p:spPr bwMode="auto">
          <a:xfrm>
            <a:off x="7086600" y="4735513"/>
            <a:ext cx="176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(Ventral surface)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243888" y="549275"/>
            <a:ext cx="671512" cy="50323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740650" y="3284538"/>
            <a:ext cx="839788" cy="7207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1638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BDDD616-8EE2-4F20-A41A-24D5DD814976}" type="slidenum">
              <a:rPr lang="en-US" altLang="en-US" sz="1200">
                <a:solidFill>
                  <a:srgbClr val="898989"/>
                </a:solidFill>
              </a:rPr>
              <a:pPr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6388" name="Picture 2" descr="G:\tongue 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84" y="744167"/>
            <a:ext cx="4555232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2743200" y="5638800"/>
            <a:ext cx="32766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/>
              <a:t>Structure of the tongue</a:t>
            </a:r>
          </a:p>
        </p:txBody>
      </p:sp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4898032" y="228600"/>
            <a:ext cx="2554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{Dorsal ( upper)  surface}</a:t>
            </a:r>
          </a:p>
        </p:txBody>
      </p:sp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4321968" y="4419600"/>
            <a:ext cx="2554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 dirty="0"/>
              <a:t>{Ventral ( lower) surface}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5652120" y="598488"/>
            <a:ext cx="228600" cy="9583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720902" y="4038600"/>
            <a:ext cx="211138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e Wonders of the Tongue — Its Muscles with Motor and Sensory Nerve  Innervations. — Andréas Astier">
            <a:extLst>
              <a:ext uri="{FF2B5EF4-FFF2-40B4-BE49-F238E27FC236}">
                <a16:creationId xmlns:a16="http://schemas.microsoft.com/office/drawing/2014/main" id="{C40FD0AF-D4B1-41F5-9D97-6A716D3B5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44167"/>
            <a:ext cx="3973016" cy="46481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18563" cy="6477000"/>
          </a:xfrm>
        </p:spPr>
        <p:txBody>
          <a:bodyPr/>
          <a:lstStyle/>
          <a:p>
            <a:pPr eaLnBrk="1" hangingPunct="1"/>
            <a:r>
              <a:rPr lang="en-US" altLang="en-US" sz="2800"/>
              <a:t>The dorsum of the tongue is divided by a V- shaped groove called  </a:t>
            </a:r>
            <a:r>
              <a:rPr lang="en-US" altLang="en-US" sz="2800" b="1">
                <a:solidFill>
                  <a:srgbClr val="FF0000"/>
                </a:solidFill>
              </a:rPr>
              <a:t>Sulcus terminalis</a:t>
            </a:r>
          </a:p>
          <a:p>
            <a:pPr eaLnBrk="1" hangingPunct="1"/>
            <a:endParaRPr lang="en-US" altLang="en-US" sz="2800"/>
          </a:p>
          <a:p>
            <a:pPr eaLnBrk="1" hangingPunct="1"/>
            <a:r>
              <a:rPr lang="en-US" altLang="en-US" sz="2800"/>
              <a:t>It divides the tongue into: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800" b="1">
                <a:solidFill>
                  <a:srgbClr val="FF0000"/>
                </a:solidFill>
              </a:rPr>
              <a:t>body </a:t>
            </a:r>
            <a:r>
              <a:rPr lang="en-US" altLang="en-US" sz="2800"/>
              <a:t>(anterior  </a:t>
            </a:r>
            <a:r>
              <a:rPr lang="en-US" altLang="en-US" sz="2800" b="1"/>
              <a:t>2/3</a:t>
            </a:r>
            <a:r>
              <a:rPr lang="en-US" altLang="en-US" sz="2800"/>
              <a:t>)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800" b="1">
                <a:solidFill>
                  <a:srgbClr val="FF0000"/>
                </a:solidFill>
              </a:rPr>
              <a:t>base</a:t>
            </a:r>
            <a:r>
              <a:rPr lang="en-US" altLang="en-US" sz="2800"/>
              <a:t> ( posterior  </a:t>
            </a:r>
            <a:r>
              <a:rPr lang="en-US" altLang="en-US" sz="2800" b="1"/>
              <a:t>1/3</a:t>
            </a:r>
            <a:r>
              <a:rPr lang="en-US" altLang="en-US" sz="2800"/>
              <a:t>)</a:t>
            </a:r>
          </a:p>
          <a:p>
            <a:pPr eaLnBrk="1" hangingPunct="1"/>
            <a:endParaRPr lang="en-US" altLang="en-US" sz="2800"/>
          </a:p>
          <a:p>
            <a:pPr eaLnBrk="1" hangingPunct="1"/>
            <a:r>
              <a:rPr lang="en-US" altLang="en-US" sz="2800"/>
              <a:t>Ant 2/3 contains </a:t>
            </a:r>
            <a:r>
              <a:rPr lang="en-US" altLang="en-US" sz="2800" b="1">
                <a:solidFill>
                  <a:srgbClr val="FF0000"/>
                </a:solidFill>
              </a:rPr>
              <a:t>lingual papillae </a:t>
            </a:r>
          </a:p>
          <a:p>
            <a:pPr eaLnBrk="1" hangingPunct="1"/>
            <a:r>
              <a:rPr lang="en-US" altLang="en-US" sz="2800"/>
              <a:t>Post 1/3 contains </a:t>
            </a:r>
            <a:r>
              <a:rPr lang="en-US" altLang="en-US" sz="2800" b="1">
                <a:solidFill>
                  <a:srgbClr val="FF0000"/>
                </a:solidFill>
              </a:rPr>
              <a:t>lingual tonsil</a:t>
            </a:r>
          </a:p>
          <a:p>
            <a:pPr eaLnBrk="1" hangingPunct="1">
              <a:lnSpc>
                <a:spcPct val="120000"/>
              </a:lnSpc>
            </a:pPr>
            <a:endParaRPr lang="en-US" altLang="en-US" sz="2800"/>
          </a:p>
          <a:p>
            <a:pPr eaLnBrk="1" hangingPunct="1"/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B564535-F958-49ED-A574-04318FBD7DB5}" type="slidenum">
              <a:rPr lang="en-US" altLang="en-US" sz="1200">
                <a:solidFill>
                  <a:srgbClr val="898989"/>
                </a:solidFill>
              </a:rPr>
              <a:pPr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7413" name="Picture 2" descr="http://media.dentalcare.com/images/en-US/education/ce421/fig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765175"/>
            <a:ext cx="377983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451725" y="1268413"/>
            <a:ext cx="1368425" cy="143986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eft Brace 6"/>
          <p:cNvSpPr/>
          <p:nvPr/>
        </p:nvSpPr>
        <p:spPr>
          <a:xfrm>
            <a:off x="6227763" y="3538538"/>
            <a:ext cx="215900" cy="2268537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6011863" y="1798638"/>
            <a:ext cx="504825" cy="1512887"/>
          </a:xfrm>
          <a:prstGeom prst="leftBrace">
            <a:avLst>
              <a:gd name="adj1" fmla="val 8333"/>
              <a:gd name="adj2" fmla="val 4908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3375"/>
            <a:ext cx="8435975" cy="6119813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ventral surface of tongue is covered e mucous membrane loosely attached to underlying  C.T. 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Contains </a:t>
            </a:r>
            <a:r>
              <a:rPr lang="en-US" sz="2800" b="1" dirty="0"/>
              <a:t>NO papillae</a:t>
            </a:r>
            <a:r>
              <a:rPr lang="en-US" sz="2800" dirty="0"/>
              <a:t>,  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C00000"/>
                </a:solidFill>
              </a:rPr>
              <a:t>Lingual glands </a:t>
            </a:r>
            <a:r>
              <a:rPr lang="en-US" sz="2800" dirty="0"/>
              <a:t>are embedded in muscles of  ventral surface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04DF807-2E01-42B2-8D46-F55780125070}" type="slidenum">
              <a:rPr lang="en-US" altLang="en-US" sz="1200">
                <a:solidFill>
                  <a:srgbClr val="898989"/>
                </a:solidFill>
              </a:rPr>
              <a:pPr/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8437" name="Picture 2" descr="G:\tongue p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068638"/>
            <a:ext cx="6481763" cy="3529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124075" y="4508500"/>
            <a:ext cx="2447925" cy="93662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92275" y="5157788"/>
            <a:ext cx="647700" cy="7191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1042988" y="5867400"/>
            <a:ext cx="1587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 dirty="0"/>
              <a:t>Lingual  glands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838201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Tongue (lingual) papillae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6019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300" dirty="0"/>
              <a:t>Little projections on dorsal surface &amp; sides  of the tongue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33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300" dirty="0"/>
              <a:t>Formed of C.T.  Core covered by </a:t>
            </a:r>
            <a:r>
              <a:rPr lang="en-US" sz="3300" b="1" dirty="0">
                <a:solidFill>
                  <a:srgbClr val="FF0000"/>
                </a:solidFill>
              </a:rPr>
              <a:t>partially keratinized stratified squamous  epithelium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3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300" dirty="0"/>
              <a:t> </a:t>
            </a:r>
            <a:r>
              <a:rPr lang="en-US" sz="3300" u="sng" dirty="0"/>
              <a:t>Lingual papillae are 4 types</a:t>
            </a:r>
            <a:r>
              <a:rPr lang="en-US" sz="3300" dirty="0"/>
              <a:t>: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300" dirty="0"/>
              <a:t>Filiform papillae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33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300" dirty="0"/>
              <a:t>Fungiform papillae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33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300" dirty="0"/>
              <a:t>Circumvallates  papillae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33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300" dirty="0"/>
              <a:t>Foliate papillae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B1AF682-E861-4B3E-AFCD-A18FD168672D}" type="slidenum">
              <a:rPr lang="en-US" altLang="en-US" sz="1200">
                <a:solidFill>
                  <a:srgbClr val="898989"/>
                </a:solidFill>
              </a:rPr>
              <a:pPr/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9461" name="Picture 2" descr="http://howshealth.com/wp-content/uploads/2011/03/tongue-papil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2060575"/>
            <a:ext cx="2967037" cy="2154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5214938" y="4143375"/>
            <a:ext cx="4214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(</a:t>
            </a:r>
            <a:r>
              <a:rPr lang="en-US" altLang="en-US" sz="1400" b="1"/>
              <a:t>Dorsal surface of tongue showing lingual papillae)</a:t>
            </a:r>
          </a:p>
        </p:txBody>
      </p:sp>
      <p:pic>
        <p:nvPicPr>
          <p:cNvPr id="19463" name="Picture 4" descr="http://www.melanniesvobodasnd.org/wp-content/uploads/2014/03/taste-buds-microsco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513263"/>
            <a:ext cx="3887788" cy="1868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858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Lingual papillae: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There are 4 Types: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err="1"/>
              <a:t>Filiform</a:t>
            </a:r>
            <a:r>
              <a:rPr lang="en-US" sz="2800" dirty="0"/>
              <a:t> papillae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Fungiform papillae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Circumvallate papillae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 Foliate Papillae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123825"/>
            <a:ext cx="2286000" cy="308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9850"/>
            <a:ext cx="2465388" cy="311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3284538"/>
            <a:ext cx="2317750" cy="3313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38513"/>
            <a:ext cx="2465388" cy="3259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C086132-EC00-4CE6-AE58-87096CFB7C59}" type="slidenum">
              <a:rPr lang="en-US" altLang="en-US" sz="1200">
                <a:solidFill>
                  <a:srgbClr val="898989"/>
                </a:solidFill>
              </a:rPr>
              <a:pPr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404813"/>
            <a:ext cx="8856663" cy="63373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 err="1">
                <a:solidFill>
                  <a:srgbClr val="FF0000"/>
                </a:solidFill>
              </a:rPr>
              <a:t>Filiform</a:t>
            </a:r>
            <a:r>
              <a:rPr lang="en-US" sz="2800" b="1" u="sng" dirty="0">
                <a:solidFill>
                  <a:srgbClr val="FF0000"/>
                </a:solidFill>
              </a:rPr>
              <a:t> papillae: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Conical shape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contain </a:t>
            </a:r>
            <a:r>
              <a:rPr lang="en-US" sz="2800" b="1" dirty="0">
                <a:solidFill>
                  <a:srgbClr val="FF0000"/>
                </a:solidFill>
              </a:rPr>
              <a:t>NO </a:t>
            </a:r>
            <a:r>
              <a:rPr lang="en-US" sz="2800" dirty="0">
                <a:solidFill>
                  <a:srgbClr val="FF0000"/>
                </a:solidFill>
              </a:rPr>
              <a:t>taste buds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Formed of C.T. core covered 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keratinized stratified </a:t>
            </a:r>
            <a:r>
              <a:rPr lang="en-US" sz="2800" u="sng" dirty="0" err="1">
                <a:solidFill>
                  <a:srgbClr val="FF0000"/>
                </a:solidFill>
              </a:rPr>
              <a:t>squ</a:t>
            </a:r>
            <a:r>
              <a:rPr lang="en-US" sz="2800" u="sng" dirty="0">
                <a:solidFill>
                  <a:srgbClr val="FF0000"/>
                </a:solidFill>
              </a:rPr>
              <a:t>. epithelium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Numerous in # found on ant. 2/3 of tongue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give the tongue surface a roughness that aids in manipulating foods in the mouth( mechanical papillae)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C08B6CE-E46A-4575-B5D6-83A2EAE5258A}" type="slidenum">
              <a:rPr lang="en-US" altLang="en-US" sz="1200">
                <a:solidFill>
                  <a:srgbClr val="898989"/>
                </a:solidFill>
              </a:rPr>
              <a:pPr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60350"/>
            <a:ext cx="3024187" cy="3633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Fungiform papillae</a:t>
            </a:r>
            <a:r>
              <a:rPr lang="en-US" sz="2800" u="sng" dirty="0">
                <a:solidFill>
                  <a:srgbClr val="FF0000"/>
                </a:solidFill>
              </a:rPr>
              <a:t>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Short , broad , very vascular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Few in number, found on ant 2/3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of tongue among Filiform papillae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Taste buds found on the surface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of papillae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Covered with </a:t>
            </a:r>
            <a:r>
              <a:rPr lang="en-US" sz="2800" u="sng" dirty="0">
                <a:solidFill>
                  <a:srgbClr val="FF0000"/>
                </a:solidFill>
              </a:rPr>
              <a:t>Non- keratinized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</a:t>
            </a:r>
            <a:r>
              <a:rPr lang="en-US" sz="2800" u="sng" dirty="0">
                <a:solidFill>
                  <a:srgbClr val="FF0000"/>
                </a:solidFill>
              </a:rPr>
              <a:t>stratified squamous epithelium 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Red due to presence of many B.V. in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underlying C.T.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 dirty="0"/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84538"/>
            <a:ext cx="3133725" cy="350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241" y="0"/>
            <a:ext cx="3133725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3AD6E8C-32A0-4E8D-B69D-7769F6E17B87}" type="slidenum">
              <a:rPr lang="en-US" altLang="en-US" sz="1200">
                <a:solidFill>
                  <a:srgbClr val="898989"/>
                </a:solidFill>
              </a:rPr>
              <a:pPr/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28600"/>
          <a:ext cx="83058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 dirty="0"/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E95773E-F60C-4B4A-9C6C-E8DC09E3CEEA}" type="slidenum">
              <a:rPr lang="en-US" altLang="en-US" sz="1200">
                <a:solidFill>
                  <a:srgbClr val="898989"/>
                </a:solidFill>
              </a:rPr>
              <a:pPr/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125" name="Picture 4" descr="http://displays.tpet.co.uk/ResourceImages/Previews/122/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4313"/>
            <a:ext cx="2514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2457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85CC9DD-9BFC-460C-90B5-C159922E83EF}" type="slidenum">
              <a:rPr lang="en-US" altLang="en-US" sz="1200">
                <a:solidFill>
                  <a:srgbClr val="898989"/>
                </a:solidFill>
              </a:rPr>
              <a:pPr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0594"/>
            <a:ext cx="4608513" cy="338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Box 3"/>
          <p:cNvSpPr txBox="1">
            <a:spLocks noChangeArrowheads="1"/>
          </p:cNvSpPr>
          <p:nvPr/>
        </p:nvSpPr>
        <p:spPr bwMode="auto">
          <a:xfrm>
            <a:off x="611188" y="4737323"/>
            <a:ext cx="316865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 dirty="0"/>
              <a:t>A: fungiform papillae</a:t>
            </a:r>
          </a:p>
          <a:p>
            <a:pPr eaLnBrk="1" hangingPunct="1"/>
            <a:r>
              <a:rPr lang="en-US" altLang="en-US" sz="1800" b="1" dirty="0"/>
              <a:t>D: keratinized  filiform papillae</a:t>
            </a:r>
          </a:p>
          <a:p>
            <a:pPr eaLnBrk="1" hangingPunct="1"/>
            <a:r>
              <a:rPr lang="en-US" altLang="en-US" sz="1800" b="1" dirty="0"/>
              <a:t>B: connective tissue</a:t>
            </a:r>
          </a:p>
        </p:txBody>
      </p:sp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14189"/>
            <a:ext cx="3816350" cy="338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3" name="TextBox 4"/>
          <p:cNvSpPr txBox="1">
            <a:spLocks noChangeArrowheads="1"/>
          </p:cNvSpPr>
          <p:nvPr/>
        </p:nvSpPr>
        <p:spPr bwMode="auto">
          <a:xfrm>
            <a:off x="5018088" y="5301208"/>
            <a:ext cx="3870325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Taste buds are intraepithelial structure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6688"/>
            <a:ext cx="8915400" cy="6538912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Circumvallate papillae</a:t>
            </a:r>
            <a:r>
              <a:rPr lang="en-US" sz="2800" u="sng" dirty="0">
                <a:solidFill>
                  <a:srgbClr val="FF0000"/>
                </a:solidFill>
              </a:rPr>
              <a:t>: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largest papillae, 8- 12 in number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Found in front of </a:t>
            </a:r>
            <a:r>
              <a:rPr lang="en-US" sz="2800" u="sng" dirty="0"/>
              <a:t>sulcus </a:t>
            </a:r>
            <a:r>
              <a:rPr lang="en-US" sz="2800" u="sng" dirty="0" err="1"/>
              <a:t>terminalis</a:t>
            </a:r>
            <a:endParaRPr lang="en-US" sz="2800" u="sng" dirty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They don’t project on the surface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Each one is surrounded e groove 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(trench)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 </a:t>
            </a:r>
            <a:r>
              <a:rPr lang="en-US" sz="2800" u="sng" dirty="0">
                <a:solidFill>
                  <a:srgbClr val="FF0000"/>
                </a:solidFill>
              </a:rPr>
              <a:t>Von </a:t>
            </a:r>
            <a:r>
              <a:rPr lang="en-US" sz="2800" u="sng" dirty="0" err="1">
                <a:solidFill>
                  <a:srgbClr val="FF0000"/>
                </a:solidFill>
              </a:rPr>
              <a:t>Ebner’s</a:t>
            </a:r>
            <a:r>
              <a:rPr lang="en-US" sz="2800" u="sng" dirty="0">
                <a:solidFill>
                  <a:srgbClr val="FF0000"/>
                </a:solidFill>
              </a:rPr>
              <a:t> glands 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  <a:r>
              <a:rPr lang="en-US" sz="2800" dirty="0"/>
              <a:t>(serous salivary) 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Open by duct at base of papillae 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covered e </a:t>
            </a:r>
            <a:r>
              <a:rPr lang="en-US" sz="2800" u="sng" dirty="0">
                <a:solidFill>
                  <a:srgbClr val="FF0000"/>
                </a:solidFill>
              </a:rPr>
              <a:t>Non- keratinized </a:t>
            </a:r>
            <a:r>
              <a:rPr lang="en-US" sz="2800" u="sng" dirty="0" err="1">
                <a:solidFill>
                  <a:srgbClr val="FF0000"/>
                </a:solidFill>
              </a:rPr>
              <a:t>st.squ.epith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Taste buds present on the lateral 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sides of these papillae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2560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F5DC529-FF06-448E-9550-8482C7066183}" type="slidenum">
              <a:rPr lang="en-US" altLang="en-US" sz="1200">
                <a:solidFill>
                  <a:srgbClr val="898989"/>
                </a:solidFill>
              </a:rPr>
              <a:pPr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5605" name="Picture 2" descr="http://www.exploringnature.org/graphics/anatomy/tongue_diagram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22046" r="11584" b="5737"/>
          <a:stretch>
            <a:fillRect/>
          </a:stretch>
        </p:blipFill>
        <p:spPr bwMode="auto">
          <a:xfrm>
            <a:off x="5724525" y="115888"/>
            <a:ext cx="3128963" cy="2954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7596188" y="333375"/>
            <a:ext cx="1223962" cy="10795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7" name="Picture 2" descr="https://embryology.med.unsw.edu.au/embryology/images/thumb/1/1a/Tongue_histology_05.jpg/600px-Tongue_histology_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1" r="16699"/>
          <a:stretch>
            <a:fillRect/>
          </a:stretch>
        </p:blipFill>
        <p:spPr bwMode="auto">
          <a:xfrm>
            <a:off x="6156325" y="3284538"/>
            <a:ext cx="2736850" cy="327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>
            <a:off x="8316913" y="3500438"/>
            <a:ext cx="792162" cy="8651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316913" y="5445125"/>
            <a:ext cx="719137" cy="79216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8469313" y="5213350"/>
            <a:ext cx="242887" cy="4635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839200" cy="66294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Foliate Papillae </a:t>
            </a:r>
            <a:r>
              <a:rPr lang="en-US" sz="2800" dirty="0" smtClean="0">
                <a:solidFill>
                  <a:srgbClr val="FF0000"/>
                </a:solidFill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Each papillae is formed of vertical folds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Found on sides of tongue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covered e </a:t>
            </a:r>
            <a:r>
              <a:rPr lang="en-US" sz="2800" u="sng" dirty="0">
                <a:solidFill>
                  <a:srgbClr val="FF0000"/>
                </a:solidFill>
              </a:rPr>
              <a:t>non- k. stratified squamous epithelium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Each papillae is separated by groove and contains </a:t>
            </a:r>
            <a:r>
              <a:rPr lang="en-US" sz="2800" dirty="0">
                <a:solidFill>
                  <a:srgbClr val="FF0000"/>
                </a:solidFill>
              </a:rPr>
              <a:t>many taste buds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This type is at high risk for oral cancer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2662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A3A83B7-DDEE-428B-9AE4-AD63AFA7D214}" type="slidenum">
              <a:rPr lang="en-US" altLang="en-US" sz="1200">
                <a:solidFill>
                  <a:srgbClr val="898989"/>
                </a:solidFill>
              </a:rPr>
              <a:pPr/>
              <a:t>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6629" name="Picture 2" descr="http://cdn2-b.examiner.com/sites/default/files/styles/image_content_width/hash/16/c3/16c3a18f8c0cbac598e62a3fcc6a9c41.jpg.jpg?itok=hWN-6U1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16338"/>
            <a:ext cx="41052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 descr="http://www.harunyahya.com/image/taste_smell_miracle/tongue_tas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44900"/>
            <a:ext cx="4464050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8580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altLang="en-US" sz="280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663575"/>
            <a:ext cx="3863975" cy="262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63575"/>
            <a:ext cx="4248150" cy="262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3573463"/>
            <a:ext cx="386397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4248150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FBD5E72-2C47-4D6D-9C64-2C0CB9D497F1}" type="slidenum">
              <a:rPr lang="en-US" altLang="en-US" sz="1200">
                <a:solidFill>
                  <a:srgbClr val="898989"/>
                </a:solidFill>
              </a:rPr>
              <a:pPr/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7657" name="TextBox 4"/>
          <p:cNvSpPr txBox="1">
            <a:spLocks noChangeArrowheads="1"/>
          </p:cNvSpPr>
          <p:nvPr/>
        </p:nvSpPr>
        <p:spPr bwMode="auto">
          <a:xfrm>
            <a:off x="2411413" y="115888"/>
            <a:ext cx="4816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/>
              <a:t>(Different shapes of lingual papillae)</a:t>
            </a:r>
          </a:p>
        </p:txBody>
      </p:sp>
      <p:sp>
        <p:nvSpPr>
          <p:cNvPr id="27658" name="TextBox 5"/>
          <p:cNvSpPr txBox="1">
            <a:spLocks noChangeArrowheads="1"/>
          </p:cNvSpPr>
          <p:nvPr/>
        </p:nvSpPr>
        <p:spPr bwMode="auto">
          <a:xfrm>
            <a:off x="395288" y="3635375"/>
            <a:ext cx="160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/>
              <a:t>Vallate papillae</a:t>
            </a:r>
          </a:p>
        </p:txBody>
      </p:sp>
      <p:sp>
        <p:nvSpPr>
          <p:cNvPr id="27659" name="TextBox 6"/>
          <p:cNvSpPr txBox="1">
            <a:spLocks noChangeArrowheads="1"/>
          </p:cNvSpPr>
          <p:nvPr/>
        </p:nvSpPr>
        <p:spPr bwMode="auto">
          <a:xfrm>
            <a:off x="4716463" y="3357563"/>
            <a:ext cx="1604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/>
              <a:t>Foliate papillae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8512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Taste buds </a:t>
            </a:r>
            <a:r>
              <a:rPr lang="en-US" altLang="en-US" sz="2700" b="1" u="sng"/>
              <a:t>(neuro-epithelium)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5943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Oval structures present on dorsal surface of tongue, in the epithelium of the lingual papillae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Each taste bud formed of </a:t>
            </a:r>
            <a:r>
              <a:rPr lang="en-US" sz="2800" b="1" u="sng" dirty="0"/>
              <a:t>3 types of cells </a:t>
            </a:r>
            <a:r>
              <a:rPr lang="en-US" sz="2800" u="sng" dirty="0"/>
              <a:t>&amp; </a:t>
            </a:r>
            <a:r>
              <a:rPr lang="en-US" sz="2800" b="1" u="sng" dirty="0"/>
              <a:t>taste pore </a:t>
            </a:r>
            <a:r>
              <a:rPr lang="en-US" sz="2800" dirty="0"/>
              <a:t>for contact of saliva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1- </a:t>
            </a:r>
            <a:r>
              <a:rPr lang="en-US" sz="2800" b="1" dirty="0">
                <a:solidFill>
                  <a:srgbClr val="FF0000"/>
                </a:solidFill>
              </a:rPr>
              <a:t>Sensory (taste) cells</a:t>
            </a:r>
            <a:r>
              <a:rPr lang="en-US" sz="2800" dirty="0"/>
              <a:t>: tall columnar cells , </a:t>
            </a:r>
            <a:r>
              <a:rPr lang="en-US" sz="2800" u="sng" dirty="0"/>
              <a:t>Central in 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u="sng" dirty="0"/>
              <a:t>position</a:t>
            </a:r>
            <a:r>
              <a:rPr lang="en-US" sz="2800" dirty="0"/>
              <a:t>, with microvilli ( taste hairs) to receive </a:t>
            </a:r>
            <a:r>
              <a:rPr lang="en-US" sz="2800" dirty="0" err="1"/>
              <a:t>tastants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2- </a:t>
            </a:r>
            <a:r>
              <a:rPr lang="en-US" sz="2800" b="1" dirty="0">
                <a:solidFill>
                  <a:srgbClr val="FF0000"/>
                </a:solidFill>
              </a:rPr>
              <a:t>Supporting cells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3- </a:t>
            </a:r>
            <a:r>
              <a:rPr lang="en-US" sz="2800" b="1" dirty="0">
                <a:solidFill>
                  <a:srgbClr val="FF0000"/>
                </a:solidFill>
              </a:rPr>
              <a:t>Basal cells (stem cells)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for regeneration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9119223-F5C4-4ABB-83CB-CEDA35ABBEF1}" type="slidenum">
              <a:rPr lang="en-US" altLang="en-US" sz="1200">
                <a:solidFill>
                  <a:srgbClr val="898989"/>
                </a:solidFill>
              </a:rPr>
              <a:pPr/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41438"/>
            <a:ext cx="2743200" cy="240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7956550" y="922338"/>
            <a:ext cx="950913" cy="7064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8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3624263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2969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92C8403-9538-43E4-841D-595321AABBA8}" type="slidenum">
              <a:rPr lang="en-US" altLang="en-US" sz="1200">
                <a:solidFill>
                  <a:srgbClr val="898989"/>
                </a:solidFill>
              </a:rPr>
              <a:pPr/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9700" name="Content Placeholder 6"/>
          <p:cNvSpPr>
            <a:spLocks noGrp="1"/>
          </p:cNvSpPr>
          <p:nvPr>
            <p:ph idx="1"/>
          </p:nvPr>
        </p:nvSpPr>
        <p:spPr>
          <a:xfrm>
            <a:off x="307975" y="188913"/>
            <a:ext cx="8621713" cy="638333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/>
              <a:t>The sensation of taste can be categorized into five basic tastes: sweet, sour, salt, bitter, and umami.</a:t>
            </a:r>
          </a:p>
        </p:txBody>
      </p:sp>
      <p:sp>
        <p:nvSpPr>
          <p:cNvPr id="29701" name="AutoShape 2" descr="data:image/jpeg;base64,/9j/4AAQSkZJRgABAQAAAQABAAD/2wCEAAkGBxQTEhUUExMWFhUWGRsYGBgYGBgdHBsYHRwcGB8aFxoYHCggGBonHBkYITEhJSorMC4uGSAzODMsNygtLisBCgoKDg0OGxAQGzAkICQ3Ly4tLzQ3NCw0LDQvLCwsMDc0LCwsLCwsLywwNywsNCwsNDQ0LDQ0NCw0LCwsLCwsL//AABEIALQAsAMBIgACEQEDEQH/xAAbAAEAAgMBAQAAAAAAAAAAAAAABAUCAwYBB//EADoQAAEDAgMECAQFAwUBAAAAAAEAAhEDIQQSMQVBUWEGEyJxgZGh8DKxwdEjQlLh8TNichQVFkOCB//EABsBAAIDAQEBAAAAAAAAAAAAAAAEAgMFAQYH/8QANREAAgEDAgQBCgUFAQAAAAAAAAECAwQREiEFMUFREyIjYXGBkaGx4fAVMlLB0RQzNEJDBv/aAAwDAQACEQMRAD8A+4oiIAIiIAIiIAIiIAIiIAIiIAIiIAIiIAIiIAIiIAIiIAIiIAIih7S2g2i2XG5nK3e4jd+6hOcYRcpPCR2MXJ4RKqVA0EuIAFyTuCqq3SOgNHF3+IJ9eC5bH7SfXP4lmg/A3dwPM81ixokEDX2F5q64/LOKEdu76+w0YWUUvLZdYjpM939NgbzcZt3D7qJ/u2IJ/qeTR9lXVD2omIjxlSKbS0gG8+7rHqcSvKjy5v2bfIZVGnFbRRrr4uo596j533IvusLLa9tRur3EG13E24arViaRnML6SJ38QeKxpkyARAHEylvGlJPVJ59ZbhYWDdUcGAQ6OABPjojcWSILnCdJzR4SoVR5z1CNWDsha8LiusJZmzAMlxiIMT77lZGL0vc74e2SyeCD2T2jYkEye8j3ZYYgVGAfiPvp2nR8/BaMM8mkD+bj3L1wc46X4l1u8Diq9bjlZfvOKOHuTcNtKsGjLUdHO/qVvo7drt1LXjgRB8worW5WADu9+q0VqZFyTc2I0lW0766jvGbwitwpye6R0WH6UMPxsc08u0PfgrPB7UpVTDHgnWNDHcVxIMsla6giMoIcCCCPUzuWpQ49cR/uJNe5/wAFErOnLlsfRkXMbE6RE9mtAGgqcdBDvnK6dentbuncw1039DPq0pU3iQRETJUEREAQdr7SbQZmIJJMACBJ7zoFyGK2iajs9SRNmg7uQG7ct3SvEZ8S1mrWC44uO89wjXmqXaLCHAzYgif0ncmXY0a1NRqrORaVzOEvIeCecsgkG+h+netwpgKDRxYjKcu4dm47ydynDS3mvE8Z4I7PzlPeD+H39DWtL1Vlplz+Zpr0STI1MTw/YrYJtO6d6Ob7+iyaV5zUzQzsZB37LwCbr2wXHdKdt16WIrMY4gMworABrSA/MRLp0phoBO+AYurqFF1XhEJTUVk6LFYYh+ZkB2+dDvhaKeEqw8QxrXQXEG5sBZVLOkZznKDUmvQpR2A1vWMa78MzLhEm8XPK+xvS0Q7NQeXdbVpU2MIc53VNzONjrYwOJA4lMqjXSwkTVykjpcPQDWgAQNyyDtQqrZ22BWqvpspVB1ZyvecoaDla8CM03DuGoVvPGYSk4OLxLY5qyYVOGhWms1zjusddT/KkWHitZF+Hv+FVlo6mZNpgAN3Ba6rGgX0Oke9VtC04iu1kH2P4Wnwzh9S9q6I8ur7C9e4VGOpnj3taO1abXVxsfb5a5tKqCQYAdOm7fqN3LmuUxlbNplJjKADM8C61lJxVGKYvcRDt4+vsL6Ha8ItrWKjTW/fqzBqXtSo8t7dj6YihbGxfW0WPOpF+8WPqpqraw8MYTyshERcOnzl1TPiKzzbtuFzMRb6BbyAW5RYaHiQoGDBNR4I/M6Rukki6sTTnW61ZbYMzmaGUxMNaO8Wj9/upNNwHM7ydy1VCBG7kN5WvkYO4MG62pO5V1aUasHCaynsycJODyiSPOf4WRHmtVGrfW+/l3Lbm4TzK+Y8W4VKxrY/1fJ/t60eitrlVo569TAOjRQMZsqhVJdUphznNyE3uyc2U3uJm3NWB5KNisUyn8ThPDf5LPi5Rfk5z6BiTilmRHfsahf8ADbd7ahiR22iGuEGxAt3Lz/YqB7RpgHOakgkHObEtIIiZvHEqLV25JhjN+rt/gNP2QbcdfsNPn7G9MKFd7pv3iru6H2izw+Dp03OcxsF5lx/UYygnwjyUnrbqsw+2WOsZb36ef3ViwWkXB4KiSkn5QxCpTmsxZkPReuEcwvZgW9+KF4AsPA/RSt7SdxVVKnu2FSooRcnyDTHA8uXsrQ9v6bjgsC+b6jc4ajvG9J4kcnDQ9/AL6fw7h8LKiqcOfV92ecuK7rT1MUWD4mwDpYehWVZocDFpsRx5jmtmWe9a8Q0lp38OPvRP53Fy96CViaDmn8jyPOD9V0i5ToASW1id7x5xf6Lq0jcLzjHqP5EERFSWnzh1Pq8TWZf4yRxuZ+qlNfMtsDvW7phh+qxDaoFqgg/5Nt8o74K16gnXmtNPVFSM6S0yaI5BBOgG87/4ssb/AOInfqe8+dluqDj91BfVg7xG7Tnc8fspxWSGTM1rCBDeG93K2g5rHF7TNNl2gnlMARaTv/haX4nX58uDf4WivRzNcAPGbTrE7zxSHFbKNzbSi1y3XrX3gto1pU5ZiyLidrVXWzBo4Nt4E6kc1CynXfoO/mvW27/5MrY3lr8r93JfPlFLkXSlKby3kpsBtfO7q3MDKodcEyDTylwqNNrWjkSpNXbNFrS7MXAFugP53ZWkcWkg30ssquzGF1JzgXOpggOMAkOaWEHl2vMBRDsBmQtzOsKbQ7s2bSOZtiL3sTzTXmG88uX1+H8Hdi1cwW/SdPpM6fys6OIfTMtcR4mPXVZN0jdvn36LEn35XS2CO63RaYXbbwQHNDp3i3LTT5Kwq13EzYTcHlwcPrxVDs2hLpEEATw5e+5WTX5d2tjPyPNer/8AOWUIwlXxu9vZ9/I5WuJzSjJ7E0PkmOy603kH7rMTe0H0I4/sofXgjUx5EfcclKw7p498a38pXpWsIWySKFvt9uX3WFasMhcNN0T7hbWN9yoW1axDQBv3Dw85UUss7nCOl6CUMtBzv1vJ8gG/RdIoeyMF1NFlP9Iv36n1lTFm1JaptmhTjpikERFAmU3S3BdZh3GO0ztjw19JXJbNxGdsE3n6ar6MvmmOw5w2JdT/AC/E3/AzHyI8E7bSynAUuY4akebU2u2jVp0SBne1z25nBuYCBlYTZz5Olu8KM/GMBAc5oIGZwc5vZbYmRNgAfJbdvbG/1dJzHdWWOZlAczMWvv8AiNcHCDcW/tCoz0UIBBqHLnfUAyy7M+iMOZOaCMoLtAZMbpN0HJMpajgnvxdIkxUZAIk52xf4QO/ct7cU0tBYczSLEGxHEHQj91ybeirspa+s3/pFqR/6d16l5jwXUvIhoFmgaAcz3clctT/MiDwuTKuozKSN9/fy9FUdJaTixppuIq05qMAMZshBLeYImyusQIJjift8lEx+0G0W5n5otcCRdwaPUhfNVmFZqO+G9huJz79oltapUcQJoU6mV7rNJcQByMZRbU969PSZ8COqkurCXX/pNzAiHb4APf4LpadbNuLeR17zxH0KGsGwJAzGG31OtudlLxYN7w+Po9R3JW4DadR9RjS1uV9NtUEB3wkdsTMSCWx/lyVrU538PfuVhSoNBc69/ikkjSIE/D9yVm4n0Hv3wVNSSb8lYIsmbPOWTEg8+X7qt2ptGpTrjO1wpvLGMqNALcxsW1WkS0kkQf7grHDNGW2s9/hCyxOFpvdmI7Ryk6wXNAuRv0Hkve8Jg1ZU8dv3Yu2lJ5K3/lFJtPNkebF7fhksa/qSRe3bcLHUHwE+n0pYHZW0ar3OrVKLWjIDnpyTq8Q0wYKYbY1Fwc11IFr7HuJzkD9IzXgb7qywGwaTaucUQIcXsMk9t1i651N5ninZ6+rOrSW77XNuXu38KPsKl1+LbN2sl58Ij1grVtXEQCAb+BXSdCcBkodYfiqw7/yJy+YJPiq5y0U2+r2O046ppHRIiLONAIiIALmOnWBzUm1RrTN/8THyMHzXTrViqAexzHCQ4Fp7jZTpz0SUiM46otHA7OOemQSdITGshsdwCj7Oa5j3UnatJB8JHkpuMpGLTH04LTe0jN6FERBk3PBeEwZkeC9qCDpf6LWTx193V5Ai4g9oqv21gzWouptIBcWGXGPhe1+4bwFPxBlx98lA25iHU8PVeww5rS4HmLiZ13L5lJv+oennnb3jsCBjNlVH4htSWBrXNOrpjqy0g25nSLbtVpo7AeBTEsIp1C4A3IBZkiQ3tEGCDA0E3ussPttzarm1JImk1o7IcDUbqd2WfHWy82j0gmi80WkOgm+XshtQUjI0MkHwVyVfaKxjZe9E9yd0f2YaDTngu0Lg4nPGa5aR2XXvEzxVm+ee76fVRMFtNr6jqcEOZrNpHGNcvA8lKf79+folark5ZlzZF+kmUHdmPfvct1og+Y96LRSdaD77uK2NJ8F9B4V/h0/UJz/MyZgBcTcae/RW7KV80kWiPqqvZ9MzO76fU/ZWlfstneBp75Jmpu8HY8iup4Y4jENp3gmDyaNffcvpbWwIFgFyHQTCS6pXI/sb83H5eq7BJ3U8y09hy3jiOe4RESowEREAEREAfP8ApLS6vGFwB7YDtNToY52UkvlgtFvJSOn1Ijqam4OLT4wR8iomCqgt7+K0YvVTizPmsTaKDFU4dqTvk6idyjlWu1aVp0PdB96KmqcPrf3Kbi8rJTjfBHfqV5Xote0teJadRuI4WU2o87p9Vgx54x4eC8bLgctWVU+H1N5cNf6iqfsunf8ADFy0kic0tsLzNgIWJ2PRIjqxFxF7gnMQb3BdBVrWqmdT3Ty56LGRumddV38Gq9Kvw+p18Pl+oj0MIxrswbDr311Ic4DhJvZbHH+OCliqY1M+c3+awa8zeff8qH4FN/8AT4fUHw1/qMaAstwWFV2nEcT81uwrAXAL1VhR8C3jTbzjr7THuqXhVXAt9ksy3kmeOg3QPXzXu2q0AiNRrr4d6mYRoaJgfKe5VW1CXubTaLucAPEx9fRWLeeSt7Rwdz0Ww+TC0xEEjMe911arCjTDWho0aAB3CyzWXOWqTZpRWEkERFE6EREAEREAVHSvDGphaoGrW5x/57XyBXGbFqZm/tuPv5r6UvmWOw3+mxTqZPZJzN/wdzPAyPBO2ssxcPaJ3McNSJe0MOSCSexGgF7bydwhc/WYRIv5eAsuraQ4ffcfcqg2zRyRFp3cN91ep4i0wt6eutH1lSX3uvWVA0cAJ14RvPmtfVaXgR4cxrPveoe2sFmphuctJc0hwbmyuBzCWzdsgSqHyPTNtInubm+H9uPjbReMB13d/n/HJcxW2hiKdMw0Z5eSWMOV8FgD9JbIJ7MXiZQGoKjy0PYH4thcQ03ZkF7gy3MIlQ1dCHiLJ1hqAStReLn+PsqVj6z21GVNQ/qgQ2A4Og5xGkMPmrl2HgWPvgLqUSepvkbqRJVns2hJ3g7oFv3F1VYcQ4X4TxnTiutwOHyjST5X5e+CYhPEGjE4nT86pej5GZYQ0ZozWn7qH0aodbjWndTBebeAA8T6L3a2IAZvXQdBNnmnQNR3xVjm/wDAs30v4qM5aKbffYQpx1VF6DpURFmmgEREAEREAEREAFznTXZJq0hUZ/UpS7m5u9s+o7l0aKUJuElJEZxUlhnzTYuKBaB7K37bwxeIETaPNQOkeDdgsS4gfhPOZhiwnVvCx3cCOan4TECo2ddx9NOaerNNKcepzh0H4jz0KMbOdyWraRbh6YqVNMzWyTABcYBcfyt4m66SmRvUXauGztAloaT2g9uZrhBGUiRqSDPJUOTNpt42KMvp/mexh1gvZdswHAz8JOh+qVqLRYvZc5fiGthGutx5jitR6FUsjG5uyDWzNaCG5Kn5G3JDWuyO3yW7ptIq9FpNBxqtd1dPq3tqMJzy5r84h4yuztDt48lzWyOqfYhxSoMI6ymxlOGuAI7JJgA3428OSuMPs5rhMzImQZBHeqn/AIllp1KQqtkvDqbyw5gBW/1GR34naGYEWy6krsGtAF9d5RqZ2MpdSoo7Mh7TqAbq9qvDWCeGv35qPTvNlS7a2pHYF7xG+dAPOLK2jmU8CPEVmlq7G/BYQ4vEikLN+KpyYIBkcTYeK+pNaAAAIAsByVD0O2IcNRl/9Wp2qnLgwchJ8yr9V3NXXLC5IQoU9EcvmwiIli8IiIAIiIAIiIAIiIAhbX2a3EUyx0jgRqDxC4HaHRqvhe0z8WmLkgQQJkyO4ahfS0Vkajjt0JQm4PKPl+C2qx2+O/irIV5g5tPUX+66HanRLC1zLqeU2uwlunGLKtxfQKkR+HVqM8c3z8FPVB+gcjcRfMra1RpNp7p92SDBiI9d3ndSaPQqtTJyVw4He6x7rCFud0YxJEdZSHeHH5Qjye5PxqfcidaIABI0vOoF1oxGMDRcj34+i8xfQDEl0sxVMC1jTdE7zZ2uo+i2YT/5qSQa+Lc6NzGZdf7nOd8gpJU+siP9RAocftcHsskkmBxcdIAGpndyXV9DuirmOGIxA/EiWM/TP5nf3buSvNi9GcNhb0qfb3vd2neZ08FcKM6qxiAtVque3QIiKgpCIiACIiACIiACIiACIiACIiACIiACIiACIiACIiACIiACIiACIi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9702" name="Picture 4" descr="http://barbecuebible.com/wp-content/uploads/2014/05/tongue-tas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19313"/>
            <a:ext cx="3384550" cy="374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2" descr="Image result for sav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2276475"/>
            <a:ext cx="3459163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116013" y="2119313"/>
            <a:ext cx="2808287" cy="33258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403350" y="2119313"/>
            <a:ext cx="2592388" cy="33258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9DEC1-9B17-4A47-881F-0B7C24A26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16632"/>
            <a:ext cx="9001000" cy="6721475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</a:rPr>
              <a:t>is spicy a taste</a:t>
            </a:r>
            <a:r>
              <a:rPr lang="en-US" sz="2400" dirty="0">
                <a:solidFill>
                  <a:srgbClr val="FF0000"/>
                </a:solidFill>
              </a:rPr>
              <a:t> ?</a:t>
            </a:r>
          </a:p>
          <a:p>
            <a:r>
              <a:rPr lang="en-US" sz="2400" b="1" dirty="0"/>
              <a:t>Spiciness is not a taste </a:t>
            </a:r>
          </a:p>
          <a:p>
            <a:endParaRPr lang="en-US" sz="2400" dirty="0"/>
          </a:p>
          <a:p>
            <a:r>
              <a:rPr lang="en-US" sz="2400" b="1" dirty="0"/>
              <a:t>The spicy taste is a combination of hot and pain sensations </a:t>
            </a:r>
            <a:endParaRPr lang="en-US" sz="2400" dirty="0"/>
          </a:p>
          <a:p>
            <a:r>
              <a:rPr lang="en-US" sz="2400" b="1" dirty="0"/>
              <a:t>The active ingredient in </a:t>
            </a:r>
            <a:r>
              <a:rPr lang="en-US" sz="2400" b="1" dirty="0" err="1"/>
              <a:t>chilli</a:t>
            </a:r>
            <a:r>
              <a:rPr lang="en-US" sz="2400" b="1" dirty="0"/>
              <a:t> peppers</a:t>
            </a:r>
            <a:r>
              <a:rPr lang="en-US" sz="2400" dirty="0"/>
              <a:t> (spicy food) is called </a:t>
            </a:r>
            <a:r>
              <a:rPr lang="en-US" sz="2400" b="1" dirty="0"/>
              <a:t>Capsaicin </a:t>
            </a:r>
            <a:endParaRPr lang="en-US" sz="2400" dirty="0"/>
          </a:p>
          <a:p>
            <a:r>
              <a:rPr lang="en-US" sz="2400" dirty="0"/>
              <a:t>This substance binds to receptor on the tongue called</a:t>
            </a:r>
            <a:r>
              <a:rPr lang="en-US" sz="2400" b="1" dirty="0"/>
              <a:t> vanilloid receptors </a:t>
            </a:r>
            <a:r>
              <a:rPr lang="en-US" sz="2400" dirty="0"/>
              <a:t>.. these receptors detect </a:t>
            </a:r>
            <a:r>
              <a:rPr lang="en-US" sz="2400" b="1" dirty="0"/>
              <a:t>pain and heat</a:t>
            </a:r>
            <a:r>
              <a:rPr lang="en-US" sz="2400" dirty="0"/>
              <a:t> and send signals to the brain... the brain send signals to numb the tongue</a:t>
            </a:r>
          </a:p>
          <a:p>
            <a:r>
              <a:rPr lang="en-US" sz="2400" dirty="0"/>
              <a:t>Sometimes you may notice after you have eaten a lot of spicy food that the spiciness doesn't affect you as much because the receptor stop responding .. the phenomena is called </a:t>
            </a:r>
            <a:r>
              <a:rPr lang="en-US" sz="2400" b="1" dirty="0"/>
              <a:t>Capsaicin desensitization .. </a:t>
            </a:r>
            <a:r>
              <a:rPr lang="en-US" sz="2400" b="1" dirty="0">
                <a:solidFill>
                  <a:srgbClr val="FF0000"/>
                </a:solidFill>
              </a:rPr>
              <a:t>Spicy food does not damage the taste buds 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Eating spicy food read by the body as a pain sensation your pituitary gland to release</a:t>
            </a:r>
            <a:r>
              <a:rPr lang="en-US" sz="2400" b="1" dirty="0"/>
              <a:t> </a:t>
            </a:r>
            <a:r>
              <a:rPr lang="en-US" sz="2400" b="1" u="sng" dirty="0"/>
              <a:t>endorphins </a:t>
            </a:r>
            <a:r>
              <a:rPr lang="en-US" sz="2400" dirty="0"/>
              <a:t>which make us enjoy eating spicy food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6FE39-9B7E-4FBC-B306-D3A102FC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7E91-2244-4548-A3F3-02338A461D20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F0F5D0-E9CC-4127-B6BE-51328DDE1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7984" y="113937"/>
            <a:ext cx="2286000" cy="12988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632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3072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1B7C63F-758F-4550-9F19-D01A11F32BE0}" type="slidenum">
              <a:rPr lang="en-US" altLang="en-US" sz="1200">
                <a:solidFill>
                  <a:srgbClr val="898989"/>
                </a:solidFill>
              </a:rPr>
              <a:pPr/>
              <a:t>27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49183665"/>
              </p:ext>
            </p:extLst>
          </p:nvPr>
        </p:nvGraphicFramePr>
        <p:xfrm>
          <a:off x="152400" y="152400"/>
          <a:ext cx="87630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25" name="Picture 4" descr="http://img.webmd.com/dtmcms/live/webmd/consumer_assets/site_images/media/medical/hw/h9991831_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28971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Salivary glands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609600"/>
            <a:ext cx="8763000" cy="6172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3 pairs: parotid, sublingual, submandibular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They are </a:t>
            </a:r>
            <a:r>
              <a:rPr lang="en-US" sz="2800" b="1" u="sng" dirty="0"/>
              <a:t>exocrine glands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Multicellular glands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They secrete </a:t>
            </a:r>
            <a:r>
              <a:rPr lang="en-US" sz="2800" b="1" dirty="0"/>
              <a:t>Saliva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u="sng" dirty="0"/>
              <a:t>Saliva may be: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serous : parotid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mucous : sublingual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both: submandibular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3174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4696B51-AFD9-4C74-BA6B-01B685CD87F7}" type="slidenum">
              <a:rPr lang="en-US" altLang="en-US" sz="1200">
                <a:solidFill>
                  <a:srgbClr val="898989"/>
                </a:solidFill>
              </a:rPr>
              <a:pPr/>
              <a:t>28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1750" name="Picture 2" descr="http://comps.fotosearch.com/comp/LIF/LIF115/exocrine-gland-left_%7ESA401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7"/>
          <a:stretch>
            <a:fillRect/>
          </a:stretch>
        </p:blipFill>
        <p:spPr bwMode="auto">
          <a:xfrm>
            <a:off x="4643438" y="1752600"/>
            <a:ext cx="4271962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8"/>
          <p:cNvSpPr txBox="1">
            <a:spLocks noChangeArrowheads="1"/>
          </p:cNvSpPr>
          <p:nvPr/>
        </p:nvSpPr>
        <p:spPr bwMode="auto">
          <a:xfrm>
            <a:off x="7019925" y="1258888"/>
            <a:ext cx="1514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(Blood vessel)</a:t>
            </a:r>
          </a:p>
        </p:txBody>
      </p:sp>
      <p:sp>
        <p:nvSpPr>
          <p:cNvPr id="31752" name="TextBox 9"/>
          <p:cNvSpPr txBox="1">
            <a:spLocks noChangeArrowheads="1"/>
          </p:cNvSpPr>
          <p:nvPr/>
        </p:nvSpPr>
        <p:spPr bwMode="auto">
          <a:xfrm>
            <a:off x="4572000" y="1474788"/>
            <a:ext cx="1909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(Surface or cavity)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667625" y="1582738"/>
            <a:ext cx="0" cy="3222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5"/>
          <p:cNvSpPr txBox="1">
            <a:spLocks noChangeArrowheads="1"/>
          </p:cNvSpPr>
          <p:nvPr/>
        </p:nvSpPr>
        <p:spPr bwMode="auto">
          <a:xfrm>
            <a:off x="4643438" y="2492375"/>
            <a:ext cx="75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(duct)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643438" y="2924175"/>
            <a:ext cx="72072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6" name="TextBox 12"/>
          <p:cNvSpPr txBox="1">
            <a:spLocks noChangeArrowheads="1"/>
          </p:cNvSpPr>
          <p:nvPr/>
        </p:nvSpPr>
        <p:spPr bwMode="auto">
          <a:xfrm>
            <a:off x="4787900" y="5724525"/>
            <a:ext cx="143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(</a:t>
            </a:r>
            <a:r>
              <a:rPr lang="en-US" altLang="en-US" sz="2400" b="1"/>
              <a:t>Exocrine)</a:t>
            </a:r>
          </a:p>
        </p:txBody>
      </p:sp>
      <p:sp>
        <p:nvSpPr>
          <p:cNvPr id="31757" name="TextBox 13"/>
          <p:cNvSpPr txBox="1">
            <a:spLocks noChangeArrowheads="1"/>
          </p:cNvSpPr>
          <p:nvPr/>
        </p:nvSpPr>
        <p:spPr bwMode="auto">
          <a:xfrm>
            <a:off x="7524750" y="5724525"/>
            <a:ext cx="1631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/>
              <a:t>(Endocrine</a:t>
            </a:r>
            <a:r>
              <a:rPr lang="en-US" altLang="en-US" sz="1800" b="1"/>
              <a:t>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04800" y="152400"/>
          <a:ext cx="84582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81A7E9F-2C2F-4EFB-8A56-8E5500831D58}" type="slidenum">
              <a:rPr lang="en-US" altLang="en-US" sz="1200">
                <a:solidFill>
                  <a:srgbClr val="898989"/>
                </a:solidFill>
              </a:rPr>
              <a:pPr/>
              <a:t>29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2773" name="Picture 4" descr="http://www.mhhe.com/biosci/ap/saladin/saladin3eppt/saladin3eppt/chapt05_lecture_files/slide0054_image08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8600"/>
            <a:ext cx="254476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019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The digestive system includes the following parts: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The  oral cavity </a:t>
            </a:r>
            <a:r>
              <a:rPr lang="en-US" sz="2800" dirty="0"/>
              <a:t>( lips, tongue, teeth &amp; salivary glands)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The alimentary canal  </a:t>
            </a:r>
            <a:r>
              <a:rPr lang="en-US" sz="2800" dirty="0"/>
              <a:t>(</a:t>
            </a:r>
            <a:r>
              <a:rPr lang="en-US" sz="2400"/>
              <a:t>9- 10 meter )</a:t>
            </a:r>
            <a:endParaRPr lang="en-US" sz="24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b="1" dirty="0"/>
              <a:t> </a:t>
            </a:r>
            <a:r>
              <a:rPr lang="en-US" sz="2800" dirty="0"/>
              <a:t>( esophagus, stomach, small/ large intestine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&amp; anal canal)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The associated glands </a:t>
            </a:r>
            <a:r>
              <a:rPr lang="en-US" sz="2800" dirty="0"/>
              <a:t>(liver, pancreas)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05000"/>
            <a:ext cx="2331368" cy="441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3296530-EA6C-4EDD-AAA8-EDDE619BE5B5}" type="slidenum">
              <a:rPr lang="en-US" altLang="en-US" sz="1200">
                <a:solidFill>
                  <a:srgbClr val="898989"/>
                </a:solidFill>
              </a:rPr>
              <a:pPr/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Structure of the salivary glands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5943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/>
              <a:t>A-  </a:t>
            </a:r>
            <a:r>
              <a:rPr lang="en-US" sz="2800" b="1" u="sng" dirty="0" err="1"/>
              <a:t>Stroma</a:t>
            </a: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</a:t>
            </a:r>
            <a:r>
              <a:rPr lang="en-US" sz="2800" b="1" dirty="0"/>
              <a:t>C.T. </a:t>
            </a:r>
            <a:r>
              <a:rPr lang="en-US" sz="2800" dirty="0"/>
              <a:t>framework supports the gland and transmit the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blood vessels ,nerves,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</a:t>
            </a:r>
            <a:r>
              <a:rPr lang="en-US" sz="2800" dirty="0" err="1"/>
              <a:t>lymphatics</a:t>
            </a:r>
            <a:r>
              <a:rPr lang="en-US" sz="2800" dirty="0"/>
              <a:t>, &amp; ducts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It consists of:</a:t>
            </a:r>
          </a:p>
          <a:p>
            <a:pPr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>
                <a:solidFill>
                  <a:srgbClr val="FF0000"/>
                </a:solidFill>
              </a:rPr>
              <a:t>Capsule</a:t>
            </a:r>
            <a:r>
              <a:rPr lang="en-US" sz="2800" dirty="0"/>
              <a:t>: covers the gland from outside</a:t>
            </a:r>
          </a:p>
          <a:p>
            <a:pPr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>
                <a:solidFill>
                  <a:srgbClr val="FF0000"/>
                </a:solidFill>
              </a:rPr>
              <a:t>Septa </a:t>
            </a:r>
            <a:r>
              <a:rPr lang="en-US" sz="2800" dirty="0"/>
              <a:t>: divide the glands into lobes &amp;lobules</a:t>
            </a:r>
          </a:p>
          <a:p>
            <a:pPr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>
                <a:solidFill>
                  <a:srgbClr val="FF0000"/>
                </a:solidFill>
              </a:rPr>
              <a:t>Reticular network</a:t>
            </a:r>
            <a:r>
              <a:rPr lang="en-US" sz="2800" dirty="0"/>
              <a:t>: present in the background of the gland (stained e Ag)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3379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6C3E791-622B-4333-AF87-981969D1C772}" type="slidenum">
              <a:rPr lang="en-US" altLang="en-US" sz="1200">
                <a:solidFill>
                  <a:srgbClr val="898989"/>
                </a:solidFill>
              </a:rPr>
              <a:pPr/>
              <a:t>30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3798" name="Picture 4" descr="http://www.mhhe.com/biosci/ap/saladin/saladin3eppt/saladin3eppt/chapt05_lecture_files/slide0054_image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" r="33421" b="38852"/>
          <a:stretch>
            <a:fillRect/>
          </a:stretch>
        </p:blipFill>
        <p:spPr bwMode="auto">
          <a:xfrm>
            <a:off x="4356100" y="1700213"/>
            <a:ext cx="4319588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524750" y="3789363"/>
            <a:ext cx="863600" cy="10795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800" b="1"/>
              <a:t>                                     B- </a:t>
            </a:r>
            <a:r>
              <a:rPr lang="en-US" altLang="en-US" sz="2800" b="1" u="sng"/>
              <a:t>Parenchyma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u="sng"/>
              <a:t>Includes</a:t>
            </a:r>
            <a:r>
              <a:rPr lang="en-US" altLang="en-US" sz="2800"/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>
                <a:solidFill>
                  <a:srgbClr val="FF0000"/>
                </a:solidFill>
              </a:rPr>
              <a:t>        A- Secretory units </a:t>
            </a:r>
            <a:r>
              <a:rPr lang="en-US" altLang="en-US" sz="2800"/>
              <a:t>(salivary acini) → secrete saliva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>
                <a:solidFill>
                  <a:srgbClr val="FF0000"/>
                </a:solidFill>
              </a:rPr>
              <a:t>        B- Duct system </a:t>
            </a:r>
            <a:r>
              <a:rPr lang="en-US" altLang="en-US" sz="2800"/>
              <a:t>→ conduct saliva to the mouth cavity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/>
              <a:t>                              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500313"/>
            <a:ext cx="3429000" cy="3500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2" descr="http://drbcshah.com/wp-content/uploads/2013/02/salivary-glan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500313"/>
            <a:ext cx="3500438" cy="3357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7643813" y="3071813"/>
            <a:ext cx="814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Acinus</a:t>
            </a:r>
            <a:endParaRPr lang="ar-JO" altLang="en-US" sz="1800" b="1"/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7429500" y="3500438"/>
            <a:ext cx="714375" cy="500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7"/>
          <p:cNvSpPr txBox="1">
            <a:spLocks noChangeArrowheads="1"/>
          </p:cNvSpPr>
          <p:nvPr/>
        </p:nvSpPr>
        <p:spPr bwMode="auto">
          <a:xfrm>
            <a:off x="5929313" y="2571750"/>
            <a:ext cx="630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Duct</a:t>
            </a:r>
            <a:endParaRPr lang="ar-JO" altLang="en-US" sz="1800" b="1"/>
          </a:p>
        </p:txBody>
      </p:sp>
      <p:cxnSp>
        <p:nvCxnSpPr>
          <p:cNvPr id="10" name="Straight Arrow Connector 9"/>
          <p:cNvCxnSpPr>
            <a:stCxn id="34823" idx="2"/>
          </p:cNvCxnSpPr>
          <p:nvPr/>
        </p:nvCxnSpPr>
        <p:spPr>
          <a:xfrm rot="5400000">
            <a:off x="5772150" y="2884488"/>
            <a:ext cx="415925" cy="5302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>
            <a:off x="4000500" y="3786188"/>
            <a:ext cx="1000125" cy="1428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JO" dirty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34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8242493-B7F8-4AC9-993D-1E056EE8228C}" type="slidenum">
              <a:rPr lang="en-US" altLang="en-US" sz="1200">
                <a:solidFill>
                  <a:srgbClr val="898989"/>
                </a:solidFill>
              </a:rPr>
              <a:pPr/>
              <a:t>31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</a:t>
            </a:r>
            <a:r>
              <a:rPr lang="en-US" u="sng" dirty="0"/>
              <a:t>A- Secretory </a:t>
            </a:r>
            <a:r>
              <a:rPr lang="en-US" u="sng" dirty="0" err="1"/>
              <a:t>acini</a:t>
            </a:r>
            <a:r>
              <a:rPr lang="en-US" u="sng" dirty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Group of cells encircling  a lumen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cells are either</a:t>
            </a:r>
            <a:r>
              <a:rPr lang="en-US" sz="2800" dirty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a-  </a:t>
            </a:r>
            <a:r>
              <a:rPr lang="en-US" sz="2800" dirty="0">
                <a:solidFill>
                  <a:srgbClr val="FF0000"/>
                </a:solidFill>
              </a:rPr>
              <a:t>secretory cells   </a:t>
            </a:r>
            <a:r>
              <a:rPr lang="en-US" sz="2800" dirty="0"/>
              <a:t>(serous or mucus)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b- </a:t>
            </a:r>
            <a:r>
              <a:rPr lang="en-US" sz="2800" dirty="0">
                <a:solidFill>
                  <a:srgbClr val="FF0000"/>
                </a:solidFill>
              </a:rPr>
              <a:t>non- secretory cells </a:t>
            </a:r>
            <a:r>
              <a:rPr lang="en-US" sz="2800" dirty="0"/>
              <a:t>(</a:t>
            </a:r>
            <a:r>
              <a:rPr lang="en-US" sz="2800" dirty="0" err="1"/>
              <a:t>Myoepithelia</a:t>
            </a:r>
            <a:r>
              <a:rPr lang="en-US" sz="2800" dirty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</a:t>
            </a:r>
            <a:r>
              <a:rPr lang="en-US" sz="2800" dirty="0" err="1"/>
              <a:t>acini</a:t>
            </a:r>
            <a:r>
              <a:rPr lang="en-US" sz="2800" dirty="0"/>
              <a:t> are classified according to the type of secretion into</a:t>
            </a:r>
            <a:r>
              <a:rPr lang="en-US" sz="2800" b="1" dirty="0"/>
              <a:t>: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 serous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 mucous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 mixed  (</a:t>
            </a:r>
            <a:r>
              <a:rPr lang="en-US" sz="2800" b="1" dirty="0" err="1"/>
              <a:t>muco</a:t>
            </a:r>
            <a:r>
              <a:rPr lang="en-US" sz="2800" b="1" dirty="0"/>
              <a:t>-serous)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t="7562" r="13405" b="9172"/>
          <a:stretch>
            <a:fillRect/>
          </a:stretch>
        </p:blipFill>
        <p:spPr bwMode="auto">
          <a:xfrm>
            <a:off x="5940425" y="404813"/>
            <a:ext cx="3168650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443CE30-6555-45C5-8F15-10410708CC73}" type="slidenum">
              <a:rPr lang="en-US" altLang="en-US" sz="1200">
                <a:solidFill>
                  <a:srgbClr val="898989"/>
                </a:solidFill>
              </a:rPr>
              <a:pPr/>
              <a:t>32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5846" name="Picture 2" descr="http://classconnection.s3.amazonaws.com/617/flashcards/712617/jpg/3-_mixed_mucous1318632351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437063"/>
            <a:ext cx="4537075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D9F26B8-3F26-44B7-A99D-CE86380353E1}" type="slidenum">
              <a:rPr lang="en-US" altLang="en-US" sz="1200">
                <a:solidFill>
                  <a:srgbClr val="898989"/>
                </a:solidFill>
              </a:rPr>
              <a:pPr/>
              <a:t>33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6868" name="Picture 6" descr="http://www.lab.anhb.uwa.edu.au/mb140/corepages/epithelia/images/par044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913"/>
            <a:ext cx="4344988" cy="3095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1692275" y="2997200"/>
            <a:ext cx="1044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/>
              <a:t>Serous</a:t>
            </a:r>
          </a:p>
        </p:txBody>
      </p:sp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6516688" y="2997200"/>
            <a:ext cx="1035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/>
              <a:t>Mucus</a:t>
            </a:r>
          </a:p>
        </p:txBody>
      </p:sp>
      <p:sp>
        <p:nvSpPr>
          <p:cNvPr id="36871" name="TextBox 8"/>
          <p:cNvSpPr txBox="1">
            <a:spLocks noChangeArrowheads="1"/>
          </p:cNvSpPr>
          <p:nvPr/>
        </p:nvSpPr>
        <p:spPr bwMode="auto">
          <a:xfrm>
            <a:off x="3995738" y="6280993"/>
            <a:ext cx="984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Mixed</a:t>
            </a:r>
          </a:p>
        </p:txBody>
      </p:sp>
      <p:sp>
        <p:nvSpPr>
          <p:cNvPr id="15" name="Oval 14"/>
          <p:cNvSpPr/>
          <p:nvPr/>
        </p:nvSpPr>
        <p:spPr>
          <a:xfrm>
            <a:off x="323850" y="1484313"/>
            <a:ext cx="1890713" cy="1439862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6873" name="Picture 2" descr="http://medcell.med.yale.edu/systems_cell_biology_old/liver_and_pancreas/images/submandibular_gl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8"/>
          <a:stretch>
            <a:fillRect/>
          </a:stretch>
        </p:blipFill>
        <p:spPr bwMode="auto">
          <a:xfrm>
            <a:off x="1547813" y="3459163"/>
            <a:ext cx="5832475" cy="2849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5996583" y="4293096"/>
            <a:ext cx="1455737" cy="1656184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6875" name="Picture 2" descr="http://www.hccfl.edu/media/195567/10_salivary_gland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6"/>
          <a:stretch>
            <a:fillRect/>
          </a:stretch>
        </p:blipFill>
        <p:spPr bwMode="auto">
          <a:xfrm>
            <a:off x="4859338" y="188913"/>
            <a:ext cx="4105275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6" name="TextBox 13"/>
          <p:cNvSpPr txBox="1">
            <a:spLocks noChangeArrowheads="1"/>
          </p:cNvSpPr>
          <p:nvPr/>
        </p:nvSpPr>
        <p:spPr bwMode="auto">
          <a:xfrm>
            <a:off x="6324600" y="3040063"/>
            <a:ext cx="1200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/>
              <a:t>Mucous</a:t>
            </a:r>
          </a:p>
        </p:txBody>
      </p:sp>
      <p:sp>
        <p:nvSpPr>
          <p:cNvPr id="17" name="Oval 16"/>
          <p:cNvSpPr/>
          <p:nvPr/>
        </p:nvSpPr>
        <p:spPr>
          <a:xfrm>
            <a:off x="6324600" y="1773238"/>
            <a:ext cx="1416050" cy="1439862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Serous  vs. Mucous acinus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844" y="2928934"/>
            <a:ext cx="4429156" cy="362426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  </a:t>
            </a:r>
            <a:r>
              <a:rPr lang="en-US" u="sng" dirty="0"/>
              <a:t>Serous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( Parotid)</a:t>
            </a:r>
            <a:endParaRPr lang="en-US" b="1" u="sng" dirty="0">
              <a:solidFill>
                <a:srgbClr val="FF0000"/>
              </a:solidFill>
            </a:endParaRPr>
          </a:p>
          <a:p>
            <a:r>
              <a:rPr lang="en-US" dirty="0"/>
              <a:t>Small diameter </a:t>
            </a:r>
          </a:p>
          <a:p>
            <a:r>
              <a:rPr lang="en-US" dirty="0"/>
              <a:t>Narrow lumen</a:t>
            </a:r>
          </a:p>
          <a:p>
            <a:r>
              <a:rPr lang="en-US" dirty="0"/>
              <a:t>Lined e short pyramidal  cells </a:t>
            </a:r>
          </a:p>
          <a:p>
            <a:r>
              <a:rPr lang="en-US" dirty="0"/>
              <a:t>Nuclei are rounded &amp; central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928934"/>
            <a:ext cx="4429156" cy="362426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   </a:t>
            </a:r>
            <a:r>
              <a:rPr lang="en-US" u="sng" dirty="0"/>
              <a:t>Mucous</a:t>
            </a:r>
            <a:r>
              <a:rPr lang="en-US" dirty="0"/>
              <a:t>  </a:t>
            </a:r>
            <a:r>
              <a:rPr lang="en-US" b="1" dirty="0">
                <a:solidFill>
                  <a:srgbClr val="FF0000"/>
                </a:solidFill>
              </a:rPr>
              <a:t>( sublingual)</a:t>
            </a:r>
            <a:endParaRPr lang="en-US" b="1" u="sng" dirty="0">
              <a:solidFill>
                <a:srgbClr val="FF0000"/>
              </a:solidFill>
            </a:endParaRPr>
          </a:p>
          <a:p>
            <a:r>
              <a:rPr lang="en-US" dirty="0"/>
              <a:t>Larger in diameter</a:t>
            </a:r>
          </a:p>
          <a:p>
            <a:r>
              <a:rPr lang="en-US" dirty="0"/>
              <a:t>Wide lumen</a:t>
            </a:r>
          </a:p>
          <a:p>
            <a:r>
              <a:rPr lang="en-US" dirty="0"/>
              <a:t>Lined with tall cells  </a:t>
            </a:r>
          </a:p>
          <a:p>
            <a:r>
              <a:rPr lang="en-US" dirty="0"/>
              <a:t>Nuclei are flat &amp; peripheral</a:t>
            </a:r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026" name="Picture 2" descr="Image result for mucous acinu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02754"/>
            <a:ext cx="5760639" cy="22501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84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08920"/>
            <a:ext cx="4038600" cy="374441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Basal cytoplasm is basophilic (↑ in </a:t>
            </a:r>
            <a:r>
              <a:rPr lang="en-US" dirty="0" err="1"/>
              <a:t>rER</a:t>
            </a:r>
            <a:r>
              <a:rPr lang="en-US" dirty="0"/>
              <a:t> )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Basket cells are less</a:t>
            </a:r>
          </a:p>
          <a:p>
            <a:r>
              <a:rPr lang="en-US" dirty="0"/>
              <a:t>Secrete fluid </a:t>
            </a:r>
            <a:r>
              <a:rPr lang="en-US" b="1" dirty="0">
                <a:solidFill>
                  <a:srgbClr val="FF0000"/>
                </a:solidFill>
              </a:rPr>
              <a:t>serous </a:t>
            </a:r>
          </a:p>
          <a:p>
            <a:r>
              <a:rPr lang="en-US" dirty="0"/>
              <a:t>Secrete </a:t>
            </a:r>
            <a:r>
              <a:rPr lang="en-US" b="1" u="sng" dirty="0"/>
              <a:t>amylase</a:t>
            </a:r>
            <a:r>
              <a:rPr lang="en-US" u="sng" dirty="0"/>
              <a:t> </a:t>
            </a:r>
            <a:r>
              <a:rPr lang="en-US" b="1" u="sng" dirty="0"/>
              <a:t>aid in digestion of starch</a:t>
            </a:r>
            <a:endParaRPr lang="ar-JO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14620"/>
            <a:ext cx="4038600" cy="373871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Cytoplasm is pale, foamy  &amp; vacuolated (dissolved mucus)</a:t>
            </a:r>
          </a:p>
          <a:p>
            <a:r>
              <a:rPr lang="en-US" dirty="0"/>
              <a:t>Basket cell are more </a:t>
            </a:r>
          </a:p>
          <a:p>
            <a:r>
              <a:rPr lang="en-US" dirty="0"/>
              <a:t>Secrete viscid </a:t>
            </a:r>
            <a:r>
              <a:rPr lang="en-US" b="1" dirty="0">
                <a:solidFill>
                  <a:srgbClr val="FF0000"/>
                </a:solidFill>
              </a:rPr>
              <a:t>mucous</a:t>
            </a:r>
          </a:p>
          <a:p>
            <a:r>
              <a:rPr lang="en-US" dirty="0"/>
              <a:t>Secrete </a:t>
            </a:r>
            <a:r>
              <a:rPr lang="en-US" b="1" u="sng" dirty="0"/>
              <a:t>mucous for lubrication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endParaRPr lang="ar-J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43042" y="2214554"/>
            <a:ext cx="82625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Serous</a:t>
            </a:r>
            <a:endParaRPr lang="ar-JO" b="1" u="sng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2198" y="2214554"/>
            <a:ext cx="94333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Mucous</a:t>
            </a:r>
            <a:endParaRPr lang="ar-JO" b="1" u="sng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96" y="214290"/>
            <a:ext cx="82625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/>
              <a:t>Serous</a:t>
            </a:r>
            <a:endParaRPr lang="ar-JO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929586" y="142852"/>
            <a:ext cx="94333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/>
              <a:t>Mucous</a:t>
            </a:r>
            <a:endParaRPr lang="ar-JO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6" b="8797"/>
          <a:stretch/>
        </p:blipFill>
        <p:spPr bwMode="auto">
          <a:xfrm>
            <a:off x="4916787" y="332655"/>
            <a:ext cx="2967581" cy="19533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rot="5400000">
            <a:off x="7766233" y="234767"/>
            <a:ext cx="416486" cy="9002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3683"/>
          <a:stretch/>
        </p:blipFill>
        <p:spPr bwMode="auto">
          <a:xfrm>
            <a:off x="971600" y="398956"/>
            <a:ext cx="3312368" cy="18870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>
            <a:stCxn id="10" idx="2"/>
          </p:cNvCxnSpPr>
          <p:nvPr/>
        </p:nvCxnSpPr>
        <p:spPr>
          <a:xfrm>
            <a:off x="448622" y="583622"/>
            <a:ext cx="1408734" cy="6851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02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272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</a:t>
            </a:r>
            <a:r>
              <a:rPr lang="en-US" sz="2800" b="1" u="sng" dirty="0"/>
              <a:t>Mixed (</a:t>
            </a:r>
            <a:r>
              <a:rPr lang="en-US" sz="2800" b="1" u="sng" dirty="0" err="1"/>
              <a:t>muco</a:t>
            </a:r>
            <a:r>
              <a:rPr lang="en-US" sz="2800" b="1" u="sng" dirty="0"/>
              <a:t>-serous) acinus</a:t>
            </a:r>
          </a:p>
          <a:p>
            <a:pPr marL="0" indent="0">
              <a:buNone/>
            </a:pPr>
            <a:r>
              <a:rPr lang="en-US" sz="2800" dirty="0"/>
              <a:t>Is essentially a mucous acinus which is capped by a group of serous cells forming → Crescent of </a:t>
            </a:r>
            <a:r>
              <a:rPr lang="en-US" sz="2800" dirty="0" err="1"/>
              <a:t>Gianuzzi</a:t>
            </a:r>
            <a:r>
              <a:rPr lang="en-US" sz="2800" dirty="0"/>
              <a:t> (serous </a:t>
            </a:r>
            <a:r>
              <a:rPr lang="en-US" sz="2800" dirty="0" err="1"/>
              <a:t>demilune</a:t>
            </a:r>
            <a:r>
              <a:rPr lang="en-US" sz="2800" dirty="0"/>
              <a:t>)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FFC8F-EF27-41E3-BA28-EC83DA6FE40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2050" name="Picture 2" descr="Image result for mucous acin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34"/>
          <a:stretch/>
        </p:blipFill>
        <p:spPr bwMode="auto">
          <a:xfrm>
            <a:off x="755576" y="2348880"/>
            <a:ext cx="3181424" cy="36724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4960"/>
          <a:stretch/>
        </p:blipFill>
        <p:spPr bwMode="auto">
          <a:xfrm>
            <a:off x="4355977" y="2348880"/>
            <a:ext cx="3960440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4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400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i="1" u="sng" dirty="0">
                <a:solidFill>
                  <a:srgbClr val="FF0000"/>
                </a:solidFill>
              </a:rPr>
              <a:t>Crescent of </a:t>
            </a:r>
            <a:r>
              <a:rPr lang="en-US" sz="2800" i="1" u="sng" dirty="0" err="1">
                <a:solidFill>
                  <a:srgbClr val="FF0000"/>
                </a:solidFill>
              </a:rPr>
              <a:t>Gianuzzi</a:t>
            </a:r>
            <a:r>
              <a:rPr lang="en-US" sz="2800" i="1" u="sng" dirty="0">
                <a:solidFill>
                  <a:srgbClr val="FF0000"/>
                </a:solidFill>
              </a:rPr>
              <a:t> ( serous demilune): 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Group of </a:t>
            </a:r>
            <a:r>
              <a:rPr lang="en-US" sz="2800" u="sng" dirty="0">
                <a:solidFill>
                  <a:srgbClr val="00B050"/>
                </a:solidFill>
              </a:rPr>
              <a:t>serous cells</a:t>
            </a:r>
            <a:r>
              <a:rPr lang="en-US" sz="2800" i="1" u="sng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form a </a:t>
            </a:r>
            <a:r>
              <a:rPr lang="en-US" sz="2800" u="sng" dirty="0">
                <a:solidFill>
                  <a:srgbClr val="00B050"/>
                </a:solidFill>
              </a:rPr>
              <a:t>crescent</a:t>
            </a:r>
            <a:r>
              <a:rPr lang="en-US" sz="2800" dirty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at one side of a mucous </a:t>
            </a:r>
            <a:r>
              <a:rPr lang="en-US" sz="2800" dirty="0" err="1"/>
              <a:t>acinus</a:t>
            </a:r>
            <a:r>
              <a:rPr lang="en-US" sz="2800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serous secretion of these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cells reach the lumen of the mucous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</a:t>
            </a:r>
            <a:r>
              <a:rPr lang="en-US" sz="2800" dirty="0" err="1"/>
              <a:t>acinus</a:t>
            </a:r>
            <a:r>
              <a:rPr lang="en-US" sz="2800" dirty="0"/>
              <a:t> by passing through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</a:rPr>
              <a:t>   </a:t>
            </a:r>
            <a:r>
              <a:rPr lang="en-US" sz="2800" dirty="0" err="1">
                <a:solidFill>
                  <a:srgbClr val="C00000"/>
                </a:solidFill>
              </a:rPr>
              <a:t>intercelluar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canlicauli</a:t>
            </a:r>
            <a:r>
              <a:rPr lang="en-US" sz="2800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r>
              <a:rPr lang="en-US" sz="2800" dirty="0"/>
              <a:t>demilune cells secrete the proteins </a:t>
            </a:r>
          </a:p>
          <a:p>
            <a:pPr marL="0" indent="0">
              <a:buNone/>
            </a:pPr>
            <a:r>
              <a:rPr lang="en-US" sz="2800" dirty="0"/>
              <a:t>      that contain the lysozyme →</a:t>
            </a:r>
          </a:p>
          <a:p>
            <a:pPr marL="0" indent="0">
              <a:buNone/>
            </a:pPr>
            <a:r>
              <a:rPr lang="en-US" sz="2800" dirty="0"/>
              <a:t>      add antimicrobial activity to mucus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3572749-9ED1-4CD3-9F91-2F386EDE41A1}" type="slidenum">
              <a:rPr lang="en-US" altLang="en-US" sz="1200">
                <a:solidFill>
                  <a:srgbClr val="898989"/>
                </a:solidFill>
              </a:rPr>
              <a:pPr/>
              <a:t>37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7893" name="Picture 4" descr="http://www.histology.leeds.ac.uk/oral/assets/salivarygland_di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0350"/>
            <a:ext cx="2819400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7308850" y="1196975"/>
            <a:ext cx="1758950" cy="15113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8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 Parotid gland: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/>
              <a:t>Acini</a:t>
            </a:r>
            <a:r>
              <a:rPr lang="en-US" sz="2800" dirty="0"/>
              <a:t>: are pure </a:t>
            </a:r>
            <a:r>
              <a:rPr lang="en-US" sz="2800" u="sng" dirty="0"/>
              <a:t>serous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u="sng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 Sublingual gland: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The smallest &amp; the only </a:t>
            </a:r>
            <a:r>
              <a:rPr lang="en-US" sz="2800" dirty="0" err="1"/>
              <a:t>unecapsulated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</a:t>
            </a:r>
            <a:r>
              <a:rPr lang="en-US" sz="2800" dirty="0" err="1"/>
              <a:t>Acini</a:t>
            </a:r>
            <a:r>
              <a:rPr lang="en-US" sz="2800" dirty="0"/>
              <a:t> :  mostly  mucous capped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with serous </a:t>
            </a:r>
            <a:r>
              <a:rPr lang="en-US" sz="2800" dirty="0" err="1"/>
              <a:t>demilunes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Produce </a:t>
            </a:r>
            <a:r>
              <a:rPr lang="en-US" sz="2800" u="sng" dirty="0"/>
              <a:t>mainly mucous</a:t>
            </a:r>
          </a:p>
          <a:p>
            <a:pPr marL="0" indent="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en-US" sz="2800" b="1" u="sng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 Submandibular gland: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/>
              <a:t>Acini</a:t>
            </a:r>
            <a:r>
              <a:rPr lang="en-US" sz="2800" dirty="0"/>
              <a:t>:   mixed </a:t>
            </a:r>
            <a:r>
              <a:rPr lang="en-US" sz="2800" u="sng" dirty="0"/>
              <a:t>serous</a:t>
            </a:r>
            <a:r>
              <a:rPr lang="en-US" sz="2800" dirty="0"/>
              <a:t> &amp; </a:t>
            </a:r>
            <a:r>
              <a:rPr lang="en-US" sz="2800" u="sng" dirty="0"/>
              <a:t>mucous</a:t>
            </a:r>
            <a:r>
              <a:rPr lang="en-US" sz="2800" dirty="0"/>
              <a:t> </a:t>
            </a:r>
            <a:endParaRPr lang="en-US" sz="2800" u="sng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F5E8F9E-5603-407E-9239-B97C18C6ED00}" type="slidenum">
              <a:rPr lang="en-US" altLang="en-US" sz="1200">
                <a:solidFill>
                  <a:srgbClr val="898989"/>
                </a:solidFill>
              </a:rPr>
              <a:pPr/>
              <a:t>38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4568825"/>
            <a:ext cx="3046412" cy="210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5131"/>
          <a:stretch>
            <a:fillRect/>
          </a:stretch>
        </p:blipFill>
        <p:spPr bwMode="auto">
          <a:xfrm>
            <a:off x="5846763" y="115888"/>
            <a:ext cx="3046412" cy="2233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2492375"/>
            <a:ext cx="3046412" cy="194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en-US" sz="3200" b="1" u="sng" dirty="0"/>
              <a:t>2- The Gastro- intestinal tract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1344"/>
            <a:ext cx="8458200" cy="5334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Composed of: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Esophagus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Stomach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Small intestine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Large intestine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Anal canal</a:t>
            </a:r>
            <a:endParaRPr lang="ar-JO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GIT is a </a:t>
            </a:r>
            <a:r>
              <a:rPr lang="en-US" sz="2800" u="sng" dirty="0"/>
              <a:t>tube</a:t>
            </a:r>
            <a:r>
              <a:rPr lang="en-US" sz="2800" dirty="0"/>
              <a:t>, its wall made of </a:t>
            </a:r>
            <a:r>
              <a:rPr lang="en-US" sz="2800" b="1" u="sng" dirty="0"/>
              <a:t>4 layers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Some modifications occur along its length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3994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AB06ADC-3E5B-4457-8715-658D22E55DB0}" type="slidenum">
              <a:rPr lang="en-US" altLang="en-US" sz="1200">
                <a:solidFill>
                  <a:srgbClr val="898989"/>
                </a:solidFill>
              </a:rPr>
              <a:pPr/>
              <a:t>39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9942" name="Picture 2" descr="http://floydmemorial.com/wp-content/uploads/2012/05/digestive_system_on-wh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68760"/>
            <a:ext cx="2514600" cy="5132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4313"/>
            <a:ext cx="8839200" cy="60721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Function of digestive system: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Ingestion &amp; fragmentation of  food</a:t>
            </a:r>
            <a:r>
              <a:rPr lang="en-US" sz="2800" dirty="0"/>
              <a:t>……..oral cavity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Digestion</a:t>
            </a:r>
            <a:r>
              <a:rPr lang="en-US" sz="2800" dirty="0"/>
              <a:t>…… oral cavity, salivary glands, stomach, small intestine, liver &amp; pancreas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Absorption</a:t>
            </a:r>
            <a:r>
              <a:rPr lang="en-US" sz="2800" dirty="0"/>
              <a:t>…… small intestine (food) &amp; large intestine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( water)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Elimination of waste products</a:t>
            </a:r>
            <a:r>
              <a:rPr lang="en-US" sz="2800" dirty="0"/>
              <a:t>…… anal canal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717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58CB0A7-88F9-4251-A86B-D7295EFCCDCC}" type="slidenum">
              <a:rPr lang="en-US" altLang="en-US" sz="1200">
                <a:solidFill>
                  <a:srgbClr val="898989"/>
                </a:solidFill>
              </a:rPr>
              <a:pPr/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General features of the wall of the GIT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721969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its wall is composed of </a:t>
            </a:r>
            <a:r>
              <a:rPr lang="en-US" sz="2800" b="1" u="sng" dirty="0"/>
              <a:t>4 layers</a:t>
            </a:r>
            <a:r>
              <a:rPr lang="en-US" sz="2800" u="sng" dirty="0"/>
              <a:t>:</a:t>
            </a:r>
          </a:p>
          <a:p>
            <a:pPr>
              <a:buFont typeface="Wingdings" pitchFamily="2" charset="2"/>
              <a:buChar char="q"/>
            </a:pPr>
            <a:r>
              <a:rPr lang="en-US" sz="2800" u="sng" dirty="0">
                <a:solidFill>
                  <a:srgbClr val="FF0000"/>
                </a:solidFill>
              </a:rPr>
              <a:t>Mucosa:</a:t>
            </a:r>
          </a:p>
          <a:p>
            <a:pPr marL="0" indent="0">
              <a:buNone/>
            </a:pPr>
            <a:r>
              <a:rPr lang="en-US" sz="2800" dirty="0"/>
              <a:t>            Epithelium</a:t>
            </a:r>
          </a:p>
          <a:p>
            <a:pPr marL="0" indent="0">
              <a:buNone/>
            </a:pPr>
            <a:r>
              <a:rPr lang="en-US" sz="2800" dirty="0"/>
              <a:t>             CT (Lamina </a:t>
            </a:r>
            <a:r>
              <a:rPr lang="en-US" sz="2800" dirty="0" err="1"/>
              <a:t>propria</a:t>
            </a:r>
            <a:r>
              <a:rPr lang="en-US" sz="2800" dirty="0"/>
              <a:t>, corium)  (CT)</a:t>
            </a:r>
          </a:p>
          <a:p>
            <a:pPr marL="0" indent="0">
              <a:buNone/>
            </a:pPr>
            <a:r>
              <a:rPr lang="en-US" sz="2800" dirty="0"/>
              <a:t>            </a:t>
            </a:r>
            <a:r>
              <a:rPr lang="en-US" sz="2800" dirty="0" err="1"/>
              <a:t>Muscularis</a:t>
            </a:r>
            <a:r>
              <a:rPr lang="en-US" sz="2800" dirty="0"/>
              <a:t> mucosa ( s. </a:t>
            </a:r>
            <a:r>
              <a:rPr lang="en-US" sz="2800" dirty="0" err="1"/>
              <a:t>ms.</a:t>
            </a:r>
            <a:r>
              <a:rPr lang="en-US" sz="2800" dirty="0"/>
              <a:t>) </a:t>
            </a:r>
          </a:p>
          <a:p>
            <a:pPr>
              <a:buFont typeface="Wingdings" pitchFamily="2" charset="2"/>
              <a:buChar char="q"/>
            </a:pPr>
            <a:endParaRPr lang="en-US" sz="2800" dirty="0"/>
          </a:p>
          <a:p>
            <a:pPr>
              <a:buFont typeface="Wingdings" pitchFamily="2" charset="2"/>
              <a:buChar char="q"/>
            </a:pPr>
            <a:r>
              <a:rPr lang="en-US" sz="2800" u="sng" dirty="0">
                <a:solidFill>
                  <a:srgbClr val="FF0000"/>
                </a:solidFill>
              </a:rPr>
              <a:t>Submucosa:</a:t>
            </a:r>
            <a:r>
              <a:rPr lang="en-US" sz="2800" dirty="0"/>
              <a:t>  C.T.</a:t>
            </a:r>
            <a:endParaRPr lang="en-US" sz="2800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q"/>
            </a:pPr>
            <a:r>
              <a:rPr lang="en-US" sz="2800" u="sng" dirty="0">
                <a:solidFill>
                  <a:srgbClr val="FF0000"/>
                </a:solidFill>
              </a:rPr>
              <a:t>Musculosa</a:t>
            </a:r>
            <a:r>
              <a:rPr lang="en-US" sz="2800" dirty="0"/>
              <a:t> :  2 layers of </a:t>
            </a:r>
          </a:p>
          <a:p>
            <a:pPr marL="0" indent="0">
              <a:buNone/>
            </a:pPr>
            <a:r>
              <a:rPr lang="en-US" sz="2800" dirty="0"/>
              <a:t>    smooth muscles (IC &amp; OL)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q"/>
            </a:pPr>
            <a:r>
              <a:rPr lang="en-US" sz="2800" u="sng" dirty="0">
                <a:solidFill>
                  <a:srgbClr val="FF0000"/>
                </a:solidFill>
              </a:rPr>
              <a:t>Adventitia or serosa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3128730">
            <a:off x="8153400" y="89924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mucosa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40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27584" y="1885950"/>
            <a:ext cx="0" cy="10389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27584" y="1885950"/>
            <a:ext cx="3600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27584" y="2405447"/>
            <a:ext cx="3600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27584" y="2924944"/>
            <a:ext cx="3600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schoolbag.info/biology/humans/humans.files/image2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535" y="609600"/>
            <a:ext cx="3528392" cy="60486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29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8E51D-960A-406C-B6DD-61688F0C0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457199"/>
          </a:xfrm>
        </p:spPr>
        <p:txBody>
          <a:bodyPr>
            <a:noAutofit/>
          </a:bodyPr>
          <a:lstStyle/>
          <a:p>
            <a:r>
              <a:rPr lang="en-US" sz="3200" u="sng" dirty="0"/>
              <a:t>Adventitia vs. serosa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85D1F-76C1-4284-A28A-7E16DEC23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01823"/>
            <a:ext cx="8784976" cy="63561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Serosa: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u="sng" dirty="0">
                <a:solidFill>
                  <a:srgbClr val="7030A0"/>
                </a:solidFill>
              </a:rPr>
              <a:t>double layer membrane made of </a:t>
            </a:r>
            <a:r>
              <a:rPr lang="en-US" sz="2800" u="sng" dirty="0" smtClean="0">
                <a:solidFill>
                  <a:srgbClr val="7030A0"/>
                </a:solidFill>
              </a:rPr>
              <a:t>epithelium (mesothelium) </a:t>
            </a:r>
            <a:endParaRPr lang="en-US" sz="2800" u="sng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2800" dirty="0"/>
              <a:t>One layer is attached to the organ called visceral layer , the other layer will be close to the body cavity &amp; called partial layer. In between these two epithelial layer is fluid called serous for lubrication ( reduce friction)</a:t>
            </a:r>
          </a:p>
          <a:p>
            <a:pPr marL="0" indent="0">
              <a:buNone/>
            </a:pPr>
            <a:r>
              <a:rPr lang="en-US" sz="2800" dirty="0"/>
              <a:t>Serosa will wrap organs that set in a body cavity </a:t>
            </a:r>
            <a:r>
              <a:rPr lang="en-US" sz="2800" dirty="0" err="1"/>
              <a:t>i.e</a:t>
            </a:r>
            <a:r>
              <a:rPr lang="en-US" sz="2800" dirty="0"/>
              <a:t> abdominal cavity like GIT organs within the peritoneum </a:t>
            </a:r>
            <a:r>
              <a:rPr lang="en-US" sz="2800" dirty="0" err="1"/>
              <a:t>i.e</a:t>
            </a:r>
            <a:r>
              <a:rPr lang="en-US" sz="2800" dirty="0"/>
              <a:t> intraperitoneal organs  </a:t>
            </a:r>
            <a:r>
              <a:rPr lang="en-US" sz="2800" dirty="0">
                <a:solidFill>
                  <a:srgbClr val="FF0000"/>
                </a:solidFill>
              </a:rPr>
              <a:t>(liver, stomach, spleen, 1</a:t>
            </a:r>
            <a:r>
              <a:rPr lang="en-US" sz="2800" baseline="30000" dirty="0">
                <a:solidFill>
                  <a:srgbClr val="FF0000"/>
                </a:solidFill>
              </a:rPr>
              <a:t>st</a:t>
            </a:r>
            <a:r>
              <a:rPr lang="en-US" sz="2800" dirty="0">
                <a:solidFill>
                  <a:srgbClr val="FF0000"/>
                </a:solidFill>
              </a:rPr>
              <a:t> part pf duodenum, ileum, jejunum, transverse  &amp; sigmoid colon</a:t>
            </a:r>
            <a:r>
              <a:rPr lang="en-US" sz="2800" dirty="0"/>
              <a:t>)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Adventitia: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u="sng" dirty="0">
                <a:solidFill>
                  <a:srgbClr val="7030A0"/>
                </a:solidFill>
              </a:rPr>
              <a:t>is not epithelial is loose CT</a:t>
            </a:r>
            <a:r>
              <a:rPr lang="en-US" sz="2800" dirty="0"/>
              <a:t> that wraps organs that set outside the peritoneal cavity i.e. retroperitoneal and attach them to the abdominal cavity</a:t>
            </a:r>
          </a:p>
          <a:p>
            <a:pPr marL="0" indent="0">
              <a:buNone/>
            </a:pPr>
            <a:r>
              <a:rPr lang="en-US" sz="2800" dirty="0"/>
              <a:t>pancreas, </a:t>
            </a:r>
            <a:r>
              <a:rPr lang="en-US" sz="2800" dirty="0" smtClean="0"/>
              <a:t>esophagus, </a:t>
            </a:r>
            <a:r>
              <a:rPr lang="en-US" sz="2800" dirty="0"/>
              <a:t>ascending &amp; descending Colcon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B11ED-4821-4926-AF74-6A3D83E98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B1443-C111-4E55-BAAD-2C1DD8A8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9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Prof Dr H Elmazar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026" name="Picture 2" descr="Adventitia - Wikipedi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7"/>
            <a:ext cx="4248472" cy="53285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55166" y="5805264"/>
            <a:ext cx="8166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Serosa</a:t>
            </a:r>
            <a:endParaRPr lang="en-US" b="1" dirty="0"/>
          </a:p>
        </p:txBody>
      </p:sp>
      <p:pic>
        <p:nvPicPr>
          <p:cNvPr id="6" name="Picture 2" descr="Layers of Esophagus Diagram | Quizl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65" t="5195" r="11628" b="5195"/>
          <a:stretch/>
        </p:blipFill>
        <p:spPr bwMode="auto">
          <a:xfrm>
            <a:off x="4860032" y="332657"/>
            <a:ext cx="4104456" cy="53285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00192" y="5723964"/>
            <a:ext cx="11775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Adventitia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286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772B4BE-FBE4-4B5A-8537-E349341C3D30}" type="slidenum">
              <a:rPr lang="ar-SA" altLang="en-US" sz="1200">
                <a:solidFill>
                  <a:srgbClr val="898989"/>
                </a:solidFill>
              </a:rPr>
              <a:pPr/>
              <a:t>43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pSp>
        <p:nvGrpSpPr>
          <p:cNvPr id="2" name="Organization Chart 2"/>
          <p:cNvGrpSpPr>
            <a:grpSpLocks noChangeAspect="1"/>
          </p:cNvGrpSpPr>
          <p:nvPr/>
        </p:nvGrpSpPr>
        <p:grpSpPr bwMode="auto">
          <a:xfrm>
            <a:off x="179512" y="327173"/>
            <a:ext cx="8686800" cy="6126163"/>
            <a:chOff x="1152" y="1298"/>
            <a:chExt cx="3888" cy="720"/>
          </a:xfrm>
          <a:blipFill>
            <a:blip r:embed="rId3"/>
            <a:tile tx="0" ty="0" sx="100000" sy="100000" flip="none" algn="tl"/>
          </a:blipFill>
        </p:grpSpPr>
        <p:cxnSp>
          <p:nvCxnSpPr>
            <p:cNvPr id="7172" name="_s7172"/>
            <p:cNvCxnSpPr>
              <a:cxnSpLocks noChangeShapeType="1"/>
              <a:stCxn id="10" idx="0"/>
              <a:endCxn id="6" idx="2"/>
            </p:cNvCxnSpPr>
            <p:nvPr/>
          </p:nvCxnSpPr>
          <p:spPr bwMode="auto">
            <a:xfrm rot="5400000" flipH="1">
              <a:off x="3278" y="1406"/>
              <a:ext cx="140" cy="504"/>
            </a:xfrm>
            <a:prstGeom prst="bentConnector3">
              <a:avLst>
                <a:gd name="adj1" fmla="val 9602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7173" name="_s7173"/>
            <p:cNvCxnSpPr>
              <a:cxnSpLocks noChangeShapeType="1"/>
              <a:stCxn id="9" idx="0"/>
              <a:endCxn id="6" idx="2"/>
            </p:cNvCxnSpPr>
            <p:nvPr/>
          </p:nvCxnSpPr>
          <p:spPr bwMode="auto">
            <a:xfrm rot="5400000" flipH="1">
              <a:off x="3782" y="902"/>
              <a:ext cx="140" cy="1512"/>
            </a:xfrm>
            <a:prstGeom prst="bentConnector3">
              <a:avLst>
                <a:gd name="adj1" fmla="val 9602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7174" name="_s7174"/>
            <p:cNvCxnSpPr>
              <a:cxnSpLocks noChangeShapeType="1"/>
              <a:stCxn id="8" idx="0"/>
              <a:endCxn id="6" idx="2"/>
            </p:cNvCxnSpPr>
            <p:nvPr/>
          </p:nvCxnSpPr>
          <p:spPr bwMode="auto">
            <a:xfrm rot="16200000">
              <a:off x="2774" y="1406"/>
              <a:ext cx="140" cy="504"/>
            </a:xfrm>
            <a:prstGeom prst="bentConnector3">
              <a:avLst>
                <a:gd name="adj1" fmla="val 9602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7175" name="_s7175"/>
            <p:cNvCxnSpPr>
              <a:cxnSpLocks noChangeShapeType="1"/>
              <a:stCxn id="7" idx="0"/>
              <a:endCxn id="6" idx="2"/>
            </p:cNvCxnSpPr>
            <p:nvPr/>
          </p:nvCxnSpPr>
          <p:spPr bwMode="auto">
            <a:xfrm rot="16200000">
              <a:off x="2270" y="902"/>
              <a:ext cx="140" cy="1512"/>
            </a:xfrm>
            <a:prstGeom prst="bentConnector3">
              <a:avLst>
                <a:gd name="adj1" fmla="val 9602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6" name="_s7176"/>
            <p:cNvSpPr>
              <a:spLocks noChangeArrowheads="1"/>
            </p:cNvSpPr>
            <p:nvPr/>
          </p:nvSpPr>
          <p:spPr bwMode="auto">
            <a:xfrm>
              <a:off x="2664" y="1298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3100" b="1" dirty="0">
                  <a:latin typeface="Arial" charset="0"/>
                  <a:cs typeface="+mn-cs"/>
                </a:rPr>
                <a:t>GIT</a:t>
              </a:r>
            </a:p>
            <a:p>
              <a:pPr algn="ctr" eaLnBrk="1" hangingPunct="1">
                <a:defRPr/>
              </a:pPr>
              <a:r>
                <a:rPr lang="en-US" sz="3100" b="1" dirty="0">
                  <a:latin typeface="Arial" charset="0"/>
                  <a:cs typeface="+mn-cs"/>
                </a:rPr>
                <a:t> Layers </a:t>
              </a:r>
            </a:p>
            <a:p>
              <a:pPr algn="ctr" eaLnBrk="1" hangingPunct="1">
                <a:defRPr/>
              </a:pPr>
              <a:endParaRPr lang="en-US" sz="3100" b="1" dirty="0">
                <a:latin typeface="Arial" charset="0"/>
                <a:cs typeface="+mn-cs"/>
              </a:endParaRPr>
            </a:p>
          </p:txBody>
        </p:sp>
        <p:sp>
          <p:nvSpPr>
            <p:cNvPr id="7" name="_s7177"/>
            <p:cNvSpPr>
              <a:spLocks noChangeArrowheads="1"/>
            </p:cNvSpPr>
            <p:nvPr/>
          </p:nvSpPr>
          <p:spPr bwMode="auto">
            <a:xfrm>
              <a:off x="1152" y="1730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700" b="1" dirty="0">
                  <a:latin typeface="Arial" charset="0"/>
                  <a:cs typeface="+mn-cs"/>
                </a:rPr>
                <a:t>1.</a:t>
              </a:r>
            </a:p>
            <a:p>
              <a:pPr algn="ctr" eaLnBrk="1" hangingPunct="1">
                <a:defRPr/>
              </a:pPr>
              <a:r>
                <a:rPr lang="en-US" sz="2700" b="1" dirty="0">
                  <a:latin typeface="Arial" charset="0"/>
                  <a:cs typeface="+mn-cs"/>
                </a:rPr>
                <a:t>Mucosa</a:t>
              </a:r>
            </a:p>
          </p:txBody>
        </p:sp>
        <p:sp>
          <p:nvSpPr>
            <p:cNvPr id="8" name="_s7178"/>
            <p:cNvSpPr>
              <a:spLocks noChangeArrowheads="1"/>
            </p:cNvSpPr>
            <p:nvPr/>
          </p:nvSpPr>
          <p:spPr bwMode="auto">
            <a:xfrm>
              <a:off x="2160" y="1730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2.</a:t>
              </a:r>
            </a:p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Submucosa</a:t>
              </a:r>
            </a:p>
          </p:txBody>
        </p:sp>
        <p:sp>
          <p:nvSpPr>
            <p:cNvPr id="9" name="_s7179"/>
            <p:cNvSpPr>
              <a:spLocks noChangeArrowheads="1"/>
            </p:cNvSpPr>
            <p:nvPr/>
          </p:nvSpPr>
          <p:spPr bwMode="auto">
            <a:xfrm>
              <a:off x="4176" y="1730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4.</a:t>
              </a:r>
            </a:p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Serosa</a:t>
              </a:r>
            </a:p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Or</a:t>
              </a:r>
            </a:p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 Adventitia</a:t>
              </a:r>
            </a:p>
          </p:txBody>
        </p:sp>
        <p:sp>
          <p:nvSpPr>
            <p:cNvPr id="10" name="_s7180"/>
            <p:cNvSpPr>
              <a:spLocks noChangeArrowheads="1"/>
            </p:cNvSpPr>
            <p:nvPr/>
          </p:nvSpPr>
          <p:spPr bwMode="auto">
            <a:xfrm>
              <a:off x="3168" y="1730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3.</a:t>
              </a:r>
            </a:p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M</a:t>
              </a:r>
              <a:r>
                <a:rPr lang="en-US" sz="3100" b="1">
                  <a:latin typeface="Arial" charset="0"/>
                  <a:cs typeface="+mn-cs"/>
                </a:rPr>
                <a:t>u</a:t>
              </a:r>
              <a:r>
                <a:rPr lang="en-US" sz="2700" b="1">
                  <a:latin typeface="Arial" charset="0"/>
                  <a:cs typeface="+mn-cs"/>
                </a:rPr>
                <a:t>sculosa</a:t>
              </a:r>
            </a:p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(muscularis </a:t>
              </a:r>
            </a:p>
            <a:p>
              <a:pPr algn="ctr" eaLnBrk="1" hangingPunct="1">
                <a:defRPr/>
              </a:pPr>
              <a:r>
                <a:rPr lang="en-US" sz="2700" b="1">
                  <a:latin typeface="Arial" charset="0"/>
                  <a:cs typeface="+mn-cs"/>
                </a:rPr>
                <a:t>externa</a:t>
              </a:r>
              <a:r>
                <a:rPr lang="en-US" sz="2700">
                  <a:latin typeface="Arial" charset="0"/>
                  <a:cs typeface="+mn-cs"/>
                </a:rPr>
                <a:t>)</a:t>
              </a:r>
            </a:p>
          </p:txBody>
        </p:sp>
      </p:grp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7025"/>
            <a:ext cx="314642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15" descr="http://missinglink.ucsf.edu/lm/IDS_106_UpperGI/Upper%20GI/assets/GILAYERS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27025"/>
            <a:ext cx="2781300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6211888" y="296863"/>
            <a:ext cx="1263650" cy="5397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900988" y="1341438"/>
            <a:ext cx="965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Brace 19"/>
          <p:cNvSpPr/>
          <p:nvPr/>
        </p:nvSpPr>
        <p:spPr>
          <a:xfrm>
            <a:off x="6843713" y="1341438"/>
            <a:ext cx="320675" cy="145256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443663" y="3265488"/>
            <a:ext cx="720725" cy="1254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1D430F7-EF9B-4296-800C-8050EC4F3555}" type="slidenum">
              <a:rPr lang="ar-SA" altLang="en-US" sz="1200">
                <a:solidFill>
                  <a:srgbClr val="898989"/>
                </a:solidFill>
              </a:rPr>
              <a:pPr/>
              <a:t>44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pSp>
        <p:nvGrpSpPr>
          <p:cNvPr id="2" name="Organization Chart 2"/>
          <p:cNvGrpSpPr>
            <a:grpSpLocks/>
          </p:cNvGrpSpPr>
          <p:nvPr/>
        </p:nvGrpSpPr>
        <p:grpSpPr bwMode="auto">
          <a:xfrm>
            <a:off x="251520" y="188642"/>
            <a:ext cx="8570010" cy="6178403"/>
            <a:chOff x="1152" y="1296"/>
            <a:chExt cx="2926" cy="711"/>
          </a:xfrm>
          <a:blipFill>
            <a:blip r:embed="rId3"/>
            <a:tile tx="0" ty="0" sx="100000" sy="100000" flip="none" algn="tl"/>
          </a:blipFill>
        </p:grpSpPr>
        <p:cxnSp>
          <p:nvCxnSpPr>
            <p:cNvPr id="10244" name="_s10244"/>
            <p:cNvCxnSpPr>
              <a:cxnSpLocks noChangeShapeType="1"/>
              <a:stCxn id="9" idx="0"/>
              <a:endCxn id="3" idx="2"/>
            </p:cNvCxnSpPr>
            <p:nvPr/>
          </p:nvCxnSpPr>
          <p:spPr bwMode="auto">
            <a:xfrm rot="16200000" flipV="1">
              <a:off x="3010" y="1135"/>
              <a:ext cx="166" cy="1001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245" name="_s10245"/>
            <p:cNvCxnSpPr>
              <a:cxnSpLocks noChangeShapeType="1"/>
              <a:stCxn id="8" idx="0"/>
              <a:endCxn id="3" idx="2"/>
            </p:cNvCxnSpPr>
            <p:nvPr/>
          </p:nvCxnSpPr>
          <p:spPr bwMode="auto">
            <a:xfrm flipV="1">
              <a:off x="2592" y="1553"/>
              <a:ext cx="0" cy="166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246" name="_s10246"/>
            <p:cNvCxnSpPr>
              <a:cxnSpLocks noChangeShapeType="1"/>
              <a:stCxn id="7" idx="0"/>
              <a:endCxn id="3" idx="2"/>
            </p:cNvCxnSpPr>
            <p:nvPr/>
          </p:nvCxnSpPr>
          <p:spPr bwMode="auto">
            <a:xfrm rot="5400000" flipH="1" flipV="1">
              <a:off x="2005" y="1132"/>
              <a:ext cx="166" cy="100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3" name="_s10247"/>
            <p:cNvSpPr>
              <a:spLocks noChangeArrowheads="1"/>
            </p:cNvSpPr>
            <p:nvPr/>
          </p:nvSpPr>
          <p:spPr bwMode="auto">
            <a:xfrm>
              <a:off x="2160" y="1296"/>
              <a:ext cx="864" cy="257"/>
            </a:xfrm>
            <a:prstGeom prst="roundRect">
              <a:avLst>
                <a:gd name="adj" fmla="val 16667"/>
              </a:avLst>
            </a:prstGeom>
            <a:blipFill>
              <a:blip r:embed="rId4"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3200" b="1" dirty="0">
                  <a:latin typeface="Times New Roman" pitchFamily="18" charset="0"/>
                  <a:cs typeface="+mn-cs"/>
                </a:rPr>
                <a:t>1. GIT</a:t>
              </a:r>
            </a:p>
            <a:p>
              <a:pPr algn="ctr" eaLnBrk="1" hangingPunct="1">
                <a:defRPr/>
              </a:pPr>
              <a:r>
                <a:rPr lang="en-US" sz="3200" b="1" dirty="0">
                  <a:latin typeface="Times New Roman" pitchFamily="18" charset="0"/>
                  <a:cs typeface="+mn-cs"/>
                </a:rPr>
                <a:t>Mucosa</a:t>
              </a:r>
            </a:p>
          </p:txBody>
        </p:sp>
        <p:sp>
          <p:nvSpPr>
            <p:cNvPr id="7" name="_s10248"/>
            <p:cNvSpPr>
              <a:spLocks noChangeArrowheads="1"/>
            </p:cNvSpPr>
            <p:nvPr/>
          </p:nvSpPr>
          <p:spPr bwMode="auto">
            <a:xfrm>
              <a:off x="1152" y="1719"/>
              <a:ext cx="864" cy="288"/>
            </a:xfrm>
            <a:prstGeom prst="roundRect">
              <a:avLst>
                <a:gd name="adj" fmla="val 16667"/>
              </a:avLst>
            </a:prstGeom>
            <a:blipFill>
              <a:blip r:embed="rId4"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400" b="1" u="sng" dirty="0">
                  <a:latin typeface="Times New Roman" pitchFamily="18" charset="0"/>
                  <a:cs typeface="+mn-cs"/>
                </a:rPr>
                <a:t>1.Epithelium</a:t>
              </a:r>
            </a:p>
            <a:p>
              <a:pPr algn="ctr" eaLnBrk="1" hangingPunct="1">
                <a:defRPr/>
              </a:pPr>
              <a:r>
                <a:rPr lang="en-US" sz="2200" b="1" dirty="0">
                  <a:latin typeface="Times New Roman" pitchFamily="18" charset="0"/>
                  <a:cs typeface="+mn-cs"/>
                </a:rPr>
                <a:t>Simple columnar </a:t>
              </a:r>
            </a:p>
            <a:p>
              <a:pPr algn="ctr" eaLnBrk="1" hangingPunct="1">
                <a:defRPr/>
              </a:pPr>
              <a:r>
                <a:rPr lang="en-US" sz="2200" b="1" dirty="0">
                  <a:solidFill>
                    <a:srgbClr val="C00000"/>
                  </a:solidFill>
                  <a:latin typeface="Times New Roman" pitchFamily="18" charset="0"/>
                  <a:cs typeface="+mn-cs"/>
                </a:rPr>
                <a:t>Except</a:t>
              </a:r>
              <a:r>
                <a:rPr lang="en-US" sz="2200" b="1" dirty="0">
                  <a:latin typeface="Times New Roman" pitchFamily="18" charset="0"/>
                  <a:cs typeface="+mn-cs"/>
                </a:rPr>
                <a:t> esophagus &amp;</a:t>
              </a:r>
            </a:p>
            <a:p>
              <a:pPr algn="ctr" eaLnBrk="1" hangingPunct="1">
                <a:defRPr/>
              </a:pPr>
              <a:r>
                <a:rPr lang="en-US" sz="2200" b="1" dirty="0">
                  <a:latin typeface="Times New Roman" pitchFamily="18" charset="0"/>
                  <a:cs typeface="+mn-cs"/>
                </a:rPr>
                <a:t>anal canal..?</a:t>
              </a:r>
            </a:p>
          </p:txBody>
        </p:sp>
        <p:sp>
          <p:nvSpPr>
            <p:cNvPr id="8" name="_s10249"/>
            <p:cNvSpPr>
              <a:spLocks noChangeArrowheads="1"/>
            </p:cNvSpPr>
            <p:nvPr/>
          </p:nvSpPr>
          <p:spPr bwMode="auto">
            <a:xfrm>
              <a:off x="2160" y="1719"/>
              <a:ext cx="864" cy="288"/>
            </a:xfrm>
            <a:prstGeom prst="roundRect">
              <a:avLst>
                <a:gd name="adj" fmla="val 16667"/>
              </a:avLst>
            </a:prstGeom>
            <a:blipFill>
              <a:blip r:embed="rId4"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400" b="1" u="sng" dirty="0">
                  <a:latin typeface="Times New Roman" pitchFamily="18" charset="0"/>
                  <a:cs typeface="+mn-cs"/>
                </a:rPr>
                <a:t>2.Lamina </a:t>
              </a:r>
              <a:r>
                <a:rPr lang="en-US" sz="2400" b="1" u="sng" dirty="0" err="1">
                  <a:latin typeface="Times New Roman" pitchFamily="18" charset="0"/>
                  <a:cs typeface="+mn-cs"/>
                </a:rPr>
                <a:t>propria</a:t>
              </a:r>
              <a:endParaRPr lang="en-US" sz="2400" b="1" u="sng" dirty="0">
                <a:latin typeface="Times New Roman" pitchFamily="18" charset="0"/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sz="2200" b="1" dirty="0">
                  <a:latin typeface="Times New Roman" pitchFamily="18" charset="0"/>
                  <a:cs typeface="+mn-cs"/>
                </a:rPr>
                <a:t>Loose CT</a:t>
              </a:r>
            </a:p>
            <a:p>
              <a:pPr algn="ctr" eaLnBrk="1" hangingPunct="1">
                <a:defRPr/>
              </a:pPr>
              <a:r>
                <a:rPr lang="en-US" sz="2200" b="1" dirty="0">
                  <a:latin typeface="Times New Roman" pitchFamily="18" charset="0"/>
                  <a:cs typeface="+mn-cs"/>
                </a:rPr>
                <a:t>Mucous glands</a:t>
              </a:r>
            </a:p>
            <a:p>
              <a:pPr algn="ctr" eaLnBrk="1" hangingPunct="1">
                <a:defRPr/>
              </a:pPr>
              <a:r>
                <a:rPr lang="en-US" sz="2200" b="1" dirty="0">
                  <a:latin typeface="Times New Roman" pitchFamily="18" charset="0"/>
                  <a:cs typeface="+mn-cs"/>
                </a:rPr>
                <a:t>Lymphatic nodules</a:t>
              </a:r>
            </a:p>
          </p:txBody>
        </p:sp>
        <p:sp>
          <p:nvSpPr>
            <p:cNvPr id="9" name="_s10250"/>
            <p:cNvSpPr>
              <a:spLocks noChangeArrowheads="1"/>
            </p:cNvSpPr>
            <p:nvPr/>
          </p:nvSpPr>
          <p:spPr bwMode="auto">
            <a:xfrm>
              <a:off x="3108" y="1719"/>
              <a:ext cx="970" cy="288"/>
            </a:xfrm>
            <a:prstGeom prst="roundRect">
              <a:avLst>
                <a:gd name="adj" fmla="val 16667"/>
              </a:avLst>
            </a:prstGeom>
            <a:blipFill>
              <a:blip r:embed="rId4"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400" b="1" u="sng" dirty="0">
                  <a:latin typeface="Times New Roman" pitchFamily="18" charset="0"/>
                  <a:cs typeface="+mn-cs"/>
                </a:rPr>
                <a:t>3.Muscularis mucosa</a:t>
              </a:r>
            </a:p>
            <a:p>
              <a:pPr algn="ctr" eaLnBrk="1" hangingPunct="1">
                <a:defRPr/>
              </a:pPr>
              <a:r>
                <a:rPr lang="en-US" sz="2000" b="1" dirty="0">
                  <a:latin typeface="Times New Roman" pitchFamily="18" charset="0"/>
                  <a:cs typeface="+mn-cs"/>
                </a:rPr>
                <a:t>Layer of smooth </a:t>
              </a:r>
              <a:r>
                <a:rPr lang="en-US" sz="2000" b="1" dirty="0" err="1">
                  <a:latin typeface="Times New Roman" pitchFamily="18" charset="0"/>
                  <a:cs typeface="+mn-cs"/>
                </a:rPr>
                <a:t>ms.</a:t>
              </a:r>
              <a:r>
                <a:rPr lang="en-US" sz="2000" b="1" dirty="0">
                  <a:latin typeface="Times New Roman" pitchFamily="18" charset="0"/>
                  <a:cs typeface="+mn-cs"/>
                </a:rPr>
                <a:t> </a:t>
              </a:r>
            </a:p>
            <a:p>
              <a:pPr algn="ctr" eaLnBrk="1" hangingPunct="1">
                <a:defRPr/>
              </a:pPr>
              <a:r>
                <a:rPr lang="en-US" sz="2000" b="1" dirty="0">
                  <a:latin typeface="Times New Roman" pitchFamily="18" charset="0"/>
                  <a:cs typeface="+mn-cs"/>
                </a:rPr>
                <a:t>produce </a:t>
              </a:r>
            </a:p>
            <a:p>
              <a:pPr algn="ctr" eaLnBrk="1" hangingPunct="1">
                <a:defRPr/>
              </a:pPr>
              <a:r>
                <a:rPr lang="en-US" sz="2000" b="1" dirty="0">
                  <a:latin typeface="Times New Roman" pitchFamily="18" charset="0"/>
                  <a:cs typeface="+mn-cs"/>
                </a:rPr>
                <a:t>folds of mucosa </a:t>
              </a:r>
            </a:p>
          </p:txBody>
        </p:sp>
      </p:grpSp>
      <p:pic>
        <p:nvPicPr>
          <p:cNvPr id="41988" name="Picture 15"/>
          <p:cNvPicPr>
            <a:picLocks noGrp="1" noChangeAspect="1" noChangeArrowheads="1"/>
          </p:cNvPicPr>
          <p:nvPr>
            <p:ph type="title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260350"/>
            <a:ext cx="2736850" cy="27368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B97F602-CF93-47BB-9DE1-487E136D53AD}" type="slidenum">
              <a:rPr lang="ar-SA" altLang="en-US" sz="1200">
                <a:solidFill>
                  <a:srgbClr val="898989"/>
                </a:solidFill>
              </a:rPr>
              <a:pPr/>
              <a:t>45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pSp>
        <p:nvGrpSpPr>
          <p:cNvPr id="2" name="Organization Chart 2"/>
          <p:cNvGrpSpPr>
            <a:grpSpLocks/>
          </p:cNvGrpSpPr>
          <p:nvPr/>
        </p:nvGrpSpPr>
        <p:grpSpPr bwMode="auto">
          <a:xfrm>
            <a:off x="250349" y="395391"/>
            <a:ext cx="8436451" cy="6042422"/>
            <a:chOff x="1235" y="1341"/>
            <a:chExt cx="2797" cy="675"/>
          </a:xfrm>
          <a:blipFill>
            <a:blip r:embed="rId4"/>
            <a:tile tx="0" ty="0" sx="100000" sy="100000" flip="none" algn="tl"/>
          </a:blipFill>
        </p:grpSpPr>
        <p:cxnSp>
          <p:nvCxnSpPr>
            <p:cNvPr id="9220" name="_s9220"/>
            <p:cNvCxnSpPr>
              <a:cxnSpLocks noChangeShapeType="1"/>
            </p:cNvCxnSpPr>
            <p:nvPr/>
          </p:nvCxnSpPr>
          <p:spPr bwMode="auto">
            <a:xfrm rot="16200000" flipV="1">
              <a:off x="3024" y="1151"/>
              <a:ext cx="144" cy="100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9221" name="_s9221"/>
            <p:cNvCxnSpPr>
              <a:cxnSpLocks noChangeShapeType="1"/>
              <a:stCxn id="8" idx="0"/>
              <a:endCxn id="3" idx="2"/>
            </p:cNvCxnSpPr>
            <p:nvPr/>
          </p:nvCxnSpPr>
          <p:spPr bwMode="auto">
            <a:xfrm flipV="1">
              <a:off x="2592" y="1584"/>
              <a:ext cx="0" cy="144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222" name="_s9222"/>
            <p:cNvCxnSpPr>
              <a:cxnSpLocks noChangeShapeType="1"/>
              <a:stCxn id="7" idx="0"/>
              <a:endCxn id="3" idx="2"/>
            </p:cNvCxnSpPr>
            <p:nvPr/>
          </p:nvCxnSpPr>
          <p:spPr bwMode="auto">
            <a:xfrm rot="5400000" flipH="1" flipV="1">
              <a:off x="2045" y="1181"/>
              <a:ext cx="144" cy="951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3" name="_s9223"/>
            <p:cNvSpPr>
              <a:spLocks noChangeArrowheads="1"/>
            </p:cNvSpPr>
            <p:nvPr/>
          </p:nvSpPr>
          <p:spPr bwMode="auto">
            <a:xfrm>
              <a:off x="2160" y="1341"/>
              <a:ext cx="864" cy="243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3200" b="1" dirty="0">
                  <a:latin typeface="Times New Roman" pitchFamily="18" charset="0"/>
                  <a:cs typeface="+mn-cs"/>
                </a:rPr>
                <a:t>2. GIT</a:t>
              </a:r>
            </a:p>
            <a:p>
              <a:pPr algn="ctr" eaLnBrk="1" hangingPunct="1">
                <a:defRPr/>
              </a:pPr>
              <a:r>
                <a:rPr lang="en-US" sz="3200" b="1" dirty="0">
                  <a:latin typeface="Times New Roman" pitchFamily="18" charset="0"/>
                  <a:cs typeface="+mn-cs"/>
                </a:rPr>
                <a:t>Sub-Mucosa</a:t>
              </a:r>
            </a:p>
          </p:txBody>
        </p:sp>
        <p:sp>
          <p:nvSpPr>
            <p:cNvPr id="7" name="_s9224"/>
            <p:cNvSpPr>
              <a:spLocks noChangeArrowheads="1"/>
            </p:cNvSpPr>
            <p:nvPr/>
          </p:nvSpPr>
          <p:spPr bwMode="auto">
            <a:xfrm>
              <a:off x="1235" y="1728"/>
              <a:ext cx="812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400" b="1" dirty="0">
                  <a:latin typeface="Times New Roman" pitchFamily="18" charset="0"/>
                  <a:cs typeface="+mn-cs"/>
                </a:rPr>
                <a:t>Dense irregular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latin typeface="Times New Roman" pitchFamily="18" charset="0"/>
                  <a:cs typeface="+mn-cs"/>
                </a:rPr>
                <a:t> CT</a:t>
              </a:r>
            </a:p>
          </p:txBody>
        </p:sp>
        <p:sp>
          <p:nvSpPr>
            <p:cNvPr id="8" name="_s9225"/>
            <p:cNvSpPr>
              <a:spLocks noChangeArrowheads="1"/>
            </p:cNvSpPr>
            <p:nvPr/>
          </p:nvSpPr>
          <p:spPr bwMode="auto">
            <a:xfrm>
              <a:off x="2160" y="1728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400" b="1" dirty="0">
                  <a:latin typeface="Times New Roman" pitchFamily="18" charset="0"/>
                  <a:cs typeface="+mn-cs"/>
                </a:rPr>
                <a:t>May contain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latin typeface="Times New Roman" pitchFamily="18" charset="0"/>
                  <a:cs typeface="+mn-cs"/>
                </a:rPr>
                <a:t>Mucous glands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latin typeface="Times New Roman" pitchFamily="18" charset="0"/>
                  <a:cs typeface="+mn-cs"/>
                </a:rPr>
                <a:t>Lymphatic nodules</a:t>
              </a:r>
            </a:p>
          </p:txBody>
        </p:sp>
        <p:sp>
          <p:nvSpPr>
            <p:cNvPr id="9" name="_s9226"/>
            <p:cNvSpPr>
              <a:spLocks noChangeArrowheads="1"/>
            </p:cNvSpPr>
            <p:nvPr/>
          </p:nvSpPr>
          <p:spPr bwMode="auto">
            <a:xfrm>
              <a:off x="3097" y="1728"/>
              <a:ext cx="935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en-US" sz="2200" b="1" dirty="0">
                <a:latin typeface="Arial" charset="0"/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sz="2400" b="1" dirty="0" err="1">
                  <a:latin typeface="Times New Roman" pitchFamily="18" charset="0"/>
                  <a:cs typeface="+mn-cs"/>
                </a:rPr>
                <a:t>Meissner's</a:t>
              </a:r>
              <a:r>
                <a:rPr lang="en-US" sz="2400" b="1" dirty="0">
                  <a:latin typeface="Times New Roman" pitchFamily="18" charset="0"/>
                  <a:cs typeface="+mn-cs"/>
                </a:rPr>
                <a:t> 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latin typeface="Times New Roman" pitchFamily="18" charset="0"/>
                  <a:cs typeface="+mn-cs"/>
                </a:rPr>
                <a:t>plexus 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latin typeface="Times New Roman" pitchFamily="18" charset="0"/>
                  <a:cs typeface="+mn-cs"/>
                </a:rPr>
                <a:t>(autonomic ganglia)</a:t>
              </a:r>
            </a:p>
            <a:p>
              <a:pPr algn="ctr" eaLnBrk="1" hangingPunct="1">
                <a:defRPr/>
              </a:pPr>
              <a:endParaRPr lang="en-US" sz="2400" b="1" dirty="0">
                <a:latin typeface="Times New Roman" pitchFamily="18" charset="0"/>
                <a:cs typeface="+mn-cs"/>
              </a:endParaRPr>
            </a:p>
            <a:p>
              <a:pPr algn="ctr" eaLnBrk="1" hangingPunct="1">
                <a:defRPr/>
              </a:pPr>
              <a:endParaRPr lang="en-US" sz="2200" dirty="0">
                <a:latin typeface="Times New Roman" pitchFamily="18" charset="0"/>
                <a:cs typeface="+mn-cs"/>
              </a:endParaRPr>
            </a:p>
          </p:txBody>
        </p:sp>
      </p:grpSp>
      <p:pic>
        <p:nvPicPr>
          <p:cNvPr id="44037" name="Picture 11"/>
          <p:cNvPicPr>
            <a:picLocks noGrp="1" noChangeAspect="1" noChangeArrowheads="1"/>
          </p:cNvPicPr>
          <p:nvPr>
            <p:ph type="title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44463"/>
            <a:ext cx="3025775" cy="28527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7667625" y="908050"/>
            <a:ext cx="1152525" cy="12541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D8FF0F1-C8CC-45D5-B026-268121EFA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13" y="620688"/>
            <a:ext cx="2449195" cy="18993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4608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3D8C0BF-8DA7-478F-AE9F-5CECBDE22C7E}" type="slidenum">
              <a:rPr lang="ar-SA" altLang="en-US" sz="1200">
                <a:solidFill>
                  <a:srgbClr val="898989"/>
                </a:solidFill>
              </a:rPr>
              <a:pPr/>
              <a:t>46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pSp>
        <p:nvGrpSpPr>
          <p:cNvPr id="2" name="Organization Chart 2"/>
          <p:cNvGrpSpPr>
            <a:grpSpLocks/>
          </p:cNvGrpSpPr>
          <p:nvPr/>
        </p:nvGrpSpPr>
        <p:grpSpPr bwMode="auto">
          <a:xfrm>
            <a:off x="323528" y="260648"/>
            <a:ext cx="8397908" cy="6264696"/>
            <a:chOff x="1152" y="1296"/>
            <a:chExt cx="2880" cy="720"/>
          </a:xfrm>
          <a:blipFill>
            <a:blip r:embed="rId3"/>
            <a:tile tx="0" ty="0" sx="100000" sy="100000" flip="none" algn="tl"/>
          </a:blipFill>
        </p:grpSpPr>
        <p:cxnSp>
          <p:nvCxnSpPr>
            <p:cNvPr id="11268" name="_s11268"/>
            <p:cNvCxnSpPr>
              <a:cxnSpLocks noChangeShapeType="1"/>
              <a:stCxn id="9" idx="0"/>
              <a:endCxn id="3" idx="2"/>
            </p:cNvCxnSpPr>
            <p:nvPr/>
          </p:nvCxnSpPr>
          <p:spPr bwMode="auto">
            <a:xfrm rot="16200000" flipV="1">
              <a:off x="3020" y="1148"/>
              <a:ext cx="144" cy="1017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1269" name="_s11269"/>
            <p:cNvCxnSpPr>
              <a:cxnSpLocks noChangeShapeType="1"/>
              <a:stCxn id="8" idx="0"/>
              <a:endCxn id="3" idx="2"/>
            </p:cNvCxnSpPr>
            <p:nvPr/>
          </p:nvCxnSpPr>
          <p:spPr bwMode="auto">
            <a:xfrm flipV="1">
              <a:off x="2581" y="1584"/>
              <a:ext cx="3" cy="143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1270" name="_s11270"/>
            <p:cNvCxnSpPr>
              <a:cxnSpLocks noChangeShapeType="1"/>
              <a:stCxn id="7" idx="0"/>
              <a:endCxn id="3" idx="2"/>
            </p:cNvCxnSpPr>
            <p:nvPr/>
          </p:nvCxnSpPr>
          <p:spPr bwMode="auto">
            <a:xfrm rot="5400000" flipH="1" flipV="1">
              <a:off x="2012" y="1156"/>
              <a:ext cx="144" cy="999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3" name="_s11271"/>
            <p:cNvSpPr>
              <a:spLocks noChangeArrowheads="1"/>
            </p:cNvSpPr>
            <p:nvPr/>
          </p:nvSpPr>
          <p:spPr bwMode="auto">
            <a:xfrm>
              <a:off x="2089" y="1296"/>
              <a:ext cx="989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3200" b="1" dirty="0">
                  <a:cs typeface="+mn-cs"/>
                </a:rPr>
                <a:t>3.GIT</a:t>
              </a:r>
            </a:p>
            <a:p>
              <a:pPr algn="ctr" eaLnBrk="1" hangingPunct="1">
                <a:defRPr/>
              </a:pPr>
              <a:r>
                <a:rPr lang="en-US" sz="3200" b="1" dirty="0" err="1">
                  <a:cs typeface="+mn-cs"/>
                </a:rPr>
                <a:t>Musculosa</a:t>
              </a:r>
              <a:endParaRPr lang="en-US" sz="3200" b="1" dirty="0"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sz="2400" b="1" dirty="0">
                  <a:cs typeface="+mn-cs"/>
                </a:rPr>
                <a:t>(</a:t>
              </a:r>
              <a:r>
                <a:rPr lang="en-US" sz="2400" b="1" dirty="0" err="1">
                  <a:cs typeface="+mn-cs"/>
                </a:rPr>
                <a:t>muscularis</a:t>
              </a:r>
              <a:r>
                <a:rPr lang="en-US" sz="2400" b="1" dirty="0">
                  <a:cs typeface="+mn-cs"/>
                </a:rPr>
                <a:t> </a:t>
              </a:r>
              <a:r>
                <a:rPr lang="en-US" sz="2400" b="1" dirty="0" err="1">
                  <a:cs typeface="+mn-cs"/>
                </a:rPr>
                <a:t>externa</a:t>
              </a:r>
              <a:r>
                <a:rPr lang="en-US" sz="1700" b="1" dirty="0">
                  <a:latin typeface="Times New Roman" pitchFamily="18" charset="0"/>
                  <a:cs typeface="+mn-cs"/>
                </a:rPr>
                <a:t>)</a:t>
              </a:r>
            </a:p>
          </p:txBody>
        </p:sp>
        <p:sp>
          <p:nvSpPr>
            <p:cNvPr id="7" name="_s11272"/>
            <p:cNvSpPr>
              <a:spLocks noChangeArrowheads="1"/>
            </p:cNvSpPr>
            <p:nvPr/>
          </p:nvSpPr>
          <p:spPr bwMode="auto">
            <a:xfrm>
              <a:off x="1152" y="1728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Inner 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Circular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(IC)</a:t>
              </a:r>
            </a:p>
          </p:txBody>
        </p:sp>
        <p:sp>
          <p:nvSpPr>
            <p:cNvPr id="8" name="_s11273"/>
            <p:cNvSpPr>
              <a:spLocks noChangeArrowheads="1"/>
            </p:cNvSpPr>
            <p:nvPr/>
          </p:nvSpPr>
          <p:spPr bwMode="auto">
            <a:xfrm>
              <a:off x="2084" y="1727"/>
              <a:ext cx="994" cy="289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400" b="1" dirty="0" err="1">
                  <a:cs typeface="+mn-cs"/>
                </a:rPr>
                <a:t>Auerbach’s</a:t>
              </a:r>
              <a:r>
                <a:rPr lang="en-US" sz="2400" dirty="0">
                  <a:cs typeface="+mn-cs"/>
                </a:rPr>
                <a:t> </a:t>
              </a:r>
              <a:r>
                <a:rPr lang="en-US" sz="2400" b="1" dirty="0">
                  <a:cs typeface="+mn-cs"/>
                </a:rPr>
                <a:t>or</a:t>
              </a:r>
            </a:p>
            <a:p>
              <a:pPr algn="ctr" eaLnBrk="1" hangingPunct="1">
                <a:defRPr/>
              </a:pPr>
              <a:r>
                <a:rPr lang="en-US" sz="2400" b="1" dirty="0" err="1">
                  <a:cs typeface="+mn-cs"/>
                </a:rPr>
                <a:t>Myenteric</a:t>
              </a:r>
              <a:r>
                <a:rPr lang="en-US" sz="2400" b="1" dirty="0">
                  <a:cs typeface="+mn-cs"/>
                </a:rPr>
                <a:t>  plexus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cs typeface="+mn-cs"/>
                </a:rPr>
                <a:t>(Between two layers</a:t>
              </a:r>
              <a:r>
                <a:rPr lang="en-US" sz="2200" b="1" dirty="0">
                  <a:cs typeface="+mn-cs"/>
                </a:rPr>
                <a:t>)</a:t>
              </a:r>
              <a:endParaRPr lang="en-US" sz="2200" dirty="0">
                <a:cs typeface="+mn-cs"/>
              </a:endParaRPr>
            </a:p>
          </p:txBody>
        </p:sp>
        <p:sp>
          <p:nvSpPr>
            <p:cNvPr id="9" name="_s11274"/>
            <p:cNvSpPr>
              <a:spLocks noChangeArrowheads="1"/>
            </p:cNvSpPr>
            <p:nvPr/>
          </p:nvSpPr>
          <p:spPr bwMode="auto">
            <a:xfrm>
              <a:off x="3168" y="1728"/>
              <a:ext cx="864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Outer 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longitudinal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(OL)</a:t>
              </a:r>
            </a:p>
          </p:txBody>
        </p:sp>
      </p:grpSp>
      <p:pic>
        <p:nvPicPr>
          <p:cNvPr id="46085" name="Picture 11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260350"/>
            <a:ext cx="2520950" cy="2952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Left Brace 19"/>
          <p:cNvSpPr/>
          <p:nvPr/>
        </p:nvSpPr>
        <p:spPr>
          <a:xfrm>
            <a:off x="7164388" y="1125538"/>
            <a:ext cx="144462" cy="143986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24E87B3-826D-4329-A0B7-5B8292C9A76A}" type="slidenum">
              <a:rPr lang="ar-SA" altLang="en-US" sz="1200">
                <a:solidFill>
                  <a:srgbClr val="898989"/>
                </a:solidFill>
              </a:rPr>
              <a:pPr/>
              <a:t>47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pSp>
        <p:nvGrpSpPr>
          <p:cNvPr id="2" name="Organization Chart 2"/>
          <p:cNvGrpSpPr>
            <a:grpSpLocks/>
          </p:cNvGrpSpPr>
          <p:nvPr/>
        </p:nvGrpSpPr>
        <p:grpSpPr bwMode="auto">
          <a:xfrm>
            <a:off x="321586" y="260648"/>
            <a:ext cx="8499230" cy="6242023"/>
            <a:chOff x="1215" y="1296"/>
            <a:chExt cx="1740" cy="722"/>
          </a:xfrm>
          <a:blipFill>
            <a:blip r:embed="rId3"/>
            <a:tile tx="0" ty="0" sx="100000" sy="100000" flip="none" algn="tl"/>
          </a:blipFill>
        </p:grpSpPr>
        <p:cxnSp>
          <p:nvCxnSpPr>
            <p:cNvPr id="12292" name="_s12292"/>
            <p:cNvCxnSpPr>
              <a:cxnSpLocks noChangeShapeType="1"/>
              <a:stCxn id="8" idx="0"/>
              <a:endCxn id="3" idx="2"/>
            </p:cNvCxnSpPr>
            <p:nvPr/>
          </p:nvCxnSpPr>
          <p:spPr bwMode="auto">
            <a:xfrm rot="16200000" flipV="1">
              <a:off x="2251" y="1425"/>
              <a:ext cx="146" cy="464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2293" name="_s12293"/>
            <p:cNvCxnSpPr>
              <a:cxnSpLocks noChangeShapeType="1"/>
              <a:stCxn id="7" idx="0"/>
              <a:endCxn id="3" idx="2"/>
            </p:cNvCxnSpPr>
            <p:nvPr/>
          </p:nvCxnSpPr>
          <p:spPr bwMode="auto">
            <a:xfrm rot="5400000" flipH="1" flipV="1">
              <a:off x="1782" y="1418"/>
              <a:ext cx="144" cy="477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3" name="_s12294"/>
            <p:cNvSpPr>
              <a:spLocks noChangeArrowheads="1"/>
            </p:cNvSpPr>
            <p:nvPr/>
          </p:nvSpPr>
          <p:spPr bwMode="auto">
            <a:xfrm>
              <a:off x="1746" y="1296"/>
              <a:ext cx="693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3200" b="1" dirty="0">
                  <a:cs typeface="+mn-cs"/>
                </a:rPr>
                <a:t>4. Serosa or </a:t>
              </a:r>
            </a:p>
            <a:p>
              <a:pPr algn="ctr" eaLnBrk="1" hangingPunct="1">
                <a:defRPr/>
              </a:pPr>
              <a:r>
                <a:rPr lang="en-US" sz="3200" b="1" dirty="0">
                  <a:cs typeface="+mn-cs"/>
                </a:rPr>
                <a:t>Adventitia</a:t>
              </a:r>
              <a:r>
                <a:rPr lang="en-US" sz="8700" b="1" dirty="0">
                  <a:cs typeface="+mn-cs"/>
                </a:rPr>
                <a:t> </a:t>
              </a:r>
              <a:endParaRPr lang="en-US" sz="5400" b="1" dirty="0">
                <a:cs typeface="+mn-cs"/>
              </a:endParaRPr>
            </a:p>
          </p:txBody>
        </p:sp>
        <p:sp>
          <p:nvSpPr>
            <p:cNvPr id="7" name="_s12295"/>
            <p:cNvSpPr>
              <a:spLocks noChangeArrowheads="1"/>
            </p:cNvSpPr>
            <p:nvPr/>
          </p:nvSpPr>
          <p:spPr bwMode="auto">
            <a:xfrm>
              <a:off x="1215" y="1728"/>
              <a:ext cx="801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800" b="1" u="sng" dirty="0">
                  <a:cs typeface="+mn-cs"/>
                </a:rPr>
                <a:t>Serosa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Covered by 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Peritoneum</a:t>
              </a:r>
            </a:p>
          </p:txBody>
        </p:sp>
        <p:sp>
          <p:nvSpPr>
            <p:cNvPr id="8" name="_s12296"/>
            <p:cNvSpPr>
              <a:spLocks noChangeArrowheads="1"/>
            </p:cNvSpPr>
            <p:nvPr/>
          </p:nvSpPr>
          <p:spPr bwMode="auto">
            <a:xfrm>
              <a:off x="2157" y="1730"/>
              <a:ext cx="798" cy="28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800" b="1" u="sng" dirty="0">
                  <a:cs typeface="+mn-cs"/>
                </a:rPr>
                <a:t>Adventitia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Not covered</a:t>
              </a:r>
            </a:p>
            <a:p>
              <a:pPr algn="ctr" eaLnBrk="1" hangingPunct="1">
                <a:defRPr/>
              </a:pPr>
              <a:r>
                <a:rPr lang="en-US" sz="2800" b="1" dirty="0">
                  <a:cs typeface="+mn-cs"/>
                </a:rPr>
                <a:t>by peritoneum</a:t>
              </a:r>
            </a:p>
          </p:txBody>
        </p:sp>
      </p:grpSp>
      <p:pic>
        <p:nvPicPr>
          <p:cNvPr id="48132" name="Picture 11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333375"/>
            <a:ext cx="1958975" cy="28194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The esophagus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Muscular tube connects the pharynx with stomach, transport food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Its wall consists of 4 layers: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>
                <a:solidFill>
                  <a:srgbClr val="FF0000"/>
                </a:solidFill>
              </a:rPr>
              <a:t>Mucosa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Submucosa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800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Musculosa</a:t>
            </a:r>
            <a:endParaRPr lang="en-US" sz="2800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800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>
                <a:solidFill>
                  <a:srgbClr val="FF0000"/>
                </a:solidFill>
              </a:rPr>
              <a:t>Adventitia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908050"/>
            <a:ext cx="2160588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781300"/>
            <a:ext cx="5257800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7AEAFF2-DF2B-4F51-ACEA-8AFE219ADD3B}" type="slidenum">
              <a:rPr lang="en-US" altLang="en-US" sz="1200">
                <a:solidFill>
                  <a:srgbClr val="898989"/>
                </a:solidFill>
              </a:rPr>
              <a:pPr/>
              <a:t>48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4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3600" b="1" u="sng" dirty="0"/>
              <a:t>Esophagus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5063480" cy="58674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>
                <a:solidFill>
                  <a:srgbClr val="FF0000"/>
                </a:solidFill>
              </a:rPr>
              <a:t>Mucosa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Epithelium: thick layer of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</a:t>
            </a:r>
            <a:r>
              <a:rPr lang="en-US" sz="2800" b="1" dirty="0"/>
              <a:t>non-keratinized stratified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/>
              <a:t>     Squamous epithelium</a:t>
            </a:r>
            <a:endParaRPr lang="en-US" sz="2800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Submucosa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 C.T. contains BV,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&amp; esophageal mucous glands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Musculosa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/>
              <a:t>: </a:t>
            </a:r>
            <a:r>
              <a:rPr lang="en-US" sz="2800" dirty="0"/>
              <a:t>upper 1/3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</a:t>
            </a:r>
            <a:r>
              <a:rPr lang="en-US" sz="2800" dirty="0" smtClean="0"/>
              <a:t>striated, </a:t>
            </a:r>
            <a:r>
              <a:rPr lang="en-US" sz="2800" dirty="0"/>
              <a:t>lower 1/3 smooth </a:t>
            </a:r>
            <a:r>
              <a:rPr lang="en-US" sz="2800" dirty="0" err="1"/>
              <a:t>ms.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middle 1/3 mixture of both</a:t>
            </a:r>
            <a:endParaRPr lang="en-US" sz="2800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800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>
                <a:solidFill>
                  <a:srgbClr val="FF0000"/>
                </a:solidFill>
              </a:rPr>
              <a:t>Adventitia</a:t>
            </a:r>
            <a:r>
              <a:rPr lang="en-US" sz="2800" dirty="0"/>
              <a:t>: C.T. layer with NO peritoneum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7451725" y="2457450"/>
            <a:ext cx="144463" cy="4445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7E91-2244-4548-A3F3-02338A461D20}" type="slidenum">
              <a:rPr lang="en-US" altLang="en-US" smtClean="0"/>
              <a:pPr/>
              <a:t>49</a:t>
            </a:fld>
            <a:endParaRPr lang="en-US" altLang="en-US"/>
          </a:p>
        </p:txBody>
      </p:sp>
      <p:pic>
        <p:nvPicPr>
          <p:cNvPr id="3076" name="Picture 4" descr="High Yield Esophagus Hist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3983360" cy="453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74650" y="-100013"/>
            <a:ext cx="8229600" cy="990601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The mouth (oral, buccal) cavity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14375"/>
            <a:ext cx="8839200" cy="614362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000" u="sng" dirty="0"/>
              <a:t>contains</a:t>
            </a:r>
            <a:r>
              <a:rPr lang="en-US" sz="3000" dirty="0"/>
              <a:t>: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Lips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Tongue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Gingiva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The teeth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Hard and soft palates - form roof of mouth.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Salivary glands (3 pairs) &amp; their ducts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Ends by pharynx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 dirty="0"/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0"/>
          <a:stretch>
            <a:fillRect/>
          </a:stretch>
        </p:blipFill>
        <p:spPr bwMode="auto">
          <a:xfrm>
            <a:off x="2428875" y="1214438"/>
            <a:ext cx="6429375" cy="2941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47998E5-96BA-4628-B2F5-5B9048AD3350}" type="slidenum">
              <a:rPr lang="en-US" altLang="en-US" sz="1200">
                <a:solidFill>
                  <a:srgbClr val="898989"/>
                </a:solidFill>
              </a:rPr>
              <a:pPr/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DCAF485-A531-4CF4-B890-0BE42769D59E}" type="slidenum">
              <a:rPr lang="ar-SA" altLang="en-US" sz="1200">
                <a:solidFill>
                  <a:srgbClr val="898989"/>
                </a:solidFill>
              </a:rPr>
              <a:pPr/>
              <a:t>50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2227" name="Picture 2" descr="esophagus 12 Ad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85825"/>
            <a:ext cx="6992938" cy="5191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0" y="312738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u="sng"/>
              <a:t>Cross section in the Esophagus</a:t>
            </a:r>
          </a:p>
        </p:txBody>
      </p:sp>
      <p:sp>
        <p:nvSpPr>
          <p:cNvPr id="52229" name="Text Box 8"/>
          <p:cNvSpPr txBox="1">
            <a:spLocks noChangeArrowheads="1"/>
          </p:cNvSpPr>
          <p:nvPr/>
        </p:nvSpPr>
        <p:spPr bwMode="auto">
          <a:xfrm>
            <a:off x="7620000" y="1589088"/>
            <a:ext cx="151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/>
              <a:t>musculosa</a:t>
            </a:r>
          </a:p>
        </p:txBody>
      </p:sp>
      <p:sp>
        <p:nvSpPr>
          <p:cNvPr id="52230" name="Text Box 9"/>
          <p:cNvSpPr txBox="1">
            <a:spLocks noChangeArrowheads="1"/>
          </p:cNvSpPr>
          <p:nvPr/>
        </p:nvSpPr>
        <p:spPr bwMode="auto">
          <a:xfrm>
            <a:off x="7680325" y="5573713"/>
            <a:ext cx="1144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/>
              <a:t>mucosa</a:t>
            </a:r>
          </a:p>
        </p:txBody>
      </p:sp>
      <p:sp>
        <p:nvSpPr>
          <p:cNvPr id="52231" name="Text Box 10"/>
          <p:cNvSpPr txBox="1">
            <a:spLocks noChangeArrowheads="1"/>
          </p:cNvSpPr>
          <p:nvPr/>
        </p:nvSpPr>
        <p:spPr bwMode="auto">
          <a:xfrm>
            <a:off x="6172200" y="6127750"/>
            <a:ext cx="1597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/>
              <a:t>submucosa</a:t>
            </a:r>
          </a:p>
        </p:txBody>
      </p:sp>
      <p:cxnSp>
        <p:nvCxnSpPr>
          <p:cNvPr id="16" name="Straight Arrow Connector 15"/>
          <p:cNvCxnSpPr>
            <a:stCxn id="52230" idx="1"/>
          </p:cNvCxnSpPr>
          <p:nvPr/>
        </p:nvCxnSpPr>
        <p:spPr>
          <a:xfrm flipH="1" flipV="1">
            <a:off x="6172200" y="3789363"/>
            <a:ext cx="1508125" cy="19827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076825" y="4292600"/>
            <a:ext cx="1223963" cy="2033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788150" y="2001838"/>
            <a:ext cx="952500" cy="7064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221538" y="2205038"/>
            <a:ext cx="950912" cy="7064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5529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38DB306-1FFF-427B-8743-73BAA3A68138}" type="slidenum">
              <a:rPr lang="en-US" altLang="en-US" sz="1200">
                <a:solidFill>
                  <a:srgbClr val="898989"/>
                </a:solidFill>
              </a:rPr>
              <a:pPr/>
              <a:t>51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549614915"/>
              </p:ext>
            </p:extLst>
          </p:nvPr>
        </p:nvGraphicFramePr>
        <p:xfrm>
          <a:off x="457200" y="381000"/>
          <a:ext cx="83058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5301" name="Content Placeholder 3" descr="The human body Pancreas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12168"/>
            <a:ext cx="24415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/>
            </a:r>
            <a:br>
              <a:rPr lang="en-US" b="1" dirty="0"/>
            </a:br>
            <a:r>
              <a:rPr lang="en-US" sz="3600" b="1" dirty="0"/>
              <a:t>3- Organs associated with digestive tract</a:t>
            </a:r>
            <a:br>
              <a:rPr lang="en-US" sz="3600" b="1" dirty="0"/>
            </a:br>
            <a:endParaRPr lang="en-US" alt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3600" b="1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600" b="1" dirty="0"/>
              <a:t>Liver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600" b="1" dirty="0"/>
              <a:t>Pancreas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3600" b="1" dirty="0"/>
              <a:t>Gall bladder 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9A759E8-AA89-407C-8706-39C770531851}" type="slidenum">
              <a:rPr lang="en-US" altLang="en-US" sz="1200">
                <a:solidFill>
                  <a:srgbClr val="898989"/>
                </a:solidFill>
              </a:rPr>
              <a:pPr/>
              <a:t>52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pic>
        <p:nvPicPr>
          <p:cNvPr id="542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428875"/>
            <a:ext cx="3276600" cy="376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Pancreas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762000"/>
            <a:ext cx="8534400" cy="5638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Is a gland with </a:t>
            </a:r>
            <a:r>
              <a:rPr lang="en-US" sz="2800" b="1" dirty="0"/>
              <a:t>mixed gland</a:t>
            </a: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Exocrine part: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Secretory </a:t>
            </a:r>
            <a:r>
              <a:rPr lang="en-US" sz="2800" dirty="0" err="1"/>
              <a:t>acini</a:t>
            </a:r>
            <a:r>
              <a:rPr lang="en-US" sz="2800" dirty="0"/>
              <a:t> secrete enzymes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that pass through pancreatic duct→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small intestine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Endocrine part (</a:t>
            </a:r>
            <a:r>
              <a:rPr lang="en-US" sz="2800" b="1" i="1" u="sng" dirty="0">
                <a:solidFill>
                  <a:srgbClr val="FF0000"/>
                </a:solidFill>
              </a:rPr>
              <a:t>Islets of Langerhans</a:t>
            </a:r>
            <a:r>
              <a:rPr lang="en-US" sz="2800" b="1" u="sng" dirty="0"/>
              <a:t>):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More at tail of pancreas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Lie  between exocrine </a:t>
            </a:r>
            <a:r>
              <a:rPr lang="en-US" sz="2800" dirty="0" err="1"/>
              <a:t>acini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Secrete hormones </a:t>
            </a:r>
            <a:r>
              <a:rPr lang="en-US" sz="2800" b="1" dirty="0"/>
              <a:t>directly to blood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5632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9B415EC-9EA0-49AD-B68C-9245C7F1F052}" type="slidenum">
              <a:rPr lang="en-US" altLang="en-US" sz="1200">
                <a:solidFill>
                  <a:srgbClr val="898989"/>
                </a:solidFill>
              </a:rPr>
              <a:pPr/>
              <a:t>53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6326" name="Picture 2" descr="http://cnx.org/resources/6ec87c936603916e0ebd2f417fc7810c/2424_Exocrine_and_Endocrine_Pancre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"/>
            <a:ext cx="3124200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Section in pancreas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610600" cy="53641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Showing an islet of Langerhans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Islet surrounded by pancreatic </a:t>
            </a:r>
            <a:r>
              <a:rPr lang="en-US" sz="2800" dirty="0" err="1"/>
              <a:t>acini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Islet cells enclose bl. vessels within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Islet cells surrounded by reticular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fibers to separate it from </a:t>
            </a:r>
            <a:r>
              <a:rPr lang="en-US" sz="2800" dirty="0" err="1"/>
              <a:t>acinar</a:t>
            </a:r>
            <a:r>
              <a:rPr lang="en-US" sz="2800" dirty="0"/>
              <a:t>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0C82D4F-EAA6-49E5-AF6D-DBE0CE2099C4}" type="slidenum">
              <a:rPr lang="en-US" altLang="en-US" sz="1200">
                <a:solidFill>
                  <a:srgbClr val="898989"/>
                </a:solidFill>
              </a:rPr>
              <a:pPr/>
              <a:t>54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7350" name="Picture 4" descr="http://www.nrc-cnrc.gc.ca/obj/images/achievements-realisations/highlights-saillants/2010-2010/estall-estall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81075"/>
            <a:ext cx="3124200" cy="503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1" name="TextBox 5"/>
          <p:cNvSpPr txBox="1">
            <a:spLocks noChangeArrowheads="1"/>
          </p:cNvSpPr>
          <p:nvPr/>
        </p:nvSpPr>
        <p:spPr bwMode="auto">
          <a:xfrm>
            <a:off x="6629400" y="6030913"/>
            <a:ext cx="2125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(Islet of Langerhans)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410200" y="4953000"/>
            <a:ext cx="1371600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3" name="TextBox 12"/>
          <p:cNvSpPr txBox="1">
            <a:spLocks noChangeArrowheads="1"/>
          </p:cNvSpPr>
          <p:nvPr/>
        </p:nvSpPr>
        <p:spPr bwMode="auto">
          <a:xfrm>
            <a:off x="4419600" y="5681663"/>
            <a:ext cx="1323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600" b="1"/>
              <a:t>Blood vessels</a:t>
            </a:r>
          </a:p>
        </p:txBody>
      </p:sp>
      <p:sp>
        <p:nvSpPr>
          <p:cNvPr id="57354" name="TextBox 13"/>
          <p:cNvSpPr txBox="1">
            <a:spLocks noChangeArrowheads="1"/>
          </p:cNvSpPr>
          <p:nvPr/>
        </p:nvSpPr>
        <p:spPr bwMode="auto">
          <a:xfrm>
            <a:off x="7462838" y="347663"/>
            <a:ext cx="1511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600" b="1"/>
              <a:t>Pancreatic acini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772400" y="717550"/>
            <a:ext cx="239713" cy="5016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121650" y="717550"/>
            <a:ext cx="260350" cy="6540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5837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2A425AB-8865-403D-831F-573EB66084ED}" type="slidenum">
              <a:rPr lang="en-US" altLang="en-US" sz="1200">
                <a:solidFill>
                  <a:srgbClr val="898989"/>
                </a:solidFill>
              </a:rPr>
              <a:pPr/>
              <a:t>55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52400" y="228600"/>
          <a:ext cx="8991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8373" name="Picture 2" descr="http://www.cell.com/cms/attachment/2002982394/2011316194/gr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2400"/>
            <a:ext cx="31384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4000" b="1" u="sng"/>
              <a:t>Regulation of blood glucose level</a:t>
            </a:r>
          </a:p>
        </p:txBody>
      </p:sp>
      <p:pic>
        <p:nvPicPr>
          <p:cNvPr id="59395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914400"/>
            <a:ext cx="8839200" cy="5821363"/>
          </a:xfrm>
        </p:spPr>
      </p:pic>
      <p:sp>
        <p:nvSpPr>
          <p:cNvPr id="5939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BB60ED7-1AE8-4352-B0DB-CAE83520D123}" type="slidenum">
              <a:rPr lang="en-US" altLang="en-US" sz="1200">
                <a:solidFill>
                  <a:srgbClr val="898989"/>
                </a:solidFill>
              </a:rPr>
              <a:pPr/>
              <a:t>56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59398" name="TextBox 2"/>
          <p:cNvSpPr txBox="1">
            <a:spLocks noChangeArrowheads="1"/>
          </p:cNvSpPr>
          <p:nvPr/>
        </p:nvSpPr>
        <p:spPr bwMode="auto">
          <a:xfrm>
            <a:off x="3203575" y="908050"/>
            <a:ext cx="39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/>
              <a:t>↑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3203575" y="6165850"/>
            <a:ext cx="393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/>
              <a:t>↓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976938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altLang="en-US" sz="6600" b="1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6600" b="1"/>
              <a:t>           </a:t>
            </a:r>
            <a:r>
              <a:rPr lang="en-US" altLang="en-US" sz="6600" b="1">
                <a:solidFill>
                  <a:srgbClr val="0070C0"/>
                </a:solidFill>
              </a:rPr>
              <a:t>Thank you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5" name="Smiley Face 4"/>
          <p:cNvSpPr/>
          <p:nvPr/>
        </p:nvSpPr>
        <p:spPr>
          <a:xfrm rot="10800000" flipV="1">
            <a:off x="2627313" y="2997200"/>
            <a:ext cx="3529012" cy="18002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42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B177CB0-7D18-448D-A09E-7DDCECFC8B27}" type="slidenum">
              <a:rPr lang="en-US" altLang="en-US" sz="1200">
                <a:solidFill>
                  <a:srgbClr val="898989"/>
                </a:solidFill>
              </a:rPr>
              <a:pPr/>
              <a:t>57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85750"/>
            <a:ext cx="8821613" cy="60721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/>
              <a:t>The lining of The oral cavity </a:t>
            </a:r>
            <a:r>
              <a:rPr lang="en-US" sz="2800" dirty="0"/>
              <a:t>is called </a:t>
            </a:r>
            <a:r>
              <a:rPr lang="en-US" sz="2800" b="1" i="1" u="sng" dirty="0">
                <a:solidFill>
                  <a:srgbClr val="FF0000"/>
                </a:solidFill>
              </a:rPr>
              <a:t>mucous membrane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  </a:t>
            </a:r>
            <a:r>
              <a:rPr lang="en-US" sz="2800" dirty="0"/>
              <a:t>which is formed of 2 layers: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A- Epithelium: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800" dirty="0"/>
              <a:t>Stratified squamous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</a:t>
            </a:r>
            <a:r>
              <a:rPr lang="en-US" sz="2800" dirty="0"/>
              <a:t>(</a:t>
            </a:r>
            <a:r>
              <a:rPr lang="en-US" sz="2800" i="1" dirty="0">
                <a:solidFill>
                  <a:srgbClr val="00B0F0"/>
                </a:solidFill>
              </a:rPr>
              <a:t>Keratinized </a:t>
            </a:r>
            <a:r>
              <a:rPr lang="en-US" sz="2800" i="1" dirty="0">
                <a:solidFill>
                  <a:srgbClr val="FF0000"/>
                </a:solidFill>
              </a:rPr>
              <a:t>or  </a:t>
            </a:r>
            <a:r>
              <a:rPr lang="en-US" sz="2800" i="1" dirty="0">
                <a:solidFill>
                  <a:srgbClr val="00B0F0"/>
                </a:solidFill>
              </a:rPr>
              <a:t>non- keratinized</a:t>
            </a:r>
            <a:r>
              <a:rPr lang="en-US" sz="2800" dirty="0"/>
              <a:t>)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u="sng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B- Lamina </a:t>
            </a:r>
            <a:r>
              <a:rPr lang="en-US" sz="2800" u="sng" dirty="0" err="1">
                <a:solidFill>
                  <a:srgbClr val="FF0000"/>
                </a:solidFill>
              </a:rPr>
              <a:t>propria</a:t>
            </a:r>
            <a:r>
              <a:rPr lang="en-US" sz="2800" u="sng" dirty="0">
                <a:solidFill>
                  <a:srgbClr val="FF0000"/>
                </a:solidFill>
              </a:rPr>
              <a:t>: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formed of dense C.T. &amp;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contains </a:t>
            </a:r>
            <a:r>
              <a:rPr lang="en-US" sz="2800" b="1" dirty="0"/>
              <a:t>minor salivary glands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B.V. &amp; </a:t>
            </a:r>
            <a:r>
              <a:rPr lang="en-US" sz="2800" dirty="0" err="1"/>
              <a:t>lymphatics</a:t>
            </a:r>
            <a:r>
              <a:rPr lang="en-US" sz="2800" dirty="0"/>
              <a:t> , nerves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ar-J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EC7EACB-27C0-475D-A237-609353715AEE}" type="slidenum">
              <a:rPr lang="en-US" altLang="en-US" sz="1200">
                <a:solidFill>
                  <a:srgbClr val="898989"/>
                </a:solidFill>
              </a:rPr>
              <a:pPr/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221" name="AutoShape 2" descr="نتيجة بحث الصور عن ‪mucous membrane of oral cavity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pic>
        <p:nvPicPr>
          <p:cNvPr id="9222" name="Picture 8" descr="http://www.proteinatlas.org/images_dictionary/oral_mucosa__1__example_1__1_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363913"/>
            <a:ext cx="3929062" cy="327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7386638" y="3363913"/>
            <a:ext cx="714375" cy="7064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214813" y="6142038"/>
            <a:ext cx="1500187" cy="15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TextBox 24"/>
          <p:cNvSpPr txBox="1">
            <a:spLocks noChangeArrowheads="1"/>
          </p:cNvSpPr>
          <p:nvPr/>
        </p:nvSpPr>
        <p:spPr bwMode="auto">
          <a:xfrm>
            <a:off x="7929563" y="30591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Epithelium</a:t>
            </a:r>
            <a:endParaRPr lang="ar-JO" altLang="en-US" sz="1800" b="1"/>
          </a:p>
        </p:txBody>
      </p:sp>
      <p:sp>
        <p:nvSpPr>
          <p:cNvPr id="9226" name="TextBox 25"/>
          <p:cNvSpPr txBox="1">
            <a:spLocks noChangeArrowheads="1"/>
          </p:cNvSpPr>
          <p:nvPr/>
        </p:nvSpPr>
        <p:spPr bwMode="auto">
          <a:xfrm>
            <a:off x="2500313" y="6000750"/>
            <a:ext cx="163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Lamina propria</a:t>
            </a:r>
            <a:endParaRPr lang="ar-JO" altLang="en-US" sz="1800" b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C06C11-16C7-4496-892B-26FAD7B760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842" r="2491" b="3611"/>
          <a:stretch/>
        </p:blipFill>
        <p:spPr>
          <a:xfrm>
            <a:off x="5868144" y="1052736"/>
            <a:ext cx="2592288" cy="19285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777288" cy="68580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u="sng" dirty="0"/>
              <a:t>The lips</a:t>
            </a:r>
            <a:endParaRPr lang="en-US" u="sng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/>
              <a:t>Labial……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A- outer surface covered by </a:t>
            </a:r>
            <a:r>
              <a:rPr lang="en-US" sz="2800" dirty="0">
                <a:solidFill>
                  <a:srgbClr val="FF0000"/>
                </a:solidFill>
              </a:rPr>
              <a:t>skin</a:t>
            </a:r>
            <a:r>
              <a:rPr lang="en-US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B- inner surface covered by </a:t>
            </a:r>
            <a:r>
              <a:rPr lang="en-US" sz="2800" dirty="0">
                <a:solidFill>
                  <a:srgbClr val="FF0000"/>
                </a:solidFill>
              </a:rPr>
              <a:t>mucus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membrane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C- Lip margin (</a:t>
            </a:r>
            <a:r>
              <a:rPr lang="en-US" sz="2800" dirty="0">
                <a:solidFill>
                  <a:srgbClr val="FF0000"/>
                </a:solidFill>
              </a:rPr>
              <a:t>red margin</a:t>
            </a:r>
            <a:r>
              <a:rPr lang="en-US" sz="2800" dirty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D- The inside of the lips contains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bundles of striated voluntary muscle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</a:t>
            </a:r>
            <a:r>
              <a:rPr lang="en-US" sz="2800" u="sng" dirty="0" err="1">
                <a:solidFill>
                  <a:srgbClr val="FF0000"/>
                </a:solidFill>
              </a:rPr>
              <a:t>orbicularis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  <a:r>
              <a:rPr lang="en-US" sz="2800" u="sng" dirty="0" err="1">
                <a:solidFill>
                  <a:srgbClr val="FF0000"/>
                </a:solidFill>
              </a:rPr>
              <a:t>oris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 + dense fibro-elastic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C.T.</a:t>
            </a:r>
            <a:r>
              <a:rPr lang="en-US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1024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77631A6-0A32-4B21-945E-D6E629860157}" type="slidenum">
              <a:rPr lang="en-US" altLang="en-US" sz="1200">
                <a:solidFill>
                  <a:srgbClr val="898989"/>
                </a:solidFill>
              </a:rPr>
              <a:pPr/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0245" name="Picture 10" descr="http://www.toothmingle.com/wp-content/uploads/2009/09/exercise2-300x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857750"/>
            <a:ext cx="2786063" cy="1785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AutoShape 2" descr="نتيجة بحث الصور عن ‪healthy  inner surfaces of lip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sp>
        <p:nvSpPr>
          <p:cNvPr id="10247" name="AutoShape 4" descr="نتيجة بحث الصور عن ‪healthy  inner surfaces of lip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sp>
        <p:nvSpPr>
          <p:cNvPr id="10248" name="AutoShape 6" descr="نتيجة بحث الصور عن ‪healthy  inner surfaces of lip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pic>
        <p:nvPicPr>
          <p:cNvPr id="10249" name="Picture 8" descr="http://www.nidcr.nih.gov/oralhealth/Topics/OralCancer/PublishingImages/labialmucosa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714500"/>
            <a:ext cx="28575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4" descr="http://store.dermpro.com/wp/saveyourface/wp-content/uploads/sites/3/2009/03/hair-remov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66" b="7739"/>
          <a:stretch>
            <a:fillRect/>
          </a:stretch>
        </p:blipFill>
        <p:spPr bwMode="auto">
          <a:xfrm>
            <a:off x="5929313" y="214313"/>
            <a:ext cx="2786062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6" descr="http://img.ivsky.com/Photo/UploadFiles/2007-3-17/20073171937354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135313"/>
            <a:ext cx="2786062" cy="122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6372225" y="620713"/>
            <a:ext cx="985838" cy="9366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795963" y="2060575"/>
            <a:ext cx="1071562" cy="3063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372225" y="3284538"/>
            <a:ext cx="423863" cy="5048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3" y="285750"/>
            <a:ext cx="8715375" cy="63579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u="sng" dirty="0"/>
              <a:t>Structure of lip: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/>
              <a:t>1- Outer surface</a:t>
            </a:r>
            <a:r>
              <a:rPr lang="en-US" sz="2800" dirty="0"/>
              <a:t>: covered with </a:t>
            </a:r>
            <a:r>
              <a:rPr lang="en-US" sz="2800" dirty="0">
                <a:solidFill>
                  <a:srgbClr val="FF0000"/>
                </a:solidFill>
              </a:rPr>
              <a:t>thin skin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i="1" u="sng" dirty="0">
                <a:solidFill>
                  <a:srgbClr val="FF0000"/>
                </a:solidFill>
              </a:rPr>
              <a:t>keratinized stratified squamous epithelium</a:t>
            </a:r>
            <a:endParaRPr lang="en-US" sz="2800" i="1" u="sng" dirty="0">
              <a:solidFill>
                <a:schemeClr val="tx2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contains hair follicles, sebaceous,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&amp; sweat glands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u="sng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/>
              <a:t>2- Inner surface</a:t>
            </a:r>
            <a:r>
              <a:rPr lang="en-US" sz="2800" dirty="0"/>
              <a:t>: covered by </a:t>
            </a:r>
            <a:r>
              <a:rPr lang="en-US" sz="2800" dirty="0">
                <a:solidFill>
                  <a:srgbClr val="FF0000"/>
                </a:solidFill>
              </a:rPr>
              <a:t>mucous m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i="1" u="sng" dirty="0">
                <a:solidFill>
                  <a:srgbClr val="FF0000"/>
                </a:solidFill>
              </a:rPr>
              <a:t>A) Non- keratinized stratified squamous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i="1" dirty="0">
                <a:solidFill>
                  <a:srgbClr val="FF0000"/>
                </a:solidFill>
              </a:rPr>
              <a:t>B) Lamina </a:t>
            </a:r>
            <a:r>
              <a:rPr lang="en-US" sz="2800" i="1" dirty="0" err="1">
                <a:solidFill>
                  <a:srgbClr val="FF0000"/>
                </a:solidFill>
              </a:rPr>
              <a:t>propria</a:t>
            </a:r>
            <a:r>
              <a:rPr lang="en-US" sz="2800" dirty="0"/>
              <a:t>: loose C.T.,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contains </a:t>
            </a:r>
            <a:r>
              <a:rPr lang="en-US" sz="2800" dirty="0">
                <a:solidFill>
                  <a:srgbClr val="FF0000"/>
                </a:solidFill>
              </a:rPr>
              <a:t>B.V</a:t>
            </a:r>
            <a:r>
              <a:rPr lang="en-US" sz="2800" dirty="0"/>
              <a:t>., lymphatic's, nerves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/>
              <a:t>labial glands </a:t>
            </a:r>
            <a:r>
              <a:rPr lang="en-US" sz="2800" dirty="0"/>
              <a:t>*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ABC72EF-68A8-454B-A51C-F49921F25FEA}" type="slidenum">
              <a:rPr lang="en-US" altLang="en-US" sz="1200">
                <a:solidFill>
                  <a:srgbClr val="898989"/>
                </a:solidFill>
              </a:rPr>
              <a:pPr/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1269" name="Picture 3" descr="G:\lpi pic co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" b="14999"/>
          <a:stretch>
            <a:fillRect/>
          </a:stretch>
        </p:blipFill>
        <p:spPr bwMode="auto">
          <a:xfrm>
            <a:off x="6140450" y="2197248"/>
            <a:ext cx="2860675" cy="4256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6192838" y="2627313"/>
            <a:ext cx="900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(Inside)</a:t>
            </a:r>
            <a:endParaRPr lang="ar-JO" altLang="en-US" b="1"/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8286750" y="4429125"/>
            <a:ext cx="857250" cy="78581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2" name="Rectangle 17"/>
          <p:cNvSpPr>
            <a:spLocks noChangeArrowheads="1"/>
          </p:cNvSpPr>
          <p:nvPr/>
        </p:nvSpPr>
        <p:spPr bwMode="auto">
          <a:xfrm>
            <a:off x="8027988" y="2492375"/>
            <a:ext cx="1042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(outside)</a:t>
            </a:r>
            <a:endParaRPr lang="ar-JO" altLang="en-US"/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5862638" y="3567113"/>
            <a:ext cx="1000125" cy="8667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"/>
            <a:ext cx="9067800" cy="65532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C- </a:t>
            </a:r>
            <a:r>
              <a:rPr lang="en-US" sz="2800" u="sng" dirty="0">
                <a:solidFill>
                  <a:srgbClr val="FF0000"/>
                </a:solidFill>
              </a:rPr>
              <a:t>Red margin of lip </a:t>
            </a:r>
            <a:r>
              <a:rPr lang="en-US" sz="2800" dirty="0"/>
              <a:t>: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covered with </a:t>
            </a:r>
            <a:r>
              <a:rPr lang="en-US" sz="2800" i="1" dirty="0">
                <a:solidFill>
                  <a:srgbClr val="FF0000"/>
                </a:solidFill>
              </a:rPr>
              <a:t>modified skin: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i="1" dirty="0">
              <a:solidFill>
                <a:schemeClr val="accent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i="1" dirty="0">
                <a:solidFill>
                  <a:schemeClr val="tx2"/>
                </a:solidFill>
              </a:rPr>
              <a:t>1- Thin</a:t>
            </a:r>
            <a:r>
              <a:rPr lang="en-US" sz="2800" b="1" dirty="0">
                <a:solidFill>
                  <a:schemeClr val="tx2"/>
                </a:solidFill>
              </a:rPr>
              <a:t>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less keratinized</a:t>
            </a:r>
            <a:r>
              <a:rPr lang="en-US" sz="2800" dirty="0"/>
              <a:t>, </a:t>
            </a:r>
            <a:r>
              <a:rPr lang="en-US" sz="2800" i="1" dirty="0">
                <a:solidFill>
                  <a:srgbClr val="FF0000"/>
                </a:solidFill>
              </a:rPr>
              <a:t>No hair follicles, No sebaceous or sweet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i="1" dirty="0">
                <a:solidFill>
                  <a:srgbClr val="FF0000"/>
                </a:solidFill>
              </a:rPr>
              <a:t>     glands.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i="1" dirty="0">
              <a:solidFill>
                <a:schemeClr val="tx2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i="1" dirty="0">
                <a:solidFill>
                  <a:schemeClr val="tx2"/>
                </a:solidFill>
              </a:rPr>
              <a:t>2- Transparent</a:t>
            </a:r>
            <a:r>
              <a:rPr lang="en-US" sz="2800" dirty="0"/>
              <a:t>: Red due to the reflection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of the underlying </a:t>
            </a:r>
            <a:r>
              <a:rPr lang="en-US" sz="2800" i="1" dirty="0">
                <a:solidFill>
                  <a:srgbClr val="FF0000"/>
                </a:solidFill>
              </a:rPr>
              <a:t>B.V.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i="1" dirty="0">
                <a:solidFill>
                  <a:schemeClr val="tx2"/>
                </a:solidFill>
              </a:rPr>
              <a:t>3- Highly sensitive </a:t>
            </a:r>
            <a:r>
              <a:rPr lang="en-US" sz="2800" i="1" dirty="0">
                <a:solidFill>
                  <a:schemeClr val="tx2"/>
                </a:solidFill>
              </a:rPr>
              <a:t>:</a:t>
            </a:r>
            <a:r>
              <a:rPr lang="en-US" sz="2800" dirty="0"/>
              <a:t>richly supplied e free nerve endings.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i="1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Professor Dr. Hala El-mazar </a:t>
            </a:r>
            <a:endParaRPr lang="en-US"/>
          </a:p>
        </p:txBody>
      </p:sp>
      <p:sp>
        <p:nvSpPr>
          <p:cNvPr id="1229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48E5518-D113-4125-BB1A-F57027B64B8E}" type="slidenum">
              <a:rPr lang="en-US" altLang="en-US" sz="1200">
                <a:solidFill>
                  <a:srgbClr val="898989"/>
                </a:solidFill>
              </a:rPr>
              <a:pPr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2293" name="Picture 2" descr="http://edu.icc.u-tokai.ac.jp/cos/3year/system/histology/histology/atlas/gastrointestinal-system2/li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14313"/>
            <a:ext cx="4052888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rot="16200000" flipV="1">
            <a:off x="8428831" y="1593057"/>
            <a:ext cx="642937" cy="5715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5572125" y="142875"/>
            <a:ext cx="2039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Mucous membrane</a:t>
            </a:r>
            <a:endParaRPr lang="ar-JO" altLang="en-US" sz="1800" b="1"/>
          </a:p>
        </p:txBody>
      </p:sp>
      <p:sp>
        <p:nvSpPr>
          <p:cNvPr id="12296" name="TextBox 13"/>
          <p:cNvSpPr txBox="1">
            <a:spLocks noChangeArrowheads="1"/>
          </p:cNvSpPr>
          <p:nvPr/>
        </p:nvSpPr>
        <p:spPr bwMode="auto">
          <a:xfrm>
            <a:off x="6357938" y="1989138"/>
            <a:ext cx="584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b="1"/>
              <a:t>Skin</a:t>
            </a:r>
            <a:endParaRPr lang="ar-JO" altLang="en-US" sz="1800" b="1"/>
          </a:p>
        </p:txBody>
      </p:sp>
      <p:pic>
        <p:nvPicPr>
          <p:cNvPr id="122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3141663"/>
            <a:ext cx="280987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7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6.1|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9.2|1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|6.3|3|7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.6|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9.1|0.6|5.1|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3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9.6|7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6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37.7|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2656</TotalTime>
  <Words>2459</Words>
  <Application>Microsoft Office PowerPoint</Application>
  <PresentationFormat>On-screen Show (4:3)</PresentationFormat>
  <Paragraphs>650</Paragraphs>
  <Slides>57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Courier New</vt:lpstr>
      <vt:lpstr>Times New Roman</vt:lpstr>
      <vt:lpstr>Wingdings</vt:lpstr>
      <vt:lpstr>Office Theme</vt:lpstr>
      <vt:lpstr>Introduction to  The Digestive system 2023 Professor Dr. Hala El-mazar</vt:lpstr>
      <vt:lpstr>PowerPoint Presentation</vt:lpstr>
      <vt:lpstr>PowerPoint Presentation</vt:lpstr>
      <vt:lpstr>PowerPoint Presentation</vt:lpstr>
      <vt:lpstr>The mouth (oral, buccal) cavity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tongue</vt:lpstr>
      <vt:lpstr>The tongue lingual………</vt:lpstr>
      <vt:lpstr>PowerPoint Presentation</vt:lpstr>
      <vt:lpstr>PowerPoint Presentation</vt:lpstr>
      <vt:lpstr>PowerPoint Presentation</vt:lpstr>
      <vt:lpstr>Tongue (lingual) papillae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Taste buds (neuro-epithelium)</vt:lpstr>
      <vt:lpstr>PowerPoint Presentation</vt:lpstr>
      <vt:lpstr>PowerPoint Presentation</vt:lpstr>
      <vt:lpstr>PowerPoint Presentation</vt:lpstr>
      <vt:lpstr>Salivary glands</vt:lpstr>
      <vt:lpstr>PowerPoint Presentation</vt:lpstr>
      <vt:lpstr>Structure of the salivary glands</vt:lpstr>
      <vt:lpstr>PowerPoint Presentation</vt:lpstr>
      <vt:lpstr>PowerPoint Presentation</vt:lpstr>
      <vt:lpstr>PowerPoint Presentation</vt:lpstr>
      <vt:lpstr>Serous  vs. Mucous acinus</vt:lpstr>
      <vt:lpstr>PowerPoint Presentation</vt:lpstr>
      <vt:lpstr>PowerPoint Presentation</vt:lpstr>
      <vt:lpstr>PowerPoint Presentation</vt:lpstr>
      <vt:lpstr>PowerPoint Presentation</vt:lpstr>
      <vt:lpstr>2- The Gastro- intestinal tract</vt:lpstr>
      <vt:lpstr>General features of the wall of the GIT</vt:lpstr>
      <vt:lpstr>Adventitia vs. serosa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esophagus</vt:lpstr>
      <vt:lpstr>Esophagus</vt:lpstr>
      <vt:lpstr>PowerPoint Presentation</vt:lpstr>
      <vt:lpstr>PowerPoint Presentation</vt:lpstr>
      <vt:lpstr> 3- Organs associated with digestive tract </vt:lpstr>
      <vt:lpstr>Pancreas</vt:lpstr>
      <vt:lpstr>Section in pancreas</vt:lpstr>
      <vt:lpstr>PowerPoint Presentation</vt:lpstr>
      <vt:lpstr>Regulation of blood glucose level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digestive system</dc:title>
  <dc:creator>lion</dc:creator>
  <cp:lastModifiedBy>Adminِ</cp:lastModifiedBy>
  <cp:revision>266</cp:revision>
  <dcterms:created xsi:type="dcterms:W3CDTF">2014-03-16T19:34:10Z</dcterms:created>
  <dcterms:modified xsi:type="dcterms:W3CDTF">2023-04-25T04:00:22Z</dcterms:modified>
</cp:coreProperties>
</file>