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58" r:id="rId5"/>
    <p:sldId id="259" r:id="rId6"/>
    <p:sldId id="261" r:id="rId7"/>
    <p:sldId id="262" r:id="rId8"/>
    <p:sldId id="263" r:id="rId9"/>
    <p:sldId id="264" r:id="rId10"/>
    <p:sldId id="265" r:id="rId11"/>
    <p:sldId id="266" r:id="rId12"/>
    <p:sldId id="267" r:id="rId13"/>
    <p:sldId id="269" r:id="rId14"/>
    <p:sldId id="271" r:id="rId15"/>
    <p:sldId id="268" r:id="rId16"/>
    <p:sldId id="272" r:id="rId17"/>
    <p:sldId id="273" r:id="rId18"/>
    <p:sldId id="274" r:id="rId19"/>
    <p:sldId id="275" r:id="rId20"/>
    <p:sldId id="277" r:id="rId21"/>
    <p:sldId id="276"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07297-39E4-4DBF-9688-E2BDCFF8F7B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C5826CA4-4D2E-43E3-9517-237D5E7F0272}">
      <dgm:prSet phldrT="[Text]"/>
      <dgm:spPr/>
      <dgm:t>
        <a:bodyPr/>
        <a:lstStyle/>
        <a:p>
          <a:r>
            <a:rPr lang="en-GB" b="1" dirty="0">
              <a:solidFill>
                <a:srgbClr val="FF0000"/>
              </a:solidFill>
            </a:rPr>
            <a:t>Route and concentration</a:t>
          </a:r>
        </a:p>
      </dgm:t>
    </dgm:pt>
    <dgm:pt modelId="{F2092C31-D5C6-4C67-9C19-B2B875DDA8BF}" type="parTrans" cxnId="{E20A0D1B-4020-40CE-B90D-DB90244AD92A}">
      <dgm:prSet/>
      <dgm:spPr/>
      <dgm:t>
        <a:bodyPr/>
        <a:lstStyle/>
        <a:p>
          <a:endParaRPr lang="en-GB"/>
        </a:p>
      </dgm:t>
    </dgm:pt>
    <dgm:pt modelId="{8074D135-4055-4245-AFED-5311088374C2}" type="sibTrans" cxnId="{E20A0D1B-4020-40CE-B90D-DB90244AD92A}">
      <dgm:prSet/>
      <dgm:spPr/>
      <dgm:t>
        <a:bodyPr/>
        <a:lstStyle/>
        <a:p>
          <a:endParaRPr lang="en-GB"/>
        </a:p>
      </dgm:t>
    </dgm:pt>
    <dgm:pt modelId="{DC7699C5-C09F-4309-986A-18BFFCA7DC1C}">
      <dgm:prSet phldrT="[Text]"/>
      <dgm:spPr/>
      <dgm:t>
        <a:bodyPr/>
        <a:lstStyle/>
        <a:p>
          <a:r>
            <a:rPr lang="en-GB" dirty="0"/>
            <a:t>Inhaled</a:t>
          </a:r>
        </a:p>
      </dgm:t>
    </dgm:pt>
    <dgm:pt modelId="{AF9153C4-C4E2-42ED-8957-51369441050A}" type="parTrans" cxnId="{743F3EFA-C468-4F7D-BB3E-790908255266}">
      <dgm:prSet/>
      <dgm:spPr/>
      <dgm:t>
        <a:bodyPr/>
        <a:lstStyle/>
        <a:p>
          <a:endParaRPr lang="en-GB"/>
        </a:p>
      </dgm:t>
    </dgm:pt>
    <dgm:pt modelId="{02C2A734-2586-4084-8A63-D945493CFC7B}" type="sibTrans" cxnId="{743F3EFA-C468-4F7D-BB3E-790908255266}">
      <dgm:prSet/>
      <dgm:spPr/>
      <dgm:t>
        <a:bodyPr/>
        <a:lstStyle/>
        <a:p>
          <a:endParaRPr lang="en-GB"/>
        </a:p>
      </dgm:t>
    </dgm:pt>
    <dgm:pt modelId="{3D489217-FF09-4C17-81D1-FA53678D8B85}">
      <dgm:prSet phldrT="[Text]"/>
      <dgm:spPr/>
      <dgm:t>
        <a:bodyPr/>
        <a:lstStyle/>
        <a:p>
          <a:r>
            <a:rPr lang="en-GB" dirty="0"/>
            <a:t>From seconds to 1 h according to concentration</a:t>
          </a:r>
        </a:p>
      </dgm:t>
    </dgm:pt>
    <dgm:pt modelId="{2B50A80B-D44B-44D4-93AD-7A80BEECD858}" type="parTrans" cxnId="{12938E78-6FC0-4910-B217-62613131F12D}">
      <dgm:prSet/>
      <dgm:spPr/>
      <dgm:t>
        <a:bodyPr/>
        <a:lstStyle/>
        <a:p>
          <a:endParaRPr lang="en-GB"/>
        </a:p>
      </dgm:t>
    </dgm:pt>
    <dgm:pt modelId="{BAB533C2-1F44-4F14-B99D-259789C21EC9}" type="sibTrans" cxnId="{12938E78-6FC0-4910-B217-62613131F12D}">
      <dgm:prSet/>
      <dgm:spPr/>
      <dgm:t>
        <a:bodyPr/>
        <a:lstStyle/>
        <a:p>
          <a:endParaRPr lang="en-GB"/>
        </a:p>
      </dgm:t>
    </dgm:pt>
    <dgm:pt modelId="{5BD0A844-9FD2-4999-9B5D-4D5AFE8E357B}">
      <dgm:prSet phldrT="[Text]"/>
      <dgm:spPr/>
      <dgm:t>
        <a:bodyPr/>
        <a:lstStyle/>
        <a:p>
          <a:r>
            <a:rPr lang="en-GB" dirty="0"/>
            <a:t>Ingested</a:t>
          </a:r>
        </a:p>
        <a:p>
          <a:r>
            <a:rPr lang="en-GB" dirty="0"/>
            <a:t>KCN</a:t>
          </a:r>
        </a:p>
      </dgm:t>
    </dgm:pt>
    <dgm:pt modelId="{E9CBB3B2-82E1-4DFF-9668-0BD8E4D319F7}" type="parTrans" cxnId="{16376894-A923-4943-ACA8-1357EA111FCF}">
      <dgm:prSet/>
      <dgm:spPr/>
      <dgm:t>
        <a:bodyPr/>
        <a:lstStyle/>
        <a:p>
          <a:endParaRPr lang="en-GB"/>
        </a:p>
      </dgm:t>
    </dgm:pt>
    <dgm:pt modelId="{4295ABC1-A4DE-4631-A0CA-38FCB73B118A}" type="sibTrans" cxnId="{16376894-A923-4943-ACA8-1357EA111FCF}">
      <dgm:prSet/>
      <dgm:spPr/>
      <dgm:t>
        <a:bodyPr/>
        <a:lstStyle/>
        <a:p>
          <a:endParaRPr lang="en-GB"/>
        </a:p>
      </dgm:t>
    </dgm:pt>
    <dgm:pt modelId="{7328246B-FA3D-4C94-A361-3713FB1F78E3}">
      <dgm:prSet phldrT="[Text]"/>
      <dgm:spPr/>
      <dgm:t>
        <a:bodyPr/>
        <a:lstStyle/>
        <a:p>
          <a:r>
            <a:rPr lang="en-GB" dirty="0"/>
            <a:t>4H</a:t>
          </a:r>
        </a:p>
      </dgm:t>
    </dgm:pt>
    <dgm:pt modelId="{2F54CFF6-CD5E-4930-BE67-98E9884374E6}" type="parTrans" cxnId="{AFD49B70-96E3-492E-83F0-4F48B46C0145}">
      <dgm:prSet/>
      <dgm:spPr/>
      <dgm:t>
        <a:bodyPr/>
        <a:lstStyle/>
        <a:p>
          <a:endParaRPr lang="en-GB"/>
        </a:p>
      </dgm:t>
    </dgm:pt>
    <dgm:pt modelId="{DC219EC2-505C-4070-B918-E940317BC126}" type="sibTrans" cxnId="{AFD49B70-96E3-492E-83F0-4F48B46C0145}">
      <dgm:prSet/>
      <dgm:spPr/>
      <dgm:t>
        <a:bodyPr/>
        <a:lstStyle/>
        <a:p>
          <a:endParaRPr lang="en-GB"/>
        </a:p>
      </dgm:t>
    </dgm:pt>
    <dgm:pt modelId="{FC5321FC-1A78-4F26-BE2D-B06A07091F28}" type="pres">
      <dgm:prSet presAssocID="{24C07297-39E4-4DBF-9688-E2BDCFF8F7B7}" presName="hierChild1" presStyleCnt="0">
        <dgm:presLayoutVars>
          <dgm:chPref val="1"/>
          <dgm:dir/>
          <dgm:animOne val="branch"/>
          <dgm:animLvl val="lvl"/>
          <dgm:resizeHandles/>
        </dgm:presLayoutVars>
      </dgm:prSet>
      <dgm:spPr/>
    </dgm:pt>
    <dgm:pt modelId="{D209863C-1B7A-4C90-B196-BD2D906180B6}" type="pres">
      <dgm:prSet presAssocID="{C5826CA4-4D2E-43E3-9517-237D5E7F0272}" presName="hierRoot1" presStyleCnt="0"/>
      <dgm:spPr/>
    </dgm:pt>
    <dgm:pt modelId="{92020826-1022-46D6-81DA-3851475FCC5C}" type="pres">
      <dgm:prSet presAssocID="{C5826CA4-4D2E-43E3-9517-237D5E7F0272}" presName="composite" presStyleCnt="0"/>
      <dgm:spPr/>
    </dgm:pt>
    <dgm:pt modelId="{DCC2BEE1-1B1B-4735-94C5-21EC602D25A6}" type="pres">
      <dgm:prSet presAssocID="{C5826CA4-4D2E-43E3-9517-237D5E7F0272}" presName="background" presStyleLbl="node0" presStyleIdx="0" presStyleCnt="1"/>
      <dgm:spPr/>
    </dgm:pt>
    <dgm:pt modelId="{0B2D918C-8A3C-429E-8029-304DEC232BF6}" type="pres">
      <dgm:prSet presAssocID="{C5826CA4-4D2E-43E3-9517-237D5E7F0272}" presName="text" presStyleLbl="fgAcc0" presStyleIdx="0" presStyleCnt="1" custScaleX="269357" custLinFactNeighborX="738" custLinFactNeighborY="-9989">
        <dgm:presLayoutVars>
          <dgm:chPref val="3"/>
        </dgm:presLayoutVars>
      </dgm:prSet>
      <dgm:spPr/>
    </dgm:pt>
    <dgm:pt modelId="{707F7D6A-7A08-47AB-A7AC-86A0062182BE}" type="pres">
      <dgm:prSet presAssocID="{C5826CA4-4D2E-43E3-9517-237D5E7F0272}" presName="hierChild2" presStyleCnt="0"/>
      <dgm:spPr/>
    </dgm:pt>
    <dgm:pt modelId="{2F557D7D-CA6C-4AC5-835A-7854D522A003}" type="pres">
      <dgm:prSet presAssocID="{AF9153C4-C4E2-42ED-8957-51369441050A}" presName="Name10" presStyleLbl="parChTrans1D2" presStyleIdx="0" presStyleCnt="2"/>
      <dgm:spPr/>
    </dgm:pt>
    <dgm:pt modelId="{E1814F17-4652-4995-B93E-56E49A73D125}" type="pres">
      <dgm:prSet presAssocID="{DC7699C5-C09F-4309-986A-18BFFCA7DC1C}" presName="hierRoot2" presStyleCnt="0"/>
      <dgm:spPr/>
    </dgm:pt>
    <dgm:pt modelId="{95D1ACC6-1FA5-479E-80C8-AD7DC0B7293F}" type="pres">
      <dgm:prSet presAssocID="{DC7699C5-C09F-4309-986A-18BFFCA7DC1C}" presName="composite2" presStyleCnt="0"/>
      <dgm:spPr/>
    </dgm:pt>
    <dgm:pt modelId="{438E2420-990C-4355-9B19-28ED58CAB64F}" type="pres">
      <dgm:prSet presAssocID="{DC7699C5-C09F-4309-986A-18BFFCA7DC1C}" presName="background2" presStyleLbl="node2" presStyleIdx="0" presStyleCnt="2"/>
      <dgm:spPr/>
    </dgm:pt>
    <dgm:pt modelId="{F9CFAD2A-4C0F-46CB-AF50-E3A6C418FC52}" type="pres">
      <dgm:prSet presAssocID="{DC7699C5-C09F-4309-986A-18BFFCA7DC1C}" presName="text2" presStyleLbl="fgAcc2" presStyleIdx="0" presStyleCnt="2" custScaleX="230783">
        <dgm:presLayoutVars>
          <dgm:chPref val="3"/>
        </dgm:presLayoutVars>
      </dgm:prSet>
      <dgm:spPr/>
    </dgm:pt>
    <dgm:pt modelId="{411C7D8A-1E03-469E-852F-5237D3FDA463}" type="pres">
      <dgm:prSet presAssocID="{DC7699C5-C09F-4309-986A-18BFFCA7DC1C}" presName="hierChild3" presStyleCnt="0"/>
      <dgm:spPr/>
    </dgm:pt>
    <dgm:pt modelId="{1D04C090-6BB5-47E5-A2B7-1243BD2BC489}" type="pres">
      <dgm:prSet presAssocID="{2B50A80B-D44B-44D4-93AD-7A80BEECD858}" presName="Name17" presStyleLbl="parChTrans1D3" presStyleIdx="0" presStyleCnt="2"/>
      <dgm:spPr/>
    </dgm:pt>
    <dgm:pt modelId="{97A28623-003D-4929-B765-8F64BACDE54B}" type="pres">
      <dgm:prSet presAssocID="{3D489217-FF09-4C17-81D1-FA53678D8B85}" presName="hierRoot3" presStyleCnt="0"/>
      <dgm:spPr/>
    </dgm:pt>
    <dgm:pt modelId="{B95B3010-CA92-4111-A829-8D5E6EEC9B33}" type="pres">
      <dgm:prSet presAssocID="{3D489217-FF09-4C17-81D1-FA53678D8B85}" presName="composite3" presStyleCnt="0"/>
      <dgm:spPr/>
    </dgm:pt>
    <dgm:pt modelId="{C55508F6-B2A1-4B52-BAE9-309AD4CD7499}" type="pres">
      <dgm:prSet presAssocID="{3D489217-FF09-4C17-81D1-FA53678D8B85}" presName="background3" presStyleLbl="node3" presStyleIdx="0" presStyleCnt="2"/>
      <dgm:spPr/>
    </dgm:pt>
    <dgm:pt modelId="{FB9BDC45-1CBF-4DD7-BB4E-1A8508502E5B}" type="pres">
      <dgm:prSet presAssocID="{3D489217-FF09-4C17-81D1-FA53678D8B85}" presName="text3" presStyleLbl="fgAcc3" presStyleIdx="0" presStyleCnt="2" custScaleX="224690">
        <dgm:presLayoutVars>
          <dgm:chPref val="3"/>
        </dgm:presLayoutVars>
      </dgm:prSet>
      <dgm:spPr/>
    </dgm:pt>
    <dgm:pt modelId="{CD0C0861-5B3E-4FCC-9B53-0048082B7228}" type="pres">
      <dgm:prSet presAssocID="{3D489217-FF09-4C17-81D1-FA53678D8B85}" presName="hierChild4" presStyleCnt="0"/>
      <dgm:spPr/>
    </dgm:pt>
    <dgm:pt modelId="{E3C1B737-4173-475D-B39C-25CC171A0C18}" type="pres">
      <dgm:prSet presAssocID="{E9CBB3B2-82E1-4DFF-9668-0BD8E4D319F7}" presName="Name10" presStyleLbl="parChTrans1D2" presStyleIdx="1" presStyleCnt="2"/>
      <dgm:spPr/>
    </dgm:pt>
    <dgm:pt modelId="{AC402066-6AFC-4CB7-AE4F-A59F20C7922D}" type="pres">
      <dgm:prSet presAssocID="{5BD0A844-9FD2-4999-9B5D-4D5AFE8E357B}" presName="hierRoot2" presStyleCnt="0"/>
      <dgm:spPr/>
    </dgm:pt>
    <dgm:pt modelId="{FADDD34C-B042-4A96-836F-093895F2352F}" type="pres">
      <dgm:prSet presAssocID="{5BD0A844-9FD2-4999-9B5D-4D5AFE8E357B}" presName="composite2" presStyleCnt="0"/>
      <dgm:spPr/>
    </dgm:pt>
    <dgm:pt modelId="{06E7C188-DB77-46BE-8543-2081F36C1015}" type="pres">
      <dgm:prSet presAssocID="{5BD0A844-9FD2-4999-9B5D-4D5AFE8E357B}" presName="background2" presStyleLbl="node2" presStyleIdx="1" presStyleCnt="2"/>
      <dgm:spPr/>
    </dgm:pt>
    <dgm:pt modelId="{491ACB1D-7D27-44F0-BD6F-50087ACEB7A9}" type="pres">
      <dgm:prSet presAssocID="{5BD0A844-9FD2-4999-9B5D-4D5AFE8E357B}" presName="text2" presStyleLbl="fgAcc2" presStyleIdx="1" presStyleCnt="2" custScaleX="232816">
        <dgm:presLayoutVars>
          <dgm:chPref val="3"/>
        </dgm:presLayoutVars>
      </dgm:prSet>
      <dgm:spPr/>
    </dgm:pt>
    <dgm:pt modelId="{FC4BE4BD-8546-48AF-BE8F-E20795D510F0}" type="pres">
      <dgm:prSet presAssocID="{5BD0A844-9FD2-4999-9B5D-4D5AFE8E357B}" presName="hierChild3" presStyleCnt="0"/>
      <dgm:spPr/>
    </dgm:pt>
    <dgm:pt modelId="{BBD4108A-2FD3-46BE-9C86-763DB5A5EB49}" type="pres">
      <dgm:prSet presAssocID="{2F54CFF6-CD5E-4930-BE67-98E9884374E6}" presName="Name17" presStyleLbl="parChTrans1D3" presStyleIdx="1" presStyleCnt="2"/>
      <dgm:spPr/>
    </dgm:pt>
    <dgm:pt modelId="{72389962-89B2-48D2-84CF-CA574CE15F21}" type="pres">
      <dgm:prSet presAssocID="{7328246B-FA3D-4C94-A361-3713FB1F78E3}" presName="hierRoot3" presStyleCnt="0"/>
      <dgm:spPr/>
    </dgm:pt>
    <dgm:pt modelId="{CA8C4F3B-64B7-47CF-8D38-1B7621988EF9}" type="pres">
      <dgm:prSet presAssocID="{7328246B-FA3D-4C94-A361-3713FB1F78E3}" presName="composite3" presStyleCnt="0"/>
      <dgm:spPr/>
    </dgm:pt>
    <dgm:pt modelId="{EA0490A7-BBBE-4CB2-A2A2-20994280C01F}" type="pres">
      <dgm:prSet presAssocID="{7328246B-FA3D-4C94-A361-3713FB1F78E3}" presName="background3" presStyleLbl="node3" presStyleIdx="1" presStyleCnt="2"/>
      <dgm:spPr/>
    </dgm:pt>
    <dgm:pt modelId="{5AAB0D92-399E-4A73-8597-1FF73AD28D90}" type="pres">
      <dgm:prSet presAssocID="{7328246B-FA3D-4C94-A361-3713FB1F78E3}" presName="text3" presStyleLbl="fgAcc3" presStyleIdx="1" presStyleCnt="2">
        <dgm:presLayoutVars>
          <dgm:chPref val="3"/>
        </dgm:presLayoutVars>
      </dgm:prSet>
      <dgm:spPr/>
    </dgm:pt>
    <dgm:pt modelId="{F9100887-4282-406B-B17E-3FFF677D2971}" type="pres">
      <dgm:prSet presAssocID="{7328246B-FA3D-4C94-A361-3713FB1F78E3}" presName="hierChild4" presStyleCnt="0"/>
      <dgm:spPr/>
    </dgm:pt>
  </dgm:ptLst>
  <dgm:cxnLst>
    <dgm:cxn modelId="{0009DF03-0F19-4A7C-8AEE-5F9E346EC8B1}" type="presOf" srcId="{2F54CFF6-CD5E-4930-BE67-98E9884374E6}" destId="{BBD4108A-2FD3-46BE-9C86-763DB5A5EB49}" srcOrd="0" destOrd="0" presId="urn:microsoft.com/office/officeart/2005/8/layout/hierarchy1"/>
    <dgm:cxn modelId="{E20A0D1B-4020-40CE-B90D-DB90244AD92A}" srcId="{24C07297-39E4-4DBF-9688-E2BDCFF8F7B7}" destId="{C5826CA4-4D2E-43E3-9517-237D5E7F0272}" srcOrd="0" destOrd="0" parTransId="{F2092C31-D5C6-4C67-9C19-B2B875DDA8BF}" sibTransId="{8074D135-4055-4245-AFED-5311088374C2}"/>
    <dgm:cxn modelId="{B51F7E2A-767B-4C79-86A7-2E16D91B4F1C}" type="presOf" srcId="{C5826CA4-4D2E-43E3-9517-237D5E7F0272}" destId="{0B2D918C-8A3C-429E-8029-304DEC232BF6}" srcOrd="0" destOrd="0" presId="urn:microsoft.com/office/officeart/2005/8/layout/hierarchy1"/>
    <dgm:cxn modelId="{C66D0B38-5A82-421D-8ED1-34927ED7C94E}" type="presOf" srcId="{E9CBB3B2-82E1-4DFF-9668-0BD8E4D319F7}" destId="{E3C1B737-4173-475D-B39C-25CC171A0C18}" srcOrd="0" destOrd="0" presId="urn:microsoft.com/office/officeart/2005/8/layout/hierarchy1"/>
    <dgm:cxn modelId="{CA599968-0435-4552-BAA7-32DF7C52CC88}" type="presOf" srcId="{7328246B-FA3D-4C94-A361-3713FB1F78E3}" destId="{5AAB0D92-399E-4A73-8597-1FF73AD28D90}" srcOrd="0" destOrd="0" presId="urn:microsoft.com/office/officeart/2005/8/layout/hierarchy1"/>
    <dgm:cxn modelId="{969A0F6C-4989-4F46-8925-E16AD9532D27}" type="presOf" srcId="{3D489217-FF09-4C17-81D1-FA53678D8B85}" destId="{FB9BDC45-1CBF-4DD7-BB4E-1A8508502E5B}" srcOrd="0" destOrd="0" presId="urn:microsoft.com/office/officeart/2005/8/layout/hierarchy1"/>
    <dgm:cxn modelId="{AFD49B70-96E3-492E-83F0-4F48B46C0145}" srcId="{5BD0A844-9FD2-4999-9B5D-4D5AFE8E357B}" destId="{7328246B-FA3D-4C94-A361-3713FB1F78E3}" srcOrd="0" destOrd="0" parTransId="{2F54CFF6-CD5E-4930-BE67-98E9884374E6}" sibTransId="{DC219EC2-505C-4070-B918-E940317BC126}"/>
    <dgm:cxn modelId="{B4290253-591C-4095-9FE8-9B20A17382F1}" type="presOf" srcId="{AF9153C4-C4E2-42ED-8957-51369441050A}" destId="{2F557D7D-CA6C-4AC5-835A-7854D522A003}" srcOrd="0" destOrd="0" presId="urn:microsoft.com/office/officeart/2005/8/layout/hierarchy1"/>
    <dgm:cxn modelId="{12938E78-6FC0-4910-B217-62613131F12D}" srcId="{DC7699C5-C09F-4309-986A-18BFFCA7DC1C}" destId="{3D489217-FF09-4C17-81D1-FA53678D8B85}" srcOrd="0" destOrd="0" parTransId="{2B50A80B-D44B-44D4-93AD-7A80BEECD858}" sibTransId="{BAB533C2-1F44-4F14-B99D-259789C21EC9}"/>
    <dgm:cxn modelId="{2153347A-ABAE-45EC-AB7C-E80EBFC98FC8}" type="presOf" srcId="{2B50A80B-D44B-44D4-93AD-7A80BEECD858}" destId="{1D04C090-6BB5-47E5-A2B7-1243BD2BC489}" srcOrd="0" destOrd="0" presId="urn:microsoft.com/office/officeart/2005/8/layout/hierarchy1"/>
    <dgm:cxn modelId="{9843F393-8F9C-4616-9169-86842337EF9E}" type="presOf" srcId="{DC7699C5-C09F-4309-986A-18BFFCA7DC1C}" destId="{F9CFAD2A-4C0F-46CB-AF50-E3A6C418FC52}" srcOrd="0" destOrd="0" presId="urn:microsoft.com/office/officeart/2005/8/layout/hierarchy1"/>
    <dgm:cxn modelId="{16376894-A923-4943-ACA8-1357EA111FCF}" srcId="{C5826CA4-4D2E-43E3-9517-237D5E7F0272}" destId="{5BD0A844-9FD2-4999-9B5D-4D5AFE8E357B}" srcOrd="1" destOrd="0" parTransId="{E9CBB3B2-82E1-4DFF-9668-0BD8E4D319F7}" sibTransId="{4295ABC1-A4DE-4631-A0CA-38FCB73B118A}"/>
    <dgm:cxn modelId="{BDDF4EB0-399B-4D22-973B-F32476BDBEC1}" type="presOf" srcId="{24C07297-39E4-4DBF-9688-E2BDCFF8F7B7}" destId="{FC5321FC-1A78-4F26-BE2D-B06A07091F28}" srcOrd="0" destOrd="0" presId="urn:microsoft.com/office/officeart/2005/8/layout/hierarchy1"/>
    <dgm:cxn modelId="{0137A5F7-DF2E-4A2F-8797-15E9DCCBCAAF}" type="presOf" srcId="{5BD0A844-9FD2-4999-9B5D-4D5AFE8E357B}" destId="{491ACB1D-7D27-44F0-BD6F-50087ACEB7A9}" srcOrd="0" destOrd="0" presId="urn:microsoft.com/office/officeart/2005/8/layout/hierarchy1"/>
    <dgm:cxn modelId="{743F3EFA-C468-4F7D-BB3E-790908255266}" srcId="{C5826CA4-4D2E-43E3-9517-237D5E7F0272}" destId="{DC7699C5-C09F-4309-986A-18BFFCA7DC1C}" srcOrd="0" destOrd="0" parTransId="{AF9153C4-C4E2-42ED-8957-51369441050A}" sibTransId="{02C2A734-2586-4084-8A63-D945493CFC7B}"/>
    <dgm:cxn modelId="{4D919867-A122-4E63-99D9-8926585FE533}" type="presParOf" srcId="{FC5321FC-1A78-4F26-BE2D-B06A07091F28}" destId="{D209863C-1B7A-4C90-B196-BD2D906180B6}" srcOrd="0" destOrd="0" presId="urn:microsoft.com/office/officeart/2005/8/layout/hierarchy1"/>
    <dgm:cxn modelId="{21E628FD-769A-4F8A-86C7-DED29334633F}" type="presParOf" srcId="{D209863C-1B7A-4C90-B196-BD2D906180B6}" destId="{92020826-1022-46D6-81DA-3851475FCC5C}" srcOrd="0" destOrd="0" presId="urn:microsoft.com/office/officeart/2005/8/layout/hierarchy1"/>
    <dgm:cxn modelId="{892B04A1-2800-45AE-A0C8-277DED7896E0}" type="presParOf" srcId="{92020826-1022-46D6-81DA-3851475FCC5C}" destId="{DCC2BEE1-1B1B-4735-94C5-21EC602D25A6}" srcOrd="0" destOrd="0" presId="urn:microsoft.com/office/officeart/2005/8/layout/hierarchy1"/>
    <dgm:cxn modelId="{7171FFE3-A518-4F7C-8552-A388F246C2BA}" type="presParOf" srcId="{92020826-1022-46D6-81DA-3851475FCC5C}" destId="{0B2D918C-8A3C-429E-8029-304DEC232BF6}" srcOrd="1" destOrd="0" presId="urn:microsoft.com/office/officeart/2005/8/layout/hierarchy1"/>
    <dgm:cxn modelId="{751FBC2B-BC92-4C7E-ACD7-A50667C7C767}" type="presParOf" srcId="{D209863C-1B7A-4C90-B196-BD2D906180B6}" destId="{707F7D6A-7A08-47AB-A7AC-86A0062182BE}" srcOrd="1" destOrd="0" presId="urn:microsoft.com/office/officeart/2005/8/layout/hierarchy1"/>
    <dgm:cxn modelId="{D3AEBE0B-6B5A-4208-BAE9-D50074CE8B3B}" type="presParOf" srcId="{707F7D6A-7A08-47AB-A7AC-86A0062182BE}" destId="{2F557D7D-CA6C-4AC5-835A-7854D522A003}" srcOrd="0" destOrd="0" presId="urn:microsoft.com/office/officeart/2005/8/layout/hierarchy1"/>
    <dgm:cxn modelId="{323FEA73-84FD-4832-953E-751776157DC4}" type="presParOf" srcId="{707F7D6A-7A08-47AB-A7AC-86A0062182BE}" destId="{E1814F17-4652-4995-B93E-56E49A73D125}" srcOrd="1" destOrd="0" presId="urn:microsoft.com/office/officeart/2005/8/layout/hierarchy1"/>
    <dgm:cxn modelId="{88F3C91F-16C7-41E5-BB12-3F2F160587FD}" type="presParOf" srcId="{E1814F17-4652-4995-B93E-56E49A73D125}" destId="{95D1ACC6-1FA5-479E-80C8-AD7DC0B7293F}" srcOrd="0" destOrd="0" presId="urn:microsoft.com/office/officeart/2005/8/layout/hierarchy1"/>
    <dgm:cxn modelId="{013656F0-B7D7-42A4-8FE3-A28A7F40371E}" type="presParOf" srcId="{95D1ACC6-1FA5-479E-80C8-AD7DC0B7293F}" destId="{438E2420-990C-4355-9B19-28ED58CAB64F}" srcOrd="0" destOrd="0" presId="urn:microsoft.com/office/officeart/2005/8/layout/hierarchy1"/>
    <dgm:cxn modelId="{7B43319F-D87A-48D7-80D5-70A538EAA49C}" type="presParOf" srcId="{95D1ACC6-1FA5-479E-80C8-AD7DC0B7293F}" destId="{F9CFAD2A-4C0F-46CB-AF50-E3A6C418FC52}" srcOrd="1" destOrd="0" presId="urn:microsoft.com/office/officeart/2005/8/layout/hierarchy1"/>
    <dgm:cxn modelId="{A6A12206-B75F-4129-AC7F-75FE9398F377}" type="presParOf" srcId="{E1814F17-4652-4995-B93E-56E49A73D125}" destId="{411C7D8A-1E03-469E-852F-5237D3FDA463}" srcOrd="1" destOrd="0" presId="urn:microsoft.com/office/officeart/2005/8/layout/hierarchy1"/>
    <dgm:cxn modelId="{D56D0AE3-F10C-4E97-9AF8-A796015E20A0}" type="presParOf" srcId="{411C7D8A-1E03-469E-852F-5237D3FDA463}" destId="{1D04C090-6BB5-47E5-A2B7-1243BD2BC489}" srcOrd="0" destOrd="0" presId="urn:microsoft.com/office/officeart/2005/8/layout/hierarchy1"/>
    <dgm:cxn modelId="{17FA0616-5645-4BFE-83EC-93E137C9F956}" type="presParOf" srcId="{411C7D8A-1E03-469E-852F-5237D3FDA463}" destId="{97A28623-003D-4929-B765-8F64BACDE54B}" srcOrd="1" destOrd="0" presId="urn:microsoft.com/office/officeart/2005/8/layout/hierarchy1"/>
    <dgm:cxn modelId="{6F7AB24A-8369-4AA0-B667-C063D62A791F}" type="presParOf" srcId="{97A28623-003D-4929-B765-8F64BACDE54B}" destId="{B95B3010-CA92-4111-A829-8D5E6EEC9B33}" srcOrd="0" destOrd="0" presId="urn:microsoft.com/office/officeart/2005/8/layout/hierarchy1"/>
    <dgm:cxn modelId="{4ACEE4BF-02C9-4A7B-8FB9-FFB8B3484293}" type="presParOf" srcId="{B95B3010-CA92-4111-A829-8D5E6EEC9B33}" destId="{C55508F6-B2A1-4B52-BAE9-309AD4CD7499}" srcOrd="0" destOrd="0" presId="urn:microsoft.com/office/officeart/2005/8/layout/hierarchy1"/>
    <dgm:cxn modelId="{781B9459-2125-4857-95DB-C23E67A54472}" type="presParOf" srcId="{B95B3010-CA92-4111-A829-8D5E6EEC9B33}" destId="{FB9BDC45-1CBF-4DD7-BB4E-1A8508502E5B}" srcOrd="1" destOrd="0" presId="urn:microsoft.com/office/officeart/2005/8/layout/hierarchy1"/>
    <dgm:cxn modelId="{35519661-002E-445D-9D6C-C6FD060F019E}" type="presParOf" srcId="{97A28623-003D-4929-B765-8F64BACDE54B}" destId="{CD0C0861-5B3E-4FCC-9B53-0048082B7228}" srcOrd="1" destOrd="0" presId="urn:microsoft.com/office/officeart/2005/8/layout/hierarchy1"/>
    <dgm:cxn modelId="{2B3F3830-37A7-422D-B4FD-B4E889E743C3}" type="presParOf" srcId="{707F7D6A-7A08-47AB-A7AC-86A0062182BE}" destId="{E3C1B737-4173-475D-B39C-25CC171A0C18}" srcOrd="2" destOrd="0" presId="urn:microsoft.com/office/officeart/2005/8/layout/hierarchy1"/>
    <dgm:cxn modelId="{A7BC2C80-B72A-4B64-83DB-5AB424488913}" type="presParOf" srcId="{707F7D6A-7A08-47AB-A7AC-86A0062182BE}" destId="{AC402066-6AFC-4CB7-AE4F-A59F20C7922D}" srcOrd="3" destOrd="0" presId="urn:microsoft.com/office/officeart/2005/8/layout/hierarchy1"/>
    <dgm:cxn modelId="{D6CD4424-F61A-4324-9A2D-89A0FDB03348}" type="presParOf" srcId="{AC402066-6AFC-4CB7-AE4F-A59F20C7922D}" destId="{FADDD34C-B042-4A96-836F-093895F2352F}" srcOrd="0" destOrd="0" presId="urn:microsoft.com/office/officeart/2005/8/layout/hierarchy1"/>
    <dgm:cxn modelId="{594948FA-1BCD-457F-9A35-61E7856ED1C4}" type="presParOf" srcId="{FADDD34C-B042-4A96-836F-093895F2352F}" destId="{06E7C188-DB77-46BE-8543-2081F36C1015}" srcOrd="0" destOrd="0" presId="urn:microsoft.com/office/officeart/2005/8/layout/hierarchy1"/>
    <dgm:cxn modelId="{3F8B3FDC-8C5A-46A8-95EB-111AF88F9DCD}" type="presParOf" srcId="{FADDD34C-B042-4A96-836F-093895F2352F}" destId="{491ACB1D-7D27-44F0-BD6F-50087ACEB7A9}" srcOrd="1" destOrd="0" presId="urn:microsoft.com/office/officeart/2005/8/layout/hierarchy1"/>
    <dgm:cxn modelId="{DDD25A45-E78B-4832-8790-AA9193246D66}" type="presParOf" srcId="{AC402066-6AFC-4CB7-AE4F-A59F20C7922D}" destId="{FC4BE4BD-8546-48AF-BE8F-E20795D510F0}" srcOrd="1" destOrd="0" presId="urn:microsoft.com/office/officeart/2005/8/layout/hierarchy1"/>
    <dgm:cxn modelId="{2ACC0F43-72CF-486F-BA31-2BC0B4766867}" type="presParOf" srcId="{FC4BE4BD-8546-48AF-BE8F-E20795D510F0}" destId="{BBD4108A-2FD3-46BE-9C86-763DB5A5EB49}" srcOrd="0" destOrd="0" presId="urn:microsoft.com/office/officeart/2005/8/layout/hierarchy1"/>
    <dgm:cxn modelId="{B56D0C21-8059-4C38-A59C-97EE00D5A530}" type="presParOf" srcId="{FC4BE4BD-8546-48AF-BE8F-E20795D510F0}" destId="{72389962-89B2-48D2-84CF-CA574CE15F21}" srcOrd="1" destOrd="0" presId="urn:microsoft.com/office/officeart/2005/8/layout/hierarchy1"/>
    <dgm:cxn modelId="{61B57573-2005-4157-95AA-D7DDC19DDA13}" type="presParOf" srcId="{72389962-89B2-48D2-84CF-CA574CE15F21}" destId="{CA8C4F3B-64B7-47CF-8D38-1B7621988EF9}" srcOrd="0" destOrd="0" presId="urn:microsoft.com/office/officeart/2005/8/layout/hierarchy1"/>
    <dgm:cxn modelId="{BE4A8CD0-3FC2-4B3F-8879-4B1808AEC9A2}" type="presParOf" srcId="{CA8C4F3B-64B7-47CF-8D38-1B7621988EF9}" destId="{EA0490A7-BBBE-4CB2-A2A2-20994280C01F}" srcOrd="0" destOrd="0" presId="urn:microsoft.com/office/officeart/2005/8/layout/hierarchy1"/>
    <dgm:cxn modelId="{5B924D6B-2C39-4936-9675-0EB626BBFD9E}" type="presParOf" srcId="{CA8C4F3B-64B7-47CF-8D38-1B7621988EF9}" destId="{5AAB0D92-399E-4A73-8597-1FF73AD28D90}" srcOrd="1" destOrd="0" presId="urn:microsoft.com/office/officeart/2005/8/layout/hierarchy1"/>
    <dgm:cxn modelId="{59D30D99-B8DA-401C-87D4-18CEB6B7E0C3}" type="presParOf" srcId="{72389962-89B2-48D2-84CF-CA574CE15F21}" destId="{F9100887-4282-406B-B17E-3FFF677D29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4108A-2FD3-46BE-9C86-763DB5A5EB49}">
      <dsp:nvSpPr>
        <dsp:cNvPr id="0" name=""/>
        <dsp:cNvSpPr/>
      </dsp:nvSpPr>
      <dsp:spPr>
        <a:xfrm>
          <a:off x="6974523" y="1982124"/>
          <a:ext cx="91440" cy="368833"/>
        </a:xfrm>
        <a:custGeom>
          <a:avLst/>
          <a:gdLst/>
          <a:ahLst/>
          <a:cxnLst/>
          <a:rect l="0" t="0" r="0" b="0"/>
          <a:pathLst>
            <a:path>
              <a:moveTo>
                <a:pt x="45720" y="0"/>
              </a:moveTo>
              <a:lnTo>
                <a:pt x="45720" y="368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1B737-4173-475D-B39C-25CC171A0C18}">
      <dsp:nvSpPr>
        <dsp:cNvPr id="0" name=""/>
        <dsp:cNvSpPr/>
      </dsp:nvSpPr>
      <dsp:spPr>
        <a:xfrm>
          <a:off x="5425304" y="727546"/>
          <a:ext cx="1594939" cy="449274"/>
        </a:xfrm>
        <a:custGeom>
          <a:avLst/>
          <a:gdLst/>
          <a:ahLst/>
          <a:cxnLst/>
          <a:rect l="0" t="0" r="0" b="0"/>
          <a:pathLst>
            <a:path>
              <a:moveTo>
                <a:pt x="0" y="0"/>
              </a:moveTo>
              <a:lnTo>
                <a:pt x="0" y="331790"/>
              </a:lnTo>
              <a:lnTo>
                <a:pt x="1594939" y="331790"/>
              </a:lnTo>
              <a:lnTo>
                <a:pt x="1594939" y="449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04C090-6BB5-47E5-A2B7-1243BD2BC489}">
      <dsp:nvSpPr>
        <dsp:cNvPr id="0" name=""/>
        <dsp:cNvSpPr/>
      </dsp:nvSpPr>
      <dsp:spPr>
        <a:xfrm>
          <a:off x="3753034" y="1982124"/>
          <a:ext cx="91440" cy="368833"/>
        </a:xfrm>
        <a:custGeom>
          <a:avLst/>
          <a:gdLst/>
          <a:ahLst/>
          <a:cxnLst/>
          <a:rect l="0" t="0" r="0" b="0"/>
          <a:pathLst>
            <a:path>
              <a:moveTo>
                <a:pt x="45720" y="0"/>
              </a:moveTo>
              <a:lnTo>
                <a:pt x="45720" y="368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57D7D-CA6C-4AC5-835A-7854D522A003}">
      <dsp:nvSpPr>
        <dsp:cNvPr id="0" name=""/>
        <dsp:cNvSpPr/>
      </dsp:nvSpPr>
      <dsp:spPr>
        <a:xfrm>
          <a:off x="3798754" y="727546"/>
          <a:ext cx="1626549" cy="449274"/>
        </a:xfrm>
        <a:custGeom>
          <a:avLst/>
          <a:gdLst/>
          <a:ahLst/>
          <a:cxnLst/>
          <a:rect l="0" t="0" r="0" b="0"/>
          <a:pathLst>
            <a:path>
              <a:moveTo>
                <a:pt x="1626549" y="0"/>
              </a:moveTo>
              <a:lnTo>
                <a:pt x="1626549" y="331790"/>
              </a:lnTo>
              <a:lnTo>
                <a:pt x="0" y="331790"/>
              </a:lnTo>
              <a:lnTo>
                <a:pt x="0" y="449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C2BEE1-1B1B-4735-94C5-21EC602D25A6}">
      <dsp:nvSpPr>
        <dsp:cNvPr id="0" name=""/>
        <dsp:cNvSpPr/>
      </dsp:nvSpPr>
      <dsp:spPr>
        <a:xfrm>
          <a:off x="3717319" y="-77756"/>
          <a:ext cx="3415969" cy="805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D918C-8A3C-429E-8029-304DEC232BF6}">
      <dsp:nvSpPr>
        <dsp:cNvPr id="0" name=""/>
        <dsp:cNvSpPr/>
      </dsp:nvSpPr>
      <dsp:spPr>
        <a:xfrm>
          <a:off x="3858229" y="56108"/>
          <a:ext cx="3415969" cy="8053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FF0000"/>
              </a:solidFill>
            </a:rPr>
            <a:t>Route and concentration</a:t>
          </a:r>
        </a:p>
      </dsp:txBody>
      <dsp:txXfrm>
        <a:off x="3881816" y="79695"/>
        <a:ext cx="3368795" cy="758129"/>
      </dsp:txXfrm>
    </dsp:sp>
    <dsp:sp modelId="{438E2420-990C-4355-9B19-28ED58CAB64F}">
      <dsp:nvSpPr>
        <dsp:cNvPr id="0" name=""/>
        <dsp:cNvSpPr/>
      </dsp:nvSpPr>
      <dsp:spPr>
        <a:xfrm>
          <a:off x="2335366" y="1176821"/>
          <a:ext cx="2926776" cy="805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FAD2A-4C0F-46CB-AF50-E3A6C418FC52}">
      <dsp:nvSpPr>
        <dsp:cNvPr id="0" name=""/>
        <dsp:cNvSpPr/>
      </dsp:nvSpPr>
      <dsp:spPr>
        <a:xfrm>
          <a:off x="2476276" y="1310686"/>
          <a:ext cx="2926776" cy="8053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Inhaled</a:t>
          </a:r>
        </a:p>
      </dsp:txBody>
      <dsp:txXfrm>
        <a:off x="2499863" y="1334273"/>
        <a:ext cx="2879602" cy="758129"/>
      </dsp:txXfrm>
    </dsp:sp>
    <dsp:sp modelId="{C55508F6-B2A1-4B52-BAE9-309AD4CD7499}">
      <dsp:nvSpPr>
        <dsp:cNvPr id="0" name=""/>
        <dsp:cNvSpPr/>
      </dsp:nvSpPr>
      <dsp:spPr>
        <a:xfrm>
          <a:off x="2374001" y="2350957"/>
          <a:ext cx="2849505" cy="805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BDC45-1CBF-4DD7-BB4E-1A8508502E5B}">
      <dsp:nvSpPr>
        <dsp:cNvPr id="0" name=""/>
        <dsp:cNvSpPr/>
      </dsp:nvSpPr>
      <dsp:spPr>
        <a:xfrm>
          <a:off x="2514912" y="2484822"/>
          <a:ext cx="2849505" cy="8053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From seconds to 1 h according to concentration</a:t>
          </a:r>
        </a:p>
      </dsp:txBody>
      <dsp:txXfrm>
        <a:off x="2538499" y="2508409"/>
        <a:ext cx="2802331" cy="758129"/>
      </dsp:txXfrm>
    </dsp:sp>
    <dsp:sp modelId="{06E7C188-DB77-46BE-8543-2081F36C1015}">
      <dsp:nvSpPr>
        <dsp:cNvPr id="0" name=""/>
        <dsp:cNvSpPr/>
      </dsp:nvSpPr>
      <dsp:spPr>
        <a:xfrm>
          <a:off x="5543964" y="1176821"/>
          <a:ext cx="2952559" cy="805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ACB1D-7D27-44F0-BD6F-50087ACEB7A9}">
      <dsp:nvSpPr>
        <dsp:cNvPr id="0" name=""/>
        <dsp:cNvSpPr/>
      </dsp:nvSpPr>
      <dsp:spPr>
        <a:xfrm>
          <a:off x="5684874" y="1310686"/>
          <a:ext cx="2952559" cy="8053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Ingested</a:t>
          </a:r>
        </a:p>
        <a:p>
          <a:pPr marL="0" lvl="0" indent="0" algn="ctr" defTabSz="800100">
            <a:lnSpc>
              <a:spcPct val="90000"/>
            </a:lnSpc>
            <a:spcBef>
              <a:spcPct val="0"/>
            </a:spcBef>
            <a:spcAft>
              <a:spcPct val="35000"/>
            </a:spcAft>
            <a:buNone/>
          </a:pPr>
          <a:r>
            <a:rPr lang="en-GB" sz="1800" kern="1200" dirty="0"/>
            <a:t>KCN</a:t>
          </a:r>
        </a:p>
      </dsp:txBody>
      <dsp:txXfrm>
        <a:off x="5708461" y="1334273"/>
        <a:ext cx="2905385" cy="758129"/>
      </dsp:txXfrm>
    </dsp:sp>
    <dsp:sp modelId="{EA0490A7-BBBE-4CB2-A2A2-20994280C01F}">
      <dsp:nvSpPr>
        <dsp:cNvPr id="0" name=""/>
        <dsp:cNvSpPr/>
      </dsp:nvSpPr>
      <dsp:spPr>
        <a:xfrm>
          <a:off x="6386146" y="2350957"/>
          <a:ext cx="1268194" cy="805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B0D92-399E-4A73-8597-1FF73AD28D90}">
      <dsp:nvSpPr>
        <dsp:cNvPr id="0" name=""/>
        <dsp:cNvSpPr/>
      </dsp:nvSpPr>
      <dsp:spPr>
        <a:xfrm>
          <a:off x="6527056" y="2484822"/>
          <a:ext cx="1268194" cy="8053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4H</a:t>
          </a:r>
        </a:p>
      </dsp:txBody>
      <dsp:txXfrm>
        <a:off x="6550643" y="2508409"/>
        <a:ext cx="1221020" cy="7581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50F76B2-9125-448C-A3B3-5691D3749711}"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286083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0F76B2-9125-448C-A3B3-5691D3749711}"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351809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0F76B2-9125-448C-A3B3-5691D3749711}"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177337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347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307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17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41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79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024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215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39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0F76B2-9125-448C-A3B3-5691D3749711}"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1993838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605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531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42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F76B2-9125-448C-A3B3-5691D3749711}"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189990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0F76B2-9125-448C-A3B3-5691D3749711}" type="datetimeFigureOut">
              <a:rPr lang="en-GB" smtClean="0"/>
              <a:t>27/10/2019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386875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0F76B2-9125-448C-A3B3-5691D3749711}" type="datetimeFigureOut">
              <a:rPr lang="en-GB" smtClean="0"/>
              <a:t>27/10/2019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280586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0F76B2-9125-448C-A3B3-5691D3749711}" type="datetimeFigureOut">
              <a:rPr lang="en-GB" smtClean="0"/>
              <a:t>27/10/2019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252442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F76B2-9125-448C-A3B3-5691D3749711}" type="datetimeFigureOut">
              <a:rPr lang="en-GB" smtClean="0"/>
              <a:t>27/10/2019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32002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F76B2-9125-448C-A3B3-5691D3749711}" type="datetimeFigureOut">
              <a:rPr lang="en-GB" smtClean="0"/>
              <a:t>27/10/2019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59254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F76B2-9125-448C-A3B3-5691D3749711}" type="datetimeFigureOut">
              <a:rPr lang="en-GB" smtClean="0"/>
              <a:t>27/10/2019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5F6C0-9BD7-444C-A5E1-26261C9899EC}" type="slidenum">
              <a:rPr lang="en-GB" smtClean="0"/>
              <a:t>‹#›</a:t>
            </a:fld>
            <a:endParaRPr lang="en-GB"/>
          </a:p>
        </p:txBody>
      </p:sp>
    </p:spTree>
    <p:extLst>
      <p:ext uri="{BB962C8B-B14F-4D97-AF65-F5344CB8AC3E}">
        <p14:creationId xmlns:p14="http://schemas.microsoft.com/office/powerpoint/2010/main" val="66793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F76B2-9125-448C-A3B3-5691D3749711}" type="datetimeFigureOut">
              <a:rPr lang="en-GB" smtClean="0"/>
              <a:t>27/10/2019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5F6C0-9BD7-444C-A5E1-26261C9899EC}" type="slidenum">
              <a:rPr lang="en-GB" smtClean="0"/>
              <a:t>‹#›</a:t>
            </a:fld>
            <a:endParaRPr lang="en-GB"/>
          </a:p>
        </p:txBody>
      </p:sp>
    </p:spTree>
    <p:extLst>
      <p:ext uri="{BB962C8B-B14F-4D97-AF65-F5344CB8AC3E}">
        <p14:creationId xmlns:p14="http://schemas.microsoft.com/office/powerpoint/2010/main" val="2040390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85E21-9CBA-4F26-ACC9-6ED92BF395A7}" type="datetimeFigureOut">
              <a:rPr lang="en-US" smtClean="0">
                <a:solidFill>
                  <a:prstClr val="black">
                    <a:tint val="75000"/>
                  </a:prstClr>
                </a:solidFill>
              </a:rPr>
              <a:pPr/>
              <a:t>10/27/2019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7344A-79EE-47D4-9FE6-EAE59FE4F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790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Hydrocyanic Acid (HCN)</a:t>
            </a:r>
            <a:br>
              <a:rPr lang="en-GB" dirty="0"/>
            </a:br>
            <a:endParaRPr lang="en-GB" dirty="0"/>
          </a:p>
        </p:txBody>
      </p:sp>
      <p:pic>
        <p:nvPicPr>
          <p:cNvPr id="4" name="Picture 3"/>
          <p:cNvPicPr>
            <a:picLocks noChangeAspect="1"/>
          </p:cNvPicPr>
          <p:nvPr/>
        </p:nvPicPr>
        <p:blipFill>
          <a:blip r:embed="rId2"/>
          <a:stretch>
            <a:fillRect/>
          </a:stretch>
        </p:blipFill>
        <p:spPr>
          <a:xfrm>
            <a:off x="1524000" y="2781837"/>
            <a:ext cx="9181372" cy="3907875"/>
          </a:xfrm>
          <a:prstGeom prst="rect">
            <a:avLst/>
          </a:prstGeom>
        </p:spPr>
      </p:pic>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30934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09600" y="274639"/>
            <a:ext cx="10972800" cy="5851526"/>
          </a:xfrm>
        </p:spPr>
        <p:txBody>
          <a:bodyPr>
            <a:normAutofit/>
          </a:bodyPr>
          <a:lstStyle/>
          <a:p>
            <a:r>
              <a:rPr lang="en-GB" b="1" u="sng" dirty="0"/>
              <a:t>(II)Suicidal:</a:t>
            </a:r>
          </a:p>
          <a:p>
            <a:pPr marL="0" indent="0">
              <a:buNone/>
            </a:pPr>
            <a:r>
              <a:rPr lang="en-GB" dirty="0"/>
              <a:t>It is not common, but reported among persons who can get it e.g. </a:t>
            </a:r>
            <a:r>
              <a:rPr lang="en-GB" b="1" dirty="0">
                <a:solidFill>
                  <a:srgbClr val="FF0000"/>
                </a:solidFill>
              </a:rPr>
              <a:t>chemists and pharmacists</a:t>
            </a:r>
          </a:p>
          <a:p>
            <a:pPr marL="0" indent="0">
              <a:buNone/>
            </a:pPr>
            <a:endParaRPr lang="en-GB" b="1" dirty="0">
              <a:solidFill>
                <a:srgbClr val="FF0000"/>
              </a:solidFill>
            </a:endParaRPr>
          </a:p>
          <a:p>
            <a:r>
              <a:rPr lang="en-GB" dirty="0"/>
              <a:t>(</a:t>
            </a:r>
            <a:r>
              <a:rPr lang="en-GB" b="1" u="sng" dirty="0"/>
              <a:t>III)Homicidal:</a:t>
            </a:r>
          </a:p>
          <a:p>
            <a:pPr marL="0" indent="0">
              <a:buNone/>
            </a:pPr>
            <a:r>
              <a:rPr lang="en-GB" dirty="0"/>
              <a:t> -It is </a:t>
            </a:r>
            <a:r>
              <a:rPr lang="en-GB" b="1" dirty="0">
                <a:solidFill>
                  <a:srgbClr val="FF0000"/>
                </a:solidFill>
              </a:rPr>
              <a:t>very rare </a:t>
            </a:r>
            <a:r>
              <a:rPr lang="en-GB" dirty="0"/>
              <a:t>because ?.</a:t>
            </a:r>
          </a:p>
          <a:p>
            <a:pPr marL="0" indent="0">
              <a:buNone/>
            </a:pPr>
            <a:r>
              <a:rPr lang="en-GB" dirty="0"/>
              <a:t>-Gas chamber: It is a method of legal execution in some states of USA.</a:t>
            </a:r>
          </a:p>
          <a:p>
            <a:endParaRPr lang="en-GB" dirty="0"/>
          </a:p>
        </p:txBody>
      </p:sp>
    </p:spTree>
    <p:extLst>
      <p:ext uri="{BB962C8B-B14F-4D97-AF65-F5344CB8AC3E}">
        <p14:creationId xmlns:p14="http://schemas.microsoft.com/office/powerpoint/2010/main" val="255554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Fatal Period: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3042493"/>
              </p:ext>
            </p:extLst>
          </p:nvPr>
        </p:nvGraphicFramePr>
        <p:xfrm>
          <a:off x="609600" y="2833352"/>
          <a:ext cx="10972800" cy="3292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04552" y="1674254"/>
            <a:ext cx="10174310" cy="1030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C000"/>
                </a:solidFill>
              </a:rPr>
              <a:t>HCN is one of the most catastrophic and rapidly acting poisons ever known</a:t>
            </a:r>
          </a:p>
        </p:txBody>
      </p:sp>
    </p:spTree>
    <p:extLst>
      <p:ext uri="{BB962C8B-B14F-4D97-AF65-F5344CB8AC3E}">
        <p14:creationId xmlns:p14="http://schemas.microsoft.com/office/powerpoint/2010/main" val="416529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Mechanism of action:</a:t>
            </a:r>
          </a:p>
        </p:txBody>
      </p:sp>
      <p:pic>
        <p:nvPicPr>
          <p:cNvPr id="4" name="Content Placeholder 3"/>
          <p:cNvPicPr>
            <a:picLocks noGrp="1" noChangeAspect="1"/>
          </p:cNvPicPr>
          <p:nvPr>
            <p:ph idx="1"/>
          </p:nvPr>
        </p:nvPicPr>
        <p:blipFill>
          <a:blip r:embed="rId2"/>
          <a:stretch>
            <a:fillRect/>
          </a:stretch>
        </p:blipFill>
        <p:spPr>
          <a:xfrm>
            <a:off x="2890534" y="2100810"/>
            <a:ext cx="6908558" cy="3832744"/>
          </a:xfrm>
          <a:prstGeom prst="rect">
            <a:avLst/>
          </a:prstGeom>
        </p:spPr>
      </p:pic>
      <p:sp>
        <p:nvSpPr>
          <p:cNvPr id="3" name="Oval 2"/>
          <p:cNvSpPr/>
          <p:nvPr/>
        </p:nvSpPr>
        <p:spPr>
          <a:xfrm>
            <a:off x="609600" y="2934268"/>
            <a:ext cx="1819701" cy="2702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t>kreb’s</a:t>
            </a:r>
            <a:r>
              <a:rPr lang="en-GB" sz="2800" dirty="0"/>
              <a:t> cycle</a:t>
            </a:r>
          </a:p>
        </p:txBody>
      </p:sp>
    </p:spTree>
    <p:extLst>
      <p:ext uri="{BB962C8B-B14F-4D97-AF65-F5344CB8AC3E}">
        <p14:creationId xmlns:p14="http://schemas.microsoft.com/office/powerpoint/2010/main" val="201477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434108" y="2836173"/>
            <a:ext cx="5666704" cy="3139939"/>
          </a:xfrm>
          <a:prstGeom prst="rect">
            <a:avLst/>
          </a:prstGeom>
        </p:spPr>
      </p:pic>
      <p:sp>
        <p:nvSpPr>
          <p:cNvPr id="5" name="Rectangle 4"/>
          <p:cNvSpPr/>
          <p:nvPr/>
        </p:nvSpPr>
        <p:spPr>
          <a:xfrm>
            <a:off x="2434108" y="1754348"/>
            <a:ext cx="5666703" cy="1081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End result</a:t>
            </a:r>
          </a:p>
        </p:txBody>
      </p:sp>
    </p:spTree>
    <p:extLst>
      <p:ext uri="{BB962C8B-B14F-4D97-AF65-F5344CB8AC3E}">
        <p14:creationId xmlns:p14="http://schemas.microsoft.com/office/powerpoint/2010/main" val="419454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Mechanism of action:</a:t>
            </a:r>
          </a:p>
        </p:txBody>
      </p:sp>
      <p:sp>
        <p:nvSpPr>
          <p:cNvPr id="3" name="Content Placeholder 2"/>
          <p:cNvSpPr>
            <a:spLocks noGrp="1"/>
          </p:cNvSpPr>
          <p:nvPr>
            <p:ph idx="1"/>
          </p:nvPr>
        </p:nvSpPr>
        <p:spPr/>
        <p:txBody>
          <a:bodyPr/>
          <a:lstStyle/>
          <a:p>
            <a:pPr algn="just"/>
            <a:r>
              <a:rPr lang="en-GB" dirty="0"/>
              <a:t>They unit with the ferric ions of cytochrome oxidase respiratory enzymes and cause paralysis of these enzymes,    the result is the failure of the tissues to absorb their oxygen demands from the oxy-</a:t>
            </a:r>
            <a:r>
              <a:rPr lang="en-GB" dirty="0" err="1"/>
              <a:t>Hb</a:t>
            </a:r>
            <a:r>
              <a:rPr lang="en-GB" dirty="0"/>
              <a:t> of the arterial blood lead to cellular hypoxia.</a:t>
            </a:r>
          </a:p>
          <a:p>
            <a:endParaRPr lang="en-GB" dirty="0"/>
          </a:p>
        </p:txBody>
      </p:sp>
    </p:spTree>
    <p:extLst>
      <p:ext uri="{BB962C8B-B14F-4D97-AF65-F5344CB8AC3E}">
        <p14:creationId xmlns:p14="http://schemas.microsoft.com/office/powerpoint/2010/main" val="72863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Clinical picture</a:t>
            </a:r>
          </a:p>
        </p:txBody>
      </p:sp>
      <p:sp>
        <p:nvSpPr>
          <p:cNvPr id="4" name="Rectangle 3"/>
          <p:cNvSpPr>
            <a:spLocks noGrp="1" noChangeArrowheads="1"/>
          </p:cNvSpPr>
          <p:nvPr>
            <p:ph idx="1"/>
          </p:nvPr>
        </p:nvSpPr>
        <p:spPr/>
        <p:txBody>
          <a:bodyPr/>
          <a:lstStyle/>
          <a:p>
            <a:pPr>
              <a:lnSpc>
                <a:spcPct val="90000"/>
              </a:lnSpc>
            </a:pPr>
            <a:r>
              <a:rPr lang="en-US" sz="2800" dirty="0"/>
              <a:t>CNS</a:t>
            </a:r>
          </a:p>
          <a:p>
            <a:pPr lvl="1">
              <a:lnSpc>
                <a:spcPct val="90000"/>
              </a:lnSpc>
            </a:pPr>
            <a:r>
              <a:rPr lang="en-US" sz="2400" dirty="0"/>
              <a:t>Headache</a:t>
            </a:r>
          </a:p>
          <a:p>
            <a:pPr lvl="1">
              <a:lnSpc>
                <a:spcPct val="90000"/>
              </a:lnSpc>
            </a:pPr>
            <a:r>
              <a:rPr lang="en-US" sz="2400" dirty="0"/>
              <a:t>Dizziness</a:t>
            </a:r>
          </a:p>
          <a:p>
            <a:pPr lvl="1">
              <a:lnSpc>
                <a:spcPct val="90000"/>
              </a:lnSpc>
            </a:pPr>
            <a:r>
              <a:rPr lang="en-US" sz="2400" dirty="0"/>
              <a:t>Seizures </a:t>
            </a:r>
          </a:p>
          <a:p>
            <a:pPr lvl="1">
              <a:lnSpc>
                <a:spcPct val="90000"/>
              </a:lnSpc>
            </a:pPr>
            <a:r>
              <a:rPr lang="en-US" sz="2400" dirty="0"/>
              <a:t>Coma</a:t>
            </a:r>
          </a:p>
          <a:p>
            <a:pPr lvl="1">
              <a:lnSpc>
                <a:spcPct val="90000"/>
              </a:lnSpc>
            </a:pPr>
            <a:endParaRPr lang="en-US" sz="2400" dirty="0"/>
          </a:p>
          <a:p>
            <a:pPr>
              <a:lnSpc>
                <a:spcPct val="90000"/>
              </a:lnSpc>
            </a:pPr>
            <a:r>
              <a:rPr lang="en-US" sz="2800" dirty="0"/>
              <a:t>Cardiovascular</a:t>
            </a:r>
          </a:p>
          <a:p>
            <a:pPr lvl="1">
              <a:lnSpc>
                <a:spcPct val="90000"/>
              </a:lnSpc>
            </a:pPr>
            <a:r>
              <a:rPr lang="en-US" sz="2400" dirty="0"/>
              <a:t>Hypertension early , bradycardia</a:t>
            </a:r>
          </a:p>
          <a:p>
            <a:pPr lvl="1">
              <a:lnSpc>
                <a:spcPct val="90000"/>
              </a:lnSpc>
            </a:pPr>
            <a:r>
              <a:rPr lang="en-US" sz="2400" dirty="0"/>
              <a:t>Hypotension, later in course</a:t>
            </a:r>
          </a:p>
          <a:p>
            <a:pPr lvl="1">
              <a:lnSpc>
                <a:spcPct val="90000"/>
              </a:lnSpc>
            </a:pPr>
            <a:r>
              <a:rPr lang="en-US" sz="2400" dirty="0"/>
              <a:t>Cardiovascular collapse</a:t>
            </a:r>
          </a:p>
        </p:txBody>
      </p:sp>
      <p:pic>
        <p:nvPicPr>
          <p:cNvPr id="5" name="Picture 4" descr="MED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210" y="3946301"/>
            <a:ext cx="1519238" cy="2054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ED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123" y="2041301"/>
            <a:ext cx="2097087" cy="138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arn(inVertical)">
                                      <p:cBhvr>
                                        <p:cTn id="24" dur="500"/>
                                        <p:tgtEl>
                                          <p:spTgt spid="4">
                                            <p:txEl>
                                              <p:pRg st="6" end="6"/>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arn(inVertical)">
                                      <p:cBhvr>
                                        <p:cTn id="27" dur="500"/>
                                        <p:tgtEl>
                                          <p:spTgt spid="4">
                                            <p:txEl>
                                              <p:pRg st="7" end="7"/>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barn(inVertical)">
                                      <p:cBhvr>
                                        <p:cTn id="30" dur="500"/>
                                        <p:tgtEl>
                                          <p:spTgt spid="4">
                                            <p:txEl>
                                              <p:pRg st="8" end="8"/>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barn(inVertical)">
                                      <p:cBhvr>
                                        <p:cTn id="3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Clinical picture</a:t>
            </a:r>
          </a:p>
        </p:txBody>
      </p:sp>
      <p:sp>
        <p:nvSpPr>
          <p:cNvPr id="4" name="Rectangle 3"/>
          <p:cNvSpPr>
            <a:spLocks noGrp="1" noChangeArrowheads="1"/>
          </p:cNvSpPr>
          <p:nvPr>
            <p:ph idx="1"/>
          </p:nvPr>
        </p:nvSpPr>
        <p:spPr/>
        <p:txBody>
          <a:bodyPr/>
          <a:lstStyle/>
          <a:p>
            <a:pPr>
              <a:lnSpc>
                <a:spcPct val="90000"/>
              </a:lnSpc>
            </a:pPr>
            <a:r>
              <a:rPr lang="en-US" sz="2800" dirty="0"/>
              <a:t>Pulmonary</a:t>
            </a:r>
          </a:p>
          <a:p>
            <a:pPr lvl="1">
              <a:lnSpc>
                <a:spcPct val="90000"/>
              </a:lnSpc>
            </a:pPr>
            <a:r>
              <a:rPr lang="en-US" sz="2400" dirty="0"/>
              <a:t>Dyspnea</a:t>
            </a:r>
          </a:p>
          <a:p>
            <a:pPr lvl="1">
              <a:lnSpc>
                <a:spcPct val="90000"/>
              </a:lnSpc>
            </a:pPr>
            <a:r>
              <a:rPr lang="en-US" sz="2400" dirty="0"/>
              <a:t>Tachypnea</a:t>
            </a:r>
          </a:p>
          <a:p>
            <a:pPr lvl="1">
              <a:lnSpc>
                <a:spcPct val="90000"/>
              </a:lnSpc>
            </a:pPr>
            <a:r>
              <a:rPr lang="en-US" sz="2400" dirty="0"/>
              <a:t>Pulmonary edema</a:t>
            </a:r>
          </a:p>
          <a:p>
            <a:pPr lvl="1">
              <a:lnSpc>
                <a:spcPct val="90000"/>
              </a:lnSpc>
            </a:pPr>
            <a:r>
              <a:rPr lang="en-US" sz="2400" dirty="0"/>
              <a:t>Apnea</a:t>
            </a:r>
          </a:p>
          <a:p>
            <a:pPr lvl="1">
              <a:lnSpc>
                <a:spcPct val="90000"/>
              </a:lnSpc>
            </a:pPr>
            <a:endParaRPr lang="en-US" sz="2400" dirty="0"/>
          </a:p>
          <a:p>
            <a:pPr>
              <a:lnSpc>
                <a:spcPct val="90000"/>
              </a:lnSpc>
            </a:pPr>
            <a:r>
              <a:rPr lang="en-US" sz="2800" dirty="0"/>
              <a:t>Gastrointestinal</a:t>
            </a:r>
          </a:p>
          <a:p>
            <a:pPr lvl="1">
              <a:lnSpc>
                <a:spcPct val="90000"/>
              </a:lnSpc>
            </a:pPr>
            <a:r>
              <a:rPr lang="en-US" sz="2400" dirty="0"/>
              <a:t>Nausea, vomiting</a:t>
            </a:r>
          </a:p>
          <a:p>
            <a:pPr lvl="1">
              <a:lnSpc>
                <a:spcPct val="90000"/>
              </a:lnSpc>
            </a:pPr>
            <a:r>
              <a:rPr lang="en-US" sz="2400" dirty="0"/>
              <a:t>Caustic effects</a:t>
            </a:r>
          </a:p>
        </p:txBody>
      </p:sp>
      <p:pic>
        <p:nvPicPr>
          <p:cNvPr id="5" name="Picture 4" descr="MED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096" y="1600201"/>
            <a:ext cx="1712913" cy="1976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ED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8696" y="3886201"/>
            <a:ext cx="1217613" cy="19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5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arn(inVertical)">
                                      <p:cBhvr>
                                        <p:cTn id="24" dur="500"/>
                                        <p:tgtEl>
                                          <p:spTgt spid="4">
                                            <p:txEl>
                                              <p:pRg st="6" end="6"/>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arn(inVertical)">
                                      <p:cBhvr>
                                        <p:cTn id="27" dur="500"/>
                                        <p:tgtEl>
                                          <p:spTgt spid="4">
                                            <p:txEl>
                                              <p:pRg st="7" end="7"/>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barn(inVertical)">
                                      <p:cBhvr>
                                        <p:cTn id="3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Diagnosis </a:t>
            </a:r>
          </a:p>
        </p:txBody>
      </p:sp>
      <p:sp>
        <p:nvSpPr>
          <p:cNvPr id="3" name="Content Placeholder 2"/>
          <p:cNvSpPr>
            <a:spLocks noGrp="1"/>
          </p:cNvSpPr>
          <p:nvPr>
            <p:ph idx="1"/>
          </p:nvPr>
        </p:nvSpPr>
        <p:spPr/>
        <p:txBody>
          <a:bodyPr/>
          <a:lstStyle/>
          <a:p>
            <a:r>
              <a:rPr lang="en-GB" dirty="0"/>
              <a:t>points are of major diagnostic importance:</a:t>
            </a:r>
          </a:p>
          <a:p>
            <a:pPr marL="0" indent="0">
              <a:buNone/>
            </a:pPr>
            <a:r>
              <a:rPr lang="en-GB" dirty="0"/>
              <a:t>(1) The </a:t>
            </a:r>
            <a:r>
              <a:rPr lang="en-GB" b="1" dirty="0">
                <a:solidFill>
                  <a:srgbClr val="FF0000"/>
                </a:solidFill>
              </a:rPr>
              <a:t>sudden onset </a:t>
            </a:r>
            <a:r>
              <a:rPr lang="en-GB" dirty="0"/>
              <a:t>and catastrophic course.</a:t>
            </a:r>
          </a:p>
          <a:p>
            <a:pPr marL="0" indent="0">
              <a:buNone/>
            </a:pPr>
            <a:r>
              <a:rPr lang="en-GB" dirty="0"/>
              <a:t>(2) The characteristic </a:t>
            </a:r>
            <a:r>
              <a:rPr lang="en-GB" b="1" dirty="0">
                <a:solidFill>
                  <a:srgbClr val="FF0000"/>
                </a:solidFill>
              </a:rPr>
              <a:t>odour</a:t>
            </a:r>
            <a:r>
              <a:rPr lang="en-GB" dirty="0"/>
              <a:t> of bitter almond.</a:t>
            </a:r>
          </a:p>
          <a:p>
            <a:pPr marL="0" indent="0">
              <a:buNone/>
            </a:pPr>
            <a:r>
              <a:rPr lang="en-GB" dirty="0"/>
              <a:t>(3) The bright </a:t>
            </a:r>
            <a:r>
              <a:rPr lang="en-GB" b="1" dirty="0">
                <a:solidFill>
                  <a:srgbClr val="FF0000"/>
                </a:solidFill>
              </a:rPr>
              <a:t>red colour </a:t>
            </a:r>
            <a:r>
              <a:rPr lang="en-GB" dirty="0"/>
              <a:t>of the skin.</a:t>
            </a:r>
          </a:p>
          <a:p>
            <a:pPr marL="0" indent="0">
              <a:buNone/>
            </a:pPr>
            <a:r>
              <a:rPr lang="en-GB" dirty="0"/>
              <a:t>(4) Knowledge of the patient </a:t>
            </a:r>
            <a:r>
              <a:rPr lang="en-GB" b="1" dirty="0">
                <a:solidFill>
                  <a:srgbClr val="FF0000"/>
                </a:solidFill>
              </a:rPr>
              <a:t>occupation</a:t>
            </a:r>
            <a:r>
              <a:rPr lang="en-GB" dirty="0"/>
              <a:t> and/or suicidal tendencies.</a:t>
            </a:r>
          </a:p>
          <a:p>
            <a:endParaRPr lang="en-GB" dirty="0"/>
          </a:p>
        </p:txBody>
      </p:sp>
    </p:spTree>
    <p:extLst>
      <p:ext uri="{BB962C8B-B14F-4D97-AF65-F5344CB8AC3E}">
        <p14:creationId xmlns:p14="http://schemas.microsoft.com/office/powerpoint/2010/main" val="138443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Treatment:</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a:t>It is a condition of serious medical emergency that requires treatment at the scene of exposure for life saving.</a:t>
            </a:r>
          </a:p>
          <a:p>
            <a:pPr marL="0" indent="0">
              <a:buNone/>
            </a:pPr>
            <a:r>
              <a:rPr lang="en-GB" dirty="0"/>
              <a:t>Treatment base on the following facts:</a:t>
            </a:r>
          </a:p>
          <a:p>
            <a:pPr marL="0" indent="0">
              <a:buNone/>
            </a:pPr>
            <a:endParaRPr lang="en-GB" dirty="0"/>
          </a:p>
          <a:p>
            <a:endParaRPr lang="en-GB" dirty="0"/>
          </a:p>
        </p:txBody>
      </p:sp>
      <p:sp>
        <p:nvSpPr>
          <p:cNvPr id="5" name="Oval 4"/>
          <p:cNvSpPr/>
          <p:nvPr/>
        </p:nvSpPr>
        <p:spPr>
          <a:xfrm>
            <a:off x="193182" y="3438659"/>
            <a:ext cx="12286445" cy="3550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Cyanide has affinity to </a:t>
            </a:r>
          </a:p>
          <a:p>
            <a:r>
              <a:rPr lang="en-GB" sz="3600" b="1" dirty="0"/>
              <a:t>I- Cobalt .</a:t>
            </a:r>
          </a:p>
          <a:p>
            <a:r>
              <a:rPr lang="en-GB" sz="3600" b="1" dirty="0"/>
              <a:t>II- met-</a:t>
            </a:r>
            <a:r>
              <a:rPr lang="en-GB" sz="3600" b="1" dirty="0" err="1"/>
              <a:t>Hb</a:t>
            </a:r>
            <a:r>
              <a:rPr lang="en-GB" sz="3600" b="1" dirty="0"/>
              <a:t> forming </a:t>
            </a:r>
            <a:r>
              <a:rPr lang="en-GB" sz="3600" b="1" u="sng" dirty="0" err="1">
                <a:solidFill>
                  <a:srgbClr val="FF0000"/>
                </a:solidFill>
                <a:effectLst>
                  <a:outerShdw blurRad="38100" dist="38100" dir="2700000" algn="tl">
                    <a:srgbClr val="000000">
                      <a:alpha val="43137"/>
                    </a:srgbClr>
                  </a:outerShdw>
                </a:effectLst>
              </a:rPr>
              <a:t>cyno</a:t>
            </a:r>
            <a:r>
              <a:rPr lang="en-GB" sz="3600" b="1" u="sng" dirty="0">
                <a:solidFill>
                  <a:srgbClr val="FF0000"/>
                </a:solidFill>
                <a:effectLst>
                  <a:outerShdw blurRad="38100" dist="38100" dir="2700000" algn="tl">
                    <a:srgbClr val="000000">
                      <a:alpha val="43137"/>
                    </a:srgbClr>
                  </a:outerShdw>
                </a:effectLst>
              </a:rPr>
              <a:t>-met-</a:t>
            </a:r>
            <a:r>
              <a:rPr lang="en-GB" sz="3600" b="1" u="sng" dirty="0" err="1">
                <a:solidFill>
                  <a:srgbClr val="FF0000"/>
                </a:solidFill>
                <a:effectLst>
                  <a:outerShdw blurRad="38100" dist="38100" dir="2700000" algn="tl">
                    <a:srgbClr val="000000">
                      <a:alpha val="43137"/>
                    </a:srgbClr>
                  </a:outerShdw>
                </a:effectLst>
              </a:rPr>
              <a:t>Hb</a:t>
            </a:r>
            <a:endParaRPr lang="en-GB" sz="3600" b="1" u="sng" dirty="0">
              <a:solidFill>
                <a:srgbClr val="FF0000"/>
              </a:solidFill>
              <a:effectLst>
                <a:outerShdw blurRad="38100" dist="38100" dir="2700000" algn="tl">
                  <a:srgbClr val="000000">
                    <a:alpha val="43137"/>
                  </a:srgbClr>
                </a:outerShdw>
              </a:effectLst>
            </a:endParaRPr>
          </a:p>
          <a:p>
            <a:endParaRPr lang="en-GB" sz="3600" b="1" dirty="0"/>
          </a:p>
        </p:txBody>
      </p:sp>
    </p:spTree>
    <p:extLst>
      <p:ext uri="{BB962C8B-B14F-4D97-AF65-F5344CB8AC3E}">
        <p14:creationId xmlns:p14="http://schemas.microsoft.com/office/powerpoint/2010/main" val="405633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33341" y="579549"/>
            <a:ext cx="9852338" cy="5692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lang="en-AU" sz="2800" b="1" u="sng" dirty="0">
                <a:solidFill>
                  <a:srgbClr val="FFFF00"/>
                </a:solidFill>
                <a:latin typeface="Century Gothic" panose="020B0502020202020204" pitchFamily="34" charset="0"/>
                <a:cs typeface="Times New Roman" panose="02020603050405020304" pitchFamily="18" charset="0"/>
              </a:rPr>
              <a:t>Cobalt containing drugs</a:t>
            </a:r>
            <a:r>
              <a:rPr lang="en-AU" sz="2800" b="1" dirty="0">
                <a:solidFill>
                  <a:srgbClr val="FFFF00"/>
                </a:solidFill>
                <a:latin typeface="Century Gothic" panose="020B0502020202020204" pitchFamily="34" charset="0"/>
                <a:cs typeface="Times New Roman" panose="02020603050405020304" pitchFamily="18" charset="0"/>
              </a:rPr>
              <a:t>:</a:t>
            </a:r>
          </a:p>
          <a:p>
            <a:pPr lvl="0" algn="just" eaLnBrk="0" fontAlgn="base" hangingPunct="0">
              <a:spcBef>
                <a:spcPct val="0"/>
              </a:spcBef>
              <a:spcAft>
                <a:spcPct val="0"/>
              </a:spcAft>
            </a:pPr>
            <a:endParaRPr lang="en-AU" sz="2800" b="1" dirty="0">
              <a:solidFill>
                <a:srgbClr val="FFFF00"/>
              </a:solidFill>
              <a:latin typeface="Century Gothic" panose="020B0502020202020204" pitchFamily="34" charset="0"/>
              <a:cs typeface="Times New Roman" panose="02020603050405020304" pitchFamily="18" charset="0"/>
            </a:endParaRPr>
          </a:p>
          <a:p>
            <a:pPr lvl="0" algn="just" eaLnBrk="0" fontAlgn="base" hangingPunct="0">
              <a:spcBef>
                <a:spcPct val="0"/>
              </a:spcBef>
              <a:spcAft>
                <a:spcPct val="0"/>
              </a:spcAft>
            </a:pPr>
            <a:r>
              <a:rPr lang="en-AU" sz="2800" b="1" dirty="0">
                <a:solidFill>
                  <a:srgbClr val="FFFF00"/>
                </a:solidFill>
                <a:latin typeface="Century Gothic" panose="020B0502020202020204" pitchFamily="34" charset="0"/>
                <a:cs typeface="Times New Roman" panose="02020603050405020304" pitchFamily="18" charset="0"/>
              </a:rPr>
              <a:t>	</a:t>
            </a:r>
            <a:r>
              <a:rPr lang="en-AU" sz="2800" b="1" dirty="0" err="1">
                <a:solidFill>
                  <a:srgbClr val="FFFF00"/>
                </a:solidFill>
                <a:latin typeface="Century Gothic" panose="020B0502020202020204" pitchFamily="34" charset="0"/>
                <a:cs typeface="Times New Roman" panose="02020603050405020304" pitchFamily="18" charset="0"/>
              </a:rPr>
              <a:t>i</a:t>
            </a:r>
            <a:r>
              <a:rPr lang="en-AU" sz="2800" b="1" dirty="0">
                <a:solidFill>
                  <a:srgbClr val="FFFF00"/>
                </a:solidFill>
                <a:latin typeface="Century Gothic" panose="020B0502020202020204" pitchFamily="34" charset="0"/>
                <a:cs typeface="Times New Roman" panose="02020603050405020304" pitchFamily="18" charset="0"/>
              </a:rPr>
              <a:t>.	 Hydroxocobalamin, or (</a:t>
            </a:r>
            <a:r>
              <a:rPr lang="es-ES" sz="2800" b="1" dirty="0" err="1">
                <a:solidFill>
                  <a:srgbClr val="FFFF00"/>
                </a:solidFill>
                <a:latin typeface="Century Gothic" panose="020B0502020202020204" pitchFamily="34" charset="0"/>
                <a:cs typeface="Times New Roman" panose="02020603050405020304" pitchFamily="18" charset="0"/>
              </a:rPr>
              <a:t>Vitamin</a:t>
            </a:r>
            <a:r>
              <a:rPr lang="es-ES" sz="2800" b="1" dirty="0">
                <a:solidFill>
                  <a:srgbClr val="FFFF00"/>
                </a:solidFill>
                <a:latin typeface="Century Gothic" panose="020B0502020202020204" pitchFamily="34" charset="0"/>
                <a:cs typeface="Times New Roman" panose="02020603050405020304" pitchFamily="18" charset="0"/>
              </a:rPr>
              <a:t> B12 ) </a:t>
            </a:r>
            <a:r>
              <a:rPr lang="es-ES" sz="2800" b="1" dirty="0" err="1">
                <a:solidFill>
                  <a:srgbClr val="FFFF00"/>
                </a:solidFill>
                <a:latin typeface="Century Gothic" panose="020B0502020202020204" pitchFamily="34" charset="0"/>
                <a:cs typeface="Times New Roman" panose="02020603050405020304" pitchFamily="18" charset="0"/>
              </a:rPr>
              <a:t>Dose</a:t>
            </a:r>
            <a:r>
              <a:rPr lang="es-ES" sz="2800" b="1" dirty="0">
                <a:solidFill>
                  <a:srgbClr val="FFFF00"/>
                </a:solidFill>
                <a:latin typeface="Century Gothic" panose="020B0502020202020204" pitchFamily="34" charset="0"/>
                <a:cs typeface="Times New Roman" panose="02020603050405020304" pitchFamily="18" charset="0"/>
              </a:rPr>
              <a:t>: 4-5g IV</a:t>
            </a:r>
            <a:endParaRPr lang="en-AU" sz="2800" b="1" dirty="0">
              <a:solidFill>
                <a:srgbClr val="FFFF00"/>
              </a:solidFill>
              <a:latin typeface="Century Gothic" panose="020B0502020202020204" pitchFamily="34" charset="0"/>
              <a:cs typeface="Times New Roman" panose="02020603050405020304" pitchFamily="18" charset="0"/>
            </a:endParaRPr>
          </a:p>
          <a:p>
            <a:pPr lvl="0" algn="just" eaLnBrk="0" fontAlgn="base" hangingPunct="0">
              <a:spcBef>
                <a:spcPct val="0"/>
              </a:spcBef>
              <a:spcAft>
                <a:spcPct val="0"/>
              </a:spcAft>
            </a:pPr>
            <a:r>
              <a:rPr lang="en-AU" sz="2800" b="1" dirty="0">
                <a:solidFill>
                  <a:srgbClr val="FFFF00"/>
                </a:solidFill>
                <a:latin typeface="Century Gothic" panose="020B0502020202020204" pitchFamily="34" charset="0"/>
                <a:cs typeface="Times New Roman" panose="02020603050405020304" pitchFamily="18" charset="0"/>
              </a:rPr>
              <a:t>	ii.	 </a:t>
            </a:r>
            <a:r>
              <a:rPr lang="en-AU" sz="2800" b="1" dirty="0" err="1">
                <a:solidFill>
                  <a:srgbClr val="FFFF00"/>
                </a:solidFill>
                <a:latin typeface="Century Gothic" panose="020B0502020202020204" pitchFamily="34" charset="0"/>
                <a:cs typeface="Times New Roman" panose="02020603050405020304" pitchFamily="18" charset="0"/>
              </a:rPr>
              <a:t>Dicobalt</a:t>
            </a:r>
            <a:r>
              <a:rPr lang="en-AU" sz="2800" b="1" dirty="0">
                <a:solidFill>
                  <a:srgbClr val="FFFF00"/>
                </a:solidFill>
                <a:latin typeface="Century Gothic" panose="020B0502020202020204" pitchFamily="34" charset="0"/>
                <a:cs typeface="Times New Roman" panose="02020603050405020304" pitchFamily="18" charset="0"/>
              </a:rPr>
              <a:t> EDTA: </a:t>
            </a:r>
            <a:r>
              <a:rPr lang="en-AU" sz="2800" b="1" dirty="0" err="1">
                <a:solidFill>
                  <a:srgbClr val="FFFF00"/>
                </a:solidFill>
                <a:latin typeface="Century Gothic" panose="020B0502020202020204" pitchFamily="34" charset="0"/>
                <a:cs typeface="Times New Roman" panose="02020603050405020304" pitchFamily="18" charset="0"/>
              </a:rPr>
              <a:t>Kelocyanor</a:t>
            </a:r>
            <a:r>
              <a:rPr lang="en-AU" sz="2800" b="1" dirty="0">
                <a:solidFill>
                  <a:srgbClr val="FFFF00"/>
                </a:solidFill>
                <a:latin typeface="Century Gothic" panose="020B0502020202020204" pitchFamily="34" charset="0"/>
                <a:cs typeface="Times New Roman" panose="02020603050405020304" pitchFamily="18" charset="0"/>
              </a:rPr>
              <a:t> 300mg IV over l minute.</a:t>
            </a:r>
          </a:p>
          <a:p>
            <a:pPr lvl="0" algn="just" eaLnBrk="0" fontAlgn="base" hangingPunct="0">
              <a:spcBef>
                <a:spcPct val="0"/>
              </a:spcBef>
              <a:spcAft>
                <a:spcPct val="0"/>
              </a:spcAft>
            </a:pPr>
            <a:endParaRPr lang="en-AU" sz="2800" b="1" u="sng" dirty="0">
              <a:solidFill>
                <a:srgbClr val="FFFF00"/>
              </a:solidFill>
              <a:latin typeface="Century Gothic" panose="020B0502020202020204" pitchFamily="34" charset="0"/>
              <a:cs typeface="Times New Roman" panose="02020603050405020304" pitchFamily="18" charset="0"/>
            </a:endParaRPr>
          </a:p>
          <a:p>
            <a:pPr lvl="0" algn="just" eaLnBrk="0" fontAlgn="base" hangingPunct="0">
              <a:spcBef>
                <a:spcPct val="0"/>
              </a:spcBef>
              <a:spcAft>
                <a:spcPct val="0"/>
              </a:spcAft>
            </a:pPr>
            <a:r>
              <a:rPr lang="en-AU" sz="2800" b="1" u="sng" dirty="0">
                <a:solidFill>
                  <a:srgbClr val="FFFF00"/>
                </a:solidFill>
                <a:latin typeface="Century Gothic" panose="020B0502020202020204" pitchFamily="34" charset="0"/>
                <a:cs typeface="Times New Roman" panose="02020603050405020304" pitchFamily="18" charset="0"/>
              </a:rPr>
              <a:t>Methaemoglobin forming drugs</a:t>
            </a:r>
            <a:r>
              <a:rPr lang="en-AU" sz="2800" b="1" dirty="0">
                <a:solidFill>
                  <a:srgbClr val="FFFF00"/>
                </a:solidFill>
                <a:latin typeface="Century Gothic" panose="020B0502020202020204" pitchFamily="34" charset="0"/>
                <a:cs typeface="Times New Roman" panose="02020603050405020304" pitchFamily="18" charset="0"/>
              </a:rPr>
              <a:t>:</a:t>
            </a:r>
          </a:p>
          <a:p>
            <a:pPr lvl="0" algn="just" eaLnBrk="0" fontAlgn="base" hangingPunct="0">
              <a:spcBef>
                <a:spcPct val="0"/>
              </a:spcBef>
              <a:spcAft>
                <a:spcPct val="0"/>
              </a:spcAft>
            </a:pPr>
            <a:endParaRPr lang="en-AU" sz="2800" b="1" dirty="0">
              <a:solidFill>
                <a:srgbClr val="FFFF00"/>
              </a:solidFill>
              <a:latin typeface="Century Gothic" panose="020B0502020202020204" pitchFamily="34" charset="0"/>
              <a:cs typeface="Times New Roman" panose="02020603050405020304" pitchFamily="18" charset="0"/>
            </a:endParaRPr>
          </a:p>
          <a:p>
            <a:pPr lvl="0" algn="just" eaLnBrk="0" fontAlgn="base" hangingPunct="0">
              <a:spcBef>
                <a:spcPct val="0"/>
              </a:spcBef>
              <a:spcAft>
                <a:spcPct val="0"/>
              </a:spcAft>
            </a:pPr>
            <a:r>
              <a:rPr lang="en-AU" sz="2800" b="1" dirty="0">
                <a:solidFill>
                  <a:srgbClr val="FFFF00"/>
                </a:solidFill>
                <a:latin typeface="Century Gothic" panose="020B0502020202020204" pitchFamily="34" charset="0"/>
                <a:cs typeface="Times New Roman" panose="02020603050405020304" pitchFamily="18" charset="0"/>
              </a:rPr>
              <a:t>	</a:t>
            </a:r>
            <a:r>
              <a:rPr lang="en-AU" sz="2800" b="1" dirty="0" err="1">
                <a:solidFill>
                  <a:srgbClr val="FFFF00"/>
                </a:solidFill>
                <a:latin typeface="Century Gothic" panose="020B0502020202020204" pitchFamily="34" charset="0"/>
                <a:cs typeface="Times New Roman" panose="02020603050405020304" pitchFamily="18" charset="0"/>
              </a:rPr>
              <a:t>i</a:t>
            </a:r>
            <a:r>
              <a:rPr lang="en-AU" sz="2800" b="1" dirty="0">
                <a:solidFill>
                  <a:srgbClr val="FFFF00"/>
                </a:solidFill>
                <a:latin typeface="Century Gothic" panose="020B0502020202020204" pitchFamily="34" charset="0"/>
                <a:cs typeface="Times New Roman" panose="02020603050405020304" pitchFamily="18" charset="0"/>
              </a:rPr>
              <a:t>.	Amyl nitrite;</a:t>
            </a:r>
          </a:p>
          <a:p>
            <a:pPr lvl="0" algn="just" eaLnBrk="0" fontAlgn="base" hangingPunct="0">
              <a:spcBef>
                <a:spcPct val="0"/>
              </a:spcBef>
              <a:spcAft>
                <a:spcPct val="0"/>
              </a:spcAft>
            </a:pPr>
            <a:r>
              <a:rPr lang="en-AU" sz="2800" b="1" dirty="0">
                <a:solidFill>
                  <a:srgbClr val="FFFF00"/>
                </a:solidFill>
                <a:latin typeface="Century Gothic" panose="020B0502020202020204" pitchFamily="34" charset="0"/>
                <a:cs typeface="Times New Roman" panose="02020603050405020304" pitchFamily="18" charset="0"/>
              </a:rPr>
              <a:t>	ii.	Sodium nitrite, or;</a:t>
            </a:r>
          </a:p>
          <a:p>
            <a:pPr lvl="0" algn="just" eaLnBrk="0" fontAlgn="base" hangingPunct="0">
              <a:spcBef>
                <a:spcPct val="0"/>
              </a:spcBef>
              <a:spcAft>
                <a:spcPct val="0"/>
              </a:spcAft>
            </a:pPr>
            <a:r>
              <a:rPr lang="en-AU" sz="2800" b="1" dirty="0">
                <a:solidFill>
                  <a:srgbClr val="FFFF00"/>
                </a:solidFill>
                <a:latin typeface="Century Gothic" panose="020B0502020202020204" pitchFamily="34" charset="0"/>
                <a:cs typeface="Times New Roman" panose="02020603050405020304" pitchFamily="18" charset="0"/>
              </a:rPr>
              <a:t>	iii.	4-dimethylaminophenol</a:t>
            </a:r>
          </a:p>
          <a:p>
            <a:pPr lvl="0" algn="just" eaLnBrk="0" fontAlgn="base" hangingPunct="0">
              <a:spcBef>
                <a:spcPct val="0"/>
              </a:spcBef>
              <a:spcAft>
                <a:spcPct val="0"/>
              </a:spcAft>
            </a:pPr>
            <a:r>
              <a:rPr lang="en-AU" sz="2800" b="1" dirty="0">
                <a:solidFill>
                  <a:srgbClr val="FFFF00"/>
                </a:solidFill>
                <a:latin typeface="Century Gothic" panose="020B0502020202020204" pitchFamily="34" charset="0"/>
                <a:cs typeface="Times New Roman" panose="02020603050405020304" pitchFamily="18" charset="0"/>
              </a:rPr>
              <a:t>		(4-DMAP): 3.25 mg/kg IV</a:t>
            </a:r>
            <a:endParaRPr lang="en-US" sz="3200" b="1" dirty="0">
              <a:solidFill>
                <a:srgbClr val="FFFF00"/>
              </a:solidFill>
              <a:latin typeface="Century Gothic" panose="020B0502020202020204" pitchFamily="34" charset="0"/>
              <a:cs typeface="Times New Roman" panose="02020603050405020304" pitchFamily="18" charset="0"/>
            </a:endParaRPr>
          </a:p>
          <a:p>
            <a:pPr algn="ctr"/>
            <a:endParaRPr lang="en-GB" dirty="0"/>
          </a:p>
          <a:p>
            <a:pPr algn="ctr"/>
            <a:endParaRPr lang="en-GB" dirty="0"/>
          </a:p>
        </p:txBody>
      </p:sp>
      <p:cxnSp>
        <p:nvCxnSpPr>
          <p:cNvPr id="4" name="Straight Connector 3"/>
          <p:cNvCxnSpPr/>
          <p:nvPr/>
        </p:nvCxnSpPr>
        <p:spPr>
          <a:xfrm>
            <a:off x="7650051" y="3760631"/>
            <a:ext cx="51515" cy="1648496"/>
          </a:xfrm>
          <a:prstGeom prst="line">
            <a:avLst/>
          </a:prstGeom>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8165206" y="3541690"/>
            <a:ext cx="2640169" cy="18674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rgbClr val="FF0000"/>
                </a:solidFill>
              </a:rPr>
              <a:t>Followed by </a:t>
            </a:r>
            <a:r>
              <a:rPr lang="en-GB" sz="2000" b="1" dirty="0" err="1">
                <a:solidFill>
                  <a:srgbClr val="FF0000"/>
                </a:solidFill>
              </a:rPr>
              <a:t>sulfar</a:t>
            </a:r>
            <a:r>
              <a:rPr lang="en-GB" sz="2000" b="1" dirty="0">
                <a:solidFill>
                  <a:srgbClr val="FF0000"/>
                </a:solidFill>
              </a:rPr>
              <a:t> donor thiosulfate to form </a:t>
            </a:r>
            <a:r>
              <a:rPr lang="en-GB" sz="2000" b="1" dirty="0" err="1">
                <a:solidFill>
                  <a:srgbClr val="FF0000"/>
                </a:solidFill>
              </a:rPr>
              <a:t>thiocyanide</a:t>
            </a:r>
            <a:r>
              <a:rPr lang="en-GB" sz="2000" b="1" dirty="0">
                <a:solidFill>
                  <a:srgbClr val="FF0000"/>
                </a:solidFill>
              </a:rPr>
              <a:t> to urine</a:t>
            </a:r>
          </a:p>
        </p:txBody>
      </p:sp>
    </p:spTree>
    <p:extLst>
      <p:ext uri="{BB962C8B-B14F-4D97-AF65-F5344CB8AC3E}">
        <p14:creationId xmlns:p14="http://schemas.microsoft.com/office/powerpoint/2010/main" val="99250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ircle(in)">
                                      <p:cBhvr>
                                        <p:cTn id="10" dur="2000"/>
                                        <p:tgtEl>
                                          <p:spTgt spid="2">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circle(in)">
                                      <p:cBhvr>
                                        <p:cTn id="13" dur="20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wipe(down)">
                                      <p:cBhvr>
                                        <p:cTn id="18" dur="500"/>
                                        <p:tgtEl>
                                          <p:spTgt spid="2">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wipe(down)">
                                      <p:cBhvr>
                                        <p:cTn id="21" dur="500"/>
                                        <p:tgtEl>
                                          <p:spTgt spid="2">
                                            <p:txEl>
                                              <p:pRg st="7" end="7"/>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wipe(down)">
                                      <p:cBhvr>
                                        <p:cTn id="24" dur="500"/>
                                        <p:tgtEl>
                                          <p:spTgt spid="2">
                                            <p:txEl>
                                              <p:pRg st="8" end="8"/>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down)">
                                      <p:cBhvr>
                                        <p:cTn id="27" dur="500"/>
                                        <p:tgtEl>
                                          <p:spTgt spid="2">
                                            <p:txEl>
                                              <p:pRg st="9" end="9"/>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wipe(down)">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u="sng" dirty="0">
                <a:solidFill>
                  <a:srgbClr val="FF0000"/>
                </a:solidFill>
                <a:effectLst>
                  <a:outerShdw blurRad="38100" dist="38100" dir="2700000" algn="tl">
                    <a:srgbClr val="000000">
                      <a:alpha val="43137"/>
                    </a:srgbClr>
                  </a:outerShdw>
                </a:effectLst>
              </a:rPr>
              <a:t>History </a:t>
            </a:r>
          </a:p>
        </p:txBody>
      </p:sp>
      <p:sp>
        <p:nvSpPr>
          <p:cNvPr id="3" name="Content Placeholder 2"/>
          <p:cNvSpPr>
            <a:spLocks noGrp="1"/>
          </p:cNvSpPr>
          <p:nvPr>
            <p:ph idx="1"/>
          </p:nvPr>
        </p:nvSpPr>
        <p:spPr/>
        <p:txBody>
          <a:bodyPr/>
          <a:lstStyle/>
          <a:p>
            <a:r>
              <a:rPr lang="en-GB" dirty="0"/>
              <a:t>In 1782, a Swedish chemist isolated hydrogen cyanide. He died in 1786 from cyanide poisoning.</a:t>
            </a:r>
          </a:p>
          <a:p>
            <a:r>
              <a:rPr lang="en-GB" dirty="0"/>
              <a:t>World War II, it was used as a genocidal agent (</a:t>
            </a:r>
            <a:r>
              <a:rPr lang="en-GB" dirty="0" err="1"/>
              <a:t>Zyklon</a:t>
            </a:r>
            <a:r>
              <a:rPr lang="en-GB" dirty="0"/>
              <a:t> B) by the Nazis.</a:t>
            </a:r>
          </a:p>
          <a:p>
            <a:r>
              <a:rPr lang="en-US" b="1" dirty="0"/>
              <a:t> “Russian Monk Rasputin” </a:t>
            </a:r>
            <a:r>
              <a:rPr lang="en-US" dirty="0"/>
              <a:t>escaped death despite of taking an amount of KCN that was enough to kill a hoarse. `` why!</a:t>
            </a:r>
            <a:endParaRPr lang="en-GB" dirty="0"/>
          </a:p>
        </p:txBody>
      </p:sp>
    </p:spTree>
    <p:extLst>
      <p:ext uri="{BB962C8B-B14F-4D97-AF65-F5344CB8AC3E}">
        <p14:creationId xmlns:p14="http://schemas.microsoft.com/office/powerpoint/2010/main" val="297650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26718"/>
          <a:stretch/>
        </p:blipFill>
        <p:spPr>
          <a:xfrm>
            <a:off x="2653048" y="274638"/>
            <a:ext cx="6477700" cy="6337851"/>
          </a:xfrm>
        </p:spPr>
      </p:pic>
    </p:spTree>
    <p:extLst>
      <p:ext uri="{BB962C8B-B14F-4D97-AF65-F5344CB8AC3E}">
        <p14:creationId xmlns:p14="http://schemas.microsoft.com/office/powerpoint/2010/main" val="274219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Cyanide kits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7623" y="1417638"/>
            <a:ext cx="7349458" cy="5509795"/>
          </a:xfrm>
        </p:spPr>
      </p:pic>
      <p:sp>
        <p:nvSpPr>
          <p:cNvPr id="3" name="Rectangle 2">
            <a:extLst>
              <a:ext uri="{FF2B5EF4-FFF2-40B4-BE49-F238E27FC236}">
                <a16:creationId xmlns:a16="http://schemas.microsoft.com/office/drawing/2014/main" id="{42AF88D0-DF5C-4EFB-8ADA-1B0502A153E9}"/>
              </a:ext>
            </a:extLst>
          </p:cNvPr>
          <p:cNvSpPr/>
          <p:nvPr/>
        </p:nvSpPr>
        <p:spPr>
          <a:xfrm>
            <a:off x="6607858" y="6214030"/>
            <a:ext cx="3424079" cy="461665"/>
          </a:xfrm>
          <a:prstGeom prst="rect">
            <a:avLst/>
          </a:prstGeom>
        </p:spPr>
        <p:txBody>
          <a:bodyPr wrap="none">
            <a:spAutoFit/>
          </a:bodyPr>
          <a:lstStyle/>
          <a:p>
            <a:r>
              <a:rPr lang="en-US" sz="2400" b="1" dirty="0">
                <a:solidFill>
                  <a:schemeClr val="bg1"/>
                </a:solidFill>
              </a:rPr>
              <a:t>15 to 30 seconds/ minute</a:t>
            </a:r>
          </a:p>
        </p:txBody>
      </p:sp>
      <p:sp>
        <p:nvSpPr>
          <p:cNvPr id="4" name="Rectangle 3">
            <a:extLst>
              <a:ext uri="{FF2B5EF4-FFF2-40B4-BE49-F238E27FC236}">
                <a16:creationId xmlns:a16="http://schemas.microsoft.com/office/drawing/2014/main" id="{07A7B489-40A6-4F43-889A-D42756BFEF69}"/>
              </a:ext>
            </a:extLst>
          </p:cNvPr>
          <p:cNvSpPr/>
          <p:nvPr/>
        </p:nvSpPr>
        <p:spPr>
          <a:xfrm>
            <a:off x="2814222" y="1574560"/>
            <a:ext cx="2417072" cy="461665"/>
          </a:xfrm>
          <a:prstGeom prst="rect">
            <a:avLst/>
          </a:prstGeom>
        </p:spPr>
        <p:txBody>
          <a:bodyPr wrap="none">
            <a:spAutoFit/>
          </a:bodyPr>
          <a:lstStyle/>
          <a:p>
            <a:r>
              <a:rPr lang="en-US" sz="2400" b="1" dirty="0">
                <a:solidFill>
                  <a:schemeClr val="bg1"/>
                </a:solidFill>
              </a:rPr>
              <a:t>10cc 3% slowly IV</a:t>
            </a:r>
          </a:p>
        </p:txBody>
      </p:sp>
      <p:sp>
        <p:nvSpPr>
          <p:cNvPr id="6" name="Rectangle 5">
            <a:extLst>
              <a:ext uri="{FF2B5EF4-FFF2-40B4-BE49-F238E27FC236}">
                <a16:creationId xmlns:a16="http://schemas.microsoft.com/office/drawing/2014/main" id="{3AB47F8C-F305-4D29-916D-EDDA6239D798}"/>
              </a:ext>
            </a:extLst>
          </p:cNvPr>
          <p:cNvSpPr/>
          <p:nvPr/>
        </p:nvSpPr>
        <p:spPr>
          <a:xfrm>
            <a:off x="2952217" y="3803203"/>
            <a:ext cx="1423788" cy="461665"/>
          </a:xfrm>
          <a:prstGeom prst="rect">
            <a:avLst/>
          </a:prstGeom>
        </p:spPr>
        <p:txBody>
          <a:bodyPr wrap="none">
            <a:spAutoFit/>
          </a:bodyPr>
          <a:lstStyle/>
          <a:p>
            <a:r>
              <a:rPr lang="en-US" sz="2400" b="1" dirty="0">
                <a:solidFill>
                  <a:schemeClr val="bg1"/>
                </a:solidFill>
              </a:rPr>
              <a:t>50 cc 25%</a:t>
            </a:r>
          </a:p>
        </p:txBody>
      </p:sp>
    </p:spTree>
    <p:extLst>
      <p:ext uri="{BB962C8B-B14F-4D97-AF65-F5344CB8AC3E}">
        <p14:creationId xmlns:p14="http://schemas.microsoft.com/office/powerpoint/2010/main" val="452535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F073-1947-4DF3-AC7B-7A70B0281C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FFF980-04D9-4932-80BF-ED074D164037}"/>
              </a:ext>
            </a:extLst>
          </p:cNvPr>
          <p:cNvSpPr>
            <a:spLocks noGrp="1"/>
          </p:cNvSpPr>
          <p:nvPr>
            <p:ph idx="1"/>
          </p:nvPr>
        </p:nvSpPr>
        <p:spPr/>
        <p:txBody>
          <a:bodyPr/>
          <a:lstStyle/>
          <a:p>
            <a:pPr marL="274320" indent="-274320" algn="just">
              <a:buClr>
                <a:schemeClr val="accent3"/>
              </a:buClr>
              <a:buFont typeface="Wingdings 2"/>
              <a:buChar char=""/>
              <a:defRPr/>
            </a:pPr>
            <a:r>
              <a:rPr lang="fr-FR" b="1" i="1" dirty="0"/>
              <a:t>Hydroxycobalamine:</a:t>
            </a:r>
            <a:r>
              <a:rPr lang="fr-FR" dirty="0"/>
              <a:t>  (</a:t>
            </a:r>
            <a:r>
              <a:rPr lang="fr-FR" dirty="0" err="1"/>
              <a:t>Vitamin</a:t>
            </a:r>
            <a:r>
              <a:rPr lang="fr-FR" dirty="0"/>
              <a:t> B</a:t>
            </a:r>
            <a:r>
              <a:rPr lang="fr-FR" baseline="-25000" dirty="0"/>
              <a:t>12 </a:t>
            </a:r>
            <a:r>
              <a:rPr lang="fr-FR" dirty="0"/>
              <a:t>) Dose: 4-5g IV.</a:t>
            </a:r>
            <a:endParaRPr lang="en-US" dirty="0"/>
          </a:p>
          <a:p>
            <a:pPr marL="274320" indent="-274320" algn="just">
              <a:buClr>
                <a:schemeClr val="accent3"/>
              </a:buClr>
              <a:buFont typeface="Wingdings 2"/>
              <a:buChar char=""/>
              <a:defRPr/>
            </a:pPr>
            <a:r>
              <a:rPr lang="en-US" b="1" i="1" dirty="0"/>
              <a:t>Cobalt </a:t>
            </a:r>
            <a:r>
              <a:rPr lang="en-US" b="1" i="1" dirty="0" err="1"/>
              <a:t>ethyline</a:t>
            </a:r>
            <a:r>
              <a:rPr lang="en-US" b="1" i="1" dirty="0"/>
              <a:t> diamine </a:t>
            </a:r>
            <a:r>
              <a:rPr lang="en-US" b="1" i="1" dirty="0" err="1"/>
              <a:t>tetracetate</a:t>
            </a:r>
            <a:r>
              <a:rPr lang="en-US" dirty="0"/>
              <a:t> </a:t>
            </a:r>
            <a:r>
              <a:rPr lang="en-US" b="1" i="1" dirty="0"/>
              <a:t>(Cobalt EDTA)</a:t>
            </a:r>
            <a:r>
              <a:rPr lang="en-US" dirty="0"/>
              <a:t> </a:t>
            </a:r>
            <a:r>
              <a:rPr lang="en-US" i="1" dirty="0"/>
              <a:t>= </a:t>
            </a:r>
            <a:r>
              <a:rPr lang="en-US" dirty="0" err="1"/>
              <a:t>Kelocyanor</a:t>
            </a:r>
            <a:r>
              <a:rPr lang="en-US" dirty="0"/>
              <a:t> 300mg IV over l minute.</a:t>
            </a:r>
          </a:p>
          <a:p>
            <a:pPr marL="274320" indent="-274320" algn="just">
              <a:buClr>
                <a:schemeClr val="accent3"/>
              </a:buClr>
              <a:buFont typeface="Wingdings 2"/>
              <a:buChar char=""/>
              <a:defRPr/>
            </a:pPr>
            <a:r>
              <a:rPr lang="nl-NL" b="1" i="1" dirty="0"/>
              <a:t>DMAP (Dimethylaminophenol</a:t>
            </a:r>
            <a:r>
              <a:rPr lang="nl-NL" dirty="0"/>
              <a:t>) 3.25mg/kg IV.</a:t>
            </a:r>
            <a:endParaRPr lang="en-US" dirty="0"/>
          </a:p>
          <a:p>
            <a:pPr marL="274320" indent="-274320" algn="just">
              <a:buClr>
                <a:schemeClr val="accent3"/>
              </a:buClr>
              <a:buFont typeface="Wingdings 2"/>
              <a:buChar char=""/>
              <a:defRPr/>
            </a:pPr>
            <a:r>
              <a:rPr lang="en-US" b="1" dirty="0"/>
              <a:t>Hyperbaric Oxygen (HBO</a:t>
            </a:r>
            <a:r>
              <a:rPr lang="en-US" dirty="0"/>
              <a:t>) : in severe cases or when antidotes fail .</a:t>
            </a:r>
          </a:p>
          <a:p>
            <a:endParaRPr lang="en-US" dirty="0"/>
          </a:p>
        </p:txBody>
      </p:sp>
    </p:spTree>
    <p:extLst>
      <p:ext uri="{BB962C8B-B14F-4D97-AF65-F5344CB8AC3E}">
        <p14:creationId xmlns:p14="http://schemas.microsoft.com/office/powerpoint/2010/main" val="225273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408565" y="5771"/>
            <a:ext cx="5349862" cy="923330"/>
          </a:xfrm>
          <a:prstGeom prst="rect">
            <a:avLst/>
          </a:prstGeom>
          <a:noFill/>
        </p:spPr>
        <p:txBody>
          <a:bodyPr wrap="none" lIns="91440" tIns="45720" rIns="91440" bIns="45720">
            <a:spAutoFit/>
          </a:bodyPr>
          <a:lstStyle/>
          <a:p>
            <a:pPr algn="ctr"/>
            <a:r>
              <a:rPr lang="en-US"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Forms of Cyanide</a:t>
            </a:r>
          </a:p>
        </p:txBody>
      </p:sp>
      <p:grpSp>
        <p:nvGrpSpPr>
          <p:cNvPr id="3" name="Group 2"/>
          <p:cNvGrpSpPr/>
          <p:nvPr/>
        </p:nvGrpSpPr>
        <p:grpSpPr>
          <a:xfrm>
            <a:off x="2304702" y="1650867"/>
            <a:ext cx="2887842" cy="3650398"/>
            <a:chOff x="2304702" y="1650867"/>
            <a:chExt cx="2887842" cy="3650398"/>
          </a:xfrm>
        </p:grpSpPr>
        <p:grpSp>
          <p:nvGrpSpPr>
            <p:cNvPr id="2" name="Group 1"/>
            <p:cNvGrpSpPr/>
            <p:nvPr/>
          </p:nvGrpSpPr>
          <p:grpSpPr>
            <a:xfrm>
              <a:off x="2578146" y="1650867"/>
              <a:ext cx="1984163" cy="2752726"/>
              <a:chOff x="2578146" y="1650867"/>
              <a:chExt cx="1984163" cy="2752726"/>
            </a:xfrm>
          </p:grpSpPr>
          <p:pic>
            <p:nvPicPr>
              <p:cNvPr id="2050" name="Picture 2" descr="http://www.google.com/url?source=imgres&amp;ct=img&amp;q=http://viartis.net/parkinsons.disease/images/Cyanide.gif&amp;sa=X&amp;ei=rSw3TbvnD8LDgQeuz72oAw&amp;ved=0CAQQ8wc&amp;usg=AFQjCNHi5B1Ln7L4QYbzVCPCeNJshB44d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8146" y="2641468"/>
                <a:ext cx="1666875" cy="1762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34940" y="1650867"/>
                <a:ext cx="16273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Solid</a:t>
                </a:r>
              </a:p>
            </p:txBody>
          </p:sp>
        </p:grpSp>
        <p:sp>
          <p:nvSpPr>
            <p:cNvPr id="7" name="Rectangle 6"/>
            <p:cNvSpPr/>
            <p:nvPr/>
          </p:nvSpPr>
          <p:spPr>
            <a:xfrm>
              <a:off x="2304702" y="4470268"/>
              <a:ext cx="2887842" cy="830997"/>
            </a:xfrm>
            <a:prstGeom prst="rect">
              <a:avLst/>
            </a:prstGeom>
            <a:noFill/>
          </p:spPr>
          <p:txBody>
            <a:bodyPr wrap="none" lIns="91440" tIns="45720" rIns="91440" bIns="45720">
              <a:spAutoFit/>
            </a:bodyPr>
            <a:lstStyle/>
            <a:p>
              <a:pPr algn="ctr"/>
              <a:r>
                <a:rPr lang="en-US"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Potassium cyanide</a:t>
              </a:r>
            </a:p>
            <a:p>
              <a:pPr algn="ctr"/>
              <a:r>
                <a:rPr lang="en-US"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Sodium cyanide</a:t>
              </a:r>
            </a:p>
          </p:txBody>
        </p:sp>
      </p:grpSp>
      <p:sp>
        <p:nvSpPr>
          <p:cNvPr id="9" name="Rectangle 8"/>
          <p:cNvSpPr/>
          <p:nvPr/>
        </p:nvSpPr>
        <p:spPr>
          <a:xfrm>
            <a:off x="7696201" y="1519661"/>
            <a:ext cx="12618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Gas</a:t>
            </a:r>
          </a:p>
        </p:txBody>
      </p:sp>
      <p:grpSp>
        <p:nvGrpSpPr>
          <p:cNvPr id="6" name="Group 5"/>
          <p:cNvGrpSpPr/>
          <p:nvPr/>
        </p:nvGrpSpPr>
        <p:grpSpPr>
          <a:xfrm>
            <a:off x="6171964" y="2088646"/>
            <a:ext cx="4310356" cy="2306269"/>
            <a:chOff x="6171964" y="2088646"/>
            <a:chExt cx="4310356" cy="2306269"/>
          </a:xfrm>
        </p:grpSpPr>
        <p:pic>
          <p:nvPicPr>
            <p:cNvPr id="2052" name="Picture 4" descr="http://www.google.com/url?source=imgres&amp;ct=img&amp;q=http://upload.wikimedia.org/wikipedia/commons/5/52/Cyanogen-chloride-3D-balls.png&amp;sa=X&amp;ei=uC03TYzbLYvrgQeHwrXKAw&amp;ved=0CAQQ8wc&amp;usg=AFQjCNEPaNMrFEGVMEwYC3K-MLxZ7O6nx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1964" y="2088646"/>
              <a:ext cx="4310356" cy="16514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906946" y="3933250"/>
              <a:ext cx="2840393" cy="461665"/>
            </a:xfrm>
            <a:prstGeom prst="rect">
              <a:avLst/>
            </a:prstGeom>
            <a:noFill/>
          </p:spPr>
          <p:txBody>
            <a:bodyPr wrap="none" lIns="91440" tIns="45720" rIns="91440" bIns="45720">
              <a:spAutoFit/>
            </a:bodyPr>
            <a:lstStyle/>
            <a:p>
              <a:pPr algn="ctr"/>
              <a:r>
                <a:rPr lang="en-US"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Hydrogen cyanide</a:t>
              </a:r>
            </a:p>
          </p:txBody>
        </p:sp>
      </p:grpSp>
      <p:grpSp>
        <p:nvGrpSpPr>
          <p:cNvPr id="8" name="Group 7"/>
          <p:cNvGrpSpPr/>
          <p:nvPr/>
        </p:nvGrpSpPr>
        <p:grpSpPr>
          <a:xfrm>
            <a:off x="4968209" y="5172670"/>
            <a:ext cx="2840393" cy="1528514"/>
            <a:chOff x="4968209" y="5172670"/>
            <a:chExt cx="2840393" cy="1528514"/>
          </a:xfrm>
        </p:grpSpPr>
        <p:sp>
          <p:nvSpPr>
            <p:cNvPr id="11" name="Rectangle 10"/>
            <p:cNvSpPr/>
            <p:nvPr/>
          </p:nvSpPr>
          <p:spPr>
            <a:xfrm>
              <a:off x="5402399" y="5172670"/>
              <a:ext cx="197201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Liquid</a:t>
              </a:r>
            </a:p>
          </p:txBody>
        </p:sp>
        <p:sp>
          <p:nvSpPr>
            <p:cNvPr id="12" name="Rectangle 11"/>
            <p:cNvSpPr/>
            <p:nvPr/>
          </p:nvSpPr>
          <p:spPr>
            <a:xfrm>
              <a:off x="4968209" y="6239519"/>
              <a:ext cx="2840393" cy="461665"/>
            </a:xfrm>
            <a:prstGeom prst="rect">
              <a:avLst/>
            </a:prstGeom>
            <a:noFill/>
          </p:spPr>
          <p:txBody>
            <a:bodyPr wrap="none" lIns="91440" tIns="45720" rIns="91440" bIns="45720">
              <a:spAutoFit/>
            </a:bodyPr>
            <a:lstStyle/>
            <a:p>
              <a:pPr algn="ctr"/>
              <a:r>
                <a:rPr lang="en-US"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Hydrogen Cyanide</a:t>
              </a:r>
            </a:p>
          </p:txBody>
        </p:sp>
      </p:grpSp>
    </p:spTree>
    <p:extLst>
      <p:ext uri="{BB962C8B-B14F-4D97-AF65-F5344CB8AC3E}">
        <p14:creationId xmlns:p14="http://schemas.microsoft.com/office/powerpoint/2010/main" val="2566898507"/>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i="1" u="sng" dirty="0"/>
              <a:t>facts:</a:t>
            </a:r>
          </a:p>
        </p:txBody>
      </p:sp>
      <p:sp>
        <p:nvSpPr>
          <p:cNvPr id="3" name="Content Placeholder 2"/>
          <p:cNvSpPr>
            <a:spLocks noGrp="1"/>
          </p:cNvSpPr>
          <p:nvPr>
            <p:ph idx="1"/>
          </p:nvPr>
        </p:nvSpPr>
        <p:spPr/>
        <p:txBody>
          <a:bodyPr>
            <a:normAutofit/>
          </a:bodyPr>
          <a:lstStyle/>
          <a:p>
            <a:r>
              <a:rPr lang="en-GB" dirty="0"/>
              <a:t>Colourless gas with smell of bitter almond.</a:t>
            </a:r>
          </a:p>
          <a:p>
            <a:r>
              <a:rPr lang="en-GB" dirty="0"/>
              <a:t>35 times more toxic than CO.</a:t>
            </a:r>
          </a:p>
          <a:p>
            <a:r>
              <a:rPr lang="en-GB" dirty="0"/>
              <a:t>40% of population can not smell its odour due to genetic abnormality.</a:t>
            </a:r>
          </a:p>
          <a:p>
            <a:r>
              <a:rPr lang="en-GB" dirty="0"/>
              <a:t>HCN is one of the most catastrophic and rapidly acting poisons ever known.</a:t>
            </a:r>
          </a:p>
          <a:p>
            <a:r>
              <a:rPr lang="en-GB" dirty="0"/>
              <a:t>Sodium and potassium cyanides are changed to HCN by the action of gastric   HCL to be toxic.</a:t>
            </a:r>
          </a:p>
          <a:p>
            <a:endParaRPr lang="en-GB" dirty="0"/>
          </a:p>
          <a:p>
            <a:endParaRPr lang="en-GB" dirty="0"/>
          </a:p>
        </p:txBody>
      </p:sp>
    </p:spTree>
    <p:extLst>
      <p:ext uri="{BB962C8B-B14F-4D97-AF65-F5344CB8AC3E}">
        <p14:creationId xmlns:p14="http://schemas.microsoft.com/office/powerpoint/2010/main" val="40896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Mode of poisoning:</a:t>
            </a:r>
          </a:p>
        </p:txBody>
      </p:sp>
      <p:sp>
        <p:nvSpPr>
          <p:cNvPr id="3" name="Content Placeholder 2"/>
          <p:cNvSpPr>
            <a:spLocks noGrp="1"/>
          </p:cNvSpPr>
          <p:nvPr>
            <p:ph idx="1"/>
          </p:nvPr>
        </p:nvSpPr>
        <p:spPr/>
        <p:txBody>
          <a:bodyPr/>
          <a:lstStyle/>
          <a:p>
            <a:r>
              <a:rPr lang="en-GB" dirty="0"/>
              <a:t>1- Accidental: -It is the most important form of poisoning, which may occur in the following fields:</a:t>
            </a:r>
          </a:p>
          <a:p>
            <a:r>
              <a:rPr lang="en-GB" dirty="0"/>
              <a:t>Fire: </a:t>
            </a:r>
          </a:p>
        </p:txBody>
      </p:sp>
      <p:sp>
        <p:nvSpPr>
          <p:cNvPr id="4" name="Rectangle 3"/>
          <p:cNvSpPr txBox="1">
            <a:spLocks noRot="1" noChangeArrowheads="1"/>
          </p:cNvSpPr>
          <p:nvPr/>
        </p:nvSpPr>
        <p:spPr>
          <a:xfrm>
            <a:off x="1656998" y="2945403"/>
            <a:ext cx="5443470" cy="26026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t>Cyanide production in a fire</a:t>
            </a:r>
          </a:p>
          <a:p>
            <a:pPr marL="457200" lvl="1" indent="0">
              <a:lnSpc>
                <a:spcPct val="90000"/>
              </a:lnSpc>
              <a:buNone/>
            </a:pPr>
            <a:r>
              <a:rPr lang="en-US" sz="2400" dirty="0"/>
              <a:t>Hydrogen cyanide is produced by incomplete combustion of nitrogen and carbon containing substances (-C≡N)</a:t>
            </a:r>
          </a:p>
          <a:p>
            <a:pPr lvl="2">
              <a:lnSpc>
                <a:spcPct val="90000"/>
              </a:lnSpc>
            </a:pPr>
            <a:r>
              <a:rPr lang="en-US" sz="2000" dirty="0"/>
              <a:t>Natural Fibers (wool, silk, cotton, paper)</a:t>
            </a:r>
          </a:p>
          <a:p>
            <a:pPr lvl="2">
              <a:lnSpc>
                <a:spcPct val="90000"/>
              </a:lnSpc>
            </a:pPr>
            <a:r>
              <a:rPr lang="en-US" sz="2000" dirty="0"/>
              <a:t>Synthetic polymers (nylon, polyurethane)</a:t>
            </a:r>
          </a:p>
          <a:p>
            <a:pPr lvl="2">
              <a:lnSpc>
                <a:spcPct val="90000"/>
              </a:lnSpc>
            </a:pPr>
            <a:r>
              <a:rPr lang="en-US" sz="2000" dirty="0"/>
              <a:t>Synthetic rubber</a:t>
            </a:r>
          </a:p>
          <a:p>
            <a:pPr lvl="2">
              <a:lnSpc>
                <a:spcPct val="90000"/>
              </a:lnSpc>
            </a:pPr>
            <a:r>
              <a:rPr lang="en-US" sz="2000" dirty="0"/>
              <a:t>Melamine (resins for molding, laminating, etc.)</a:t>
            </a:r>
          </a:p>
          <a:p>
            <a:pPr>
              <a:lnSpc>
                <a:spcPct val="90000"/>
              </a:lnSpc>
            </a:pPr>
            <a:endParaRPr lang="en-US" sz="2800" dirty="0"/>
          </a:p>
        </p:txBody>
      </p:sp>
      <p:pic>
        <p:nvPicPr>
          <p:cNvPr id="5" name="Picture 4"/>
          <p:cNvPicPr>
            <a:picLocks noChangeAspect="1"/>
          </p:cNvPicPr>
          <p:nvPr/>
        </p:nvPicPr>
        <p:blipFill>
          <a:blip r:embed="rId2"/>
          <a:stretch>
            <a:fillRect/>
          </a:stretch>
        </p:blipFill>
        <p:spPr>
          <a:xfrm>
            <a:off x="7100468" y="3127966"/>
            <a:ext cx="4172839" cy="3581928"/>
          </a:xfrm>
          <a:prstGeom prst="rect">
            <a:avLst/>
          </a:prstGeom>
        </p:spPr>
      </p:pic>
    </p:spTree>
    <p:extLst>
      <p:ext uri="{BB962C8B-B14F-4D97-AF65-F5344CB8AC3E}">
        <p14:creationId xmlns:p14="http://schemas.microsoft.com/office/powerpoint/2010/main" val="21645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09600" y="463639"/>
            <a:ext cx="10972800" cy="5662525"/>
          </a:xfrm>
        </p:spPr>
        <p:txBody>
          <a:bodyPr>
            <a:normAutofit/>
          </a:bodyPr>
          <a:lstStyle/>
          <a:p>
            <a:r>
              <a:rPr lang="en-GB" sz="4000" dirty="0"/>
              <a:t>Drugs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666" y="2290464"/>
            <a:ext cx="3606285" cy="3464553"/>
          </a:xfrm>
          <a:prstGeom prst="rect">
            <a:avLst/>
          </a:prstGeom>
        </p:spPr>
      </p:pic>
      <p:sp>
        <p:nvSpPr>
          <p:cNvPr id="5" name="TextBox 4"/>
          <p:cNvSpPr txBox="1"/>
          <p:nvPr/>
        </p:nvSpPr>
        <p:spPr>
          <a:xfrm>
            <a:off x="772732" y="1828800"/>
            <a:ext cx="4855335" cy="461665"/>
          </a:xfrm>
          <a:prstGeom prst="rect">
            <a:avLst/>
          </a:prstGeom>
          <a:noFill/>
        </p:spPr>
        <p:txBody>
          <a:bodyPr wrap="square" rtlCol="0">
            <a:spAutoFit/>
          </a:bodyPr>
          <a:lstStyle/>
          <a:p>
            <a:r>
              <a:rPr lang="en-GB" sz="2400" b="1" dirty="0"/>
              <a:t>Laetrile or amygdalin: anticancer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724888"/>
            <a:ext cx="5098692" cy="3590277"/>
          </a:xfrm>
          <a:prstGeom prst="rect">
            <a:avLst/>
          </a:prstGeom>
        </p:spPr>
      </p:pic>
      <p:sp>
        <p:nvSpPr>
          <p:cNvPr id="9" name="TextBox 8"/>
          <p:cNvSpPr txBox="1"/>
          <p:nvPr/>
        </p:nvSpPr>
        <p:spPr>
          <a:xfrm>
            <a:off x="6593984" y="1828799"/>
            <a:ext cx="3734873" cy="461665"/>
          </a:xfrm>
          <a:prstGeom prst="rect">
            <a:avLst/>
          </a:prstGeom>
          <a:noFill/>
        </p:spPr>
        <p:txBody>
          <a:bodyPr wrap="square" rtlCol="0">
            <a:spAutoFit/>
          </a:bodyPr>
          <a:lstStyle/>
          <a:p>
            <a:r>
              <a:rPr lang="en-GB" sz="2400" b="1" dirty="0"/>
              <a:t>Na-</a:t>
            </a:r>
            <a:r>
              <a:rPr lang="en-GB" sz="2400" b="1" dirty="0" err="1"/>
              <a:t>nitroprusside</a:t>
            </a:r>
            <a:endParaRPr lang="en-GB" sz="2400" b="1" dirty="0"/>
          </a:p>
        </p:txBody>
      </p:sp>
    </p:spTree>
    <p:extLst>
      <p:ext uri="{BB962C8B-B14F-4D97-AF65-F5344CB8AC3E}">
        <p14:creationId xmlns:p14="http://schemas.microsoft.com/office/powerpoint/2010/main" val="9250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Industry </a:t>
            </a:r>
          </a:p>
        </p:txBody>
      </p:sp>
      <p:pic>
        <p:nvPicPr>
          <p:cNvPr id="4" name="Content Placeholder 3"/>
          <p:cNvPicPr>
            <a:picLocks noGrp="1" noChangeAspect="1"/>
          </p:cNvPicPr>
          <p:nvPr>
            <p:ph idx="1"/>
          </p:nvPr>
        </p:nvPicPr>
        <p:blipFill>
          <a:blip r:embed="rId2"/>
          <a:stretch>
            <a:fillRect/>
          </a:stretch>
        </p:blipFill>
        <p:spPr>
          <a:xfrm>
            <a:off x="1024238" y="1935051"/>
            <a:ext cx="3266206" cy="4525963"/>
          </a:xfrm>
          <a:prstGeom prst="rect">
            <a:avLst/>
          </a:prstGeom>
        </p:spPr>
      </p:pic>
      <p:sp>
        <p:nvSpPr>
          <p:cNvPr id="5" name="TextBox 4"/>
          <p:cNvSpPr txBox="1"/>
          <p:nvPr/>
        </p:nvSpPr>
        <p:spPr>
          <a:xfrm>
            <a:off x="5254580" y="1935051"/>
            <a:ext cx="4520485" cy="4247317"/>
          </a:xfrm>
          <a:prstGeom prst="rect">
            <a:avLst/>
          </a:prstGeom>
          <a:noFill/>
        </p:spPr>
        <p:txBody>
          <a:bodyPr wrap="square" rtlCol="0">
            <a:spAutoFit/>
          </a:bodyPr>
          <a:lstStyle/>
          <a:p>
            <a:r>
              <a:rPr lang="en-GB" sz="5400" dirty="0"/>
              <a:t>Photography</a:t>
            </a:r>
          </a:p>
          <a:p>
            <a:r>
              <a:rPr lang="en-GB" sz="5400" dirty="0"/>
              <a:t>Electroplating</a:t>
            </a:r>
          </a:p>
          <a:p>
            <a:r>
              <a:rPr lang="en-GB" sz="5400" dirty="0"/>
              <a:t>laboratories</a:t>
            </a:r>
          </a:p>
          <a:p>
            <a:endParaRPr lang="en-GB" sz="5400" dirty="0"/>
          </a:p>
          <a:p>
            <a:endParaRPr lang="en-GB" sz="5400" dirty="0"/>
          </a:p>
        </p:txBody>
      </p:sp>
    </p:spTree>
    <p:extLst>
      <p:ext uri="{BB962C8B-B14F-4D97-AF65-F5344CB8AC3E}">
        <p14:creationId xmlns:p14="http://schemas.microsoft.com/office/powerpoint/2010/main" val="301070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Plants: apple seeds </a:t>
            </a:r>
          </a:p>
        </p:txBody>
      </p:sp>
      <p:pic>
        <p:nvPicPr>
          <p:cNvPr id="4" name="Content Placeholder 3"/>
          <p:cNvPicPr>
            <a:picLocks noGrp="1" noChangeAspect="1"/>
          </p:cNvPicPr>
          <p:nvPr>
            <p:ph idx="1"/>
          </p:nvPr>
        </p:nvPicPr>
        <p:blipFill>
          <a:blip r:embed="rId2"/>
          <a:stretch>
            <a:fillRect/>
          </a:stretch>
        </p:blipFill>
        <p:spPr>
          <a:xfrm>
            <a:off x="2227752" y="1744085"/>
            <a:ext cx="7736495" cy="4267570"/>
          </a:xfrm>
          <a:prstGeom prst="rect">
            <a:avLst/>
          </a:prstGeom>
        </p:spPr>
      </p:pic>
      <p:sp>
        <p:nvSpPr>
          <p:cNvPr id="7" name="Rectangle 11"/>
          <p:cNvSpPr>
            <a:spLocks noChangeArrowheads="1"/>
          </p:cNvSpPr>
          <p:nvPr/>
        </p:nvSpPr>
        <p:spPr bwMode="auto">
          <a:xfrm>
            <a:off x="2751786" y="3037267"/>
            <a:ext cx="1679575" cy="519113"/>
          </a:xfrm>
          <a:prstGeom prst="rect">
            <a:avLst/>
          </a:prstGeom>
          <a:noFill/>
          <a:ln>
            <a:noFill/>
          </a:ln>
          <a:effectLst>
            <a:outerShdw dist="107763" dir="2700000" algn="ctr" rotWithShape="0">
              <a:srgbClr val="66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b="1" dirty="0">
                <a:solidFill>
                  <a:srgbClr val="FFFF00"/>
                </a:solidFill>
                <a:latin typeface="Century Gothic" panose="020B0502020202020204" pitchFamily="34" charset="0"/>
              </a:rPr>
              <a:t>Cassava</a:t>
            </a:r>
          </a:p>
        </p:txBody>
      </p:sp>
      <p:sp>
        <p:nvSpPr>
          <p:cNvPr id="8" name="Text Box 12"/>
          <p:cNvSpPr txBox="1">
            <a:spLocks noChangeArrowheads="1"/>
          </p:cNvSpPr>
          <p:nvPr/>
        </p:nvSpPr>
        <p:spPr bwMode="auto">
          <a:xfrm>
            <a:off x="4249134" y="1469839"/>
            <a:ext cx="1700213" cy="519113"/>
          </a:xfrm>
          <a:prstGeom prst="rect">
            <a:avLst/>
          </a:prstGeom>
          <a:noFill/>
          <a:ln>
            <a:noFill/>
          </a:ln>
          <a:effectLst>
            <a:outerShdw dist="107763" dir="2700000" algn="ctr" rotWithShape="0">
              <a:srgbClr val="66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b="1" dirty="0">
                <a:solidFill>
                  <a:srgbClr val="FFFF00"/>
                </a:solidFill>
                <a:latin typeface="Century Gothic" panose="020B0502020202020204" pitchFamily="34" charset="0"/>
              </a:rPr>
              <a:t>Almonds</a:t>
            </a:r>
          </a:p>
        </p:txBody>
      </p:sp>
    </p:spTree>
    <p:extLst>
      <p:ext uri="{BB962C8B-B14F-4D97-AF65-F5344CB8AC3E}">
        <p14:creationId xmlns:p14="http://schemas.microsoft.com/office/powerpoint/2010/main" val="9912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Agriculture </a:t>
            </a:r>
          </a:p>
        </p:txBody>
      </p:sp>
      <p:pic>
        <p:nvPicPr>
          <p:cNvPr id="4" name="Content Placeholder 3"/>
          <p:cNvPicPr>
            <a:picLocks noGrp="1" noChangeAspect="1"/>
          </p:cNvPicPr>
          <p:nvPr>
            <p:ph idx="1"/>
          </p:nvPr>
        </p:nvPicPr>
        <p:blipFill>
          <a:blip r:embed="rId2"/>
          <a:stretch>
            <a:fillRect/>
          </a:stretch>
        </p:blipFill>
        <p:spPr>
          <a:xfrm>
            <a:off x="3562892" y="1951920"/>
            <a:ext cx="5066215" cy="3822523"/>
          </a:xfrm>
          <a:prstGeom prst="rect">
            <a:avLst/>
          </a:prstGeom>
        </p:spPr>
      </p:pic>
      <p:pic>
        <p:nvPicPr>
          <p:cNvPr id="5" name="Picture 4"/>
          <p:cNvPicPr>
            <a:picLocks noChangeAspect="1"/>
          </p:cNvPicPr>
          <p:nvPr/>
        </p:nvPicPr>
        <p:blipFill rotWithShape="1">
          <a:blip r:embed="rId3"/>
          <a:srcRect r="45738"/>
          <a:stretch/>
        </p:blipFill>
        <p:spPr>
          <a:xfrm>
            <a:off x="4163925" y="5711853"/>
            <a:ext cx="3628947" cy="1146147"/>
          </a:xfrm>
          <a:prstGeom prst="rect">
            <a:avLst/>
          </a:prstGeom>
        </p:spPr>
      </p:pic>
    </p:spTree>
    <p:extLst>
      <p:ext uri="{BB962C8B-B14F-4D97-AF65-F5344CB8AC3E}">
        <p14:creationId xmlns:p14="http://schemas.microsoft.com/office/powerpoint/2010/main" val="74706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0B669F-2D6F-4C3B-A6E1-BE4B524DEDB1}"/>
</file>

<file path=customXml/itemProps2.xml><?xml version="1.0" encoding="utf-8"?>
<ds:datastoreItem xmlns:ds="http://schemas.openxmlformats.org/officeDocument/2006/customXml" ds:itemID="{3E51B2C3-1A7D-4B3B-BC4B-9FAB06E804C0}"/>
</file>

<file path=customXml/itemProps3.xml><?xml version="1.0" encoding="utf-8"?>
<ds:datastoreItem xmlns:ds="http://schemas.openxmlformats.org/officeDocument/2006/customXml" ds:itemID="{2C11110A-14A4-4296-8994-36DFB382221A}"/>
</file>

<file path=docProps/app.xml><?xml version="1.0" encoding="utf-8"?>
<Properties xmlns="http://schemas.openxmlformats.org/officeDocument/2006/extended-properties" xmlns:vt="http://schemas.openxmlformats.org/officeDocument/2006/docPropsVTypes">
  <TotalTime>606</TotalTime>
  <Words>593</Words>
  <Application>Microsoft Office PowerPoint</Application>
  <PresentationFormat>Widescreen</PresentationFormat>
  <Paragraphs>112</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Century Gothic</vt:lpstr>
      <vt:lpstr>Wingdings 2</vt:lpstr>
      <vt:lpstr>Office Theme</vt:lpstr>
      <vt:lpstr>1_Office Theme</vt:lpstr>
      <vt:lpstr>Hydrocyanic Acid (HCN) </vt:lpstr>
      <vt:lpstr>History </vt:lpstr>
      <vt:lpstr>PowerPoint Presentation</vt:lpstr>
      <vt:lpstr>facts:</vt:lpstr>
      <vt:lpstr>Mode of poisoning:</vt:lpstr>
      <vt:lpstr>PowerPoint Presentation</vt:lpstr>
      <vt:lpstr>Industry </vt:lpstr>
      <vt:lpstr>Plants: apple seeds </vt:lpstr>
      <vt:lpstr>Agriculture </vt:lpstr>
      <vt:lpstr>PowerPoint Presentation</vt:lpstr>
      <vt:lpstr>Fatal Period:</vt:lpstr>
      <vt:lpstr>Mechanism of action:</vt:lpstr>
      <vt:lpstr>PowerPoint Presentation</vt:lpstr>
      <vt:lpstr>Mechanism of action:</vt:lpstr>
      <vt:lpstr>Clinical picture</vt:lpstr>
      <vt:lpstr>Clinical picture</vt:lpstr>
      <vt:lpstr>Diagnosis </vt:lpstr>
      <vt:lpstr>Treatment: </vt:lpstr>
      <vt:lpstr>PowerPoint Presentation</vt:lpstr>
      <vt:lpstr> </vt:lpstr>
      <vt:lpstr>Cyanide kits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Hydrocyanic Acid (HCN)</dc:title>
  <dc:creator>Dr Melad Paulis</dc:creator>
  <cp:lastModifiedBy>melad.boulis</cp:lastModifiedBy>
  <cp:revision>46</cp:revision>
  <dcterms:created xsi:type="dcterms:W3CDTF">2013-04-18T07:26:50Z</dcterms:created>
  <dcterms:modified xsi:type="dcterms:W3CDTF">2019-10-27T20:26:51Z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