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56" r:id="rId2"/>
    <p:sldId id="258" r:id="rId3"/>
    <p:sldId id="263" r:id="rId4"/>
    <p:sldId id="266" r:id="rId5"/>
    <p:sldId id="267" r:id="rId6"/>
    <p:sldId id="286" r:id="rId7"/>
    <p:sldId id="291" r:id="rId8"/>
    <p:sldId id="283" r:id="rId9"/>
    <p:sldId id="289" r:id="rId10"/>
    <p:sldId id="287" r:id="rId11"/>
    <p:sldId id="425" r:id="rId12"/>
    <p:sldId id="264" r:id="rId13"/>
    <p:sldId id="284" r:id="rId14"/>
    <p:sldId id="298" r:id="rId15"/>
    <p:sldId id="301" r:id="rId16"/>
    <p:sldId id="426" r:id="rId17"/>
    <p:sldId id="302" r:id="rId18"/>
    <p:sldId id="333" r:id="rId19"/>
    <p:sldId id="327" r:id="rId20"/>
    <p:sldId id="326" r:id="rId21"/>
    <p:sldId id="308" r:id="rId22"/>
    <p:sldId id="311" r:id="rId23"/>
    <p:sldId id="337" r:id="rId24"/>
    <p:sldId id="340" r:id="rId25"/>
    <p:sldId id="343" r:id="rId26"/>
    <p:sldId id="345" r:id="rId27"/>
    <p:sldId id="346" r:id="rId28"/>
    <p:sldId id="347" r:id="rId29"/>
    <p:sldId id="349" r:id="rId30"/>
    <p:sldId id="354" r:id="rId31"/>
    <p:sldId id="355" r:id="rId32"/>
    <p:sldId id="356" r:id="rId33"/>
    <p:sldId id="357" r:id="rId34"/>
    <p:sldId id="360" r:id="rId35"/>
    <p:sldId id="361" r:id="rId36"/>
    <p:sldId id="364" r:id="rId37"/>
    <p:sldId id="365" r:id="rId38"/>
    <p:sldId id="366" r:id="rId39"/>
    <p:sldId id="367" r:id="rId40"/>
    <p:sldId id="371" r:id="rId41"/>
    <p:sldId id="373" r:id="rId42"/>
    <p:sldId id="376" r:id="rId43"/>
    <p:sldId id="378" r:id="rId44"/>
    <p:sldId id="384" r:id="rId45"/>
    <p:sldId id="385" r:id="rId46"/>
    <p:sldId id="386" r:id="rId47"/>
    <p:sldId id="387" r:id="rId48"/>
    <p:sldId id="391" r:id="rId49"/>
    <p:sldId id="394" r:id="rId50"/>
    <p:sldId id="395" r:id="rId51"/>
    <p:sldId id="396" r:id="rId52"/>
    <p:sldId id="399" r:id="rId53"/>
    <p:sldId id="401" r:id="rId54"/>
    <p:sldId id="417" r:id="rId55"/>
    <p:sldId id="418" r:id="rId56"/>
    <p:sldId id="420" r:id="rId57"/>
    <p:sldId id="422" r:id="rId58"/>
    <p:sldId id="423" r:id="rId59"/>
    <p:sldId id="424"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387" autoAdjust="0"/>
  </p:normalViewPr>
  <p:slideViewPr>
    <p:cSldViewPr snapToGrid="0">
      <p:cViewPr varScale="1">
        <p:scale>
          <a:sx n="59" d="100"/>
          <a:sy n="59" d="100"/>
        </p:scale>
        <p:origin x="212" y="60"/>
      </p:cViewPr>
      <p:guideLst/>
    </p:cSldViewPr>
  </p:slideViewPr>
  <p:outlineViewPr>
    <p:cViewPr>
      <p:scale>
        <a:sx n="33" d="100"/>
        <a:sy n="33" d="100"/>
      </p:scale>
      <p:origin x="0" y="-20424"/>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BC4137-B386-40DB-B239-BD396F1C1458}" type="datetimeFigureOut">
              <a:rPr lang="en-US" smtClean="0"/>
              <a:t>15/11/2022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40919-5BCB-4F88-BC08-9965A799DC84}" type="slidenum">
              <a:rPr lang="en-US" smtClean="0"/>
              <a:t>‹#›</a:t>
            </a:fld>
            <a:endParaRPr lang="en-US"/>
          </a:p>
        </p:txBody>
      </p:sp>
    </p:spTree>
    <p:extLst>
      <p:ext uri="{BB962C8B-B14F-4D97-AF65-F5344CB8AC3E}">
        <p14:creationId xmlns:p14="http://schemas.microsoft.com/office/powerpoint/2010/main" val="2847081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40919-5BCB-4F88-BC08-9965A799DC84}" type="slidenum">
              <a:rPr lang="en-US" smtClean="0"/>
              <a:t>3</a:t>
            </a:fld>
            <a:endParaRPr lang="en-US"/>
          </a:p>
        </p:txBody>
      </p:sp>
    </p:spTree>
    <p:extLst>
      <p:ext uri="{BB962C8B-B14F-4D97-AF65-F5344CB8AC3E}">
        <p14:creationId xmlns:p14="http://schemas.microsoft.com/office/powerpoint/2010/main" val="1513688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09728" indent="0">
              <a:buNone/>
            </a:pPr>
            <a:r>
              <a:rPr lang="en-US" dirty="0" smtClean="0"/>
              <a:t>In most cases, acute </a:t>
            </a:r>
            <a:r>
              <a:rPr lang="en-US" dirty="0" err="1" smtClean="0"/>
              <a:t>fibrinous</a:t>
            </a:r>
            <a:r>
              <a:rPr lang="en-US" dirty="0" smtClean="0"/>
              <a:t> or </a:t>
            </a:r>
            <a:r>
              <a:rPr lang="en-US" dirty="0" err="1" smtClean="0"/>
              <a:t>fibrinopurulent</a:t>
            </a:r>
            <a:endParaRPr lang="en-US" dirty="0" smtClean="0"/>
          </a:p>
          <a:p>
            <a:pPr marL="109728" indent="0">
              <a:buNone/>
            </a:pPr>
            <a:r>
              <a:rPr lang="en-US" dirty="0" smtClean="0"/>
              <a:t>pericarditis resolves without any </a:t>
            </a:r>
            <a:r>
              <a:rPr lang="en-US" dirty="0" err="1" smtClean="0"/>
              <a:t>sequelae</a:t>
            </a:r>
            <a:r>
              <a:rPr lang="en-US" dirty="0" smtClean="0"/>
              <a:t>. With</a:t>
            </a:r>
          </a:p>
          <a:p>
            <a:pPr marL="109728" indent="0">
              <a:buNone/>
            </a:pPr>
            <a:r>
              <a:rPr lang="en-US" dirty="0" smtClean="0"/>
              <a:t>extensive suppuration or caseation, however, healing can</a:t>
            </a:r>
          </a:p>
          <a:p>
            <a:pPr marL="109728" indent="0">
              <a:buNone/>
            </a:pPr>
            <a:r>
              <a:rPr lang="en-US" dirty="0" smtClean="0"/>
              <a:t>result in fibrosis (chronic pericarditis).</a:t>
            </a:r>
          </a:p>
          <a:p>
            <a:pPr marL="109728" indent="0">
              <a:buNone/>
            </a:pPr>
            <a:r>
              <a:rPr lang="en-US" dirty="0" smtClean="0"/>
              <a:t>Chronic pericarditis may be associated with delicate</a:t>
            </a:r>
          </a:p>
          <a:p>
            <a:pPr marL="109728" indent="0">
              <a:buNone/>
            </a:pPr>
            <a:r>
              <a:rPr lang="en-US" dirty="0" smtClean="0"/>
              <a:t>adhesions or dense, fibrotic scars that obliterate the pericardial</a:t>
            </a:r>
          </a:p>
          <a:p>
            <a:pPr marL="109728" indent="0">
              <a:buNone/>
            </a:pPr>
            <a:r>
              <a:rPr lang="en-US" dirty="0" smtClean="0"/>
              <a:t>space. In extreme cases, the heart is so completely</a:t>
            </a:r>
          </a:p>
          <a:p>
            <a:pPr marL="109728" indent="0">
              <a:buNone/>
            </a:pPr>
            <a:r>
              <a:rPr lang="en-US" dirty="0" smtClean="0"/>
              <a:t>encased by dense fibrosis that it cannot expand normally</a:t>
            </a:r>
          </a:p>
          <a:p>
            <a:pPr marL="109728" indent="0">
              <a:buNone/>
            </a:pPr>
            <a:r>
              <a:rPr lang="en-US" dirty="0" smtClean="0"/>
              <a:t>during diastole—resulting in the condition known as constrictive</a:t>
            </a:r>
          </a:p>
          <a:p>
            <a:pPr marL="109728" indent="0">
              <a:buNone/>
            </a:pPr>
            <a:r>
              <a:rPr lang="en-US" dirty="0" smtClean="0"/>
              <a:t>pericarditis.</a:t>
            </a:r>
          </a:p>
          <a:p>
            <a:endParaRPr lang="en-US" dirty="0"/>
          </a:p>
        </p:txBody>
      </p:sp>
      <p:sp>
        <p:nvSpPr>
          <p:cNvPr id="4" name="Slide Number Placeholder 3"/>
          <p:cNvSpPr>
            <a:spLocks noGrp="1"/>
          </p:cNvSpPr>
          <p:nvPr>
            <p:ph type="sldNum" sz="quarter" idx="10"/>
          </p:nvPr>
        </p:nvSpPr>
        <p:spPr/>
        <p:txBody>
          <a:bodyPr/>
          <a:lstStyle/>
          <a:p>
            <a:fld id="{6BD9E638-7072-439D-B937-5EF292BAFDB3}" type="slidenum">
              <a:rPr lang="en-US" smtClean="0"/>
              <a:t>36</a:t>
            </a:fld>
            <a:endParaRPr lang="en-US"/>
          </a:p>
        </p:txBody>
      </p:sp>
    </p:spTree>
    <p:extLst>
      <p:ext uri="{BB962C8B-B14F-4D97-AF65-F5344CB8AC3E}">
        <p14:creationId xmlns:p14="http://schemas.microsoft.com/office/powerpoint/2010/main" val="1559054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0210A4E-420C-4E0D-81A0-FEAC583707EE}" type="datetimeFigureOut">
              <a:rPr lang="en-US" smtClean="0"/>
              <a:t>15/11/2022</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2906068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0210A4E-420C-4E0D-81A0-FEAC583707EE}" type="datetimeFigureOut">
              <a:rPr lang="en-US" smtClean="0"/>
              <a:t>15/11/2022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2299796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0210A4E-420C-4E0D-81A0-FEAC583707EE}" type="datetimeFigureOut">
              <a:rPr lang="en-US" smtClean="0"/>
              <a:t>15/11/2022</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E829483-9A0C-48DF-B2AE-75F12D54A83A}"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40071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50210A4E-420C-4E0D-81A0-FEAC583707EE}" type="datetimeFigureOut">
              <a:rPr lang="en-US" smtClean="0"/>
              <a:t>15/11/2022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1695364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50210A4E-420C-4E0D-81A0-FEAC583707EE}" type="datetimeFigureOut">
              <a:rPr lang="en-US" smtClean="0"/>
              <a:t>15/11/2022</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E829483-9A0C-48DF-B2AE-75F12D54A83A}"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58502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50210A4E-420C-4E0D-81A0-FEAC583707EE}" type="datetimeFigureOut">
              <a:rPr lang="en-US" smtClean="0"/>
              <a:t>15/11/2022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4017725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210A4E-420C-4E0D-81A0-FEAC583707EE}" type="datetimeFigureOut">
              <a:rPr lang="en-US" smtClean="0"/>
              <a:t>15/11/2022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764666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210A4E-420C-4E0D-81A0-FEAC583707EE}" type="datetimeFigureOut">
              <a:rPr lang="en-US" smtClean="0"/>
              <a:t>15/11/2022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1209622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2126914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280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a:t>Click to 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a:t>Click to 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a:t>Click to 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Click to 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Click to 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Click to 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892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210A4E-420C-4E0D-81A0-FEAC583707EE}" type="datetimeFigureOut">
              <a:rPr lang="en-US" smtClean="0"/>
              <a:t>15/11/2022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4112049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0210A4E-420C-4E0D-81A0-FEAC583707EE}" type="datetimeFigureOut">
              <a:rPr lang="en-US" smtClean="0"/>
              <a:t>15/11/2022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648736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0210A4E-420C-4E0D-81A0-FEAC583707EE}" type="datetimeFigureOut">
              <a:rPr lang="en-US" smtClean="0"/>
              <a:t>15/11/2022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2264619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0210A4E-420C-4E0D-81A0-FEAC583707EE}" type="datetimeFigureOut">
              <a:rPr lang="en-US" smtClean="0"/>
              <a:t>15/11/2022</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1274046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0210A4E-420C-4E0D-81A0-FEAC583707EE}" type="datetimeFigureOut">
              <a:rPr lang="en-US" smtClean="0"/>
              <a:t>15/11/2022</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2329894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210A4E-420C-4E0D-81A0-FEAC583707EE}" type="datetimeFigureOut">
              <a:rPr lang="en-US" smtClean="0"/>
              <a:t>15/11/2022</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1813180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0210A4E-420C-4E0D-81A0-FEAC583707EE}" type="datetimeFigureOut">
              <a:rPr lang="en-US" smtClean="0"/>
              <a:t>15/11/2022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3275250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0210A4E-420C-4E0D-81A0-FEAC583707EE}" type="datetimeFigureOut">
              <a:rPr lang="en-US" smtClean="0"/>
              <a:t>15/11/2022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2389554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50210A4E-420C-4E0D-81A0-FEAC583707EE}" type="datetimeFigureOut">
              <a:rPr lang="en-US" smtClean="0"/>
              <a:t>15/11/2022</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E829483-9A0C-48DF-B2AE-75F12D54A83A}" type="slidenum">
              <a:rPr lang="en-US" smtClean="0"/>
              <a:t>‹#›</a:t>
            </a:fld>
            <a:endParaRPr lang="en-US"/>
          </a:p>
        </p:txBody>
      </p:sp>
    </p:spTree>
    <p:extLst>
      <p:ext uri="{BB962C8B-B14F-4D97-AF65-F5344CB8AC3E}">
        <p14:creationId xmlns:p14="http://schemas.microsoft.com/office/powerpoint/2010/main" val="25526027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 id="2147483684" r:id="rId18"/>
    <p:sldLayoutId id="2147483685" r:id="rId19"/>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9.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3367" y="312174"/>
            <a:ext cx="8915399" cy="2262781"/>
          </a:xfrm>
        </p:spPr>
        <p:txBody>
          <a:bodyPr>
            <a:normAutofit/>
          </a:bodyPr>
          <a:lstStyle/>
          <a:p>
            <a:r>
              <a:rPr lang="en-US" sz="4000" b="1" dirty="0" smtClean="0"/>
              <a:t>PATHOLOGY LAB -1</a:t>
            </a:r>
            <a:endParaRPr lang="en-US" sz="4000" b="1" dirty="0"/>
          </a:p>
        </p:txBody>
      </p:sp>
      <p:sp>
        <p:nvSpPr>
          <p:cNvPr id="3" name="Subtitle 2"/>
          <p:cNvSpPr>
            <a:spLocks noGrp="1"/>
          </p:cNvSpPr>
          <p:nvPr>
            <p:ph type="subTitle" idx="1"/>
          </p:nvPr>
        </p:nvSpPr>
        <p:spPr>
          <a:xfrm>
            <a:off x="2281084" y="3602037"/>
            <a:ext cx="8386916" cy="2498511"/>
          </a:xfrm>
        </p:spPr>
        <p:txBody>
          <a:bodyPr>
            <a:normAutofit/>
          </a:bodyPr>
          <a:lstStyle/>
          <a:p>
            <a:r>
              <a:rPr lang="en-US" dirty="0"/>
              <a:t>Dr. </a:t>
            </a:r>
            <a:r>
              <a:rPr lang="en-US" dirty="0" err="1"/>
              <a:t>Bushra</a:t>
            </a:r>
            <a:r>
              <a:rPr lang="en-US" dirty="0"/>
              <a:t> Al-</a:t>
            </a:r>
            <a:r>
              <a:rPr lang="en-US" dirty="0" err="1"/>
              <a:t>Tarawneh</a:t>
            </a:r>
            <a:r>
              <a:rPr lang="en-US" dirty="0"/>
              <a:t>, MD</a:t>
            </a:r>
          </a:p>
          <a:p>
            <a:r>
              <a:rPr lang="en-US" dirty="0"/>
              <a:t>Anatomical pathology </a:t>
            </a:r>
            <a:br>
              <a:rPr lang="en-US" dirty="0"/>
            </a:br>
            <a:r>
              <a:rPr lang="en-US" dirty="0" err="1"/>
              <a:t>Mutah</a:t>
            </a:r>
            <a:r>
              <a:rPr lang="en-US" dirty="0"/>
              <a:t> University</a:t>
            </a:r>
            <a:br>
              <a:rPr lang="en-US" dirty="0"/>
            </a:br>
            <a:r>
              <a:rPr lang="en-US" dirty="0"/>
              <a:t>School of Medicine- </a:t>
            </a:r>
          </a:p>
          <a:p>
            <a:r>
              <a:rPr lang="en-US" dirty="0"/>
              <a:t>Department of Microbiology &amp; Pathology</a:t>
            </a:r>
            <a:br>
              <a:rPr lang="en-US" dirty="0"/>
            </a:br>
            <a:r>
              <a:rPr lang="en-US" dirty="0"/>
              <a:t> </a:t>
            </a:r>
            <a:r>
              <a:rPr lang="en-US" dirty="0" smtClean="0"/>
              <a:t>CVS lectures </a:t>
            </a:r>
            <a:r>
              <a:rPr lang="en-US" dirty="0"/>
              <a:t>2022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l="53619" t="35616" r="19514" b="22572"/>
          <a:stretch>
            <a:fillRect/>
          </a:stretch>
        </p:blipFill>
        <p:spPr bwMode="auto">
          <a:xfrm>
            <a:off x="7801652" y="3449843"/>
            <a:ext cx="20828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3109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634" t="11723" r="10895" b="9433"/>
          <a:stretch/>
        </p:blipFill>
        <p:spPr>
          <a:xfrm>
            <a:off x="750628" y="409433"/>
            <a:ext cx="10795378" cy="6291618"/>
          </a:xfrm>
          <a:prstGeom prst="rect">
            <a:avLst/>
          </a:prstGeom>
        </p:spPr>
      </p:pic>
    </p:spTree>
    <p:extLst>
      <p:ext uri="{BB962C8B-B14F-4D97-AF65-F5344CB8AC3E}">
        <p14:creationId xmlns:p14="http://schemas.microsoft.com/office/powerpoint/2010/main" val="3281989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744" y="152399"/>
            <a:ext cx="12072256" cy="6574971"/>
          </a:xfrm>
          <a:prstGeom prst="rect">
            <a:avLst/>
          </a:prstGeom>
        </p:spPr>
      </p:pic>
    </p:spTree>
    <p:extLst>
      <p:ext uri="{BB962C8B-B14F-4D97-AF65-F5344CB8AC3E}">
        <p14:creationId xmlns:p14="http://schemas.microsoft.com/office/powerpoint/2010/main" val="2925339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marL="571500" indent="-571500">
              <a:buFont typeface="Wingdings" panose="05000000000000000000" pitchFamily="2" charset="2"/>
              <a:buChar char="v"/>
            </a:pPr>
            <a:r>
              <a:rPr lang="en-US" dirty="0" smtClean="0"/>
              <a:t>Minor criteria includes:</a:t>
            </a:r>
            <a:endParaRPr lang="en-US" dirty="0"/>
          </a:p>
        </p:txBody>
      </p:sp>
      <p:sp>
        <p:nvSpPr>
          <p:cNvPr id="7" name="Text Placeholder 6"/>
          <p:cNvSpPr>
            <a:spLocks noGrp="1"/>
          </p:cNvSpPr>
          <p:nvPr>
            <p:ph type="body" idx="1"/>
          </p:nvPr>
        </p:nvSpPr>
        <p:spPr/>
        <p:txBody>
          <a:bodyPr>
            <a:normAutofit fontScale="92500" lnSpcReduction="10000"/>
          </a:bodyPr>
          <a:lstStyle/>
          <a:p>
            <a:pPr algn="ctr"/>
            <a:r>
              <a:rPr lang="en-US" sz="3600" u="sng" dirty="0"/>
              <a:t>Clinical finding: </a:t>
            </a:r>
          </a:p>
        </p:txBody>
      </p:sp>
      <p:sp>
        <p:nvSpPr>
          <p:cNvPr id="4" name="Content Placeholder 3"/>
          <p:cNvSpPr>
            <a:spLocks noGrp="1"/>
          </p:cNvSpPr>
          <p:nvPr>
            <p:ph sz="half" idx="2"/>
          </p:nvPr>
        </p:nvSpPr>
        <p:spPr>
          <a:xfrm>
            <a:off x="839789" y="2505075"/>
            <a:ext cx="4646612" cy="2826580"/>
          </a:xfrm>
          <a:ln w="38100">
            <a:solidFill>
              <a:srgbClr val="FFC000"/>
            </a:solidFill>
          </a:ln>
        </p:spPr>
        <p:txBody>
          <a:bodyPr>
            <a:normAutofit/>
          </a:bodyPr>
          <a:lstStyle/>
          <a:p>
            <a:pPr marL="514350" indent="-514350">
              <a:buFont typeface="+mj-lt"/>
              <a:buAutoNum type="arabicPeriod"/>
            </a:pPr>
            <a:r>
              <a:rPr lang="en-US" dirty="0" smtClean="0"/>
              <a:t>fever (38.2°C to 38.9°C)</a:t>
            </a:r>
          </a:p>
          <a:p>
            <a:pPr marL="514350" indent="-514350">
              <a:buFont typeface="+mj-lt"/>
              <a:buAutoNum type="arabicPeriod"/>
            </a:pPr>
            <a:r>
              <a:rPr lang="en-US" dirty="0" smtClean="0"/>
              <a:t>Arthralgia(joint pain without swelling )</a:t>
            </a:r>
          </a:p>
          <a:p>
            <a:pPr marL="514350" indent="-514350">
              <a:buFont typeface="+mj-lt"/>
              <a:buAutoNum type="arabicPeriod"/>
            </a:pPr>
            <a:r>
              <a:rPr lang="en-US" dirty="0"/>
              <a:t>P</a:t>
            </a:r>
            <a:r>
              <a:rPr lang="en-US" dirty="0" smtClean="0"/>
              <a:t>revious rheumatic fever</a:t>
            </a:r>
          </a:p>
        </p:txBody>
      </p:sp>
      <p:sp>
        <p:nvSpPr>
          <p:cNvPr id="8" name="Text Placeholder 7"/>
          <p:cNvSpPr>
            <a:spLocks noGrp="1"/>
          </p:cNvSpPr>
          <p:nvPr>
            <p:ph type="body" sz="quarter" idx="3"/>
          </p:nvPr>
        </p:nvSpPr>
        <p:spPr/>
        <p:txBody>
          <a:bodyPr>
            <a:normAutofit fontScale="85000" lnSpcReduction="10000"/>
          </a:bodyPr>
          <a:lstStyle/>
          <a:p>
            <a:pPr algn="ctr"/>
            <a:r>
              <a:rPr lang="en-US" sz="3600" u="sng" dirty="0"/>
              <a:t>Laboratory finding: </a:t>
            </a:r>
          </a:p>
        </p:txBody>
      </p:sp>
      <p:sp>
        <p:nvSpPr>
          <p:cNvPr id="9" name="Content Placeholder 8"/>
          <p:cNvSpPr>
            <a:spLocks noGrp="1"/>
          </p:cNvSpPr>
          <p:nvPr>
            <p:ph sz="quarter" idx="4"/>
          </p:nvPr>
        </p:nvSpPr>
        <p:spPr>
          <a:xfrm>
            <a:off x="6172200" y="2505075"/>
            <a:ext cx="5183188" cy="2826580"/>
          </a:xfrm>
          <a:ln w="38100">
            <a:solidFill>
              <a:srgbClr val="FFC000"/>
            </a:solidFill>
          </a:ln>
        </p:spPr>
        <p:txBody>
          <a:bodyPr/>
          <a:lstStyle/>
          <a:p>
            <a:pPr marL="514350" indent="-514350">
              <a:buFont typeface="+mj-lt"/>
              <a:buAutoNum type="arabicPeriod"/>
            </a:pPr>
            <a:r>
              <a:rPr lang="en-US" dirty="0" smtClean="0"/>
              <a:t>Elevated </a:t>
            </a:r>
            <a:r>
              <a:rPr lang="en-US" dirty="0"/>
              <a:t>erythrocyte sedimentation rate </a:t>
            </a:r>
            <a:r>
              <a:rPr lang="en-US" dirty="0" smtClean="0"/>
              <a:t>(ESR)</a:t>
            </a:r>
            <a:endParaRPr lang="en-US" dirty="0"/>
          </a:p>
          <a:p>
            <a:pPr marL="514350" indent="-514350">
              <a:buFont typeface="+mj-lt"/>
              <a:buAutoNum type="arabicPeriod"/>
            </a:pPr>
            <a:r>
              <a:rPr lang="en-US" dirty="0" smtClean="0"/>
              <a:t>Elevated C-reactive protein (CRP) </a:t>
            </a:r>
            <a:endParaRPr lang="en-US" dirty="0"/>
          </a:p>
          <a:p>
            <a:pPr marL="514350" indent="-514350">
              <a:buFont typeface="+mj-lt"/>
              <a:buAutoNum type="arabicPeriod"/>
            </a:pPr>
            <a:r>
              <a:rPr lang="en-US" dirty="0" smtClean="0"/>
              <a:t>ECG</a:t>
            </a:r>
            <a:r>
              <a:rPr lang="en-US" dirty="0"/>
              <a:t>: prolonged P-R interval.</a:t>
            </a:r>
          </a:p>
          <a:p>
            <a:endParaRPr lang="en-US" dirty="0"/>
          </a:p>
        </p:txBody>
      </p:sp>
    </p:spTree>
    <p:extLst>
      <p:ext uri="{BB962C8B-B14F-4D97-AF65-F5344CB8AC3E}">
        <p14:creationId xmlns:p14="http://schemas.microsoft.com/office/powerpoint/2010/main" val="4620392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000" t="21279" r="39216" b="18990"/>
          <a:stretch/>
        </p:blipFill>
        <p:spPr>
          <a:xfrm>
            <a:off x="818867" y="436728"/>
            <a:ext cx="10426888" cy="6059606"/>
          </a:xfrm>
          <a:prstGeom prst="rect">
            <a:avLst/>
          </a:prstGeom>
        </p:spPr>
      </p:pic>
    </p:spTree>
    <p:extLst>
      <p:ext uri="{BB962C8B-B14F-4D97-AF65-F5344CB8AC3E}">
        <p14:creationId xmlns:p14="http://schemas.microsoft.com/office/powerpoint/2010/main" val="1892466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001" t="4556" r="16828" b="8835"/>
          <a:stretch/>
        </p:blipFill>
        <p:spPr>
          <a:xfrm>
            <a:off x="1064525" y="423080"/>
            <a:ext cx="9867331" cy="5936776"/>
          </a:xfrm>
          <a:prstGeom prst="rect">
            <a:avLst/>
          </a:prstGeom>
        </p:spPr>
      </p:pic>
    </p:spTree>
    <p:extLst>
      <p:ext uri="{BB962C8B-B14F-4D97-AF65-F5344CB8AC3E}">
        <p14:creationId xmlns:p14="http://schemas.microsoft.com/office/powerpoint/2010/main" val="2510930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209" t="1171" r="12910" b="274"/>
          <a:stretch/>
        </p:blipFill>
        <p:spPr>
          <a:xfrm>
            <a:off x="777922" y="81887"/>
            <a:ext cx="9840036" cy="6755641"/>
          </a:xfrm>
          <a:prstGeom prst="rect">
            <a:avLst/>
          </a:prstGeom>
        </p:spPr>
      </p:pic>
    </p:spTree>
    <p:extLst>
      <p:ext uri="{BB962C8B-B14F-4D97-AF65-F5344CB8AC3E}">
        <p14:creationId xmlns:p14="http://schemas.microsoft.com/office/powerpoint/2010/main" val="223695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1629" y="707573"/>
            <a:ext cx="11408228" cy="5617028"/>
          </a:xfrm>
          <a:prstGeom prst="rect">
            <a:avLst/>
          </a:prstGeom>
        </p:spPr>
      </p:pic>
    </p:spTree>
    <p:extLst>
      <p:ext uri="{BB962C8B-B14F-4D97-AF65-F5344CB8AC3E}">
        <p14:creationId xmlns:p14="http://schemas.microsoft.com/office/powerpoint/2010/main" val="2818589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284" t="25859" r="10336" b="7964"/>
          <a:stretch/>
        </p:blipFill>
        <p:spPr>
          <a:xfrm>
            <a:off x="0" y="0"/>
            <a:ext cx="12050973" cy="6680579"/>
          </a:xfrm>
          <a:prstGeom prst="rect">
            <a:avLst/>
          </a:prstGeom>
        </p:spPr>
      </p:pic>
    </p:spTree>
    <p:extLst>
      <p:ext uri="{BB962C8B-B14F-4D97-AF65-F5344CB8AC3E}">
        <p14:creationId xmlns:p14="http://schemas.microsoft.com/office/powerpoint/2010/main" val="3631517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ebpath.med.utah.edu/jpeg5/CV0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612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webpath.med.utah.edu/jpeg5/CV1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264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433" t="4953" r="16828" b="12818"/>
          <a:stretch/>
        </p:blipFill>
        <p:spPr>
          <a:xfrm>
            <a:off x="4866968" y="272955"/>
            <a:ext cx="6447026" cy="6423647"/>
          </a:xfrm>
          <a:prstGeom prst="rect">
            <a:avLst/>
          </a:prstGeom>
        </p:spPr>
      </p:pic>
      <p:pic>
        <p:nvPicPr>
          <p:cNvPr id="3" name="Picture 2"/>
          <p:cNvPicPr>
            <a:picLocks noChangeAspect="1"/>
          </p:cNvPicPr>
          <p:nvPr/>
        </p:nvPicPr>
        <p:blipFill rotWithShape="1">
          <a:blip r:embed="rId3"/>
          <a:srcRect l="43433" t="14112" r="34291" b="6247"/>
          <a:stretch/>
        </p:blipFill>
        <p:spPr>
          <a:xfrm>
            <a:off x="596356" y="334369"/>
            <a:ext cx="4270612" cy="6300818"/>
          </a:xfrm>
          <a:prstGeom prst="rect">
            <a:avLst/>
          </a:prstGeom>
          <a:ln>
            <a:noFill/>
          </a:ln>
          <a:effectLst>
            <a:softEdge rad="112500"/>
          </a:effectLst>
        </p:spPr>
      </p:pic>
    </p:spTree>
    <p:extLst>
      <p:ext uri="{BB962C8B-B14F-4D97-AF65-F5344CB8AC3E}">
        <p14:creationId xmlns:p14="http://schemas.microsoft.com/office/powerpoint/2010/main" val="3366860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webpath.med.utah.edu/jpeg5/CV0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84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19" t="4754" r="6082" b="6845"/>
          <a:stretch/>
        </p:blipFill>
        <p:spPr>
          <a:xfrm>
            <a:off x="409433" y="368491"/>
            <a:ext cx="11313994" cy="6059606"/>
          </a:xfrm>
          <a:prstGeom prst="rect">
            <a:avLst/>
          </a:prstGeom>
          <a:ln>
            <a:noFill/>
          </a:ln>
          <a:effectLst>
            <a:softEdge rad="112500"/>
          </a:effectLst>
        </p:spPr>
      </p:pic>
      <p:sp>
        <p:nvSpPr>
          <p:cNvPr id="3" name="Oval 2"/>
          <p:cNvSpPr/>
          <p:nvPr/>
        </p:nvSpPr>
        <p:spPr>
          <a:xfrm>
            <a:off x="11382233" y="177421"/>
            <a:ext cx="464024" cy="7369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2659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485" t="374" r="18955" b="4455"/>
          <a:stretch/>
        </p:blipFill>
        <p:spPr>
          <a:xfrm>
            <a:off x="491319" y="109185"/>
            <a:ext cx="11300347" cy="6523629"/>
          </a:xfrm>
          <a:prstGeom prst="rect">
            <a:avLst/>
          </a:prstGeom>
        </p:spPr>
      </p:pic>
      <p:sp>
        <p:nvSpPr>
          <p:cNvPr id="5" name="Rectangle 4"/>
          <p:cNvSpPr/>
          <p:nvPr/>
        </p:nvSpPr>
        <p:spPr>
          <a:xfrm>
            <a:off x="3875964" y="1569493"/>
            <a:ext cx="3084394" cy="354841"/>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91636" y="3084394"/>
            <a:ext cx="3084394" cy="3139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8957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99656" y="2348881"/>
            <a:ext cx="7126560" cy="2448271"/>
          </a:xfrm>
        </p:spPr>
        <p:txBody>
          <a:bodyPr>
            <a:normAutofit fontScale="90000"/>
          </a:bodyPr>
          <a:lstStyle/>
          <a:p>
            <a:pPr algn="l"/>
            <a:r>
              <a:rPr lang="en-US" dirty="0" smtClean="0"/>
              <a:t>CARDIOMYOPATHIES</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486332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smtClean="0"/>
              <a:t>1-Dilated </a:t>
            </a:r>
            <a:r>
              <a:rPr lang="en-US" b="0" dirty="0"/>
              <a:t>Cardiomyopathy</a:t>
            </a:r>
            <a:endParaRPr lang="en-US" dirty="0"/>
          </a:p>
        </p:txBody>
      </p:sp>
      <p:sp>
        <p:nvSpPr>
          <p:cNvPr id="2" name="Content Placeholder 1"/>
          <p:cNvSpPr>
            <a:spLocks noGrp="1"/>
          </p:cNvSpPr>
          <p:nvPr>
            <p:ph idx="1"/>
          </p:nvPr>
        </p:nvSpPr>
        <p:spPr/>
        <p:txBody>
          <a:bodyPr/>
          <a:lstStyle/>
          <a:p>
            <a:r>
              <a:rPr lang="en-US" dirty="0" smtClean="0"/>
              <a:t>characterized </a:t>
            </a:r>
            <a:r>
              <a:rPr lang="en-US" dirty="0"/>
              <a:t>by </a:t>
            </a:r>
            <a:r>
              <a:rPr lang="en-US" i="1" dirty="0" smtClean="0"/>
              <a:t>progressive cardiac </a:t>
            </a:r>
            <a:r>
              <a:rPr lang="en-US" i="1" dirty="0"/>
              <a:t>dilation and contractile (systolic) dysfunction</a:t>
            </a:r>
            <a:r>
              <a:rPr lang="en-US" i="1" dirty="0" smtClean="0"/>
              <a:t>, </a:t>
            </a:r>
            <a:r>
              <a:rPr lang="en-US" dirty="0" smtClean="0"/>
              <a:t>usually </a:t>
            </a:r>
            <a:r>
              <a:rPr lang="en-US" dirty="0"/>
              <a:t>with concurrent hypertrophy; regardless of cause</a:t>
            </a:r>
            <a:r>
              <a:rPr lang="en-US" dirty="0" smtClean="0"/>
              <a:t>, the </a:t>
            </a:r>
            <a:r>
              <a:rPr lang="en-US" dirty="0" err="1"/>
              <a:t>clinicopathologic</a:t>
            </a:r>
            <a:r>
              <a:rPr lang="en-US" dirty="0"/>
              <a:t> patterns are </a:t>
            </a:r>
            <a:r>
              <a:rPr lang="en-US" u="sng" dirty="0"/>
              <a:t>similar.</a:t>
            </a:r>
          </a:p>
        </p:txBody>
      </p:sp>
    </p:spTree>
    <p:extLst>
      <p:ext uri="{BB962C8B-B14F-4D97-AF65-F5344CB8AC3E}">
        <p14:creationId xmlns:p14="http://schemas.microsoft.com/office/powerpoint/2010/main" val="75507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1295400"/>
            <a:ext cx="80962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9565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03512" y="274638"/>
            <a:ext cx="9145016" cy="778098"/>
          </a:xfrm>
        </p:spPr>
        <p:txBody>
          <a:bodyPr>
            <a:noAutofit/>
          </a:bodyPr>
          <a:lstStyle/>
          <a:p>
            <a:r>
              <a:rPr lang="en-US" sz="2800" i="1" dirty="0" err="1"/>
              <a:t>Arrhythmogenic</a:t>
            </a:r>
            <a:r>
              <a:rPr lang="en-US" sz="2800" i="1" dirty="0"/>
              <a:t> Right Ventricular Cardiomyopathy</a:t>
            </a:r>
            <a:br>
              <a:rPr lang="en-US" sz="2800" i="1" dirty="0"/>
            </a:br>
            <a:endParaRPr lang="en-US" sz="2800" dirty="0"/>
          </a:p>
        </p:txBody>
      </p:sp>
      <p:sp>
        <p:nvSpPr>
          <p:cNvPr id="2" name="Content Placeholder 1"/>
          <p:cNvSpPr>
            <a:spLocks noGrp="1"/>
          </p:cNvSpPr>
          <p:nvPr>
            <p:ph idx="1"/>
          </p:nvPr>
        </p:nvSpPr>
        <p:spPr>
          <a:xfrm>
            <a:off x="2783632" y="1340769"/>
            <a:ext cx="7427168" cy="4666523"/>
          </a:xfrm>
        </p:spPr>
        <p:txBody>
          <a:bodyPr>
            <a:normAutofit/>
          </a:bodyPr>
          <a:lstStyle/>
          <a:p>
            <a:r>
              <a:rPr lang="en-US" dirty="0"/>
              <a:t>Is an autosomal dominant disorder of cardiac muscle with variable penetrance.</a:t>
            </a:r>
          </a:p>
          <a:p>
            <a:r>
              <a:rPr lang="en-US" dirty="0"/>
              <a:t>It classically manifests with right sided heart failure and rhythm disturbances that can cause sudden cardiac death. </a:t>
            </a:r>
          </a:p>
          <a:p>
            <a:r>
              <a:rPr lang="en-US" u="sng" dirty="0">
                <a:solidFill>
                  <a:srgbClr val="FF0000"/>
                </a:solidFill>
              </a:rPr>
              <a:t>Morphologically</a:t>
            </a:r>
            <a:r>
              <a:rPr lang="en-US" dirty="0"/>
              <a:t>, the right ventricular wall is severely thinned owing to </a:t>
            </a:r>
            <a:r>
              <a:rPr lang="en-US" dirty="0" err="1"/>
              <a:t>myocyte</a:t>
            </a:r>
            <a:r>
              <a:rPr lang="en-US" dirty="0"/>
              <a:t> replacement by massive fatty infiltration and lesser amounts of fibrosis.</a:t>
            </a:r>
          </a:p>
          <a:p>
            <a:r>
              <a:rPr lang="en-US" dirty="0"/>
              <a:t>Many of the mutations involve genes encoding</a:t>
            </a:r>
          </a:p>
        </p:txBody>
      </p:sp>
    </p:spTree>
    <p:extLst>
      <p:ext uri="{BB962C8B-B14F-4D97-AF65-F5344CB8AC3E}">
        <p14:creationId xmlns:p14="http://schemas.microsoft.com/office/powerpoint/2010/main" val="125372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114" y="1400175"/>
            <a:ext cx="8105775"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8861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74638"/>
            <a:ext cx="8686800" cy="1143000"/>
          </a:xfrm>
        </p:spPr>
        <p:txBody>
          <a:bodyPr>
            <a:normAutofit/>
          </a:bodyPr>
          <a:lstStyle/>
          <a:p>
            <a:r>
              <a:rPr lang="en-US" dirty="0"/>
              <a:t>Hypertrophic cardiomyopathy (HCM)</a:t>
            </a:r>
          </a:p>
        </p:txBody>
      </p:sp>
      <p:sp>
        <p:nvSpPr>
          <p:cNvPr id="2" name="Content Placeholder 1"/>
          <p:cNvSpPr>
            <a:spLocks noGrp="1"/>
          </p:cNvSpPr>
          <p:nvPr>
            <p:ph idx="1"/>
          </p:nvPr>
        </p:nvSpPr>
        <p:spPr>
          <a:xfrm>
            <a:off x="1631504" y="1196753"/>
            <a:ext cx="8579296" cy="4810539"/>
          </a:xfrm>
        </p:spPr>
        <p:txBody>
          <a:bodyPr>
            <a:normAutofit fontScale="85000" lnSpcReduction="10000"/>
          </a:bodyPr>
          <a:lstStyle/>
          <a:p>
            <a:r>
              <a:rPr lang="en-US" sz="2300" dirty="0"/>
              <a:t>Characterized by </a:t>
            </a:r>
            <a:r>
              <a:rPr lang="en-US" sz="2300" i="1" dirty="0"/>
              <a:t>myocardial hypertrophy, defective diastolic filling, </a:t>
            </a:r>
            <a:r>
              <a:rPr lang="en-US" sz="2300" dirty="0"/>
              <a:t>and—in a third of cases—</a:t>
            </a:r>
            <a:r>
              <a:rPr lang="en-US" sz="2300" i="1" dirty="0"/>
              <a:t>ventricular outflow obstruction. </a:t>
            </a:r>
          </a:p>
          <a:p>
            <a:pPr marL="109728" indent="0">
              <a:buNone/>
            </a:pPr>
            <a:endParaRPr lang="en-US" sz="1000" i="1" dirty="0"/>
          </a:p>
          <a:p>
            <a:r>
              <a:rPr lang="en-US" sz="2300" dirty="0"/>
              <a:t>The heart is thick-walled, heavy, and  </a:t>
            </a:r>
            <a:r>
              <a:rPr lang="en-US" sz="2300" dirty="0" err="1"/>
              <a:t>hypercontractile</a:t>
            </a:r>
            <a:r>
              <a:rPr lang="en-US" sz="2300" dirty="0"/>
              <a:t>.</a:t>
            </a:r>
          </a:p>
          <a:p>
            <a:pPr marL="109728" indent="0">
              <a:buNone/>
            </a:pPr>
            <a:endParaRPr lang="en-US" sz="1000" dirty="0"/>
          </a:p>
          <a:p>
            <a:r>
              <a:rPr lang="en-US" sz="2300" dirty="0"/>
              <a:t>Systolic function usually is preserved in HCM, but the myocardium does not relax and therefore exhibits primary diastolic dysfunction. </a:t>
            </a:r>
          </a:p>
          <a:p>
            <a:endParaRPr lang="en-US" sz="1000" dirty="0"/>
          </a:p>
          <a:p>
            <a:r>
              <a:rPr lang="en-US" sz="2300" dirty="0"/>
              <a:t>HCM needs to be distinguished clinically from disorders causing ventricular stiffness (e.g., amyloid deposition) and ventricular hypertrophy (e.g., aortic stenosis and hypertension).</a:t>
            </a:r>
          </a:p>
          <a:p>
            <a:endParaRPr lang="en-US" sz="800" dirty="0"/>
          </a:p>
          <a:p>
            <a:r>
              <a:rPr lang="en-US" sz="2400" b="1" dirty="0"/>
              <a:t>HCM is fundamentally a disorder of </a:t>
            </a:r>
            <a:r>
              <a:rPr lang="en-US" sz="2400" b="1" dirty="0" err="1"/>
              <a:t>sarcomeric</a:t>
            </a:r>
            <a:r>
              <a:rPr lang="en-US" sz="2400" b="1" dirty="0"/>
              <a:t> proteins. Of these, β-myosin heavy chain is most frequently affected</a:t>
            </a:r>
            <a:r>
              <a:rPr lang="en-US" sz="2300" dirty="0"/>
              <a:t>.</a:t>
            </a:r>
          </a:p>
        </p:txBody>
      </p:sp>
    </p:spTree>
    <p:extLst>
      <p:ext uri="{BB962C8B-B14F-4D97-AF65-F5344CB8AC3E}">
        <p14:creationId xmlns:p14="http://schemas.microsoft.com/office/powerpoint/2010/main" val="3195045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914" y="1171575"/>
            <a:ext cx="8258175"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1879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Major Criteria in the Jones System for Acute Rheumatic Fever</a:t>
            </a:r>
          </a:p>
        </p:txBody>
      </p:sp>
      <p:pic>
        <p:nvPicPr>
          <p:cNvPr id="4" name="Picture 3"/>
          <p:cNvPicPr>
            <a:picLocks noChangeAspect="1"/>
          </p:cNvPicPr>
          <p:nvPr/>
        </p:nvPicPr>
        <p:blipFill rotWithShape="1">
          <a:blip r:embed="rId3"/>
          <a:srcRect l="14441" t="20881" r="13152" b="4654"/>
          <a:stretch/>
        </p:blipFill>
        <p:spPr>
          <a:xfrm>
            <a:off x="586854" y="1439838"/>
            <a:ext cx="11173737" cy="5261213"/>
          </a:xfrm>
          <a:prstGeom prst="rect">
            <a:avLst/>
          </a:prstGeom>
        </p:spPr>
      </p:pic>
    </p:spTree>
    <p:extLst>
      <p:ext uri="{BB962C8B-B14F-4D97-AF65-F5344CB8AC3E}">
        <p14:creationId xmlns:p14="http://schemas.microsoft.com/office/powerpoint/2010/main" val="14706362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480" y="2276872"/>
            <a:ext cx="8892480" cy="2612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888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584" y="728664"/>
            <a:ext cx="8671180" cy="558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4295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657" y="0"/>
            <a:ext cx="5904655" cy="659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9535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a:t>Myocarditis</a:t>
            </a:r>
            <a:endParaRPr lang="en-US" dirty="0"/>
          </a:p>
        </p:txBody>
      </p:sp>
      <p:sp>
        <p:nvSpPr>
          <p:cNvPr id="2" name="Content Placeholder 1"/>
          <p:cNvSpPr>
            <a:spLocks noGrp="1"/>
          </p:cNvSpPr>
          <p:nvPr>
            <p:ph idx="1"/>
          </p:nvPr>
        </p:nvSpPr>
        <p:spPr/>
        <p:txBody>
          <a:bodyPr/>
          <a:lstStyle/>
          <a:p>
            <a:pPr marL="109728" indent="0">
              <a:buNone/>
            </a:pPr>
            <a:r>
              <a:rPr lang="en-US" dirty="0"/>
              <a:t>Myocarditis encompasses a diverse group of clinical </a:t>
            </a:r>
            <a:r>
              <a:rPr lang="en-US" dirty="0" smtClean="0"/>
              <a:t>entities in </a:t>
            </a:r>
            <a:r>
              <a:rPr lang="en-US" dirty="0"/>
              <a:t>which infectious agents and/or inflammatory </a:t>
            </a:r>
            <a:r>
              <a:rPr lang="en-US" dirty="0" smtClean="0"/>
              <a:t>processes primarily </a:t>
            </a:r>
            <a:r>
              <a:rPr lang="en-US" dirty="0"/>
              <a:t>target the myocardium.</a:t>
            </a:r>
          </a:p>
        </p:txBody>
      </p:sp>
    </p:spTree>
    <p:extLst>
      <p:ext uri="{BB962C8B-B14F-4D97-AF65-F5344CB8AC3E}">
        <p14:creationId xmlns:p14="http://schemas.microsoft.com/office/powerpoint/2010/main" val="2917722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r>
              <a:rPr lang="en-US" dirty="0" smtClean="0"/>
              <a:t>Xxxxxxw```````3w32ws22</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741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6873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PERICARDIAL DISEASE</a:t>
            </a:r>
          </a:p>
        </p:txBody>
      </p:sp>
      <p:sp>
        <p:nvSpPr>
          <p:cNvPr id="3" name="Subtitle 2"/>
          <p:cNvSpPr>
            <a:spLocks noGrp="1"/>
          </p:cNvSpPr>
          <p:nvPr>
            <p:ph type="subTitle" idx="1"/>
          </p:nvPr>
        </p:nvSpPr>
        <p:spPr/>
        <p:txBody>
          <a:bodyPr/>
          <a:lstStyle/>
          <a:p>
            <a:endParaRPr lang="en-US" dirty="0" smtClean="0"/>
          </a:p>
        </p:txBody>
      </p:sp>
    </p:spTree>
    <p:extLst>
      <p:ext uri="{BB962C8B-B14F-4D97-AF65-F5344CB8AC3E}">
        <p14:creationId xmlns:p14="http://schemas.microsoft.com/office/powerpoint/2010/main" val="4049968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98181" y="0"/>
            <a:ext cx="6589199" cy="1280890"/>
          </a:xfrm>
        </p:spPr>
        <p:txBody>
          <a:bodyPr>
            <a:normAutofit/>
          </a:bodyPr>
          <a:lstStyle/>
          <a:p>
            <a:r>
              <a:rPr lang="en-US" dirty="0"/>
              <a:t>MORPHOLOGY</a:t>
            </a:r>
            <a:br>
              <a:rPr lang="en-US" dirty="0"/>
            </a:br>
            <a:endParaRPr lang="en-US" dirty="0"/>
          </a:p>
        </p:txBody>
      </p:sp>
      <p:sp>
        <p:nvSpPr>
          <p:cNvPr id="4" name="Rounded Rectangle 3"/>
          <p:cNvSpPr/>
          <p:nvPr/>
        </p:nvSpPr>
        <p:spPr>
          <a:xfrm>
            <a:off x="6404899" y="836712"/>
            <a:ext cx="4176464" cy="25922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00"/>
                </a:solidFill>
              </a:rPr>
              <a:t>Acute viral pericarditis or uremia:</a:t>
            </a:r>
          </a:p>
          <a:p>
            <a:pPr algn="ctr"/>
            <a:endParaRPr lang="en-US" sz="1600" dirty="0"/>
          </a:p>
          <a:p>
            <a:pPr marL="109728"/>
            <a:r>
              <a:rPr lang="en-US" sz="1600" dirty="0"/>
              <a:t>The exudate typically is </a:t>
            </a:r>
            <a:r>
              <a:rPr lang="en-US" sz="1600" dirty="0" err="1"/>
              <a:t>fibrinous</a:t>
            </a:r>
            <a:r>
              <a:rPr lang="en-US" sz="1600" dirty="0"/>
              <a:t>, imparting an irregular, shaggy</a:t>
            </a:r>
          </a:p>
          <a:p>
            <a:pPr marL="109728"/>
            <a:r>
              <a:rPr lang="en-US" sz="1600" dirty="0"/>
              <a:t>appearance to the pericardial surface (so-called “bread and</a:t>
            </a:r>
          </a:p>
          <a:p>
            <a:pPr marL="109728"/>
            <a:r>
              <a:rPr lang="en-US" sz="1600" dirty="0"/>
              <a:t>butter” pericarditis).</a:t>
            </a:r>
          </a:p>
        </p:txBody>
      </p:sp>
      <p:sp>
        <p:nvSpPr>
          <p:cNvPr id="5" name="Rounded Rectangle 4"/>
          <p:cNvSpPr/>
          <p:nvPr/>
        </p:nvSpPr>
        <p:spPr>
          <a:xfrm>
            <a:off x="6404900" y="3789040"/>
            <a:ext cx="4078885" cy="2448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rPr>
              <a:t>Acute bacterial pericarditis:</a:t>
            </a:r>
          </a:p>
          <a:p>
            <a:pPr algn="ctr"/>
            <a:endParaRPr lang="en-US" dirty="0">
              <a:solidFill>
                <a:srgbClr val="FF0000"/>
              </a:solidFill>
            </a:endParaRPr>
          </a:p>
          <a:p>
            <a:pPr algn="ctr"/>
            <a:r>
              <a:rPr lang="en-US" dirty="0"/>
              <a:t>The exudate is </a:t>
            </a:r>
            <a:r>
              <a:rPr lang="en-US" dirty="0" err="1"/>
              <a:t>fibrinopurulent</a:t>
            </a:r>
            <a:r>
              <a:rPr lang="en-US" dirty="0"/>
              <a:t> (</a:t>
            </a:r>
            <a:r>
              <a:rPr lang="en-US" dirty="0" err="1"/>
              <a:t>suppurative</a:t>
            </a:r>
            <a:r>
              <a:rPr lang="en-US" dirty="0"/>
              <a:t>), often with areas of frank pus .</a:t>
            </a:r>
          </a:p>
        </p:txBody>
      </p:sp>
      <p:sp>
        <p:nvSpPr>
          <p:cNvPr id="6" name="Rounded Rectangle 5"/>
          <p:cNvSpPr/>
          <p:nvPr/>
        </p:nvSpPr>
        <p:spPr>
          <a:xfrm>
            <a:off x="1703512" y="774436"/>
            <a:ext cx="4104456" cy="25922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728"/>
            <a:r>
              <a:rPr lang="en-US" sz="1600" dirty="0" err="1">
                <a:solidFill>
                  <a:srgbClr val="FFFF00"/>
                </a:solidFill>
              </a:rPr>
              <a:t>Tuberculous</a:t>
            </a:r>
            <a:r>
              <a:rPr lang="en-US" sz="1600" dirty="0">
                <a:solidFill>
                  <a:srgbClr val="FFFF00"/>
                </a:solidFill>
              </a:rPr>
              <a:t> pericarditis:</a:t>
            </a:r>
          </a:p>
          <a:p>
            <a:pPr marL="109728"/>
            <a:endParaRPr lang="en-US" sz="1600" dirty="0"/>
          </a:p>
          <a:p>
            <a:pPr marL="109728"/>
            <a:r>
              <a:rPr lang="en-US" sz="1600" dirty="0"/>
              <a:t>Exhibits areas of caseation</a:t>
            </a:r>
          </a:p>
        </p:txBody>
      </p:sp>
      <p:sp>
        <p:nvSpPr>
          <p:cNvPr id="7" name="Rounded Rectangle 6"/>
          <p:cNvSpPr/>
          <p:nvPr/>
        </p:nvSpPr>
        <p:spPr>
          <a:xfrm>
            <a:off x="1703512" y="3789040"/>
            <a:ext cx="4104456" cy="2448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728"/>
            <a:r>
              <a:rPr lang="en-US" dirty="0">
                <a:solidFill>
                  <a:srgbClr val="FFFF00"/>
                </a:solidFill>
              </a:rPr>
              <a:t>Pericarditis due to malignancy</a:t>
            </a:r>
          </a:p>
          <a:p>
            <a:pPr marL="109728"/>
            <a:endParaRPr lang="en-US" dirty="0">
              <a:solidFill>
                <a:srgbClr val="FF0000"/>
              </a:solidFill>
            </a:endParaRPr>
          </a:p>
          <a:p>
            <a:pPr marL="109728"/>
            <a:r>
              <a:rPr lang="en-US" dirty="0">
                <a:solidFill>
                  <a:srgbClr val="FF0000"/>
                </a:solidFill>
              </a:rPr>
              <a:t> </a:t>
            </a:r>
            <a:r>
              <a:rPr lang="en-US" dirty="0">
                <a:solidFill>
                  <a:schemeClr val="bg1"/>
                </a:solidFill>
              </a:rPr>
              <a:t>As</a:t>
            </a:r>
            <a:r>
              <a:rPr lang="en-US" dirty="0"/>
              <a:t>sociated with an  exuberant, shaggy </a:t>
            </a:r>
            <a:r>
              <a:rPr lang="en-US" dirty="0" err="1"/>
              <a:t>fibrinous</a:t>
            </a:r>
            <a:r>
              <a:rPr lang="en-US" dirty="0"/>
              <a:t> exudate and a bloody effusion.</a:t>
            </a:r>
          </a:p>
        </p:txBody>
      </p:sp>
    </p:spTree>
    <p:extLst>
      <p:ext uri="{BB962C8B-B14F-4D97-AF65-F5344CB8AC3E}">
        <p14:creationId xmlns:p14="http://schemas.microsoft.com/office/powerpoint/2010/main" val="790037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744" y="1052053"/>
            <a:ext cx="5112568" cy="548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9420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31705" y="184509"/>
            <a:ext cx="6589199" cy="1280890"/>
          </a:xfrm>
        </p:spPr>
        <p:txBody>
          <a:bodyPr>
            <a:normAutofit/>
          </a:bodyPr>
          <a:lstStyle/>
          <a:p>
            <a:r>
              <a:rPr lang="en-US" dirty="0" smtClean="0"/>
              <a:t>2-Pericardial </a:t>
            </a:r>
            <a:r>
              <a:rPr lang="en-US" dirty="0"/>
              <a:t>Effusions</a:t>
            </a:r>
            <a:br>
              <a:rPr lang="en-US" dirty="0"/>
            </a:br>
            <a:endParaRPr lang="en-US" dirty="0"/>
          </a:p>
        </p:txBody>
      </p:sp>
      <p:sp>
        <p:nvSpPr>
          <p:cNvPr id="2" name="Content Placeholder 1"/>
          <p:cNvSpPr>
            <a:spLocks noGrp="1"/>
          </p:cNvSpPr>
          <p:nvPr>
            <p:ph idx="1"/>
          </p:nvPr>
        </p:nvSpPr>
        <p:spPr>
          <a:xfrm>
            <a:off x="1981200" y="908721"/>
            <a:ext cx="8229600" cy="3672409"/>
          </a:xfrm>
        </p:spPr>
        <p:txBody>
          <a:bodyPr>
            <a:normAutofit/>
          </a:bodyPr>
          <a:lstStyle/>
          <a:p>
            <a:pPr>
              <a:buFont typeface="Wingdings" pitchFamily="2" charset="2"/>
              <a:buChar char="q"/>
            </a:pPr>
            <a:r>
              <a:rPr lang="en-US" dirty="0" smtClean="0"/>
              <a:t>      Normally</a:t>
            </a:r>
            <a:r>
              <a:rPr lang="en-US" dirty="0"/>
              <a:t>, the pericardial sac contains at most 30 to 50 </a:t>
            </a:r>
            <a:r>
              <a:rPr lang="en-US" dirty="0" smtClean="0"/>
              <a:t>mL of </a:t>
            </a:r>
            <a:r>
              <a:rPr lang="en-US" dirty="0"/>
              <a:t>clear, serous fluid. </a:t>
            </a:r>
            <a:endParaRPr lang="en-US" dirty="0" smtClean="0"/>
          </a:p>
          <a:p>
            <a:pPr marL="109728" indent="0">
              <a:buNone/>
            </a:pPr>
            <a:r>
              <a:rPr lang="en-US" dirty="0" smtClean="0"/>
              <a:t>1. </a:t>
            </a:r>
            <a:r>
              <a:rPr lang="en-US" dirty="0" smtClean="0">
                <a:solidFill>
                  <a:srgbClr val="FF0000"/>
                </a:solidFill>
              </a:rPr>
              <a:t>Serous </a:t>
            </a:r>
            <a:r>
              <a:rPr lang="en-US" dirty="0">
                <a:solidFill>
                  <a:srgbClr val="FF0000"/>
                </a:solidFill>
              </a:rPr>
              <a:t>and/or </a:t>
            </a:r>
            <a:r>
              <a:rPr lang="en-US" dirty="0" err="1">
                <a:solidFill>
                  <a:srgbClr val="FF0000"/>
                </a:solidFill>
              </a:rPr>
              <a:t>fibrinous</a:t>
            </a:r>
            <a:r>
              <a:rPr lang="en-US" dirty="0">
                <a:solidFill>
                  <a:srgbClr val="FF0000"/>
                </a:solidFill>
              </a:rPr>
              <a:t> effusions </a:t>
            </a:r>
            <a:r>
              <a:rPr lang="en-US" dirty="0" smtClean="0"/>
              <a:t>in excess </a:t>
            </a:r>
            <a:r>
              <a:rPr lang="en-US" dirty="0"/>
              <a:t>of this amount occur most commonly in the </a:t>
            </a:r>
            <a:r>
              <a:rPr lang="en-US" dirty="0" smtClean="0"/>
              <a:t>setting of pericardial </a:t>
            </a:r>
            <a:r>
              <a:rPr lang="en-US" dirty="0"/>
              <a:t>inflammation. </a:t>
            </a:r>
            <a:endParaRPr lang="en-US" dirty="0" smtClean="0"/>
          </a:p>
          <a:p>
            <a:pPr marL="109728" indent="0">
              <a:buNone/>
            </a:pPr>
            <a:r>
              <a:rPr lang="en-US" dirty="0" smtClean="0"/>
              <a:t>2. </a:t>
            </a:r>
            <a:r>
              <a:rPr lang="en-US" dirty="0">
                <a:solidFill>
                  <a:srgbClr val="FF0000"/>
                </a:solidFill>
              </a:rPr>
              <a:t>Serous</a:t>
            </a:r>
            <a:r>
              <a:rPr lang="en-US" dirty="0"/>
              <a:t>: congestive heart failure, </a:t>
            </a:r>
            <a:r>
              <a:rPr lang="en-US" dirty="0" err="1"/>
              <a:t>hypoalbuminemia</a:t>
            </a:r>
            <a:r>
              <a:rPr lang="en-US" dirty="0"/>
              <a:t> </a:t>
            </a:r>
            <a:r>
              <a:rPr lang="en-US" dirty="0" smtClean="0"/>
              <a:t>of any </a:t>
            </a:r>
            <a:r>
              <a:rPr lang="en-US" dirty="0"/>
              <a:t>cause</a:t>
            </a:r>
          </a:p>
          <a:p>
            <a:pPr marL="109728" indent="0">
              <a:buNone/>
            </a:pPr>
            <a:r>
              <a:rPr lang="en-US" dirty="0" smtClean="0"/>
              <a:t>3. </a:t>
            </a:r>
            <a:r>
              <a:rPr lang="en-US" dirty="0" err="1">
                <a:solidFill>
                  <a:srgbClr val="FF0000"/>
                </a:solidFill>
              </a:rPr>
              <a:t>Serosanguineous</a:t>
            </a:r>
            <a:r>
              <a:rPr lang="en-US" dirty="0"/>
              <a:t>: blunt chest trauma, malignancy, ruptured</a:t>
            </a:r>
          </a:p>
          <a:p>
            <a:pPr marL="109728" indent="0">
              <a:buNone/>
            </a:pPr>
            <a:r>
              <a:rPr lang="en-US" dirty="0"/>
              <a:t>MI or aortic dissection</a:t>
            </a:r>
          </a:p>
          <a:p>
            <a:pPr marL="109728" indent="0">
              <a:buNone/>
            </a:pPr>
            <a:r>
              <a:rPr lang="en-US" dirty="0" smtClean="0"/>
              <a:t>4. </a:t>
            </a:r>
            <a:r>
              <a:rPr lang="en-US" dirty="0" err="1">
                <a:solidFill>
                  <a:srgbClr val="FF0000"/>
                </a:solidFill>
              </a:rPr>
              <a:t>Chylou</a:t>
            </a:r>
            <a:r>
              <a:rPr lang="en-US" dirty="0" err="1" smtClean="0">
                <a:solidFill>
                  <a:srgbClr val="FF0000"/>
                </a:solidFill>
              </a:rPr>
              <a:t>s</a:t>
            </a:r>
            <a:r>
              <a:rPr lang="en-US" dirty="0"/>
              <a:t>: </a:t>
            </a:r>
            <a:r>
              <a:rPr lang="en-US" dirty="0" err="1"/>
              <a:t>mediastinal</a:t>
            </a:r>
            <a:r>
              <a:rPr lang="en-US" dirty="0"/>
              <a:t> lymphatic obstruction</a:t>
            </a:r>
          </a:p>
          <a:p>
            <a:pPr>
              <a:buFont typeface="Wingdings" pitchFamily="2" charset="2"/>
              <a:buChar char="q"/>
            </a:pPr>
            <a:r>
              <a:rPr lang="en-US" dirty="0"/>
              <a:t>The consequences of pericardial accumulations </a:t>
            </a:r>
            <a:r>
              <a:rPr lang="en-US" dirty="0" smtClean="0"/>
              <a:t>depend on </a:t>
            </a:r>
            <a:r>
              <a:rPr lang="en-US" dirty="0"/>
              <a:t>the volume of fluid and the ability of the </a:t>
            </a:r>
            <a:r>
              <a:rPr lang="en-US" dirty="0" smtClean="0"/>
              <a:t>parietal pericardium </a:t>
            </a:r>
            <a:r>
              <a:rPr lang="en-US" dirty="0"/>
              <a:t>to </a:t>
            </a:r>
            <a:r>
              <a:rPr lang="en-US" dirty="0" smtClean="0"/>
              <a:t>stretch.</a:t>
            </a:r>
            <a:endParaRPr lang="en-US" dirty="0"/>
          </a:p>
        </p:txBody>
      </p:sp>
      <p:sp>
        <p:nvSpPr>
          <p:cNvPr id="4" name="Rounded Rectangle 3"/>
          <p:cNvSpPr/>
          <p:nvPr/>
        </p:nvSpPr>
        <p:spPr>
          <a:xfrm>
            <a:off x="6384032" y="4653136"/>
            <a:ext cx="4176464" cy="2088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728"/>
            <a:r>
              <a:rPr lang="en-US" dirty="0"/>
              <a:t> rapidly developing collections of as little as 250 mL can so restrict diastolic cardiac filling as to produce potentially fatal cardiac </a:t>
            </a:r>
            <a:r>
              <a:rPr lang="en-US" dirty="0" err="1"/>
              <a:t>tamponade</a:t>
            </a:r>
            <a:r>
              <a:rPr lang="en-US" dirty="0"/>
              <a:t>.</a:t>
            </a:r>
          </a:p>
        </p:txBody>
      </p:sp>
      <p:sp>
        <p:nvSpPr>
          <p:cNvPr id="5" name="Rounded Rectangle 4"/>
          <p:cNvSpPr/>
          <p:nvPr/>
        </p:nvSpPr>
        <p:spPr>
          <a:xfrm>
            <a:off x="1775520" y="4688904"/>
            <a:ext cx="4104456" cy="20524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q"/>
            </a:pPr>
            <a:r>
              <a:rPr lang="en-US" dirty="0"/>
              <a:t>slowly accumulating</a:t>
            </a:r>
          </a:p>
          <a:p>
            <a:pPr marL="109728"/>
            <a:r>
              <a:rPr lang="en-US" dirty="0"/>
              <a:t>effusions—even as large as 1000 mL—can be </a:t>
            </a:r>
            <a:r>
              <a:rPr lang="en-US" dirty="0" err="1"/>
              <a:t>welltolerated</a:t>
            </a:r>
            <a:endParaRPr lang="en-US" dirty="0"/>
          </a:p>
        </p:txBody>
      </p:sp>
      <p:sp>
        <p:nvSpPr>
          <p:cNvPr id="8" name="Right Arrow 7"/>
          <p:cNvSpPr/>
          <p:nvPr/>
        </p:nvSpPr>
        <p:spPr>
          <a:xfrm rot="2343939">
            <a:off x="5772954" y="4627254"/>
            <a:ext cx="93412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8405876">
            <a:off x="5178250" y="4660166"/>
            <a:ext cx="93412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7080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CARDIAC TUMORS</a:t>
            </a:r>
          </a:p>
        </p:txBody>
      </p:sp>
    </p:spTree>
    <p:extLst>
      <p:ext uri="{BB962C8B-B14F-4D97-AF65-F5344CB8AC3E}">
        <p14:creationId xmlns:p14="http://schemas.microsoft.com/office/powerpoint/2010/main" val="878974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672" t="3559" r="16045" b="2265"/>
          <a:stretch/>
        </p:blipFill>
        <p:spPr>
          <a:xfrm>
            <a:off x="1091821" y="245660"/>
            <a:ext cx="9689909" cy="6455391"/>
          </a:xfrm>
          <a:prstGeom prst="rect">
            <a:avLst/>
          </a:prstGeom>
        </p:spPr>
      </p:pic>
    </p:spTree>
    <p:extLst>
      <p:ext uri="{BB962C8B-B14F-4D97-AF65-F5344CB8AC3E}">
        <p14:creationId xmlns:p14="http://schemas.microsoft.com/office/powerpoint/2010/main" val="1008617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657" y="1196752"/>
            <a:ext cx="6264695"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16475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52602"/>
            <a:ext cx="8458200" cy="1829761"/>
          </a:xfrm>
        </p:spPr>
        <p:txBody>
          <a:bodyPr/>
          <a:lstStyle/>
          <a:p>
            <a:r>
              <a:rPr lang="en-US" dirty="0"/>
              <a:t>HYPERTENSIVE HEART DISEASE</a:t>
            </a:r>
          </a:p>
        </p:txBody>
      </p:sp>
      <p:sp>
        <p:nvSpPr>
          <p:cNvPr id="5" name="Subtitle 2"/>
          <p:cNvSpPr txBox="1">
            <a:spLocks/>
          </p:cNvSpPr>
          <p:nvPr/>
        </p:nvSpPr>
        <p:spPr>
          <a:xfrm>
            <a:off x="2711624" y="3861048"/>
            <a:ext cx="9480376" cy="2239500"/>
          </a:xfrm>
          <a:prstGeom prst="rect">
            <a:avLst/>
          </a:prstGeom>
        </p:spPr>
        <p:txBody>
          <a:bodyPr vert="horz" lIns="91440" tIns="45720" rIns="91440" bIns="45720" rtlCol="0" anchor="t">
            <a:normAutofit/>
          </a:bodyPr>
          <a:lstStyle>
            <a:lvl1pPr marL="0" indent="0" algn="l" defTabSz="342900" rtl="0" eaLnBrk="1" latinLnBrk="0" hangingPunct="1">
              <a:spcBef>
                <a:spcPts val="750"/>
              </a:spcBef>
              <a:spcAft>
                <a:spcPts val="0"/>
              </a:spcAft>
              <a:buClr>
                <a:schemeClr val="accent1"/>
              </a:buClr>
              <a:buFont typeface="Wingdings 3" charset="2"/>
              <a:buNone/>
              <a:defRPr sz="1350" kern="1200">
                <a:solidFill>
                  <a:schemeClr val="tx1">
                    <a:lumMod val="65000"/>
                    <a:lumOff val="35000"/>
                  </a:schemeClr>
                </a:solidFill>
                <a:latin typeface="+mn-lt"/>
                <a:ea typeface="+mn-ea"/>
                <a:cs typeface="+mn-cs"/>
              </a:defRPr>
            </a:lvl1pPr>
            <a:lvl2pPr marL="342900" indent="0" algn="ctr" defTabSz="342900" rtl="0" eaLnBrk="1" latinLnBrk="0" hangingPunct="1">
              <a:spcBef>
                <a:spcPts val="750"/>
              </a:spcBef>
              <a:spcAft>
                <a:spcPts val="0"/>
              </a:spcAft>
              <a:buClr>
                <a:schemeClr val="accent1"/>
              </a:buClr>
              <a:buFont typeface="Wingdings 3" charset="2"/>
              <a:buNone/>
              <a:defRPr sz="1200" kern="1200">
                <a:solidFill>
                  <a:schemeClr val="tx1">
                    <a:tint val="75000"/>
                  </a:schemeClr>
                </a:solidFill>
                <a:latin typeface="+mn-lt"/>
                <a:ea typeface="+mn-ea"/>
                <a:cs typeface="+mn-cs"/>
              </a:defRPr>
            </a:lvl2pPr>
            <a:lvl3pPr marL="685800" indent="0" algn="ctr" defTabSz="342900" rtl="0" eaLnBrk="1" latinLnBrk="0" hangingPunct="1">
              <a:spcBef>
                <a:spcPts val="750"/>
              </a:spcBef>
              <a:spcAft>
                <a:spcPts val="0"/>
              </a:spcAft>
              <a:buClr>
                <a:schemeClr val="accent1"/>
              </a:buClr>
              <a:buFont typeface="Wingdings 3" charset="2"/>
              <a:buNone/>
              <a:defRPr sz="1050" kern="1200">
                <a:solidFill>
                  <a:schemeClr val="tx1">
                    <a:tint val="75000"/>
                  </a:schemeClr>
                </a:solidFill>
                <a:latin typeface="+mn-lt"/>
                <a:ea typeface="+mn-ea"/>
                <a:cs typeface="+mn-cs"/>
              </a:defRPr>
            </a:lvl3pPr>
            <a:lvl4pPr marL="1028700" indent="0" algn="ctr" defTabSz="342900" rtl="0" eaLnBrk="1" latinLnBrk="0" hangingPunct="1">
              <a:spcBef>
                <a:spcPts val="750"/>
              </a:spcBef>
              <a:spcAft>
                <a:spcPts val="0"/>
              </a:spcAft>
              <a:buClr>
                <a:schemeClr val="accent1"/>
              </a:buClr>
              <a:buFont typeface="Wingdings 3" charset="2"/>
              <a:buNone/>
              <a:defRPr sz="900" kern="1200">
                <a:solidFill>
                  <a:schemeClr val="tx1">
                    <a:tint val="75000"/>
                  </a:schemeClr>
                </a:solidFill>
                <a:latin typeface="+mn-lt"/>
                <a:ea typeface="+mn-ea"/>
                <a:cs typeface="+mn-cs"/>
              </a:defRPr>
            </a:lvl4pPr>
            <a:lvl5pPr marL="1371600" indent="0" algn="ctr" defTabSz="342900" rtl="0" eaLnBrk="1" latinLnBrk="0" hangingPunct="1">
              <a:spcBef>
                <a:spcPts val="750"/>
              </a:spcBef>
              <a:spcAft>
                <a:spcPts val="0"/>
              </a:spcAft>
              <a:buClr>
                <a:schemeClr val="accent1"/>
              </a:buClr>
              <a:buFont typeface="Wingdings 3" charset="2"/>
              <a:buNone/>
              <a:defRPr sz="900" kern="1200">
                <a:solidFill>
                  <a:schemeClr val="tx1">
                    <a:tint val="75000"/>
                  </a:schemeClr>
                </a:solidFill>
                <a:latin typeface="+mn-lt"/>
                <a:ea typeface="+mn-ea"/>
                <a:cs typeface="+mn-cs"/>
              </a:defRPr>
            </a:lvl5pPr>
            <a:lvl6pPr marL="1714500" indent="0" algn="ctr" defTabSz="342900" rtl="0" eaLnBrk="1" latinLnBrk="0" hangingPunct="1">
              <a:spcBef>
                <a:spcPts val="750"/>
              </a:spcBef>
              <a:spcAft>
                <a:spcPts val="0"/>
              </a:spcAft>
              <a:buClr>
                <a:schemeClr val="accent1"/>
              </a:buClr>
              <a:buFont typeface="Wingdings 3" charset="2"/>
              <a:buNone/>
              <a:defRPr sz="900" kern="1200">
                <a:solidFill>
                  <a:schemeClr val="tx1">
                    <a:tint val="75000"/>
                  </a:schemeClr>
                </a:solidFill>
                <a:latin typeface="+mn-lt"/>
                <a:ea typeface="+mn-ea"/>
                <a:cs typeface="+mn-cs"/>
              </a:defRPr>
            </a:lvl6pPr>
            <a:lvl7pPr marL="2057400" indent="0" algn="ctr" defTabSz="342900" rtl="0" eaLnBrk="1" latinLnBrk="0" hangingPunct="1">
              <a:spcBef>
                <a:spcPts val="750"/>
              </a:spcBef>
              <a:spcAft>
                <a:spcPts val="0"/>
              </a:spcAft>
              <a:buClr>
                <a:schemeClr val="accent1"/>
              </a:buClr>
              <a:buFont typeface="Wingdings 3" charset="2"/>
              <a:buNone/>
              <a:defRPr sz="900" kern="1200">
                <a:solidFill>
                  <a:schemeClr val="tx1">
                    <a:tint val="75000"/>
                  </a:schemeClr>
                </a:solidFill>
                <a:latin typeface="+mn-lt"/>
                <a:ea typeface="+mn-ea"/>
                <a:cs typeface="+mn-cs"/>
              </a:defRPr>
            </a:lvl7pPr>
            <a:lvl8pPr marL="2400300" indent="0" algn="ctr" defTabSz="342900" rtl="0" eaLnBrk="1" latinLnBrk="0" hangingPunct="1">
              <a:spcBef>
                <a:spcPts val="750"/>
              </a:spcBef>
              <a:spcAft>
                <a:spcPts val="0"/>
              </a:spcAft>
              <a:buClr>
                <a:schemeClr val="accent1"/>
              </a:buClr>
              <a:buFont typeface="Wingdings 3" charset="2"/>
              <a:buNone/>
              <a:defRPr sz="900" kern="1200">
                <a:solidFill>
                  <a:schemeClr val="tx1">
                    <a:tint val="75000"/>
                  </a:schemeClr>
                </a:solidFill>
                <a:latin typeface="+mn-lt"/>
                <a:ea typeface="+mn-ea"/>
                <a:cs typeface="+mn-cs"/>
              </a:defRPr>
            </a:lvl8pPr>
            <a:lvl9pPr marL="2743200" indent="0" algn="ctr" defTabSz="342900" rtl="0" eaLnBrk="1" latinLnBrk="0" hangingPunct="1">
              <a:spcBef>
                <a:spcPts val="750"/>
              </a:spcBef>
              <a:spcAft>
                <a:spcPts val="0"/>
              </a:spcAft>
              <a:buClr>
                <a:schemeClr val="accent1"/>
              </a:buClr>
              <a:buFont typeface="Wingdings 3" charset="2"/>
              <a:buNone/>
              <a:defRPr sz="900" kern="1200">
                <a:solidFill>
                  <a:schemeClr val="tx1">
                    <a:tint val="75000"/>
                  </a:schemeClr>
                </a:solidFill>
                <a:latin typeface="+mn-lt"/>
                <a:ea typeface="+mn-ea"/>
                <a:cs typeface="+mn-cs"/>
              </a:defRPr>
            </a:lvl9pPr>
          </a:lstStyle>
          <a:p>
            <a:r>
              <a:rPr lang="en-US" sz="1800" dirty="0"/>
              <a:t>Dr. </a:t>
            </a:r>
            <a:r>
              <a:rPr lang="en-US" sz="1800" dirty="0" err="1"/>
              <a:t>Bushra</a:t>
            </a:r>
            <a:r>
              <a:rPr lang="en-US" sz="1800" dirty="0"/>
              <a:t> Al-</a:t>
            </a:r>
            <a:r>
              <a:rPr lang="en-US" sz="1800" dirty="0" err="1"/>
              <a:t>Tarawneh</a:t>
            </a:r>
            <a:r>
              <a:rPr lang="en-US" sz="1800" dirty="0"/>
              <a:t>, MD</a:t>
            </a:r>
          </a:p>
          <a:p>
            <a:r>
              <a:rPr lang="en-US" sz="1800" dirty="0"/>
              <a:t>Anatomical pathology </a:t>
            </a:r>
            <a:br>
              <a:rPr lang="en-US" sz="1800" dirty="0"/>
            </a:br>
            <a:r>
              <a:rPr lang="en-US" sz="1800" dirty="0" err="1"/>
              <a:t>Mutah</a:t>
            </a:r>
            <a:r>
              <a:rPr lang="en-US" sz="1800" dirty="0"/>
              <a:t> University</a:t>
            </a:r>
            <a:br>
              <a:rPr lang="en-US" sz="1800" dirty="0"/>
            </a:br>
            <a:r>
              <a:rPr lang="en-US" sz="1800" dirty="0"/>
              <a:t>School of Medicine- </a:t>
            </a:r>
          </a:p>
          <a:p>
            <a:r>
              <a:rPr lang="en-US" sz="1800" dirty="0"/>
              <a:t>Department of Microbiology &amp; Pathology</a:t>
            </a:r>
            <a:br>
              <a:rPr lang="en-US" sz="1800" dirty="0"/>
            </a:br>
            <a:r>
              <a:rPr lang="en-US" sz="1800" dirty="0"/>
              <a:t> lectures 2022</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l="53619" t="35616" r="19514" b="22572"/>
          <a:stretch>
            <a:fillRect/>
          </a:stretch>
        </p:blipFill>
        <p:spPr bwMode="auto">
          <a:xfrm>
            <a:off x="8328248" y="4509121"/>
            <a:ext cx="20828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7249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551385" y="189486"/>
            <a:ext cx="11305256" cy="5753100"/>
          </a:xfrm>
          <a:prstGeom prst="rect">
            <a:avLst/>
          </a:prstGeom>
        </p:spPr>
      </p:pic>
      <p:sp>
        <p:nvSpPr>
          <p:cNvPr id="8" name="Rectangle 7"/>
          <p:cNvSpPr/>
          <p:nvPr/>
        </p:nvSpPr>
        <p:spPr>
          <a:xfrm>
            <a:off x="839416" y="6165304"/>
            <a:ext cx="1080120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https://www.acc.org/latest-in-cardiology/articles/2021/06/21/13/05/new-guidance-on-bp-management-in-low-risk-adults-with-stage-1-htn</a:t>
            </a:r>
          </a:p>
        </p:txBody>
      </p:sp>
    </p:spTree>
    <p:extLst>
      <p:ext uri="{BB962C8B-B14F-4D97-AF65-F5344CB8AC3E}">
        <p14:creationId xmlns:p14="http://schemas.microsoft.com/office/powerpoint/2010/main" val="2062395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TYPES</a:t>
            </a:r>
            <a:endParaRPr lang="en-US" dirty="0"/>
          </a:p>
        </p:txBody>
      </p:sp>
      <p:sp>
        <p:nvSpPr>
          <p:cNvPr id="2" name="Content Placeholder 1"/>
          <p:cNvSpPr>
            <a:spLocks noGrp="1"/>
          </p:cNvSpPr>
          <p:nvPr>
            <p:ph idx="1"/>
          </p:nvPr>
        </p:nvSpPr>
        <p:spPr/>
        <p:txBody>
          <a:bodyPr>
            <a:normAutofit/>
          </a:bodyPr>
          <a:lstStyle/>
          <a:p>
            <a:pPr marL="109728" indent="0">
              <a:buNone/>
            </a:pPr>
            <a:r>
              <a:rPr lang="en-US" dirty="0" smtClean="0"/>
              <a:t>1. </a:t>
            </a:r>
            <a:r>
              <a:rPr lang="en-US" b="1" dirty="0" smtClean="0"/>
              <a:t>(95</a:t>
            </a:r>
            <a:r>
              <a:rPr lang="en-US" b="1" dirty="0"/>
              <a:t>%) are idiopathic (essential hypertension).</a:t>
            </a:r>
          </a:p>
          <a:p>
            <a:pPr marL="109728" indent="0">
              <a:buNone/>
            </a:pPr>
            <a:r>
              <a:rPr lang="en-US" dirty="0"/>
              <a:t>This form is compatible with long life unless a </a:t>
            </a:r>
            <a:r>
              <a:rPr lang="en-US" dirty="0" smtClean="0"/>
              <a:t>myocardial infarction</a:t>
            </a:r>
            <a:r>
              <a:rPr lang="en-US" dirty="0"/>
              <a:t>, stroke, or another complication supervenes</a:t>
            </a:r>
            <a:r>
              <a:rPr lang="en-US" dirty="0" smtClean="0"/>
              <a:t>.</a:t>
            </a:r>
          </a:p>
          <a:p>
            <a:pPr marL="109728" indent="0">
              <a:buNone/>
            </a:pPr>
            <a:r>
              <a:rPr lang="en-US" dirty="0" smtClean="0"/>
              <a:t>2.(5%) </a:t>
            </a:r>
            <a:r>
              <a:rPr lang="en-US" b="1" dirty="0" smtClean="0"/>
              <a:t>(</a:t>
            </a:r>
            <a:r>
              <a:rPr lang="en-US" b="1" dirty="0"/>
              <a:t>secondary hypertension) </a:t>
            </a:r>
            <a:r>
              <a:rPr lang="en-US" dirty="0" smtClean="0"/>
              <a:t>.</a:t>
            </a:r>
            <a:endParaRPr lang="en-US" dirty="0"/>
          </a:p>
        </p:txBody>
      </p:sp>
    </p:spTree>
    <p:extLst>
      <p:ext uri="{BB962C8B-B14F-4D97-AF65-F5344CB8AC3E}">
        <p14:creationId xmlns:p14="http://schemas.microsoft.com/office/powerpoint/2010/main" val="22128065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1-Hyaline </a:t>
            </a:r>
            <a:r>
              <a:rPr lang="en-US" dirty="0"/>
              <a:t>arteriolosclerosis</a:t>
            </a:r>
            <a:br>
              <a:rPr lang="en-US" dirty="0"/>
            </a:br>
            <a:endParaRPr lang="en-US" dirty="0"/>
          </a:p>
        </p:txBody>
      </p:sp>
      <p:sp>
        <p:nvSpPr>
          <p:cNvPr id="2" name="Content Placeholder 1"/>
          <p:cNvSpPr>
            <a:spLocks noGrp="1"/>
          </p:cNvSpPr>
          <p:nvPr>
            <p:ph idx="1"/>
          </p:nvPr>
        </p:nvSpPr>
        <p:spPr/>
        <p:txBody>
          <a:bodyPr>
            <a:normAutofit/>
          </a:bodyPr>
          <a:lstStyle/>
          <a:p>
            <a:r>
              <a:rPr lang="en-US" sz="2400" dirty="0"/>
              <a:t>is associated with benign hypertension. </a:t>
            </a:r>
            <a:endParaRPr lang="en-US" sz="2400" dirty="0" smtClean="0"/>
          </a:p>
          <a:p>
            <a:r>
              <a:rPr lang="en-US" sz="2400" dirty="0" smtClean="0"/>
              <a:t>It </a:t>
            </a:r>
            <a:r>
              <a:rPr lang="en-US" sz="2400" dirty="0"/>
              <a:t>is marked by homogeneous, pink hyaline thickening of the arteriolar walls, with loss of underlying structural detail, and luminal </a:t>
            </a:r>
            <a:r>
              <a:rPr lang="en-US" sz="2400" dirty="0" smtClean="0"/>
              <a:t>narrowing.</a:t>
            </a:r>
            <a:endParaRPr lang="en-US" sz="2400" dirty="0"/>
          </a:p>
        </p:txBody>
      </p:sp>
    </p:spTree>
    <p:extLst>
      <p:ext uri="{BB962C8B-B14F-4D97-AF65-F5344CB8AC3E}">
        <p14:creationId xmlns:p14="http://schemas.microsoft.com/office/powerpoint/2010/main" val="14464494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2- Hyperplastic arteriolosclerosis</a:t>
            </a:r>
          </a:p>
        </p:txBody>
      </p:sp>
      <p:sp>
        <p:nvSpPr>
          <p:cNvPr id="2" name="Content Placeholder 1"/>
          <p:cNvSpPr>
            <a:spLocks noGrp="1"/>
          </p:cNvSpPr>
          <p:nvPr>
            <p:ph idx="1"/>
          </p:nvPr>
        </p:nvSpPr>
        <p:spPr/>
        <p:txBody>
          <a:bodyPr>
            <a:normAutofit/>
          </a:bodyPr>
          <a:lstStyle/>
          <a:p>
            <a:pPr>
              <a:buFont typeface="Wingdings" pitchFamily="2" charset="2"/>
              <a:buChar char="Ø"/>
            </a:pPr>
            <a:r>
              <a:rPr lang="en-US" sz="2400" dirty="0" smtClean="0"/>
              <a:t>Is </a:t>
            </a:r>
            <a:r>
              <a:rPr lang="en-US" sz="2400" dirty="0"/>
              <a:t>more typical </a:t>
            </a:r>
            <a:r>
              <a:rPr lang="en-US" sz="2400" dirty="0" smtClean="0"/>
              <a:t>of severe </a:t>
            </a:r>
            <a:r>
              <a:rPr lang="en-US" sz="2400" dirty="0"/>
              <a:t>hypertension. </a:t>
            </a:r>
            <a:endParaRPr lang="en-US" sz="2400" dirty="0" smtClean="0"/>
          </a:p>
          <a:p>
            <a:pPr>
              <a:buFont typeface="Wingdings" pitchFamily="2" charset="2"/>
              <a:buChar char="Ø"/>
            </a:pPr>
            <a:r>
              <a:rPr lang="en-US" sz="2400" dirty="0" smtClean="0"/>
              <a:t>Vessels </a:t>
            </a:r>
            <a:r>
              <a:rPr lang="en-US" sz="2400" dirty="0"/>
              <a:t>exhibit “onionskin,” concentric</a:t>
            </a:r>
            <a:r>
              <a:rPr lang="en-US" sz="2400" dirty="0" smtClean="0"/>
              <a:t>, laminated </a:t>
            </a:r>
            <a:r>
              <a:rPr lang="en-US" sz="2400" dirty="0"/>
              <a:t>thickening of arteriolar walls and luminal </a:t>
            </a:r>
            <a:r>
              <a:rPr lang="en-US" sz="2400" dirty="0" smtClean="0"/>
              <a:t>narrowing.</a:t>
            </a:r>
            <a:endParaRPr lang="en-US" sz="2400" dirty="0"/>
          </a:p>
          <a:p>
            <a:r>
              <a:rPr lang="en-US" sz="2400" dirty="0" smtClean="0"/>
              <a:t>The </a:t>
            </a:r>
            <a:r>
              <a:rPr lang="en-US" sz="2400" dirty="0"/>
              <a:t>laminations consist of smooth muscle </a:t>
            </a:r>
            <a:r>
              <a:rPr lang="en-US" sz="2400" dirty="0" smtClean="0"/>
              <a:t>cells and </a:t>
            </a:r>
            <a:r>
              <a:rPr lang="en-US" sz="2400" dirty="0"/>
              <a:t>thickened, reduplicated basement </a:t>
            </a:r>
            <a:r>
              <a:rPr lang="en-US" sz="2400" dirty="0" smtClean="0"/>
              <a:t>membrane.</a:t>
            </a:r>
            <a:endParaRPr lang="en-US" sz="2400" dirty="0"/>
          </a:p>
          <a:p>
            <a:endParaRPr lang="en-US" dirty="0"/>
          </a:p>
        </p:txBody>
      </p:sp>
    </p:spTree>
    <p:extLst>
      <p:ext uri="{BB962C8B-B14F-4D97-AF65-F5344CB8AC3E}">
        <p14:creationId xmlns:p14="http://schemas.microsoft.com/office/powerpoint/2010/main" val="4049202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2" name="Content Placeholder 1"/>
          <p:cNvSpPr>
            <a:spLocks noGrp="1"/>
          </p:cNvSpPr>
          <p:nvPr>
            <p:ph idx="1"/>
          </p:nvPr>
        </p:nvSpPr>
        <p:spPr/>
        <p:txBody>
          <a:bodyPr/>
          <a:lstStyle/>
          <a:p>
            <a:endParaRPr lang="en-US"/>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96752"/>
            <a:ext cx="9036496" cy="4787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09416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HYPERTENSIVE </a:t>
            </a:r>
            <a:r>
              <a:rPr lang="en-US" dirty="0"/>
              <a:t>HEART DISEASE</a:t>
            </a:r>
            <a:br>
              <a:rPr lang="en-US" dirty="0"/>
            </a:br>
            <a:endParaRPr lang="en-US" dirty="0"/>
          </a:p>
        </p:txBody>
      </p:sp>
      <p:sp>
        <p:nvSpPr>
          <p:cNvPr id="3" name="Content Placeholder 2"/>
          <p:cNvSpPr>
            <a:spLocks noGrp="1"/>
          </p:cNvSpPr>
          <p:nvPr>
            <p:ph idx="1"/>
          </p:nvPr>
        </p:nvSpPr>
        <p:spPr>
          <a:xfrm>
            <a:off x="2589212" y="2171658"/>
            <a:ext cx="8915400" cy="3777622"/>
          </a:xfrm>
        </p:spPr>
        <p:txBody>
          <a:bodyPr>
            <a:normAutofit/>
          </a:bodyPr>
          <a:lstStyle/>
          <a:p>
            <a:pPr algn="just"/>
            <a:r>
              <a:rPr lang="en-US" sz="2400" dirty="0" smtClean="0"/>
              <a:t>Hypertensive </a:t>
            </a:r>
            <a:r>
              <a:rPr lang="en-US" sz="2400" dirty="0"/>
              <a:t>heart disease (HHD) is a consequence of </a:t>
            </a:r>
            <a:r>
              <a:rPr lang="en-US" sz="2400" dirty="0" smtClean="0"/>
              <a:t> the </a:t>
            </a:r>
            <a:r>
              <a:rPr lang="en-US" sz="2400" dirty="0"/>
              <a:t>increased demands placed on the heart by hypertension, </a:t>
            </a:r>
            <a:r>
              <a:rPr lang="en-US" sz="2400" dirty="0" smtClean="0"/>
              <a:t>causing </a:t>
            </a:r>
            <a:r>
              <a:rPr lang="en-US" sz="2400" dirty="0"/>
              <a:t>pressure overload and ventricular hypertrophy</a:t>
            </a:r>
            <a:r>
              <a:rPr lang="en-US" sz="2400" dirty="0" smtClean="0"/>
              <a:t>.</a:t>
            </a:r>
          </a:p>
          <a:p>
            <a:pPr algn="just"/>
            <a:endParaRPr lang="en-US" sz="2400" dirty="0"/>
          </a:p>
          <a:p>
            <a:pPr marL="624078" indent="-514350">
              <a:buFont typeface="+mj-lt"/>
              <a:buAutoNum type="arabicPeriod"/>
            </a:pPr>
            <a:r>
              <a:rPr lang="en-US" sz="2400" dirty="0"/>
              <a:t>Systemic (Left-Sided) Hypertensive Heart Disease.</a:t>
            </a:r>
          </a:p>
          <a:p>
            <a:pPr marL="624078" indent="-514350">
              <a:buFont typeface="+mj-lt"/>
              <a:buAutoNum type="arabicPeriod"/>
            </a:pPr>
            <a:r>
              <a:rPr lang="en-US" sz="2400" dirty="0"/>
              <a:t>Pulmonary Hypertensive Heart Disease—</a:t>
            </a:r>
            <a:r>
              <a:rPr lang="en-US" sz="2400" dirty="0" err="1"/>
              <a:t>Cor</a:t>
            </a:r>
            <a:r>
              <a:rPr lang="en-US" sz="2400" dirty="0"/>
              <a:t> </a:t>
            </a:r>
            <a:r>
              <a:rPr lang="en-US" sz="2400" dirty="0" err="1"/>
              <a:t>Pulmonale</a:t>
            </a:r>
            <a:r>
              <a:rPr lang="en-US" sz="2400" dirty="0"/>
              <a:t>.</a:t>
            </a:r>
          </a:p>
          <a:p>
            <a:pPr algn="just"/>
            <a:endParaRPr lang="en-US" sz="2400" dirty="0"/>
          </a:p>
        </p:txBody>
      </p:sp>
    </p:spTree>
    <p:extLst>
      <p:ext uri="{BB962C8B-B14F-4D97-AF65-F5344CB8AC3E}">
        <p14:creationId xmlns:p14="http://schemas.microsoft.com/office/powerpoint/2010/main" val="13951935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03512" y="980729"/>
            <a:ext cx="8784976" cy="1354155"/>
          </a:xfrm>
        </p:spPr>
        <p:txBody>
          <a:bodyPr>
            <a:normAutofit/>
          </a:bodyPr>
          <a:lstStyle/>
          <a:p>
            <a:r>
              <a:rPr lang="en-US" sz="1400" dirty="0"/>
              <a:t>Systemic (left-sided) hypertensive heart disease. There is marked concentric thickening of the left ventricular wall causing reduction in lumen size. The left ventricle and left atrium are on the right in this four-chamber view of the heart. A pacemaker is present incidentally in the right ventricle (arrow). Note also the left atrial dilation (asterisk) due to stiffening of the left ventricle and impaired diastolic relaxation, leading to atrial volume overload.</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4" y="2204864"/>
            <a:ext cx="3426494" cy="4133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C:\Users\Toshiba\Desktop\2013-03-06_1923301362619618463-thumb4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420888"/>
            <a:ext cx="3740274"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826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Content Placeholder 3"/>
          <p:cNvSpPr>
            <a:spLocks noGrp="1"/>
          </p:cNvSpPr>
          <p:nvPr>
            <p:ph idx="1"/>
          </p:nvPr>
        </p:nvSpPr>
        <p:spPr/>
        <p:txBody>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7608" y="116632"/>
            <a:ext cx="6336704" cy="6770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6374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559" t="8736" r="14142" b="1071"/>
          <a:stretch/>
        </p:blipFill>
        <p:spPr>
          <a:xfrm>
            <a:off x="1842447" y="368490"/>
            <a:ext cx="8570795" cy="6182436"/>
          </a:xfrm>
          <a:prstGeom prst="rect">
            <a:avLst/>
          </a:prstGeom>
        </p:spPr>
      </p:pic>
    </p:spTree>
    <p:extLst>
      <p:ext uri="{BB962C8B-B14F-4D97-AF65-F5344CB8AC3E}">
        <p14:creationId xmlns:p14="http://schemas.microsoft.com/office/powerpoint/2010/main" val="1142942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MORPHOLOGY</a:t>
            </a:r>
            <a:endParaRPr lang="en-US" dirty="0"/>
          </a:p>
        </p:txBody>
      </p:sp>
      <p:sp>
        <p:nvSpPr>
          <p:cNvPr id="2" name="Content Placeholder 1"/>
          <p:cNvSpPr>
            <a:spLocks noGrp="1"/>
          </p:cNvSpPr>
          <p:nvPr>
            <p:ph idx="1"/>
          </p:nvPr>
        </p:nvSpPr>
        <p:spPr/>
        <p:txBody>
          <a:bodyPr>
            <a:normAutofit/>
          </a:bodyPr>
          <a:lstStyle/>
          <a:p>
            <a:pPr>
              <a:buFont typeface="Wingdings" pitchFamily="2" charset="2"/>
              <a:buChar char="ü"/>
            </a:pPr>
            <a:r>
              <a:rPr lang="en-US" b="1" u="sng" dirty="0">
                <a:solidFill>
                  <a:srgbClr val="FF0000"/>
                </a:solidFill>
              </a:rPr>
              <a:t>In acute </a:t>
            </a:r>
            <a:r>
              <a:rPr lang="en-US" b="1" u="sng" dirty="0" err="1">
                <a:solidFill>
                  <a:srgbClr val="FF0000"/>
                </a:solidFill>
              </a:rPr>
              <a:t>cor</a:t>
            </a:r>
            <a:r>
              <a:rPr lang="en-US" b="1" u="sng" dirty="0">
                <a:solidFill>
                  <a:srgbClr val="FF0000"/>
                </a:solidFill>
              </a:rPr>
              <a:t> </a:t>
            </a:r>
            <a:r>
              <a:rPr lang="en-US" b="1" u="sng" dirty="0" err="1">
                <a:solidFill>
                  <a:srgbClr val="FF0000"/>
                </a:solidFill>
              </a:rPr>
              <a:t>pulmonale</a:t>
            </a:r>
            <a:r>
              <a:rPr lang="en-US" dirty="0"/>
              <a:t>, the right ventricle usually </a:t>
            </a:r>
            <a:r>
              <a:rPr lang="en-US" dirty="0" smtClean="0"/>
              <a:t>shows only </a:t>
            </a:r>
            <a:r>
              <a:rPr lang="en-US" dirty="0"/>
              <a:t>dilation; if an embolism causes sudden death, the </a:t>
            </a:r>
            <a:r>
              <a:rPr lang="en-US" dirty="0" smtClean="0"/>
              <a:t>heart may </a:t>
            </a:r>
            <a:r>
              <a:rPr lang="en-US" dirty="0"/>
              <a:t>even be of normal size. </a:t>
            </a:r>
            <a:endParaRPr lang="en-US" dirty="0" smtClean="0"/>
          </a:p>
          <a:p>
            <a:pPr>
              <a:buFont typeface="Wingdings" pitchFamily="2" charset="2"/>
              <a:buChar char="ü"/>
            </a:pPr>
            <a:r>
              <a:rPr lang="en-US" b="1" u="sng" dirty="0">
                <a:solidFill>
                  <a:srgbClr val="FF0000"/>
                </a:solidFill>
              </a:rPr>
              <a:t>Chronic </a:t>
            </a:r>
            <a:r>
              <a:rPr lang="en-US" b="1" u="sng" dirty="0" err="1">
                <a:solidFill>
                  <a:srgbClr val="FF0000"/>
                </a:solidFill>
              </a:rPr>
              <a:t>cor</a:t>
            </a:r>
            <a:r>
              <a:rPr lang="en-US" b="1" u="sng" dirty="0">
                <a:solidFill>
                  <a:srgbClr val="FF0000"/>
                </a:solidFill>
              </a:rPr>
              <a:t> </a:t>
            </a:r>
            <a:r>
              <a:rPr lang="en-US" b="1" u="sng" dirty="0" err="1">
                <a:solidFill>
                  <a:srgbClr val="FF0000"/>
                </a:solidFill>
              </a:rPr>
              <a:t>pulmonale</a:t>
            </a:r>
            <a:r>
              <a:rPr lang="en-US" b="1" u="sng" dirty="0">
                <a:solidFill>
                  <a:srgbClr val="FF0000"/>
                </a:solidFill>
              </a:rPr>
              <a:t> </a:t>
            </a:r>
            <a:r>
              <a:rPr lang="en-US" dirty="0" smtClean="0"/>
              <a:t>is characterized </a:t>
            </a:r>
            <a:r>
              <a:rPr lang="en-US" dirty="0"/>
              <a:t>by right </a:t>
            </a:r>
            <a:r>
              <a:rPr lang="en-US" dirty="0" smtClean="0"/>
              <a:t>ventricular (</a:t>
            </a:r>
            <a:r>
              <a:rPr lang="en-US" dirty="0"/>
              <a:t>and often right atrial</a:t>
            </a:r>
            <a:r>
              <a:rPr lang="en-US" dirty="0" smtClean="0"/>
              <a:t>) hypertrophy.</a:t>
            </a:r>
          </a:p>
          <a:p>
            <a:pPr>
              <a:buFont typeface="Wingdings" pitchFamily="2" charset="2"/>
              <a:buChar char="ü"/>
            </a:pPr>
            <a:endParaRPr lang="en-US" dirty="0"/>
          </a:p>
          <a:p>
            <a:r>
              <a:rPr lang="en-US" dirty="0" smtClean="0"/>
              <a:t>When </a:t>
            </a:r>
            <a:r>
              <a:rPr lang="en-US" dirty="0"/>
              <a:t>ventricular </a:t>
            </a:r>
            <a:r>
              <a:rPr lang="en-US" dirty="0" smtClean="0"/>
              <a:t>failure develops</a:t>
            </a:r>
            <a:r>
              <a:rPr lang="en-US" dirty="0"/>
              <a:t>, the right ventricle and atrium often are dilated.</a:t>
            </a:r>
          </a:p>
          <a:p>
            <a:r>
              <a:rPr lang="en-US" dirty="0"/>
              <a:t>Because chronic </a:t>
            </a:r>
            <a:r>
              <a:rPr lang="en-US" dirty="0" err="1"/>
              <a:t>cor</a:t>
            </a:r>
            <a:r>
              <a:rPr lang="en-US" dirty="0"/>
              <a:t> </a:t>
            </a:r>
            <a:r>
              <a:rPr lang="en-US" dirty="0" err="1"/>
              <a:t>pulmonale</a:t>
            </a:r>
            <a:r>
              <a:rPr lang="en-US" dirty="0"/>
              <a:t> occurs in the setting of </a:t>
            </a:r>
            <a:r>
              <a:rPr lang="en-US" dirty="0" smtClean="0"/>
              <a:t>pulmonary hypertension</a:t>
            </a:r>
            <a:r>
              <a:rPr lang="en-US" dirty="0"/>
              <a:t>, the pulmonary arteries often </a:t>
            </a:r>
            <a:r>
              <a:rPr lang="en-US" dirty="0" smtClean="0"/>
              <a:t>contain </a:t>
            </a:r>
            <a:r>
              <a:rPr lang="en-US" dirty="0" err="1" smtClean="0"/>
              <a:t>atheromatous</a:t>
            </a:r>
            <a:r>
              <a:rPr lang="en-US" dirty="0" smtClean="0"/>
              <a:t> </a:t>
            </a:r>
            <a:r>
              <a:rPr lang="en-US" dirty="0"/>
              <a:t>plaques and other lesions, reflecting </a:t>
            </a:r>
            <a:r>
              <a:rPr lang="en-US" dirty="0" smtClean="0"/>
              <a:t>longstanding pressure </a:t>
            </a:r>
            <a:r>
              <a:rPr lang="en-US" dirty="0"/>
              <a:t>elevations.</a:t>
            </a:r>
          </a:p>
        </p:txBody>
      </p:sp>
    </p:spTree>
    <p:extLst>
      <p:ext uri="{BB962C8B-B14F-4D97-AF65-F5344CB8AC3E}">
        <p14:creationId xmlns:p14="http://schemas.microsoft.com/office/powerpoint/2010/main" val="40928629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31504" y="1481329"/>
            <a:ext cx="5054704" cy="4525963"/>
          </a:xfrm>
        </p:spPr>
        <p:txBody>
          <a:bodyPr>
            <a:normAutofit/>
          </a:bodyPr>
          <a:lstStyle/>
          <a:p>
            <a:pPr marL="109728" indent="0" algn="just">
              <a:buNone/>
            </a:pPr>
            <a:r>
              <a:rPr lang="en-US" sz="2000" dirty="0"/>
              <a:t>Chronic </a:t>
            </a:r>
            <a:r>
              <a:rPr lang="en-US" sz="2000" dirty="0" err="1"/>
              <a:t>cor</a:t>
            </a:r>
            <a:r>
              <a:rPr lang="en-US" sz="2000" dirty="0"/>
              <a:t> </a:t>
            </a:r>
            <a:r>
              <a:rPr lang="en-US" sz="2000" dirty="0" err="1"/>
              <a:t>pulmonale</a:t>
            </a:r>
            <a:r>
              <a:rPr lang="en-US" sz="2000" dirty="0"/>
              <a:t>. The right ventricle (shown on the left side of this picture) is markedly dilated and hypertrophied with a thickened free wall and hypertrophied </a:t>
            </a:r>
            <a:r>
              <a:rPr lang="en-US" sz="2000" dirty="0" err="1"/>
              <a:t>trabeculae</a:t>
            </a:r>
            <a:r>
              <a:rPr lang="en-US" sz="2000" dirty="0"/>
              <a:t>. The shape and volume of the left ventricle have been distorted by the</a:t>
            </a:r>
          </a:p>
          <a:p>
            <a:pPr marL="109728" indent="0" algn="just">
              <a:buNone/>
            </a:pPr>
            <a:r>
              <a:rPr lang="en-US" sz="2000" dirty="0"/>
              <a:t>enlarged right ventricle.</a:t>
            </a: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209" y="1484785"/>
            <a:ext cx="3962699" cy="444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5046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a:xfrm>
            <a:off x="428542" y="465164"/>
            <a:ext cx="9666514" cy="746846"/>
          </a:xfrm>
        </p:spPr>
        <p:txBody>
          <a:bodyPr/>
          <a:lstStyle/>
          <a:p>
            <a:r>
              <a:rPr lang="en-US" dirty="0"/>
              <a:t>Arteriosclerosis</a:t>
            </a:r>
            <a:endParaRPr lang="en-GB" dirty="0"/>
          </a:p>
        </p:txBody>
      </p:sp>
      <p:sp>
        <p:nvSpPr>
          <p:cNvPr id="4" name="Text Placeholder 3">
            <a:extLst>
              <a:ext uri="{FF2B5EF4-FFF2-40B4-BE49-F238E27FC236}">
                <a16:creationId xmlns:a16="http://schemas.microsoft.com/office/drawing/2014/main" id="{B2C7B128-5866-4067-9B7F-0E73E6CBFB2F}"/>
              </a:ext>
            </a:extLst>
          </p:cNvPr>
          <p:cNvSpPr>
            <a:spLocks noGrp="1"/>
          </p:cNvSpPr>
          <p:nvPr>
            <p:ph type="body" idx="1"/>
          </p:nvPr>
        </p:nvSpPr>
        <p:spPr>
          <a:xfrm>
            <a:off x="482202" y="1377811"/>
            <a:ext cx="11213723" cy="3761030"/>
          </a:xfrm>
        </p:spPr>
        <p:txBody>
          <a:bodyPr/>
          <a:lstStyle/>
          <a:p>
            <a:r>
              <a:rPr lang="en-US" sz="2400" dirty="0" smtClean="0">
                <a:latin typeface="Arial" pitchFamily="34" charset="0"/>
                <a:cs typeface="Arial" pitchFamily="34" charset="0"/>
              </a:rPr>
              <a:t>Literally</a:t>
            </a:r>
            <a:r>
              <a:rPr lang="en-US" sz="2400" dirty="0">
                <a:latin typeface="Arial" pitchFamily="34" charset="0"/>
                <a:cs typeface="Arial" pitchFamily="34" charset="0"/>
              </a:rPr>
              <a:t>, "hardening of the </a:t>
            </a:r>
            <a:r>
              <a:rPr lang="en-US" sz="2400" dirty="0" err="1" smtClean="0">
                <a:latin typeface="Arial" pitchFamily="34" charset="0"/>
                <a:cs typeface="Arial" pitchFamily="34" charset="0"/>
              </a:rPr>
              <a:t>arterie</a:t>
            </a:r>
            <a:r>
              <a:rPr lang="en-US" sz="2400" dirty="0" smtClean="0">
                <a:latin typeface="Arial" pitchFamily="34" charset="0"/>
                <a:cs typeface="Arial" pitchFamily="34" charset="0"/>
              </a:rPr>
              <a:t>”; A </a:t>
            </a:r>
            <a:r>
              <a:rPr lang="en-US" sz="2400" dirty="0">
                <a:latin typeface="Arial" pitchFamily="34" charset="0"/>
                <a:cs typeface="Arial" pitchFamily="34" charset="0"/>
              </a:rPr>
              <a:t>generic term for </a:t>
            </a:r>
            <a:r>
              <a:rPr lang="en-US" sz="2400" u="sng" dirty="0">
                <a:latin typeface="Arial" pitchFamily="34" charset="0"/>
                <a:cs typeface="Arial" pitchFamily="34" charset="0"/>
              </a:rPr>
              <a:t>thickening</a:t>
            </a:r>
            <a:r>
              <a:rPr lang="en-US" sz="2400" dirty="0">
                <a:latin typeface="Arial" pitchFamily="34" charset="0"/>
                <a:cs typeface="Arial" pitchFamily="34" charset="0"/>
              </a:rPr>
              <a:t> and </a:t>
            </a:r>
            <a:r>
              <a:rPr lang="en-US" sz="2400" u="sng" dirty="0">
                <a:latin typeface="Arial" pitchFamily="34" charset="0"/>
                <a:cs typeface="Arial" pitchFamily="34" charset="0"/>
              </a:rPr>
              <a:t>loss of elasticity</a:t>
            </a:r>
            <a:r>
              <a:rPr lang="en-US" sz="2400" dirty="0">
                <a:latin typeface="Arial" pitchFamily="34" charset="0"/>
                <a:cs typeface="Arial" pitchFamily="34" charset="0"/>
              </a:rPr>
              <a:t> of arterial walls. </a:t>
            </a:r>
            <a:r>
              <a:rPr lang="en-US" sz="2400" dirty="0" smtClean="0">
                <a:latin typeface="Arial" pitchFamily="34" charset="0"/>
                <a:cs typeface="Arial" pitchFamily="34" charset="0"/>
              </a:rPr>
              <a:t>Four patterns </a:t>
            </a:r>
            <a:r>
              <a:rPr lang="en-US" sz="2400" dirty="0">
                <a:latin typeface="Arial" pitchFamily="34" charset="0"/>
                <a:cs typeface="Arial" pitchFamily="34" charset="0"/>
              </a:rPr>
              <a:t>of arteriosclerosis are recognized:</a:t>
            </a:r>
          </a:p>
          <a:p>
            <a:pPr marL="342900" indent="-342900">
              <a:buFont typeface="+mj-lt"/>
              <a:buAutoNum type="arabicPeriod"/>
            </a:pPr>
            <a:r>
              <a:rPr lang="en-US" sz="2400" dirty="0" smtClean="0">
                <a:latin typeface="Arial" pitchFamily="34" charset="0"/>
                <a:cs typeface="Arial" pitchFamily="34" charset="0"/>
              </a:rPr>
              <a:t>Arteriolosclerosis: Small </a:t>
            </a:r>
            <a:r>
              <a:rPr lang="en-US" sz="2400" dirty="0">
                <a:latin typeface="Arial" pitchFamily="34" charset="0"/>
                <a:cs typeface="Arial" pitchFamily="34" charset="0"/>
              </a:rPr>
              <a:t>arteries </a:t>
            </a:r>
            <a:r>
              <a:rPr lang="en-US" sz="2400" dirty="0" smtClean="0">
                <a:latin typeface="Arial" pitchFamily="34" charset="0"/>
                <a:cs typeface="Arial" pitchFamily="34" charset="0"/>
              </a:rPr>
              <a:t>&amp; arterioles</a:t>
            </a:r>
            <a:r>
              <a:rPr lang="en-US" sz="2400" dirty="0">
                <a:latin typeface="Arial" pitchFamily="34" charset="0"/>
                <a:cs typeface="Arial" pitchFamily="34" charset="0"/>
              </a:rPr>
              <a:t>, may cause ischemic:</a:t>
            </a:r>
          </a:p>
          <a:p>
            <a:r>
              <a:rPr lang="en-US" sz="2400" dirty="0">
                <a:latin typeface="Arial" pitchFamily="34" charset="0"/>
                <a:cs typeface="Arial" pitchFamily="34" charset="0"/>
              </a:rPr>
              <a:t>                                  a. hyaline </a:t>
            </a:r>
            <a:r>
              <a:rPr lang="en-US" sz="2400" dirty="0" smtClean="0">
                <a:latin typeface="Arial" pitchFamily="34" charset="0"/>
                <a:cs typeface="Arial" pitchFamily="34" charset="0"/>
              </a:rPr>
              <a:t>type</a:t>
            </a:r>
          </a:p>
          <a:p>
            <a:r>
              <a:rPr lang="en-US" sz="2400" dirty="0" smtClean="0">
                <a:latin typeface="Arial" pitchFamily="34" charset="0"/>
                <a:cs typeface="Arial" pitchFamily="34" charset="0"/>
              </a:rPr>
              <a:t>                                  b. hyperplastic type.</a:t>
            </a:r>
          </a:p>
          <a:p>
            <a:r>
              <a:rPr lang="en-US" sz="2400" dirty="0" smtClean="0">
                <a:latin typeface="Arial" pitchFamily="34" charset="0"/>
                <a:cs typeface="Arial" pitchFamily="34" charset="0"/>
              </a:rPr>
              <a:t>2. </a:t>
            </a:r>
            <a:r>
              <a:rPr lang="en-US" sz="2400" dirty="0" err="1" smtClean="0">
                <a:latin typeface="Arial" pitchFamily="34" charset="0"/>
                <a:cs typeface="Arial" pitchFamily="34" charset="0"/>
              </a:rPr>
              <a:t>Monckberg</a:t>
            </a:r>
            <a:r>
              <a:rPr lang="en-US" sz="2400" dirty="0" smtClean="0">
                <a:latin typeface="Arial" pitchFamily="34" charset="0"/>
                <a:cs typeface="Arial" pitchFamily="34" charset="0"/>
              </a:rPr>
              <a:t> </a:t>
            </a:r>
            <a:r>
              <a:rPr lang="en-US" sz="2400" dirty="0">
                <a:latin typeface="Arial" pitchFamily="34" charset="0"/>
                <a:cs typeface="Arial" pitchFamily="34" charset="0"/>
              </a:rPr>
              <a:t>medial </a:t>
            </a:r>
            <a:r>
              <a:rPr lang="en-US" sz="2400" dirty="0" smtClean="0">
                <a:latin typeface="Arial" pitchFamily="34" charset="0"/>
                <a:cs typeface="Arial" pitchFamily="34" charset="0"/>
              </a:rPr>
              <a:t>calcification.</a:t>
            </a:r>
          </a:p>
          <a:p>
            <a:r>
              <a:rPr lang="en-US" sz="2400" dirty="0" smtClean="0">
                <a:latin typeface="Arial" pitchFamily="34" charset="0"/>
                <a:cs typeface="Arial" pitchFamily="34" charset="0"/>
              </a:rPr>
              <a:t>3. </a:t>
            </a:r>
            <a:r>
              <a:rPr lang="en-US" sz="2400" dirty="0" err="1" smtClean="0">
                <a:latin typeface="Arial" pitchFamily="34" charset="0"/>
                <a:cs typeface="Arial" pitchFamily="34" charset="0"/>
              </a:rPr>
              <a:t>Fibromuscular</a:t>
            </a:r>
            <a:r>
              <a:rPr lang="en-US" sz="2400" dirty="0" smtClean="0">
                <a:latin typeface="Arial" pitchFamily="34" charset="0"/>
                <a:cs typeface="Arial" pitchFamily="34" charset="0"/>
              </a:rPr>
              <a:t> intimal </a:t>
            </a:r>
            <a:r>
              <a:rPr lang="en-US" sz="2400" dirty="0">
                <a:latin typeface="Arial" pitchFamily="34" charset="0"/>
                <a:cs typeface="Arial" pitchFamily="34" charset="0"/>
              </a:rPr>
              <a:t>hyperplasia:  thickened vascular wall with luminal narrowing</a:t>
            </a:r>
            <a:r>
              <a:rPr lang="en-US" sz="2400" dirty="0" smtClean="0">
                <a:latin typeface="Arial" pitchFamily="34" charset="0"/>
                <a:cs typeface="Arial" pitchFamily="34" charset="0"/>
              </a:rPr>
              <a:t>.</a:t>
            </a:r>
          </a:p>
          <a:p>
            <a:r>
              <a:rPr lang="en-US" sz="2400" dirty="0" smtClean="0">
                <a:latin typeface="Arial" pitchFamily="34" charset="0"/>
                <a:cs typeface="Arial" pitchFamily="34" charset="0"/>
              </a:rPr>
              <a:t>4. Atherosclerosis..</a:t>
            </a:r>
            <a:endParaRPr lang="en-GB" sz="2400" dirty="0">
              <a:latin typeface="Arial" pitchFamily="34" charset="0"/>
              <a:cs typeface="Arial" pitchFamily="34" charset="0"/>
            </a:endParaRPr>
          </a:p>
        </p:txBody>
      </p:sp>
      <p:sp>
        <p:nvSpPr>
          <p:cNvPr id="16" name="Rectangle 15" descr="Slide number background block">
            <a:extLst>
              <a:ext uri="{FF2B5EF4-FFF2-40B4-BE49-F238E27FC236}">
                <a16:creationId xmlns:a16="http://schemas.microsoft.com/office/drawing/2014/main" id="{4EB8303B-9502-480C-9C51-6EF9094D5E4F}"/>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7" name="Slide Number Placeholder 5">
            <a:extLst>
              <a:ext uri="{FF2B5EF4-FFF2-40B4-BE49-F238E27FC236}">
                <a16:creationId xmlns:a16="http://schemas.microsoft.com/office/drawing/2014/main" id="{3A910B8A-C82A-4E81-9270-CD27D277859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52</a:t>
            </a:fld>
            <a:endParaRPr lang="en-GB" b="1" dirty="0">
              <a:solidFill>
                <a:schemeClr val="bg1"/>
              </a:solidFill>
            </a:endParaRPr>
          </a:p>
        </p:txBody>
      </p:sp>
    </p:spTree>
    <p:extLst>
      <p:ext uri="{BB962C8B-B14F-4D97-AF65-F5344CB8AC3E}">
        <p14:creationId xmlns:p14="http://schemas.microsoft.com/office/powerpoint/2010/main" val="40572247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111" y="1285460"/>
            <a:ext cx="10447577" cy="5449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r>
              <a:rPr lang="en-US" b="0" dirty="0">
                <a:effectLst>
                  <a:outerShdw blurRad="38100" dist="38100" dir="2700000" algn="tl">
                    <a:srgbClr val="000000">
                      <a:alpha val="43137"/>
                    </a:srgbClr>
                  </a:outerShdw>
                </a:effectLst>
              </a:rPr>
              <a:t>Structure of an atheromatous plaque</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148751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Large background image placeholder">
            <a:extLst>
              <a:ext uri="{FF2B5EF4-FFF2-40B4-BE49-F238E27FC236}">
                <a16:creationId xmlns:a16="http://schemas.microsoft.com/office/drawing/2014/main" id="{786A19C6-E002-4933-863A-594D051F378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1107582" y="1159098"/>
            <a:ext cx="3799269" cy="3376923"/>
          </a:xfrm>
        </p:spPr>
      </p:pic>
      <p:sp>
        <p:nvSpPr>
          <p:cNvPr id="20" name="Text Placeholder 19">
            <a:extLst>
              <a:ext uri="{FF2B5EF4-FFF2-40B4-BE49-F238E27FC236}">
                <a16:creationId xmlns:a16="http://schemas.microsoft.com/office/drawing/2014/main" id="{54BE0E0A-A560-4455-A59B-C7C534771261}"/>
              </a:ext>
            </a:extLst>
          </p:cNvPr>
          <p:cNvSpPr>
            <a:spLocks noGrp="1"/>
          </p:cNvSpPr>
          <p:nvPr>
            <p:ph type="body" sz="quarter" idx="14"/>
          </p:nvPr>
        </p:nvSpPr>
        <p:spPr>
          <a:xfrm>
            <a:off x="1571223" y="4868587"/>
            <a:ext cx="10124702" cy="1785104"/>
          </a:xfrm>
        </p:spPr>
        <p:txBody>
          <a:bodyPr/>
          <a:lstStyle/>
          <a:p>
            <a:r>
              <a:rPr lang="en-US" sz="2000" b="1" dirty="0">
                <a:latin typeface="Arial" pitchFamily="34" charset="0"/>
                <a:cs typeface="Arial" pitchFamily="34" charset="0"/>
              </a:rPr>
              <a:t>Fatty </a:t>
            </a:r>
            <a:r>
              <a:rPr lang="en-US" sz="2000" b="1" dirty="0" smtClean="0">
                <a:latin typeface="Arial" pitchFamily="34" charset="0"/>
                <a:cs typeface="Arial" pitchFamily="34" charset="0"/>
              </a:rPr>
              <a:t>streaks: </a:t>
            </a:r>
            <a:r>
              <a:rPr lang="en-US" sz="2000" dirty="0">
                <a:latin typeface="Arial" pitchFamily="34" charset="0"/>
                <a:cs typeface="Arial" pitchFamily="34" charset="0"/>
              </a:rPr>
              <a:t>minute yellow, flat macules </a:t>
            </a:r>
            <a:r>
              <a:rPr lang="en-US" sz="2000" dirty="0">
                <a:latin typeface="Arial" pitchFamily="34" charset="0"/>
                <a:cs typeface="Arial" pitchFamily="34" charset="0"/>
                <a:sym typeface="Wingdings" pitchFamily="2" charset="2"/>
              </a:rPr>
              <a:t> </a:t>
            </a:r>
            <a:r>
              <a:rPr lang="en-US" sz="2000" dirty="0">
                <a:latin typeface="Arial" pitchFamily="34" charset="0"/>
                <a:cs typeface="Arial" pitchFamily="34" charset="0"/>
              </a:rPr>
              <a:t>coalesce into elongated lesions</a:t>
            </a:r>
            <a:r>
              <a:rPr lang="en-US" sz="2000" dirty="0" smtClean="0">
                <a:latin typeface="Arial" pitchFamily="34" charset="0"/>
                <a:cs typeface="Arial" pitchFamily="34" charset="0"/>
              </a:rPr>
              <a:t>,&gt; </a:t>
            </a:r>
            <a:r>
              <a:rPr lang="en-US" sz="2000" dirty="0">
                <a:latin typeface="Arial" pitchFamily="34" charset="0"/>
                <a:cs typeface="Arial" pitchFamily="34" charset="0"/>
              </a:rPr>
              <a:t>1 cm. Composed of lipid-filled foamy macrophages.  No </a:t>
            </a:r>
            <a:r>
              <a:rPr lang="en-US" sz="2000" dirty="0" smtClean="0">
                <a:latin typeface="Arial" pitchFamily="34" charset="0"/>
                <a:cs typeface="Arial" pitchFamily="34" charset="0"/>
              </a:rPr>
              <a:t>flow </a:t>
            </a:r>
            <a:r>
              <a:rPr lang="en-US" sz="2000" dirty="0">
                <a:latin typeface="Arial" pitchFamily="34" charset="0"/>
                <a:cs typeface="Arial" pitchFamily="34" charset="0"/>
              </a:rPr>
              <a:t>disturbance. </a:t>
            </a:r>
            <a:r>
              <a:rPr lang="en-US" sz="2000" dirty="0" smtClean="0">
                <a:latin typeface="Arial" pitchFamily="34" charset="0"/>
                <a:cs typeface="Arial" pitchFamily="34" charset="0"/>
              </a:rPr>
              <a:t>Aortas </a:t>
            </a:r>
            <a:r>
              <a:rPr lang="en-US" sz="2000" dirty="0">
                <a:latin typeface="Arial" pitchFamily="34" charset="0"/>
                <a:cs typeface="Arial" pitchFamily="34" charset="0"/>
              </a:rPr>
              <a:t>of </a:t>
            </a:r>
            <a:r>
              <a:rPr lang="en-US" sz="2000" dirty="0" smtClean="0">
                <a:latin typeface="Arial" pitchFamily="34" charset="0"/>
                <a:cs typeface="Arial" pitchFamily="34" charset="0"/>
              </a:rPr>
              <a:t>infants can exhibit them,  &amp; present in all adolescents, </a:t>
            </a:r>
            <a:r>
              <a:rPr lang="en-US" sz="2000" dirty="0">
                <a:latin typeface="Arial" pitchFamily="34" charset="0"/>
                <a:cs typeface="Arial" pitchFamily="34" charset="0"/>
              </a:rPr>
              <a:t>regardless of genetic, clinical, or dietary risk factors. </a:t>
            </a:r>
            <a:r>
              <a:rPr lang="en-US" sz="2000" u="sng" dirty="0">
                <a:latin typeface="Arial" pitchFamily="34" charset="0"/>
                <a:cs typeface="Arial" pitchFamily="34" charset="0"/>
              </a:rPr>
              <a:t>Not all fatty streaks </a:t>
            </a:r>
            <a:r>
              <a:rPr lang="en-US" sz="2000" u="sng" dirty="0" smtClean="0">
                <a:latin typeface="Arial" pitchFamily="34" charset="0"/>
                <a:cs typeface="Arial" pitchFamily="34" charset="0"/>
              </a:rPr>
              <a:t>progress </a:t>
            </a:r>
            <a:r>
              <a:rPr lang="en-US" sz="2000" u="sng" dirty="0">
                <a:latin typeface="Arial" pitchFamily="34" charset="0"/>
                <a:cs typeface="Arial" pitchFamily="34" charset="0"/>
              </a:rPr>
              <a:t>to atherosclerotic plaques.</a:t>
            </a:r>
          </a:p>
        </p:txBody>
      </p:sp>
      <p:sp>
        <p:nvSpPr>
          <p:cNvPr id="26" name="Text Placeholder 25">
            <a:extLst>
              <a:ext uri="{FF2B5EF4-FFF2-40B4-BE49-F238E27FC236}">
                <a16:creationId xmlns:a16="http://schemas.microsoft.com/office/drawing/2014/main" id="{C945F022-8812-45B5-933D-19A4B9A35A81}"/>
              </a:ext>
            </a:extLst>
          </p:cNvPr>
          <p:cNvSpPr>
            <a:spLocks noGrp="1"/>
          </p:cNvSpPr>
          <p:nvPr>
            <p:ph type="body" sz="quarter" idx="15"/>
          </p:nvPr>
        </p:nvSpPr>
        <p:spPr>
          <a:xfrm>
            <a:off x="426702" y="4956474"/>
            <a:ext cx="1155366" cy="2576090"/>
          </a:xfrm>
        </p:spPr>
        <p:txBody>
          <a:bodyPr/>
          <a:lstStyle/>
          <a:p>
            <a:r>
              <a:rPr lang="en-US" dirty="0">
                <a:solidFill>
                  <a:srgbClr val="002060"/>
                </a:solidFill>
              </a:rPr>
              <a:t>“</a:t>
            </a:r>
            <a:endParaRPr lang="en-GB" dirty="0">
              <a:solidFill>
                <a:srgbClr val="002060"/>
              </a:solidFill>
            </a:endParaRPr>
          </a:p>
        </p:txBody>
      </p:sp>
      <p:sp>
        <p:nvSpPr>
          <p:cNvPr id="6" name="Title 5" hidden="1">
            <a:extLst>
              <a:ext uri="{FF2B5EF4-FFF2-40B4-BE49-F238E27FC236}">
                <a16:creationId xmlns:a16="http://schemas.microsoft.com/office/drawing/2014/main" id="{0FA90190-EBCB-443F-BFD6-79BA1A836363}"/>
              </a:ext>
            </a:extLst>
          </p:cNvPr>
          <p:cNvSpPr>
            <a:spLocks noGrp="1"/>
          </p:cNvSpPr>
          <p:nvPr>
            <p:ph type="title"/>
          </p:nvPr>
        </p:nvSpPr>
        <p:spPr/>
        <p:txBody>
          <a:bodyPr/>
          <a:lstStyle/>
          <a:p>
            <a:r>
              <a:rPr lang="en-US" dirty="0"/>
              <a:t>Quote and Image Slide</a:t>
            </a:r>
          </a:p>
        </p:txBody>
      </p:sp>
      <p:sp>
        <p:nvSpPr>
          <p:cNvPr id="5" name="Rectangle 4" descr="Slide number background block">
            <a:extLst>
              <a:ext uri="{FF2B5EF4-FFF2-40B4-BE49-F238E27FC236}">
                <a16:creationId xmlns:a16="http://schemas.microsoft.com/office/drawing/2014/main" id="{4D2D947A-5BA8-423D-A1CE-1ABB26F5937B}"/>
              </a:ext>
            </a:extLst>
          </p:cNvPr>
          <p:cNvSpPr/>
          <p:nvPr/>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Slide Number Placeholder 5">
            <a:extLst>
              <a:ext uri="{FF2B5EF4-FFF2-40B4-BE49-F238E27FC236}">
                <a16:creationId xmlns:a16="http://schemas.microsoft.com/office/drawing/2014/main" id="{3C7EED59-10A2-45B8-ACF5-4D37A39076F2}"/>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54</a:t>
            </a:fld>
            <a:endParaRPr lang="en-GB" b="1" dirty="0">
              <a:solidFill>
                <a:schemeClr val="bg1"/>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004" y="115910"/>
            <a:ext cx="5526780" cy="4610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373" y="115910"/>
            <a:ext cx="5311641" cy="4610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66434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Large background image placeholder">
            <a:extLst>
              <a:ext uri="{FF2B5EF4-FFF2-40B4-BE49-F238E27FC236}">
                <a16:creationId xmlns:a16="http://schemas.microsoft.com/office/drawing/2014/main" id="{786A19C6-E002-4933-863A-594D051F378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1107582" y="1159098"/>
            <a:ext cx="3799269" cy="3376923"/>
          </a:xfrm>
        </p:spPr>
      </p:pic>
      <p:sp>
        <p:nvSpPr>
          <p:cNvPr id="20" name="Text Placeholder 19">
            <a:extLst>
              <a:ext uri="{FF2B5EF4-FFF2-40B4-BE49-F238E27FC236}">
                <a16:creationId xmlns:a16="http://schemas.microsoft.com/office/drawing/2014/main" id="{54BE0E0A-A560-4455-A59B-C7C534771261}"/>
              </a:ext>
            </a:extLst>
          </p:cNvPr>
          <p:cNvSpPr>
            <a:spLocks noGrp="1"/>
          </p:cNvSpPr>
          <p:nvPr>
            <p:ph type="body" sz="quarter" idx="14"/>
          </p:nvPr>
        </p:nvSpPr>
        <p:spPr>
          <a:xfrm>
            <a:off x="1571223" y="4941988"/>
            <a:ext cx="10124702" cy="1785104"/>
          </a:xfrm>
        </p:spPr>
        <p:txBody>
          <a:bodyPr/>
          <a:lstStyle/>
          <a:p>
            <a:r>
              <a:rPr lang="en-US" sz="2000" b="1" dirty="0">
                <a:latin typeface="Arial" pitchFamily="34" charset="0"/>
                <a:cs typeface="Arial" pitchFamily="34" charset="0"/>
              </a:rPr>
              <a:t>Atherosclerotic Plaque: </a:t>
            </a:r>
            <a:r>
              <a:rPr lang="en-US" sz="2000" dirty="0">
                <a:latin typeface="Arial" pitchFamily="34" charset="0"/>
                <a:cs typeface="Arial" pitchFamily="34" charset="0"/>
              </a:rPr>
              <a:t>I</a:t>
            </a:r>
            <a:r>
              <a:rPr lang="en-US" sz="2000" dirty="0" smtClean="0">
                <a:latin typeface="Arial" pitchFamily="34" charset="0"/>
                <a:cs typeface="Arial" pitchFamily="34" charset="0"/>
              </a:rPr>
              <a:t>ntimal </a:t>
            </a:r>
            <a:r>
              <a:rPr lang="en-US" sz="2000" dirty="0">
                <a:latin typeface="Arial" pitchFamily="34" charset="0"/>
                <a:cs typeface="Arial" pitchFamily="34" charset="0"/>
              </a:rPr>
              <a:t>thickening and lipid accumulation plaques are white to yellow </a:t>
            </a:r>
            <a:r>
              <a:rPr lang="en-US" sz="2000" b="1" u="sng" dirty="0">
                <a:latin typeface="Arial" pitchFamily="34" charset="0"/>
                <a:cs typeface="Arial" pitchFamily="34" charset="0"/>
              </a:rPr>
              <a:t>raised</a:t>
            </a:r>
            <a:r>
              <a:rPr lang="en-US" sz="2000" dirty="0">
                <a:latin typeface="Arial" pitchFamily="34" charset="0"/>
                <a:cs typeface="Arial" pitchFamily="34" charset="0"/>
              </a:rPr>
              <a:t> lesions; range from 0.3 to 1.5 cm in diameter, can coalesce to form larger </a:t>
            </a:r>
            <a:r>
              <a:rPr lang="en-US" sz="2000" u="sng" dirty="0">
                <a:latin typeface="Arial" pitchFamily="34" charset="0"/>
                <a:cs typeface="Arial" pitchFamily="34" charset="0"/>
              </a:rPr>
              <a:t>masses</a:t>
            </a:r>
            <a:r>
              <a:rPr lang="en-US" sz="2000" dirty="0">
                <a:latin typeface="Arial" pitchFamily="34" charset="0"/>
                <a:cs typeface="Arial" pitchFamily="34" charset="0"/>
              </a:rPr>
              <a:t>. Thrombus superimposed on ulcerated plaques imparts a red-brown color</a:t>
            </a:r>
          </a:p>
        </p:txBody>
      </p:sp>
      <p:sp>
        <p:nvSpPr>
          <p:cNvPr id="26" name="Text Placeholder 25">
            <a:extLst>
              <a:ext uri="{FF2B5EF4-FFF2-40B4-BE49-F238E27FC236}">
                <a16:creationId xmlns:a16="http://schemas.microsoft.com/office/drawing/2014/main" id="{C945F022-8812-45B5-933D-19A4B9A35A81}"/>
              </a:ext>
            </a:extLst>
          </p:cNvPr>
          <p:cNvSpPr>
            <a:spLocks noGrp="1"/>
          </p:cNvSpPr>
          <p:nvPr>
            <p:ph type="body" sz="quarter" idx="15"/>
          </p:nvPr>
        </p:nvSpPr>
        <p:spPr>
          <a:xfrm>
            <a:off x="426702" y="4956474"/>
            <a:ext cx="1155366" cy="2576090"/>
          </a:xfrm>
        </p:spPr>
        <p:txBody>
          <a:bodyPr/>
          <a:lstStyle/>
          <a:p>
            <a:r>
              <a:rPr lang="en-US" dirty="0">
                <a:solidFill>
                  <a:srgbClr val="002060"/>
                </a:solidFill>
              </a:rPr>
              <a:t>“</a:t>
            </a:r>
            <a:endParaRPr lang="en-GB" dirty="0">
              <a:solidFill>
                <a:srgbClr val="002060"/>
              </a:solidFill>
            </a:endParaRPr>
          </a:p>
        </p:txBody>
      </p:sp>
      <p:sp>
        <p:nvSpPr>
          <p:cNvPr id="6" name="Title 5" hidden="1">
            <a:extLst>
              <a:ext uri="{FF2B5EF4-FFF2-40B4-BE49-F238E27FC236}">
                <a16:creationId xmlns:a16="http://schemas.microsoft.com/office/drawing/2014/main" id="{0FA90190-EBCB-443F-BFD6-79BA1A836363}"/>
              </a:ext>
            </a:extLst>
          </p:cNvPr>
          <p:cNvSpPr>
            <a:spLocks noGrp="1"/>
          </p:cNvSpPr>
          <p:nvPr>
            <p:ph type="title"/>
          </p:nvPr>
        </p:nvSpPr>
        <p:spPr/>
        <p:txBody>
          <a:bodyPr/>
          <a:lstStyle/>
          <a:p>
            <a:r>
              <a:rPr lang="en-US" dirty="0"/>
              <a:t>Quote and Image Slide</a:t>
            </a:r>
          </a:p>
        </p:txBody>
      </p:sp>
      <p:sp>
        <p:nvSpPr>
          <p:cNvPr id="5" name="Rectangle 4" descr="Slide number background block">
            <a:extLst>
              <a:ext uri="{FF2B5EF4-FFF2-40B4-BE49-F238E27FC236}">
                <a16:creationId xmlns:a16="http://schemas.microsoft.com/office/drawing/2014/main" id="{4D2D947A-5BA8-423D-A1CE-1ABB26F5937B}"/>
              </a:ext>
            </a:extLst>
          </p:cNvPr>
          <p:cNvSpPr/>
          <p:nvPr/>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Slide Number Placeholder 5">
            <a:extLst>
              <a:ext uri="{FF2B5EF4-FFF2-40B4-BE49-F238E27FC236}">
                <a16:creationId xmlns:a16="http://schemas.microsoft.com/office/drawing/2014/main" id="{3C7EED59-10A2-45B8-ACF5-4D37A39076F2}"/>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55</a:t>
            </a:fld>
            <a:endParaRPr lang="en-GB" b="1" dirty="0">
              <a:solidFill>
                <a:schemeClr val="bg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729" y="628253"/>
            <a:ext cx="5705341" cy="398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071" y="628254"/>
            <a:ext cx="5808372" cy="3982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11257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40">
            <a:extLst>
              <a:ext uri="{FF2B5EF4-FFF2-40B4-BE49-F238E27FC236}">
                <a16:creationId xmlns:a16="http://schemas.microsoft.com/office/drawing/2014/main" id="{DFFB9D38-CDF6-45F7-A615-007F303B1A03}"/>
              </a:ext>
            </a:extLst>
          </p:cNvPr>
          <p:cNvSpPr>
            <a:spLocks noGrp="1"/>
          </p:cNvSpPr>
          <p:nvPr>
            <p:ph type="body" sz="quarter" idx="14"/>
          </p:nvPr>
        </p:nvSpPr>
        <p:spPr>
          <a:xfrm>
            <a:off x="130183" y="3687181"/>
            <a:ext cx="4132723" cy="1695719"/>
          </a:xfrm>
        </p:spPr>
        <p:txBody>
          <a:bodyPr/>
          <a:lstStyle/>
          <a:p>
            <a:r>
              <a:rPr lang="en-US" sz="1800" dirty="0" smtClean="0">
                <a:latin typeface="Arial" pitchFamily="34" charset="0"/>
                <a:cs typeface="Arial" pitchFamily="34" charset="0"/>
              </a:rPr>
              <a:t>Plaques: (1)A </a:t>
            </a:r>
            <a:r>
              <a:rPr lang="en-US" sz="1800" dirty="0">
                <a:latin typeface="Arial" pitchFamily="34" charset="0"/>
                <a:cs typeface="Arial" pitchFamily="34" charset="0"/>
              </a:rPr>
              <a:t>superficial </a:t>
            </a:r>
            <a:r>
              <a:rPr lang="en-US" sz="1800" b="1" dirty="0">
                <a:effectLst>
                  <a:outerShdw blurRad="38100" dist="38100" dir="2700000" algn="tl">
                    <a:srgbClr val="000000">
                      <a:alpha val="43137"/>
                    </a:srgbClr>
                  </a:outerShdw>
                </a:effectLst>
                <a:latin typeface="Arial" pitchFamily="34" charset="0"/>
                <a:cs typeface="Arial" pitchFamily="34" charset="0"/>
              </a:rPr>
              <a:t>Fibrous cap </a:t>
            </a:r>
            <a:r>
              <a:rPr lang="en-US" sz="1800" dirty="0">
                <a:latin typeface="Arial" pitchFamily="34" charset="0"/>
                <a:cs typeface="Arial" pitchFamily="34" charset="0"/>
              </a:rPr>
              <a:t>composed of </a:t>
            </a:r>
            <a:r>
              <a:rPr lang="en-US" sz="1800" b="1" dirty="0">
                <a:latin typeface="Arial" pitchFamily="34" charset="0"/>
                <a:cs typeface="Arial" pitchFamily="34" charset="0"/>
              </a:rPr>
              <a:t>SMCs and relatively dense collagen. </a:t>
            </a:r>
            <a:r>
              <a:rPr lang="en-US" sz="1800" dirty="0">
                <a:latin typeface="Arial" pitchFamily="34" charset="0"/>
                <a:cs typeface="Arial" pitchFamily="34" charset="0"/>
              </a:rPr>
              <a:t>Where the cap meets the vessel wall </a:t>
            </a:r>
            <a:r>
              <a:rPr lang="en-US" sz="1800" dirty="0" smtClean="0">
                <a:latin typeface="Arial" pitchFamily="34" charset="0"/>
                <a:cs typeface="Arial" pitchFamily="34" charset="0"/>
              </a:rPr>
              <a:t>(shoulder) </a:t>
            </a:r>
            <a:r>
              <a:rPr lang="en-US" sz="1800" dirty="0">
                <a:latin typeface="Arial" pitchFamily="34" charset="0"/>
                <a:cs typeface="Arial" pitchFamily="34" charset="0"/>
              </a:rPr>
              <a:t>is a more cellular area (macrophages, T cells, </a:t>
            </a:r>
            <a:r>
              <a:rPr lang="en-US" sz="1800" dirty="0" smtClean="0">
                <a:latin typeface="Arial" pitchFamily="34" charset="0"/>
                <a:cs typeface="Arial" pitchFamily="34" charset="0"/>
              </a:rPr>
              <a:t>&amp; SMCs</a:t>
            </a:r>
            <a:r>
              <a:rPr lang="en-US" sz="1800" dirty="0">
                <a:latin typeface="Arial" pitchFamily="34" charset="0"/>
                <a:cs typeface="Arial" pitchFamily="34" charset="0"/>
              </a:rPr>
              <a:t>)</a:t>
            </a:r>
          </a:p>
          <a:p>
            <a:r>
              <a:rPr lang="en-US" sz="1800" dirty="0">
                <a:latin typeface="Arial" pitchFamily="34" charset="0"/>
                <a:cs typeface="Arial" pitchFamily="34" charset="0"/>
              </a:rPr>
              <a:t>Deep to the fibrous cap is </a:t>
            </a:r>
            <a:r>
              <a:rPr lang="en-US" sz="1800" dirty="0" smtClean="0">
                <a:latin typeface="Arial" pitchFamily="34" charset="0"/>
                <a:cs typeface="Arial" pitchFamily="34" charset="0"/>
              </a:rPr>
              <a:t>(2) a </a:t>
            </a:r>
            <a:r>
              <a:rPr lang="en-US" sz="1800" dirty="0">
                <a:latin typeface="Arial" pitchFamily="34" charset="0"/>
                <a:cs typeface="Arial" pitchFamily="34" charset="0"/>
              </a:rPr>
              <a:t>necrotic </a:t>
            </a:r>
            <a:r>
              <a:rPr lang="en-US" sz="1800" b="1" dirty="0">
                <a:effectLst>
                  <a:outerShdw blurRad="38100" dist="38100" dir="2700000" algn="tl">
                    <a:srgbClr val="000000">
                      <a:alpha val="43137"/>
                    </a:srgbClr>
                  </a:outerShdw>
                </a:effectLst>
                <a:latin typeface="Arial" pitchFamily="34" charset="0"/>
                <a:cs typeface="Arial" pitchFamily="34" charset="0"/>
              </a:rPr>
              <a:t>core</a:t>
            </a:r>
            <a:r>
              <a:rPr lang="en-US" sz="1800" dirty="0">
                <a:latin typeface="Arial" pitchFamily="34" charset="0"/>
                <a:cs typeface="Arial" pitchFamily="34" charset="0"/>
              </a:rPr>
              <a:t>, containing lipid, necrotic </a:t>
            </a:r>
            <a:r>
              <a:rPr lang="en-US" sz="1800" dirty="0" smtClean="0">
                <a:latin typeface="Arial" pitchFamily="34" charset="0"/>
                <a:cs typeface="Arial" pitchFamily="34" charset="0"/>
              </a:rPr>
              <a:t>debris, foam cells, </a:t>
            </a:r>
            <a:r>
              <a:rPr lang="en-US" sz="1800" dirty="0">
                <a:latin typeface="Arial" pitchFamily="34" charset="0"/>
                <a:cs typeface="Arial" pitchFamily="34" charset="0"/>
              </a:rPr>
              <a:t>fibrin, variably organized thrombus, </a:t>
            </a:r>
            <a:r>
              <a:rPr lang="en-US" sz="1800" dirty="0" smtClean="0">
                <a:latin typeface="Arial" pitchFamily="34" charset="0"/>
                <a:cs typeface="Arial" pitchFamily="34" charset="0"/>
              </a:rPr>
              <a:t>&amp; other </a:t>
            </a:r>
            <a:r>
              <a:rPr lang="en-US" sz="1800" dirty="0">
                <a:latin typeface="Arial" pitchFamily="34" charset="0"/>
                <a:cs typeface="Arial" pitchFamily="34" charset="0"/>
              </a:rPr>
              <a:t>plasma </a:t>
            </a:r>
            <a:r>
              <a:rPr lang="en-US" sz="1800" dirty="0" smtClean="0">
                <a:latin typeface="Arial" pitchFamily="34" charset="0"/>
                <a:cs typeface="Arial" pitchFamily="34" charset="0"/>
              </a:rPr>
              <a:t>proteins.</a:t>
            </a:r>
            <a:endParaRPr lang="en-US" sz="1800" dirty="0">
              <a:latin typeface="Arial" pitchFamily="34" charset="0"/>
              <a:cs typeface="Arial" pitchFamily="34" charset="0"/>
            </a:endParaRPr>
          </a:p>
        </p:txBody>
      </p:sp>
      <p:sp>
        <p:nvSpPr>
          <p:cNvPr id="42" name="Text Placeholder 41">
            <a:extLst>
              <a:ext uri="{FF2B5EF4-FFF2-40B4-BE49-F238E27FC236}">
                <a16:creationId xmlns:a16="http://schemas.microsoft.com/office/drawing/2014/main" id="{6FB540F0-2ABD-4D9C-AA51-A68864DD7851}"/>
              </a:ext>
            </a:extLst>
          </p:cNvPr>
          <p:cNvSpPr>
            <a:spLocks noGrp="1"/>
          </p:cNvSpPr>
          <p:nvPr>
            <p:ph type="body" sz="quarter" idx="15"/>
          </p:nvPr>
        </p:nvSpPr>
        <p:spPr>
          <a:xfrm>
            <a:off x="4610147" y="4049604"/>
            <a:ext cx="2820761" cy="1496898"/>
          </a:xfrm>
        </p:spPr>
        <p:txBody>
          <a:bodyPr/>
          <a:lstStyle/>
          <a:p>
            <a:r>
              <a:rPr lang="en-US" sz="1800" dirty="0">
                <a:latin typeface="Arial" pitchFamily="34" charset="0"/>
                <a:cs typeface="Arial" pitchFamily="34" charset="0"/>
              </a:rPr>
              <a:t>the internal and external elastic membranes are attenuated, &amp; the media of the artery is thinned under the most advanced plaque</a:t>
            </a:r>
          </a:p>
        </p:txBody>
      </p:sp>
      <p:sp>
        <p:nvSpPr>
          <p:cNvPr id="43" name="Text Placeholder 42">
            <a:extLst>
              <a:ext uri="{FF2B5EF4-FFF2-40B4-BE49-F238E27FC236}">
                <a16:creationId xmlns:a16="http://schemas.microsoft.com/office/drawing/2014/main" id="{E0FF0889-3DA9-4826-A04E-4A4BD4C04CA1}"/>
              </a:ext>
            </a:extLst>
          </p:cNvPr>
          <p:cNvSpPr>
            <a:spLocks noGrp="1"/>
          </p:cNvSpPr>
          <p:nvPr>
            <p:ph type="body" sz="quarter" idx="16"/>
          </p:nvPr>
        </p:nvSpPr>
        <p:spPr>
          <a:xfrm>
            <a:off x="8306719" y="4075362"/>
            <a:ext cx="3150042" cy="1496898"/>
          </a:xfrm>
        </p:spPr>
        <p:txBody>
          <a:bodyPr/>
          <a:lstStyle/>
          <a:p>
            <a:r>
              <a:rPr lang="en-US" sz="1800" dirty="0">
                <a:latin typeface="Arial" pitchFamily="34" charset="0"/>
                <a:cs typeface="Arial" pitchFamily="34" charset="0"/>
              </a:rPr>
              <a:t>Plaques progressively enlarge over time through cell death &amp; degeneration, synthesis &amp; degradation of ECM (remodeling), &amp; thrombus organization. </a:t>
            </a:r>
            <a:r>
              <a:rPr lang="en-US" sz="1800" dirty="0" err="1">
                <a:latin typeface="Arial" pitchFamily="34" charset="0"/>
                <a:cs typeface="Arial" pitchFamily="34" charset="0"/>
              </a:rPr>
              <a:t>Atheromas</a:t>
            </a:r>
            <a:r>
              <a:rPr lang="en-US" sz="1800" dirty="0">
                <a:latin typeface="Arial" pitchFamily="34" charset="0"/>
                <a:cs typeface="Arial" pitchFamily="34" charset="0"/>
              </a:rPr>
              <a:t> also often undergo calcification and neovascularization</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92429"/>
            <a:ext cx="4172755" cy="3094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907" y="592429"/>
            <a:ext cx="3874395" cy="3094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7302" y="592428"/>
            <a:ext cx="4054698" cy="3094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95130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a:xfrm>
            <a:off x="314044" y="307073"/>
            <a:ext cx="9666514" cy="746846"/>
          </a:xfrm>
        </p:spPr>
        <p:txBody>
          <a:bodyPr/>
          <a:lstStyle/>
          <a:p>
            <a:r>
              <a:rPr lang="en-US" sz="4400" i="1" dirty="0"/>
              <a:t>Acute Plaque Change</a:t>
            </a:r>
            <a:endParaRPr lang="en-GB" sz="4400" dirty="0"/>
          </a:p>
        </p:txBody>
      </p:sp>
      <p:sp>
        <p:nvSpPr>
          <p:cNvPr id="4" name="Text Placeholder 3">
            <a:extLst>
              <a:ext uri="{FF2B5EF4-FFF2-40B4-BE49-F238E27FC236}">
                <a16:creationId xmlns:a16="http://schemas.microsoft.com/office/drawing/2014/main" id="{B2C7B128-5866-4067-9B7F-0E73E6CBFB2F}"/>
              </a:ext>
            </a:extLst>
          </p:cNvPr>
          <p:cNvSpPr>
            <a:spLocks noGrp="1"/>
          </p:cNvSpPr>
          <p:nvPr>
            <p:ph type="body" idx="1"/>
          </p:nvPr>
        </p:nvSpPr>
        <p:spPr>
          <a:xfrm>
            <a:off x="490093" y="1085001"/>
            <a:ext cx="11037877" cy="4447371"/>
          </a:xfrm>
        </p:spPr>
        <p:txBody>
          <a:bodyPr/>
          <a:lstStyle/>
          <a:p>
            <a:pPr>
              <a:spcBef>
                <a:spcPts val="600"/>
              </a:spcBef>
            </a:pPr>
            <a:r>
              <a:rPr lang="en-US" sz="2400" dirty="0">
                <a:solidFill>
                  <a:schemeClr val="tx1"/>
                </a:solidFill>
                <a:latin typeface="Times New Roman" pitchFamily="18" charset="0"/>
                <a:cs typeface="Times New Roman" pitchFamily="18" charset="0"/>
              </a:rPr>
              <a:t>Plaque erosion or rupture typically triggers thrombosis, leading to partial or complete vascular obstruction </a:t>
            </a:r>
            <a:r>
              <a:rPr lang="en-US" sz="2400" dirty="0" smtClean="0">
                <a:solidFill>
                  <a:schemeClr val="tx1"/>
                </a:solidFill>
                <a:latin typeface="Times New Roman" pitchFamily="18" charset="0"/>
                <a:cs typeface="Times New Roman" pitchFamily="18" charset="0"/>
              </a:rPr>
              <a:t>&amp; often </a:t>
            </a:r>
            <a:r>
              <a:rPr lang="en-US" sz="2400" dirty="0">
                <a:solidFill>
                  <a:schemeClr val="tx1"/>
                </a:solidFill>
                <a:latin typeface="Times New Roman" pitchFamily="18" charset="0"/>
                <a:cs typeface="Times New Roman" pitchFamily="18" charset="0"/>
              </a:rPr>
              <a:t>tissue infarction; three general categories:</a:t>
            </a:r>
          </a:p>
          <a:p>
            <a:pPr>
              <a:spcBef>
                <a:spcPts val="600"/>
              </a:spcBef>
            </a:pPr>
            <a:r>
              <a:rPr lang="en-US" sz="2400" dirty="0">
                <a:solidFill>
                  <a:schemeClr val="tx1"/>
                </a:solidFill>
                <a:latin typeface="Times New Roman" pitchFamily="18" charset="0"/>
                <a:cs typeface="Times New Roman" pitchFamily="18" charset="0"/>
              </a:rPr>
              <a:t>• </a:t>
            </a:r>
            <a:r>
              <a:rPr lang="en-US" sz="2400" b="1" u="sng" dirty="0">
                <a:solidFill>
                  <a:schemeClr val="tx1"/>
                </a:solidFill>
                <a:latin typeface="Times New Roman" pitchFamily="18" charset="0"/>
                <a:cs typeface="Times New Roman" pitchFamily="18" charset="0"/>
              </a:rPr>
              <a:t>Rupture/fissuring,</a:t>
            </a:r>
            <a:r>
              <a:rPr lang="en-US" sz="2400" i="1" dirty="0">
                <a:solidFill>
                  <a:schemeClr val="tx1"/>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exposing highly </a:t>
            </a:r>
            <a:r>
              <a:rPr lang="en-US" sz="2400" dirty="0" err="1">
                <a:solidFill>
                  <a:schemeClr val="tx1"/>
                </a:solidFill>
                <a:latin typeface="Times New Roman" pitchFamily="18" charset="0"/>
                <a:cs typeface="Times New Roman" pitchFamily="18" charset="0"/>
              </a:rPr>
              <a:t>thrombogenic</a:t>
            </a:r>
            <a:r>
              <a:rPr lang="en-US" sz="2400" dirty="0">
                <a:solidFill>
                  <a:schemeClr val="tx1"/>
                </a:solidFill>
                <a:latin typeface="Times New Roman" pitchFamily="18" charset="0"/>
                <a:cs typeface="Times New Roman" pitchFamily="18" charset="0"/>
              </a:rPr>
              <a:t> plaque </a:t>
            </a:r>
            <a:r>
              <a:rPr lang="en-US" sz="2400" dirty="0" smtClean="0">
                <a:solidFill>
                  <a:schemeClr val="tx1"/>
                </a:solidFill>
                <a:latin typeface="Times New Roman" pitchFamily="18" charset="0"/>
                <a:cs typeface="Times New Roman" pitchFamily="18" charset="0"/>
              </a:rPr>
              <a:t>constituents.</a:t>
            </a:r>
            <a:endParaRPr lang="en-US" sz="2400" dirty="0">
              <a:solidFill>
                <a:schemeClr val="tx1"/>
              </a:solidFill>
              <a:latin typeface="Times New Roman" pitchFamily="18" charset="0"/>
              <a:cs typeface="Times New Roman" pitchFamily="18" charset="0"/>
            </a:endParaRPr>
          </a:p>
          <a:p>
            <a:pPr>
              <a:spcBef>
                <a:spcPts val="600"/>
              </a:spcBef>
            </a:pPr>
            <a:r>
              <a:rPr lang="en-US" sz="2400" dirty="0">
                <a:solidFill>
                  <a:schemeClr val="tx1"/>
                </a:solidFill>
                <a:latin typeface="Times New Roman" pitchFamily="18" charset="0"/>
                <a:cs typeface="Times New Roman" pitchFamily="18" charset="0"/>
              </a:rPr>
              <a:t>• </a:t>
            </a:r>
            <a:r>
              <a:rPr lang="en-US" sz="2400" b="1" u="sng" dirty="0">
                <a:solidFill>
                  <a:schemeClr val="tx1"/>
                </a:solidFill>
                <a:latin typeface="Times New Roman" pitchFamily="18" charset="0"/>
                <a:cs typeface="Times New Roman" pitchFamily="18" charset="0"/>
              </a:rPr>
              <a:t>Erosion/ulceration, </a:t>
            </a:r>
            <a:r>
              <a:rPr lang="en-US" sz="2400" dirty="0">
                <a:solidFill>
                  <a:schemeClr val="tx1"/>
                </a:solidFill>
                <a:latin typeface="Times New Roman" pitchFamily="18" charset="0"/>
                <a:cs typeface="Times New Roman" pitchFamily="18" charset="0"/>
              </a:rPr>
              <a:t>exposing the </a:t>
            </a:r>
            <a:r>
              <a:rPr lang="en-US" sz="2400" dirty="0" err="1">
                <a:solidFill>
                  <a:schemeClr val="tx1"/>
                </a:solidFill>
                <a:latin typeface="Times New Roman" pitchFamily="18" charset="0"/>
                <a:cs typeface="Times New Roman" pitchFamily="18" charset="0"/>
              </a:rPr>
              <a:t>thrombogenic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subendothelial</a:t>
            </a:r>
            <a:r>
              <a:rPr lang="en-US" sz="2400" dirty="0">
                <a:solidFill>
                  <a:schemeClr val="tx1"/>
                </a:solidFill>
                <a:latin typeface="Times New Roman" pitchFamily="18" charset="0"/>
                <a:cs typeface="Times New Roman" pitchFamily="18" charset="0"/>
              </a:rPr>
              <a:t> basement membrane to </a:t>
            </a:r>
            <a:r>
              <a:rPr lang="en-US" sz="2400" dirty="0" smtClean="0">
                <a:solidFill>
                  <a:schemeClr val="tx1"/>
                </a:solidFill>
                <a:latin typeface="Times New Roman" pitchFamily="18" charset="0"/>
                <a:cs typeface="Times New Roman" pitchFamily="18" charset="0"/>
              </a:rPr>
              <a:t>blood.</a:t>
            </a:r>
            <a:endParaRPr lang="en-US" sz="2400" dirty="0">
              <a:solidFill>
                <a:schemeClr val="tx1"/>
              </a:solidFill>
              <a:latin typeface="Times New Roman" pitchFamily="18" charset="0"/>
              <a:cs typeface="Times New Roman" pitchFamily="18" charset="0"/>
            </a:endParaRPr>
          </a:p>
          <a:p>
            <a:pPr>
              <a:spcBef>
                <a:spcPts val="600"/>
              </a:spcBef>
            </a:pPr>
            <a:r>
              <a:rPr lang="en-US" sz="2400" dirty="0">
                <a:solidFill>
                  <a:schemeClr val="tx1"/>
                </a:solidFill>
                <a:latin typeface="Times New Roman" pitchFamily="18" charset="0"/>
                <a:cs typeface="Times New Roman" pitchFamily="18" charset="0"/>
              </a:rPr>
              <a:t>• </a:t>
            </a:r>
            <a:r>
              <a:rPr lang="en-US" sz="2400" b="1" u="sng" dirty="0">
                <a:solidFill>
                  <a:schemeClr val="tx1"/>
                </a:solidFill>
                <a:latin typeface="Times New Roman" pitchFamily="18" charset="0"/>
                <a:cs typeface="Times New Roman" pitchFamily="18" charset="0"/>
              </a:rPr>
              <a:t>Hemorrhage into the atheroma, </a:t>
            </a:r>
            <a:r>
              <a:rPr lang="en-US" sz="2400" dirty="0">
                <a:solidFill>
                  <a:schemeClr val="tx1"/>
                </a:solidFill>
                <a:latin typeface="Times New Roman" pitchFamily="18" charset="0"/>
                <a:cs typeface="Times New Roman" pitchFamily="18" charset="0"/>
              </a:rPr>
              <a:t>expanding its volume. </a:t>
            </a:r>
            <a:endParaRPr lang="en-US" sz="2400" dirty="0" smtClean="0">
              <a:solidFill>
                <a:schemeClr val="tx1"/>
              </a:solidFill>
              <a:latin typeface="Times New Roman" pitchFamily="18" charset="0"/>
              <a:cs typeface="Times New Roman" pitchFamily="18" charset="0"/>
            </a:endParaRPr>
          </a:p>
          <a:p>
            <a:pPr>
              <a:spcBef>
                <a:spcPts val="600"/>
              </a:spcBef>
            </a:pPr>
            <a:endParaRPr lang="en-US" sz="2400" b="1" dirty="0" smtClean="0">
              <a:solidFill>
                <a:schemeClr val="tx1"/>
              </a:solidFill>
              <a:latin typeface="Times New Roman" pitchFamily="18" charset="0"/>
              <a:cs typeface="Times New Roman" pitchFamily="18" charset="0"/>
            </a:endParaRPr>
          </a:p>
          <a:p>
            <a:pPr>
              <a:spcBef>
                <a:spcPts val="600"/>
              </a:spcBef>
            </a:pPr>
            <a:r>
              <a:rPr lang="en-US" sz="2400" b="1" dirty="0" smtClean="0">
                <a:solidFill>
                  <a:schemeClr val="tx1"/>
                </a:solidFill>
                <a:latin typeface="Times New Roman" pitchFamily="18" charset="0"/>
                <a:cs typeface="Times New Roman" pitchFamily="18" charset="0"/>
              </a:rPr>
              <a:t>It </a:t>
            </a:r>
            <a:r>
              <a:rPr lang="en-US" sz="2400" b="1" dirty="0">
                <a:solidFill>
                  <a:schemeClr val="tx1"/>
                </a:solidFill>
                <a:latin typeface="Times New Roman" pitchFamily="18" charset="0"/>
                <a:cs typeface="Times New Roman" pitchFamily="18" charset="0"/>
              </a:rPr>
              <a:t>is now recognized that plaques responsible for myocardial infarctions </a:t>
            </a:r>
            <a:r>
              <a:rPr lang="en-US" sz="2400" b="1" dirty="0" smtClean="0">
                <a:solidFill>
                  <a:schemeClr val="tx1"/>
                </a:solidFill>
                <a:latin typeface="Times New Roman" pitchFamily="18" charset="0"/>
                <a:cs typeface="Times New Roman" pitchFamily="18" charset="0"/>
              </a:rPr>
              <a:t>&amp; other </a:t>
            </a:r>
            <a:r>
              <a:rPr lang="en-US" sz="2400" b="1" dirty="0">
                <a:solidFill>
                  <a:schemeClr val="tx1"/>
                </a:solidFill>
                <a:latin typeface="Times New Roman" pitchFamily="18" charset="0"/>
                <a:cs typeface="Times New Roman" pitchFamily="18" charset="0"/>
              </a:rPr>
              <a:t>acute coronary syndromes often are asymptomatic before the acute </a:t>
            </a:r>
            <a:r>
              <a:rPr lang="en-US" sz="2400" b="1" dirty="0" smtClean="0">
                <a:solidFill>
                  <a:schemeClr val="tx1"/>
                </a:solidFill>
                <a:latin typeface="Times New Roman" pitchFamily="18" charset="0"/>
                <a:cs typeface="Times New Roman" pitchFamily="18" charset="0"/>
              </a:rPr>
              <a:t>event. </a:t>
            </a:r>
            <a:r>
              <a:rPr lang="en-US" sz="2400" dirty="0" smtClean="0">
                <a:solidFill>
                  <a:schemeClr val="tx1"/>
                </a:solidFill>
                <a:latin typeface="Times New Roman" pitchFamily="18" charset="0"/>
                <a:cs typeface="Times New Roman" pitchFamily="18" charset="0"/>
              </a:rPr>
              <a:t>The </a:t>
            </a:r>
            <a:r>
              <a:rPr lang="en-US" sz="2400" dirty="0">
                <a:solidFill>
                  <a:schemeClr val="tx1"/>
                </a:solidFill>
                <a:latin typeface="Times New Roman" pitchFamily="18" charset="0"/>
                <a:cs typeface="Times New Roman" pitchFamily="18" charset="0"/>
              </a:rPr>
              <a:t>worrisome conclusion is that large numbers of asymptomatic individuals are at risk for a catastrophic coronary event.</a:t>
            </a:r>
            <a:endParaRPr lang="en-GB" sz="2400" dirty="0">
              <a:solidFill>
                <a:schemeClr val="tx1"/>
              </a:solidFill>
              <a:latin typeface="Times New Roman" pitchFamily="18" charset="0"/>
              <a:cs typeface="Times New Roman" pitchFamily="18" charset="0"/>
            </a:endParaRPr>
          </a:p>
        </p:txBody>
      </p:sp>
      <p:sp>
        <p:nvSpPr>
          <p:cNvPr id="16" name="Rectangle 15" descr="Slide number background block">
            <a:extLst>
              <a:ext uri="{FF2B5EF4-FFF2-40B4-BE49-F238E27FC236}">
                <a16:creationId xmlns:a16="http://schemas.microsoft.com/office/drawing/2014/main" id="{4EB8303B-9502-480C-9C51-6EF9094D5E4F}"/>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7" name="Slide Number Placeholder 5">
            <a:extLst>
              <a:ext uri="{FF2B5EF4-FFF2-40B4-BE49-F238E27FC236}">
                <a16:creationId xmlns:a16="http://schemas.microsoft.com/office/drawing/2014/main" id="{3A910B8A-C82A-4E81-9270-CD27D277859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57</a:t>
            </a:fld>
            <a:endParaRPr lang="en-GB" b="1" dirty="0">
              <a:solidFill>
                <a:schemeClr val="bg1"/>
              </a:solidFill>
            </a:endParaRPr>
          </a:p>
        </p:txBody>
      </p:sp>
    </p:spTree>
    <p:extLst>
      <p:ext uri="{BB962C8B-B14F-4D97-AF65-F5344CB8AC3E}">
        <p14:creationId xmlns:p14="http://schemas.microsoft.com/office/powerpoint/2010/main" val="22476546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p:txBody>
          <a:bodyPr/>
          <a:lstStyle/>
          <a:p>
            <a:r>
              <a:rPr lang="en-US" dirty="0"/>
              <a:t>Causes of acute plaque changes </a:t>
            </a:r>
            <a:endParaRPr lang="en-GB"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4" y="1301517"/>
            <a:ext cx="5297662" cy="4770098"/>
          </a:xfrm>
        </p:spPr>
        <p:txBody>
          <a:bodyPr/>
          <a:lstStyle/>
          <a:p>
            <a:r>
              <a:rPr lang="en-US" sz="2000" b="1" dirty="0">
                <a:latin typeface="Times New Roman" pitchFamily="18" charset="0"/>
                <a:cs typeface="Times New Roman" pitchFamily="18" charset="0"/>
              </a:rPr>
              <a:t>C</a:t>
            </a:r>
            <a:r>
              <a:rPr lang="en-US" sz="2000" b="1" dirty="0" smtClean="0">
                <a:latin typeface="Times New Roman" pitchFamily="18" charset="0"/>
                <a:cs typeface="Times New Roman" pitchFamily="18" charset="0"/>
              </a:rPr>
              <a:t>omplex  but could be divided:</a:t>
            </a:r>
          </a:p>
          <a:p>
            <a:r>
              <a:rPr lang="en-US" sz="2000" b="1" u="sng" dirty="0" smtClean="0">
                <a:effectLst>
                  <a:outerShdw blurRad="38100" dist="38100" dir="2700000" algn="tl">
                    <a:srgbClr val="000000">
                      <a:alpha val="43137"/>
                    </a:srgbClr>
                  </a:outerShdw>
                </a:effectLst>
                <a:latin typeface="Times New Roman" pitchFamily="18" charset="0"/>
                <a:cs typeface="Times New Roman" pitchFamily="18" charset="0"/>
              </a:rPr>
              <a:t>Intrinsic </a:t>
            </a:r>
            <a:r>
              <a:rPr lang="en-US" sz="2000" b="1" u="sng" dirty="0">
                <a:effectLst>
                  <a:outerShdw blurRad="38100" dist="38100" dir="2700000" algn="tl">
                    <a:srgbClr val="000000">
                      <a:alpha val="43137"/>
                    </a:srgbClr>
                  </a:outerShdw>
                </a:effectLst>
                <a:latin typeface="Times New Roman" pitchFamily="18" charset="0"/>
                <a:cs typeface="Times New Roman" pitchFamily="18" charset="0"/>
              </a:rPr>
              <a:t>factors: </a:t>
            </a:r>
          </a:p>
          <a:p>
            <a:pPr marL="0" indent="0">
              <a:buNone/>
            </a:pP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Vulnerable plaques: </a:t>
            </a:r>
            <a:r>
              <a:rPr lang="en-US" sz="2000" dirty="0">
                <a:latin typeface="Times New Roman" pitchFamily="18" charset="0"/>
                <a:cs typeface="Times New Roman" pitchFamily="18" charset="0"/>
              </a:rPr>
              <a:t>Plaques at high risk for </a:t>
            </a:r>
            <a:r>
              <a:rPr lang="en-US" sz="2000" dirty="0" smtClean="0">
                <a:latin typeface="Times New Roman" pitchFamily="18" charset="0"/>
                <a:cs typeface="Times New Roman" pitchFamily="18" charset="0"/>
              </a:rPr>
              <a:t>rupture, they contain </a:t>
            </a:r>
            <a:r>
              <a:rPr lang="en-US" sz="2000" b="1" dirty="0" smtClean="0">
                <a:latin typeface="Times New Roman" pitchFamily="18" charset="0"/>
                <a:cs typeface="Times New Roman" pitchFamily="18" charset="0"/>
              </a:rPr>
              <a:t>large</a:t>
            </a:r>
            <a:r>
              <a:rPr lang="en-US" sz="2000" dirty="0" smtClean="0">
                <a:latin typeface="Times New Roman" pitchFamily="18" charset="0"/>
                <a:cs typeface="Times New Roman" pitchFamily="18" charset="0"/>
              </a:rPr>
              <a:t> numbers of </a:t>
            </a:r>
            <a:r>
              <a:rPr lang="en-US" sz="2000" b="1" dirty="0" smtClean="0">
                <a:latin typeface="Times New Roman" pitchFamily="18" charset="0"/>
                <a:cs typeface="Times New Roman" pitchFamily="18" charset="0"/>
              </a:rPr>
              <a:t>foam cells </a:t>
            </a:r>
            <a:r>
              <a:rPr lang="en-US" sz="2000" dirty="0" smtClean="0">
                <a:latin typeface="Times New Roman" pitchFamily="18" charset="0"/>
                <a:cs typeface="Times New Roman" pitchFamily="18" charset="0"/>
              </a:rPr>
              <a:t>&amp; </a:t>
            </a:r>
            <a:r>
              <a:rPr lang="en-US" sz="2000" b="1" dirty="0" smtClean="0">
                <a:latin typeface="Times New Roman" pitchFamily="18" charset="0"/>
                <a:cs typeface="Times New Roman" pitchFamily="18" charset="0"/>
              </a:rPr>
              <a:t>abundant extracellular lipid</a:t>
            </a:r>
            <a:r>
              <a:rPr lang="en-US" sz="2000" dirty="0">
                <a:latin typeface="Times New Roman" pitchFamily="18" charset="0"/>
                <a:cs typeface="Times New Roman" pitchFamily="18" charset="0"/>
              </a:rPr>
              <a:t>, have </a:t>
            </a:r>
            <a:r>
              <a:rPr lang="en-US" sz="2000" b="1" dirty="0">
                <a:latin typeface="Times New Roman" pitchFamily="18" charset="0"/>
                <a:cs typeface="Times New Roman" pitchFamily="18" charset="0"/>
              </a:rPr>
              <a:t>thin fibrous caps </a:t>
            </a:r>
            <a:r>
              <a:rPr lang="en-US" sz="2000" dirty="0" smtClean="0">
                <a:latin typeface="Times New Roman" pitchFamily="18" charset="0"/>
                <a:cs typeface="Times New Roman" pitchFamily="18" charset="0"/>
              </a:rPr>
              <a:t>containing </a:t>
            </a:r>
            <a:r>
              <a:rPr lang="en-US" sz="2000" b="1" dirty="0">
                <a:latin typeface="Times New Roman" pitchFamily="18" charset="0"/>
                <a:cs typeface="Times New Roman" pitchFamily="18" charset="0"/>
              </a:rPr>
              <a:t>few SMCs</a:t>
            </a:r>
            <a:r>
              <a:rPr lang="en-US" sz="2000" dirty="0">
                <a:latin typeface="Times New Roman" pitchFamily="18" charset="0"/>
                <a:cs typeface="Times New Roman" pitchFamily="18" charset="0"/>
              </a:rPr>
              <a:t>, and contain </a:t>
            </a:r>
            <a:r>
              <a:rPr lang="en-US" sz="2000" b="1" dirty="0">
                <a:latin typeface="Times New Roman" pitchFamily="18" charset="0"/>
                <a:cs typeface="Times New Roman" pitchFamily="18" charset="0"/>
              </a:rPr>
              <a:t>clusters of inflammatory cells.</a:t>
            </a:r>
          </a:p>
          <a:p>
            <a:r>
              <a:rPr lang="en-US" sz="2000" b="1" u="sng" dirty="0">
                <a:effectLst>
                  <a:outerShdw blurRad="38100" dist="38100" dir="2700000" algn="tl">
                    <a:srgbClr val="000000">
                      <a:alpha val="43137"/>
                    </a:srgbClr>
                  </a:outerShdw>
                </a:effectLst>
                <a:latin typeface="Times New Roman" pitchFamily="18" charset="0"/>
                <a:cs typeface="Times New Roman" pitchFamily="18" charset="0"/>
              </a:rPr>
              <a:t>Extrinsic factors:</a:t>
            </a:r>
          </a:p>
          <a:p>
            <a:pPr marL="0" indent="0">
              <a:buNone/>
            </a:pPr>
            <a:r>
              <a:rPr lang="en-US" sz="2000" b="1" dirty="0" smtClean="0">
                <a:latin typeface="Times New Roman" pitchFamily="18" charset="0"/>
                <a:cs typeface="Times New Roman" pitchFamily="18" charset="0"/>
              </a:rPr>
              <a:t>     Adrenergic</a:t>
            </a:r>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stimulation (as with intense emotions) can increase systemic blood pressure or induce local </a:t>
            </a:r>
            <a:r>
              <a:rPr lang="en-US" sz="2000" b="1" dirty="0">
                <a:latin typeface="Times New Roman" pitchFamily="18" charset="0"/>
                <a:cs typeface="Times New Roman" pitchFamily="18" charset="0"/>
              </a:rPr>
              <a:t>vasoconstriction</a:t>
            </a:r>
            <a:r>
              <a:rPr lang="en-US" sz="2000" dirty="0">
                <a:latin typeface="Times New Roman" pitchFamily="18" charset="0"/>
                <a:cs typeface="Times New Roman" pitchFamily="18" charset="0"/>
              </a:rPr>
              <a:t>, thereby increasing the mechanical stress on a given plaque.</a:t>
            </a:r>
            <a:endParaRPr lang="en-GB" sz="2000" b="1" dirty="0">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0492" y="1433930"/>
            <a:ext cx="5878449" cy="4619140"/>
          </a:xfrm>
          <a:prstGeom prst="rect">
            <a:avLst/>
          </a:prstGeom>
        </p:spPr>
      </p:pic>
    </p:spTree>
    <p:extLst>
      <p:ext uri="{BB962C8B-B14F-4D97-AF65-F5344CB8AC3E}">
        <p14:creationId xmlns:p14="http://schemas.microsoft.com/office/powerpoint/2010/main" val="17518900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61" y="141668"/>
            <a:ext cx="11899464" cy="6233373"/>
          </a:xfrm>
          <a:prstGeom prst="rect">
            <a:avLst/>
          </a:prstGeom>
        </p:spPr>
      </p:pic>
    </p:spTree>
    <p:extLst>
      <p:ext uri="{BB962C8B-B14F-4D97-AF65-F5344CB8AC3E}">
        <p14:creationId xmlns:p14="http://schemas.microsoft.com/office/powerpoint/2010/main" val="406341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395" t="29044" r="47389" b="16402"/>
          <a:stretch/>
        </p:blipFill>
        <p:spPr>
          <a:xfrm>
            <a:off x="1705969" y="517959"/>
            <a:ext cx="8952931" cy="6210388"/>
          </a:xfrm>
          <a:prstGeom prst="rect">
            <a:avLst/>
          </a:prstGeom>
        </p:spPr>
      </p:pic>
    </p:spTree>
    <p:extLst>
      <p:ext uri="{BB962C8B-B14F-4D97-AF65-F5344CB8AC3E}">
        <p14:creationId xmlns:p14="http://schemas.microsoft.com/office/powerpoint/2010/main" val="2418894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716" t="19090" r="23321" b="12221"/>
          <a:stretch/>
        </p:blipFill>
        <p:spPr>
          <a:xfrm>
            <a:off x="696036" y="218363"/>
            <a:ext cx="10413241" cy="6482688"/>
          </a:xfrm>
          <a:prstGeom prst="rect">
            <a:avLst/>
          </a:prstGeom>
        </p:spPr>
      </p:pic>
    </p:spTree>
    <p:extLst>
      <p:ext uri="{BB962C8B-B14F-4D97-AF65-F5344CB8AC3E}">
        <p14:creationId xmlns:p14="http://schemas.microsoft.com/office/powerpoint/2010/main" val="874765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127" t="29044" r="40000" b="14013"/>
          <a:stretch/>
        </p:blipFill>
        <p:spPr>
          <a:xfrm>
            <a:off x="1119116" y="1419366"/>
            <a:ext cx="4885899" cy="4772819"/>
          </a:xfrm>
          <a:prstGeom prst="rect">
            <a:avLst/>
          </a:prstGeom>
        </p:spPr>
      </p:pic>
      <p:pic>
        <p:nvPicPr>
          <p:cNvPr id="6" name="Content Placeholder 5"/>
          <p:cNvPicPr>
            <a:picLocks noGrp="1" noChangeAspect="1"/>
          </p:cNvPicPr>
          <p:nvPr>
            <p:ph sz="half" idx="1"/>
          </p:nvPr>
        </p:nvPicPr>
        <p:blipFill rotWithShape="1">
          <a:blip r:embed="rId3"/>
          <a:srcRect l="19425" t="33986" r="39223" b="10266"/>
          <a:stretch/>
        </p:blipFill>
        <p:spPr>
          <a:xfrm>
            <a:off x="6628263" y="1419367"/>
            <a:ext cx="4890447" cy="4772820"/>
          </a:xfrm>
          <a:prstGeom prst="rect">
            <a:avLst/>
          </a:prstGeom>
        </p:spPr>
      </p:pic>
    </p:spTree>
    <p:extLst>
      <p:ext uri="{BB962C8B-B14F-4D97-AF65-F5344CB8AC3E}">
        <p14:creationId xmlns:p14="http://schemas.microsoft.com/office/powerpoint/2010/main" val="9410863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829" t="16899" r="22202" b="11424"/>
          <a:stretch/>
        </p:blipFill>
        <p:spPr>
          <a:xfrm>
            <a:off x="709684" y="177421"/>
            <a:ext cx="10331355" cy="6359857"/>
          </a:xfrm>
          <a:prstGeom prst="rect">
            <a:avLst/>
          </a:prstGeom>
        </p:spPr>
      </p:pic>
    </p:spTree>
    <p:extLst>
      <p:ext uri="{BB962C8B-B14F-4D97-AF65-F5344CB8AC3E}">
        <p14:creationId xmlns:p14="http://schemas.microsoft.com/office/powerpoint/2010/main" val="4088661630"/>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2995</TotalTime>
  <Words>1464</Words>
  <Application>Microsoft Office PowerPoint</Application>
  <PresentationFormat>Widescreen</PresentationFormat>
  <Paragraphs>141</Paragraphs>
  <Slides>59</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Arial</vt:lpstr>
      <vt:lpstr>Calibri</vt:lpstr>
      <vt:lpstr>Century Gothic</vt:lpstr>
      <vt:lpstr>Times New Roman</vt:lpstr>
      <vt:lpstr>Wingdings</vt:lpstr>
      <vt:lpstr>Wingdings 3</vt:lpstr>
      <vt:lpstr>Wisp</vt:lpstr>
      <vt:lpstr>PATHOLOGY LAB -1</vt:lpstr>
      <vt:lpstr>PowerPoint Presentation</vt:lpstr>
      <vt:lpstr>Major Criteria in the Jones System for Acute Rheumatic Fever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Minor criteria includes: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CARDIOMYOPATHIES  </vt:lpstr>
      <vt:lpstr>1-Dilated Cardiomyopathy</vt:lpstr>
      <vt:lpstr>PowerPoint Presentation</vt:lpstr>
      <vt:lpstr>Arrhythmogenic Right Ventricular Cardiomyopathy </vt:lpstr>
      <vt:lpstr>PowerPoint Presentation</vt:lpstr>
      <vt:lpstr>Hypertrophic cardiomyopathy (HCM)</vt:lpstr>
      <vt:lpstr>PowerPoint Presentation</vt:lpstr>
      <vt:lpstr>PowerPoint Presentation</vt:lpstr>
      <vt:lpstr>PowerPoint Presentation</vt:lpstr>
      <vt:lpstr>PowerPoint Presentation</vt:lpstr>
      <vt:lpstr>Myocarditis</vt:lpstr>
      <vt:lpstr>PowerPoint Presentation</vt:lpstr>
      <vt:lpstr>PERICARDIAL DISEASE</vt:lpstr>
      <vt:lpstr>MORPHOLOGY </vt:lpstr>
      <vt:lpstr>PowerPoint Presentation</vt:lpstr>
      <vt:lpstr>2-Pericardial Effusions </vt:lpstr>
      <vt:lpstr>CARDIAC TUMORS</vt:lpstr>
      <vt:lpstr>PowerPoint Presentation</vt:lpstr>
      <vt:lpstr>HYPERTENSIVE HEART DISEASE</vt:lpstr>
      <vt:lpstr>PowerPoint Presentation</vt:lpstr>
      <vt:lpstr>TYPES</vt:lpstr>
      <vt:lpstr>1-Hyaline arteriolosclerosis </vt:lpstr>
      <vt:lpstr>2- Hyperplastic arteriolosclerosis</vt:lpstr>
      <vt:lpstr>PowerPoint Presentation</vt:lpstr>
      <vt:lpstr>HYPERTENSIVE HEART DISEASE </vt:lpstr>
      <vt:lpstr>PowerPoint Presentation</vt:lpstr>
      <vt:lpstr>PowerPoint Presentation</vt:lpstr>
      <vt:lpstr>MORPHOLOGY</vt:lpstr>
      <vt:lpstr>PowerPoint Presentation</vt:lpstr>
      <vt:lpstr>Arteriosclerosis</vt:lpstr>
      <vt:lpstr>Structure of an atheromatous plaque</vt:lpstr>
      <vt:lpstr>Quote and Image Slide</vt:lpstr>
      <vt:lpstr>Quote and Image Slide</vt:lpstr>
      <vt:lpstr>PowerPoint Presentation</vt:lpstr>
      <vt:lpstr>Acute Plaque Change</vt:lpstr>
      <vt:lpstr>Causes of acute plaque changes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cp:lastModifiedBy>
  <cp:revision>63</cp:revision>
  <dcterms:created xsi:type="dcterms:W3CDTF">2019-10-18T13:14:45Z</dcterms:created>
  <dcterms:modified xsi:type="dcterms:W3CDTF">2022-11-15T09:09:01Z</dcterms:modified>
</cp:coreProperties>
</file>