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4"/>
    <p:sldMasterId id="2147483853" r:id="rId5"/>
  </p:sldMasterIdLst>
  <p:notesMasterIdLst>
    <p:notesMasterId r:id="rId27"/>
  </p:notesMasterIdLst>
  <p:sldIdLst>
    <p:sldId id="256" r:id="rId6"/>
    <p:sldId id="455" r:id="rId7"/>
    <p:sldId id="449" r:id="rId8"/>
    <p:sldId id="448" r:id="rId9"/>
    <p:sldId id="267" r:id="rId10"/>
    <p:sldId id="451" r:id="rId11"/>
    <p:sldId id="452" r:id="rId12"/>
    <p:sldId id="453" r:id="rId13"/>
    <p:sldId id="454" r:id="rId14"/>
    <p:sldId id="456" r:id="rId15"/>
    <p:sldId id="457" r:id="rId16"/>
    <p:sldId id="479" r:id="rId17"/>
    <p:sldId id="482" r:id="rId18"/>
    <p:sldId id="485" r:id="rId19"/>
    <p:sldId id="488" r:id="rId20"/>
    <p:sldId id="491" r:id="rId21"/>
    <p:sldId id="494" r:id="rId22"/>
    <p:sldId id="497" r:id="rId23"/>
    <p:sldId id="500" r:id="rId24"/>
    <p:sldId id="503" r:id="rId25"/>
    <p:sldId id="50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5179" autoAdjust="0"/>
  </p:normalViewPr>
  <p:slideViewPr>
    <p:cSldViewPr snapToGrid="0">
      <p:cViewPr varScale="1">
        <p:scale>
          <a:sx n="63" d="100"/>
          <a:sy n="63" d="100"/>
        </p:scale>
        <p:origin x="-11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5C215-EB18-4EB0-ACA6-722DFB9EFA5E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117EA-07F7-4574-967A-31DD9735E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242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id="{DE06A067-CB32-45DE-A85C-1E9E18FCE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2C3A34-9344-431A-97DE-5AFFC0AC418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id="{BC1C705D-B84F-4501-B3AD-637382C43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id="{FB33F088-55F6-4867-B8D3-EF8720AAD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6239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id="{DE06A067-CB32-45DE-A85C-1E9E18FCE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2C3A34-9344-431A-97DE-5AFFC0AC418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id="{BC1C705D-B84F-4501-B3AD-637382C43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7107" name="Rectangle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a16="http://schemas.microsoft.com/office/drawing/2014/main" xmlns="" id="{FB33F088-55F6-4867-B8D3-EF8720AAD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38085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682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876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089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733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39439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9512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99910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00771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58926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30085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7336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439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3102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705925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867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648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41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79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9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06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694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BDA13-BE3E-4A50-9B21-F91DE2A15ECD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5B302-E839-49D5-A257-9AFA469B54D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420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651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DB4A3BA-D1AF-4C62-B91B-0B0949659960}" type="datetimeFigureOut">
              <a:rPr lang="ar-SA" smtClean="0"/>
              <a:pPr/>
              <a:t>06/08/1443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0767DEB-9CD8-4849-BBC3-3724CD83A4C7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9451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giotensin_converting_enzyme" TargetMode="External"/><Relationship Id="rId2" Type="http://schemas.openxmlformats.org/officeDocument/2006/relationships/hyperlink" Target="https://en.wikipedia.org/wiki/Ferritin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en.wikipedia.org/wiki/Germ_cell_tumor" TargetMode="External"/><Relationship Id="rId4" Type="http://schemas.openxmlformats.org/officeDocument/2006/relationships/hyperlink" Target="https://en.wikipedia.org/wiki/Human_chorionic_gonadotropin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7BDEA8C-B43B-42C5-9B20-6DE147DBC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654537"/>
            <a:ext cx="11225270" cy="2203463"/>
          </a:xfrm>
        </p:spPr>
        <p:txBody>
          <a:bodyPr anchor="ctr">
            <a:normAutofit/>
          </a:bodyPr>
          <a:lstStyle/>
          <a:p>
            <a:pPr algn="l" rtl="0"/>
            <a:r>
              <a:rPr lang="en-US" sz="6000" dirty="0" smtClean="0"/>
              <a:t>Hypopituitarism</a:t>
            </a:r>
            <a:br>
              <a:rPr lang="en-US" sz="6000" dirty="0" smtClean="0"/>
            </a:b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498542" y="5248436"/>
            <a:ext cx="3576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DONE BY :</a:t>
            </a:r>
          </a:p>
          <a:p>
            <a:r>
              <a:rPr lang="en-US" sz="2000" b="1" dirty="0" smtClean="0"/>
              <a:t>GHADEER AL-MANASEER</a:t>
            </a:r>
          </a:p>
          <a:p>
            <a:r>
              <a:rPr lang="en-US" sz="2000" b="1" dirty="0" smtClean="0"/>
              <a:t>LUJAIN ALDGHAIM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654742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9" y="578645"/>
            <a:ext cx="10726022" cy="1450757"/>
          </a:xfrm>
        </p:spPr>
        <p:txBody>
          <a:bodyPr/>
          <a:lstStyle/>
          <a:p>
            <a:r>
              <a:rPr lang="en-GB" dirty="0" smtClean="0"/>
              <a:t>CLINICAL FEATURES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539" y="1935272"/>
            <a:ext cx="10366871" cy="4509204"/>
          </a:xfrm>
        </p:spPr>
        <p:txBody>
          <a:bodyPr>
            <a:normAutofit/>
          </a:bodyPr>
          <a:lstStyle/>
          <a:p>
            <a:pPr algn="l" rtl="0"/>
            <a:r>
              <a:rPr lang="en-GB" sz="2000" dirty="0"/>
              <a:t>• </a:t>
            </a:r>
            <a:r>
              <a:rPr lang="en-GB" sz="2000" dirty="0" smtClean="0"/>
              <a:t>GH deficiency is not clinically detectable in adults, though it may manifest as fine wrinkles and increased sensitivity to insulin (</a:t>
            </a:r>
            <a:r>
              <a:rPr lang="en-GB" sz="2000" dirty="0" err="1" smtClean="0"/>
              <a:t>hypoglycemia</a:t>
            </a:r>
            <a:r>
              <a:rPr lang="en-GB" sz="2000" dirty="0" smtClean="0"/>
              <a:t>). GH deficiency gives an asymptomatic increase in lipid levels and a decrease in muscle mass. It </a:t>
            </a:r>
            <a:r>
              <a:rPr lang="en-GB" sz="2000" dirty="0"/>
              <a:t>also may accelerate atherosclerosis, and it increases visceral obesity</a:t>
            </a:r>
            <a:r>
              <a:rPr lang="en-GB" sz="2000" dirty="0" smtClean="0"/>
              <a:t>.</a:t>
            </a:r>
          </a:p>
          <a:p>
            <a:pPr algn="l" rtl="0"/>
            <a:r>
              <a:rPr lang="en-GB" sz="2000" dirty="0" smtClean="0"/>
              <a:t> </a:t>
            </a:r>
            <a:r>
              <a:rPr lang="en-GB" sz="2000" dirty="0"/>
              <a:t>• GH deficiency in children results in growth failure and short stature. </a:t>
            </a:r>
            <a:endParaRPr lang="en-GB" sz="2000" dirty="0" smtClean="0"/>
          </a:p>
          <a:p>
            <a:pPr algn="l" rtl="0"/>
            <a:r>
              <a:rPr lang="en-GB" sz="2000" dirty="0"/>
              <a:t>• Gonadotropin deficiency (LH and FSH) can occur in women and lead to amenorrhea, genital atrophy, infertility , and loss of axillary and pubic hair. </a:t>
            </a:r>
          </a:p>
          <a:p>
            <a:pPr algn="l" rtl="0"/>
            <a:r>
              <a:rPr lang="en-GB" sz="2000" dirty="0" smtClean="0"/>
              <a:t>• </a:t>
            </a:r>
            <a:r>
              <a:rPr lang="en-GB" sz="2000" dirty="0"/>
              <a:t>In men, decreased LH and FSH results in impotence, testicular atrophy, infertility, decreased libido, and loss of axillary and pubic hair. </a:t>
            </a:r>
            <a:endParaRPr lang="en-GB" sz="2000" dirty="0" smtClean="0"/>
          </a:p>
          <a:p>
            <a:pPr algn="l" rtl="0"/>
            <a:r>
              <a:rPr lang="en-GB" sz="2000" dirty="0"/>
              <a:t>• </a:t>
            </a:r>
            <a:r>
              <a:rPr lang="en-GB" sz="2000" dirty="0" err="1"/>
              <a:t>Thyrotropin</a:t>
            </a:r>
            <a:r>
              <a:rPr lang="en-GB" sz="2000" dirty="0"/>
              <a:t> (TSH) deficiency results in hypothyroidism with fatigue, weakness, </a:t>
            </a:r>
            <a:r>
              <a:rPr lang="en-GB" sz="2000" dirty="0" err="1" smtClean="0"/>
              <a:t>hyperlipidemia</a:t>
            </a:r>
            <a:r>
              <a:rPr lang="en-GB" sz="2000" dirty="0" smtClean="0"/>
              <a:t>, </a:t>
            </a:r>
            <a:r>
              <a:rPr lang="en-GB" sz="2000" dirty="0"/>
              <a:t>cold intolerance, and puffy skin without </a:t>
            </a:r>
            <a:r>
              <a:rPr lang="en-GB" sz="2000" dirty="0" err="1"/>
              <a:t>goiter</a:t>
            </a:r>
            <a:r>
              <a:rPr lang="en-GB" sz="2000" dirty="0"/>
              <a:t>. </a:t>
            </a:r>
            <a:endParaRPr lang="en-GB" sz="2000" dirty="0" smtClean="0"/>
          </a:p>
          <a:p>
            <a:pPr algn="l" rtl="0"/>
            <a:endParaRPr lang="en-GB" sz="2000" dirty="0"/>
          </a:p>
          <a:p>
            <a:pPr algn="l" rtl="0"/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xmlns="" val="217213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551" y="1508760"/>
            <a:ext cx="11060934" cy="4454120"/>
          </a:xfrm>
        </p:spPr>
        <p:txBody>
          <a:bodyPr>
            <a:normAutofit/>
          </a:bodyPr>
          <a:lstStyle/>
          <a:p>
            <a:pPr algn="l" rtl="0"/>
            <a:r>
              <a:rPr lang="en-GB" sz="2000" dirty="0"/>
              <a:t>• </a:t>
            </a:r>
            <a:r>
              <a:rPr lang="en-GB" sz="2000" dirty="0" err="1"/>
              <a:t>Adrenocorticotropin</a:t>
            </a:r>
            <a:r>
              <a:rPr lang="en-GB" sz="2000" dirty="0"/>
              <a:t> (ACTH) deficiency occurs last and results in secondary adrenal insufficiency caused by pituitary disease. </a:t>
            </a:r>
            <a:endParaRPr lang="en-GB" sz="2000" dirty="0" smtClean="0"/>
          </a:p>
          <a:p>
            <a:pPr algn="l" rtl="0"/>
            <a:r>
              <a:rPr lang="en-GB" sz="2000" dirty="0" smtClean="0"/>
              <a:t>• </a:t>
            </a:r>
            <a:r>
              <a:rPr lang="en-GB" sz="2000" dirty="0"/>
              <a:t>There is decreased cortisol, which results in fatigue, decreased appetite, weight </a:t>
            </a:r>
            <a:r>
              <a:rPr lang="en-GB" sz="2000" dirty="0" smtClean="0"/>
              <a:t>loss , gastrointestinal disturbances , </a:t>
            </a:r>
            <a:r>
              <a:rPr lang="en-GB" sz="2000" dirty="0" err="1" smtClean="0"/>
              <a:t>hypoglycemia</a:t>
            </a:r>
            <a:r>
              <a:rPr lang="en-GB" sz="2000" dirty="0" smtClean="0"/>
              <a:t> , hypotension</a:t>
            </a:r>
            <a:r>
              <a:rPr lang="en-GB" sz="2000" dirty="0"/>
              <a:t>, and </a:t>
            </a:r>
            <a:r>
              <a:rPr lang="en-GB" sz="2000" dirty="0" err="1" smtClean="0"/>
              <a:t>hyponatremia</a:t>
            </a:r>
            <a:r>
              <a:rPr lang="en-GB" sz="2000" dirty="0" smtClean="0"/>
              <a:t>. </a:t>
            </a:r>
          </a:p>
          <a:p>
            <a:pPr algn="l" rtl="0"/>
            <a:r>
              <a:rPr lang="en-GB" sz="2000" dirty="0" smtClean="0"/>
              <a:t>Electrolyte </a:t>
            </a:r>
            <a:r>
              <a:rPr lang="en-GB" sz="2000" dirty="0"/>
              <a:t>changes like </a:t>
            </a:r>
            <a:r>
              <a:rPr lang="en-GB" sz="2000" dirty="0" err="1"/>
              <a:t>hyperkalemia</a:t>
            </a:r>
            <a:r>
              <a:rPr lang="en-GB" sz="2000" dirty="0"/>
              <a:t> and salt loss are </a:t>
            </a:r>
            <a:r>
              <a:rPr lang="en-GB" sz="2000" dirty="0" smtClean="0"/>
              <a:t>minimal </a:t>
            </a:r>
            <a:r>
              <a:rPr lang="en-GB" sz="2000" dirty="0"/>
              <a:t>in secondary adrenal </a:t>
            </a:r>
            <a:r>
              <a:rPr lang="en-GB" sz="2000" dirty="0" smtClean="0"/>
              <a:t>insufficiency </a:t>
            </a:r>
            <a:r>
              <a:rPr lang="en-GB" sz="2000" dirty="0"/>
              <a:t>because aldosterone production is mainly dependent on the renin-angiotensin system</a:t>
            </a:r>
            <a:r>
              <a:rPr lang="en-GB" sz="2000" dirty="0" smtClean="0"/>
              <a:t>.</a:t>
            </a:r>
          </a:p>
          <a:p>
            <a:pPr marL="0" indent="0" algn="l" rtl="0">
              <a:buNone/>
            </a:pPr>
            <a:r>
              <a:rPr lang="en-GB" sz="2000" dirty="0" smtClean="0"/>
              <a:t> </a:t>
            </a:r>
            <a:r>
              <a:rPr lang="en-GB" sz="2000" dirty="0"/>
              <a:t>ACTH deficiency does not result in the salt wasting</a:t>
            </a:r>
            <a:r>
              <a:rPr lang="en-GB" sz="2000" dirty="0" smtClean="0"/>
              <a:t>, and </a:t>
            </a:r>
            <a:r>
              <a:rPr lang="en-GB" sz="2000" dirty="0" err="1" smtClean="0"/>
              <a:t>hyperkalemia</a:t>
            </a:r>
            <a:r>
              <a:rPr lang="en-GB" sz="2000" dirty="0" smtClean="0"/>
              <a:t> that </a:t>
            </a:r>
            <a:r>
              <a:rPr lang="en-GB" sz="2000" dirty="0"/>
              <a:t>are </a:t>
            </a:r>
            <a:r>
              <a:rPr lang="en-GB" sz="2000" dirty="0" smtClean="0"/>
              <a:t>associated </a:t>
            </a:r>
            <a:r>
              <a:rPr lang="en-GB" sz="2000" dirty="0"/>
              <a:t>with aldosterone </a:t>
            </a:r>
            <a:r>
              <a:rPr lang="en-GB" sz="2000" dirty="0" smtClean="0"/>
              <a:t>deficiency</a:t>
            </a:r>
          </a:p>
          <a:p>
            <a:pPr marL="0" indent="0" algn="l" rtl="0">
              <a:buNone/>
            </a:pPr>
            <a:r>
              <a:rPr lang="en-GB" sz="2000" dirty="0" smtClean="0"/>
              <a:t> </a:t>
            </a:r>
            <a:r>
              <a:rPr lang="en-GB" sz="2000" dirty="0"/>
              <a:t>• </a:t>
            </a:r>
            <a:r>
              <a:rPr lang="en-GB" sz="2000" dirty="0" smtClean="0"/>
              <a:t>Prolactin</a:t>
            </a:r>
            <a:r>
              <a:rPr lang="en-GB" sz="2000" dirty="0"/>
              <a:t>: inability to </a:t>
            </a:r>
            <a:r>
              <a:rPr lang="en-GB" sz="2000" dirty="0" smtClean="0"/>
              <a:t>breastfeed</a:t>
            </a:r>
          </a:p>
          <a:p>
            <a:pPr marL="0" indent="0" algn="l" rtl="0">
              <a:buNone/>
            </a:pPr>
            <a:r>
              <a:rPr lang="en-GB" sz="2000" dirty="0" smtClean="0"/>
              <a:t> </a:t>
            </a:r>
            <a:r>
              <a:rPr lang="en-GB" sz="2000" dirty="0"/>
              <a:t>• </a:t>
            </a:r>
            <a:r>
              <a:rPr lang="en-GB" sz="2000" dirty="0" smtClean="0"/>
              <a:t>ADH</a:t>
            </a:r>
            <a:r>
              <a:rPr lang="en-GB" sz="2000" dirty="0"/>
              <a:t>: symptoms of diabetes </a:t>
            </a:r>
            <a:r>
              <a:rPr lang="en-GB" sz="2000" dirty="0" err="1"/>
              <a:t>insipidus</a:t>
            </a:r>
            <a:r>
              <a:rPr lang="en-GB" sz="2000" dirty="0"/>
              <a:t> (extreme thirst, polydipsia, hypernatremia</a:t>
            </a:r>
            <a:r>
              <a:rPr lang="en-GB" sz="2000" dirty="0" smtClean="0"/>
              <a:t>)</a:t>
            </a:r>
          </a:p>
          <a:p>
            <a:pPr marL="0" indent="0" algn="l" rtl="0">
              <a:buNone/>
            </a:pPr>
            <a:r>
              <a:rPr lang="en-GB" sz="2000" dirty="0" smtClean="0"/>
              <a:t> </a:t>
            </a:r>
            <a:r>
              <a:rPr lang="en-GB" sz="2000" dirty="0"/>
              <a:t>• </a:t>
            </a:r>
            <a:r>
              <a:rPr lang="en-GB" sz="2000" dirty="0" smtClean="0"/>
              <a:t>Oxytocin</a:t>
            </a:r>
            <a:r>
              <a:rPr lang="en-GB" sz="2000" dirty="0"/>
              <a:t>: usually asymptomatic – only needed during labour and breastfeeding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xmlns="" val="46375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Diagnosis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8" y="1902878"/>
            <a:ext cx="11167872" cy="4572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 </a:t>
            </a:r>
            <a:r>
              <a:rPr lang="en-US" sz="3600" dirty="0" smtClean="0"/>
              <a:t> </a:t>
            </a:r>
            <a:r>
              <a:rPr lang="en-US" sz="3600" dirty="0"/>
              <a:t>Thorough clinical examination including visual field charting is </a:t>
            </a:r>
            <a:r>
              <a:rPr lang="en-US" sz="3600" dirty="0" smtClean="0"/>
              <a:t>essential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 Simultaneous </a:t>
            </a:r>
            <a:r>
              <a:rPr lang="en-US" sz="3600" dirty="0"/>
              <a:t>measurements of basal anterior pituitary and target organ hormone </a:t>
            </a:r>
            <a:r>
              <a:rPr lang="en-US" sz="3600" dirty="0" smtClean="0"/>
              <a:t>levels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dirty="0" smtClean="0"/>
              <a:t> Dynamic/provocative </a:t>
            </a:r>
            <a:r>
              <a:rPr lang="en-US" sz="3600" dirty="0"/>
              <a:t>tests are necessary to assess GH secretory reserve and ACTH-adrenal axis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129420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8486" y="641901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HORMONE TEST BLOOD SAMPLE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70910" y="1845681"/>
            <a:ext cx="11116290" cy="5077544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GH: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The most reliable stimulus for GH secretion is insulin-induced hypoglycemia. After injecting 0.1 µ/kg of regular insulin, blood glucose declines to less than </a:t>
            </a:r>
            <a:r>
              <a:rPr lang="en-US" sz="2800" dirty="0" smtClean="0"/>
              <a:t>40mg/</a:t>
            </a:r>
            <a:r>
              <a:rPr lang="en-US" sz="2800" dirty="0" err="1" smtClean="0"/>
              <a:t>dL</a:t>
            </a:r>
            <a:r>
              <a:rPr lang="en-US" sz="2800" dirty="0"/>
              <a:t>; in normal conditions that will stimulate GH levels to &gt;10 mg/L and exclude GH deficiency</a:t>
            </a:r>
            <a:r>
              <a:rPr lang="en-US" sz="28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Arginine infusion can also stimulate growth hormone release. Measure GH levels after infusing arginine. This is less dangerous because it does not lead to hypoglycemia</a:t>
            </a:r>
            <a:r>
              <a:rPr lang="en-US" sz="2800" dirty="0" smtClean="0"/>
              <a:t>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Another test to diagnosis GH </a:t>
            </a:r>
            <a:r>
              <a:rPr lang="en-US" sz="2800" dirty="0" smtClean="0"/>
              <a:t>deficiency </a:t>
            </a:r>
            <a:r>
              <a:rPr lang="en-US" sz="2800" dirty="0"/>
              <a:t>Glucagon , Clonidine (in children).</a:t>
            </a:r>
          </a:p>
          <a:p>
            <a:pPr algn="l" rtl="0"/>
            <a:endParaRPr lang="en-US" sz="2800" dirty="0" smtClean="0"/>
          </a:p>
          <a:p>
            <a:pPr algn="l" rtl="0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22624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558321"/>
            <a:ext cx="9720072" cy="1499616"/>
          </a:xfrm>
        </p:spPr>
        <p:txBody>
          <a:bodyPr/>
          <a:lstStyle/>
          <a:p>
            <a:r>
              <a:rPr lang="en-US" dirty="0"/>
              <a:t>HORMONE TEST BLOOD SAMPLE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99592" y="1852464"/>
            <a:ext cx="10974161" cy="5005536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ACTH: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Insulin tolerance test is diagnostic and involves giving 0.05–0.1 U/kg of regular insulin and measuring serum cortisol; plasma cortisol should increase to &gt;19 </a:t>
            </a:r>
            <a:r>
              <a:rPr lang="en-US" sz="2800" dirty="0" smtClean="0"/>
              <a:t>mg/Dl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err="1"/>
              <a:t>Metyrapone</a:t>
            </a:r>
            <a:r>
              <a:rPr lang="en-US" sz="2800" dirty="0"/>
              <a:t> tests for decreased ACTH production. </a:t>
            </a:r>
            <a:r>
              <a:rPr lang="en-US" sz="2800" dirty="0" err="1"/>
              <a:t>Metyrapone</a:t>
            </a:r>
            <a:r>
              <a:rPr lang="en-US" sz="2800" dirty="0"/>
              <a:t> blocks cortisol production, which should increase ACTH levels. A failure of ACTH levels to rise after giving </a:t>
            </a:r>
            <a:r>
              <a:rPr lang="en-US" sz="2800" dirty="0" err="1"/>
              <a:t>metyrapone</a:t>
            </a:r>
            <a:r>
              <a:rPr lang="en-US" sz="2800" dirty="0"/>
              <a:t> would indicate pituitary </a:t>
            </a:r>
            <a:r>
              <a:rPr lang="en-US" sz="2800" dirty="0" smtClean="0"/>
              <a:t>insufficiency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STANDARD </a:t>
            </a:r>
            <a:r>
              <a:rPr lang="en-US" sz="2800" dirty="0"/>
              <a:t>ACTH STIMULATION TEST – </a:t>
            </a:r>
            <a:r>
              <a:rPr lang="en-US" sz="2800" dirty="0" err="1"/>
              <a:t>Cosyntropin</a:t>
            </a:r>
            <a:r>
              <a:rPr lang="en-US" sz="2800" dirty="0"/>
              <a:t> 0.25 mg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1923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0045" y="544875"/>
            <a:ext cx="9720072" cy="1499616"/>
          </a:xfrm>
        </p:spPr>
        <p:txBody>
          <a:bodyPr/>
          <a:lstStyle/>
          <a:p>
            <a:r>
              <a:rPr lang="en-US" dirty="0"/>
              <a:t>HORMONE TEST BLOOD SAMPLE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5" y="1708448"/>
            <a:ext cx="11064389" cy="5149552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TSH: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/>
              <a:t>BASAL THYROID FUNCTION TESTS – T3, T4, </a:t>
            </a:r>
            <a:r>
              <a:rPr lang="en-US" sz="2800" dirty="0" smtClean="0"/>
              <a:t>TSH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/>
              <a:t>TRH </a:t>
            </a:r>
            <a:r>
              <a:rPr lang="en-US" sz="2800" dirty="0" smtClean="0"/>
              <a:t>TEST</a:t>
            </a:r>
          </a:p>
          <a:p>
            <a:pPr algn="l" rtl="0"/>
            <a:r>
              <a:rPr lang="en-US" sz="4000" dirty="0" smtClean="0">
                <a:solidFill>
                  <a:srgbClr val="FF0000"/>
                </a:solidFill>
              </a:rPr>
              <a:t>LH,FSH: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In the male, measure random serum testosterone, LH and </a:t>
            </a:r>
            <a:r>
              <a:rPr lang="en-US" sz="2800" dirty="0" smtClean="0"/>
              <a:t>FSH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In the pre-menopausal female, ask if the menses are </a:t>
            </a:r>
            <a:r>
              <a:rPr lang="en-US" sz="2800" dirty="0" smtClean="0"/>
              <a:t>regular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In the post-menopausal female, measure random </a:t>
            </a:r>
            <a:r>
              <a:rPr lang="en-US" sz="2800" dirty="0" smtClean="0"/>
              <a:t>serum estrogen, </a:t>
            </a:r>
            <a:r>
              <a:rPr lang="en-US" sz="2800" dirty="0"/>
              <a:t>LH and FSH (FSH normally &gt; 30 IU/L and LH &gt; 20 IU/L)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18200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8634" y="571768"/>
            <a:ext cx="9720072" cy="1499616"/>
          </a:xfrm>
        </p:spPr>
        <p:txBody>
          <a:bodyPr/>
          <a:lstStyle/>
          <a:p>
            <a:r>
              <a:rPr lang="en-US" dirty="0"/>
              <a:t>HORMONE TEST BLOOD SAMPLE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7" y="1842247"/>
            <a:ext cx="9720073" cy="402336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</a:rPr>
              <a:t>Cranial diabetes </a:t>
            </a:r>
            <a:r>
              <a:rPr lang="en-US" sz="4000" dirty="0" smtClean="0">
                <a:solidFill>
                  <a:srgbClr val="FF0000"/>
                </a:solidFill>
              </a:rPr>
              <a:t>insipidus: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Only investigate if patient complains of polyuria/polydipsia, which may be masked by ACTH or TSH </a:t>
            </a:r>
            <a:r>
              <a:rPr lang="en-US" sz="2800" dirty="0" smtClean="0"/>
              <a:t>deficiency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Exclude other causes of polyuria with blood glucose, potassium and calcium </a:t>
            </a:r>
            <a:r>
              <a:rPr lang="en-US" sz="2800" dirty="0" smtClean="0"/>
              <a:t>measurements</a:t>
            </a:r>
          </a:p>
          <a:p>
            <a:pPr algn="l" rtl="0"/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195274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62763" y="786384"/>
            <a:ext cx="9720072" cy="1499616"/>
          </a:xfrm>
        </p:spPr>
        <p:txBody>
          <a:bodyPr>
            <a:noAutofit/>
          </a:bodyPr>
          <a:lstStyle/>
          <a:p>
            <a:r>
              <a:rPr lang="en-US" b="1" dirty="0"/>
              <a:t>Further investigations</a:t>
            </a:r>
            <a:br>
              <a:rPr lang="en-US" b="1" dirty="0"/>
            </a:b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62762" y="1721223"/>
            <a:ext cx="9720073" cy="4023360"/>
          </a:xfrm>
        </p:spPr>
        <p:txBody>
          <a:bodyPr>
            <a:normAutofit fontScale="92500"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MRI may show various tumors </a:t>
            </a:r>
            <a:r>
              <a:rPr lang="en-US" sz="2800" dirty="0" smtClean="0"/>
              <a:t>. </a:t>
            </a:r>
            <a:r>
              <a:rPr lang="en-US" sz="2800" dirty="0"/>
              <a:t>Tumors smaller than 1 cm are referred to as </a:t>
            </a:r>
            <a:r>
              <a:rPr lang="en-US" sz="2800" i="1" dirty="0" err="1"/>
              <a:t>microadenomas</a:t>
            </a:r>
            <a:r>
              <a:rPr lang="en-US" sz="2800" dirty="0"/>
              <a:t>, and larger </a:t>
            </a:r>
            <a:r>
              <a:rPr lang="en-US" sz="2800" dirty="0" smtClean="0"/>
              <a:t>lesions </a:t>
            </a:r>
            <a:r>
              <a:rPr lang="en-US" sz="2800" dirty="0"/>
              <a:t>are called </a:t>
            </a:r>
            <a:r>
              <a:rPr lang="en-US" sz="2800" i="1" dirty="0" err="1" smtClean="0"/>
              <a:t>macroadenomas</a:t>
            </a:r>
            <a:endParaRPr lang="en-US" sz="2800" i="1" dirty="0" smtClean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CT may </a:t>
            </a:r>
            <a:r>
              <a:rPr lang="en-US" sz="2800" dirty="0"/>
              <a:t>be used if MRI is not </a:t>
            </a:r>
            <a:r>
              <a:rPr lang="en-US" sz="2800" dirty="0" smtClean="0"/>
              <a:t>available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/>
              <a:t>Visual field testing ,</a:t>
            </a:r>
            <a:r>
              <a:rPr lang="en-US" sz="2800" dirty="0"/>
              <a:t> as this would show evidence of optic nerve compression by a tumor</a:t>
            </a:r>
            <a:r>
              <a:rPr lang="en-US" sz="2800" dirty="0" smtClean="0"/>
              <a:t>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hlinkClick r:id="rId2" tooltip="Ferritin"/>
              </a:rPr>
              <a:t>ferritin</a:t>
            </a:r>
            <a:r>
              <a:rPr lang="en-US" sz="2800" dirty="0">
                <a:solidFill>
                  <a:schemeClr val="accent1"/>
                </a:solidFill>
              </a:rPr>
              <a:t> </a:t>
            </a:r>
            <a:r>
              <a:rPr lang="en-US" sz="2800" dirty="0"/>
              <a:t>(elevated in hemochromatosis), </a:t>
            </a:r>
            <a:r>
              <a:rPr lang="en-US" sz="2800" dirty="0">
                <a:hlinkClick r:id="rId3" tooltip="Angiotensin converting enzyme"/>
              </a:rPr>
              <a:t>angiotensin converting enzyme</a:t>
            </a:r>
            <a:r>
              <a:rPr lang="en-US" sz="2800" dirty="0"/>
              <a:t> (ACE) levels (often elevated in sarcoidosis), and </a:t>
            </a:r>
            <a:r>
              <a:rPr lang="en-US" sz="2800" dirty="0">
                <a:hlinkClick r:id="rId4" tooltip="Human chorionic gonadotropin"/>
              </a:rPr>
              <a:t>human chorionic gonadotropin</a:t>
            </a:r>
            <a:r>
              <a:rPr lang="en-US" sz="2800" dirty="0"/>
              <a:t> (often elevated in tumor of </a:t>
            </a:r>
            <a:r>
              <a:rPr lang="en-US" sz="2800" dirty="0">
                <a:hlinkClick r:id="rId5" tooltip="Germ cell tumor"/>
              </a:rPr>
              <a:t>germ cell origin</a:t>
            </a:r>
            <a:r>
              <a:rPr lang="en-US" sz="2800" dirty="0"/>
              <a:t>).</a:t>
            </a:r>
            <a:endParaRPr lang="en-US" sz="2800" dirty="0" smtClean="0"/>
          </a:p>
          <a:p>
            <a:pPr algn="l" rtl="0"/>
            <a:endParaRPr lang="en-US" sz="2800" u="sng" dirty="0" smtClean="0"/>
          </a:p>
          <a:p>
            <a:pPr algn="l" rtl="0"/>
            <a:endParaRPr lang="en-US" sz="2800" i="1" u="sng" dirty="0" smtClean="0"/>
          </a:p>
          <a:p>
            <a:pPr marL="0" indent="0" algn="l" rtl="0">
              <a:buNone/>
            </a:pPr>
            <a:endParaRPr lang="en-US" i="1" dirty="0" smtClean="0"/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01612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5578" y="807204"/>
            <a:ext cx="10809916" cy="17142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MRI images showing the normal pituitary gland (solid white arrow) and a pituitary tumor (dashed white arrow)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3523" y="2771402"/>
            <a:ext cx="5534025" cy="2352675"/>
          </a:xfrm>
        </p:spPr>
      </p:pic>
    </p:spTree>
    <p:extLst>
      <p:ext uri="{BB962C8B-B14F-4D97-AF65-F5344CB8AC3E}">
        <p14:creationId xmlns:p14="http://schemas.microsoft.com/office/powerpoint/2010/main" xmlns="" val="3081624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76210" y="571769"/>
            <a:ext cx="9720072" cy="1499616"/>
          </a:xfrm>
        </p:spPr>
        <p:txBody>
          <a:bodyPr/>
          <a:lstStyle/>
          <a:p>
            <a:r>
              <a:rPr lang="en-US" dirty="0"/>
              <a:t>Treatment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76209" y="1680882"/>
            <a:ext cx="9720073" cy="4023360"/>
          </a:xfrm>
        </p:spPr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/>
              <a:t>Management of hypopituitarism involves treating the underlying causes. </a:t>
            </a:r>
            <a:r>
              <a:rPr lang="en-US" sz="2800" dirty="0" smtClean="0"/>
              <a:t>Multiple target </a:t>
            </a:r>
            <a:r>
              <a:rPr lang="en-US" sz="2800" dirty="0"/>
              <a:t>hormones must be replaced, but the most important is cortisol replacement, except that sodium depletion is not an important component to correct</a:t>
            </a:r>
            <a:r>
              <a:rPr lang="en-US" sz="2800" dirty="0" smtClean="0"/>
              <a:t>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ACTH </a:t>
            </a:r>
            <a:r>
              <a:rPr lang="en-US" sz="2800" dirty="0" smtClean="0">
                <a:solidFill>
                  <a:schemeClr val="accent1"/>
                </a:solidFill>
              </a:rPr>
              <a:t>DEFICIENCY:</a:t>
            </a:r>
            <a:r>
              <a:rPr lang="en-US" sz="2800" dirty="0" smtClean="0"/>
              <a:t> </a:t>
            </a:r>
            <a:r>
              <a:rPr lang="en-US" sz="2800" dirty="0"/>
              <a:t>Hydrocortisone is the preferred </a:t>
            </a:r>
            <a:r>
              <a:rPr lang="en-US" sz="2800" dirty="0" smtClean="0"/>
              <a:t>agent.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</a:rPr>
              <a:t>TSH DEFICIENCY:</a:t>
            </a:r>
            <a:r>
              <a:rPr lang="en-US" sz="2800" dirty="0" smtClean="0"/>
              <a:t> Levothyroxine </a:t>
            </a:r>
            <a:r>
              <a:rPr lang="en-US" sz="2800" dirty="0"/>
              <a:t>is the treatment of choice.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297055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smtClean="0"/>
              <a:t>OBJECTIVES :</a:t>
            </a:r>
            <a:endParaRPr lang="ar-JO" b="1" u="sn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GB" sz="2800" dirty="0" smtClean="0"/>
              <a:t>INTRODUCTION</a:t>
            </a:r>
          </a:p>
          <a:p>
            <a:pPr algn="l" rtl="0"/>
            <a:r>
              <a:rPr lang="en-GB" sz="2800" dirty="0" smtClean="0"/>
              <a:t>DEFINITION</a:t>
            </a:r>
          </a:p>
          <a:p>
            <a:pPr algn="l" rtl="0"/>
            <a:r>
              <a:rPr lang="en-GB" sz="2800" dirty="0" smtClean="0"/>
              <a:t>ETIOLOGY</a:t>
            </a:r>
          </a:p>
          <a:p>
            <a:pPr algn="l" rtl="0"/>
            <a:r>
              <a:rPr lang="en-GB" sz="2800" dirty="0" smtClean="0"/>
              <a:t>CLINICAL FEATURES</a:t>
            </a:r>
          </a:p>
          <a:p>
            <a:pPr algn="l" rtl="0"/>
            <a:r>
              <a:rPr lang="en-GB" sz="2800" dirty="0" smtClean="0"/>
              <a:t>DIAGNOSIS</a:t>
            </a:r>
          </a:p>
          <a:p>
            <a:pPr algn="l" rtl="0"/>
            <a:r>
              <a:rPr lang="en-GB" sz="2800" dirty="0" smtClean="0"/>
              <a:t>TREATMENT</a:t>
            </a:r>
          </a:p>
          <a:p>
            <a:pPr algn="l" rtl="0"/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xmlns="" val="2450440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24127" y="1842247"/>
            <a:ext cx="9720073" cy="4023360"/>
          </a:xfrm>
        </p:spPr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Growth hormone (GH</a:t>
            </a:r>
            <a:r>
              <a:rPr lang="en-US" dirty="0" smtClean="0">
                <a:solidFill>
                  <a:schemeClr val="accent1"/>
                </a:solidFill>
              </a:rPr>
              <a:t>) : </a:t>
            </a:r>
            <a:r>
              <a:rPr lang="en-US" dirty="0" err="1"/>
              <a:t>Somatotrophin</a:t>
            </a:r>
            <a:r>
              <a:rPr lang="en-US" dirty="0"/>
              <a:t> mimics human GH, is administered by daily subcutaneous self-injection to children and </a:t>
            </a:r>
            <a:r>
              <a:rPr lang="en-US" dirty="0" smtClean="0"/>
              <a:t>adolescents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GONADOTROPHIN DEFICIENCY MEN </a:t>
            </a: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en-US" dirty="0"/>
              <a:t>Testosterone replacement has beneficial </a:t>
            </a:r>
            <a:r>
              <a:rPr lang="en-US" dirty="0" smtClean="0"/>
              <a:t>effects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GONADOTROPHIN DEFICIENCY WOMEN 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err="1"/>
              <a:t>Oestrogen</a:t>
            </a:r>
            <a:r>
              <a:rPr lang="en-US" dirty="0"/>
              <a:t> replacement alleviates symptoms of deficiency and is bone </a:t>
            </a:r>
            <a:r>
              <a:rPr lang="en-US" dirty="0" smtClean="0"/>
              <a:t>protective.</a:t>
            </a:r>
          </a:p>
        </p:txBody>
      </p:sp>
    </p:spTree>
    <p:extLst>
      <p:ext uri="{BB962C8B-B14F-4D97-AF65-F5344CB8AC3E}">
        <p14:creationId xmlns:p14="http://schemas.microsoft.com/office/powerpoint/2010/main" xmlns="" val="299575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0" y="859781"/>
            <a:ext cx="7772400" cy="457200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7200" b="1" dirty="0" smtClean="0"/>
              <a:t>THANK YOU</a:t>
            </a:r>
            <a:endParaRPr lang="ar-JO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5460" y="1909482"/>
            <a:ext cx="8928847" cy="471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3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999" y="500809"/>
            <a:ext cx="10018713" cy="1752599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187" y="2616506"/>
            <a:ext cx="11210200" cy="4241494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The pituitary is located at the base of the brain</a:t>
            </a:r>
            <a:r>
              <a:rPr lang="en-GB" dirty="0" smtClean="0"/>
              <a:t>, in </a:t>
            </a:r>
            <a:r>
              <a:rPr lang="en-GB" dirty="0"/>
              <a:t>a small depression of the sphenoid bone (</a:t>
            </a:r>
            <a:r>
              <a:rPr lang="en-GB" dirty="0" err="1"/>
              <a:t>sella</a:t>
            </a:r>
            <a:r>
              <a:rPr lang="en-GB" dirty="0"/>
              <a:t> </a:t>
            </a:r>
            <a:r>
              <a:rPr lang="en-GB" dirty="0" err="1"/>
              <a:t>turcica</a:t>
            </a:r>
            <a:r>
              <a:rPr lang="en-GB" dirty="0"/>
              <a:t>).</a:t>
            </a:r>
          </a:p>
          <a:p>
            <a:pPr algn="l" rtl="0"/>
            <a:r>
              <a:rPr lang="en-GB" dirty="0" smtClean="0"/>
              <a:t>Purpose</a:t>
            </a:r>
            <a:r>
              <a:rPr lang="en-GB" dirty="0"/>
              <a:t>: control the activity </a:t>
            </a:r>
            <a:r>
              <a:rPr lang="en-GB" dirty="0" smtClean="0"/>
              <a:t>of </a:t>
            </a:r>
            <a:r>
              <a:rPr lang="en-GB" dirty="0"/>
              <a:t>many other endocrine </a:t>
            </a:r>
            <a:r>
              <a:rPr lang="en-GB" dirty="0" smtClean="0"/>
              <a:t>glands.</a:t>
            </a:r>
          </a:p>
          <a:p>
            <a:pPr marL="0" lvl="0" indent="0" algn="l" defTabSz="457200" rtl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  <a:buNone/>
            </a:pPr>
            <a:r>
              <a:rPr lang="en-GB" sz="2400" b="1" dirty="0">
                <a:solidFill>
                  <a:srgbClr val="4D1434">
                    <a:lumMod val="60000"/>
                    <a:lumOff val="40000"/>
                  </a:srgbClr>
                </a:solidFill>
                <a:latin typeface="Gill Sans MT" panose="020B0502020104020203"/>
              </a:rPr>
              <a:t>“ Master gland”</a:t>
            </a:r>
          </a:p>
          <a:p>
            <a:pPr algn="l" rtl="0"/>
            <a:r>
              <a:rPr lang="en-GB" dirty="0"/>
              <a:t>The pituitary is divided into 2 </a:t>
            </a:r>
            <a:r>
              <a:rPr lang="en-GB" dirty="0" smtClean="0"/>
              <a:t>lobes—the anterior </a:t>
            </a:r>
            <a:r>
              <a:rPr lang="en-GB" dirty="0"/>
              <a:t>lobe, which </a:t>
            </a:r>
            <a:r>
              <a:rPr lang="en-GB" dirty="0" smtClean="0"/>
              <a:t>constitutes </a:t>
            </a:r>
            <a:r>
              <a:rPr lang="en-GB" dirty="0"/>
              <a:t>80% of the pituitary, and the </a:t>
            </a:r>
            <a:r>
              <a:rPr lang="en-GB" dirty="0" smtClean="0"/>
              <a:t> </a:t>
            </a:r>
            <a:r>
              <a:rPr lang="en-GB" dirty="0"/>
              <a:t>posterior lobe, which is the storage site for hormones produced by the </a:t>
            </a:r>
            <a:r>
              <a:rPr lang="en-GB" dirty="0" err="1"/>
              <a:t>neurosecretory</a:t>
            </a:r>
            <a:r>
              <a:rPr lang="en-GB" dirty="0"/>
              <a:t> neurons (</a:t>
            </a:r>
            <a:r>
              <a:rPr lang="en-GB" dirty="0" err="1"/>
              <a:t>supraoptic</a:t>
            </a:r>
            <a:r>
              <a:rPr lang="en-GB" dirty="0"/>
              <a:t> and </a:t>
            </a:r>
            <a:r>
              <a:rPr lang="en-GB" dirty="0" err="1"/>
              <a:t>paraventricular</a:t>
            </a:r>
            <a:r>
              <a:rPr lang="en-GB" dirty="0"/>
              <a:t> nuclei) within the hypothalamus. The 2 hormones stored in the posterior lobe are ADH (antidiuretic hormone or vasopressin) and oxytocin.</a:t>
            </a:r>
            <a:endParaRPr lang="ar-JO" dirty="0"/>
          </a:p>
        </p:txBody>
      </p:sp>
      <p:pic>
        <p:nvPicPr>
          <p:cNvPr id="4" name="Picture 8" descr="pit gland">
            <a:extLst>
              <a:ext uri="{FF2B5EF4-FFF2-40B4-BE49-F238E27FC236}">
                <a16:creationId xmlns:a16="http://schemas.microsoft.com/office/drawing/2014/main" xmlns="" id="{D0180935-B892-4D28-8B5D-728D430D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3828" y="137711"/>
            <a:ext cx="3613533" cy="247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35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541" y="0"/>
            <a:ext cx="10615671" cy="61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732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C608BEB-860E-4094-8511-78603564A75E}"/>
              </a:ext>
              <a:ext uri="{C183D7F6-B498-43B3-948B-1728B52AA6E4}">
                <adec:decorative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7433F1B-1DD7-460C-B249-58A24E118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131" y="1247078"/>
            <a:ext cx="2632788" cy="4363844"/>
          </a:xfrm>
        </p:spPr>
        <p:txBody>
          <a:bodyPr anchor="t">
            <a:normAutofit/>
          </a:bodyPr>
          <a:lstStyle/>
          <a:p>
            <a:r>
              <a:rPr lang="en-US" alt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Anterior Lobe Hormone: Functions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23ABA309-8613-4708-B221-B7131EA1A0D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059047" y="1412488"/>
            <a:ext cx="4070815" cy="6830456"/>
          </a:xfrm>
        </p:spPr>
        <p:txBody>
          <a:bodyPr>
            <a:normAutofit/>
          </a:bodyPr>
          <a:lstStyle/>
          <a:p>
            <a:pPr algn="l" rtl="0"/>
            <a:r>
              <a:rPr lang="en-US" altLang="en-US" sz="1600" b="1" dirty="0"/>
              <a:t>Growth Hormone (GH)</a:t>
            </a:r>
            <a:r>
              <a:rPr lang="en-US" altLang="en-US" sz="1600" dirty="0"/>
              <a:t>:</a:t>
            </a:r>
          </a:p>
          <a:p>
            <a:pPr lvl="1" algn="l" rtl="0"/>
            <a:r>
              <a:rPr lang="en-US" altLang="en-US" sz="1600" dirty="0"/>
              <a:t>Effects growth of skeletal muscles and long bones</a:t>
            </a:r>
            <a:r>
              <a:rPr lang="en-US" altLang="en-US" sz="1600" dirty="0" smtClean="0"/>
              <a:t>.(linear growth)</a:t>
            </a:r>
            <a:endParaRPr lang="en-US" altLang="en-US" sz="1600" dirty="0"/>
          </a:p>
          <a:p>
            <a:pPr lvl="1" algn="l" rtl="0"/>
            <a:r>
              <a:rPr lang="en-US" altLang="en-US" sz="1600" dirty="0" smtClean="0"/>
              <a:t>Causes </a:t>
            </a:r>
            <a:r>
              <a:rPr lang="en-US" altLang="en-US" sz="1600" dirty="0"/>
              <a:t>fat to be broken down and used for energy.</a:t>
            </a:r>
          </a:p>
          <a:p>
            <a:pPr lvl="1" algn="l" rtl="0"/>
            <a:r>
              <a:rPr lang="en-US" altLang="en-US" sz="1600" dirty="0"/>
              <a:t>Helps to maintain blood sugar homeostasis.</a:t>
            </a:r>
          </a:p>
          <a:p>
            <a:pPr algn="l" rtl="0"/>
            <a:r>
              <a:rPr lang="en-US" altLang="en-US" sz="1600" b="1" dirty="0"/>
              <a:t>Prolactin (PRL)</a:t>
            </a:r>
            <a:r>
              <a:rPr lang="en-US" altLang="en-US" sz="1600" dirty="0"/>
              <a:t>:</a:t>
            </a:r>
          </a:p>
          <a:p>
            <a:pPr lvl="1" algn="l" rtl="0"/>
            <a:r>
              <a:rPr lang="en-US" altLang="en-US" sz="1600" dirty="0"/>
              <a:t>Stimulates and maintains milk production by the mother’s breasts after childbirth.</a:t>
            </a:r>
          </a:p>
          <a:p>
            <a:pPr algn="l" rtl="0"/>
            <a:r>
              <a:rPr lang="en-US" altLang="en-US" sz="1600" b="1" dirty="0"/>
              <a:t>Adrenocorticotropic Hormone (ACTH</a:t>
            </a:r>
            <a:r>
              <a:rPr lang="en-US" altLang="en-US" sz="1600" b="1" dirty="0" smtClean="0"/>
              <a:t>)</a:t>
            </a:r>
            <a:r>
              <a:rPr lang="en-US" altLang="en-US" sz="1600" dirty="0" smtClean="0"/>
              <a:t>:</a:t>
            </a:r>
          </a:p>
          <a:p>
            <a:pPr algn="l" rtl="0"/>
            <a:r>
              <a:rPr lang="en-GB" sz="1600" dirty="0"/>
              <a:t>Stimulates growth of adrenal cortex and secretion of its </a:t>
            </a:r>
            <a:r>
              <a:rPr lang="en-GB" sz="1600" dirty="0" smtClean="0"/>
              <a:t>hormones</a:t>
            </a:r>
            <a:endParaRPr lang="en-US" altLang="en-US" sz="1600" dirty="0"/>
          </a:p>
          <a:p>
            <a:pPr algn="l" rtl="0"/>
            <a:r>
              <a:rPr lang="en-US" altLang="en-US" sz="1600" b="1" dirty="0" smtClean="0"/>
              <a:t>Thyroid </a:t>
            </a:r>
            <a:r>
              <a:rPr lang="en-US" altLang="en-US" sz="1600" b="1" dirty="0"/>
              <a:t>Stimulating Hormone </a:t>
            </a:r>
            <a:r>
              <a:rPr lang="en-US" altLang="en-US" sz="1600" b="1" dirty="0" smtClean="0"/>
              <a:t> </a:t>
            </a:r>
            <a:r>
              <a:rPr lang="en-US" altLang="en-US" sz="1600" b="1" dirty="0"/>
              <a:t>(</a:t>
            </a:r>
            <a:r>
              <a:rPr lang="en-US" altLang="en-US" sz="1600" b="1" dirty="0" smtClean="0"/>
              <a:t>TSH</a:t>
            </a:r>
            <a:r>
              <a:rPr lang="en-US" altLang="en-US" sz="1600" b="1" dirty="0"/>
              <a:t>):</a:t>
            </a:r>
          </a:p>
          <a:p>
            <a:pPr algn="l" rtl="0"/>
            <a:r>
              <a:rPr lang="en-GB" sz="1600" dirty="0"/>
              <a:t>Stimulates growth of thyroid and secretion of T3 and T4 via </a:t>
            </a:r>
            <a:r>
              <a:rPr lang="en-GB" sz="1600" dirty="0" err="1" smtClean="0"/>
              <a:t>cAMP</a:t>
            </a:r>
            <a:endParaRPr lang="en-GB" sz="1600" dirty="0" smtClean="0"/>
          </a:p>
          <a:p>
            <a:pPr algn="l" rtl="0"/>
            <a:endParaRPr lang="en-GB" altLang="en-US" sz="1400" b="1" dirty="0"/>
          </a:p>
          <a:p>
            <a:endParaRPr lang="en-US" altLang="en-US" sz="1400" b="1" dirty="0"/>
          </a:p>
        </p:txBody>
      </p:sp>
      <p:sp>
        <p:nvSpPr>
          <p:cNvPr id="45060" name="Rectangle 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E1254827-6E12-4004-A1D8-82ACB7E1C43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129865" y="1412488"/>
            <a:ext cx="3197701" cy="7028761"/>
          </a:xfrm>
        </p:spPr>
        <p:txBody>
          <a:bodyPr>
            <a:normAutofit/>
          </a:bodyPr>
          <a:lstStyle/>
          <a:p>
            <a:pPr algn="l" rtl="0"/>
            <a:r>
              <a:rPr lang="en-US" altLang="en-US" sz="1600" b="1" dirty="0"/>
              <a:t>Gonadotropic Hormones:</a:t>
            </a:r>
          </a:p>
          <a:p>
            <a:pPr lvl="1" algn="l" rtl="0"/>
            <a:r>
              <a:rPr lang="en-US" altLang="en-US" sz="1600" dirty="0"/>
              <a:t>Regulate the hormonal activity of the gonads (ovaries and testes).</a:t>
            </a:r>
          </a:p>
          <a:p>
            <a:pPr algn="l" rtl="0"/>
            <a:r>
              <a:rPr lang="en-US" altLang="en-US" sz="1600" b="1" dirty="0"/>
              <a:t>Follicle Stimulating Hormone (FSH):</a:t>
            </a:r>
          </a:p>
          <a:p>
            <a:pPr lvl="1" algn="l" rtl="0"/>
            <a:r>
              <a:rPr lang="en-US" altLang="en-US" sz="1600" dirty="0"/>
              <a:t>Stimulates follicle development in ovaries in women. As they mature, they produce estrogen.</a:t>
            </a:r>
          </a:p>
          <a:p>
            <a:pPr lvl="1" algn="l" rtl="0"/>
            <a:r>
              <a:rPr lang="en-US" altLang="en-US" sz="1600" dirty="0"/>
              <a:t>Stimulates sperm development by the testes in men.</a:t>
            </a:r>
          </a:p>
          <a:p>
            <a:pPr algn="l" rtl="0"/>
            <a:r>
              <a:rPr lang="en-US" altLang="en-US" sz="1600" b="1" dirty="0"/>
              <a:t>Luteinizing Hormone (LH):</a:t>
            </a:r>
            <a:endParaRPr lang="en-US" altLang="en-US" sz="1600" dirty="0"/>
          </a:p>
          <a:p>
            <a:pPr lvl="1" algn="l" rtl="0"/>
            <a:r>
              <a:rPr lang="en-US" altLang="en-US" sz="1600" dirty="0"/>
              <a:t>Triggers ovulation of an egg from the ovary in women.</a:t>
            </a:r>
          </a:p>
          <a:p>
            <a:pPr lvl="1" algn="l" rtl="0"/>
            <a:r>
              <a:rPr lang="en-US" altLang="en-US" sz="1600" dirty="0"/>
              <a:t>Stimulates testosterone production by the interstitial cells of testes in men</a:t>
            </a:r>
            <a:r>
              <a:rPr lang="en-US" altLang="en-US" sz="1400" dirty="0"/>
              <a:t>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F16A8D4-FE87-4604-88B2-394B5D1EB437}"/>
              </a:ext>
              <a:ext uri="{C183D7F6-B498-43B3-948B-1728B52AA6E4}">
                <adec:decorative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16="http://schemas.microsoft.com/office/powerpoint/2015/main" xmlns="" val="1"/>
              </p:ext>
            </p:extLst>
          </p:nvPr>
        </p:nvCxnSpPr>
        <p:spPr>
          <a:xfrm flipH="1">
            <a:off x="8129871" y="1412488"/>
            <a:ext cx="0" cy="36576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4C608BEB-860E-4094-8511-78603564A75E}"/>
              </a:ext>
              <a:ext uri="{C183D7F6-B498-43B3-948B-1728B52AA6E4}">
                <adec:decorative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058" name="Rectangle 2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A7433F1B-1DD7-460C-B249-58A24E118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3131" y="1059366"/>
            <a:ext cx="2632788" cy="4363844"/>
          </a:xfrm>
        </p:spPr>
        <p:txBody>
          <a:bodyPr anchor="t">
            <a:normAutofit/>
          </a:bodyPr>
          <a:lstStyle/>
          <a:p>
            <a:r>
              <a:rPr lang="en-US" altLang="en-US" sz="32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POSTERIOR</a:t>
            </a:r>
            <a:r>
              <a:rPr lang="en-US" altLang="en-US" sz="4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Lobe</a:t>
            </a:r>
            <a:r>
              <a:rPr lang="en-US" altLang="en-US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altLang="en-US" sz="4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Hormone: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3642" y="1293052"/>
            <a:ext cx="3746229" cy="4888573"/>
          </a:xfrm>
        </p:spPr>
        <p:txBody>
          <a:bodyPr/>
          <a:lstStyle/>
          <a:p>
            <a:pPr algn="l" rtl="0"/>
            <a:r>
              <a:rPr lang="en-US" sz="2400" b="1" dirty="0" smtClean="0"/>
              <a:t>Oxytocin</a:t>
            </a:r>
            <a:r>
              <a:rPr lang="en-US" dirty="0" smtClean="0"/>
              <a:t> :</a:t>
            </a:r>
          </a:p>
          <a:p>
            <a:pPr algn="l" rtl="0"/>
            <a:r>
              <a:rPr lang="en-GB" sz="2400" dirty="0"/>
              <a:t>Causes </a:t>
            </a:r>
            <a:r>
              <a:rPr lang="en-GB" sz="2400" dirty="0" smtClean="0"/>
              <a:t>uterine contraction</a:t>
            </a:r>
          </a:p>
          <a:p>
            <a:pPr algn="l" rtl="0"/>
            <a:r>
              <a:rPr lang="en-GB" sz="2400" dirty="0" smtClean="0"/>
              <a:t> </a:t>
            </a:r>
            <a:r>
              <a:rPr lang="en-GB" sz="2400" dirty="0"/>
              <a:t>Breast milk secretion</a:t>
            </a:r>
            <a:endParaRPr lang="ar-JO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8489244" y="1293052"/>
            <a:ext cx="3607276" cy="3896472"/>
          </a:xfrm>
        </p:spPr>
        <p:txBody>
          <a:bodyPr/>
          <a:lstStyle/>
          <a:p>
            <a:pPr algn="l" rtl="0"/>
            <a:r>
              <a:rPr lang="en-US" sz="2400" b="1" dirty="0" smtClean="0"/>
              <a:t>Vasopressin(ADH)</a:t>
            </a:r>
            <a:r>
              <a:rPr lang="en-US" sz="2400" dirty="0" smtClean="0"/>
              <a:t> :</a:t>
            </a:r>
          </a:p>
          <a:p>
            <a:pPr algn="l" rtl="0"/>
            <a:r>
              <a:rPr lang="en-GB" dirty="0"/>
              <a:t>Acts at renal collecting ducts on V2 receptors to cause insertion of aquaporin channels and increases water reabsorption thereby </a:t>
            </a:r>
            <a:r>
              <a:rPr lang="en-GB" b="1" u="sng" dirty="0"/>
              <a:t>concentrating urine</a:t>
            </a:r>
            <a:endParaRPr lang="ar-JO" b="1" u="sng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16="http://schemas.microsoft.com/office/drawing/2014/main" xmlns="" id="{1F16A8D4-FE87-4604-88B2-394B5D1EB437}"/>
              </a:ext>
              <a:ext uri="{C183D7F6-B498-43B3-948B-1728B52AA6E4}">
                <adec:decorative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16="http://schemas.microsoft.com/office/powerpoint/2015/main" xmlns="" val="1"/>
              </p:ext>
            </p:extLst>
          </p:nvPr>
        </p:nvCxnSpPr>
        <p:spPr>
          <a:xfrm flipH="1"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445670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664" y="451690"/>
            <a:ext cx="10018713" cy="1784733"/>
          </a:xfrm>
        </p:spPr>
        <p:txBody>
          <a:bodyPr/>
          <a:lstStyle/>
          <a:p>
            <a:r>
              <a:rPr lang="en-GB" sz="4400" dirty="0"/>
              <a:t>Definition</a:t>
            </a:r>
            <a:endParaRPr lang="ar-JO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2664" y="2236423"/>
            <a:ext cx="10630360" cy="6450376"/>
          </a:xfrm>
        </p:spPr>
        <p:txBody>
          <a:bodyPr>
            <a:normAutofit/>
          </a:bodyPr>
          <a:lstStyle/>
          <a:p>
            <a:pPr algn="l" rtl="0"/>
            <a:r>
              <a:rPr lang="en-GB" sz="2400" dirty="0" smtClean="0"/>
              <a:t>Hypopituitarism </a:t>
            </a:r>
            <a:r>
              <a:rPr lang="en-GB" sz="2400" dirty="0"/>
              <a:t>is partial or complete loss of </a:t>
            </a:r>
            <a:r>
              <a:rPr lang="en-GB" sz="2400" dirty="0" smtClean="0"/>
              <a:t>anterior (and/or) posterior </a:t>
            </a:r>
            <a:r>
              <a:rPr lang="en-GB" sz="2400" dirty="0"/>
              <a:t>function that may result from any lesion that destroys the pituitary or hypothalamus or that interferes with the </a:t>
            </a:r>
            <a:r>
              <a:rPr lang="en-GB" sz="2400" dirty="0" smtClean="0"/>
              <a:t>delivery </a:t>
            </a:r>
            <a:r>
              <a:rPr lang="en-GB" sz="2400" dirty="0"/>
              <a:t>of releasing and inhibiting factors to the anterior </a:t>
            </a:r>
            <a:r>
              <a:rPr lang="en-GB" sz="2400" dirty="0" smtClean="0"/>
              <a:t>hypothalamus.</a:t>
            </a:r>
          </a:p>
          <a:p>
            <a:pPr algn="l" rtl="0"/>
            <a:r>
              <a:rPr lang="en-GB" sz="2400" dirty="0"/>
              <a:t>They are </a:t>
            </a:r>
            <a:r>
              <a:rPr lang="en-GB" sz="2400" dirty="0" smtClean="0"/>
              <a:t>affected </a:t>
            </a:r>
            <a:r>
              <a:rPr lang="en-GB" sz="2400" dirty="0"/>
              <a:t>in this order: growth hormone (GH), gonadotropins: follicle-stimulating hormone (FSH) and luteinizing hormone (LH), thyroid-stimulating hormone (TSH), and </a:t>
            </a:r>
            <a:r>
              <a:rPr lang="en-GB" sz="2400" dirty="0" smtClean="0"/>
              <a:t>adrenocorticotrophic </a:t>
            </a:r>
            <a:r>
              <a:rPr lang="en-GB" sz="2400" dirty="0"/>
              <a:t>hormone (ACTH), prolactin (PRL). </a:t>
            </a:r>
            <a:endParaRPr lang="en-GB" sz="2400" dirty="0" smtClean="0"/>
          </a:p>
          <a:p>
            <a:pPr algn="l" rtl="0"/>
            <a:r>
              <a:rPr lang="en-GB" sz="2400" dirty="0" err="1" smtClean="0"/>
              <a:t>Panhypopituitarism</a:t>
            </a:r>
            <a:r>
              <a:rPr lang="en-GB" sz="2400" dirty="0" smtClean="0"/>
              <a:t> </a:t>
            </a:r>
            <a:r>
              <a:rPr lang="en-GB" sz="2400" dirty="0"/>
              <a:t>is </a:t>
            </a:r>
            <a:r>
              <a:rPr lang="en-GB" sz="2400" dirty="0" smtClean="0"/>
              <a:t>def</a:t>
            </a:r>
            <a:r>
              <a:rPr lang="en-GB" sz="2400" dirty="0"/>
              <a:t>i</a:t>
            </a:r>
            <a:r>
              <a:rPr lang="en-GB" sz="2400" dirty="0" smtClean="0"/>
              <a:t>ciency </a:t>
            </a:r>
            <a:r>
              <a:rPr lang="en-GB" sz="2400" dirty="0"/>
              <a:t>of all anterior hormones, usually caused by irradiation, surgery, or pituitary tumour</a:t>
            </a:r>
          </a:p>
        </p:txBody>
      </p:sp>
    </p:spTree>
    <p:extLst>
      <p:ext uri="{BB962C8B-B14F-4D97-AF65-F5344CB8AC3E}">
        <p14:creationId xmlns:p14="http://schemas.microsoft.com/office/powerpoint/2010/main" xmlns="" val="834380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226" y="416860"/>
            <a:ext cx="10018713" cy="1690688"/>
          </a:xfrm>
        </p:spPr>
        <p:txBody>
          <a:bodyPr/>
          <a:lstStyle/>
          <a:p>
            <a:r>
              <a:rPr lang="en-GB" dirty="0" err="1"/>
              <a:t>Etiology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1226" y="1836900"/>
            <a:ext cx="10384316" cy="7138930"/>
          </a:xfrm>
        </p:spPr>
        <p:txBody>
          <a:bodyPr>
            <a:normAutofit/>
          </a:bodyPr>
          <a:lstStyle/>
          <a:p>
            <a:pPr algn="l" rtl="0"/>
            <a:r>
              <a:rPr lang="en-GB" sz="2000" dirty="0" smtClean="0"/>
              <a:t>Large </a:t>
            </a:r>
            <a:r>
              <a:rPr lang="en-GB" sz="2000" dirty="0"/>
              <a:t>pituitary </a:t>
            </a:r>
            <a:r>
              <a:rPr lang="en-GB" sz="2000" dirty="0" err="1"/>
              <a:t>tumors</a:t>
            </a:r>
            <a:r>
              <a:rPr lang="en-GB" sz="2000" dirty="0"/>
              <a:t>, or cysts, as well as hypothalamic </a:t>
            </a:r>
            <a:r>
              <a:rPr lang="en-GB" sz="2000" dirty="0" err="1"/>
              <a:t>tumors</a:t>
            </a:r>
            <a:r>
              <a:rPr lang="en-GB" sz="2000" dirty="0"/>
              <a:t> </a:t>
            </a:r>
            <a:r>
              <a:rPr lang="en-GB" sz="2000" dirty="0" smtClean="0"/>
              <a:t>   (</a:t>
            </a:r>
            <a:r>
              <a:rPr lang="en-GB" sz="2000" dirty="0" err="1" smtClean="0"/>
              <a:t>craniopharyngiomas</a:t>
            </a:r>
            <a:r>
              <a:rPr lang="en-GB" sz="2000" dirty="0"/>
              <a:t>, </a:t>
            </a:r>
            <a:r>
              <a:rPr lang="en-GB" sz="2000" dirty="0" err="1"/>
              <a:t>meningiomas</a:t>
            </a:r>
            <a:r>
              <a:rPr lang="en-GB" sz="2000" dirty="0"/>
              <a:t>, </a:t>
            </a:r>
            <a:r>
              <a:rPr lang="en-GB" sz="2000" dirty="0" err="1"/>
              <a:t>gliomas</a:t>
            </a:r>
            <a:r>
              <a:rPr lang="en-GB" sz="2000" dirty="0"/>
              <a:t>) can lead to hypopituitarism. Pituitary </a:t>
            </a:r>
            <a:r>
              <a:rPr lang="en-GB" sz="2000" dirty="0" smtClean="0"/>
              <a:t>adenomas(</a:t>
            </a:r>
            <a:r>
              <a:rPr lang="en-GB" sz="2000" dirty="0" err="1" smtClean="0"/>
              <a:t>Nonfunctional</a:t>
            </a:r>
            <a:r>
              <a:rPr lang="en-GB" sz="2000" dirty="0" smtClean="0"/>
              <a:t>) </a:t>
            </a:r>
            <a:r>
              <a:rPr lang="en-GB" sz="2000" dirty="0"/>
              <a:t>are </a:t>
            </a:r>
            <a:r>
              <a:rPr lang="en-GB" sz="2000" dirty="0" smtClean="0"/>
              <a:t>the most common </a:t>
            </a:r>
            <a:r>
              <a:rPr lang="en-GB" sz="2000" dirty="0"/>
              <a:t>cause of </a:t>
            </a:r>
            <a:r>
              <a:rPr lang="en-GB" sz="2000" dirty="0" err="1"/>
              <a:t>panhypopituitarism</a:t>
            </a:r>
            <a:r>
              <a:rPr lang="en-GB" sz="2000" dirty="0"/>
              <a:t>. The </a:t>
            </a:r>
            <a:r>
              <a:rPr lang="en-GB" sz="2000" dirty="0" smtClean="0"/>
              <a:t>mass can grow in size</a:t>
            </a:r>
            <a:r>
              <a:rPr lang="ar-JO" sz="2000" dirty="0" smtClean="0"/>
              <a:t>→</a:t>
            </a:r>
            <a:r>
              <a:rPr lang="ar-JO" sz="2000" dirty="0"/>
              <a:t> </a:t>
            </a:r>
            <a:r>
              <a:rPr lang="en-GB" sz="2000" dirty="0" smtClean="0"/>
              <a:t> compress </a:t>
            </a:r>
            <a:r>
              <a:rPr lang="en-GB" sz="2000" dirty="0"/>
              <a:t>the </a:t>
            </a:r>
            <a:r>
              <a:rPr lang="en-GB" sz="2000" dirty="0" smtClean="0"/>
              <a:t>functional cells in the pituitary </a:t>
            </a:r>
            <a:r>
              <a:rPr lang="ar-JO" sz="2000" dirty="0" smtClean="0"/>
              <a:t>→</a:t>
            </a:r>
            <a:r>
              <a:rPr lang="en-GB" sz="2000" dirty="0" smtClean="0"/>
              <a:t> Hypopituitarism</a:t>
            </a:r>
          </a:p>
          <a:p>
            <a:pPr algn="l" rtl="0"/>
            <a:r>
              <a:rPr lang="en-GB" sz="2000" dirty="0" smtClean="0"/>
              <a:t>Pituitary </a:t>
            </a:r>
            <a:r>
              <a:rPr lang="en-GB" sz="2000" dirty="0"/>
              <a:t>apoplexy is a syndrome associated with acute </a:t>
            </a:r>
            <a:r>
              <a:rPr lang="en-GB" sz="2000" dirty="0" err="1"/>
              <a:t>hemorrhagic</a:t>
            </a:r>
            <a:r>
              <a:rPr lang="en-GB" sz="2000" dirty="0"/>
              <a:t> infarction of a </a:t>
            </a:r>
            <a:r>
              <a:rPr lang="en-GB" sz="2000" dirty="0" err="1" smtClean="0"/>
              <a:t>preexisting</a:t>
            </a:r>
            <a:r>
              <a:rPr lang="en-GB" sz="2000" dirty="0" smtClean="0"/>
              <a:t> </a:t>
            </a:r>
            <a:r>
              <a:rPr lang="en-GB" sz="2000" dirty="0"/>
              <a:t>pituitary adenoma, presents with sudden loss of pituitary </a:t>
            </a:r>
            <a:r>
              <a:rPr lang="en-GB" sz="2000" dirty="0" smtClean="0"/>
              <a:t>hormones (shock from loss of cortisol), severe </a:t>
            </a:r>
            <a:r>
              <a:rPr lang="en-GB" sz="2000" dirty="0"/>
              <a:t>headache, nausea or vomiting, and altered level of consciousness. It is a medical and neurosurgical emergency.</a:t>
            </a:r>
          </a:p>
          <a:p>
            <a:pPr algn="l" rtl="0"/>
            <a:r>
              <a:rPr lang="en-GB" sz="2000" dirty="0"/>
              <a:t>Inflammatory diseases can lead to hypopituitarism: granulomatous diseases (</a:t>
            </a:r>
            <a:r>
              <a:rPr lang="en-GB" sz="2000" dirty="0" err="1"/>
              <a:t>sarcoidosis</a:t>
            </a:r>
            <a:r>
              <a:rPr lang="en-GB" sz="2000" dirty="0"/>
              <a:t>, </a:t>
            </a:r>
            <a:r>
              <a:rPr lang="en-GB" sz="2000" dirty="0" smtClean="0"/>
              <a:t>tuberculosis </a:t>
            </a:r>
            <a:r>
              <a:rPr lang="en-GB" sz="2000" dirty="0"/>
              <a:t>[TB], syphilis), </a:t>
            </a:r>
            <a:r>
              <a:rPr lang="en-GB" sz="2000" dirty="0" err="1"/>
              <a:t>eosinophilic</a:t>
            </a:r>
            <a:r>
              <a:rPr lang="en-GB" sz="2000" dirty="0"/>
              <a:t> granuloma, and autoimmune lymphocytic </a:t>
            </a:r>
            <a:r>
              <a:rPr lang="en-GB" sz="2000" dirty="0" err="1" smtClean="0"/>
              <a:t>hypophysitis</a:t>
            </a:r>
            <a:r>
              <a:rPr lang="en-GB" sz="2000" dirty="0" smtClean="0"/>
              <a:t> </a:t>
            </a:r>
            <a:r>
              <a:rPr lang="en-GB" sz="2000" dirty="0"/>
              <a:t>(usually associated with other autoimmune diseases such as Hashimoto thyroiditis and </a:t>
            </a:r>
            <a:r>
              <a:rPr lang="en-GB" sz="2000" dirty="0" smtClean="0"/>
              <a:t>gastric </a:t>
            </a:r>
            <a:r>
              <a:rPr lang="en-GB" sz="2000" dirty="0"/>
              <a:t>atrophy</a:t>
            </a:r>
            <a:r>
              <a:rPr lang="en-GB" sz="2000" dirty="0" smtClean="0"/>
              <a:t>).</a:t>
            </a:r>
          </a:p>
          <a:p>
            <a:pPr algn="l" rtl="0"/>
            <a:r>
              <a:rPr lang="en-GB" sz="2000" dirty="0" smtClean="0"/>
              <a:t> </a:t>
            </a:r>
            <a:r>
              <a:rPr lang="en-GB" sz="2000" dirty="0"/>
              <a:t>Trauma, radiation, surgery, infections, and hypoxia may also damage both </a:t>
            </a:r>
            <a:r>
              <a:rPr lang="en-GB" sz="2000" dirty="0" smtClean="0"/>
              <a:t>the </a:t>
            </a:r>
            <a:r>
              <a:rPr lang="en-GB" sz="2000" dirty="0"/>
              <a:t>pituitary and hypothalamus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xmlns="" val="105039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2535" y="1250013"/>
            <a:ext cx="10521108" cy="4974517"/>
          </a:xfrm>
        </p:spPr>
        <p:txBody>
          <a:bodyPr>
            <a:normAutofit/>
          </a:bodyPr>
          <a:lstStyle/>
          <a:p>
            <a:pPr algn="l" rtl="0"/>
            <a:r>
              <a:rPr lang="en-GB" sz="2000" dirty="0" smtClean="0"/>
              <a:t>Sheehan </a:t>
            </a:r>
            <a:r>
              <a:rPr lang="en-GB" sz="2000" dirty="0"/>
              <a:t>postpartum necrosis </a:t>
            </a:r>
            <a:r>
              <a:rPr lang="en-GB" sz="2000" dirty="0" smtClean="0"/>
              <a:t>(</a:t>
            </a:r>
            <a:r>
              <a:rPr lang="en-GB" sz="2000" dirty="0"/>
              <a:t>pituitary infarction due to excessive post-partum blood loss and hypovolemic shock) </a:t>
            </a:r>
            <a:r>
              <a:rPr lang="en-GB" sz="2000" dirty="0" smtClean="0"/>
              <a:t>,initial </a:t>
            </a:r>
            <a:r>
              <a:rPr lang="en-GB" sz="2000" dirty="0"/>
              <a:t>sign being the inability to </a:t>
            </a:r>
            <a:r>
              <a:rPr lang="en-GB" sz="2000" dirty="0" smtClean="0"/>
              <a:t>lactate</a:t>
            </a:r>
            <a:endParaRPr lang="en-GB" sz="2000" dirty="0"/>
          </a:p>
          <a:p>
            <a:pPr algn="l" rtl="0"/>
            <a:r>
              <a:rPr lang="en-GB" sz="2000" dirty="0" smtClean="0"/>
              <a:t> </a:t>
            </a:r>
            <a:r>
              <a:rPr lang="en-GB" sz="2000" dirty="0"/>
              <a:t>infiltrative diseases including hemochromatosis and amyloidosis may induce this state as well</a:t>
            </a:r>
            <a:r>
              <a:rPr lang="en-GB" sz="2000" dirty="0" smtClean="0"/>
              <a:t>.</a:t>
            </a:r>
          </a:p>
          <a:p>
            <a:pPr algn="l" rtl="0"/>
            <a:r>
              <a:rPr lang="en-GB" sz="2000" dirty="0" smtClean="0"/>
              <a:t> </a:t>
            </a:r>
            <a:r>
              <a:rPr lang="en-GB" sz="2000" dirty="0"/>
              <a:t>Stroke can also damage these cells. Stroke can cause central diabetes </a:t>
            </a:r>
            <a:r>
              <a:rPr lang="en-GB" sz="2000" dirty="0" err="1"/>
              <a:t>insipidus</a:t>
            </a:r>
            <a:r>
              <a:rPr lang="en-GB" sz="2000" dirty="0"/>
              <a:t> due to damage of hypothalamus and/or posterior pituitary</a:t>
            </a:r>
            <a:r>
              <a:rPr lang="en-GB" sz="2000" dirty="0" smtClean="0"/>
              <a:t>.</a:t>
            </a:r>
          </a:p>
          <a:p>
            <a:pPr algn="l" rtl="0"/>
            <a:r>
              <a:rPr lang="en-GB" sz="2000" dirty="0"/>
              <a:t>Empty </a:t>
            </a:r>
            <a:r>
              <a:rPr lang="en-GB" sz="2000" dirty="0" err="1"/>
              <a:t>Sella</a:t>
            </a:r>
            <a:r>
              <a:rPr lang="en-GB" sz="2000" dirty="0"/>
              <a:t> Syndrome </a:t>
            </a:r>
            <a:r>
              <a:rPr lang="en-GB" sz="2000" dirty="0" smtClean="0"/>
              <a:t>: </a:t>
            </a:r>
            <a:r>
              <a:rPr lang="en-GB" sz="2000" dirty="0"/>
              <a:t> is the condition when the pituitary gland shrinks or becomes flattened, filling the </a:t>
            </a:r>
            <a:r>
              <a:rPr lang="en-GB" sz="2000" dirty="0" err="1"/>
              <a:t>sella</a:t>
            </a:r>
            <a:r>
              <a:rPr lang="en-GB" sz="2000" dirty="0"/>
              <a:t> </a:t>
            </a:r>
            <a:r>
              <a:rPr lang="en-GB" sz="2000" dirty="0" err="1"/>
              <a:t>turcica</a:t>
            </a:r>
            <a:r>
              <a:rPr lang="en-GB" sz="2000" dirty="0"/>
              <a:t> with cerebrospinal fluid instead of the normal </a:t>
            </a:r>
            <a:r>
              <a:rPr lang="en-GB" sz="2000" dirty="0" smtClean="0"/>
              <a:t>pituitary</a:t>
            </a:r>
            <a:r>
              <a:rPr lang="en-GB" sz="2000" dirty="0"/>
              <a:t> </a:t>
            </a:r>
            <a:r>
              <a:rPr lang="en-GB" sz="2000" dirty="0" smtClean="0"/>
              <a:t>                                                                                                Rarely </a:t>
            </a:r>
            <a:r>
              <a:rPr lang="en-GB" sz="2000" dirty="0"/>
              <a:t>can compress pituitary → hypopituitarism • More common in women with obesity, </a:t>
            </a:r>
            <a:r>
              <a:rPr lang="en-GB" sz="2000" dirty="0" smtClean="0"/>
              <a:t>hypertension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xmlns="" val="271782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11"/>
  <p:tag name="AS_OS" val="Microsoft Windows NT 10.0.17763.0"/>
  <p:tag name="AS_RELEASE_DATE" val="2021.09.14"/>
  <p:tag name="AS_TITLE" val="Aspose.Slides for .NET Standard 2.0"/>
  <p:tag name="AS_VERSION" val="2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0305DF03D9F343A7ADBF848133770C" ma:contentTypeVersion="2" ma:contentTypeDescription="Create a new document." ma:contentTypeScope="" ma:versionID="fbdeaa3422418e766f41c983c0312a4a">
  <xsd:schema xmlns:xsd="http://www.w3.org/2001/XMLSchema" xmlns:xs="http://www.w3.org/2001/XMLSchema" xmlns:p="http://schemas.microsoft.com/office/2006/metadata/properties" xmlns:ns2="c3041d01-c381-4155-8931-8096b9243a6f" targetNamespace="http://schemas.microsoft.com/office/2006/metadata/properties" ma:root="true" ma:fieldsID="3d7aeaabf54c631fe245a218af873fd7" ns2:_="">
    <xsd:import namespace="c3041d01-c381-4155-8931-8096b9243a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41d01-c381-4155-8931-8096b9243a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12CCD2-C6F4-4A6E-85BC-7D698B0D68D8}">
  <ds:schemaRefs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3041d01-c381-4155-8931-8096b9243a6f"/>
  </ds:schemaRefs>
</ds:datastoreItem>
</file>

<file path=customXml/itemProps2.xml><?xml version="1.0" encoding="utf-8"?>
<ds:datastoreItem xmlns:ds="http://schemas.openxmlformats.org/officeDocument/2006/customXml" ds:itemID="{695402B3-04F8-4448-B03B-EC2A679E16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041d01-c381-4155-8931-8096b9243a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1663D-2A49-4E75-A4CE-6AD28C1282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2196</TotalTime>
  <Words>1333</Words>
  <Application>Microsoft Office PowerPoint</Application>
  <PresentationFormat>مخصص</PresentationFormat>
  <Paragraphs>112</Paragraphs>
  <Slides>21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21</vt:i4>
      </vt:variant>
    </vt:vector>
  </HeadingPairs>
  <TitlesOfParts>
    <vt:vector size="23" baseType="lpstr">
      <vt:lpstr>Integral</vt:lpstr>
      <vt:lpstr>1_Integral</vt:lpstr>
      <vt:lpstr>Hypopituitarism </vt:lpstr>
      <vt:lpstr>OBJECTIVES :</vt:lpstr>
      <vt:lpstr>INTRODUCTION</vt:lpstr>
      <vt:lpstr>الشريحة 4</vt:lpstr>
      <vt:lpstr>Anterior Lobe Hormone: Functions</vt:lpstr>
      <vt:lpstr>POSTERIORLobe Hormone: Functions</vt:lpstr>
      <vt:lpstr>Definition</vt:lpstr>
      <vt:lpstr>Etiology</vt:lpstr>
      <vt:lpstr>الشريحة 9</vt:lpstr>
      <vt:lpstr>CLINICAL FEATURES</vt:lpstr>
      <vt:lpstr>الشريحة 11</vt:lpstr>
      <vt:lpstr>Diagnosis</vt:lpstr>
      <vt:lpstr>HORMONE TEST BLOOD SAMPLE</vt:lpstr>
      <vt:lpstr>HORMONE TEST BLOOD SAMPLE</vt:lpstr>
      <vt:lpstr>HORMONE TEST BLOOD SAMPLE</vt:lpstr>
      <vt:lpstr>HORMONE TEST BLOOD SAMPLE</vt:lpstr>
      <vt:lpstr>Further investigations  </vt:lpstr>
      <vt:lpstr>MRI images showing the normal pituitary gland (solid white arrow) and a pituitary tumor (dashed white arrow). </vt:lpstr>
      <vt:lpstr>Treatment</vt:lpstr>
      <vt:lpstr>TREATMENT</vt:lpstr>
      <vt:lpstr>الشريحة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Anterior Pituitary Diseases</dc:title>
  <dc:creator>Saed Zeitoon</dc:creator>
  <cp:lastModifiedBy>mutah</cp:lastModifiedBy>
  <cp:revision>75</cp:revision>
  <dcterms:created xsi:type="dcterms:W3CDTF">2019-10-16T15:46:08Z</dcterms:created>
  <dcterms:modified xsi:type="dcterms:W3CDTF">2022-03-09T19:35:43Z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0x010100AE0305DF03D9F343A7ADBF848133770C</vt:lpwstr>
  </property>
</Properties>
</file>